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7" r:id="rId2"/>
    <p:sldId id="288" r:id="rId3"/>
    <p:sldId id="289" r:id="rId4"/>
    <p:sldId id="290" r:id="rId5"/>
    <p:sldId id="291" r:id="rId6"/>
    <p:sldId id="292" r:id="rId7"/>
    <p:sldId id="320" r:id="rId8"/>
    <p:sldId id="293" r:id="rId9"/>
    <p:sldId id="322" r:id="rId10"/>
    <p:sldId id="321" r:id="rId11"/>
    <p:sldId id="305" r:id="rId12"/>
    <p:sldId id="306" r:id="rId13"/>
    <p:sldId id="307" r:id="rId14"/>
    <p:sldId id="310" r:id="rId15"/>
    <p:sldId id="311" r:id="rId16"/>
    <p:sldId id="308" r:id="rId17"/>
    <p:sldId id="318" r:id="rId18"/>
    <p:sldId id="323" r:id="rId19"/>
    <p:sldId id="313" r:id="rId20"/>
    <p:sldId id="309" r:id="rId21"/>
    <p:sldId id="317" r:id="rId22"/>
    <p:sldId id="31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696"/>
    <p:restoredTop sz="95865"/>
  </p:normalViewPr>
  <p:slideViewPr>
    <p:cSldViewPr snapToGrid="0">
      <p:cViewPr varScale="1">
        <p:scale>
          <a:sx n="71" d="100"/>
          <a:sy n="71" d="100"/>
        </p:scale>
        <p:origin x="168" y="1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28062-9167-236F-28DF-E234174B9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90905A-3454-5AFD-6A63-A6A6947B27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EEE94-E069-C88A-ED46-A26B98C48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1C09-3269-024C-8FBD-36985516A253}" type="datetimeFigureOut">
              <a:rPr lang="en-US" smtClean="0"/>
              <a:t>11/13/25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B3061-6B68-A123-4488-745FA341C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25113-F981-7F96-E1FB-CE412CF9B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FC29-A775-D34F-BEB8-25A6A5B2B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957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8526B-97C2-5E06-A0B3-D94273296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82D82D-1C07-B3F8-5CC8-56628BB05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D54E5-EC83-9A6D-5094-36B7D4B1E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1C09-3269-024C-8FBD-36985516A253}" type="datetimeFigureOut">
              <a:rPr lang="en-US" smtClean="0"/>
              <a:t>11/13/25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6C24-C2A2-9F01-B793-AA8E7724B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616E8-6B80-838A-2F2B-60B57131F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FC29-A775-D34F-BEB8-25A6A5B2B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939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FCE058-56FA-EA7A-1281-E9A8ECCBAB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6CC1CB-3929-0CAD-0971-F2EA832D4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4B3B4-6C82-6DAF-A05A-170E77645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1C09-3269-024C-8FBD-36985516A253}" type="datetimeFigureOut">
              <a:rPr lang="en-US" smtClean="0"/>
              <a:t>11/13/25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BD1C1-CF9F-A0B1-922F-9FE7C7439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1CCE8-210F-D5A6-AF69-61082A2AD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FC29-A775-D34F-BEB8-25A6A5B2B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926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0A781-53F3-5A52-D3C6-B7FE6B0C6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440F9-0050-4C47-55B0-8D52687EC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FD19F-E197-EA75-32E9-FCDE33153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1C09-3269-024C-8FBD-36985516A253}" type="datetimeFigureOut">
              <a:rPr lang="en-US" smtClean="0"/>
              <a:t>11/13/25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0CE77-5BC5-0AB6-5214-4AF466C3B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09049-C3D3-47CB-0F21-FF5F4AB3E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FC29-A775-D34F-BEB8-25A6A5B2B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3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F85B3-DBC8-C3FE-86B7-F2157B4BC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97B891-DCF2-EC34-1D2F-74E035FF6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DE183-2C7E-FA2A-91A6-C6A43871B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1C09-3269-024C-8FBD-36985516A253}" type="datetimeFigureOut">
              <a:rPr lang="en-US" smtClean="0"/>
              <a:t>11/13/25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E3387-19F5-F9D1-78FC-16B48F15D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18436-0843-6335-C184-069F56866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FC29-A775-D34F-BEB8-25A6A5B2B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19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A8901-BA2C-FEC2-2BFA-C465470D2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3D82B-0361-6EDB-D254-7BAA55F6A9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B17E41-1B4B-DA4C-C479-882049A18D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995F38-AAE2-6E27-689D-7B1B62C09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1C09-3269-024C-8FBD-36985516A253}" type="datetimeFigureOut">
              <a:rPr lang="en-US" smtClean="0"/>
              <a:t>11/13/25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F10EF8-FDF3-46CB-D79B-DB317A0AD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765EDC-B628-A5BC-45A0-236C6BED2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FC29-A775-D34F-BEB8-25A6A5B2B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39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D412B-62FD-3B63-42A8-A51073899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CB2D5F-80F6-B324-9883-1D18C53F6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550002-AB87-18FD-9FA5-21779F288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668F4-E97F-C16C-3E96-8DD18DDB13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102D0E-E239-022F-B14F-2D2B8EE96B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A11CBA-8517-DE1A-5410-3D0C33B3F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1C09-3269-024C-8FBD-36985516A253}" type="datetimeFigureOut">
              <a:rPr lang="en-US" smtClean="0"/>
              <a:t>11/13/25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42D4D2-9C4D-561E-EC5D-D7F54657D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2CCADF-7314-7BA7-1093-5EBB723B2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FC29-A775-D34F-BEB8-25A6A5B2B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37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55C46-065E-FD4F-3D54-FA740C39E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28004F-7994-8F41-5B84-9BF0676CC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1C09-3269-024C-8FBD-36985516A253}" type="datetimeFigureOut">
              <a:rPr lang="en-US" smtClean="0"/>
              <a:t>11/13/25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CA7DD5-D187-D1B4-E854-1296F5BB3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8E8773-470A-5239-261F-48AE7DD9A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FC29-A775-D34F-BEB8-25A6A5B2B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58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4F07FF-3E3B-9026-61CC-E81B7A729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1C09-3269-024C-8FBD-36985516A253}" type="datetimeFigureOut">
              <a:rPr lang="en-US" smtClean="0"/>
              <a:t>11/13/25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972D04-C298-CFAD-72C2-CA654DC88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2F3EDB-9BCD-B1E8-529E-09FDEADD5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FC29-A775-D34F-BEB8-25A6A5B2B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69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DBF73-22DE-F4E9-9BAA-18AF04774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57C30-4A76-DEDC-BF4E-52C53F5AB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C4EE41-FD96-8F22-A755-33F55B8D4E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9ECED5-8067-65DE-31D6-DEB03C6DA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1C09-3269-024C-8FBD-36985516A253}" type="datetimeFigureOut">
              <a:rPr lang="en-US" smtClean="0"/>
              <a:t>11/13/25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56CF4C-C2FC-113B-7D47-BA7081978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064A20-A102-00BC-4880-467656D2C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FC29-A775-D34F-BEB8-25A6A5B2B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55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6D183-92B1-5020-015D-FACC58F86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E8B929-928E-78E9-EDBE-490BD609C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5B7FB3-19CB-3CBA-6670-0FDB83BF9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22ECB-31DC-E66D-E14B-1F157C0FE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1C09-3269-024C-8FBD-36985516A253}" type="datetimeFigureOut">
              <a:rPr lang="en-US" smtClean="0"/>
              <a:t>11/13/25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990158-DE4C-DF8A-DEA0-B28D037D3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311604-B44F-BC9B-8272-02A0B79EF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FC29-A775-D34F-BEB8-25A6A5B2B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31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3099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EFB190-857C-B30C-D591-5AEE1F25B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A0F8CA-C501-1E95-C40B-AEB5135B4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0DAF3-53C6-F9B3-85BA-5C53EC24C9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A1C09-3269-024C-8FBD-36985516A253}" type="datetimeFigureOut">
              <a:rPr lang="en-US" smtClean="0"/>
              <a:t>11/13/25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18D99-EBD0-A15C-03FB-4802A10272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9678E-03FA-45D1-59B0-4D3DD683B5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6FC29-A775-D34F-BEB8-25A6A5B2B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67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3BCCC28-20A5-4002-CDC8-133F22F6A965}"/>
              </a:ext>
            </a:extLst>
          </p:cNvPr>
          <p:cNvSpPr txBox="1"/>
          <p:nvPr/>
        </p:nvSpPr>
        <p:spPr>
          <a:xfrm>
            <a:off x="1696065" y="2530648"/>
            <a:ext cx="902601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NORMOG</a:t>
            </a:r>
          </a:p>
          <a:p>
            <a:pPr algn="ctr"/>
            <a:r>
              <a:rPr lang="en-GB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AGM – 11</a:t>
            </a:r>
            <a:r>
              <a:rPr lang="en-GB" sz="5400" b="1" baseline="300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</a:t>
            </a:r>
            <a:r>
              <a:rPr lang="en-GB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November 2025</a:t>
            </a:r>
          </a:p>
        </p:txBody>
      </p:sp>
    </p:spTree>
    <p:extLst>
      <p:ext uri="{BB962C8B-B14F-4D97-AF65-F5344CB8AC3E}">
        <p14:creationId xmlns:p14="http://schemas.microsoft.com/office/powerpoint/2010/main" val="74868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6A63E-94AA-C259-3A70-5EED3D59C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US" dirty="0"/>
              <a:t>Treasurer’s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D10E4-F158-D66C-5C75-9E703EA1D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As Treasurer, John Curry reported that a copy of the Accounts for FY 2024-25 had been circulated to Members in advance of this meeting. These show a healthy balance with no outstanding payments and all monies due to the account have been received. </a:t>
            </a:r>
          </a:p>
          <a:p>
            <a:pPr>
              <a:buNone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 projector has been added to the Club’s assets. Membership of forty-nine is similar to last year with new members joining and others leaving during the year.</a:t>
            </a:r>
          </a:p>
          <a:p>
            <a:pPr>
              <a:buNone/>
            </a:pP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During this Financial Year HSBC have announced that the NORMOG account will no longer incur a monthly charge for servicing the account. The only bank charges which will be incurred in the future will be for cash and cheque transactions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319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737A6-650B-AE9D-0A09-68B52C5DC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Treasurer’s Report 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A1B9C-20D7-45BA-1EE2-BDFB672E5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b="1" dirty="0">
                <a:latin typeface="+mj-lt"/>
              </a:rPr>
              <a:t>QUESTIONS:</a:t>
            </a:r>
          </a:p>
          <a:p>
            <a:pPr marL="0" indent="0">
              <a:buNone/>
            </a:pPr>
            <a:endParaRPr lang="en-GB" sz="3600" b="1" dirty="0">
              <a:latin typeface="+mj-lt"/>
            </a:endParaRPr>
          </a:p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 GENERAL INTEREST TO OTHER MEMBERS NOW</a:t>
            </a:r>
          </a:p>
          <a:p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0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PERSONAL INTEREST SEE ME AFTER AGM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>
              <a:buNone/>
            </a:pPr>
            <a:endParaRPr lang="en-GB" sz="3600" b="1" dirty="0">
              <a:latin typeface="+mj-lt"/>
            </a:endParaRPr>
          </a:p>
          <a:p>
            <a:pPr marL="0" indent="0">
              <a:buNone/>
            </a:pP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284739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0FDA7-AE47-5947-273A-B0ED8FF11A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Election of Officers</a:t>
            </a:r>
          </a:p>
        </p:txBody>
      </p:sp>
    </p:spTree>
    <p:extLst>
      <p:ext uri="{BB962C8B-B14F-4D97-AF65-F5344CB8AC3E}">
        <p14:creationId xmlns:p14="http://schemas.microsoft.com/office/powerpoint/2010/main" val="200852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6C0A2-2346-863E-8094-3AF99F5DD0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2025/26 Subscriptions</a:t>
            </a:r>
          </a:p>
        </p:txBody>
      </p:sp>
    </p:spTree>
    <p:extLst>
      <p:ext uri="{BB962C8B-B14F-4D97-AF65-F5344CB8AC3E}">
        <p14:creationId xmlns:p14="http://schemas.microsoft.com/office/powerpoint/2010/main" val="213919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879C8-485B-1190-2F5C-56CC9EF453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err="1"/>
              <a:t>Normog</a:t>
            </a:r>
            <a:r>
              <a:rPr lang="en-US" sz="4800" dirty="0"/>
              <a:t> Website</a:t>
            </a:r>
          </a:p>
        </p:txBody>
      </p:sp>
    </p:spTree>
    <p:extLst>
      <p:ext uri="{BB962C8B-B14F-4D97-AF65-F5344CB8AC3E}">
        <p14:creationId xmlns:p14="http://schemas.microsoft.com/office/powerpoint/2010/main" val="395590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39825-D69C-8EAE-3423-CAEC81936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Normog</a:t>
            </a:r>
            <a:r>
              <a:rPr lang="en-US" dirty="0"/>
              <a:t>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F7983-DEF4-2319-F6A7-9B02EED17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8557"/>
            <a:ext cx="10515600" cy="4974318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normog.co.uk</a:t>
            </a:r>
            <a:r>
              <a:rPr lang="en-US" dirty="0"/>
              <a:t> launched in July</a:t>
            </a:r>
          </a:p>
          <a:p>
            <a:r>
              <a:rPr lang="en-US" dirty="0"/>
              <a:t>Webmaster Peter Hyde</a:t>
            </a:r>
          </a:p>
          <a:p>
            <a:r>
              <a:rPr lang="en-US" dirty="0"/>
              <a:t>Based on Go Daddy development platform &amp; hosting</a:t>
            </a:r>
          </a:p>
          <a:p>
            <a:r>
              <a:rPr lang="en-US" dirty="0"/>
              <a:t>Includes:</a:t>
            </a:r>
          </a:p>
          <a:p>
            <a:pPr lvl="1"/>
            <a:r>
              <a:rPr lang="en-US" dirty="0" err="1"/>
              <a:t>Normog</a:t>
            </a:r>
            <a:r>
              <a:rPr lang="en-US" dirty="0"/>
              <a:t> history</a:t>
            </a:r>
          </a:p>
          <a:p>
            <a:pPr lvl="1"/>
            <a:r>
              <a:rPr lang="en-US" dirty="0"/>
              <a:t>News</a:t>
            </a:r>
          </a:p>
          <a:p>
            <a:pPr lvl="1"/>
            <a:r>
              <a:rPr lang="en-US" dirty="0"/>
              <a:t>Events </a:t>
            </a:r>
            <a:r>
              <a:rPr lang="en-US" dirty="0" err="1"/>
              <a:t>programme</a:t>
            </a:r>
            <a:r>
              <a:rPr lang="en-US" dirty="0"/>
              <a:t> &amp; regular meetings</a:t>
            </a:r>
          </a:p>
          <a:p>
            <a:pPr lvl="1"/>
            <a:r>
              <a:rPr lang="en-US" dirty="0"/>
              <a:t>Contact information </a:t>
            </a:r>
          </a:p>
          <a:p>
            <a:pPr lvl="1"/>
            <a:r>
              <a:rPr lang="en-US" dirty="0"/>
              <a:t>Membership forms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External expenditure funded by MSCC</a:t>
            </a:r>
          </a:p>
          <a:p>
            <a:r>
              <a:rPr lang="en-US" dirty="0"/>
              <a:t>Still need to delete old </a:t>
            </a:r>
            <a:r>
              <a:rPr lang="en-US" dirty="0" err="1"/>
              <a:t>normog.com</a:t>
            </a:r>
            <a:r>
              <a:rPr lang="en-US" dirty="0"/>
              <a:t> site!!!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34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4237E-A4A2-A9E2-43EA-B4508698A1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60358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dirty="0"/>
              <a:t>MSCC Website</a:t>
            </a:r>
            <a:br>
              <a:rPr lang="en-US" sz="4800" dirty="0"/>
            </a:br>
            <a:r>
              <a:rPr lang="en-US" sz="4800" dirty="0"/>
              <a:t>Regional </a:t>
            </a:r>
            <a:r>
              <a:rPr lang="en-US" sz="4800" dirty="0" err="1"/>
              <a:t>Centres</a:t>
            </a:r>
            <a:r>
              <a:rPr lang="en-US" sz="4800" dirty="0"/>
              <a:t> Page</a:t>
            </a:r>
          </a:p>
        </p:txBody>
      </p:sp>
    </p:spTree>
    <p:extLst>
      <p:ext uri="{BB962C8B-B14F-4D97-AF65-F5344CB8AC3E}">
        <p14:creationId xmlns:p14="http://schemas.microsoft.com/office/powerpoint/2010/main" val="310915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C5EA6A52-9E2B-FC10-34FB-444F826CD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372" y="457982"/>
            <a:ext cx="9507255" cy="594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88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4237E-A4A2-A9E2-43EA-B4508698A1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2025/6 </a:t>
            </a:r>
            <a:r>
              <a:rPr lang="en-US" sz="4800" dirty="0" err="1"/>
              <a:t>Programme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2307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58A70-5BD2-E878-86FA-DF5AE4DCC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2025/6 </a:t>
            </a:r>
            <a:r>
              <a:rPr lang="en-US" dirty="0" err="1"/>
              <a:t>Programme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7EBE7-B183-7E34-02E9-39BE0BC57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Normog</a:t>
            </a:r>
            <a:r>
              <a:rPr lang="en-US" dirty="0"/>
              <a:t> Christmas Lunch – Saturday 13</a:t>
            </a:r>
            <a:r>
              <a:rPr lang="en-US" baseline="30000" dirty="0"/>
              <a:t>th</a:t>
            </a:r>
            <a:r>
              <a:rPr lang="en-US" dirty="0"/>
              <a:t> December at 12.30 pm</a:t>
            </a:r>
          </a:p>
          <a:p>
            <a:pPr lvl="1"/>
            <a:r>
              <a:rPr lang="en-US" dirty="0"/>
              <a:t>Manor House, </a:t>
            </a:r>
            <a:r>
              <a:rPr lang="en-US" dirty="0" err="1"/>
              <a:t>Cartaway</a:t>
            </a:r>
            <a:r>
              <a:rPr lang="en-US" dirty="0"/>
              <a:t> Heads</a:t>
            </a:r>
          </a:p>
          <a:p>
            <a:r>
              <a:rPr lang="en-US" dirty="0"/>
              <a:t>Coffee &amp; Chats</a:t>
            </a:r>
          </a:p>
          <a:p>
            <a:r>
              <a:rPr lang="en-US" dirty="0" err="1"/>
              <a:t>Normog</a:t>
            </a:r>
            <a:r>
              <a:rPr lang="en-US" dirty="0"/>
              <a:t> Annual Dinner</a:t>
            </a:r>
          </a:p>
          <a:p>
            <a:r>
              <a:rPr lang="en-US" dirty="0"/>
              <a:t>Drive it Day</a:t>
            </a:r>
          </a:p>
          <a:p>
            <a:r>
              <a:rPr lang="en-US" dirty="0" err="1"/>
              <a:t>Normog</a:t>
            </a:r>
            <a:r>
              <a:rPr lang="en-US" dirty="0"/>
              <a:t> BBQ at Peter Aitkens’ farm in aid of St Cuthbert’s Hospice</a:t>
            </a:r>
          </a:p>
          <a:p>
            <a:pPr lvl="1"/>
            <a:r>
              <a:rPr lang="en-US" dirty="0"/>
              <a:t>Date in June to be confirmed </a:t>
            </a:r>
          </a:p>
          <a:p>
            <a:r>
              <a:rPr lang="en-US" dirty="0"/>
              <a:t>MSCC75 Anniversary Weekend – 3</a:t>
            </a:r>
            <a:r>
              <a:rPr lang="en-US" baseline="30000" dirty="0"/>
              <a:t>rd</a:t>
            </a:r>
            <a:r>
              <a:rPr lang="en-US" dirty="0"/>
              <a:t>-5</a:t>
            </a:r>
            <a:r>
              <a:rPr lang="en-US" baseline="30000" dirty="0"/>
              <a:t>th</a:t>
            </a:r>
            <a:r>
              <a:rPr lang="en-US" dirty="0"/>
              <a:t> July</a:t>
            </a:r>
          </a:p>
          <a:p>
            <a:r>
              <a:rPr lang="en-US" dirty="0" err="1"/>
              <a:t>Normog</a:t>
            </a:r>
            <a:r>
              <a:rPr lang="en-US" dirty="0"/>
              <a:t> Concours weekend</a:t>
            </a:r>
          </a:p>
          <a:p>
            <a:r>
              <a:rPr lang="en-US" dirty="0"/>
              <a:t>Annual Trip?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78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7AB3F0F-0E85-E647-DEA3-FC708ED4A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A08475C-D7DB-EA15-7A8D-4C9771A9E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Minutes of 2024 AGM &amp; matters arising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Officers’ reports: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Centre Secretary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Treasurer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Election of Officers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Annual subscriptions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Website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Programme</a:t>
            </a:r>
            <a:r>
              <a:rPr lang="en-US" dirty="0"/>
              <a:t> for 2025/6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AOB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28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2EA4B-F27C-827A-CB02-AF1939C4C5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AOB</a:t>
            </a:r>
          </a:p>
        </p:txBody>
      </p:sp>
    </p:spTree>
    <p:extLst>
      <p:ext uri="{BB962C8B-B14F-4D97-AF65-F5344CB8AC3E}">
        <p14:creationId xmlns:p14="http://schemas.microsoft.com/office/powerpoint/2010/main" val="142796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people posing for a photo in front of a stone building&#10;&#10;Description automatically generated">
            <a:extLst>
              <a:ext uri="{FF2B5EF4-FFF2-40B4-BE49-F238E27FC236}">
                <a16:creationId xmlns:a16="http://schemas.microsoft.com/office/drawing/2014/main" id="{159F0BC6-5CBD-BF06-8EDE-09E3409E13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7336" b="13137"/>
          <a:stretch>
            <a:fillRect/>
          </a:stretch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16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9AD8C-EC4A-0F69-5143-0EDF9FD0A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F05D4-BE3A-6FCD-E725-730F9CCB4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32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3416EA-73DA-4F0C-DE41-514F24679FE0}"/>
              </a:ext>
            </a:extLst>
          </p:cNvPr>
          <p:cNvSpPr txBox="1"/>
          <p:nvPr/>
        </p:nvSpPr>
        <p:spPr>
          <a:xfrm>
            <a:off x="2698955" y="2875624"/>
            <a:ext cx="74221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/>
              <a:t>Centre Secretary’s report</a:t>
            </a:r>
          </a:p>
        </p:txBody>
      </p:sp>
    </p:spTree>
    <p:extLst>
      <p:ext uri="{BB962C8B-B14F-4D97-AF65-F5344CB8AC3E}">
        <p14:creationId xmlns:p14="http://schemas.microsoft.com/office/powerpoint/2010/main" val="232366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F8789-5A6A-9299-42B5-7F0D95DC9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Centre Secretary’s Report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AEE905-2B8C-772E-78BB-28DCFC8915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6025" y="1825625"/>
            <a:ext cx="576248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2024/25 events, </a:t>
            </a:r>
            <a:r>
              <a:rPr lang="en-US" b="1" dirty="0" err="1">
                <a:solidFill>
                  <a:schemeClr val="accent1"/>
                </a:solidFill>
              </a:rPr>
              <a:t>etc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</a:p>
          <a:p>
            <a:r>
              <a:rPr lang="en-US" dirty="0"/>
              <a:t>Noggins </a:t>
            </a:r>
          </a:p>
          <a:p>
            <a:r>
              <a:rPr lang="en-US" dirty="0"/>
              <a:t>Coffee &amp; Chats:</a:t>
            </a:r>
          </a:p>
          <a:p>
            <a:pPr lvl="1"/>
            <a:r>
              <a:rPr lang="en-US" dirty="0"/>
              <a:t>Jan: Garage Bar &amp; Grill, Roger &amp; Pat</a:t>
            </a:r>
          </a:p>
          <a:p>
            <a:pPr lvl="1"/>
            <a:r>
              <a:rPr lang="en-US" dirty="0"/>
              <a:t>Feb: </a:t>
            </a:r>
            <a:r>
              <a:rPr lang="en-US" dirty="0" err="1"/>
              <a:t>Botanics</a:t>
            </a:r>
            <a:r>
              <a:rPr lang="en-US" dirty="0"/>
              <a:t>, Roger &amp; Pat</a:t>
            </a:r>
          </a:p>
          <a:p>
            <a:pPr lvl="1"/>
            <a:r>
              <a:rPr lang="en-US" dirty="0"/>
              <a:t>Mar: Three </a:t>
            </a:r>
            <a:r>
              <a:rPr lang="en-US" dirty="0" err="1"/>
              <a:t>Horsehoes</a:t>
            </a:r>
            <a:r>
              <a:rPr lang="en-US" dirty="0"/>
              <a:t>, Malcolm &amp; Julie  </a:t>
            </a:r>
          </a:p>
          <a:p>
            <a:pPr lvl="1"/>
            <a:r>
              <a:rPr lang="en-US" dirty="0"/>
              <a:t>Apr: </a:t>
            </a:r>
            <a:r>
              <a:rPr lang="en-US" dirty="0" err="1"/>
              <a:t>Brancepeth</a:t>
            </a:r>
            <a:r>
              <a:rPr lang="en-US" dirty="0"/>
              <a:t> Golf Club, Dennis</a:t>
            </a:r>
          </a:p>
          <a:p>
            <a:pPr lvl="1"/>
            <a:r>
              <a:rPr lang="en-US" dirty="0"/>
              <a:t>May: Little Haven Hotel, David</a:t>
            </a:r>
          </a:p>
          <a:p>
            <a:pPr lvl="1"/>
            <a:r>
              <a:rPr lang="en-US" dirty="0"/>
              <a:t>Jun: </a:t>
            </a:r>
            <a:r>
              <a:rPr lang="en-US" dirty="0" err="1"/>
              <a:t>Teesdale</a:t>
            </a:r>
            <a:r>
              <a:rPr lang="en-US" dirty="0"/>
              <a:t> Cheesemakers, Vaughan &amp; Eunice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0454D0-2EAC-3A2E-94C6-2717EEAF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690688"/>
            <a:ext cx="5891462" cy="4351338"/>
          </a:xfrm>
        </p:spPr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Jul: Thornton Hall, Malcolm &amp; Janice</a:t>
            </a:r>
          </a:p>
          <a:p>
            <a:pPr lvl="1"/>
            <a:r>
              <a:rPr lang="en-US" dirty="0"/>
              <a:t>Aug: </a:t>
            </a:r>
            <a:r>
              <a:rPr lang="en-US" dirty="0" err="1"/>
              <a:t>Travellers</a:t>
            </a:r>
            <a:r>
              <a:rPr lang="en-US" dirty="0"/>
              <a:t> Rest, Steven</a:t>
            </a:r>
          </a:p>
          <a:p>
            <a:pPr lvl="1"/>
            <a:r>
              <a:rPr lang="en-US" dirty="0"/>
              <a:t>Sep: Causey Arch, Roger &amp; Pat</a:t>
            </a:r>
          </a:p>
          <a:p>
            <a:pPr lvl="1"/>
            <a:r>
              <a:rPr lang="en-US" dirty="0"/>
              <a:t>Oct: </a:t>
            </a:r>
            <a:r>
              <a:rPr lang="en-US" dirty="0" err="1"/>
              <a:t>Brocksbushes</a:t>
            </a:r>
            <a:r>
              <a:rPr lang="en-US" dirty="0"/>
              <a:t>, Peter &amp; Pam</a:t>
            </a:r>
          </a:p>
          <a:p>
            <a:pPr lvl="1"/>
            <a:r>
              <a:rPr lang="en-US" dirty="0"/>
              <a:t>Nov: Crook Golf Club, Dennis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40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ED0B3-DD11-AA01-E310-942FFE078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Centre Secretary’s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A1AD1-CA75-C05D-AFB7-19769E5EC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2024/25 events, </a:t>
            </a:r>
            <a:r>
              <a:rPr lang="en-US" b="1" dirty="0" err="1">
                <a:solidFill>
                  <a:schemeClr val="accent1"/>
                </a:solidFill>
              </a:rPr>
              <a:t>etc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</a:p>
          <a:p>
            <a:r>
              <a:rPr lang="en-US" dirty="0"/>
              <a:t>14 December: Christmas Lunch, Beamish Hall, Roger &amp; Pat</a:t>
            </a:r>
          </a:p>
          <a:p>
            <a:r>
              <a:rPr lang="en-US" dirty="0"/>
              <a:t>4-6 April: MSCC AGM &amp; Dinner Dance, Burn Hall, York</a:t>
            </a:r>
          </a:p>
          <a:p>
            <a:r>
              <a:rPr lang="en-US" dirty="0"/>
              <a:t>27 April: Drive it day, 63 mile route from Beamish with lunch at the Derwent Manor, David &amp; Dawn</a:t>
            </a:r>
          </a:p>
          <a:p>
            <a:r>
              <a:rPr lang="en-US" dirty="0"/>
              <a:t>25 May: Thornton-le-Dale Show, Vaughan &amp; Eunice</a:t>
            </a:r>
          </a:p>
          <a:p>
            <a:r>
              <a:rPr lang="en-US" dirty="0"/>
              <a:t>27-29 June: </a:t>
            </a:r>
            <a:r>
              <a:rPr lang="en-US" dirty="0" err="1"/>
              <a:t>Mogfest</a:t>
            </a:r>
            <a:r>
              <a:rPr lang="en-US" dirty="0"/>
              <a:t>, Beaulieu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40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1DD36-7CA4-C842-2C1A-60E5DA2B6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Centre Secretary’s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E4C9E-C177-0C5E-C0D0-581591D6B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2024/25 events, </a:t>
            </a:r>
            <a:r>
              <a:rPr lang="en-US" b="1" dirty="0" err="1">
                <a:solidFill>
                  <a:schemeClr val="accent1"/>
                </a:solidFill>
              </a:rPr>
              <a:t>etc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</a:p>
          <a:p>
            <a:r>
              <a:rPr lang="en-US" dirty="0"/>
              <a:t>5-6 July: </a:t>
            </a:r>
            <a:r>
              <a:rPr lang="en-US" dirty="0" err="1"/>
              <a:t>Normog</a:t>
            </a:r>
            <a:r>
              <a:rPr lang="en-US" dirty="0"/>
              <a:t> 60</a:t>
            </a:r>
            <a:r>
              <a:rPr lang="en-US" baseline="30000" dirty="0"/>
              <a:t>th</a:t>
            </a:r>
            <a:r>
              <a:rPr lang="en-US" dirty="0"/>
              <a:t> Anniversary Weekend</a:t>
            </a:r>
          </a:p>
          <a:p>
            <a:pPr lvl="1"/>
            <a:r>
              <a:rPr lang="en-US" dirty="0" err="1"/>
              <a:t>Eshott</a:t>
            </a:r>
            <a:r>
              <a:rPr lang="en-US" dirty="0"/>
              <a:t> Airfield, John &amp; Alison</a:t>
            </a:r>
          </a:p>
          <a:p>
            <a:pPr lvl="1"/>
            <a:r>
              <a:rPr lang="en-US" dirty="0"/>
              <a:t>60</a:t>
            </a:r>
            <a:r>
              <a:rPr lang="en-US" baseline="30000" dirty="0"/>
              <a:t>th</a:t>
            </a:r>
            <a:r>
              <a:rPr lang="en-US" dirty="0"/>
              <a:t> Anniversary Dinner, </a:t>
            </a:r>
            <a:r>
              <a:rPr lang="en-US" dirty="0" err="1"/>
              <a:t>Eshott</a:t>
            </a:r>
            <a:r>
              <a:rPr lang="en-US" dirty="0"/>
              <a:t> Hall</a:t>
            </a:r>
          </a:p>
          <a:p>
            <a:pPr lvl="1"/>
            <a:r>
              <a:rPr lang="en-US" dirty="0"/>
              <a:t>Mauritania Day Amble, Peter &amp; Pam</a:t>
            </a:r>
          </a:p>
          <a:p>
            <a:pPr lvl="1"/>
            <a:r>
              <a:rPr lang="en-US" dirty="0"/>
              <a:t>Northern British Sports Car Show @ Beamish Museum, Roger &amp; Pat</a:t>
            </a:r>
          </a:p>
          <a:p>
            <a:r>
              <a:rPr lang="en-US" dirty="0"/>
              <a:t>10 August: </a:t>
            </a:r>
            <a:r>
              <a:rPr lang="en-US" dirty="0" err="1"/>
              <a:t>Normog</a:t>
            </a:r>
            <a:r>
              <a:rPr lang="en-US" dirty="0"/>
              <a:t> Concours &amp; lunch, Crown, </a:t>
            </a:r>
            <a:r>
              <a:rPr lang="en-US" dirty="0" err="1"/>
              <a:t>Mickleton</a:t>
            </a:r>
            <a:r>
              <a:rPr lang="en-US" dirty="0"/>
              <a:t>, Derek &amp; Sue</a:t>
            </a:r>
          </a:p>
          <a:p>
            <a:r>
              <a:rPr lang="en-US" dirty="0"/>
              <a:t>17 August: </a:t>
            </a:r>
            <a:r>
              <a:rPr lang="en-US" dirty="0" err="1"/>
              <a:t>Dalmain</a:t>
            </a:r>
            <a:r>
              <a:rPr lang="en-US" dirty="0"/>
              <a:t> Cumbrian Classic Car Show, Elaine &amp; Nick</a:t>
            </a:r>
          </a:p>
          <a:p>
            <a:r>
              <a:rPr lang="en-US" dirty="0"/>
              <a:t>2-6 September: Scottish Borders tour, Roger &amp; Pat</a:t>
            </a:r>
          </a:p>
        </p:txBody>
      </p:sp>
    </p:spTree>
    <p:extLst>
      <p:ext uri="{BB962C8B-B14F-4D97-AF65-F5344CB8AC3E}">
        <p14:creationId xmlns:p14="http://schemas.microsoft.com/office/powerpoint/2010/main" val="196717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1DD36-7CA4-C842-2C1A-60E5DA2B6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Centre Secretary’s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E4C9E-C177-0C5E-C0D0-581591D6B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2024/25 events, </a:t>
            </a:r>
            <a:r>
              <a:rPr lang="en-US" b="1" dirty="0" err="1">
                <a:solidFill>
                  <a:schemeClr val="accent1"/>
                </a:solidFill>
              </a:rPr>
              <a:t>etc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/>
              <a:t>Scottish Borders Tour – 2-9 September</a:t>
            </a:r>
          </a:p>
          <a:p>
            <a:r>
              <a:rPr lang="en-US" dirty="0"/>
              <a:t>Based on </a:t>
            </a:r>
            <a:r>
              <a:rPr lang="en-US" dirty="0" err="1"/>
              <a:t>Traquair</a:t>
            </a:r>
            <a:r>
              <a:rPr lang="en-US" dirty="0"/>
              <a:t> Arms Hotel in Innerleithen</a:t>
            </a:r>
          </a:p>
          <a:p>
            <a:r>
              <a:rPr lang="en-US" dirty="0"/>
              <a:t>20 members and 9 </a:t>
            </a:r>
            <a:r>
              <a:rPr lang="en-US" dirty="0" err="1"/>
              <a:t>Morgans</a:t>
            </a:r>
            <a:endParaRPr lang="en-US" dirty="0"/>
          </a:p>
          <a:p>
            <a:r>
              <a:rPr lang="en-US" dirty="0" err="1"/>
              <a:t>Traquair</a:t>
            </a:r>
            <a:r>
              <a:rPr lang="en-US" dirty="0"/>
              <a:t> House</a:t>
            </a:r>
          </a:p>
          <a:p>
            <a:r>
              <a:rPr lang="en-US" dirty="0" err="1"/>
              <a:t>Thirlestane</a:t>
            </a:r>
            <a:r>
              <a:rPr lang="en-US" dirty="0"/>
              <a:t> Castle</a:t>
            </a:r>
          </a:p>
          <a:p>
            <a:r>
              <a:rPr lang="en-US" dirty="0" err="1"/>
              <a:t>Kalzie</a:t>
            </a:r>
            <a:r>
              <a:rPr lang="en-US" dirty="0"/>
              <a:t> Gardens</a:t>
            </a:r>
          </a:p>
        </p:txBody>
      </p:sp>
    </p:spTree>
    <p:extLst>
      <p:ext uri="{BB962C8B-B14F-4D97-AF65-F5344CB8AC3E}">
        <p14:creationId xmlns:p14="http://schemas.microsoft.com/office/powerpoint/2010/main" val="277122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9E31D-F1B2-B19D-CB9E-64983DFF3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1403" y="1458029"/>
            <a:ext cx="9144000" cy="2387600"/>
          </a:xfrm>
        </p:spPr>
        <p:txBody>
          <a:bodyPr>
            <a:noAutofit/>
          </a:bodyPr>
          <a:lstStyle/>
          <a:p>
            <a:br>
              <a:rPr lang="en-US" sz="9600" dirty="0"/>
            </a:br>
            <a:br>
              <a:rPr lang="en-US" sz="9600" dirty="0"/>
            </a:br>
            <a:br>
              <a:rPr lang="en-US" sz="9600" dirty="0"/>
            </a:br>
            <a:br>
              <a:rPr lang="en-US" sz="9600" dirty="0"/>
            </a:br>
            <a:br>
              <a:rPr lang="en-US" sz="9600" dirty="0"/>
            </a:br>
            <a:br>
              <a:rPr lang="en-US" sz="9600" dirty="0"/>
            </a:br>
            <a:r>
              <a:rPr lang="en-US" sz="4800" dirty="0"/>
              <a:t>Treasurer’s Report</a:t>
            </a:r>
            <a:br>
              <a:rPr lang="en-US" sz="4800" dirty="0"/>
            </a:br>
            <a:r>
              <a:rPr lang="en-US" sz="4800" dirty="0"/>
              <a:t>FOR FY 2024 - 2025</a:t>
            </a:r>
          </a:p>
        </p:txBody>
      </p:sp>
    </p:spTree>
    <p:extLst>
      <p:ext uri="{BB962C8B-B14F-4D97-AF65-F5344CB8AC3E}">
        <p14:creationId xmlns:p14="http://schemas.microsoft.com/office/powerpoint/2010/main" val="100866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B2A67-ED40-E2C5-46EC-0B2C0E2A3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Treasurer’s Report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04F58-D984-F1E0-087E-257F49730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+mj-lt"/>
              </a:rPr>
              <a:t>ACCOUNT BALANCES: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pPr marL="0" indent="0">
              <a:buNone/>
            </a:pPr>
            <a:r>
              <a:rPr lang="en-US" b="1" dirty="0">
                <a:latin typeface="+mj-lt"/>
              </a:rPr>
              <a:t>OPENING BALANCE 1</a:t>
            </a:r>
            <a:r>
              <a:rPr lang="en-US" b="1" baseline="30000" dirty="0">
                <a:latin typeface="+mj-lt"/>
              </a:rPr>
              <a:t>st</a:t>
            </a:r>
            <a:r>
              <a:rPr lang="en-US" b="1" dirty="0">
                <a:latin typeface="+mj-lt"/>
              </a:rPr>
              <a:t> NOVEMBER 2024</a:t>
            </a:r>
            <a:endParaRPr lang="en-GB" dirty="0">
              <a:latin typeface="+mj-lt"/>
            </a:endParaRPr>
          </a:p>
          <a:p>
            <a:r>
              <a:rPr lang="en-US" b="1" dirty="0">
                <a:latin typeface="+mj-lt"/>
              </a:rPr>
              <a:t>£4,771.96</a:t>
            </a:r>
          </a:p>
          <a:p>
            <a:endParaRPr lang="en-GB" dirty="0">
              <a:latin typeface="+mj-lt"/>
            </a:endParaRPr>
          </a:p>
          <a:p>
            <a:pPr marL="0" indent="0">
              <a:buNone/>
            </a:pPr>
            <a:r>
              <a:rPr lang="en-US" b="1" dirty="0">
                <a:latin typeface="+mj-lt"/>
              </a:rPr>
              <a:t>CLOSING BALANCE 31</a:t>
            </a:r>
            <a:r>
              <a:rPr lang="en-US" b="1" baseline="30000" dirty="0">
                <a:latin typeface="+mj-lt"/>
              </a:rPr>
              <a:t>ST</a:t>
            </a:r>
            <a:r>
              <a:rPr lang="en-US" b="1" dirty="0">
                <a:latin typeface="+mj-lt"/>
              </a:rPr>
              <a:t> OCTOBER 2025</a:t>
            </a:r>
            <a:endParaRPr lang="en-GB" dirty="0">
              <a:latin typeface="+mj-lt"/>
            </a:endParaRPr>
          </a:p>
          <a:p>
            <a:r>
              <a:rPr lang="en-US" b="1" dirty="0">
                <a:latin typeface="+mj-lt"/>
              </a:rPr>
              <a:t>£4,850.40</a:t>
            </a:r>
            <a:endParaRPr lang="en-GB" dirty="0"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696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rmog AGM 2023" id="{3301BEA9-9378-0D44-B267-46EBA2F03CFB}" vid="{9FBA7FC1-67D4-2647-834E-3789A1DEE2B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707</TotalTime>
  <Words>608</Words>
  <Application>Microsoft Macintosh PowerPoint</Application>
  <PresentationFormat>Widescreen</PresentationFormat>
  <Paragraphs>112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Agenda</vt:lpstr>
      <vt:lpstr>PowerPoint Presentation</vt:lpstr>
      <vt:lpstr>Centre Secretary’s Report</vt:lpstr>
      <vt:lpstr>Centre Secretary’s Report</vt:lpstr>
      <vt:lpstr>Centre Secretary’s Report</vt:lpstr>
      <vt:lpstr>Centre Secretary’s Report</vt:lpstr>
      <vt:lpstr>      Treasurer’s Report FOR FY 2024 - 2025</vt:lpstr>
      <vt:lpstr>Treasurer’s Report </vt:lpstr>
      <vt:lpstr>Treasurer’s Report</vt:lpstr>
      <vt:lpstr>Treasurer’s Report End</vt:lpstr>
      <vt:lpstr>Election of Officers</vt:lpstr>
      <vt:lpstr>2025/26 Subscriptions</vt:lpstr>
      <vt:lpstr>Normog Website</vt:lpstr>
      <vt:lpstr>Normog Website</vt:lpstr>
      <vt:lpstr>MSCC Website Regional Centres Page</vt:lpstr>
      <vt:lpstr>PowerPoint Presentation</vt:lpstr>
      <vt:lpstr>2025/6 Programme</vt:lpstr>
      <vt:lpstr>2025/6 Programme</vt:lpstr>
      <vt:lpstr>AOB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Pettican</dc:creator>
  <cp:lastModifiedBy>Roger Pettican</cp:lastModifiedBy>
  <cp:revision>64</cp:revision>
  <dcterms:created xsi:type="dcterms:W3CDTF">2023-10-20T14:30:07Z</dcterms:created>
  <dcterms:modified xsi:type="dcterms:W3CDTF">2025-11-13T12:32:55Z</dcterms:modified>
</cp:coreProperties>
</file>