
<file path=[Content_Types].xml><?xml version="1.0" encoding="utf-8"?>
<Types xmlns="http://schemas.openxmlformats.org/package/2006/content-types">
  <Default Extension="png" ContentType="image/png"/>
  <Default Extension="jpeg" ContentType="image/jpeg"/>
  <Default Extension="JPG" ContentType="image/.jpg"/>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
  </p:notesMasterIdLst>
  <p:sldIdLst>
    <p:sldId id="525" r:id="rId3"/>
    <p:sldId id="1065" r:id="rId4"/>
    <p:sldId id="1063" r:id="rId5"/>
    <p:sldId id="958" r:id="rId6"/>
    <p:sldId id="959" r:id="rId7"/>
    <p:sldId id="1000" r:id="rId8"/>
    <p:sldId id="375" r:id="rId9"/>
    <p:sldId id="812" r:id="rId11"/>
    <p:sldId id="1118" r:id="rId12"/>
    <p:sldId id="1126" r:id="rId13"/>
    <p:sldId id="1129" r:id="rId14"/>
    <p:sldId id="1162" r:id="rId15"/>
    <p:sldId id="1048" r:id="rId16"/>
    <p:sldId id="1127" r:id="rId17"/>
    <p:sldId id="1120" r:id="rId18"/>
    <p:sldId id="1194" r:id="rId19"/>
    <p:sldId id="1137" r:id="rId20"/>
    <p:sldId id="1128" r:id="rId21"/>
    <p:sldId id="1115" r:id="rId22"/>
    <p:sldId id="1116" r:id="rId23"/>
    <p:sldId id="1161" r:id="rId24"/>
    <p:sldId id="1168" r:id="rId25"/>
    <p:sldId id="1169" r:id="rId26"/>
    <p:sldId id="1164" r:id="rId27"/>
    <p:sldId id="1163" r:id="rId28"/>
    <p:sldId id="1165" r:id="rId29"/>
    <p:sldId id="1073" r:id="rId30"/>
    <p:sldId id="989" r:id="rId31"/>
    <p:sldId id="990" r:id="rId32"/>
    <p:sldId id="1204" r:id="rId33"/>
    <p:sldId id="1136" r:id="rId34"/>
    <p:sldId id="1147" r:id="rId35"/>
    <p:sldId id="1133" r:id="rId36"/>
    <p:sldId id="1130" r:id="rId37"/>
    <p:sldId id="1146" r:id="rId38"/>
    <p:sldId id="1175" r:id="rId39"/>
    <p:sldId id="1193" r:id="rId40"/>
    <p:sldId id="1070" r:id="rId41"/>
    <p:sldId id="1203" r:id="rId42"/>
    <p:sldId id="1188" r:id="rId43"/>
    <p:sldId id="1196" r:id="rId44"/>
    <p:sldId id="1195" r:id="rId45"/>
    <p:sldId id="1201" r:id="rId46"/>
    <p:sldId id="1200" r:id="rId47"/>
    <p:sldId id="1191" r:id="rId48"/>
    <p:sldId id="1192" r:id="rId49"/>
    <p:sldId id="1054" r:id="rId50"/>
    <p:sldId id="870" r:id="rId51"/>
    <p:sldId id="1067" r:id="rId52"/>
    <p:sldId id="1202" r:id="rId53"/>
    <p:sldId id="1154" r:id="rId54"/>
    <p:sldId id="1155" r:id="rId55"/>
    <p:sldId id="1156" r:id="rId56"/>
    <p:sldId id="1158" r:id="rId57"/>
    <p:sldId id="872" r:id="rId58"/>
    <p:sldId id="1125" r:id="rId59"/>
    <p:sldId id="1148" r:id="rId60"/>
    <p:sldId id="1199" r:id="rId61"/>
    <p:sldId id="1150" r:id="rId62"/>
    <p:sldId id="1151" r:id="rId63"/>
  </p:sldIdLst>
  <p:sldSz cx="9144000" cy="6858000" type="screen4x3"/>
  <p:notesSz cx="6858000" cy="9144000"/>
  <p:defaultTextStyle>
    <a:defPPr>
      <a:defRPr lang="it-IT"/>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1" userDrawn="1">
          <p15:clr>
            <a:srgbClr val="A4A3A4"/>
          </p15:clr>
        </p15:guide>
        <p15:guide id="2" pos="302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co Cantele" initials="MC"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359" autoAdjust="0"/>
    <p:restoredTop sz="93367" autoAdjust="0"/>
  </p:normalViewPr>
  <p:slideViewPr>
    <p:cSldViewPr showGuides="1">
      <p:cViewPr>
        <p:scale>
          <a:sx n="110" d="100"/>
          <a:sy n="110" d="100"/>
        </p:scale>
        <p:origin x="2064" y="270"/>
      </p:cViewPr>
      <p:guideLst>
        <p:guide orient="horz" pos="2161"/>
        <p:guide pos="3028"/>
      </p:guideLst>
    </p:cSldViewPr>
  </p:slideViewPr>
  <p:notesTextViewPr>
    <p:cViewPr>
      <p:scale>
        <a:sx n="100" d="100"/>
        <a:sy n="100" d="100"/>
      </p:scale>
      <p:origin x="0" y="0"/>
    </p:cViewPr>
  </p:notesTextViewPr>
  <p:sorterViewPr>
    <p:cViewPr>
      <p:scale>
        <a:sx n="100" d="100"/>
        <a:sy n="100" d="100"/>
      </p:scale>
      <p:origin x="0" y="-8405"/>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7" Type="http://schemas.openxmlformats.org/officeDocument/2006/relationships/commentAuthors" Target="commentAuthors.xml"/><Relationship Id="rId66" Type="http://schemas.openxmlformats.org/officeDocument/2006/relationships/tableStyles" Target="tableStyles.xml"/><Relationship Id="rId65" Type="http://schemas.openxmlformats.org/officeDocument/2006/relationships/viewProps" Target="viewProps.xml"/><Relationship Id="rId64" Type="http://schemas.openxmlformats.org/officeDocument/2006/relationships/presProps" Target="presProps.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ECC1577A-01A1-4094-A9FB-A8989978D66B}" type="datetimeFigureOut">
              <a:rPr lang="it-I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IT" noProof="0"/>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noProof="0"/>
              <a:t>Fare clic per modificare stili del testo dello schema</a:t>
            </a:r>
            <a:endParaRPr lang="it-IT" noProof="0"/>
          </a:p>
          <a:p>
            <a:pPr lvl="1"/>
            <a:r>
              <a:rPr lang="it-IT" noProof="0"/>
              <a:t>Secondo livello</a:t>
            </a:r>
            <a:endParaRPr lang="it-IT" noProof="0"/>
          </a:p>
          <a:p>
            <a:pPr lvl="2"/>
            <a:r>
              <a:rPr lang="it-IT" noProof="0"/>
              <a:t>Terzo livello</a:t>
            </a:r>
            <a:endParaRPr lang="it-IT" noProof="0"/>
          </a:p>
          <a:p>
            <a:pPr lvl="3"/>
            <a:r>
              <a:rPr lang="it-IT" noProof="0"/>
              <a:t>Quarto livello</a:t>
            </a:r>
            <a:endParaRPr lang="it-IT" noProof="0"/>
          </a:p>
          <a:p>
            <a:pPr lvl="4"/>
            <a:r>
              <a:rPr lang="it-IT" noProof="0"/>
              <a:t>Quinto livello</a:t>
            </a:r>
            <a:endParaRPr lang="it-IT" noProof="0"/>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CB7C1469-930E-4C9F-A032-90FB5FB87A37}" type="slidenum">
              <a:rPr lang="it-IT"/>
            </a:fld>
            <a:endParaRPr lang="it-IT"/>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egnaposto immagine diapositiva 1"/>
          <p:cNvSpPr>
            <a:spLocks noGrp="1" noRot="1" noChangeAspect="1" noTextEdit="1"/>
          </p:cNvSpPr>
          <p:nvPr>
            <p:ph type="sldImg"/>
          </p:nvPr>
        </p:nvSpPr>
        <p:spPr bwMode="auto">
          <a:noFill/>
          <a:ln>
            <a:solidFill>
              <a:srgbClr val="000000"/>
            </a:solidFill>
            <a:miter lim="800000"/>
          </a:ln>
        </p:spPr>
      </p:sp>
      <p:sp>
        <p:nvSpPr>
          <p:cNvPr id="20482" name="Segnaposto note 2"/>
          <p:cNvSpPr>
            <a:spLocks noGrp="1"/>
          </p:cNvSpPr>
          <p:nvPr>
            <p:ph type="body" idx="1"/>
          </p:nvPr>
        </p:nvSpPr>
        <p:spPr bwMode="auto">
          <a:noFill/>
        </p:spPr>
        <p:txBody>
          <a:bodyPr wrap="square" numCol="1" anchor="t" anchorCtr="0" compatLnSpc="1"/>
          <a:lstStyle/>
          <a:p>
            <a:pPr>
              <a:spcBef>
                <a:spcPct val="0"/>
              </a:spcBef>
            </a:pPr>
            <a:endParaRPr lang="it-IT"/>
          </a:p>
        </p:txBody>
      </p:sp>
      <p:sp>
        <p:nvSpPr>
          <p:cNvPr id="20483" name="Segnaposto numero diapositiva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3F735BD8-4E85-4474-8632-62F9D41ACF1E}" type="slidenum">
              <a:rPr lang="it-IT"/>
            </a:fld>
            <a:endParaRPr lang="it-IT"/>
          </a:p>
        </p:txBody>
      </p:sp>
      <p:sp>
        <p:nvSpPr>
          <p:cNvPr id="20484" name="Segnaposto piè di pagina 4"/>
          <p:cNvSpPr>
            <a:spLocks noGrp="1"/>
          </p:cNvSpPr>
          <p:nvPr>
            <p:ph type="ftr" sz="quarter" idx="4"/>
          </p:nvPr>
        </p:nvSpPr>
        <p:spPr bwMode="auto">
          <a:noFill/>
          <a:ln>
            <a:miter lim="800000"/>
          </a:ln>
        </p:spPr>
        <p:txBody>
          <a:bodyPr wrap="square" numCol="1" anchorCtr="0" compatLnSpc="1"/>
          <a:lstStyle/>
          <a:p>
            <a:pPr fontAlgn="base">
              <a:spcBef>
                <a:spcPct val="0"/>
              </a:spcBef>
              <a:spcAft>
                <a:spcPct val="0"/>
              </a:spcAft>
            </a:pPr>
            <a:r>
              <a:rPr lang="it-IT"/>
              <a:t>Sonia Arina</a:t>
            </a:r>
            <a:endParaRPr lang="it-IT"/>
          </a:p>
        </p:txBody>
      </p:sp>
      <p:sp>
        <p:nvSpPr>
          <p:cNvPr id="20485" name="Segnaposto intestazione 5"/>
          <p:cNvSpPr>
            <a:spLocks noGrp="1"/>
          </p:cNvSpPr>
          <p:nvPr>
            <p:ph type="hdr" sz="quarter"/>
          </p:nvPr>
        </p:nvSpPr>
        <p:spPr bwMode="auto">
          <a:noFill/>
          <a:ln>
            <a:miter lim="800000"/>
          </a:ln>
        </p:spPr>
        <p:txBody>
          <a:bodyPr wrap="square" numCol="1" anchor="t" anchorCtr="0" compatLnSpc="1"/>
          <a:lstStyle/>
          <a:p>
            <a:pPr fontAlgn="base">
              <a:spcBef>
                <a:spcPct val="0"/>
              </a:spcBef>
              <a:spcAft>
                <a:spcPct val="0"/>
              </a:spcAft>
            </a:pPr>
            <a:r>
              <a:rPr lang="it-IT"/>
              <a:t>modelli neuropsicologici dei DSA</a:t>
            </a:r>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it-IT" sz="75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it-IT" sz="75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Dott.ssa Elisabetta Muccioli</a:t>
            </a:r>
            <a:endParaRPr kumimoji="0" lang="it-IT" sz="75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4C6EE5AF-12A9-4B96-B104-ACC51802DA52}" type="slidenum">
              <a:rPr kumimoji="0" lang="it-IT" altLang="it-IT" sz="75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fld>
            <a:endParaRPr kumimoji="0" lang="it-IT" altLang="it-IT" sz="75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mc:AlternateContent xmlns:mc="http://schemas.openxmlformats.org/markup-compatibility/2006">
    <mc:Choice xmlns:p14="http://schemas.microsoft.com/office/powerpoint/2010/main" Requires="p14">
      <p:transition spd="slow">
        <p14:warp dir="in"/>
      </p:transition>
    </mc:Choice>
    <mc:Fallback>
      <p:transition spd="slow">
        <p:fade/>
      </p:transition>
    </mc:Fallback>
  </mc:AlternateContent>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it-IT" sz="75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it-IT" sz="75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Dott.ssa Elisabetta Muccioli</a:t>
            </a:r>
            <a:endParaRPr kumimoji="0" lang="it-IT" sz="75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58D21F2E-0290-48CD-81C1-93B3B67CDB75}" type="slidenum">
              <a:rPr kumimoji="0" lang="it-IT" altLang="it-IT" sz="75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fld>
            <a:endParaRPr kumimoji="0" lang="it-IT" altLang="it-IT" sz="75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5293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it-IT" sz="75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it-IT" sz="75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Dott.ssa Elisabetta Muccioli</a:t>
            </a:r>
            <a:endParaRPr kumimoji="0" lang="it-IT" sz="75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7034F8C1-CFDD-4500-9B5C-BA27164D9D5F}" type="slidenum">
              <a:rPr kumimoji="0" lang="it-IT" altLang="it-IT" sz="75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fld>
            <a:endParaRPr kumimoji="0" lang="it-IT" altLang="it-IT" sz="75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Titolo e testo sopra contenuto">
    <p:bg>
      <p:bgPr>
        <a:solidFill>
          <a:schemeClr val="bg1"/>
        </a:solidFill>
        <a:effectLst/>
      </p:bgPr>
    </p:bg>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457200" y="274638"/>
            <a:ext cx="82296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hasCustomPrompt="1"/>
          </p:nvPr>
        </p:nvSpPr>
        <p:spPr>
          <a:xfrm>
            <a:off x="457200" y="1600200"/>
            <a:ext cx="8229600" cy="2185988"/>
          </a:xfrm>
        </p:spPr>
        <p:txBody>
          <a:bodyPr/>
          <a:lstStyle/>
          <a:p>
            <a:pPr lvl="0"/>
            <a:r>
              <a:rPr lang="it-IT" smtClean="0"/>
              <a:t>Fare clic per modificare stili del testo dello schema</a:t>
            </a:r>
            <a:endParaRPr lang="it-IT" smtClean="0"/>
          </a:p>
          <a:p>
            <a:pPr lvl="1"/>
            <a:r>
              <a:rPr lang="it-IT" smtClean="0"/>
              <a:t>Secondo livello</a:t>
            </a:r>
            <a:endParaRPr lang="it-IT" smtClean="0"/>
          </a:p>
          <a:p>
            <a:pPr lvl="2"/>
            <a:r>
              <a:rPr lang="it-IT" smtClean="0"/>
              <a:t>Terzo livello</a:t>
            </a:r>
            <a:endParaRPr lang="it-IT" smtClean="0"/>
          </a:p>
          <a:p>
            <a:pPr lvl="3"/>
            <a:r>
              <a:rPr lang="it-IT" smtClean="0"/>
              <a:t>Quarto livello</a:t>
            </a:r>
            <a:endParaRPr lang="it-IT" smtClean="0"/>
          </a:p>
          <a:p>
            <a:pPr lvl="4"/>
            <a:r>
              <a:rPr lang="it-IT" smtClean="0"/>
              <a:t>Quinto livello</a:t>
            </a:r>
            <a:endParaRPr lang="it-IT"/>
          </a:p>
        </p:txBody>
      </p:sp>
      <p:sp>
        <p:nvSpPr>
          <p:cNvPr id="4" name="Segnaposto contenuto 3"/>
          <p:cNvSpPr>
            <a:spLocks noGrp="1"/>
          </p:cNvSpPr>
          <p:nvPr>
            <p:ph sz="half" idx="2" hasCustomPrompt="1"/>
          </p:nvPr>
        </p:nvSpPr>
        <p:spPr>
          <a:xfrm>
            <a:off x="457200" y="3938588"/>
            <a:ext cx="8229600" cy="2187575"/>
          </a:xfrm>
        </p:spPr>
        <p:txBody>
          <a:bodyPr/>
          <a:lstStyle/>
          <a:p>
            <a:pPr lvl="0"/>
            <a:r>
              <a:rPr lang="it-IT" smtClean="0"/>
              <a:t>Fare clic per modificare stili del testo dello schema</a:t>
            </a:r>
            <a:endParaRPr lang="it-IT" smtClean="0"/>
          </a:p>
          <a:p>
            <a:pPr lvl="1"/>
            <a:r>
              <a:rPr lang="it-IT" smtClean="0"/>
              <a:t>Secondo livello</a:t>
            </a:r>
            <a:endParaRPr lang="it-IT" smtClean="0"/>
          </a:p>
          <a:p>
            <a:pPr lvl="2"/>
            <a:r>
              <a:rPr lang="it-IT" smtClean="0"/>
              <a:t>Terzo livello</a:t>
            </a:r>
            <a:endParaRPr lang="it-IT" smtClean="0"/>
          </a:p>
          <a:p>
            <a:pPr lvl="3"/>
            <a:r>
              <a:rPr lang="it-IT" smtClean="0"/>
              <a:t>Quarto livello</a:t>
            </a:r>
            <a:endParaRPr lang="it-IT" smtClean="0"/>
          </a:p>
          <a:p>
            <a:pPr lvl="4"/>
            <a:r>
              <a:rPr lang="it-IT" smtClean="0"/>
              <a:t>Quinto livello</a:t>
            </a:r>
            <a:endParaRPr lang="it-IT"/>
          </a:p>
        </p:txBody>
      </p:sp>
      <p:sp>
        <p:nvSpPr>
          <p:cNvPr id="7" name="Segnaposto data 4"/>
          <p:cNvSpPr>
            <a:spLocks noGrp="1"/>
          </p:cNvSpPr>
          <p:nvPr>
            <p:ph type="dt" sz="half" idx="12"/>
          </p:nvPr>
        </p:nvSpPr>
        <p:spPr>
          <a:xfrm>
            <a:off x="457200" y="6245225"/>
            <a:ext cx="2133600" cy="476250"/>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it-IT" sz="1200" b="0" i="0" u="none" strike="noStrike" kern="1200" cap="none" spc="0" normalizeH="0" baseline="0" noProof="0" smtClean="0">
                <a:ln>
                  <a:noFill/>
                </a:ln>
                <a:solidFill>
                  <a:schemeClr val="tx1">
                    <a:tint val="75000"/>
                  </a:schemeClr>
                </a:solidFill>
                <a:effectLst/>
                <a:uLnTx/>
                <a:uFillTx/>
                <a:latin typeface="+mn-lt"/>
                <a:ea typeface="+mn-ea"/>
                <a:cs typeface="+mn-cs"/>
              </a:rPr>
              <a:t>29/02/2012</a:t>
            </a:r>
            <a:endParaRPr kumimoji="0" lang="it-IT"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Segnaposto piè di pagina 5"/>
          <p:cNvSpPr>
            <a:spLocks noGrp="1"/>
          </p:cNvSpPr>
          <p:nvPr>
            <p:ph type="ftr" sz="quarter" idx="3"/>
          </p:nvPr>
        </p:nvSpPr>
        <p:spPr>
          <a:xfrm>
            <a:off x="3124200" y="6245225"/>
            <a:ext cx="2895600" cy="476250"/>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t-IT" sz="1200" b="0" i="0" u="none" strike="noStrike" kern="1200" cap="none" spc="0" normalizeH="0" baseline="0" noProof="0" smtClean="0">
                <a:ln>
                  <a:noFill/>
                </a:ln>
                <a:solidFill>
                  <a:schemeClr val="tx1">
                    <a:tint val="75000"/>
                  </a:schemeClr>
                </a:solidFill>
                <a:effectLst/>
                <a:uLnTx/>
                <a:uFillTx/>
                <a:latin typeface="+mn-lt"/>
                <a:ea typeface="+mn-ea"/>
                <a:cs typeface="+mn-cs"/>
              </a:rPr>
              <a:t>Sonia Arina</a:t>
            </a:r>
            <a:endParaRPr kumimoji="0" lang="it-IT"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Segnaposto numero diapositiva 6"/>
          <p:cNvSpPr>
            <a:spLocks noGrp="1"/>
          </p:cNvSpPr>
          <p:nvPr>
            <p:ph type="sldNum" sz="quarter" idx="4"/>
          </p:nvPr>
        </p:nvSpPr>
        <p:spPr>
          <a:xfrm>
            <a:off x="6553200" y="6245225"/>
            <a:ext cx="2133600" cy="476250"/>
          </a:xfrm>
          <a:prstGeom prst="rect">
            <a:avLst/>
          </a:prstGeom>
        </p:spPr>
        <p:txBody>
          <a:bodyPr vert="horz" lIns="91440" tIns="45720" rIns="91440" bIns="45720" rtlCol="0" anchor="ctr"/>
          <a:p>
            <a:pPr algn="r">
              <a:buNone/>
            </a:pPr>
            <a:fld id="{9A0DB2DC-4C9A-4742-B13C-FB6460FD3503}" type="slidenum">
              <a:rPr lang="it-IT" dirty="0"/>
            </a:fld>
            <a:endParaRPr lang="it-IT"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4_Slide_full">
    <p:spTree>
      <p:nvGrpSpPr>
        <p:cNvPr id="1" name=""/>
        <p:cNvGrpSpPr/>
        <p:nvPr/>
      </p:nvGrpSpPr>
      <p:grpSpPr>
        <a:xfrm>
          <a:off x="0" y="0"/>
          <a:ext cx="0" cy="0"/>
          <a:chOff x="0" y="0"/>
          <a:chExt cx="0" cy="0"/>
        </a:xfrm>
      </p:grpSpPr>
      <p:sp>
        <p:nvSpPr>
          <p:cNvPr id="2" name="|"/>
          <p:cNvSpPr/>
          <p:nvPr/>
        </p:nvSpPr>
        <p:spPr>
          <a:xfrm rot="5400000">
            <a:off x="8053388" y="428625"/>
            <a:ext cx="908050" cy="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rgbClr val="FFFFFF"/>
              </a:solidFill>
            </a:endParaRPr>
          </a:p>
        </p:txBody>
      </p:sp>
      <p:sp>
        <p:nvSpPr>
          <p:cNvPr id="3" name="__________DOWN"/>
          <p:cNvSpPr/>
          <p:nvPr/>
        </p:nvSpPr>
        <p:spPr>
          <a:xfrm rot="10800000">
            <a:off x="431800" y="871538"/>
            <a:ext cx="8064500" cy="460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rgbClr val="FFFFFF"/>
              </a:solidFill>
            </a:endParaRPr>
          </a:p>
        </p:txBody>
      </p:sp>
      <p:sp>
        <p:nvSpPr>
          <p:cNvPr id="4" name="|____"/>
          <p:cNvSpPr/>
          <p:nvPr/>
        </p:nvSpPr>
        <p:spPr>
          <a:xfrm>
            <a:off x="8513763" y="620713"/>
            <a:ext cx="630237" cy="460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rgbClr val="FFFFFF"/>
              </a:solidFill>
            </a:endParaRPr>
          </a:p>
        </p:txBody>
      </p:sp>
      <p:sp>
        <p:nvSpPr>
          <p:cNvPr id="5" name="|"/>
          <p:cNvSpPr/>
          <p:nvPr/>
        </p:nvSpPr>
        <p:spPr>
          <a:xfrm rot="5400000">
            <a:off x="5422106" y="3625057"/>
            <a:ext cx="6170613" cy="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rgbClr val="FFFFFF"/>
              </a:solidFill>
            </a:endParaRPr>
          </a:p>
        </p:txBody>
      </p:sp>
      <p:sp>
        <p:nvSpPr>
          <p:cNvPr id="6" name="__________DOWN"/>
          <p:cNvSpPr/>
          <p:nvPr/>
        </p:nvSpPr>
        <p:spPr>
          <a:xfrm rot="10800000">
            <a:off x="5786438" y="6578600"/>
            <a:ext cx="2700337" cy="190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rgbClr val="FFFFFF"/>
              </a:solidFill>
            </a:endParaRPr>
          </a:p>
        </p:txBody>
      </p:sp>
      <p:sp>
        <p:nvSpPr>
          <p:cNvPr id="7" name="__________DOWN"/>
          <p:cNvSpPr/>
          <p:nvPr/>
        </p:nvSpPr>
        <p:spPr>
          <a:xfrm rot="5400000">
            <a:off x="8037512" y="6661151"/>
            <a:ext cx="144463" cy="174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rgbClr val="FFFFFF"/>
              </a:solidFill>
            </a:endParaRPr>
          </a:p>
        </p:txBody>
      </p:sp>
      <p:sp>
        <p:nvSpPr>
          <p:cNvPr id="8" name="__________DOWN"/>
          <p:cNvSpPr/>
          <p:nvPr/>
        </p:nvSpPr>
        <p:spPr>
          <a:xfrm rot="10800000">
            <a:off x="423863" y="6362700"/>
            <a:ext cx="8062912" cy="190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rgbClr val="FFFFFF"/>
              </a:solidFill>
            </a:endParaRPr>
          </a:p>
        </p:txBody>
      </p:sp>
      <p:sp>
        <p:nvSpPr>
          <p:cNvPr id="9" name="|"/>
          <p:cNvSpPr/>
          <p:nvPr userDrawn="1"/>
        </p:nvSpPr>
        <p:spPr>
          <a:xfrm rot="5400000">
            <a:off x="8053388" y="428625"/>
            <a:ext cx="908050" cy="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rgbClr val="FFFFFF"/>
              </a:solidFill>
            </a:endParaRPr>
          </a:p>
        </p:txBody>
      </p:sp>
      <p:sp>
        <p:nvSpPr>
          <p:cNvPr id="10" name="__________DOWN"/>
          <p:cNvSpPr/>
          <p:nvPr userDrawn="1"/>
        </p:nvSpPr>
        <p:spPr>
          <a:xfrm rot="10800000">
            <a:off x="431800" y="871538"/>
            <a:ext cx="8064500" cy="460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rgbClr val="FFFFFF"/>
              </a:solidFill>
            </a:endParaRPr>
          </a:p>
        </p:txBody>
      </p:sp>
      <p:sp>
        <p:nvSpPr>
          <p:cNvPr id="11" name="|____"/>
          <p:cNvSpPr/>
          <p:nvPr userDrawn="1"/>
        </p:nvSpPr>
        <p:spPr>
          <a:xfrm>
            <a:off x="8513763" y="620713"/>
            <a:ext cx="630237" cy="460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rgbClr val="FFFFFF"/>
              </a:solidFill>
            </a:endParaRPr>
          </a:p>
        </p:txBody>
      </p:sp>
      <p:sp>
        <p:nvSpPr>
          <p:cNvPr id="12" name="|"/>
          <p:cNvSpPr/>
          <p:nvPr userDrawn="1"/>
        </p:nvSpPr>
        <p:spPr>
          <a:xfrm rot="5400000">
            <a:off x="5422106" y="3625057"/>
            <a:ext cx="6170613" cy="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rgbClr val="FFFFFF"/>
              </a:solidFill>
            </a:endParaRPr>
          </a:p>
        </p:txBody>
      </p:sp>
      <p:sp>
        <p:nvSpPr>
          <p:cNvPr id="13" name="__________DOWN"/>
          <p:cNvSpPr/>
          <p:nvPr userDrawn="1"/>
        </p:nvSpPr>
        <p:spPr>
          <a:xfrm rot="10800000">
            <a:off x="5786438" y="6578600"/>
            <a:ext cx="2700337" cy="190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rgbClr val="FFFFFF"/>
              </a:solidFill>
            </a:endParaRPr>
          </a:p>
        </p:txBody>
      </p:sp>
      <p:sp>
        <p:nvSpPr>
          <p:cNvPr id="14" name="__________DOWN"/>
          <p:cNvSpPr/>
          <p:nvPr userDrawn="1"/>
        </p:nvSpPr>
        <p:spPr>
          <a:xfrm rot="5400000">
            <a:off x="8037512" y="6661151"/>
            <a:ext cx="144463" cy="174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rgbClr val="FFFFFF"/>
              </a:solidFill>
            </a:endParaRPr>
          </a:p>
        </p:txBody>
      </p:sp>
      <p:sp>
        <p:nvSpPr>
          <p:cNvPr id="15" name="__________DOWN"/>
          <p:cNvSpPr/>
          <p:nvPr userDrawn="1"/>
        </p:nvSpPr>
        <p:spPr>
          <a:xfrm rot="10800000">
            <a:off x="423863" y="6362700"/>
            <a:ext cx="8062912" cy="190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rgbClr val="FFFFFF"/>
              </a:solidFill>
            </a:endParaRPr>
          </a:p>
        </p:txBody>
      </p:sp>
      <p:sp>
        <p:nvSpPr>
          <p:cNvPr id="16" name="Segnaposto testo 32"/>
          <p:cNvSpPr txBox="1"/>
          <p:nvPr userDrawn="1"/>
        </p:nvSpPr>
        <p:spPr>
          <a:xfrm>
            <a:off x="4157663" y="6402388"/>
            <a:ext cx="4230687" cy="134937"/>
          </a:xfrm>
          <a:prstGeom prst="rect">
            <a:avLst/>
          </a:prstGeom>
        </p:spPr>
        <p:txBody>
          <a:bodyPr tIns="0" rIns="36000" bIns="0"/>
          <a:lstStyle>
            <a:lvl1pPr algn="r">
              <a:buNone/>
              <a:defRPr sz="800" b="0" baseline="0">
                <a:solidFill>
                  <a:srgbClr val="525C66"/>
                </a:solidFill>
                <a:latin typeface="+mn-lt"/>
              </a:defRPr>
            </a:lvl1pPr>
            <a:lvl2pPr>
              <a:defRPr sz="1000">
                <a:latin typeface="Myriad Pro" pitchFamily="34" charset="0"/>
              </a:defRPr>
            </a:lvl2pPr>
            <a:lvl3pPr>
              <a:defRPr sz="1000">
                <a:latin typeface="Myriad Pro" pitchFamily="34" charset="0"/>
              </a:defRPr>
            </a:lvl3pPr>
            <a:lvl4pPr>
              <a:defRPr sz="1000">
                <a:latin typeface="Myriad Pro" pitchFamily="34" charset="0"/>
              </a:defRPr>
            </a:lvl4pPr>
            <a:lvl5pPr>
              <a:defRPr sz="1000">
                <a:latin typeface="Myriad Pro" pitchFamily="34" charset="0"/>
              </a:defRPr>
            </a:lvl5pPr>
          </a:lstStyle>
          <a:p>
            <a:pPr marL="342900" indent="-342900">
              <a:spcBef>
                <a:spcPct val="20000"/>
              </a:spcBef>
              <a:buFont typeface="Arial" panose="020B0604020202020204" pitchFamily="34" charset="0"/>
              <a:buNone/>
              <a:defRPr/>
            </a:pPr>
            <a:r>
              <a:rPr lang="it-IT" dirty="0"/>
              <a:t>L’esame neuropsicologico: aspetti teorici e pratici</a:t>
            </a:r>
            <a:endParaRPr lang="it-IT" dirty="0"/>
          </a:p>
        </p:txBody>
      </p:sp>
      <p:pic>
        <p:nvPicPr>
          <p:cNvPr id="17" name="Picture 7"/>
          <p:cNvPicPr>
            <a:picLocks noChangeAspect="1" noChangeArrowheads="1"/>
          </p:cNvPicPr>
          <p:nvPr userDrawn="1"/>
        </p:nvPicPr>
        <p:blipFill>
          <a:blip r:embed="rId2">
            <a:extLst>
              <a:ext uri="{28A0092B-C50C-407E-A947-70E740481C1C}">
                <a14:useLocalDpi xmlns:a14="http://schemas.microsoft.com/office/drawing/2010/main" val="0"/>
              </a:ext>
            </a:extLst>
          </a:blip>
          <a:srcRect l="16966" t="19643" r="29453" b="37534"/>
          <a:stretch>
            <a:fillRect/>
          </a:stretch>
        </p:blipFill>
        <p:spPr bwMode="auto">
          <a:xfrm>
            <a:off x="8559800" y="200025"/>
            <a:ext cx="525463"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itolo 25"/>
          <p:cNvSpPr>
            <a:spLocks noGrp="1"/>
          </p:cNvSpPr>
          <p:nvPr>
            <p:ph type="title" hasCustomPrompt="1"/>
          </p:nvPr>
        </p:nvSpPr>
        <p:spPr>
          <a:xfrm>
            <a:off x="432000" y="143635"/>
            <a:ext cx="8020800" cy="693077"/>
          </a:xfrm>
          <a:prstGeom prst="rect">
            <a:avLst/>
          </a:prstGeom>
        </p:spPr>
        <p:txBody>
          <a:bodyPr lIns="0" tIns="0" rIns="0" bIns="0" anchor="b"/>
          <a:lstStyle>
            <a:lvl1pPr algn="l" defTabSz="914400" rtl="0" eaLnBrk="1" latinLnBrk="0" hangingPunct="1">
              <a:lnSpc>
                <a:spcPts val="2200"/>
              </a:lnSpc>
              <a:spcBef>
                <a:spcPct val="0"/>
              </a:spcBef>
              <a:buNone/>
              <a:defRPr lang="it-IT" sz="2000" b="1" kern="1200" spc="0" baseline="0" smtClean="0">
                <a:solidFill>
                  <a:schemeClr val="tx2"/>
                </a:solidFill>
                <a:latin typeface="+mj-lt"/>
                <a:ea typeface="+mj-ea"/>
                <a:cs typeface="+mj-cs"/>
              </a:defRPr>
            </a:lvl1pPr>
          </a:lstStyle>
          <a:p>
            <a:r>
              <a:rPr lang="it-IT" noProof="0"/>
              <a:t>Fare clic per modificare lo stile del titolo</a:t>
            </a:r>
            <a:endParaRPr lang="en-US" noProof="0" dirty="0"/>
          </a:p>
        </p:txBody>
      </p:sp>
      <p:sp>
        <p:nvSpPr>
          <p:cNvPr id="18" name="Segnaposto numero diapositiva 5"/>
          <p:cNvSpPr>
            <a:spLocks noGrp="1"/>
          </p:cNvSpPr>
          <p:nvPr>
            <p:ph type="sldNum" sz="quarter" idx="10"/>
          </p:nvPr>
        </p:nvSpPr>
        <p:spPr>
          <a:xfrm>
            <a:off x="8135938" y="6588125"/>
            <a:ext cx="323850" cy="225425"/>
          </a:xfrm>
        </p:spPr>
        <p:txBody>
          <a:bodyPr lIns="0" tIns="36000" rIns="0" bIns="0"/>
          <a:lstStyle>
            <a:lvl1pPr algn="ctr">
              <a:defRPr sz="800" b="1">
                <a:solidFill>
                  <a:srgbClr val="525C66"/>
                </a:solidFill>
              </a:defRPr>
            </a:lvl1pPr>
          </a:lstStyle>
          <a:p>
            <a:fld id="{631D99EA-6658-40A2-BAB6-52007CD5918A}" type="slidenum">
              <a:rPr lang="it-IT" altLang="it-IT"/>
            </a:fld>
            <a:endParaRPr lang="it-IT" altLang="it-IT"/>
          </a:p>
        </p:txBody>
      </p:sp>
      <p:sp>
        <p:nvSpPr>
          <p:cNvPr id="19" name="Segnaposto data 3"/>
          <p:cNvSpPr>
            <a:spLocks noGrp="1"/>
          </p:cNvSpPr>
          <p:nvPr>
            <p:ph type="dt" sz="half" idx="11"/>
          </p:nvPr>
        </p:nvSpPr>
        <p:spPr>
          <a:xfrm>
            <a:off x="7551738" y="6581775"/>
            <a:ext cx="549275" cy="225425"/>
          </a:xfrm>
        </p:spPr>
        <p:txBody>
          <a:bodyPr lIns="0" rIns="0"/>
          <a:lstStyle>
            <a:lvl1pPr algn="ctr">
              <a:defRPr sz="800" b="0">
                <a:solidFill>
                  <a:srgbClr val="525C66"/>
                </a:solidFill>
                <a:latin typeface="+mn-lt"/>
              </a:defRPr>
            </a:lvl1pPr>
          </a:lstStyle>
          <a:p>
            <a:pPr>
              <a:defRPr/>
            </a:pPr>
            <a:r>
              <a:rPr lang="en-US"/>
              <a:t>13/09/2018</a:t>
            </a:r>
            <a:endParaRPr lang="it-IT"/>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it-IT" sz="75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it-IT" sz="75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Dott.ssa Elisabetta Muccioli</a:t>
            </a:r>
            <a:endParaRPr kumimoji="0" lang="it-IT" sz="75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4C856BD-8027-4581-A879-11B7CA721DD3}" type="slidenum">
              <a:rPr kumimoji="0" lang="it-IT" altLang="it-IT" sz="75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fld>
            <a:endParaRPr kumimoji="0" lang="it-IT" altLang="it-IT" sz="75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it-IT" sz="75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it-IT" sz="75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Dott.ssa Elisabetta Muccioli</a:t>
            </a:r>
            <a:endParaRPr kumimoji="0" lang="it-IT" sz="75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ACF31A46-4157-442C-A81B-DECE1AB95355}" type="slidenum">
              <a:rPr kumimoji="0" lang="it-IT" altLang="it-IT" sz="75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fld>
            <a:endParaRPr kumimoji="0" lang="it-IT" altLang="it-IT" sz="75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2504"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54296" y="1600200"/>
            <a:ext cx="4032504"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it-IT" sz="75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it-IT" sz="75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Dott.ssa Elisabetta Muccioli</a:t>
            </a:r>
            <a:endParaRPr kumimoji="0" lang="it-IT" sz="75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D1D5B0A7-4213-44C4-AA8F-F2DDE7D975F9}" type="slidenum">
              <a:rPr kumimoji="0" lang="it-IT" altLang="it-IT" sz="75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fld>
            <a:endParaRPr kumimoji="0" lang="it-IT" altLang="it-IT" sz="75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1"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629841" y="2505075"/>
            <a:ext cx="3868340"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it-IT" sz="75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it-IT" sz="75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Dott.ssa Elisabetta Muccioli</a:t>
            </a:r>
            <a:endParaRPr kumimoji="0" lang="it-IT" sz="75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4A61C79F-6EB9-40A6-9163-67F7D7E26AE3}" type="slidenum">
              <a:rPr kumimoji="0" lang="it-IT" altLang="it-IT" sz="75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fld>
            <a:endParaRPr kumimoji="0" lang="it-IT" altLang="it-IT" sz="75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it-IT" sz="75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it-IT" sz="75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Dott.ssa Elisabetta Muccioli</a:t>
            </a:r>
            <a:endParaRPr kumimoji="0" lang="it-IT" sz="75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152C01E3-C2C9-421E-8C0E-DD39EA6C4111}" type="slidenum">
              <a:rPr kumimoji="0" lang="it-IT" altLang="it-IT" sz="75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fld>
            <a:endParaRPr kumimoji="0" lang="it-IT" altLang="it-IT" sz="75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hf sldNum="0"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it-IT" sz="75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it-IT" sz="75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Dott.ssa Elisabetta Muccioli</a:t>
            </a:r>
            <a:endParaRPr kumimoji="0" lang="it-IT" sz="75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029B1E85-B75F-4E63-B475-7DC3DD4E246F}" type="slidenum">
              <a:rPr kumimoji="0" lang="it-IT" altLang="it-IT" sz="75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fld>
            <a:endParaRPr kumimoji="0" lang="it-IT" altLang="it-IT" sz="75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hf sldNum="0"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it-IT" sz="75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it-IT" sz="75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Dott.ssa Elisabetta Muccioli</a:t>
            </a:r>
            <a:endParaRPr kumimoji="0" lang="it-IT" sz="75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782F8CCD-CBA7-4107-B235-E66113A10E46}" type="slidenum">
              <a:rPr kumimoji="0" lang="it-IT" altLang="it-IT" sz="75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fld>
            <a:endParaRPr kumimoji="0" lang="it-IT" altLang="it-IT" sz="75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5"/>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it-IT" sz="75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it-IT" sz="75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Dott.ssa Elisabetta Muccioli</a:t>
            </a:r>
            <a:endParaRPr kumimoji="0" lang="it-IT" sz="75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88D9102F-3F45-4804-A91E-AF6BBD438E0B}" type="slidenum">
              <a:rPr kumimoji="0" lang="it-IT" altLang="it-IT" sz="75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fld>
            <a:endParaRPr kumimoji="0" lang="it-IT" altLang="it-IT" sz="75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timing>
    <p:tnLst>
      <p:par>
        <p:cTn id="1" dur="indefinite" restart="never" nodeType="tmRoot"/>
      </p:par>
    </p:tnLst>
  </p:timing>
  <p:hf sldNum="0" hd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p:sp>
        <p:nvSpPr>
          <p:cNvPr id="1026" name="Title 1025"/>
          <p:cNvSpPr/>
          <p:nvPr>
            <p:ph type="title"/>
          </p:nvPr>
        </p:nvSpPr>
        <p:spPr>
          <a:xfrm>
            <a:off x="457200" y="274638"/>
            <a:ext cx="8229600" cy="1143000"/>
          </a:xfrm>
          <a:prstGeom prst="rect">
            <a:avLst/>
          </a:prstGeom>
          <a:noFill/>
          <a:ln w="9525">
            <a:noFill/>
          </a:ln>
        </p:spPr>
        <p:txBody>
          <a:bodyPr anchor="ctr" anchorCtr="0"/>
          <a:p>
            <a:pPr lvl="0"/>
            <a:r>
              <a:t>Click to edit Master title style</a:t>
            </a:r>
          </a:p>
        </p:txBody>
      </p:sp>
      <p:sp>
        <p:nvSpPr>
          <p:cNvPr id="1027" name="Text Placeholder 1026"/>
          <p:cNvSpPr/>
          <p:nvPr>
            <p:ph type="body" idx="1"/>
          </p:nvPr>
        </p:nvSpPr>
        <p:spPr>
          <a:xfrm>
            <a:off x="457200" y="1600200"/>
            <a:ext cx="8229600" cy="4525963"/>
          </a:xfrm>
          <a:prstGeom prst="rect">
            <a:avLst/>
          </a:prstGeom>
          <a:noFill/>
          <a:ln w="9525">
            <a:noFill/>
          </a:ln>
        </p:spPr>
        <p:txBody>
          <a:bodyPr/>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p:nvPr>
            <p:ph type="dt" sz="half" idx="2"/>
          </p:nvPr>
        </p:nvSpPr>
        <p:spPr>
          <a:xfrm>
            <a:off x="457200" y="6245225"/>
            <a:ext cx="2133600" cy="476250"/>
          </a:xfrm>
          <a:prstGeom prst="rect">
            <a:avLst/>
          </a:prstGeom>
          <a:noFill/>
          <a:ln w="9525">
            <a:noFill/>
          </a:ln>
        </p:spPr>
        <p:txBody>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it-IT" sz="750" b="0" i="0" u="none" strike="noStrike" kern="1200" cap="none" spc="0" normalizeH="0" baseline="0" noProof="0">
              <a:ln>
                <a:noFill/>
              </a:ln>
              <a:solidFill>
                <a:srgbClr val="000000"/>
              </a:solidFill>
              <a:effectLst/>
              <a:uLnTx/>
              <a:uFillTx/>
              <a:latin typeface="Verdana" panose="020B0604030504040204" pitchFamily="34" charset="0"/>
              <a:ea typeface="+mn-ea"/>
              <a:cs typeface="+mn-cs"/>
            </a:endParaRPr>
          </a:p>
        </p:txBody>
      </p:sp>
      <p:sp>
        <p:nvSpPr>
          <p:cNvPr id="1029" name="Footer Placeholder 1028"/>
          <p:cNvSpPr/>
          <p:nvPr>
            <p:ph type="ftr" sz="quarter" idx="3"/>
          </p:nvPr>
        </p:nvSpPr>
        <p:spPr>
          <a:xfrm>
            <a:off x="3124200" y="6245225"/>
            <a:ext cx="2895600" cy="476250"/>
          </a:xfrm>
          <a:prstGeom prst="rect">
            <a:avLst/>
          </a:prstGeom>
          <a:noFill/>
          <a:ln w="9525">
            <a:noFill/>
          </a:ln>
        </p:spPr>
        <p:txBody>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it-IT" sz="750" b="0" i="0" u="none" strike="noStrike" kern="1200" cap="none" spc="0" normalizeH="0" baseline="0" noProof="0">
                <a:ln>
                  <a:noFill/>
                </a:ln>
                <a:solidFill>
                  <a:srgbClr val="000000"/>
                </a:solidFill>
                <a:effectLst/>
                <a:uLnTx/>
                <a:uFillTx/>
                <a:latin typeface="Verdana" panose="020B0604030504040204" pitchFamily="34" charset="0"/>
                <a:ea typeface="+mn-ea"/>
                <a:cs typeface="+mn-cs"/>
              </a:rPr>
              <a:t>Dott.ssa Elisabetta Muccioli</a:t>
            </a:r>
            <a:endParaRPr kumimoji="0" lang="it-IT" sz="750" b="0" i="0" u="none" strike="noStrike" kern="1200" cap="none" spc="0" normalizeH="0" baseline="0" noProof="0">
              <a:ln>
                <a:noFill/>
              </a:ln>
              <a:solidFill>
                <a:srgbClr val="000000"/>
              </a:solidFill>
              <a:effectLst/>
              <a:uLnTx/>
              <a:uFillTx/>
              <a:latin typeface="Verdana" panose="020B0604030504040204" pitchFamily="34" charset="0"/>
              <a:ea typeface="+mn-ea"/>
              <a:cs typeface="+mn-cs"/>
            </a:endParaRPr>
          </a:p>
        </p:txBody>
      </p:sp>
      <p:sp>
        <p:nvSpPr>
          <p:cNvPr id="1030" name="Slide Number Placeholder 1029"/>
          <p:cNvSpPr/>
          <p:nvPr>
            <p:ph type="sldNum" sz="quarter" idx="4"/>
          </p:nvPr>
        </p:nvSpPr>
        <p:spPr>
          <a:xfrm>
            <a:off x="6553200" y="6245225"/>
            <a:ext cx="2133600" cy="476250"/>
          </a:xfrm>
          <a:prstGeom prst="rect">
            <a:avLst/>
          </a:prstGeom>
          <a:noFill/>
          <a:ln w="9525">
            <a:noFill/>
          </a:ln>
        </p:spPr>
        <p:txBody>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defRPr/>
            </a:pPr>
            <a:fld id="{0226E3F0-9362-4CA0-B03F-7E61FEADA74E}" type="slidenum">
              <a:rPr kumimoji="0" lang="it-IT" altLang="it-IT" sz="750" b="0" i="0" u="none" strike="noStrike" kern="1200" cap="none" spc="0" normalizeH="0" baseline="0" noProof="0" smtClean="0">
                <a:ln>
                  <a:noFill/>
                </a:ln>
                <a:solidFill>
                  <a:srgbClr val="000000"/>
                </a:solidFill>
                <a:effectLst/>
                <a:uLnTx/>
                <a:uFillTx/>
                <a:latin typeface="Verdana" panose="020B0604030504040204" pitchFamily="34" charset="0"/>
                <a:ea typeface="+mn-ea"/>
                <a:cs typeface="+mn-cs"/>
              </a:rPr>
            </a:fld>
            <a:endParaRPr kumimoji="0" lang="it-IT" altLang="it-IT" sz="750" b="0" i="0" u="none" strike="noStrike" kern="1200" cap="none" spc="0" normalizeH="0" baseline="0" noProof="0">
              <a:ln>
                <a:noFill/>
              </a:ln>
              <a:solidFill>
                <a:srgbClr val="000000"/>
              </a:solidFill>
              <a:effectLst/>
              <a:uLnTx/>
              <a:uFillTx/>
              <a:latin typeface="Verdana" panose="020B0604030504040204"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2.png"/><Relationship Id="rId1"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15.png"/><Relationship Id="rId1"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8.png"/><Relationship Id="rId1"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0.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24.png"/><Relationship Id="rId1"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29.png"/><Relationship Id="rId1" Type="http://schemas.openxmlformats.org/officeDocument/2006/relationships/image" Target="../media/image28.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1.pn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33.png"/><Relationship Id="rId2" Type="http://schemas.openxmlformats.org/officeDocument/2006/relationships/image" Target="file:///C:\Users\utente\AppData\Local\Temp\wps\INetCache\dea3afab5b48d2ff8ca0681a9977cd75" TargetMode="External"/><Relationship Id="rId1" Type="http://schemas.openxmlformats.org/officeDocument/2006/relationships/image" Target="../media/image32.jpe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8.wmf"/><Relationship Id="rId1"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40.png"/><Relationship Id="rId1" Type="http://schemas.openxmlformats.org/officeDocument/2006/relationships/image" Target="../media/image39.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43.png"/><Relationship Id="rId1" Type="http://schemas.openxmlformats.org/officeDocument/2006/relationships/image" Target="../media/image4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45.png"/><Relationship Id="rId1" Type="http://schemas.openxmlformats.org/officeDocument/2006/relationships/image" Target="../media/image4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48.png"/><Relationship Id="rId1" Type="http://schemas.openxmlformats.org/officeDocument/2006/relationships/image" Target="../media/image47.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9.pn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0.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52.png"/><Relationship Id="rId1" Type="http://schemas.openxmlformats.org/officeDocument/2006/relationships/image" Target="../media/image51.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54.png"/><Relationship Id="rId1" Type="http://schemas.openxmlformats.org/officeDocument/2006/relationships/image" Target="../media/image53.pn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55.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57.png"/><Relationship Id="rId1" Type="http://schemas.openxmlformats.org/officeDocument/2006/relationships/image" Target="../media/image5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png"/><Relationship Id="rId1"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62.png"/><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9.pn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3.jpeg"/></Relationships>
</file>

<file path=ppt/slides/_rels/slide5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image" Target="../media/image64.jpe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70.jpe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71.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73.png"/><Relationship Id="rId1" Type="http://schemas.openxmlformats.org/officeDocument/2006/relationships/image" Target="../media/image72.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75.png"/><Relationship Id="rId1" Type="http://schemas.openxmlformats.org/officeDocument/2006/relationships/image" Target="../media/image74.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77.png"/><Relationship Id="rId1" Type="http://schemas.openxmlformats.org/officeDocument/2006/relationships/image" Target="../media/image76.pn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78.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7.png"/></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9.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4.xml"/><Relationship Id="rId2" Type="http://schemas.openxmlformats.org/officeDocument/2006/relationships/image" Target="../media/image9.png"/><Relationship Id="rId1"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949700" y="1412875"/>
            <a:ext cx="4736465" cy="2387600"/>
          </a:xfrm>
        </p:spPr>
        <p:txBody>
          <a:bodyPr anchor="ctr"/>
          <a:lstStyle/>
          <a:p>
            <a:r>
              <a:rPr lang="it-IT" altLang="it-IT" sz="4000" dirty="0">
                <a:solidFill>
                  <a:srgbClr val="CC0000"/>
                </a:solidFill>
                <a:effectLst>
                  <a:outerShdw blurRad="38100" dist="38100" dir="2700000" algn="tl">
                    <a:srgbClr val="C0C0C0"/>
                  </a:outerShdw>
                </a:effectLst>
              </a:rPr>
              <a:t>BASI DI MUSICOTERAPIA</a:t>
            </a:r>
            <a:endParaRPr lang="it-IT" altLang="it-IT" sz="4000" i="1" dirty="0">
              <a:solidFill>
                <a:srgbClr val="CC0000"/>
              </a:solidFill>
              <a:effectLst>
                <a:outerShdw blurRad="38100" dist="38100" dir="2700000" algn="tl">
                  <a:srgbClr val="C0C0C0"/>
                </a:outerShdw>
              </a:effectLst>
            </a:endParaRPr>
          </a:p>
        </p:txBody>
      </p:sp>
      <p:sp>
        <p:nvSpPr>
          <p:cNvPr id="2" name="Text Box 1"/>
          <p:cNvSpPr txBox="1"/>
          <p:nvPr/>
        </p:nvSpPr>
        <p:spPr>
          <a:xfrm>
            <a:off x="683260" y="5013325"/>
            <a:ext cx="7917180" cy="1296670"/>
          </a:xfrm>
          <a:prstGeom prst="rect">
            <a:avLst/>
          </a:prstGeom>
          <a:noFill/>
        </p:spPr>
        <p:txBody>
          <a:bodyPr wrap="square" rtlCol="0">
            <a:noAutofit/>
          </a:bodyPr>
          <a:p>
            <a:pPr marL="285750" indent="-285750" algn="ctr">
              <a:lnSpc>
                <a:spcPct val="120000"/>
              </a:lnSpc>
              <a:buFont typeface="Wingdings" panose="05000000000000000000" charset="0"/>
              <a:buChar char="q"/>
            </a:pPr>
            <a:r>
              <a:rPr lang="it-IT" altLang="it-IT" sz="3200" i="1" dirty="0">
                <a:solidFill>
                  <a:srgbClr val="CC0000"/>
                </a:solidFill>
                <a:effectLst>
                  <a:outerShdw blurRad="38100" dist="38100" dir="2700000" algn="tl">
                    <a:srgbClr val="C0C0C0"/>
                  </a:outerShdw>
                </a:effectLst>
                <a:sym typeface="+mn-ea"/>
              </a:rPr>
              <a:t>Gli effetti della musica nel cervello</a:t>
            </a:r>
            <a:endParaRPr lang="it-IT" altLang="it-IT" sz="3200" i="1" dirty="0">
              <a:solidFill>
                <a:srgbClr val="CC0000"/>
              </a:solidFill>
              <a:effectLst>
                <a:outerShdw blurRad="38100" dist="38100" dir="2700000" algn="tl">
                  <a:srgbClr val="C0C0C0"/>
                </a:outerShdw>
              </a:effectLst>
              <a:sym typeface="+mn-ea"/>
            </a:endParaRPr>
          </a:p>
          <a:p>
            <a:pPr marL="285750" indent="-285750" algn="ctr">
              <a:lnSpc>
                <a:spcPct val="120000"/>
              </a:lnSpc>
              <a:buFont typeface="Wingdings" panose="05000000000000000000" charset="0"/>
              <a:buChar char="q"/>
            </a:pPr>
            <a:r>
              <a:rPr lang="it-IT" altLang="it-IT" sz="3200" i="1" dirty="0">
                <a:solidFill>
                  <a:srgbClr val="CC0000"/>
                </a:solidFill>
                <a:effectLst>
                  <a:outerShdw blurRad="38100" dist="38100" dir="2700000" algn="tl">
                    <a:srgbClr val="C0C0C0"/>
                  </a:outerShdw>
                </a:effectLst>
                <a:sym typeface="+mn-ea"/>
              </a:rPr>
              <a:t>Evidence cliniche della musicoterapia</a:t>
            </a:r>
            <a:endParaRPr lang="it-IT" altLang="it-IT" sz="3200" i="1" dirty="0">
              <a:solidFill>
                <a:srgbClr val="CC0000"/>
              </a:solidFill>
              <a:effectLst>
                <a:outerShdw blurRad="38100" dist="38100" dir="2700000" algn="tl">
                  <a:srgbClr val="C0C0C0"/>
                </a:outerShdw>
              </a:effectLst>
            </a:endParaRPr>
          </a:p>
          <a:p>
            <a:pPr marL="285750" indent="-285750" algn="ctr">
              <a:lnSpc>
                <a:spcPct val="120000"/>
              </a:lnSpc>
              <a:buFont typeface="Wingdings" panose="05000000000000000000" charset="0"/>
              <a:buChar char="q"/>
            </a:pPr>
            <a:endParaRPr lang="it-IT" altLang="it-IT" sz="3200" i="1" dirty="0">
              <a:solidFill>
                <a:srgbClr val="CC0000"/>
              </a:solidFill>
              <a:effectLst>
                <a:outerShdw blurRad="38100" dist="38100" dir="2700000" algn="tl">
                  <a:srgbClr val="C0C0C0"/>
                </a:outerShdw>
              </a:effectLst>
            </a:endParaRPr>
          </a:p>
        </p:txBody>
      </p:sp>
      <p:pic>
        <p:nvPicPr>
          <p:cNvPr id="101" name="Picture 100"/>
          <p:cNvPicPr/>
          <p:nvPr/>
        </p:nvPicPr>
        <p:blipFill>
          <a:blip r:embed="rId1"/>
          <a:srcRect l="17449" r="20038"/>
          <a:stretch>
            <a:fillRect/>
          </a:stretch>
        </p:blipFill>
        <p:spPr>
          <a:xfrm>
            <a:off x="395605" y="764540"/>
            <a:ext cx="3554095" cy="368300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warp dir="in"/>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Picture 2"/>
          <p:cNvPicPr>
            <a:picLocks noChangeAspect="1"/>
          </p:cNvPicPr>
          <p:nvPr/>
        </p:nvPicPr>
        <p:blipFill>
          <a:blip r:embed="rId1"/>
          <a:stretch>
            <a:fillRect/>
          </a:stretch>
        </p:blipFill>
        <p:spPr>
          <a:xfrm>
            <a:off x="1259840" y="764540"/>
            <a:ext cx="6621780" cy="5981065"/>
          </a:xfrm>
          <a:prstGeom prst="rect">
            <a:avLst/>
          </a:prstGeom>
        </p:spPr>
      </p:pic>
      <p:pic>
        <p:nvPicPr>
          <p:cNvPr id="4" name="Picture 3"/>
          <p:cNvPicPr>
            <a:picLocks noChangeAspect="1"/>
          </p:cNvPicPr>
          <p:nvPr/>
        </p:nvPicPr>
        <p:blipFill>
          <a:blip r:embed="rId2"/>
          <a:srcRect t="63099"/>
          <a:stretch>
            <a:fillRect/>
          </a:stretch>
        </p:blipFill>
        <p:spPr>
          <a:xfrm>
            <a:off x="2161540" y="188595"/>
            <a:ext cx="4681220" cy="54737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Picture 2"/>
          <p:cNvPicPr>
            <a:picLocks noChangeAspect="1"/>
          </p:cNvPicPr>
          <p:nvPr/>
        </p:nvPicPr>
        <p:blipFill>
          <a:blip r:embed="rId1"/>
          <a:stretch>
            <a:fillRect/>
          </a:stretch>
        </p:blipFill>
        <p:spPr>
          <a:xfrm>
            <a:off x="323850" y="1340485"/>
            <a:ext cx="8364220" cy="425386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Content Placeholder 4"/>
          <p:cNvPicPr>
            <a:picLocks noChangeAspect="1"/>
          </p:cNvPicPr>
          <p:nvPr>
            <p:ph sz="half" idx="1"/>
          </p:nvPr>
        </p:nvPicPr>
        <p:blipFill>
          <a:blip r:embed="rId1"/>
          <a:stretch>
            <a:fillRect/>
          </a:stretch>
        </p:blipFill>
        <p:spPr>
          <a:xfrm>
            <a:off x="457200" y="3186430"/>
            <a:ext cx="7771765" cy="2606675"/>
          </a:xfrm>
          <a:prstGeom prst="rect">
            <a:avLst/>
          </a:prstGeom>
        </p:spPr>
      </p:pic>
      <p:sp>
        <p:nvSpPr>
          <p:cNvPr id="2" name="Text Box 1"/>
          <p:cNvSpPr txBox="1"/>
          <p:nvPr/>
        </p:nvSpPr>
        <p:spPr>
          <a:xfrm>
            <a:off x="573405" y="736600"/>
            <a:ext cx="3048000" cy="922020"/>
          </a:xfrm>
          <a:prstGeom prst="rect">
            <a:avLst/>
          </a:prstGeom>
          <a:noFill/>
        </p:spPr>
        <p:txBody>
          <a:bodyPr wrap="square" rtlCol="0">
            <a:spAutoFit/>
          </a:bodyPr>
          <a:p>
            <a:r>
              <a:rPr lang="it-IT" altLang="en-US"/>
              <a:t>Gli effetti della musica sul rilascio dei principali neurotrasmettitori </a:t>
            </a:r>
            <a:endParaRPr lang="it-IT" altLang="en-US"/>
          </a:p>
        </p:txBody>
      </p:sp>
      <p:pic>
        <p:nvPicPr>
          <p:cNvPr id="4" name="Content Placeholder 3"/>
          <p:cNvPicPr>
            <a:picLocks noChangeAspect="1"/>
          </p:cNvPicPr>
          <p:nvPr>
            <p:ph sz="half" idx="2"/>
          </p:nvPr>
        </p:nvPicPr>
        <p:blipFill>
          <a:blip r:embed="rId2"/>
          <a:stretch>
            <a:fillRect/>
          </a:stretch>
        </p:blipFill>
        <p:spPr>
          <a:xfrm>
            <a:off x="3477895" y="620395"/>
            <a:ext cx="5107305" cy="180530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 Box 2"/>
          <p:cNvSpPr txBox="1"/>
          <p:nvPr/>
        </p:nvSpPr>
        <p:spPr>
          <a:xfrm>
            <a:off x="467995" y="116205"/>
            <a:ext cx="7574915" cy="810260"/>
          </a:xfrm>
          <a:prstGeom prst="rect">
            <a:avLst/>
          </a:prstGeom>
          <a:noFill/>
        </p:spPr>
        <p:txBody>
          <a:bodyPr wrap="square" rtlCol="0" anchor="t">
            <a:spAutoFit/>
          </a:bodyPr>
          <a:p>
            <a:pPr marL="0" indent="0">
              <a:lnSpc>
                <a:spcPct val="130000"/>
              </a:lnSpc>
              <a:buFont typeface="Wingdings" panose="05000000000000000000" charset="0"/>
              <a:buNone/>
            </a:pPr>
            <a:r>
              <a:rPr lang="en-US" b="1"/>
              <a:t>Corteccia uditiva</a:t>
            </a:r>
            <a:r>
              <a:rPr lang="it-IT" altLang="en-US" b="1"/>
              <a:t> (corconvoluzione temporale superiore posteriore di sinistra) </a:t>
            </a:r>
            <a:endParaRPr lang="en-US"/>
          </a:p>
        </p:txBody>
      </p:sp>
      <p:pic>
        <p:nvPicPr>
          <p:cNvPr id="5" name="Picture 4"/>
          <p:cNvPicPr>
            <a:picLocks noChangeAspect="1"/>
          </p:cNvPicPr>
          <p:nvPr/>
        </p:nvPicPr>
        <p:blipFill>
          <a:blip r:embed="rId1"/>
          <a:stretch>
            <a:fillRect/>
          </a:stretch>
        </p:blipFill>
        <p:spPr>
          <a:xfrm>
            <a:off x="467995" y="1124585"/>
            <a:ext cx="3373755" cy="3077845"/>
          </a:xfrm>
          <a:prstGeom prst="rect">
            <a:avLst/>
          </a:prstGeom>
        </p:spPr>
      </p:pic>
      <p:sp>
        <p:nvSpPr>
          <p:cNvPr id="6" name="Text Box 5"/>
          <p:cNvSpPr txBox="1"/>
          <p:nvPr/>
        </p:nvSpPr>
        <p:spPr>
          <a:xfrm>
            <a:off x="4025265" y="980440"/>
            <a:ext cx="5012690" cy="3430270"/>
          </a:xfrm>
          <a:prstGeom prst="rect">
            <a:avLst/>
          </a:prstGeom>
          <a:noFill/>
        </p:spPr>
        <p:txBody>
          <a:bodyPr wrap="square" rtlCol="0">
            <a:noAutofit/>
          </a:bodyPr>
          <a:p>
            <a:pPr marL="285750" indent="-285750">
              <a:lnSpc>
                <a:spcPct val="160000"/>
              </a:lnSpc>
              <a:buFont typeface="Wingdings" panose="05000000000000000000" charset="0"/>
              <a:buChar char="q"/>
            </a:pPr>
            <a:r>
              <a:rPr lang="en-US" sz="1600">
                <a:sym typeface="+mn-ea"/>
              </a:rPr>
              <a:t>La corteccia uditiva primaria è la </a:t>
            </a:r>
            <a:r>
              <a:rPr lang="en-US" sz="1600" b="1">
                <a:sym typeface="+mn-ea"/>
              </a:rPr>
              <a:t>p</a:t>
            </a:r>
            <a:r>
              <a:rPr lang="en-US" sz="1600" b="1">
                <a:sym typeface="+mn-ea"/>
              </a:rPr>
              <a:t>rima regione della corteccia cerebrale che riceve le informazioni di tipo uditivo</a:t>
            </a:r>
            <a:r>
              <a:rPr lang="en-US" sz="1600">
                <a:sym typeface="+mn-ea"/>
              </a:rPr>
              <a:t>. </a:t>
            </a:r>
            <a:endParaRPr lang="en-US" sz="1600">
              <a:sym typeface="+mn-ea"/>
            </a:endParaRPr>
          </a:p>
          <a:p>
            <a:pPr marL="285750" indent="-285750">
              <a:lnSpc>
                <a:spcPct val="160000"/>
              </a:lnSpc>
              <a:buFont typeface="Wingdings" panose="05000000000000000000" charset="0"/>
              <a:buChar char="q"/>
            </a:pPr>
            <a:r>
              <a:rPr lang="en-US" sz="1600">
                <a:sym typeface="+mn-ea"/>
              </a:rPr>
              <a:t>La circonvoluzione temporale superiore</a:t>
            </a:r>
            <a:endParaRPr lang="en-US" sz="1600">
              <a:sym typeface="+mn-ea"/>
            </a:endParaRPr>
          </a:p>
          <a:p>
            <a:pPr marL="285750" indent="-285750">
              <a:lnSpc>
                <a:spcPct val="160000"/>
              </a:lnSpc>
              <a:buFont typeface="Wingdings" panose="05000000000000000000" charset="0"/>
              <a:buChar char="q"/>
            </a:pPr>
            <a:r>
              <a:rPr lang="en-US" sz="1600">
                <a:sym typeface="+mn-ea"/>
              </a:rPr>
              <a:t>regione corticale responsabile della sensazione caratteristiche e fondamentali del suono, come ad esempio il ritmo e l'altezza. </a:t>
            </a:r>
            <a:endParaRPr lang="en-US" sz="1600"/>
          </a:p>
          <a:p>
            <a:pPr marL="0" indent="0">
              <a:lnSpc>
                <a:spcPct val="160000"/>
              </a:lnSpc>
              <a:buFont typeface="Wingdings" panose="05000000000000000000" charset="0"/>
              <a:buNone/>
            </a:pPr>
            <a:endParaRPr lang="en-US" sz="1600"/>
          </a:p>
          <a:p>
            <a:pPr marL="0" indent="0">
              <a:lnSpc>
                <a:spcPct val="160000"/>
              </a:lnSpc>
              <a:buFont typeface="Wingdings" panose="05000000000000000000" charset="0"/>
              <a:buNone/>
            </a:pPr>
            <a:endParaRPr lang="en-US" sz="1600"/>
          </a:p>
          <a:p>
            <a:endParaRPr lang="en-US" sz="1600"/>
          </a:p>
        </p:txBody>
      </p:sp>
      <p:sp>
        <p:nvSpPr>
          <p:cNvPr id="7" name="Text Box 6"/>
          <p:cNvSpPr txBox="1"/>
          <p:nvPr/>
        </p:nvSpPr>
        <p:spPr>
          <a:xfrm>
            <a:off x="971550" y="4580890"/>
            <a:ext cx="7390765" cy="1917065"/>
          </a:xfrm>
          <a:prstGeom prst="rect">
            <a:avLst/>
          </a:prstGeom>
          <a:noFill/>
        </p:spPr>
        <p:txBody>
          <a:bodyPr wrap="square" rtlCol="0">
            <a:spAutoFit/>
          </a:bodyPr>
          <a:p>
            <a:pPr marL="285750" indent="-285750" algn="just">
              <a:lnSpc>
                <a:spcPct val="140000"/>
              </a:lnSpc>
              <a:buFont typeface="Wingdings" panose="05000000000000000000" charset="0"/>
              <a:buChar char="q"/>
            </a:pPr>
            <a:r>
              <a:rPr lang="en-US">
                <a:latin typeface="Calibri" panose="020F0502020204030204" charset="0"/>
                <a:cs typeface="Calibri" panose="020F0502020204030204" charset="0"/>
                <a:sym typeface="+mn-ea"/>
              </a:rPr>
              <a:t>uno studio di Pantev e colleghi ha analizzato la rappresentazione corticale uditiva in musicisti e non musicisti notando la presenza di un </a:t>
            </a:r>
            <a:r>
              <a:rPr lang="en-US" b="1">
                <a:latin typeface="Calibri" panose="020F0502020204030204" charset="0"/>
                <a:cs typeface="Calibri" panose="020F0502020204030204" charset="0"/>
                <a:sym typeface="+mn-ea"/>
              </a:rPr>
              <a:t>aumento della rappresentazione corticale dei toni nei musicisti rispetto ai non musicisti superiore del 25%</a:t>
            </a:r>
            <a:r>
              <a:rPr lang="it-IT" altLang="en-US" b="1">
                <a:latin typeface="Calibri" panose="020F0502020204030204" charset="0"/>
                <a:cs typeface="Calibri" panose="020F0502020204030204" charset="0"/>
                <a:sym typeface="+mn-ea"/>
              </a:rPr>
              <a:t> </a:t>
            </a:r>
            <a:endParaRPr lang="en-US" b="1">
              <a:latin typeface="Calibri" panose="020F0502020204030204" charset="0"/>
              <a:cs typeface="Calibri" panose="020F0502020204030204" charset="0"/>
            </a:endParaRPr>
          </a:p>
          <a:p>
            <a:pPr marL="285750" indent="-285750" algn="just">
              <a:buFont typeface="Wingdings" panose="05000000000000000000" charset="0"/>
              <a:buChar char="q"/>
            </a:pPr>
            <a:endParaRPr lang="en-US" b="1">
              <a:latin typeface="Calibri" panose="020F0502020204030204" charset="0"/>
              <a:cs typeface="Calibri" panose="020F050202020403020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Picture 3"/>
          <p:cNvPicPr>
            <a:picLocks noChangeAspect="1"/>
          </p:cNvPicPr>
          <p:nvPr/>
        </p:nvPicPr>
        <p:blipFill>
          <a:blip r:embed="rId1"/>
          <a:stretch>
            <a:fillRect/>
          </a:stretch>
        </p:blipFill>
        <p:spPr>
          <a:xfrm>
            <a:off x="1547495" y="908685"/>
            <a:ext cx="5500370" cy="4125595"/>
          </a:xfrm>
          <a:prstGeom prst="rect">
            <a:avLst/>
          </a:prstGeom>
        </p:spPr>
      </p:pic>
      <p:pic>
        <p:nvPicPr>
          <p:cNvPr id="5" name="Picture 4"/>
          <p:cNvPicPr>
            <a:picLocks noChangeAspect="1"/>
          </p:cNvPicPr>
          <p:nvPr/>
        </p:nvPicPr>
        <p:blipFill>
          <a:blip r:embed="rId2"/>
          <a:stretch>
            <a:fillRect/>
          </a:stretch>
        </p:blipFill>
        <p:spPr>
          <a:xfrm>
            <a:off x="2267585" y="188595"/>
            <a:ext cx="4307205" cy="664845"/>
          </a:xfrm>
          <a:prstGeom prst="rect">
            <a:avLst/>
          </a:prstGeom>
        </p:spPr>
      </p:pic>
      <p:sp>
        <p:nvSpPr>
          <p:cNvPr id="6" name="Text Box 5"/>
          <p:cNvSpPr txBox="1"/>
          <p:nvPr/>
        </p:nvSpPr>
        <p:spPr>
          <a:xfrm>
            <a:off x="1043305" y="5372735"/>
            <a:ext cx="7413625" cy="1106805"/>
          </a:xfrm>
          <a:prstGeom prst="rect">
            <a:avLst/>
          </a:prstGeom>
          <a:noFill/>
        </p:spPr>
        <p:txBody>
          <a:bodyPr wrap="square" rtlCol="0" anchor="t">
            <a:spAutoFit/>
          </a:bodyPr>
          <a:p>
            <a:pPr marL="285750" indent="-285750">
              <a:lnSpc>
                <a:spcPct val="110000"/>
              </a:lnSpc>
              <a:buFont typeface="Wingdings" panose="05000000000000000000" charset="0"/>
              <a:buChar char="v"/>
            </a:pPr>
            <a:r>
              <a:rPr lang="en-US" sz="2000"/>
              <a:t>In generale, i musicisti allenati presentano un volume e uno spessore corticale maggiori nella corteccia uditiva (giro di Heschl). </a:t>
            </a:r>
            <a:endParaRPr lang="en-US" sz="20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 Box 3"/>
          <p:cNvSpPr txBox="1"/>
          <p:nvPr/>
        </p:nvSpPr>
        <p:spPr>
          <a:xfrm>
            <a:off x="4868545" y="404495"/>
            <a:ext cx="4209415" cy="3744595"/>
          </a:xfrm>
          <a:prstGeom prst="rect">
            <a:avLst/>
          </a:prstGeom>
          <a:noFill/>
        </p:spPr>
        <p:txBody>
          <a:bodyPr wrap="square" rtlCol="0" anchor="t">
            <a:spAutoFit/>
          </a:bodyPr>
          <a:p>
            <a:pPr>
              <a:lnSpc>
                <a:spcPct val="120000"/>
              </a:lnSpc>
            </a:pPr>
            <a:r>
              <a:rPr lang="en-US" b="1"/>
              <a:t>regioni premotorie e motorie supplementari</a:t>
            </a:r>
            <a:endParaRPr lang="en-US" b="1"/>
          </a:p>
          <a:p>
            <a:pPr>
              <a:lnSpc>
                <a:spcPct val="120000"/>
              </a:lnSpc>
            </a:pPr>
            <a:endParaRPr lang="en-US" b="1"/>
          </a:p>
          <a:p>
            <a:pPr marL="285750" indent="-285750">
              <a:lnSpc>
                <a:spcPct val="120000"/>
              </a:lnSpc>
              <a:buFont typeface="Wingdings" panose="05000000000000000000" charset="0"/>
              <a:buChar char="q"/>
            </a:pPr>
            <a:r>
              <a:rPr lang="en-US"/>
              <a:t>controllo motorio e pianificazione della motricità fine (ad esempio, i movimenti delle dita) durante l'esecuzione musicale e nell'apprendimento motorio</a:t>
            </a:r>
            <a:endParaRPr lang="it-IT" altLang="en-US"/>
          </a:p>
          <a:p>
            <a:pPr marL="285750" indent="-285750">
              <a:lnSpc>
                <a:spcPct val="120000"/>
              </a:lnSpc>
              <a:buFont typeface="Wingdings" panose="05000000000000000000" charset="0"/>
              <a:buChar char="q"/>
            </a:pPr>
            <a:r>
              <a:rPr lang="it-IT" altLang="en-US"/>
              <a:t>si osserva frequentemente un’aumentata rappresentazione nei musicisti</a:t>
            </a:r>
            <a:endParaRPr lang="it-IT" altLang="en-US"/>
          </a:p>
        </p:txBody>
      </p:sp>
      <p:pic>
        <p:nvPicPr>
          <p:cNvPr id="5" name="Picture 4"/>
          <p:cNvPicPr>
            <a:picLocks noChangeAspect="1"/>
          </p:cNvPicPr>
          <p:nvPr/>
        </p:nvPicPr>
        <p:blipFill>
          <a:blip r:embed="rId1"/>
          <a:stretch>
            <a:fillRect/>
          </a:stretch>
        </p:blipFill>
        <p:spPr>
          <a:xfrm>
            <a:off x="395605" y="348615"/>
            <a:ext cx="4152900" cy="3800475"/>
          </a:xfrm>
          <a:prstGeom prst="rect">
            <a:avLst/>
          </a:prstGeom>
        </p:spPr>
      </p:pic>
      <p:sp>
        <p:nvSpPr>
          <p:cNvPr id="6" name="Text Box 5"/>
          <p:cNvSpPr txBox="1"/>
          <p:nvPr/>
        </p:nvSpPr>
        <p:spPr>
          <a:xfrm>
            <a:off x="683260" y="4725035"/>
            <a:ext cx="7851775" cy="1918335"/>
          </a:xfrm>
          <a:prstGeom prst="rect">
            <a:avLst/>
          </a:prstGeom>
          <a:noFill/>
        </p:spPr>
        <p:txBody>
          <a:bodyPr wrap="square" rtlCol="0" anchor="t">
            <a:spAutoFit/>
          </a:bodyPr>
          <a:p>
            <a:pPr>
              <a:lnSpc>
                <a:spcPct val="110000"/>
              </a:lnSpc>
            </a:pPr>
            <a:r>
              <a:rPr lang="it-IT" altLang="en-US" b="1"/>
              <a:t>c</a:t>
            </a:r>
            <a:r>
              <a:rPr lang="en-US" b="1"/>
              <a:t>orteccia </a:t>
            </a:r>
            <a:r>
              <a:rPr lang="it-IT" altLang="en-US" b="1"/>
              <a:t>sensitiva</a:t>
            </a:r>
            <a:endParaRPr lang="en-US" b="1"/>
          </a:p>
          <a:p>
            <a:pPr>
              <a:lnSpc>
                <a:spcPct val="110000"/>
              </a:lnSpc>
            </a:pPr>
            <a:endParaRPr lang="en-US"/>
          </a:p>
          <a:p>
            <a:pPr marL="285750" indent="-285750">
              <a:lnSpc>
                <a:spcPct val="110000"/>
              </a:lnSpc>
              <a:buFont typeface="Wingdings" panose="05000000000000000000" charset="0"/>
              <a:buChar char="q"/>
            </a:pPr>
            <a:r>
              <a:rPr lang="en-US"/>
              <a:t>studiando la rappresentazione corticale somatosensoriale del pollice e del mignolo dei suonatori d’archi (violinisti, violoncellisti) e non musicisti è ha quindi dimostrato che i musicisti presentano un aumento della rappresentazione corticale delle dita della mano;</a:t>
            </a:r>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Picture 2"/>
          <p:cNvPicPr>
            <a:picLocks noChangeAspect="1"/>
          </p:cNvPicPr>
          <p:nvPr/>
        </p:nvPicPr>
        <p:blipFill>
          <a:blip r:embed="rId1"/>
          <a:stretch>
            <a:fillRect/>
          </a:stretch>
        </p:blipFill>
        <p:spPr>
          <a:xfrm>
            <a:off x="539115" y="548640"/>
            <a:ext cx="8434705" cy="508508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0" name="Picture 99"/>
          <p:cNvPicPr/>
          <p:nvPr/>
        </p:nvPicPr>
        <p:blipFill>
          <a:blip r:embed="rId1"/>
          <a:stretch>
            <a:fillRect/>
          </a:stretch>
        </p:blipFill>
        <p:spPr>
          <a:xfrm>
            <a:off x="251460" y="260350"/>
            <a:ext cx="3209925" cy="2994660"/>
          </a:xfrm>
          <a:prstGeom prst="rect">
            <a:avLst/>
          </a:prstGeom>
          <a:noFill/>
          <a:ln w="9525">
            <a:noFill/>
          </a:ln>
        </p:spPr>
      </p:pic>
      <p:pic>
        <p:nvPicPr>
          <p:cNvPr id="5" name="Picture 4"/>
          <p:cNvPicPr>
            <a:picLocks noChangeAspect="1"/>
          </p:cNvPicPr>
          <p:nvPr/>
        </p:nvPicPr>
        <p:blipFill>
          <a:blip r:embed="rId2"/>
          <a:stretch>
            <a:fillRect/>
          </a:stretch>
        </p:blipFill>
        <p:spPr>
          <a:xfrm>
            <a:off x="4283710" y="332740"/>
            <a:ext cx="4307205" cy="664845"/>
          </a:xfrm>
          <a:prstGeom prst="rect">
            <a:avLst/>
          </a:prstGeom>
        </p:spPr>
      </p:pic>
      <p:pic>
        <p:nvPicPr>
          <p:cNvPr id="3" name="Picture 2"/>
          <p:cNvPicPr>
            <a:picLocks noChangeAspect="1"/>
          </p:cNvPicPr>
          <p:nvPr/>
        </p:nvPicPr>
        <p:blipFill>
          <a:blip r:embed="rId3"/>
          <a:srcRect b="52249"/>
          <a:stretch>
            <a:fillRect/>
          </a:stretch>
        </p:blipFill>
        <p:spPr>
          <a:xfrm>
            <a:off x="1619250" y="3933190"/>
            <a:ext cx="5743575" cy="2668905"/>
          </a:xfrm>
          <a:prstGeom prst="rect">
            <a:avLst/>
          </a:prstGeom>
        </p:spPr>
      </p:pic>
      <p:sp>
        <p:nvSpPr>
          <p:cNvPr id="4" name="Text Box 3"/>
          <p:cNvSpPr txBox="1"/>
          <p:nvPr/>
        </p:nvSpPr>
        <p:spPr>
          <a:xfrm>
            <a:off x="4283075" y="1340485"/>
            <a:ext cx="4057015" cy="2101215"/>
          </a:xfrm>
          <a:prstGeom prst="rect">
            <a:avLst/>
          </a:prstGeom>
          <a:noFill/>
        </p:spPr>
        <p:txBody>
          <a:bodyPr wrap="square" rtlCol="0" anchor="t">
            <a:noAutofit/>
          </a:bodyPr>
          <a:p>
            <a:pPr marL="285750" indent="-285750">
              <a:lnSpc>
                <a:spcPct val="110000"/>
              </a:lnSpc>
              <a:buFont typeface="Wingdings" panose="05000000000000000000" charset="0"/>
              <a:buChar char="q"/>
            </a:pPr>
            <a:r>
              <a:rPr lang="en-US"/>
              <a:t>Il confronto tra l’anatomia cerebrale dei musicisti esperti e quello dei non musicisti mostra come la pratica strumentale prolungata porti ad allargamento dell’area della mano nella corteccia motoria </a:t>
            </a:r>
            <a:endParaRPr lang="en-US"/>
          </a:p>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Content Placeholder 5"/>
          <p:cNvPicPr>
            <a:picLocks noChangeAspect="1"/>
          </p:cNvPicPr>
          <p:nvPr>
            <p:ph sz="half" idx="1"/>
          </p:nvPr>
        </p:nvPicPr>
        <p:blipFill>
          <a:blip r:embed="rId1"/>
          <a:stretch>
            <a:fillRect/>
          </a:stretch>
        </p:blipFill>
        <p:spPr>
          <a:xfrm>
            <a:off x="395605" y="274955"/>
            <a:ext cx="4520565" cy="3390265"/>
          </a:xfrm>
          <a:prstGeom prst="rect">
            <a:avLst/>
          </a:prstGeom>
        </p:spPr>
      </p:pic>
      <p:sp>
        <p:nvSpPr>
          <p:cNvPr id="7" name="Text Box 6"/>
          <p:cNvSpPr txBox="1"/>
          <p:nvPr/>
        </p:nvSpPr>
        <p:spPr>
          <a:xfrm>
            <a:off x="467360" y="3933190"/>
            <a:ext cx="7995920" cy="2306955"/>
          </a:xfrm>
          <a:prstGeom prst="rect">
            <a:avLst/>
          </a:prstGeom>
          <a:noFill/>
        </p:spPr>
        <p:txBody>
          <a:bodyPr wrap="square" rtlCol="0" anchor="t">
            <a:spAutoFit/>
          </a:bodyPr>
          <a:p>
            <a:pPr marL="0" indent="0" algn="just">
              <a:lnSpc>
                <a:spcPct val="120000"/>
              </a:lnSpc>
              <a:buFont typeface="Wingdings" panose="05000000000000000000" charset="0"/>
              <a:buNone/>
            </a:pPr>
            <a:r>
              <a:rPr lang="en-US" sz="2000" b="1">
                <a:latin typeface="Calibri" panose="020F0502020204030204" charset="0"/>
                <a:cs typeface="Calibri" panose="020F0502020204030204" charset="0"/>
              </a:rPr>
              <a:t>Corpo calloso</a:t>
            </a:r>
            <a:endParaRPr lang="en-US" sz="2000" b="1">
              <a:latin typeface="Calibri" panose="020F0502020204030204" charset="0"/>
              <a:cs typeface="Calibri" panose="020F0502020204030204" charset="0"/>
            </a:endParaRPr>
          </a:p>
          <a:p>
            <a:pPr marL="285750" indent="-285750" algn="just">
              <a:lnSpc>
                <a:spcPct val="120000"/>
              </a:lnSpc>
              <a:buFont typeface="Wingdings" panose="05000000000000000000" charset="0"/>
              <a:buChar char="q"/>
            </a:pPr>
            <a:r>
              <a:rPr lang="en-US" sz="2000">
                <a:latin typeface="Calibri" panose="020F0502020204030204" charset="0"/>
                <a:cs typeface="Calibri" panose="020F0502020204030204" charset="0"/>
              </a:rPr>
              <a:t>uno studio ha riscontrato misurando la morfometria del corpo calloso che la sua </a:t>
            </a:r>
            <a:r>
              <a:rPr lang="en-US" sz="2000" b="1">
                <a:latin typeface="Calibri" panose="020F0502020204030204" charset="0"/>
                <a:cs typeface="Calibri" panose="020F0502020204030204" charset="0"/>
              </a:rPr>
              <a:t>porzione anteriore è significativamente più grande</a:t>
            </a:r>
            <a:r>
              <a:rPr lang="en-US" sz="2000">
                <a:latin typeface="Calibri" panose="020F0502020204030204" charset="0"/>
                <a:cs typeface="Calibri" panose="020F0502020204030204" charset="0"/>
              </a:rPr>
              <a:t> nei musicisti rispetto a non musicisti  </a:t>
            </a:r>
            <a:endParaRPr lang="en-US" sz="2000">
              <a:latin typeface="Calibri" panose="020F0502020204030204" charset="0"/>
              <a:cs typeface="Calibri" panose="020F0502020204030204" charset="0"/>
            </a:endParaRPr>
          </a:p>
          <a:p>
            <a:pPr marL="285750" indent="-285750" algn="just">
              <a:lnSpc>
                <a:spcPct val="120000"/>
              </a:lnSpc>
              <a:buFont typeface="Wingdings" panose="05000000000000000000" charset="0"/>
              <a:buChar char="q"/>
            </a:pPr>
            <a:r>
              <a:rPr lang="it-IT" altLang="en-US" sz="2000">
                <a:latin typeface="Calibri" panose="020F0502020204030204" charset="0"/>
                <a:cs typeface="Calibri" panose="020F0502020204030204" charset="0"/>
              </a:rPr>
              <a:t>Il corpo calloso è una struttura fondamentale per lo scambio di informazioni tra l’emisfero sinistro e l’emisfero destro </a:t>
            </a:r>
            <a:endParaRPr lang="it-IT" altLang="en-US" sz="2000">
              <a:latin typeface="Calibri" panose="020F0502020204030204" charset="0"/>
              <a:cs typeface="Calibri" panose="020F0502020204030204" charset="0"/>
            </a:endParaRPr>
          </a:p>
        </p:txBody>
      </p:sp>
      <p:pic>
        <p:nvPicPr>
          <p:cNvPr id="8" name="Content Placeholder 7"/>
          <p:cNvPicPr>
            <a:picLocks noChangeAspect="1"/>
          </p:cNvPicPr>
          <p:nvPr>
            <p:ph sz="half" idx="2"/>
          </p:nvPr>
        </p:nvPicPr>
        <p:blipFill>
          <a:blip r:embed="rId2"/>
          <a:stretch>
            <a:fillRect/>
          </a:stretch>
        </p:blipFill>
        <p:spPr>
          <a:xfrm>
            <a:off x="5219700" y="620395"/>
            <a:ext cx="3409950" cy="277304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Footer Placeholder 1"/>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0" lang="it-IT" sz="75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Dott.ssa Elisabetta Muccioli</a:t>
            </a:r>
            <a:endParaRPr kumimoji="0" lang="it-IT" sz="75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3" name="Text Box 2"/>
          <p:cNvSpPr txBox="1"/>
          <p:nvPr/>
        </p:nvSpPr>
        <p:spPr>
          <a:xfrm>
            <a:off x="729615" y="502920"/>
            <a:ext cx="7705090" cy="13747750"/>
          </a:xfrm>
          <a:prstGeom prst="rect">
            <a:avLst/>
          </a:prstGeom>
          <a:noFill/>
        </p:spPr>
        <p:txBody>
          <a:bodyPr wrap="square" rtlCol="0">
            <a:noAutofit/>
          </a:bodyPr>
          <a:p>
            <a:pPr marL="0" indent="0">
              <a:buFont typeface="Wingdings" panose="05000000000000000000" charset="0"/>
              <a:buNone/>
            </a:pPr>
            <a:r>
              <a:rPr lang="en-US" b="1">
                <a:sym typeface="+mn-ea"/>
              </a:rPr>
              <a:t>Cervelletto</a:t>
            </a:r>
            <a:endParaRPr lang="en-US" b="1">
              <a:sym typeface="+mn-ea"/>
            </a:endParaRPr>
          </a:p>
          <a:p>
            <a:pPr marL="285750" indent="-285750">
              <a:buFont typeface="Wingdings" panose="05000000000000000000" charset="0"/>
              <a:buChar char="o"/>
            </a:pPr>
            <a:endParaRPr lang="en-US" b="1">
              <a:sym typeface="+mn-ea"/>
            </a:endParaRPr>
          </a:p>
          <a:p>
            <a:pPr marL="285750" indent="-285750" algn="just">
              <a:lnSpc>
                <a:spcPct val="120000"/>
              </a:lnSpc>
              <a:buFont typeface="Wingdings" panose="05000000000000000000" charset="0"/>
              <a:buChar char="q"/>
            </a:pPr>
            <a:r>
              <a:rPr lang="en-US">
                <a:sym typeface="+mn-ea"/>
              </a:rPr>
              <a:t>uno studio  ha mostrato, misurando il volume del cervelletto in musicisti e non musicisti maschi, un </a:t>
            </a:r>
            <a:r>
              <a:rPr lang="en-US" b="1">
                <a:sym typeface="+mn-ea"/>
              </a:rPr>
              <a:t>livello di densità della materia grigia superiore nel cervelletto dei musicisti </a:t>
            </a:r>
            <a:endParaRPr lang="en-US" b="1">
              <a:sym typeface="+mn-ea"/>
            </a:endParaRPr>
          </a:p>
          <a:p>
            <a:pPr marL="285750" indent="-285750" algn="just">
              <a:lnSpc>
                <a:spcPct val="120000"/>
              </a:lnSpc>
              <a:buFont typeface="Wingdings" panose="05000000000000000000" charset="0"/>
              <a:buChar char="q"/>
            </a:pPr>
            <a:r>
              <a:rPr lang="en-US">
                <a:sym typeface="+mn-ea"/>
              </a:rPr>
              <a:t>Questo aumento è stato spiegato come la conseguenza dell’adattamento microstrutturale del cervello in risposta all’inizio e alla </a:t>
            </a:r>
            <a:r>
              <a:rPr lang="en-US" b="1">
                <a:sym typeface="+mn-ea"/>
              </a:rPr>
              <a:t>pratica continua di sequenze bimanuali complicate</a:t>
            </a:r>
            <a:endParaRPr lang="en-US" b="1"/>
          </a:p>
          <a:p>
            <a:pPr marL="285750" indent="-285750">
              <a:buFont typeface="Wingdings" panose="05000000000000000000" charset="0"/>
              <a:buChar char="o"/>
            </a:pPr>
            <a:endParaRPr lang="en-US"/>
          </a:p>
          <a:p>
            <a:endParaRPr lang="en-US"/>
          </a:p>
          <a:p>
            <a:endParaRPr lang="en-US"/>
          </a:p>
        </p:txBody>
      </p:sp>
      <p:pic>
        <p:nvPicPr>
          <p:cNvPr id="5" name="Picture 4"/>
          <p:cNvPicPr>
            <a:picLocks noChangeAspect="1"/>
          </p:cNvPicPr>
          <p:nvPr/>
        </p:nvPicPr>
        <p:blipFill>
          <a:blip r:embed="rId1"/>
          <a:stretch>
            <a:fillRect/>
          </a:stretch>
        </p:blipFill>
        <p:spPr>
          <a:xfrm>
            <a:off x="1403350" y="3213100"/>
            <a:ext cx="6161405" cy="329565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Content Placeholder 2"/>
          <p:cNvSpPr>
            <a:spLocks noGrp="1"/>
          </p:cNvSpPr>
          <p:nvPr>
            <p:ph idx="1"/>
          </p:nvPr>
        </p:nvSpPr>
        <p:spPr>
          <a:xfrm>
            <a:off x="827405" y="1916430"/>
            <a:ext cx="7234555" cy="2614930"/>
          </a:xfrm>
        </p:spPr>
        <p:txBody>
          <a:bodyPr/>
          <a:p>
            <a:pPr marL="0" indent="0" algn="ctr">
              <a:buNone/>
            </a:pPr>
            <a:r>
              <a:rPr lang="it-IT" altLang="en-US" sz="4400" b="1">
                <a:solidFill>
                  <a:srgbClr val="C00000"/>
                </a:solidFill>
              </a:rPr>
              <a:t>GLI EFFETTI DELLA </a:t>
            </a:r>
            <a:endParaRPr lang="it-IT" altLang="en-US" sz="4400" b="1">
              <a:solidFill>
                <a:srgbClr val="C00000"/>
              </a:solidFill>
            </a:endParaRPr>
          </a:p>
          <a:p>
            <a:pPr marL="0" indent="0" algn="ctr">
              <a:buNone/>
            </a:pPr>
            <a:endParaRPr lang="it-IT" altLang="en-US" sz="4400" b="1">
              <a:solidFill>
                <a:srgbClr val="C00000"/>
              </a:solidFill>
            </a:endParaRPr>
          </a:p>
          <a:p>
            <a:pPr marL="0" indent="0" algn="ctr">
              <a:buNone/>
            </a:pPr>
            <a:r>
              <a:rPr lang="it-IT" altLang="en-US" sz="4400" b="1">
                <a:solidFill>
                  <a:srgbClr val="C00000"/>
                </a:solidFill>
              </a:rPr>
              <a:t>MUSICA NEL CERVELLO</a:t>
            </a:r>
            <a:endParaRPr lang="it-IT" altLang="en-US" sz="4400" b="1">
              <a:solidFill>
                <a:srgbClr val="C00000"/>
              </a:solidFill>
            </a:endParaRPr>
          </a:p>
        </p:txBody>
      </p:sp>
      <p:sp>
        <p:nvSpPr>
          <p:cNvPr id="2" name="Rectangles 1"/>
          <p:cNvSpPr/>
          <p:nvPr/>
        </p:nvSpPr>
        <p:spPr>
          <a:xfrm>
            <a:off x="683260" y="692785"/>
            <a:ext cx="7705090" cy="5184140"/>
          </a:xfrm>
          <a:prstGeom prst="rect">
            <a:avLst/>
          </a:prstGeom>
          <a:ln w="117475">
            <a:solidFill>
              <a:srgbClr val="C00000"/>
            </a:solidFill>
          </a:ln>
        </p:spPr>
        <p:style>
          <a:lnRef idx="2">
            <a:schemeClr val="accent1"/>
          </a:lnRef>
          <a:fillRef idx="0">
            <a:srgbClr val="FFFFFF"/>
          </a:fillRef>
          <a:effectRef idx="0">
            <a:srgbClr val="FFFFFF"/>
          </a:effectRef>
          <a:fontRef idx="minor">
            <a:schemeClr val="dk1"/>
          </a:fontRef>
        </p:style>
        <p:txBody>
          <a:bodyPr rtlCol="0" anchor="ctr"/>
          <a:p>
            <a:pPr algn="ctr"/>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 Box 2"/>
          <p:cNvSpPr txBox="1"/>
          <p:nvPr/>
        </p:nvSpPr>
        <p:spPr>
          <a:xfrm>
            <a:off x="763905" y="260350"/>
            <a:ext cx="7681595" cy="3388995"/>
          </a:xfrm>
          <a:prstGeom prst="rect">
            <a:avLst/>
          </a:prstGeom>
          <a:noFill/>
        </p:spPr>
        <p:txBody>
          <a:bodyPr wrap="square" rtlCol="0">
            <a:noAutofit/>
          </a:bodyPr>
          <a:p>
            <a:pPr>
              <a:lnSpc>
                <a:spcPct val="130000"/>
              </a:lnSpc>
            </a:pPr>
            <a:r>
              <a:rPr lang="it-IT" altLang="en-US" b="1"/>
              <a:t>Lobo frontale</a:t>
            </a:r>
            <a:endParaRPr lang="it-IT" altLang="en-US" b="1"/>
          </a:p>
          <a:p>
            <a:pPr marL="285750" indent="-285750">
              <a:lnSpc>
                <a:spcPct val="130000"/>
              </a:lnSpc>
              <a:buFont typeface="Wingdings" panose="05000000000000000000" charset="0"/>
              <a:buChar char="q"/>
            </a:pPr>
            <a:r>
              <a:rPr lang="en-US"/>
              <a:t> frontali sono associate a una varietà di processi che vanno dall'integrazione di singoli eventi uditivi in unità più ampie, alla mappatura delle azioni sui suoni, alla sintassi tonale musicale </a:t>
            </a:r>
            <a:endParaRPr lang="en-US"/>
          </a:p>
          <a:p>
            <a:pPr>
              <a:lnSpc>
                <a:spcPct val="130000"/>
              </a:lnSpc>
            </a:pPr>
            <a:endParaRPr lang="en-US"/>
          </a:p>
          <a:p>
            <a:pPr>
              <a:lnSpc>
                <a:spcPct val="130000"/>
              </a:lnSpc>
            </a:pPr>
            <a:r>
              <a:rPr lang="it-IT" altLang="en-US" b="1"/>
              <a:t>Lobi parietali</a:t>
            </a:r>
            <a:endParaRPr lang="it-IT" altLang="en-US" b="1"/>
          </a:p>
          <a:p>
            <a:pPr marL="285750" indent="-285750">
              <a:lnSpc>
                <a:spcPct val="130000"/>
              </a:lnSpc>
              <a:buFont typeface="Wingdings" panose="05000000000000000000" charset="0"/>
              <a:buChar char="q"/>
            </a:pPr>
            <a:r>
              <a:rPr lang="en-US"/>
              <a:t>coinvolt</a:t>
            </a:r>
            <a:r>
              <a:rPr lang="it-IT" altLang="en-US"/>
              <a:t>i</a:t>
            </a:r>
            <a:r>
              <a:rPr lang="en-US"/>
              <a:t> nella codifica e nell'integrazione multisensoriale. </a:t>
            </a:r>
            <a:endParaRPr lang="en-US"/>
          </a:p>
          <a:p>
            <a:pPr marL="285750" indent="-285750">
              <a:lnSpc>
                <a:spcPct val="130000"/>
              </a:lnSpc>
              <a:buFont typeface="Wingdings" panose="05000000000000000000" charset="0"/>
              <a:buChar char="q"/>
            </a:pPr>
            <a:r>
              <a:rPr lang="en-US"/>
              <a:t>la formazione e l'esecuzione musicale sono esperienze multimodali ricche e intense</a:t>
            </a:r>
            <a:r>
              <a:rPr lang="it-IT" altLang="en-US"/>
              <a:t> </a:t>
            </a:r>
            <a:r>
              <a:rPr lang="en-US"/>
              <a:t> </a:t>
            </a:r>
            <a:endParaRPr lang="en-US"/>
          </a:p>
          <a:p>
            <a:pPr>
              <a:lnSpc>
                <a:spcPct val="130000"/>
              </a:lnSpc>
            </a:pPr>
            <a:endParaRPr lang="en-US"/>
          </a:p>
          <a:p>
            <a:endParaRPr lang="en-US"/>
          </a:p>
        </p:txBody>
      </p:sp>
      <p:pic>
        <p:nvPicPr>
          <p:cNvPr id="7" name="Picture 6"/>
          <p:cNvPicPr>
            <a:picLocks noChangeAspect="1"/>
          </p:cNvPicPr>
          <p:nvPr/>
        </p:nvPicPr>
        <p:blipFill>
          <a:blip r:embed="rId1"/>
          <a:srcRect l="6010" r="3847"/>
          <a:stretch>
            <a:fillRect/>
          </a:stretch>
        </p:blipFill>
        <p:spPr>
          <a:xfrm>
            <a:off x="251460" y="3933190"/>
            <a:ext cx="5400675" cy="2277745"/>
          </a:xfrm>
          <a:prstGeom prst="rect">
            <a:avLst/>
          </a:prstGeom>
        </p:spPr>
      </p:pic>
      <p:sp>
        <p:nvSpPr>
          <p:cNvPr id="8" name="Text Box 7"/>
          <p:cNvSpPr txBox="1"/>
          <p:nvPr/>
        </p:nvSpPr>
        <p:spPr>
          <a:xfrm>
            <a:off x="5939790" y="3716655"/>
            <a:ext cx="2709545" cy="2553335"/>
          </a:xfrm>
          <a:prstGeom prst="rect">
            <a:avLst/>
          </a:prstGeom>
          <a:noFill/>
        </p:spPr>
        <p:txBody>
          <a:bodyPr wrap="square" rtlCol="0" anchor="t">
            <a:spAutoFit/>
          </a:bodyPr>
          <a:p>
            <a:endParaRPr lang="en-US" sz="1600"/>
          </a:p>
          <a:p>
            <a:r>
              <a:rPr lang="en-US" sz="1600"/>
              <a:t>Nei muscisti si attivano maggiormente </a:t>
            </a:r>
            <a:r>
              <a:rPr lang="en-US" sz="1600" b="1"/>
              <a:t>aree cerebrali deputate all’elaborazione razionale e sintattica delle informazioni</a:t>
            </a:r>
            <a:r>
              <a:rPr lang="en-US" sz="1600"/>
              <a:t>, mentre nei non musicisti si attivano di più le aree deputate alla fruizione estetica</a:t>
            </a:r>
            <a:endParaRPr lang="en-US" sz="16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Content Placeholder 2"/>
          <p:cNvSpPr>
            <a:spLocks noGrp="1"/>
          </p:cNvSpPr>
          <p:nvPr>
            <p:ph sz="half" idx="1"/>
          </p:nvPr>
        </p:nvSpPr>
        <p:spPr>
          <a:xfrm>
            <a:off x="323215" y="404495"/>
            <a:ext cx="3204210" cy="2639695"/>
          </a:xfrm>
        </p:spPr>
        <p:txBody>
          <a:bodyPr>
            <a:noAutofit/>
          </a:bodyPr>
          <a:p>
            <a:pPr marL="0" indent="0" algn="just">
              <a:lnSpc>
                <a:spcPct val="130000"/>
              </a:lnSpc>
              <a:buNone/>
            </a:pPr>
            <a:r>
              <a:rPr lang="it-IT" altLang="en-US" sz="2400" b="1">
                <a:latin typeface="Calibri" panose="020F0502020204030204" charset="0"/>
                <a:cs typeface="Calibri" panose="020F0502020204030204" charset="0"/>
              </a:rPr>
              <a:t>Sistema limbico </a:t>
            </a:r>
            <a:endParaRPr lang="it-IT" altLang="en-US" sz="2400" b="1">
              <a:latin typeface="Calibri" panose="020F0502020204030204" charset="0"/>
              <a:cs typeface="Calibri" panose="020F0502020204030204" charset="0"/>
            </a:endParaRPr>
          </a:p>
          <a:p>
            <a:pPr algn="just">
              <a:lnSpc>
                <a:spcPct val="130000"/>
              </a:lnSpc>
            </a:pPr>
            <a:endParaRPr lang="en-US" sz="1600">
              <a:latin typeface="Calibri" panose="020F0502020204030204" charset="0"/>
              <a:cs typeface="Calibri" panose="020F0502020204030204" charset="0"/>
              <a:sym typeface="+mn-ea"/>
            </a:endParaRPr>
          </a:p>
          <a:p>
            <a:pPr algn="just">
              <a:lnSpc>
                <a:spcPct val="130000"/>
              </a:lnSpc>
              <a:buFont typeface="Wingdings" panose="05000000000000000000" charset="0"/>
              <a:buChar char="v"/>
            </a:pPr>
            <a:r>
              <a:rPr lang="it-IT" altLang="en-US" sz="1600">
                <a:latin typeface="Calibri" panose="020F0502020204030204" charset="0"/>
                <a:cs typeface="Calibri" panose="020F0502020204030204" charset="0"/>
                <a:sym typeface="+mn-ea"/>
              </a:rPr>
              <a:t>La musica è un potente regolatore dello stato emotivo di chi ascolta</a:t>
            </a:r>
            <a:endParaRPr lang="it-IT" altLang="en-US" sz="1600">
              <a:latin typeface="Calibri" panose="020F0502020204030204" charset="0"/>
              <a:cs typeface="Calibri" panose="020F0502020204030204" charset="0"/>
              <a:sym typeface="+mn-ea"/>
            </a:endParaRPr>
          </a:p>
          <a:p>
            <a:pPr algn="just">
              <a:lnSpc>
                <a:spcPct val="130000"/>
              </a:lnSpc>
              <a:buFont typeface="Wingdings" panose="05000000000000000000" charset="0"/>
              <a:buChar char="v"/>
            </a:pPr>
            <a:r>
              <a:rPr lang="it-IT" altLang="en-US" sz="1600" b="1">
                <a:latin typeface="Calibri" panose="020F0502020204030204" charset="0"/>
                <a:cs typeface="Calibri" panose="020F0502020204030204" charset="0"/>
                <a:sym typeface="+mn-ea"/>
              </a:rPr>
              <a:t>modulazione dell’attività del sistema limbico </a:t>
            </a:r>
            <a:r>
              <a:rPr lang="it-IT" sz="1600" b="1">
                <a:latin typeface="Calibri" panose="020F0502020204030204" charset="0"/>
                <a:cs typeface="Calibri" panose="020F0502020204030204" charset="0"/>
                <a:sym typeface="+mn-ea"/>
              </a:rPr>
              <a:t>che contiene</a:t>
            </a:r>
            <a:r>
              <a:rPr lang="en-US" sz="1600">
                <a:latin typeface="Calibri" panose="020F0502020204030204" charset="0"/>
                <a:cs typeface="Calibri" panose="020F0502020204030204" charset="0"/>
                <a:sym typeface="+mn-ea"/>
              </a:rPr>
              <a:t> strutture cerebrali note per essere coinvolte in modo cruciale nelle emozioni</a:t>
            </a:r>
            <a:endParaRPr lang="en-US" sz="1600">
              <a:latin typeface="Calibri" panose="020F0502020204030204" charset="0"/>
              <a:cs typeface="Calibri" panose="020F0502020204030204" charset="0"/>
              <a:sym typeface="+mn-ea"/>
            </a:endParaRPr>
          </a:p>
          <a:p>
            <a:pPr algn="just">
              <a:lnSpc>
                <a:spcPct val="110000"/>
              </a:lnSpc>
            </a:pPr>
            <a:endParaRPr lang="en-US" sz="1600">
              <a:latin typeface="Calibri" panose="020F0502020204030204" charset="0"/>
              <a:cs typeface="Calibri" panose="020F0502020204030204" charset="0"/>
            </a:endParaRPr>
          </a:p>
        </p:txBody>
      </p:sp>
      <p:pic>
        <p:nvPicPr>
          <p:cNvPr id="9" name="Content Placeholder 8"/>
          <p:cNvPicPr>
            <a:picLocks noChangeAspect="1"/>
          </p:cNvPicPr>
          <p:nvPr>
            <p:ph sz="half" idx="2"/>
          </p:nvPr>
        </p:nvPicPr>
        <p:blipFill>
          <a:blip r:embed="rId1"/>
          <a:stretch>
            <a:fillRect/>
          </a:stretch>
        </p:blipFill>
        <p:spPr>
          <a:xfrm>
            <a:off x="3780155" y="980440"/>
            <a:ext cx="4841240" cy="3216910"/>
          </a:xfrm>
          <a:prstGeom prst="rect">
            <a:avLst/>
          </a:prstGeom>
        </p:spPr>
      </p:pic>
      <p:sp>
        <p:nvSpPr>
          <p:cNvPr id="13" name="Text Box 12"/>
          <p:cNvSpPr txBox="1"/>
          <p:nvPr/>
        </p:nvSpPr>
        <p:spPr>
          <a:xfrm>
            <a:off x="504190" y="4149090"/>
            <a:ext cx="8136255" cy="1753235"/>
          </a:xfrm>
          <a:prstGeom prst="rect">
            <a:avLst/>
          </a:prstGeom>
          <a:noFill/>
        </p:spPr>
        <p:txBody>
          <a:bodyPr wrap="square" rtlCol="0" anchor="t">
            <a:spAutoFit/>
          </a:bodyPr>
          <a:p>
            <a:pPr marL="285750" indent="-285750">
              <a:lnSpc>
                <a:spcPct val="150000"/>
              </a:lnSpc>
              <a:buFont typeface="Wingdings" panose="05000000000000000000" charset="0"/>
              <a:buChar char="q"/>
            </a:pPr>
            <a:r>
              <a:rPr lang="en-US">
                <a:latin typeface="Calibri" panose="020F0502020204030204" charset="0"/>
                <a:cs typeface="Calibri" panose="020F0502020204030204" charset="0"/>
              </a:rPr>
              <a:t>Il </a:t>
            </a:r>
            <a:r>
              <a:rPr lang="en-US" b="1">
                <a:latin typeface="Calibri" panose="020F0502020204030204" charset="0"/>
                <a:cs typeface="Calibri" panose="020F0502020204030204" charset="0"/>
              </a:rPr>
              <a:t>nucleo accumbens</a:t>
            </a:r>
            <a:r>
              <a:rPr lang="it-IT" altLang="en-US">
                <a:latin typeface="Calibri" panose="020F0502020204030204" charset="0"/>
                <a:cs typeface="Calibri" panose="020F0502020204030204" charset="0"/>
              </a:rPr>
              <a:t> </a:t>
            </a:r>
            <a:endParaRPr lang="it-IT" altLang="en-US">
              <a:latin typeface="Calibri" panose="020F0502020204030204" charset="0"/>
              <a:cs typeface="Calibri" panose="020F0502020204030204" charset="0"/>
            </a:endParaRPr>
          </a:p>
          <a:p>
            <a:pPr marL="285750" indent="-285750">
              <a:lnSpc>
                <a:spcPct val="150000"/>
              </a:lnSpc>
              <a:buFont typeface="Wingdings" panose="05000000000000000000" charset="0"/>
              <a:buChar char="q"/>
            </a:pPr>
            <a:r>
              <a:rPr lang="it-IT" altLang="en-US" b="1">
                <a:latin typeface="Calibri" panose="020F0502020204030204" charset="0"/>
                <a:cs typeface="Calibri" panose="020F0502020204030204" charset="0"/>
              </a:rPr>
              <a:t>Ipotalamo</a:t>
            </a:r>
            <a:r>
              <a:rPr lang="en-US">
                <a:latin typeface="Calibri" panose="020F0502020204030204" charset="0"/>
                <a:cs typeface="Calibri" panose="020F0502020204030204" charset="0"/>
              </a:rPr>
              <a:t>: che valuta il comportamento emotivo e garantisce una risposta rapida agli stimoli in entrata</a:t>
            </a:r>
            <a:endParaRPr lang="en-US">
              <a:latin typeface="Calibri" panose="020F0502020204030204" charset="0"/>
              <a:cs typeface="Calibri" panose="020F0502020204030204" charset="0"/>
            </a:endParaRPr>
          </a:p>
          <a:p>
            <a:pPr marL="285750" indent="-285750">
              <a:lnSpc>
                <a:spcPct val="150000"/>
              </a:lnSpc>
              <a:buFont typeface="Wingdings" panose="05000000000000000000" charset="0"/>
              <a:buChar char="q"/>
            </a:pPr>
            <a:r>
              <a:rPr lang="it-IT" altLang="en-US" b="1">
                <a:latin typeface="Calibri" panose="020F0502020204030204" charset="0"/>
                <a:cs typeface="Calibri" panose="020F0502020204030204" charset="0"/>
              </a:rPr>
              <a:t>I</a:t>
            </a:r>
            <a:r>
              <a:rPr lang="en-US" b="1">
                <a:latin typeface="Calibri" panose="020F0502020204030204" charset="0"/>
                <a:cs typeface="Calibri" panose="020F0502020204030204" charset="0"/>
              </a:rPr>
              <a:t>nsula</a:t>
            </a:r>
            <a:r>
              <a:rPr lang="en-US">
                <a:latin typeface="Calibri" panose="020F0502020204030204" charset="0"/>
                <a:cs typeface="Calibri" panose="020F0502020204030204" charset="0"/>
              </a:rPr>
              <a:t>: sorgente delle emozioni e dell’empatia</a:t>
            </a:r>
            <a:endParaRPr lang="en-US">
              <a:latin typeface="Calibri" panose="020F0502020204030204" charset="0"/>
              <a:cs typeface="Calibri" panose="020F050202020403020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Content Placeholder 4"/>
          <p:cNvPicPr>
            <a:picLocks noChangeAspect="1"/>
          </p:cNvPicPr>
          <p:nvPr>
            <p:ph sz="half" idx="1"/>
          </p:nvPr>
        </p:nvPicPr>
        <p:blipFill>
          <a:blip r:embed="rId1"/>
          <a:stretch>
            <a:fillRect/>
          </a:stretch>
        </p:blipFill>
        <p:spPr>
          <a:xfrm>
            <a:off x="323215" y="2636520"/>
            <a:ext cx="4355465" cy="3039110"/>
          </a:xfrm>
          <a:prstGeom prst="rect">
            <a:avLst/>
          </a:prstGeom>
        </p:spPr>
      </p:pic>
      <p:pic>
        <p:nvPicPr>
          <p:cNvPr id="6" name="Content Placeholder 5"/>
          <p:cNvPicPr>
            <a:picLocks noChangeAspect="1"/>
          </p:cNvPicPr>
          <p:nvPr>
            <p:ph sz="half" idx="2"/>
          </p:nvPr>
        </p:nvPicPr>
        <p:blipFill>
          <a:blip r:embed="rId2"/>
          <a:stretch>
            <a:fillRect/>
          </a:stretch>
        </p:blipFill>
        <p:spPr>
          <a:xfrm>
            <a:off x="323215" y="1268730"/>
            <a:ext cx="4032250" cy="963295"/>
          </a:xfrm>
          <a:prstGeom prst="rect">
            <a:avLst/>
          </a:prstGeom>
        </p:spPr>
      </p:pic>
      <p:sp>
        <p:nvSpPr>
          <p:cNvPr id="8" name="Text Box 7"/>
          <p:cNvSpPr txBox="1"/>
          <p:nvPr/>
        </p:nvSpPr>
        <p:spPr>
          <a:xfrm>
            <a:off x="4859655" y="1196340"/>
            <a:ext cx="4023995" cy="4408805"/>
          </a:xfrm>
          <a:prstGeom prst="rect">
            <a:avLst/>
          </a:prstGeom>
          <a:noFill/>
        </p:spPr>
        <p:txBody>
          <a:bodyPr wrap="square" rtlCol="0">
            <a:spAutoFit/>
          </a:bodyPr>
          <a:p>
            <a:pPr>
              <a:lnSpc>
                <a:spcPct val="120000"/>
              </a:lnSpc>
            </a:pPr>
            <a:r>
              <a:rPr lang="it-IT" altLang="en-US" b="1"/>
              <a:t>I</a:t>
            </a:r>
            <a:r>
              <a:rPr lang="en-US" b="1"/>
              <a:t>ppocampo </a:t>
            </a:r>
            <a:endParaRPr lang="en-US" b="1"/>
          </a:p>
          <a:p>
            <a:pPr>
              <a:lnSpc>
                <a:spcPct val="120000"/>
              </a:lnSpc>
            </a:pPr>
            <a:endParaRPr lang="en-US" b="1"/>
          </a:p>
          <a:p>
            <a:pPr marL="285750" indent="-285750">
              <a:lnSpc>
                <a:spcPct val="120000"/>
              </a:lnSpc>
              <a:buFont typeface="Wingdings" panose="05000000000000000000" charset="0"/>
              <a:buChar char="q"/>
            </a:pPr>
            <a:r>
              <a:rPr lang="en-US"/>
              <a:t>svolge un ruolo importante nelle emozioni, in quanto è coinvolto nella </a:t>
            </a:r>
            <a:r>
              <a:rPr lang="en-US" b="1"/>
              <a:t>memorizzazione </a:t>
            </a:r>
            <a:r>
              <a:rPr lang="en-US"/>
              <a:t>e nel </a:t>
            </a:r>
            <a:r>
              <a:rPr lang="en-US" b="1"/>
              <a:t>richiamo </a:t>
            </a:r>
            <a:r>
              <a:rPr lang="en-US"/>
              <a:t>di </a:t>
            </a:r>
            <a:r>
              <a:rPr lang="en-US" b="1"/>
              <a:t>esperienze emotive passate</a:t>
            </a:r>
            <a:r>
              <a:rPr lang="en-US"/>
              <a:t>. </a:t>
            </a:r>
            <a:endParaRPr lang="en-US"/>
          </a:p>
          <a:p>
            <a:pPr marL="285750" indent="-285750">
              <a:lnSpc>
                <a:spcPct val="120000"/>
              </a:lnSpc>
              <a:buFont typeface="Wingdings" panose="05000000000000000000" charset="0"/>
              <a:buChar char="q"/>
            </a:pPr>
            <a:r>
              <a:rPr lang="en-US"/>
              <a:t>In particolare, l'ippocampo è coinvolto nell'associazione di emozioni a determinati eventi o ricordi, permettendo di attribuire significato emotivo alle esperienze vissute. </a:t>
            </a:r>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Content Placeholder 5"/>
          <p:cNvPicPr>
            <a:picLocks noChangeAspect="1"/>
          </p:cNvPicPr>
          <p:nvPr>
            <p:ph idx="1"/>
          </p:nvPr>
        </p:nvPicPr>
        <p:blipFill>
          <a:blip r:embed="rId1"/>
          <a:stretch>
            <a:fillRect/>
          </a:stretch>
        </p:blipFill>
        <p:spPr>
          <a:xfrm>
            <a:off x="1403985" y="3644900"/>
            <a:ext cx="6245860" cy="3101975"/>
          </a:xfrm>
          <a:prstGeom prst="rect">
            <a:avLst/>
          </a:prstGeom>
        </p:spPr>
      </p:pic>
      <p:sp>
        <p:nvSpPr>
          <p:cNvPr id="2" name="Text Box 1"/>
          <p:cNvSpPr txBox="1"/>
          <p:nvPr/>
        </p:nvSpPr>
        <p:spPr>
          <a:xfrm>
            <a:off x="523875" y="188595"/>
            <a:ext cx="7912100" cy="3322955"/>
          </a:xfrm>
          <a:prstGeom prst="rect">
            <a:avLst/>
          </a:prstGeom>
          <a:noFill/>
        </p:spPr>
        <p:txBody>
          <a:bodyPr wrap="square" rtlCol="0" anchor="t">
            <a:spAutoFit/>
          </a:bodyPr>
          <a:p>
            <a:pPr>
              <a:lnSpc>
                <a:spcPct val="150000"/>
              </a:lnSpc>
            </a:pPr>
            <a:r>
              <a:rPr lang="it-IT" altLang="en-US" sz="1600" b="1"/>
              <a:t>Amigdala</a:t>
            </a:r>
            <a:endParaRPr lang="it-IT" altLang="en-US" sz="1600" b="1"/>
          </a:p>
          <a:p>
            <a:pPr>
              <a:lnSpc>
                <a:spcPct val="150000"/>
              </a:lnSpc>
            </a:pPr>
            <a:endParaRPr lang="it-IT" altLang="en-US" sz="1200"/>
          </a:p>
          <a:p>
            <a:pPr marL="171450" indent="-171450" algn="just">
              <a:lnSpc>
                <a:spcPct val="150000"/>
              </a:lnSpc>
              <a:buFont typeface="Wingdings" panose="05000000000000000000" charset="0"/>
              <a:buChar char="q"/>
            </a:pPr>
            <a:r>
              <a:rPr lang="en-US" sz="1400"/>
              <a:t>coinvolta nella percezione, nell'</a:t>
            </a:r>
            <a:r>
              <a:rPr lang="it-IT" altLang="en-US" sz="1400"/>
              <a:t> </a:t>
            </a:r>
            <a:r>
              <a:rPr lang="en-US" sz="1400" b="1"/>
              <a:t>elaborazione </a:t>
            </a:r>
            <a:r>
              <a:rPr lang="en-US" sz="1400"/>
              <a:t>e nella </a:t>
            </a:r>
            <a:r>
              <a:rPr lang="en-US" sz="1400" b="1"/>
              <a:t>regolazione </a:t>
            </a:r>
            <a:r>
              <a:rPr lang="en-US" sz="1400"/>
              <a:t>delle </a:t>
            </a:r>
            <a:r>
              <a:rPr lang="en-US" sz="1400" b="1"/>
              <a:t>emozioni</a:t>
            </a:r>
            <a:r>
              <a:rPr lang="en-US" sz="1400"/>
              <a:t>, in particolare di quelle legate alla paura e all'ansia.</a:t>
            </a:r>
            <a:endParaRPr lang="en-US" sz="1400"/>
          </a:p>
          <a:p>
            <a:pPr marL="171450" indent="-171450" algn="just">
              <a:lnSpc>
                <a:spcPct val="150000"/>
              </a:lnSpc>
              <a:buFont typeface="Wingdings" panose="05000000000000000000" charset="0"/>
              <a:buChar char="q"/>
            </a:pPr>
            <a:r>
              <a:rPr lang="en-US" sz="1400"/>
              <a:t>In risposta a stimoli emotivi, </a:t>
            </a:r>
            <a:r>
              <a:rPr lang="it-IT" altLang="en-US" sz="1400"/>
              <a:t>pu</a:t>
            </a:r>
            <a:r>
              <a:rPr lang="en-US" sz="1400"/>
              <a:t>ò attivare una serie di risposte fisiologiche e comportamentali, inclusa la secrezione di ormoni dello stress e la regolazione del battito cardiaco e della risposta di allarme dell'organismo.</a:t>
            </a:r>
            <a:endParaRPr lang="en-US" sz="1400"/>
          </a:p>
          <a:p>
            <a:pPr marL="171450" indent="-171450" algn="just">
              <a:lnSpc>
                <a:spcPct val="150000"/>
              </a:lnSpc>
              <a:buFont typeface="Wingdings" panose="05000000000000000000" charset="0"/>
              <a:buChar char="q"/>
            </a:pPr>
            <a:r>
              <a:rPr lang="en-US" sz="1400"/>
              <a:t>Inoltre, l'amigdala svolge un ruolo chiave nella memorizzazione e nel condizionamento delle associazioni emotive, il che significa che può contribuire alla formazione di ricordi legati a esperienze emotive</a:t>
            </a:r>
            <a:endParaRPr lang="en-US" sz="14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 name="Content Placeholder 7"/>
          <p:cNvPicPr>
            <a:picLocks noChangeAspect="1"/>
          </p:cNvPicPr>
          <p:nvPr>
            <p:ph sz="half" idx="2"/>
          </p:nvPr>
        </p:nvPicPr>
        <p:blipFill>
          <a:blip r:embed="rId1"/>
          <a:stretch>
            <a:fillRect/>
          </a:stretch>
        </p:blipFill>
        <p:spPr>
          <a:xfrm>
            <a:off x="611505" y="1985010"/>
            <a:ext cx="7816215" cy="4480560"/>
          </a:xfrm>
          <a:prstGeom prst="rect">
            <a:avLst/>
          </a:prstGeom>
        </p:spPr>
      </p:pic>
      <p:sp>
        <p:nvSpPr>
          <p:cNvPr id="2" name="Text Box 1"/>
          <p:cNvSpPr txBox="1"/>
          <p:nvPr/>
        </p:nvSpPr>
        <p:spPr>
          <a:xfrm>
            <a:off x="683260" y="620395"/>
            <a:ext cx="7879080" cy="1364615"/>
          </a:xfrm>
          <a:prstGeom prst="rect">
            <a:avLst/>
          </a:prstGeom>
          <a:noFill/>
        </p:spPr>
        <p:txBody>
          <a:bodyPr wrap="square" rtlCol="0" anchor="t">
            <a:spAutoFit/>
          </a:bodyPr>
          <a:p>
            <a:pPr marL="285750" indent="-285750">
              <a:lnSpc>
                <a:spcPct val="120000"/>
              </a:lnSpc>
              <a:buFont typeface="Wingdings" panose="05000000000000000000" charset="0"/>
              <a:buChar char="v"/>
            </a:pPr>
            <a:r>
              <a:rPr lang="en-US">
                <a:latin typeface="Calibri" panose="020F0502020204030204" charset="0"/>
                <a:cs typeface="Calibri" panose="020F0502020204030204" charset="0"/>
              </a:rPr>
              <a:t>La musica “allegra” suscita una maggiore attività EEG frontale nell'emisfero sinistro (associata a stati d'animo positivi), mentre la musica “triste” suscita una maggiore attività frontale nell'emisfero destro. </a:t>
            </a:r>
            <a:endParaRPr lang="en-US">
              <a:latin typeface="Calibri" panose="020F0502020204030204" charset="0"/>
              <a:cs typeface="Calibri" panose="020F0502020204030204" charset="0"/>
            </a:endParaRPr>
          </a:p>
          <a:p>
            <a:endParaRPr lang="en-US">
              <a:latin typeface="Calibri" panose="020F0502020204030204" charset="0"/>
              <a:cs typeface="Calibri" panose="020F050202020403020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3" name="Content Placeholder 112"/>
          <p:cNvPicPr/>
          <p:nvPr>
            <p:ph sz="half" idx="1"/>
          </p:nvPr>
        </p:nvPicPr>
        <p:blipFill>
          <a:blip r:embed="rId1" r:link="rId2"/>
          <a:stretch>
            <a:fillRect/>
          </a:stretch>
        </p:blipFill>
        <p:spPr>
          <a:xfrm>
            <a:off x="1941671" y="2457450"/>
            <a:ext cx="3235643" cy="2833211"/>
          </a:xfrm>
          <a:prstGeom prst="rect">
            <a:avLst/>
          </a:prstGeom>
          <a:noFill/>
          <a:ln w="9525">
            <a:noFill/>
          </a:ln>
        </p:spPr>
      </p:pic>
      <p:pic>
        <p:nvPicPr>
          <p:cNvPr id="12" name="Content Placeholder 11"/>
          <p:cNvPicPr>
            <a:picLocks noChangeAspect="1"/>
          </p:cNvPicPr>
          <p:nvPr>
            <p:ph sz="half" idx="2"/>
          </p:nvPr>
        </p:nvPicPr>
        <p:blipFill>
          <a:blip r:embed="rId3"/>
          <a:srcRect l="1202"/>
          <a:stretch>
            <a:fillRect/>
          </a:stretch>
        </p:blipFill>
        <p:spPr>
          <a:xfrm>
            <a:off x="179070" y="1196340"/>
            <a:ext cx="5899150" cy="4309745"/>
          </a:xfrm>
          <a:prstGeom prst="rect">
            <a:avLst/>
          </a:prstGeom>
        </p:spPr>
      </p:pic>
      <p:sp>
        <p:nvSpPr>
          <p:cNvPr id="14" name="Text Box 13"/>
          <p:cNvSpPr txBox="1"/>
          <p:nvPr/>
        </p:nvSpPr>
        <p:spPr>
          <a:xfrm>
            <a:off x="5736908" y="2154555"/>
            <a:ext cx="3011329" cy="2030095"/>
          </a:xfrm>
          <a:prstGeom prst="rect">
            <a:avLst/>
          </a:prstGeom>
          <a:noFill/>
        </p:spPr>
        <p:txBody>
          <a:bodyPr wrap="square" rtlCol="0">
            <a:spAutoFit/>
          </a:bodyPr>
          <a:p>
            <a:pPr marL="342900" indent="-342900" algn="ctr">
              <a:buFont typeface="Wingdings" panose="05000000000000000000" charset="0"/>
              <a:buChar char="v"/>
            </a:pPr>
            <a:r>
              <a:rPr lang="it-IT" altLang="en-US" sz="1800">
                <a:latin typeface="Calibri" panose="020F0502020204030204" charset="0"/>
                <a:cs typeface="Calibri" panose="020F0502020204030204" charset="0"/>
              </a:rPr>
              <a:t>Esistono alcune caratteristiche specifiche dei brani musicali in grado di determinare  modificazioni altrettanto specifiche dello stato emotivo di chi ascolta</a:t>
            </a:r>
            <a:endParaRPr lang="it-IT" altLang="en-US" sz="1800">
              <a:latin typeface="Calibri" panose="020F0502020204030204" charset="0"/>
              <a:cs typeface="Calibri" panose="020F050202020403020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Content Placeholder 5"/>
          <p:cNvPicPr>
            <a:picLocks noChangeAspect="1"/>
          </p:cNvPicPr>
          <p:nvPr>
            <p:ph sz="half" idx="1"/>
          </p:nvPr>
        </p:nvPicPr>
        <p:blipFill>
          <a:blip r:embed="rId1"/>
          <a:stretch>
            <a:fillRect/>
          </a:stretch>
        </p:blipFill>
        <p:spPr>
          <a:xfrm>
            <a:off x="1259205" y="260350"/>
            <a:ext cx="6376670" cy="626618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467360" y="2357438"/>
            <a:ext cx="8229600" cy="1143000"/>
          </a:xfrm>
        </p:spPr>
        <p:txBody>
          <a:bodyPr/>
          <a:p>
            <a:pPr>
              <a:lnSpc>
                <a:spcPct val="180000"/>
              </a:lnSpc>
            </a:pPr>
            <a:r>
              <a:rPr lang="it-IT" altLang="en-US" b="1">
                <a:solidFill>
                  <a:srgbClr val="C00000"/>
                </a:solidFill>
              </a:rPr>
              <a:t>LE EVIDENZE CLINICHE DELLA MUSICOTERAPIA</a:t>
            </a:r>
            <a:endParaRPr lang="it-IT" altLang="en-US" b="1">
              <a:solidFill>
                <a:srgbClr val="C00000"/>
              </a:solidFill>
            </a:endParaRPr>
          </a:p>
        </p:txBody>
      </p:sp>
      <p:sp>
        <p:nvSpPr>
          <p:cNvPr id="3" name="Rectangles 2"/>
          <p:cNvSpPr/>
          <p:nvPr/>
        </p:nvSpPr>
        <p:spPr>
          <a:xfrm>
            <a:off x="683260" y="692785"/>
            <a:ext cx="7705090" cy="5184140"/>
          </a:xfrm>
          <a:prstGeom prst="rect">
            <a:avLst/>
          </a:prstGeom>
          <a:ln w="117475">
            <a:solidFill>
              <a:srgbClr val="C00000"/>
            </a:solidFill>
          </a:ln>
        </p:spPr>
        <p:style>
          <a:lnRef idx="2">
            <a:schemeClr val="accent1"/>
          </a:lnRef>
          <a:fillRef idx="0">
            <a:srgbClr val="FFFFFF"/>
          </a:fillRef>
          <a:effectRef idx="0">
            <a:srgbClr val="FFFFFF"/>
          </a:effectRef>
          <a:fontRef idx="minor">
            <a:schemeClr val="dk1"/>
          </a:fontRef>
        </p:style>
        <p:txBody>
          <a:bodyPr rtlCol="0" anchor="ctr"/>
          <a:p>
            <a:pPr algn="ctr"/>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Content Placeholder 2"/>
          <p:cNvSpPr>
            <a:spLocks noGrp="1"/>
          </p:cNvSpPr>
          <p:nvPr>
            <p:ph idx="1"/>
          </p:nvPr>
        </p:nvSpPr>
        <p:spPr>
          <a:xfrm>
            <a:off x="1115695" y="1556385"/>
            <a:ext cx="7044690" cy="2833370"/>
          </a:xfrm>
        </p:spPr>
        <p:txBody>
          <a:bodyPr>
            <a:noAutofit/>
          </a:bodyPr>
          <a:p>
            <a:pPr algn="just">
              <a:lnSpc>
                <a:spcPct val="120000"/>
              </a:lnSpc>
              <a:buFont typeface="Wingdings" panose="05000000000000000000" charset="0"/>
              <a:buChar char="Ø"/>
            </a:pPr>
            <a:r>
              <a:rPr lang="en-US" sz="2000">
                <a:solidFill>
                  <a:schemeClr val="tx1"/>
                </a:solidFill>
                <a:latin typeface="Calibri" panose="020F0502020204030204" charset="0"/>
                <a:cs typeface="Calibri" panose="020F0502020204030204" charset="0"/>
              </a:rPr>
              <a:t>La World Federation of Music Therapy (Federazione Mondiale di Musicoterapia) ha dato nel 1996 la seguente definizione:</a:t>
            </a:r>
            <a:endParaRPr lang="en-US" sz="2000">
              <a:solidFill>
                <a:schemeClr val="tx1"/>
              </a:solidFill>
              <a:latin typeface="Calibri" panose="020F0502020204030204" charset="0"/>
              <a:cs typeface="Calibri" panose="020F0502020204030204" charset="0"/>
            </a:endParaRPr>
          </a:p>
          <a:p>
            <a:pPr marL="0" indent="0" algn="just">
              <a:lnSpc>
                <a:spcPct val="120000"/>
              </a:lnSpc>
              <a:buFont typeface="Wingdings" panose="05000000000000000000" charset="0"/>
              <a:buNone/>
            </a:pPr>
            <a:endParaRPr lang="en-US" sz="2000">
              <a:solidFill>
                <a:schemeClr val="tx1"/>
              </a:solidFill>
              <a:latin typeface="Calibri" panose="020F0502020204030204" charset="0"/>
              <a:cs typeface="Calibri" panose="020F0502020204030204" charset="0"/>
            </a:endParaRPr>
          </a:p>
          <a:p>
            <a:pPr marL="0" indent="0" algn="ctr">
              <a:lnSpc>
                <a:spcPct val="120000"/>
              </a:lnSpc>
              <a:buNone/>
            </a:pPr>
            <a:r>
              <a:rPr lang="en-US" sz="2000">
                <a:solidFill>
                  <a:schemeClr val="tx1"/>
                </a:solidFill>
                <a:latin typeface="Calibri" panose="020F0502020204030204" charset="0"/>
                <a:cs typeface="Calibri" panose="020F0502020204030204" charset="0"/>
              </a:rPr>
              <a:t>“</a:t>
            </a:r>
            <a:r>
              <a:rPr lang="it-IT" altLang="en-US" sz="2000">
                <a:solidFill>
                  <a:schemeClr val="tx1"/>
                </a:solidFill>
                <a:latin typeface="Calibri" panose="020F0502020204030204" charset="0"/>
                <a:cs typeface="Calibri" panose="020F0502020204030204" charset="0"/>
              </a:rPr>
              <a:t>.. </a:t>
            </a:r>
            <a:r>
              <a:rPr lang="en-US" sz="2000">
                <a:solidFill>
                  <a:schemeClr val="tx1"/>
                </a:solidFill>
                <a:latin typeface="Calibri" panose="020F0502020204030204" charset="0"/>
                <a:cs typeface="Calibri" panose="020F0502020204030204" charset="0"/>
              </a:rPr>
              <a:t>uso della musica e/o degli elementi musicali </a:t>
            </a:r>
            <a:r>
              <a:rPr lang="it-IT" altLang="en-US" sz="2000">
                <a:solidFill>
                  <a:schemeClr val="tx1"/>
                </a:solidFill>
                <a:latin typeface="Calibri" panose="020F0502020204030204" charset="0"/>
                <a:cs typeface="Calibri" panose="020F0502020204030204" charset="0"/>
              </a:rPr>
              <a:t>..</a:t>
            </a:r>
            <a:r>
              <a:rPr lang="en-US" sz="2000">
                <a:solidFill>
                  <a:schemeClr val="tx1"/>
                </a:solidFill>
                <a:latin typeface="Calibri" panose="020F0502020204030204" charset="0"/>
                <a:cs typeface="Calibri" panose="020F0502020204030204" charset="0"/>
              </a:rPr>
              <a:t> in un </a:t>
            </a:r>
            <a:r>
              <a:rPr lang="en-US" sz="2000" b="1">
                <a:solidFill>
                  <a:schemeClr val="tx1"/>
                </a:solidFill>
                <a:latin typeface="Calibri" panose="020F0502020204030204" charset="0"/>
                <a:cs typeface="Calibri" panose="020F0502020204030204" charset="0"/>
              </a:rPr>
              <a:t>processo atto a facilitare e favorire la comunicazione, la relazione, l’apprendimento, la motricità, l’espressione, l’organizzazione e altri rilevanti obiettivi terapeutici al fine di soddisfare le necessità fisiche, emozionali, mentali, sociali e cognitive</a:t>
            </a:r>
            <a:r>
              <a:rPr lang="it-IT" altLang="en-US" sz="2000" b="1">
                <a:solidFill>
                  <a:schemeClr val="tx1"/>
                </a:solidFill>
                <a:latin typeface="Calibri" panose="020F0502020204030204" charset="0"/>
                <a:cs typeface="Calibri" panose="020F0502020204030204" charset="0"/>
              </a:rPr>
              <a:t>.. </a:t>
            </a:r>
            <a:r>
              <a:rPr lang="en-US" sz="2000">
                <a:solidFill>
                  <a:schemeClr val="tx1"/>
                </a:solidFill>
                <a:latin typeface="Calibri" panose="020F0502020204030204" charset="0"/>
                <a:cs typeface="Calibri" panose="020F0502020204030204" charset="0"/>
              </a:rPr>
              <a:t>mira a </a:t>
            </a:r>
            <a:r>
              <a:rPr lang="en-US" sz="2000" b="1">
                <a:solidFill>
                  <a:schemeClr val="tx1"/>
                </a:solidFill>
                <a:latin typeface="Calibri" panose="020F0502020204030204" charset="0"/>
                <a:cs typeface="Calibri" panose="020F0502020204030204" charset="0"/>
              </a:rPr>
              <a:t>sviluppare le funzioni potenziali e/o residue dell’individuo</a:t>
            </a:r>
            <a:r>
              <a:rPr lang="it-IT" altLang="en-US" sz="2000">
                <a:solidFill>
                  <a:schemeClr val="tx1"/>
                </a:solidFill>
                <a:latin typeface="Calibri" panose="020F0502020204030204" charset="0"/>
                <a:cs typeface="Calibri" panose="020F0502020204030204" charset="0"/>
              </a:rPr>
              <a:t> </a:t>
            </a:r>
            <a:endParaRPr lang="it-IT" altLang="en-US" sz="2000">
              <a:solidFill>
                <a:schemeClr val="tx1"/>
              </a:solidFill>
              <a:latin typeface="Calibri" panose="020F0502020204030204" charset="0"/>
              <a:cs typeface="Calibri" panose="020F050202020403020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446" y="2276316"/>
            <a:ext cx="4549140" cy="960596"/>
          </a:xfrm>
        </p:spPr>
        <p:txBody>
          <a:bodyPr>
            <a:normAutofit fontScale="90000"/>
          </a:bodyPr>
          <a:lstStyle/>
          <a:p>
            <a:pPr marL="571500" indent="-571500">
              <a:buFont typeface="Wingdings" panose="05000000000000000000" charset="0"/>
              <a:buChar char="Ø"/>
            </a:pPr>
            <a:r>
              <a:rPr lang="it-IT" sz="3000" b="1" dirty="0">
                <a:solidFill>
                  <a:srgbClr val="FF0000"/>
                </a:solidFill>
              </a:rPr>
              <a:t>Ambiti di applicazione</a:t>
            </a:r>
            <a:endParaRPr lang="it-IT" sz="3000" b="1" dirty="0">
              <a:solidFill>
                <a:srgbClr val="FF0000"/>
              </a:solidFill>
            </a:endParaRPr>
          </a:p>
        </p:txBody>
      </p:sp>
      <p:sp>
        <p:nvSpPr>
          <p:cNvPr id="3" name="Segnaposto contenuto 2"/>
          <p:cNvSpPr>
            <a:spLocks noGrp="1"/>
          </p:cNvSpPr>
          <p:nvPr>
            <p:ph sz="half" idx="1"/>
          </p:nvPr>
        </p:nvSpPr>
        <p:spPr>
          <a:xfrm>
            <a:off x="467995" y="3429000"/>
            <a:ext cx="3235325" cy="2075180"/>
          </a:xfrm>
        </p:spPr>
        <p:txBody>
          <a:bodyPr>
            <a:noAutofit/>
          </a:bodyPr>
          <a:lstStyle/>
          <a:p>
            <a:pPr>
              <a:buFont typeface="Wingdings" panose="05000000000000000000" charset="0"/>
              <a:buChar char="Ø"/>
            </a:pPr>
            <a:r>
              <a:rPr lang="it-IT" sz="1800" b="1" dirty="0">
                <a:solidFill>
                  <a:schemeClr val="tx1"/>
                </a:solidFill>
              </a:rPr>
              <a:t>morbo di Parkinson</a:t>
            </a:r>
            <a:endParaRPr lang="it-IT" sz="1800" b="1" dirty="0">
              <a:solidFill>
                <a:schemeClr val="tx1"/>
              </a:solidFill>
            </a:endParaRPr>
          </a:p>
          <a:p>
            <a:pPr>
              <a:buFont typeface="Wingdings" panose="05000000000000000000" charset="0"/>
              <a:buChar char="Ø"/>
            </a:pPr>
            <a:r>
              <a:rPr lang="it-IT" sz="1800" dirty="0">
                <a:solidFill>
                  <a:schemeClr val="tx1"/>
                </a:solidFill>
              </a:rPr>
              <a:t>cerebrolesioni</a:t>
            </a:r>
            <a:endParaRPr lang="it-IT" sz="1800" dirty="0">
              <a:solidFill>
                <a:schemeClr val="tx1"/>
              </a:solidFill>
            </a:endParaRPr>
          </a:p>
          <a:p>
            <a:pPr>
              <a:buFont typeface="Wingdings" panose="05000000000000000000" charset="0"/>
              <a:buChar char="Ø"/>
            </a:pPr>
            <a:r>
              <a:rPr lang="it-IT" sz="1800" b="1" dirty="0">
                <a:solidFill>
                  <a:schemeClr val="tx1"/>
                </a:solidFill>
              </a:rPr>
              <a:t>neglect</a:t>
            </a:r>
            <a:endParaRPr lang="it-IT" sz="1800" dirty="0">
              <a:solidFill>
                <a:schemeClr val="tx1"/>
              </a:solidFill>
            </a:endParaRPr>
          </a:p>
          <a:p>
            <a:pPr>
              <a:buFont typeface="Wingdings" panose="05000000000000000000" charset="0"/>
              <a:buChar char="Ø"/>
            </a:pPr>
            <a:r>
              <a:rPr lang="it-IT" sz="1800" dirty="0">
                <a:solidFill>
                  <a:schemeClr val="tx1"/>
                </a:solidFill>
              </a:rPr>
              <a:t>emiparesi</a:t>
            </a:r>
            <a:endParaRPr lang="it-IT" sz="1800" dirty="0">
              <a:solidFill>
                <a:schemeClr val="tx1"/>
              </a:solidFill>
            </a:endParaRPr>
          </a:p>
          <a:p>
            <a:pPr>
              <a:buFont typeface="Wingdings" panose="05000000000000000000" charset="0"/>
              <a:buChar char="Ø"/>
            </a:pPr>
            <a:r>
              <a:rPr lang="it-IT" sz="1800" dirty="0">
                <a:solidFill>
                  <a:schemeClr val="tx1"/>
                </a:solidFill>
              </a:rPr>
              <a:t>sclerosi multipla</a:t>
            </a:r>
            <a:endParaRPr lang="it-IT" sz="1800" dirty="0">
              <a:solidFill>
                <a:schemeClr val="tx1"/>
              </a:solidFill>
            </a:endParaRPr>
          </a:p>
          <a:p>
            <a:pPr>
              <a:buFont typeface="Wingdings" panose="05000000000000000000" charset="0"/>
              <a:buChar char="Ø"/>
            </a:pPr>
            <a:r>
              <a:rPr lang="it-IT" sz="1800" dirty="0">
                <a:solidFill>
                  <a:schemeClr val="tx1"/>
                </a:solidFill>
              </a:rPr>
              <a:t>atassie</a:t>
            </a:r>
            <a:endParaRPr lang="it-IT" sz="1800" dirty="0">
              <a:solidFill>
                <a:schemeClr val="tx1"/>
              </a:solidFill>
            </a:endParaRPr>
          </a:p>
          <a:p>
            <a:pPr>
              <a:buFont typeface="Wingdings" panose="05000000000000000000" charset="0"/>
              <a:buChar char="Ø"/>
            </a:pPr>
            <a:r>
              <a:rPr lang="it-IT" sz="1800" dirty="0">
                <a:solidFill>
                  <a:schemeClr val="tx1"/>
                </a:solidFill>
              </a:rPr>
              <a:t>autismo infantile</a:t>
            </a:r>
            <a:endParaRPr lang="it-IT" sz="1800" dirty="0">
              <a:solidFill>
                <a:schemeClr val="tx1"/>
              </a:solidFill>
            </a:endParaRPr>
          </a:p>
          <a:p>
            <a:pPr>
              <a:buFont typeface="Wingdings" panose="05000000000000000000" charset="0"/>
              <a:buChar char="Ø"/>
            </a:pPr>
            <a:r>
              <a:rPr lang="it-IT" sz="1800" dirty="0">
                <a:solidFill>
                  <a:schemeClr val="tx1"/>
                </a:solidFill>
              </a:rPr>
              <a:t>afasia</a:t>
            </a:r>
            <a:endParaRPr lang="it-IT" sz="1800" dirty="0">
              <a:solidFill>
                <a:schemeClr val="tx1"/>
              </a:solidFill>
            </a:endParaRPr>
          </a:p>
          <a:p>
            <a:endParaRPr lang="it-IT" sz="1800" dirty="0">
              <a:solidFill>
                <a:schemeClr val="tx1"/>
              </a:solidFill>
            </a:endParaRPr>
          </a:p>
        </p:txBody>
      </p:sp>
      <p:sp>
        <p:nvSpPr>
          <p:cNvPr id="4" name="Text Box 3"/>
          <p:cNvSpPr txBox="1"/>
          <p:nvPr/>
        </p:nvSpPr>
        <p:spPr>
          <a:xfrm>
            <a:off x="3995261" y="3573145"/>
            <a:ext cx="4577080" cy="2584450"/>
          </a:xfrm>
          <a:prstGeom prst="rect">
            <a:avLst/>
          </a:prstGeom>
          <a:noFill/>
        </p:spPr>
        <p:txBody>
          <a:bodyPr wrap="none" rtlCol="0">
            <a:spAutoFit/>
          </a:bodyPr>
          <a:p>
            <a:pPr marL="342900" indent="-342900">
              <a:lnSpc>
                <a:spcPct val="150000"/>
              </a:lnSpc>
              <a:buFont typeface="Wingdings" panose="05000000000000000000" charset="0"/>
              <a:buChar char="Ø"/>
            </a:pPr>
            <a:r>
              <a:rPr lang="it-IT" sz="1800" dirty="0">
                <a:sym typeface="+mn-ea"/>
              </a:rPr>
              <a:t>ritardo mentale</a:t>
            </a:r>
            <a:endParaRPr lang="it-IT" sz="1800" dirty="0"/>
          </a:p>
          <a:p>
            <a:pPr marL="342900" indent="-342900">
              <a:lnSpc>
                <a:spcPct val="150000"/>
              </a:lnSpc>
              <a:buFont typeface="Wingdings" panose="05000000000000000000" charset="0"/>
              <a:buChar char="Ø"/>
            </a:pPr>
            <a:r>
              <a:rPr lang="it-IT" sz="1800" b="1" dirty="0">
                <a:sym typeface="+mn-ea"/>
              </a:rPr>
              <a:t>morbo di Alzheimer ed altre demenze</a:t>
            </a:r>
            <a:endParaRPr lang="it-IT" sz="1800" b="1" dirty="0"/>
          </a:p>
          <a:p>
            <a:pPr marL="342900" indent="-342900">
              <a:lnSpc>
                <a:spcPct val="150000"/>
              </a:lnSpc>
              <a:buFont typeface="Wingdings" panose="05000000000000000000" charset="0"/>
              <a:buChar char="Ø"/>
            </a:pPr>
            <a:r>
              <a:rPr lang="it-IT" sz="1800" dirty="0">
                <a:sym typeface="+mn-ea"/>
              </a:rPr>
              <a:t>psicosi</a:t>
            </a:r>
            <a:endParaRPr lang="it-IT" sz="1800" dirty="0"/>
          </a:p>
          <a:p>
            <a:pPr marL="342900" indent="-342900">
              <a:lnSpc>
                <a:spcPct val="150000"/>
              </a:lnSpc>
              <a:buFont typeface="Wingdings" panose="05000000000000000000" charset="0"/>
              <a:buChar char="Ø"/>
            </a:pPr>
            <a:r>
              <a:rPr lang="it-IT" sz="1800" dirty="0">
                <a:sym typeface="+mn-ea"/>
              </a:rPr>
              <a:t>disturbi dell'umore</a:t>
            </a:r>
            <a:endParaRPr lang="it-IT" sz="1800" dirty="0"/>
          </a:p>
          <a:p>
            <a:pPr marL="342900" indent="-342900">
              <a:lnSpc>
                <a:spcPct val="150000"/>
              </a:lnSpc>
              <a:buFont typeface="Wingdings" panose="05000000000000000000" charset="0"/>
              <a:buChar char="Ø"/>
            </a:pPr>
            <a:r>
              <a:rPr lang="it-IT" sz="1800" dirty="0">
                <a:sym typeface="+mn-ea"/>
              </a:rPr>
              <a:t>disturbi </a:t>
            </a:r>
            <a:r>
              <a:rPr lang="it-IT" sz="1800" dirty="0" err="1">
                <a:sym typeface="+mn-ea"/>
              </a:rPr>
              <a:t>somatoformi</a:t>
            </a:r>
            <a:endParaRPr lang="it-IT" sz="1800" dirty="0" err="1">
              <a:sym typeface="+mn-ea"/>
            </a:endParaRPr>
          </a:p>
          <a:p>
            <a:pPr marL="342900" indent="-342900">
              <a:lnSpc>
                <a:spcPct val="150000"/>
              </a:lnSpc>
              <a:buFont typeface="Wingdings" panose="05000000000000000000" charset="0"/>
              <a:buChar char="Ø"/>
            </a:pPr>
            <a:r>
              <a:rPr lang="it-IT" sz="1800" dirty="0">
                <a:sym typeface="+mn-ea"/>
              </a:rPr>
              <a:t>disturbi del comportamento alimentare </a:t>
            </a:r>
            <a:endParaRPr lang="it-IT" sz="1800" dirty="0"/>
          </a:p>
        </p:txBody>
      </p:sp>
      <p:pic>
        <p:nvPicPr>
          <p:cNvPr id="5" name="Picture 4"/>
          <p:cNvPicPr>
            <a:picLocks noChangeAspect="1"/>
          </p:cNvPicPr>
          <p:nvPr/>
        </p:nvPicPr>
        <p:blipFill>
          <a:blip r:embed="rId1"/>
          <a:stretch>
            <a:fillRect/>
          </a:stretch>
        </p:blipFill>
        <p:spPr>
          <a:xfrm>
            <a:off x="467995" y="188595"/>
            <a:ext cx="5577205" cy="197421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 Box 2"/>
          <p:cNvSpPr txBox="1"/>
          <p:nvPr/>
        </p:nvSpPr>
        <p:spPr>
          <a:xfrm>
            <a:off x="4902200" y="476250"/>
            <a:ext cx="3293110" cy="2246630"/>
          </a:xfrm>
          <a:prstGeom prst="rect">
            <a:avLst/>
          </a:prstGeom>
          <a:noFill/>
        </p:spPr>
        <p:txBody>
          <a:bodyPr wrap="square" rtlCol="0">
            <a:spAutoFit/>
          </a:bodyPr>
          <a:p>
            <a:pPr>
              <a:lnSpc>
                <a:spcPct val="130000"/>
              </a:lnSpc>
            </a:pPr>
            <a:endParaRPr lang="it-IT" altLang="en-US" sz="100"/>
          </a:p>
          <a:p>
            <a:pPr marL="285750" indent="-285750">
              <a:lnSpc>
                <a:spcPct val="130000"/>
              </a:lnSpc>
              <a:buFont typeface="Wingdings" panose="05000000000000000000" charset="0"/>
              <a:buChar char="v"/>
            </a:pPr>
            <a:r>
              <a:rPr lang="it-IT" altLang="en-US" sz="1500">
                <a:sym typeface="+mn-ea"/>
              </a:rPr>
              <a:t>La plasticità cerebrale (o neuroplasticità) è il </a:t>
            </a:r>
            <a:r>
              <a:rPr lang="it-IT" altLang="en-US" sz="1500" b="1">
                <a:sym typeface="+mn-ea"/>
              </a:rPr>
              <a:t>processo neurofisiologico tramite cui il nostro cervello è in grado di variare la propria funzione e la propria struttura per adattarsi</a:t>
            </a:r>
            <a:r>
              <a:rPr lang="it-IT" altLang="en-US" sz="1500">
                <a:sym typeface="+mn-ea"/>
              </a:rPr>
              <a:t> all’ambiente esterno</a:t>
            </a:r>
            <a:endParaRPr lang="it-IT" altLang="en-US" sz="1500">
              <a:sym typeface="+mn-ea"/>
            </a:endParaRPr>
          </a:p>
          <a:p>
            <a:pPr marL="285750" indent="-285750">
              <a:lnSpc>
                <a:spcPct val="130000"/>
              </a:lnSpc>
              <a:buFont typeface="Wingdings" panose="05000000000000000000" charset="0"/>
              <a:buChar char="v"/>
            </a:pPr>
            <a:endParaRPr lang="en-US" sz="100"/>
          </a:p>
          <a:p>
            <a:pPr marL="285750" indent="-285750">
              <a:buFont typeface="Wingdings" panose="05000000000000000000" charset="0"/>
              <a:buChar char="v"/>
            </a:pPr>
            <a:endParaRPr lang="en-US" sz="100"/>
          </a:p>
        </p:txBody>
      </p:sp>
      <p:sp>
        <p:nvSpPr>
          <p:cNvPr id="4" name="Text Box 3"/>
          <p:cNvSpPr txBox="1"/>
          <p:nvPr/>
        </p:nvSpPr>
        <p:spPr>
          <a:xfrm>
            <a:off x="467995" y="3500755"/>
            <a:ext cx="7903845" cy="2568575"/>
          </a:xfrm>
          <a:prstGeom prst="rect">
            <a:avLst/>
          </a:prstGeom>
          <a:noFill/>
        </p:spPr>
        <p:txBody>
          <a:bodyPr wrap="square" rtlCol="0">
            <a:spAutoFit/>
          </a:bodyPr>
          <a:p>
            <a:pPr marL="285750" indent="-285750">
              <a:lnSpc>
                <a:spcPct val="150000"/>
              </a:lnSpc>
              <a:buFont typeface="Wingdings" panose="05000000000000000000" charset="0"/>
              <a:buChar char="q"/>
            </a:pPr>
            <a:r>
              <a:rPr lang="it-IT" sz="1400" i="1" dirty="0">
                <a:solidFill>
                  <a:schemeClr val="tx1"/>
                </a:solidFill>
                <a:effectLst>
                  <a:outerShdw blurRad="38100" dist="38100" dir="2700000" algn="tl">
                    <a:srgbClr val="000000">
                      <a:alpha val="43137"/>
                    </a:srgbClr>
                  </a:outerShdw>
                </a:effectLst>
                <a:latin typeface="Calibri" panose="020F0502020204030204" charset="0"/>
                <a:cs typeface="Calibri" panose="020F0502020204030204" charset="0"/>
                <a:sym typeface="+mn-ea"/>
              </a:rPr>
              <a:t>È la capacità dei circuiti nervosi di poter variare struttura e funzione in risposta agli stimoli sia durante lo sviluppo che nel corso della vita adulta</a:t>
            </a:r>
            <a:endParaRPr lang="it-IT" sz="1400" i="1" dirty="0">
              <a:solidFill>
                <a:schemeClr val="tx1"/>
              </a:solidFill>
              <a:effectLst>
                <a:outerShdw blurRad="38100" dist="38100" dir="2700000" algn="tl">
                  <a:srgbClr val="000000">
                    <a:alpha val="43137"/>
                  </a:srgbClr>
                </a:outerShdw>
              </a:effectLst>
              <a:latin typeface="Calibri" panose="020F0502020204030204" charset="0"/>
              <a:cs typeface="Calibri" panose="020F0502020204030204" charset="0"/>
            </a:endParaRPr>
          </a:p>
          <a:p>
            <a:pPr marL="285750" indent="-285750">
              <a:lnSpc>
                <a:spcPct val="150000"/>
              </a:lnSpc>
              <a:buFont typeface="Wingdings" panose="05000000000000000000" charset="0"/>
              <a:buChar char="q"/>
            </a:pPr>
            <a:r>
              <a:rPr lang="it-IT" sz="1400" i="1" dirty="0">
                <a:solidFill>
                  <a:schemeClr val="tx1"/>
                </a:solidFill>
                <a:latin typeface="Calibri" panose="020F0502020204030204" charset="0"/>
                <a:cs typeface="Calibri" panose="020F0502020204030204" charset="0"/>
                <a:sym typeface="+mn-ea"/>
              </a:rPr>
              <a:t>Durante il primo periodo di sviluppo del cervello, la plasticità è molto alta: si verifica una selezione di alcuni circuiti neuronali con l’eliminazione di altri</a:t>
            </a:r>
            <a:endParaRPr lang="it-IT" sz="1400" i="1" dirty="0">
              <a:solidFill>
                <a:schemeClr val="tx1"/>
              </a:solidFill>
              <a:latin typeface="Calibri" panose="020F0502020204030204" charset="0"/>
              <a:cs typeface="Calibri" panose="020F0502020204030204" charset="0"/>
            </a:endParaRPr>
          </a:p>
          <a:p>
            <a:pPr marL="285750" indent="-285750">
              <a:lnSpc>
                <a:spcPct val="150000"/>
              </a:lnSpc>
              <a:buFont typeface="Wingdings" panose="05000000000000000000" charset="0"/>
              <a:buChar char="q"/>
            </a:pPr>
            <a:r>
              <a:rPr lang="it-IT" sz="1400" i="1" dirty="0">
                <a:solidFill>
                  <a:schemeClr val="tx1"/>
                </a:solidFill>
                <a:latin typeface="Calibri" panose="020F0502020204030204" charset="0"/>
                <a:cs typeface="Calibri" panose="020F0502020204030204" charset="0"/>
                <a:sym typeface="+mn-ea"/>
              </a:rPr>
              <a:t>Nel corso della vita adulta molti circuiti rimangono sostanzialmente stabili, ma le popolazioni di neuroni continuano a mantenere una loro dinamicità, riorganizzandosi sotto l’influenza del mondo esterno per rispondere a particolari esigenze motorie, sensoriali, cognitive o affettive</a:t>
            </a:r>
            <a:endParaRPr lang="it-IT" sz="1400" i="1" dirty="0">
              <a:solidFill>
                <a:schemeClr val="tx1"/>
              </a:solidFill>
              <a:latin typeface="Calibri" panose="020F0502020204030204" charset="0"/>
              <a:cs typeface="Calibri" panose="020F0502020204030204" charset="0"/>
            </a:endParaRPr>
          </a:p>
          <a:p>
            <a:endParaRPr lang="it-IT" sz="1400" i="1" dirty="0">
              <a:solidFill>
                <a:schemeClr val="tx1"/>
              </a:solidFill>
              <a:latin typeface="Calibri" panose="020F0502020204030204" charset="0"/>
              <a:cs typeface="Calibri" panose="020F0502020204030204" charset="0"/>
            </a:endParaRPr>
          </a:p>
        </p:txBody>
      </p:sp>
      <p:pic>
        <p:nvPicPr>
          <p:cNvPr id="2" name="Content Placeholder 1"/>
          <p:cNvPicPr>
            <a:picLocks noChangeAspect="1"/>
          </p:cNvPicPr>
          <p:nvPr/>
        </p:nvPicPr>
        <p:blipFill>
          <a:blip r:embed="rId1"/>
          <a:stretch>
            <a:fillRect/>
          </a:stretch>
        </p:blipFill>
        <p:spPr>
          <a:xfrm>
            <a:off x="539750" y="188595"/>
            <a:ext cx="4032250" cy="2797810"/>
          </a:xfrm>
          <a:prstGeom prst="rect">
            <a:avLst/>
          </a:prstGeom>
          <a:noFill/>
          <a:ln w="9525">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457200" y="2924493"/>
            <a:ext cx="8229600" cy="1143000"/>
          </a:xfrm>
        </p:spPr>
        <p:txBody>
          <a:bodyPr/>
          <a:p>
            <a:pPr>
              <a:lnSpc>
                <a:spcPct val="140000"/>
              </a:lnSpc>
            </a:pPr>
            <a:r>
              <a:rPr lang="it-IT" altLang="en-US" sz="4800" b="1">
                <a:solidFill>
                  <a:srgbClr val="C00000"/>
                </a:solidFill>
                <a:sym typeface="+mn-ea"/>
              </a:rPr>
              <a:t>MUSICOTERAPIA </a:t>
            </a:r>
            <a:br>
              <a:rPr lang="it-IT" altLang="en-US" sz="4800" b="1">
                <a:solidFill>
                  <a:srgbClr val="C00000"/>
                </a:solidFill>
                <a:sym typeface="+mn-ea"/>
              </a:rPr>
            </a:br>
            <a:r>
              <a:rPr lang="it-IT" altLang="en-US" sz="4800" b="1">
                <a:solidFill>
                  <a:srgbClr val="C00000"/>
                </a:solidFill>
                <a:sym typeface="+mn-ea"/>
              </a:rPr>
              <a:t>E NEGLECT</a:t>
            </a:r>
            <a:r>
              <a:rPr lang="it-IT" altLang="en-US" sz="4800">
                <a:sym typeface="+mn-ea"/>
              </a:rPr>
              <a:t> </a:t>
            </a:r>
            <a:endParaRPr lang="it-IT" altLang="en-US" sz="4800">
              <a:sym typeface="+mn-e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Content Placeholder 2"/>
          <p:cNvSpPr>
            <a:spLocks noGrp="1"/>
          </p:cNvSpPr>
          <p:nvPr>
            <p:ph idx="1"/>
          </p:nvPr>
        </p:nvSpPr>
        <p:spPr>
          <a:xfrm>
            <a:off x="755650" y="908685"/>
            <a:ext cx="7749540" cy="4526280"/>
          </a:xfrm>
        </p:spPr>
        <p:txBody>
          <a:bodyPr/>
          <a:p>
            <a:pPr algn="just">
              <a:lnSpc>
                <a:spcPct val="130000"/>
              </a:lnSpc>
              <a:buFont typeface="Wingdings" panose="05000000000000000000" charset="0"/>
              <a:buChar char="Ø"/>
            </a:pPr>
            <a:r>
              <a:rPr lang="en-US" sz="1800"/>
              <a:t>sindrome neuropsicologica caratterizzata da</a:t>
            </a:r>
            <a:endParaRPr lang="en-US" sz="1800"/>
          </a:p>
          <a:p>
            <a:pPr lvl="1" algn="just">
              <a:lnSpc>
                <a:spcPct val="130000"/>
              </a:lnSpc>
              <a:buFont typeface="Wingdings" panose="05000000000000000000" charset="0"/>
              <a:buChar char="ü"/>
            </a:pPr>
            <a:r>
              <a:rPr lang="en-US" sz="1600"/>
              <a:t>incapacità da parte del paziente di percepire o prestare attenzione a oggetti, persone, rappresentazioni, collocati in un emicampo visivo (solitamente controlaterale alla lesione)</a:t>
            </a:r>
            <a:endParaRPr lang="en-US" sz="1600"/>
          </a:p>
          <a:p>
            <a:pPr lvl="1" algn="just">
              <a:lnSpc>
                <a:spcPct val="130000"/>
              </a:lnSpc>
              <a:buFont typeface="Wingdings" panose="05000000000000000000" charset="0"/>
              <a:buChar char="ü"/>
            </a:pPr>
            <a:r>
              <a:rPr lang="en-US" sz="1600"/>
              <a:t>e di agire </a:t>
            </a:r>
            <a:r>
              <a:rPr lang="it-IT" altLang="en-US" sz="1600"/>
              <a:t>funzionalmente </a:t>
            </a:r>
            <a:r>
              <a:rPr lang="en-US" sz="1600"/>
              <a:t>in quel lato dello spazio</a:t>
            </a:r>
            <a:endParaRPr lang="en-US" sz="1600"/>
          </a:p>
          <a:p>
            <a:pPr marL="457200" lvl="1" indent="0" algn="just">
              <a:lnSpc>
                <a:spcPct val="130000"/>
              </a:lnSpc>
              <a:buNone/>
            </a:pPr>
            <a:endParaRPr lang="en-US" sz="1600"/>
          </a:p>
          <a:p>
            <a:pPr lvl="1" algn="just">
              <a:lnSpc>
                <a:spcPct val="130000"/>
              </a:lnSpc>
              <a:buFont typeface="Wingdings" panose="05000000000000000000" charset="0"/>
              <a:buChar char="v"/>
            </a:pPr>
            <a:r>
              <a:rPr lang="it-IT" altLang="en-US" sz="1600"/>
              <a:t>Nella maggior parte dei casi consegue ad una lesione nell’emisfero destro, provocando negligenza nell’emicampo attentivo sinistro</a:t>
            </a:r>
            <a:endParaRPr lang="it-IT" altLang="en-US" sz="1600"/>
          </a:p>
          <a:p>
            <a:pPr lvl="1" algn="just">
              <a:lnSpc>
                <a:spcPct val="130000"/>
              </a:lnSpc>
              <a:buFont typeface="Wingdings" panose="05000000000000000000" charset="0"/>
              <a:buChar char="v"/>
            </a:pPr>
            <a:endParaRPr lang="en-US" sz="1600"/>
          </a:p>
          <a:p>
            <a:pPr marL="0" indent="0" algn="just">
              <a:lnSpc>
                <a:spcPct val="130000"/>
              </a:lnSpc>
              <a:buFont typeface="Wingdings" panose="05000000000000000000" charset="0"/>
              <a:buNone/>
            </a:pPr>
            <a:r>
              <a:rPr lang="en-US" sz="1800"/>
              <a:t>Le caratteristiche principali della sindrome sono le seguenti:</a:t>
            </a:r>
            <a:endParaRPr lang="en-US" sz="1800"/>
          </a:p>
          <a:p>
            <a:pPr algn="just">
              <a:lnSpc>
                <a:spcPct val="130000"/>
              </a:lnSpc>
              <a:buFont typeface="Wingdings" panose="05000000000000000000" charset="0"/>
              <a:buChar char="o"/>
            </a:pPr>
            <a:r>
              <a:rPr lang="en-US" sz="1800" b="1"/>
              <a:t>mancata risposta agli stimoli presentati controlesionalmente</a:t>
            </a:r>
            <a:endParaRPr lang="en-US" sz="1800" b="1"/>
          </a:p>
          <a:p>
            <a:pPr algn="just">
              <a:lnSpc>
                <a:spcPct val="130000"/>
              </a:lnSpc>
              <a:buFont typeface="Wingdings" panose="05000000000000000000" charset="0"/>
              <a:buChar char="o"/>
            </a:pPr>
            <a:r>
              <a:rPr lang="en-US" sz="1800" b="1"/>
              <a:t>significativa diminuzione dei movimenti di esplorazione verso lo spazio controlesionale</a:t>
            </a:r>
            <a:endParaRPr lang="en-US" sz="1800" b="1"/>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Content Placeholder 4"/>
          <p:cNvPicPr>
            <a:picLocks noChangeAspect="1"/>
          </p:cNvPicPr>
          <p:nvPr>
            <p:ph idx="1"/>
          </p:nvPr>
        </p:nvPicPr>
        <p:blipFill>
          <a:blip r:embed="rId1"/>
          <a:stretch>
            <a:fillRect/>
          </a:stretch>
        </p:blipFill>
        <p:spPr>
          <a:xfrm>
            <a:off x="323215" y="1412875"/>
            <a:ext cx="8254365" cy="4414520"/>
          </a:xfrm>
          <a:prstGeom prst="rect">
            <a:avLst/>
          </a:prstGeom>
        </p:spPr>
      </p:pic>
      <p:sp>
        <p:nvSpPr>
          <p:cNvPr id="8" name="Text Box 7"/>
          <p:cNvSpPr txBox="1"/>
          <p:nvPr/>
        </p:nvSpPr>
        <p:spPr>
          <a:xfrm>
            <a:off x="1057910" y="621665"/>
            <a:ext cx="5899785" cy="368300"/>
          </a:xfrm>
          <a:prstGeom prst="rect">
            <a:avLst/>
          </a:prstGeom>
          <a:noFill/>
        </p:spPr>
        <p:txBody>
          <a:bodyPr wrap="square" rtlCol="0">
            <a:spAutoFit/>
          </a:bodyPr>
          <a:p>
            <a:r>
              <a:rPr lang="it-IT" altLang="en-US"/>
              <a:t>COSA PERCEPISCE UN PAZIENTE CON NEGLECT?</a:t>
            </a:r>
            <a:endParaRPr lang="it-IT" alt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Group 7"/>
          <p:cNvGrpSpPr/>
          <p:nvPr/>
        </p:nvGrpSpPr>
        <p:grpSpPr bwMode="auto">
          <a:xfrm>
            <a:off x="395288" y="522288"/>
            <a:ext cx="8748712" cy="5802312"/>
            <a:chOff x="249" y="329"/>
            <a:chExt cx="5511" cy="3655"/>
          </a:xfrm>
        </p:grpSpPr>
        <p:pic>
          <p:nvPicPr>
            <p:cNvPr id="24579" name="Picture 5"/>
            <p:cNvPicPr>
              <a:picLocks noChangeAspect="1" noChangeArrowheads="1"/>
            </p:cNvPicPr>
            <p:nvPr/>
          </p:nvPicPr>
          <p:blipFill>
            <a:blip r:embed="rId1" cstate="print"/>
            <a:srcRect/>
            <a:stretch>
              <a:fillRect/>
            </a:stretch>
          </p:blipFill>
          <p:spPr bwMode="auto">
            <a:xfrm>
              <a:off x="336" y="336"/>
              <a:ext cx="5424" cy="3648"/>
            </a:xfrm>
            <a:prstGeom prst="rect">
              <a:avLst/>
            </a:prstGeom>
            <a:noFill/>
            <a:ln w="9525">
              <a:noFill/>
              <a:miter lim="800000"/>
              <a:headEnd/>
              <a:tailEnd/>
            </a:ln>
          </p:spPr>
        </p:pic>
        <p:pic>
          <p:nvPicPr>
            <p:cNvPr id="24580" name="Picture 6"/>
            <p:cNvPicPr>
              <a:picLocks noChangeAspect="1" noChangeArrowheads="1"/>
            </p:cNvPicPr>
            <p:nvPr/>
          </p:nvPicPr>
          <p:blipFill>
            <a:blip r:embed="rId2" cstate="print"/>
            <a:srcRect/>
            <a:stretch>
              <a:fillRect/>
            </a:stretch>
          </p:blipFill>
          <p:spPr bwMode="auto">
            <a:xfrm>
              <a:off x="249" y="329"/>
              <a:ext cx="2459" cy="1782"/>
            </a:xfrm>
            <a:prstGeom prst="rect">
              <a:avLst/>
            </a:prstGeom>
            <a:noFill/>
            <a:ln w="9525">
              <a:noFill/>
              <a:miter lim="800000"/>
              <a:headEnd/>
              <a:tailEnd/>
            </a:ln>
          </p:spPr>
        </p:pic>
      </p:gr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Content Placeholder 5"/>
          <p:cNvPicPr>
            <a:picLocks noChangeAspect="1"/>
          </p:cNvPicPr>
          <p:nvPr>
            <p:ph sz="half" idx="1"/>
          </p:nvPr>
        </p:nvPicPr>
        <p:blipFill>
          <a:blip r:embed="rId1"/>
          <a:stretch>
            <a:fillRect/>
          </a:stretch>
        </p:blipFill>
        <p:spPr>
          <a:xfrm>
            <a:off x="5723890" y="476250"/>
            <a:ext cx="3241675" cy="2183765"/>
          </a:xfrm>
          <a:prstGeom prst="rect">
            <a:avLst/>
          </a:prstGeom>
        </p:spPr>
      </p:pic>
      <p:pic>
        <p:nvPicPr>
          <p:cNvPr id="7" name="Content Placeholder 6"/>
          <p:cNvPicPr>
            <a:picLocks noChangeAspect="1"/>
          </p:cNvPicPr>
          <p:nvPr>
            <p:ph sz="half" idx="2"/>
          </p:nvPr>
        </p:nvPicPr>
        <p:blipFill>
          <a:blip r:embed="rId2"/>
          <a:srcRect l="57916"/>
          <a:stretch>
            <a:fillRect/>
          </a:stretch>
        </p:blipFill>
        <p:spPr>
          <a:xfrm>
            <a:off x="5939790" y="2924810"/>
            <a:ext cx="2774950" cy="3157220"/>
          </a:xfrm>
          <a:prstGeom prst="rect">
            <a:avLst/>
          </a:prstGeom>
        </p:spPr>
      </p:pic>
      <p:sp>
        <p:nvSpPr>
          <p:cNvPr id="10" name="Text Box 9"/>
          <p:cNvSpPr txBox="1"/>
          <p:nvPr/>
        </p:nvSpPr>
        <p:spPr>
          <a:xfrm>
            <a:off x="323215" y="908685"/>
            <a:ext cx="5192395" cy="4407535"/>
          </a:xfrm>
          <a:prstGeom prst="rect">
            <a:avLst/>
          </a:prstGeom>
          <a:noFill/>
        </p:spPr>
        <p:txBody>
          <a:bodyPr wrap="square" rtlCol="0" anchor="t">
            <a:spAutoFit/>
          </a:bodyPr>
          <a:p>
            <a:pPr>
              <a:lnSpc>
                <a:spcPct val="130000"/>
              </a:lnSpc>
              <a:buNone/>
            </a:pPr>
            <a:r>
              <a:rPr lang="en-US" sz="1800" b="1">
                <a:latin typeface="Calibri" panose="020F0502020204030204" charset="0"/>
                <a:cs typeface="Calibri" panose="020F0502020204030204" charset="0"/>
                <a:sym typeface="+mn-ea"/>
              </a:rPr>
              <a:t>neglect dello spazio personal</a:t>
            </a:r>
            <a:r>
              <a:rPr lang="it-IT" altLang="en-US" sz="1800" b="1">
                <a:latin typeface="Calibri" panose="020F0502020204030204" charset="0"/>
                <a:cs typeface="Calibri" panose="020F0502020204030204" charset="0"/>
                <a:sym typeface="+mn-ea"/>
              </a:rPr>
              <a:t>e</a:t>
            </a:r>
            <a:endParaRPr lang="it-IT" altLang="en-US" sz="1800" b="1">
              <a:latin typeface="Calibri" panose="020F0502020204030204" charset="0"/>
              <a:cs typeface="Calibri" panose="020F0502020204030204" charset="0"/>
              <a:sym typeface="+mn-ea"/>
            </a:endParaRPr>
          </a:p>
          <a:p>
            <a:pPr>
              <a:lnSpc>
                <a:spcPct val="130000"/>
              </a:lnSpc>
              <a:buNone/>
            </a:pPr>
            <a:r>
              <a:rPr lang="it-IT" altLang="en-US" sz="1800">
                <a:latin typeface="Calibri" panose="020F0502020204030204" charset="0"/>
                <a:cs typeface="Calibri" panose="020F0502020204030204" charset="0"/>
                <a:sym typeface="+mn-ea"/>
              </a:rPr>
              <a:t>Il paziente non ha</a:t>
            </a:r>
            <a:r>
              <a:rPr lang="en-US" sz="1800">
                <a:latin typeface="Calibri" panose="020F0502020204030204" charset="0"/>
                <a:cs typeface="Calibri" panose="020F0502020204030204" charset="0"/>
                <a:sym typeface="+mn-ea"/>
              </a:rPr>
              <a:t> </a:t>
            </a:r>
            <a:r>
              <a:rPr lang="it-IT" altLang="en-US" sz="1800">
                <a:latin typeface="Calibri" panose="020F0502020204030204" charset="0"/>
                <a:cs typeface="Calibri" panose="020F0502020204030204" charset="0"/>
                <a:sym typeface="+mn-ea"/>
              </a:rPr>
              <a:t> </a:t>
            </a:r>
            <a:r>
              <a:rPr lang="en-US" sz="1800">
                <a:latin typeface="Calibri" panose="020F0502020204030204" charset="0"/>
                <a:cs typeface="Calibri" panose="020F0502020204030204" charset="0"/>
                <a:sym typeface="+mn-ea"/>
              </a:rPr>
              <a:t>consapevolezza dell’emisoma controlaterale alla lesione</a:t>
            </a:r>
            <a:endParaRPr lang="en-US" sz="1800">
              <a:latin typeface="Calibri" panose="020F0502020204030204" charset="0"/>
              <a:cs typeface="Calibri" panose="020F0502020204030204" charset="0"/>
              <a:sym typeface="+mn-ea"/>
            </a:endParaRPr>
          </a:p>
          <a:p>
            <a:pPr>
              <a:lnSpc>
                <a:spcPct val="130000"/>
              </a:lnSpc>
              <a:buNone/>
            </a:pPr>
            <a:r>
              <a:rPr lang="en-US" sz="1800">
                <a:latin typeface="Calibri" panose="020F0502020204030204" charset="0"/>
                <a:cs typeface="Calibri" panose="020F0502020204030204" charset="0"/>
                <a:sym typeface="+mn-ea"/>
              </a:rPr>
              <a:t> </a:t>
            </a:r>
            <a:endParaRPr lang="en-US" sz="1800" b="0">
              <a:solidFill>
                <a:schemeClr val="tx1"/>
              </a:solidFill>
              <a:latin typeface="Calibri" panose="020F0502020204030204" charset="0"/>
              <a:cs typeface="Calibri" panose="020F0502020204030204" charset="0"/>
              <a:sym typeface="+mn-ea"/>
            </a:endParaRPr>
          </a:p>
          <a:p>
            <a:pPr>
              <a:lnSpc>
                <a:spcPct val="130000"/>
              </a:lnSpc>
              <a:buNone/>
            </a:pPr>
            <a:r>
              <a:rPr lang="en-US" sz="1800" b="1">
                <a:latin typeface="Calibri" panose="020F0502020204030204" charset="0"/>
                <a:cs typeface="Calibri" panose="020F0502020204030204" charset="0"/>
                <a:sym typeface="+mn-ea"/>
              </a:rPr>
              <a:t>neglect dello spazio peripersonale</a:t>
            </a:r>
            <a:endParaRPr lang="en-US" sz="1800" b="1">
              <a:latin typeface="Calibri" panose="020F0502020204030204" charset="0"/>
              <a:cs typeface="Calibri" panose="020F0502020204030204" charset="0"/>
              <a:sym typeface="+mn-ea"/>
            </a:endParaRPr>
          </a:p>
          <a:p>
            <a:pPr>
              <a:lnSpc>
                <a:spcPct val="130000"/>
              </a:lnSpc>
              <a:buNone/>
            </a:pPr>
            <a:r>
              <a:rPr lang="en-US" sz="1800">
                <a:latin typeface="Calibri" panose="020F0502020204030204" charset="0"/>
                <a:cs typeface="Calibri" panose="020F0502020204030204" charset="0"/>
                <a:sym typeface="+mn-ea"/>
              </a:rPr>
              <a:t>riguarda la regione spaziale che comprende gli oggetti a portata di mano e sui quali si può agire direttamente</a:t>
            </a:r>
            <a:endParaRPr lang="en-US" sz="1800">
              <a:latin typeface="Calibri" panose="020F0502020204030204" charset="0"/>
              <a:cs typeface="Calibri" panose="020F0502020204030204" charset="0"/>
              <a:sym typeface="+mn-ea"/>
            </a:endParaRPr>
          </a:p>
          <a:p>
            <a:pPr>
              <a:lnSpc>
                <a:spcPct val="130000"/>
              </a:lnSpc>
              <a:buNone/>
            </a:pPr>
            <a:endParaRPr lang="en-US" sz="1800">
              <a:latin typeface="Calibri" panose="020F0502020204030204" charset="0"/>
              <a:cs typeface="Calibri" panose="020F0502020204030204" charset="0"/>
              <a:sym typeface="+mn-ea"/>
            </a:endParaRPr>
          </a:p>
          <a:p>
            <a:pPr>
              <a:lnSpc>
                <a:spcPct val="130000"/>
              </a:lnSpc>
              <a:buNone/>
            </a:pPr>
            <a:r>
              <a:rPr lang="en-US" sz="1800" b="1">
                <a:latin typeface="Calibri" panose="020F0502020204030204" charset="0"/>
                <a:cs typeface="Calibri" panose="020F0502020204030204" charset="0"/>
                <a:sym typeface="+mn-ea"/>
              </a:rPr>
              <a:t>neglect dello spazio extrapersonale</a:t>
            </a:r>
            <a:r>
              <a:rPr lang="it-IT" altLang="en-US" sz="1800" b="1">
                <a:latin typeface="Calibri" panose="020F0502020204030204" charset="0"/>
                <a:cs typeface="Calibri" panose="020F0502020204030204" charset="0"/>
                <a:sym typeface="+mn-ea"/>
              </a:rPr>
              <a:t> (ambientale)</a:t>
            </a:r>
            <a:endParaRPr lang="it-IT" altLang="en-US" sz="1800" b="1">
              <a:latin typeface="Calibri" panose="020F0502020204030204" charset="0"/>
              <a:cs typeface="Calibri" panose="020F0502020204030204" charset="0"/>
              <a:sym typeface="+mn-ea"/>
            </a:endParaRPr>
          </a:p>
          <a:p>
            <a:pPr>
              <a:lnSpc>
                <a:spcPct val="130000"/>
              </a:lnSpc>
              <a:buNone/>
            </a:pPr>
            <a:r>
              <a:rPr lang="en-US" sz="1800">
                <a:latin typeface="Calibri" panose="020F0502020204030204" charset="0"/>
                <a:cs typeface="Calibri" panose="020F0502020204030204" charset="0"/>
                <a:sym typeface="+mn-ea"/>
              </a:rPr>
              <a:t>riguarda lo spazio più lontano, ovvero quello nonraggiungibile con le braccia.</a:t>
            </a:r>
            <a:endParaRPr lang="en-US" sz="1800">
              <a:latin typeface="Calibri" panose="020F0502020204030204" charset="0"/>
              <a:cs typeface="Calibri" panose="020F0502020204030204" charset="0"/>
              <a:sym typeface="+mn-ea"/>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ext Box 5"/>
          <p:cNvSpPr txBox="1"/>
          <p:nvPr/>
        </p:nvSpPr>
        <p:spPr>
          <a:xfrm>
            <a:off x="694690" y="4725035"/>
            <a:ext cx="7971790" cy="1370965"/>
          </a:xfrm>
          <a:prstGeom prst="rect">
            <a:avLst/>
          </a:prstGeom>
          <a:noFill/>
        </p:spPr>
        <p:txBody>
          <a:bodyPr wrap="square" rtlCol="0" anchor="t">
            <a:spAutoFit/>
          </a:bodyPr>
          <a:p>
            <a:pPr marL="285750" indent="-285750">
              <a:lnSpc>
                <a:spcPct val="130000"/>
              </a:lnSpc>
              <a:buFont typeface="Wingdings" panose="05000000000000000000" charset="0"/>
              <a:buChar char="q"/>
            </a:pPr>
            <a:r>
              <a:rPr lang="en-US" sz="1600"/>
              <a:t>dovuto ad un </a:t>
            </a:r>
            <a:r>
              <a:rPr lang="en-US" sz="1600" b="1"/>
              <a:t>deficit nel</a:t>
            </a:r>
            <a:r>
              <a:rPr lang="it-IT" altLang="en-US" sz="1600" b="1"/>
              <a:t> </a:t>
            </a:r>
            <a:r>
              <a:rPr lang="en-US" sz="1600" b="1"/>
              <a:t>meccanismo di allocazione dell'attenzione spaziale</a:t>
            </a:r>
            <a:endParaRPr lang="en-US" sz="1600" b="1"/>
          </a:p>
          <a:p>
            <a:pPr marL="285750" indent="-285750">
              <a:lnSpc>
                <a:spcPct val="130000"/>
              </a:lnSpc>
              <a:buFont typeface="Wingdings" panose="05000000000000000000" charset="0"/>
              <a:buChar char="q"/>
            </a:pPr>
            <a:endParaRPr lang="en-US" sz="1600"/>
          </a:p>
          <a:p>
            <a:pPr marL="285750" indent="-285750">
              <a:lnSpc>
                <a:spcPct val="130000"/>
              </a:lnSpc>
              <a:buFont typeface="Wingdings" panose="05000000000000000000" charset="0"/>
              <a:buChar char="q"/>
            </a:pPr>
            <a:r>
              <a:rPr lang="it-IT" altLang="en-US" sz="1600"/>
              <a:t>i</a:t>
            </a:r>
            <a:r>
              <a:rPr lang="en-US" sz="1600"/>
              <a:t>ncapacità di sganciare l'attenzione dall'emispazio ipsilesionale per spostarla in quello controlesionale.</a:t>
            </a:r>
            <a:endParaRPr lang="en-US" sz="1400"/>
          </a:p>
        </p:txBody>
      </p:sp>
      <p:pic>
        <p:nvPicPr>
          <p:cNvPr id="7" name="Content Placeholder 6"/>
          <p:cNvPicPr>
            <a:picLocks noChangeAspect="1"/>
          </p:cNvPicPr>
          <p:nvPr>
            <p:ph idx="1"/>
          </p:nvPr>
        </p:nvPicPr>
        <p:blipFill>
          <a:blip r:embed="rId1"/>
          <a:stretch>
            <a:fillRect/>
          </a:stretch>
        </p:blipFill>
        <p:spPr>
          <a:xfrm>
            <a:off x="2051685" y="404495"/>
            <a:ext cx="5257800" cy="4029075"/>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Content Placeholder 5"/>
          <p:cNvPicPr>
            <a:picLocks noChangeAspect="1"/>
          </p:cNvPicPr>
          <p:nvPr>
            <p:ph sz="half" idx="1"/>
          </p:nvPr>
        </p:nvPicPr>
        <p:blipFill>
          <a:blip r:embed="rId1"/>
          <a:srcRect t="7246" r="45183"/>
          <a:stretch>
            <a:fillRect/>
          </a:stretch>
        </p:blipFill>
        <p:spPr>
          <a:xfrm>
            <a:off x="539115" y="2420620"/>
            <a:ext cx="2410460" cy="3048635"/>
          </a:xfrm>
          <a:prstGeom prst="rect">
            <a:avLst/>
          </a:prstGeom>
        </p:spPr>
      </p:pic>
      <p:sp>
        <p:nvSpPr>
          <p:cNvPr id="9" name="Text Box 8"/>
          <p:cNvSpPr txBox="1"/>
          <p:nvPr/>
        </p:nvSpPr>
        <p:spPr>
          <a:xfrm>
            <a:off x="4283710" y="4509135"/>
            <a:ext cx="4572000" cy="2030095"/>
          </a:xfrm>
          <a:prstGeom prst="rect">
            <a:avLst/>
          </a:prstGeom>
          <a:noFill/>
        </p:spPr>
        <p:txBody>
          <a:bodyPr wrap="square" rtlCol="0" anchor="t">
            <a:spAutoFit/>
          </a:bodyPr>
          <a:p>
            <a:pPr marL="0" indent="0">
              <a:buFont typeface="Arial" panose="020B0604020202020204" pitchFamily="34" charset="0"/>
              <a:buNone/>
            </a:pPr>
            <a:r>
              <a:rPr lang="it-IT" altLang="en-US" sz="1800">
                <a:latin typeface="Calibri" panose="020F0502020204030204" charset="0"/>
                <a:cs typeface="Calibri" panose="020F0502020204030204" charset="0"/>
              </a:rPr>
              <a:t>E’ stato dimostrato un miglioramento delle funzioni attentive in seguito a </a:t>
            </a:r>
            <a:endParaRPr lang="it-IT" altLang="en-US" sz="1800">
              <a:latin typeface="Calibri" panose="020F0502020204030204" charset="0"/>
              <a:cs typeface="Calibri" panose="020F0502020204030204" charset="0"/>
            </a:endParaRPr>
          </a:p>
          <a:p>
            <a:pPr marL="171450" indent="-171450">
              <a:buFont typeface="Arial" panose="020B0604020202020204" pitchFamily="34" charset="0"/>
              <a:buChar char="•"/>
            </a:pPr>
            <a:r>
              <a:rPr lang="it-IT" altLang="en-US" sz="1800">
                <a:latin typeface="Calibri" panose="020F0502020204030204" charset="0"/>
                <a:cs typeface="Calibri" panose="020F0502020204030204" charset="0"/>
              </a:rPr>
              <a:t>Ictus</a:t>
            </a:r>
            <a:endParaRPr lang="it-IT" altLang="en-US" sz="1800">
              <a:latin typeface="Calibri" panose="020F0502020204030204" charset="0"/>
              <a:cs typeface="Calibri" panose="020F0502020204030204" charset="0"/>
            </a:endParaRPr>
          </a:p>
          <a:p>
            <a:pPr marL="171450" indent="-171450">
              <a:buFont typeface="Arial" panose="020B0604020202020204" pitchFamily="34" charset="0"/>
              <a:buChar char="•"/>
            </a:pPr>
            <a:r>
              <a:rPr lang="it-IT" altLang="en-US" sz="1800">
                <a:latin typeface="Calibri" panose="020F0502020204030204" charset="0"/>
                <a:cs typeface="Calibri" panose="020F0502020204030204" charset="0"/>
              </a:rPr>
              <a:t>Demenza senilre</a:t>
            </a:r>
            <a:endParaRPr lang="it-IT" altLang="en-US" sz="1800">
              <a:latin typeface="Calibri" panose="020F0502020204030204" charset="0"/>
              <a:cs typeface="Calibri" panose="020F0502020204030204" charset="0"/>
            </a:endParaRPr>
          </a:p>
          <a:p>
            <a:pPr marL="171450" indent="-171450">
              <a:buFont typeface="Arial" panose="020B0604020202020204" pitchFamily="34" charset="0"/>
              <a:buChar char="•"/>
            </a:pPr>
            <a:r>
              <a:rPr lang="it-IT" altLang="en-US" sz="1800">
                <a:latin typeface="Calibri" panose="020F0502020204030204" charset="0"/>
                <a:cs typeface="Calibri" panose="020F0502020204030204" charset="0"/>
              </a:rPr>
              <a:t>Traumi cranici</a:t>
            </a:r>
            <a:endParaRPr lang="it-IT" altLang="en-US" sz="1800">
              <a:latin typeface="Calibri" panose="020F0502020204030204" charset="0"/>
              <a:cs typeface="Calibri" panose="020F0502020204030204" charset="0"/>
            </a:endParaRPr>
          </a:p>
          <a:p>
            <a:pPr marL="171450" indent="-171450">
              <a:buFont typeface="Arial" panose="020B0604020202020204" pitchFamily="34" charset="0"/>
              <a:buChar char="•"/>
            </a:pPr>
            <a:r>
              <a:rPr lang="it-IT" altLang="en-US" sz="1800">
                <a:latin typeface="Calibri" panose="020F0502020204030204" charset="0"/>
                <a:cs typeface="Calibri" panose="020F0502020204030204" charset="0"/>
              </a:rPr>
              <a:t>Neglect</a:t>
            </a:r>
            <a:endParaRPr lang="it-IT" altLang="en-US" sz="1800">
              <a:latin typeface="Calibri" panose="020F0502020204030204" charset="0"/>
              <a:cs typeface="Calibri" panose="020F0502020204030204" charset="0"/>
            </a:endParaRPr>
          </a:p>
          <a:p>
            <a:pPr marL="0" indent="0">
              <a:buFont typeface="Arial" panose="020B0604020202020204" pitchFamily="34" charset="0"/>
              <a:buNone/>
            </a:pPr>
            <a:endParaRPr lang="it-IT" altLang="en-US" sz="1800">
              <a:latin typeface="Calibri" panose="020F0502020204030204" charset="0"/>
              <a:cs typeface="Calibri" panose="020F0502020204030204" charset="0"/>
            </a:endParaRPr>
          </a:p>
        </p:txBody>
      </p:sp>
      <p:sp>
        <p:nvSpPr>
          <p:cNvPr id="10" name="Text Box 9"/>
          <p:cNvSpPr txBox="1"/>
          <p:nvPr/>
        </p:nvSpPr>
        <p:spPr>
          <a:xfrm>
            <a:off x="4355465" y="302260"/>
            <a:ext cx="4572000" cy="4050665"/>
          </a:xfrm>
          <a:prstGeom prst="rect">
            <a:avLst/>
          </a:prstGeom>
          <a:noFill/>
        </p:spPr>
        <p:txBody>
          <a:bodyPr wrap="square" rtlCol="0" anchor="t">
            <a:spAutoFit/>
          </a:bodyPr>
          <a:p>
            <a:pPr>
              <a:lnSpc>
                <a:spcPct val="110000"/>
              </a:lnSpc>
            </a:pPr>
            <a:r>
              <a:rPr lang="en-US">
                <a:latin typeface="Calibri" panose="020F0502020204030204" charset="0"/>
                <a:cs typeface="Calibri" panose="020F0502020204030204" charset="0"/>
              </a:rPr>
              <a:t>Gli studi hanno dimostrato che l'ascolto della musica influenza positivamente le prestazioni nei task attentivi, sia in persone sane sia affette da patologie degenerative. </a:t>
            </a:r>
            <a:endParaRPr lang="en-US">
              <a:latin typeface="Calibri" panose="020F0502020204030204" charset="0"/>
              <a:cs typeface="Calibri" panose="020F0502020204030204" charset="0"/>
            </a:endParaRPr>
          </a:p>
          <a:p>
            <a:pPr>
              <a:lnSpc>
                <a:spcPct val="110000"/>
              </a:lnSpc>
            </a:pPr>
            <a:endParaRPr lang="en-US">
              <a:latin typeface="Calibri" panose="020F0502020204030204" charset="0"/>
              <a:cs typeface="Calibri" panose="020F0502020204030204" charset="0"/>
            </a:endParaRPr>
          </a:p>
          <a:p>
            <a:pPr>
              <a:lnSpc>
                <a:spcPct val="110000"/>
              </a:lnSpc>
            </a:pPr>
            <a:r>
              <a:rPr lang="en-US">
                <a:latin typeface="Calibri" panose="020F0502020204030204" charset="0"/>
                <a:cs typeface="Calibri" panose="020F0502020204030204" charset="0"/>
              </a:rPr>
              <a:t>L’ascolto di musica prima o durante un compito che richiede l’utilizzo di attenzione, </a:t>
            </a:r>
            <a:r>
              <a:rPr lang="en-US" b="1">
                <a:latin typeface="Calibri" panose="020F0502020204030204" charset="0"/>
                <a:cs typeface="Calibri" panose="020F0502020204030204" charset="0"/>
              </a:rPr>
              <a:t>migliora le prestazioni relativamente a tutte le componenti che costituiscono il sistema attenzionale:</a:t>
            </a:r>
            <a:endParaRPr lang="en-US" b="1">
              <a:latin typeface="Calibri" panose="020F0502020204030204" charset="0"/>
              <a:cs typeface="Calibri" panose="020F0502020204030204" charset="0"/>
            </a:endParaRPr>
          </a:p>
          <a:p>
            <a:pPr marL="285750" indent="-285750">
              <a:lnSpc>
                <a:spcPct val="110000"/>
              </a:lnSpc>
              <a:buFont typeface="Wingdings" panose="05000000000000000000" charset="0"/>
              <a:buChar char="q"/>
            </a:pPr>
            <a:r>
              <a:rPr lang="en-US" b="1">
                <a:latin typeface="Calibri" panose="020F0502020204030204" charset="0"/>
                <a:cs typeface="Calibri" panose="020F0502020204030204" charset="0"/>
              </a:rPr>
              <a:t>Attenzione selettiva</a:t>
            </a:r>
            <a:endParaRPr lang="en-US" b="1">
              <a:latin typeface="Calibri" panose="020F0502020204030204" charset="0"/>
              <a:cs typeface="Calibri" panose="020F0502020204030204" charset="0"/>
            </a:endParaRPr>
          </a:p>
          <a:p>
            <a:pPr marL="285750" indent="-285750">
              <a:lnSpc>
                <a:spcPct val="110000"/>
              </a:lnSpc>
              <a:buFont typeface="Wingdings" panose="05000000000000000000" charset="0"/>
              <a:buChar char="q"/>
            </a:pPr>
            <a:r>
              <a:rPr lang="en-US" b="1">
                <a:latin typeface="Calibri" panose="020F0502020204030204" charset="0"/>
                <a:cs typeface="Calibri" panose="020F0502020204030204" charset="0"/>
              </a:rPr>
              <a:t>Attenzione focalizzata</a:t>
            </a:r>
            <a:endParaRPr lang="en-US" b="1">
              <a:latin typeface="Calibri" panose="020F0502020204030204" charset="0"/>
              <a:cs typeface="Calibri" panose="020F0502020204030204" charset="0"/>
            </a:endParaRPr>
          </a:p>
          <a:p>
            <a:pPr marL="285750" indent="-285750">
              <a:lnSpc>
                <a:spcPct val="110000"/>
              </a:lnSpc>
              <a:buFont typeface="Wingdings" panose="05000000000000000000" charset="0"/>
              <a:buChar char="q"/>
            </a:pPr>
            <a:r>
              <a:rPr lang="en-US" b="1">
                <a:latin typeface="Calibri" panose="020F0502020204030204" charset="0"/>
                <a:cs typeface="Calibri" panose="020F0502020204030204" charset="0"/>
              </a:rPr>
              <a:t>Attenzione sostenuita  </a:t>
            </a:r>
            <a:endParaRPr lang="en-US" b="1">
              <a:latin typeface="Calibri" panose="020F0502020204030204" charset="0"/>
              <a:cs typeface="Calibri" panose="020F0502020204030204" charset="0"/>
            </a:endParaRPr>
          </a:p>
        </p:txBody>
      </p:sp>
      <p:pic>
        <p:nvPicPr>
          <p:cNvPr id="12" name="Content Placeholder 11"/>
          <p:cNvPicPr>
            <a:picLocks noChangeAspect="1"/>
          </p:cNvPicPr>
          <p:nvPr>
            <p:ph sz="half" idx="2"/>
          </p:nvPr>
        </p:nvPicPr>
        <p:blipFill>
          <a:blip r:embed="rId2"/>
          <a:stretch>
            <a:fillRect/>
          </a:stretch>
        </p:blipFill>
        <p:spPr>
          <a:xfrm>
            <a:off x="251460" y="302260"/>
            <a:ext cx="4032250" cy="1670685"/>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ext Box 5"/>
          <p:cNvSpPr txBox="1"/>
          <p:nvPr/>
        </p:nvSpPr>
        <p:spPr>
          <a:xfrm>
            <a:off x="542290" y="476250"/>
            <a:ext cx="7745095" cy="5772785"/>
          </a:xfrm>
          <a:prstGeom prst="rect">
            <a:avLst/>
          </a:prstGeom>
          <a:noFill/>
        </p:spPr>
        <p:txBody>
          <a:bodyPr wrap="square" rtlCol="0" anchor="t">
            <a:spAutoFit/>
          </a:bodyPr>
          <a:p>
            <a:pPr algn="just">
              <a:lnSpc>
                <a:spcPct val="140000"/>
              </a:lnSpc>
            </a:pPr>
            <a:r>
              <a:rPr lang="en-US" sz="2400" b="1">
                <a:latin typeface="Calibri" panose="020F0502020204030204" charset="0"/>
                <a:cs typeface="Calibri" panose="020F0502020204030204" charset="0"/>
              </a:rPr>
              <a:t>Musical Neglect Training (MNT)</a:t>
            </a:r>
            <a:r>
              <a:rPr lang="en-US" sz="2400">
                <a:latin typeface="Calibri" panose="020F0502020204030204" charset="0"/>
                <a:cs typeface="Calibri" panose="020F0502020204030204" charset="0"/>
              </a:rPr>
              <a:t> </a:t>
            </a:r>
            <a:endParaRPr lang="en-US" sz="2400">
              <a:latin typeface="Calibri" panose="020F0502020204030204" charset="0"/>
              <a:cs typeface="Calibri" panose="020F0502020204030204" charset="0"/>
            </a:endParaRPr>
          </a:p>
          <a:p>
            <a:pPr algn="just">
              <a:lnSpc>
                <a:spcPct val="140000"/>
              </a:lnSpc>
            </a:pPr>
            <a:endParaRPr lang="en-US" sz="1600">
              <a:latin typeface="Calibri" panose="020F0502020204030204" charset="0"/>
              <a:cs typeface="Calibri" panose="020F0502020204030204" charset="0"/>
            </a:endParaRPr>
          </a:p>
          <a:p>
            <a:pPr marL="285750" indent="-285750" algn="just">
              <a:lnSpc>
                <a:spcPct val="140000"/>
              </a:lnSpc>
              <a:buFont typeface="Wingdings" panose="05000000000000000000" charset="0"/>
              <a:buChar char="q"/>
            </a:pPr>
            <a:r>
              <a:rPr lang="en-US" sz="1600">
                <a:latin typeface="Calibri" panose="020F0502020204030204" charset="0"/>
                <a:cs typeface="Calibri" panose="020F0502020204030204" charset="0"/>
              </a:rPr>
              <a:t>sviluppato per i pazienti con negligenza visiva unilaterale</a:t>
            </a:r>
            <a:r>
              <a:rPr lang="it-IT" altLang="en-US" sz="1600">
                <a:latin typeface="Calibri" panose="020F0502020204030204" charset="0"/>
                <a:cs typeface="Calibri" panose="020F0502020204030204" charset="0"/>
              </a:rPr>
              <a:t> </a:t>
            </a:r>
            <a:endParaRPr lang="en-US" sz="1600">
              <a:latin typeface="Calibri" panose="020F0502020204030204" charset="0"/>
              <a:cs typeface="Calibri" panose="020F0502020204030204" charset="0"/>
            </a:endParaRPr>
          </a:p>
          <a:p>
            <a:pPr marL="0" indent="0" algn="just">
              <a:lnSpc>
                <a:spcPct val="140000"/>
              </a:lnSpc>
              <a:buFont typeface="Wingdings" panose="05000000000000000000" charset="0"/>
              <a:buNone/>
            </a:pPr>
            <a:endParaRPr lang="en-US" sz="1600">
              <a:latin typeface="Calibri" panose="020F0502020204030204" charset="0"/>
              <a:cs typeface="Calibri" panose="020F0502020204030204" charset="0"/>
            </a:endParaRPr>
          </a:p>
          <a:p>
            <a:pPr marL="285750" indent="-285750" algn="just">
              <a:lnSpc>
                <a:spcPct val="140000"/>
              </a:lnSpc>
              <a:buFont typeface="Wingdings" panose="05000000000000000000" charset="0"/>
              <a:buChar char="q"/>
            </a:pPr>
            <a:r>
              <a:rPr lang="en-US" sz="1600">
                <a:latin typeface="Calibri" panose="020F0502020204030204" charset="0"/>
                <a:cs typeface="Calibri" panose="020F0502020204030204" charset="0"/>
              </a:rPr>
              <a:t>utilizza esercizi musicali attivi piuttosto che l'ascolto ricettivo della musica.</a:t>
            </a:r>
            <a:endParaRPr lang="en-US" sz="1600">
              <a:latin typeface="Calibri" panose="020F0502020204030204" charset="0"/>
              <a:cs typeface="Calibri" panose="020F0502020204030204" charset="0"/>
            </a:endParaRPr>
          </a:p>
          <a:p>
            <a:pPr marL="0" indent="0" algn="just">
              <a:lnSpc>
                <a:spcPct val="140000"/>
              </a:lnSpc>
              <a:buFont typeface="Wingdings" panose="05000000000000000000" charset="0"/>
              <a:buNone/>
            </a:pPr>
            <a:endParaRPr lang="en-US" sz="1600">
              <a:latin typeface="Calibri" panose="020F0502020204030204" charset="0"/>
              <a:cs typeface="Calibri" panose="020F0502020204030204" charset="0"/>
            </a:endParaRPr>
          </a:p>
          <a:p>
            <a:pPr marL="285750" indent="-285750" algn="just">
              <a:lnSpc>
                <a:spcPct val="140000"/>
              </a:lnSpc>
              <a:buFont typeface="Wingdings" panose="05000000000000000000" charset="0"/>
              <a:buChar char="q"/>
            </a:pPr>
            <a:r>
              <a:rPr lang="en-US" sz="1600">
                <a:latin typeface="Calibri" panose="020F0502020204030204" charset="0"/>
                <a:cs typeface="Calibri" panose="020F0502020204030204" charset="0"/>
              </a:rPr>
              <a:t> Gli </a:t>
            </a:r>
            <a:r>
              <a:rPr lang="en-US" sz="1600" b="1">
                <a:latin typeface="Calibri" panose="020F0502020204030204" charset="0"/>
                <a:cs typeface="Calibri" panose="020F0502020204030204" charset="0"/>
              </a:rPr>
              <a:t>esercizi sono strutturati in intonazione, tempo e cadenza e utilizzano apparecchiature musicali (barre tonali, tastiere, tamburi, ecc.) la cui configurazione fisica è configurata in modo da focalizzare l'attenzione attiva sul campo di neglect. </a:t>
            </a:r>
            <a:endParaRPr lang="en-US" sz="1600" b="1">
              <a:latin typeface="Calibri" panose="020F0502020204030204" charset="0"/>
              <a:cs typeface="Calibri" panose="020F0502020204030204" charset="0"/>
            </a:endParaRPr>
          </a:p>
          <a:p>
            <a:pPr marL="285750" indent="-285750" algn="just">
              <a:lnSpc>
                <a:spcPct val="140000"/>
              </a:lnSpc>
              <a:buFont typeface="Wingdings" panose="05000000000000000000" charset="0"/>
              <a:buChar char="q"/>
            </a:pPr>
            <a:endParaRPr lang="en-US" sz="1600">
              <a:latin typeface="Calibri" panose="020F0502020204030204" charset="0"/>
              <a:cs typeface="Calibri" panose="020F0502020204030204" charset="0"/>
            </a:endParaRPr>
          </a:p>
          <a:p>
            <a:pPr marL="285750" indent="-285750" algn="just">
              <a:lnSpc>
                <a:spcPct val="140000"/>
              </a:lnSpc>
              <a:buFont typeface="Wingdings" panose="05000000000000000000" charset="0"/>
              <a:buChar char="q"/>
            </a:pPr>
            <a:r>
              <a:rPr lang="en-US" sz="1600">
                <a:latin typeface="Calibri" panose="020F0502020204030204" charset="0"/>
                <a:cs typeface="Calibri" panose="020F0502020204030204" charset="0"/>
              </a:rPr>
              <a:t>Negli esercizi, </a:t>
            </a:r>
            <a:r>
              <a:rPr lang="en-US" sz="1600" b="1">
                <a:solidFill>
                  <a:srgbClr val="002060"/>
                </a:solidFill>
                <a:latin typeface="Calibri" panose="020F0502020204030204" charset="0"/>
                <a:cs typeface="Calibri" panose="020F0502020204030204" charset="0"/>
              </a:rPr>
              <a:t>ai partecipanti viene chiesto di completare pattern musicali (melodici o ritmici) su strumenti musicali che si estendono sempre più nel campo di neglect visivo. </a:t>
            </a:r>
            <a:endParaRPr lang="en-US" sz="1600" b="1">
              <a:solidFill>
                <a:srgbClr val="002060"/>
              </a:solidFill>
              <a:latin typeface="Calibri" panose="020F0502020204030204" charset="0"/>
              <a:cs typeface="Calibri" panose="020F0502020204030204" charset="0"/>
            </a:endParaRPr>
          </a:p>
          <a:p>
            <a:pPr marL="285750" indent="-285750" algn="just">
              <a:lnSpc>
                <a:spcPct val="140000"/>
              </a:lnSpc>
              <a:buFont typeface="Wingdings" panose="05000000000000000000" charset="0"/>
              <a:buChar char="q"/>
            </a:pPr>
            <a:endParaRPr lang="en-US" sz="1600">
              <a:latin typeface="Calibri" panose="020F0502020204030204" charset="0"/>
              <a:cs typeface="Calibri" panose="020F0502020204030204" charset="0"/>
            </a:endParaRPr>
          </a:p>
          <a:p>
            <a:pPr marL="285750" indent="-285750" algn="just">
              <a:lnSpc>
                <a:spcPct val="140000"/>
              </a:lnSpc>
              <a:buFont typeface="Wingdings" panose="05000000000000000000" charset="0"/>
              <a:buChar char="q"/>
            </a:pPr>
            <a:r>
              <a:rPr lang="en-US" sz="1600">
                <a:latin typeface="Calibri" panose="020F0502020204030204" charset="0"/>
                <a:cs typeface="Calibri" panose="020F0502020204030204" charset="0"/>
              </a:rPr>
              <a:t>Questa struttura intende sfruttare la </a:t>
            </a:r>
            <a:r>
              <a:rPr lang="en-US" sz="1600" b="1">
                <a:latin typeface="Calibri" panose="020F0502020204030204" charset="0"/>
                <a:cs typeface="Calibri" panose="020F0502020204030204" charset="0"/>
              </a:rPr>
              <a:t>struttura percettiva intrinseca del completamento della sequenza negli schemi musical</a:t>
            </a:r>
            <a:r>
              <a:rPr lang="en-US" sz="1600">
                <a:latin typeface="Calibri" panose="020F0502020204030204" charset="0"/>
                <a:cs typeface="Calibri" panose="020F0502020204030204" charset="0"/>
              </a:rPr>
              <a:t>i e quindi facilitare l'orientamento spaziale e l'esplorazione verso il lato della negligenza.</a:t>
            </a:r>
            <a:endParaRPr lang="en-US" sz="1600">
              <a:latin typeface="Calibri" panose="020F0502020204030204" charset="0"/>
              <a:cs typeface="Calibri" panose="020F050202020403020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Content Placeholder 5"/>
          <p:cNvPicPr>
            <a:picLocks noChangeAspect="1"/>
          </p:cNvPicPr>
          <p:nvPr>
            <p:ph sz="half" idx="1"/>
          </p:nvPr>
        </p:nvPicPr>
        <p:blipFill>
          <a:blip r:embed="rId1"/>
          <a:srcRect b="36373"/>
          <a:stretch>
            <a:fillRect/>
          </a:stretch>
        </p:blipFill>
        <p:spPr>
          <a:xfrm>
            <a:off x="2051685" y="260350"/>
            <a:ext cx="5005705" cy="1430020"/>
          </a:xfrm>
          <a:prstGeom prst="rect">
            <a:avLst/>
          </a:prstGeom>
        </p:spPr>
      </p:pic>
      <p:pic>
        <p:nvPicPr>
          <p:cNvPr id="7" name="Content Placeholder 6"/>
          <p:cNvPicPr>
            <a:picLocks noChangeAspect="1"/>
          </p:cNvPicPr>
          <p:nvPr>
            <p:ph sz="half" idx="2"/>
          </p:nvPr>
        </p:nvPicPr>
        <p:blipFill>
          <a:blip r:embed="rId2"/>
          <a:stretch>
            <a:fillRect/>
          </a:stretch>
        </p:blipFill>
        <p:spPr>
          <a:xfrm>
            <a:off x="1475105" y="1772920"/>
            <a:ext cx="6520180" cy="4734560"/>
          </a:xfrm>
          <a:prstGeom prst="rect">
            <a:avLst/>
          </a:prstGeom>
        </p:spPr>
      </p:pic>
      <p:sp>
        <p:nvSpPr>
          <p:cNvPr id="9" name="Rectangles 8"/>
          <p:cNvSpPr/>
          <p:nvPr/>
        </p:nvSpPr>
        <p:spPr>
          <a:xfrm>
            <a:off x="1367155" y="4279900"/>
            <a:ext cx="6732905" cy="1236980"/>
          </a:xfrm>
          <a:prstGeom prst="rect">
            <a:avLst/>
          </a:prstGeom>
          <a:noFill/>
          <a:ln w="53975"/>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1835150" y="2060575"/>
            <a:ext cx="5858510" cy="1143000"/>
          </a:xfrm>
        </p:spPr>
        <p:txBody>
          <a:bodyPr/>
          <a:p>
            <a:pPr>
              <a:lnSpc>
                <a:spcPct val="170000"/>
              </a:lnSpc>
            </a:pPr>
            <a:r>
              <a:rPr lang="it-IT" altLang="en-US" sz="4800" b="1">
                <a:solidFill>
                  <a:srgbClr val="C00000"/>
                </a:solidFill>
              </a:rPr>
              <a:t>MUSICOTERAPIA E DEMENZA</a:t>
            </a:r>
            <a:endParaRPr lang="it-IT" altLang="en-US" sz="4800" b="1">
              <a:solidFill>
                <a:srgbClr val="C0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Picture 3"/>
          <p:cNvPicPr>
            <a:picLocks noChangeAspect="1"/>
          </p:cNvPicPr>
          <p:nvPr/>
        </p:nvPicPr>
        <p:blipFill>
          <a:blip r:embed="rId1"/>
          <a:stretch>
            <a:fillRect/>
          </a:stretch>
        </p:blipFill>
        <p:spPr>
          <a:xfrm>
            <a:off x="2267585" y="260350"/>
            <a:ext cx="4819015" cy="2152015"/>
          </a:xfrm>
          <a:prstGeom prst="rect">
            <a:avLst/>
          </a:prstGeom>
        </p:spPr>
      </p:pic>
      <p:sp>
        <p:nvSpPr>
          <p:cNvPr id="5" name="Text Box 4"/>
          <p:cNvSpPr txBox="1"/>
          <p:nvPr/>
        </p:nvSpPr>
        <p:spPr>
          <a:xfrm>
            <a:off x="611505" y="2493010"/>
            <a:ext cx="7512050" cy="3970655"/>
          </a:xfrm>
          <a:prstGeom prst="rect">
            <a:avLst/>
          </a:prstGeom>
          <a:noFill/>
        </p:spPr>
        <p:txBody>
          <a:bodyPr wrap="square" rtlCol="0">
            <a:spAutoFit/>
          </a:bodyPr>
          <a:p>
            <a:pPr algn="just">
              <a:lnSpc>
                <a:spcPct val="130000"/>
              </a:lnSpc>
            </a:pPr>
            <a:r>
              <a:rPr lang="en-US" sz="1600" b="1">
                <a:latin typeface="Calibri" panose="020F0502020204030204" charset="0"/>
                <a:cs typeface="Calibri" panose="020F0502020204030204" charset="0"/>
              </a:rPr>
              <a:t>La </a:t>
            </a:r>
            <a:r>
              <a:rPr lang="en-US" sz="1800" b="1">
                <a:latin typeface="Calibri" panose="020F0502020204030204" charset="0"/>
                <a:cs typeface="Calibri" panose="020F0502020204030204" charset="0"/>
              </a:rPr>
              <a:t>plasticità cerebrale opera </a:t>
            </a:r>
            <a:r>
              <a:rPr lang="it-IT" altLang="en-US" sz="1800" b="1">
                <a:latin typeface="Calibri" panose="020F0502020204030204" charset="0"/>
                <a:cs typeface="Calibri" panose="020F0502020204030204" charset="0"/>
              </a:rPr>
              <a:t>su</a:t>
            </a:r>
            <a:r>
              <a:rPr lang="en-US" sz="1800" b="1">
                <a:latin typeface="Calibri" panose="020F0502020204030204" charset="0"/>
                <a:cs typeface="Calibri" panose="020F0502020204030204" charset="0"/>
              </a:rPr>
              <a:t> due livelli: funzionale e strutturale.</a:t>
            </a:r>
            <a:r>
              <a:rPr lang="en-US" sz="1600">
                <a:latin typeface="Calibri" panose="020F0502020204030204" charset="0"/>
                <a:cs typeface="Calibri" panose="020F0502020204030204" charset="0"/>
              </a:rPr>
              <a:t> </a:t>
            </a:r>
            <a:endParaRPr lang="en-US" sz="1600">
              <a:latin typeface="Calibri" panose="020F0502020204030204" charset="0"/>
              <a:cs typeface="Calibri" panose="020F0502020204030204" charset="0"/>
            </a:endParaRPr>
          </a:p>
          <a:p>
            <a:pPr algn="just">
              <a:lnSpc>
                <a:spcPct val="130000"/>
              </a:lnSpc>
            </a:pPr>
            <a:endParaRPr lang="en-US" sz="1600">
              <a:latin typeface="Calibri" panose="020F0502020204030204" charset="0"/>
              <a:cs typeface="Calibri" panose="020F0502020204030204" charset="0"/>
            </a:endParaRPr>
          </a:p>
          <a:p>
            <a:pPr marL="285750" indent="-285750" algn="just">
              <a:lnSpc>
                <a:spcPct val="130000"/>
              </a:lnSpc>
              <a:buFont typeface="Wingdings" panose="05000000000000000000" charset="0"/>
              <a:buChar char="q"/>
            </a:pPr>
            <a:r>
              <a:rPr lang="it-IT" altLang="en-US" sz="1600" b="1">
                <a:solidFill>
                  <a:srgbClr val="0070C0"/>
                </a:solidFill>
                <a:latin typeface="Calibri" panose="020F0502020204030204" charset="0"/>
                <a:cs typeface="Calibri" panose="020F0502020204030204" charset="0"/>
                <a:sym typeface="+mn-ea"/>
              </a:rPr>
              <a:t>STRUTTURALE</a:t>
            </a:r>
            <a:r>
              <a:rPr lang="it-IT" altLang="en-US" sz="1600">
                <a:latin typeface="Calibri" panose="020F0502020204030204" charset="0"/>
                <a:cs typeface="Calibri" panose="020F0502020204030204" charset="0"/>
                <a:sym typeface="+mn-ea"/>
              </a:rPr>
              <a:t>: </a:t>
            </a:r>
            <a:r>
              <a:rPr lang="en-US" sz="1600">
                <a:latin typeface="Calibri" panose="020F0502020204030204" charset="0"/>
                <a:cs typeface="Calibri" panose="020F0502020204030204" charset="0"/>
                <a:sym typeface="+mn-ea"/>
              </a:rPr>
              <a:t>capacità del cervello di </a:t>
            </a:r>
            <a:r>
              <a:rPr lang="en-US" sz="1600" b="1">
                <a:latin typeface="Calibri" panose="020F0502020204030204" charset="0"/>
                <a:cs typeface="Calibri" panose="020F0502020204030204" charset="0"/>
                <a:sym typeface="+mn-ea"/>
              </a:rPr>
              <a:t>regolare la morfologia neuronale e gli aspetti strutturali della connettività neuronale.</a:t>
            </a:r>
            <a:r>
              <a:rPr lang="en-US" sz="1600">
                <a:latin typeface="Calibri" panose="020F0502020204030204" charset="0"/>
                <a:cs typeface="Calibri" panose="020F0502020204030204" charset="0"/>
                <a:sym typeface="+mn-ea"/>
              </a:rPr>
              <a:t> Agisce a livello cellulare attraverso cambiamenti dinamici nelle strutture cellulari che hanno conseguenze funzionali.</a:t>
            </a:r>
            <a:endParaRPr lang="en-US" sz="1600">
              <a:latin typeface="Calibri" panose="020F0502020204030204" charset="0"/>
              <a:cs typeface="Calibri" panose="020F0502020204030204" charset="0"/>
            </a:endParaRPr>
          </a:p>
          <a:p>
            <a:pPr marL="285750" indent="-285750" algn="just">
              <a:lnSpc>
                <a:spcPct val="130000"/>
              </a:lnSpc>
              <a:buFont typeface="Wingdings" panose="05000000000000000000" charset="0"/>
              <a:buChar char="q"/>
            </a:pPr>
            <a:endParaRPr lang="en-US" sz="1600">
              <a:latin typeface="Calibri" panose="020F0502020204030204" charset="0"/>
              <a:cs typeface="Calibri" panose="020F0502020204030204" charset="0"/>
            </a:endParaRPr>
          </a:p>
          <a:p>
            <a:pPr marL="285750" indent="-285750" algn="just">
              <a:lnSpc>
                <a:spcPct val="130000"/>
              </a:lnSpc>
              <a:buFont typeface="Wingdings" panose="05000000000000000000" charset="0"/>
              <a:buChar char="q"/>
            </a:pPr>
            <a:r>
              <a:rPr lang="it-IT" altLang="en-US" sz="1600" b="1">
                <a:solidFill>
                  <a:srgbClr val="0070C0"/>
                </a:solidFill>
                <a:latin typeface="Calibri" panose="020F0502020204030204" charset="0"/>
                <a:cs typeface="Calibri" panose="020F0502020204030204" charset="0"/>
              </a:rPr>
              <a:t>FUNZIONALE</a:t>
            </a:r>
            <a:r>
              <a:rPr lang="it-IT" altLang="en-US" sz="1600">
                <a:latin typeface="Calibri" panose="020F0502020204030204" charset="0"/>
                <a:cs typeface="Calibri" panose="020F0502020204030204" charset="0"/>
              </a:rPr>
              <a:t>: </a:t>
            </a:r>
            <a:r>
              <a:rPr lang="en-US" sz="1600">
                <a:latin typeface="Calibri" panose="020F0502020204030204" charset="0"/>
                <a:cs typeface="Calibri" panose="020F0502020204030204" charset="0"/>
              </a:rPr>
              <a:t>capacità del cervello di </a:t>
            </a:r>
            <a:r>
              <a:rPr lang="en-US" sz="1600" b="1">
                <a:latin typeface="Calibri" panose="020F0502020204030204" charset="0"/>
                <a:cs typeface="Calibri" panose="020F0502020204030204" charset="0"/>
              </a:rPr>
              <a:t>regolare i modelli di reattività e attività dei neuroni, delle sinapsi e dei circuiti neurali</a:t>
            </a:r>
            <a:r>
              <a:rPr lang="en-US" sz="1600">
                <a:latin typeface="Calibri" panose="020F0502020204030204" charset="0"/>
                <a:cs typeface="Calibri" panose="020F0502020204030204" charset="0"/>
              </a:rPr>
              <a:t>. Agisce a livello molecolare, principalmente attraverso modifiche del rilascio di neurotrasmettitori presinaptici, dei livelli dei recettori postsinaptici, delle vie di segnalazione intracellulari, dell'espressione genica e della sintesi proteica, che insieme influenzano l'entità della trasmissione sinaptica e dell'accensione dei neuroni. </a:t>
            </a:r>
            <a:endParaRPr lang="en-US" sz="1600">
              <a:latin typeface="Calibri" panose="020F0502020204030204" charset="0"/>
              <a:cs typeface="Calibri" panose="020F050202020403020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1475105" y="476250"/>
            <a:ext cx="6782435" cy="2096770"/>
          </a:xfrm>
          <a:prstGeom prst="rect">
            <a:avLst/>
          </a:prstGeom>
        </p:spPr>
        <p:txBody>
          <a:bodyPr>
            <a:noAutofit/>
          </a:bodyPr>
          <a:lstStyle/>
          <a:p>
            <a:pPr algn="just">
              <a:lnSpc>
                <a:spcPct val="150000"/>
              </a:lnSpc>
              <a:defRPr/>
            </a:pPr>
            <a:r>
              <a:rPr lang="it-IT" altLang="it-IT" sz="1800" dirty="0">
                <a:solidFill>
                  <a:schemeClr val="tx1"/>
                </a:solidFill>
                <a:latin typeface="Calibri" panose="020F0502020204030204" charset="0"/>
                <a:cs typeface="Calibri" panose="020F0502020204030204" charset="0"/>
              </a:rPr>
              <a:t>sindrome clinica su </a:t>
            </a:r>
            <a:r>
              <a:rPr lang="it-IT" altLang="it-IT" sz="1800" i="1" dirty="0">
                <a:solidFill>
                  <a:schemeClr val="tx1"/>
                </a:solidFill>
                <a:latin typeface="Calibri" panose="020F0502020204030204" charset="0"/>
                <a:cs typeface="Calibri" panose="020F0502020204030204" charset="0"/>
              </a:rPr>
              <a:t>base organica </a:t>
            </a:r>
            <a:r>
              <a:rPr lang="it-IT" altLang="it-IT" sz="1800" dirty="0">
                <a:solidFill>
                  <a:schemeClr val="tx1"/>
                </a:solidFill>
                <a:latin typeface="Calibri" panose="020F0502020204030204" charset="0"/>
                <a:cs typeface="Calibri" panose="020F0502020204030204" charset="0"/>
              </a:rPr>
              <a:t>caratterizzata dal </a:t>
            </a:r>
            <a:r>
              <a:rPr lang="it-IT" altLang="it-IT" sz="1800" b="1" dirty="0">
                <a:solidFill>
                  <a:schemeClr val="tx1"/>
                </a:solidFill>
                <a:latin typeface="Calibri" panose="020F0502020204030204" charset="0"/>
                <a:cs typeface="Calibri" panose="020F0502020204030204" charset="0"/>
              </a:rPr>
              <a:t>progressivo </a:t>
            </a:r>
            <a:r>
              <a:rPr lang="it-IT" altLang="it-IT" sz="1800" b="1" i="1" dirty="0">
                <a:solidFill>
                  <a:schemeClr val="tx1"/>
                </a:solidFill>
                <a:latin typeface="Calibri" panose="020F0502020204030204" charset="0"/>
                <a:cs typeface="Calibri" panose="020F0502020204030204" charset="0"/>
              </a:rPr>
              <a:t>declino delle capacità cognitive</a:t>
            </a:r>
            <a:r>
              <a:rPr lang="it-IT" altLang="it-IT" sz="1800" dirty="0">
                <a:solidFill>
                  <a:schemeClr val="tx1"/>
                </a:solidFill>
                <a:latin typeface="Calibri" panose="020F0502020204030204" charset="0"/>
                <a:cs typeface="Calibri" panose="020F0502020204030204" charset="0"/>
              </a:rPr>
              <a:t> e che comporta una graduale </a:t>
            </a:r>
            <a:r>
              <a:rPr lang="it-IT" altLang="it-IT" sz="1800" i="1" dirty="0">
                <a:solidFill>
                  <a:schemeClr val="tx1"/>
                </a:solidFill>
                <a:latin typeface="Calibri" panose="020F0502020204030204" charset="0"/>
                <a:cs typeface="Calibri" panose="020F0502020204030204" charset="0"/>
              </a:rPr>
              <a:t>perdita dell’autonomia funzionale </a:t>
            </a:r>
            <a:r>
              <a:rPr lang="it-IT" altLang="it-IT" sz="1800" dirty="0">
                <a:solidFill>
                  <a:schemeClr val="tx1"/>
                </a:solidFill>
                <a:latin typeface="Calibri" panose="020F0502020204030204" charset="0"/>
                <a:cs typeface="Calibri" panose="020F0502020204030204" charset="0"/>
              </a:rPr>
              <a:t>e delle </a:t>
            </a:r>
            <a:r>
              <a:rPr lang="it-IT" altLang="it-IT" sz="1800" i="1" dirty="0">
                <a:solidFill>
                  <a:schemeClr val="tx1"/>
                </a:solidFill>
                <a:latin typeface="Calibri" panose="020F0502020204030204" charset="0"/>
                <a:cs typeface="Calibri" panose="020F0502020204030204" charset="0"/>
              </a:rPr>
              <a:t>capacità di relazioni interpersonali</a:t>
            </a:r>
            <a:r>
              <a:rPr lang="it-IT" altLang="it-IT" sz="1800" dirty="0">
                <a:solidFill>
                  <a:schemeClr val="tx1"/>
                </a:solidFill>
                <a:latin typeface="Calibri" panose="020F0502020204030204" charset="0"/>
                <a:cs typeface="Calibri" panose="020F0502020204030204" charset="0"/>
              </a:rPr>
              <a:t>; sono presenti inoltre </a:t>
            </a:r>
            <a:r>
              <a:rPr lang="it-IT" altLang="it-IT" sz="1800" b="1" dirty="0">
                <a:solidFill>
                  <a:schemeClr val="tx1"/>
                </a:solidFill>
                <a:latin typeface="Calibri" panose="020F0502020204030204" charset="0"/>
                <a:cs typeface="Calibri" panose="020F0502020204030204" charset="0"/>
              </a:rPr>
              <a:t>disturbi </a:t>
            </a:r>
            <a:r>
              <a:rPr lang="it-IT" altLang="it-IT" sz="1800" b="1" i="1" dirty="0">
                <a:solidFill>
                  <a:schemeClr val="tx1"/>
                </a:solidFill>
                <a:latin typeface="Calibri" panose="020F0502020204030204" charset="0"/>
                <a:cs typeface="Calibri" panose="020F0502020204030204" charset="0"/>
              </a:rPr>
              <a:t>non cognitivi </a:t>
            </a:r>
            <a:r>
              <a:rPr lang="it-IT" altLang="it-IT" sz="1800" dirty="0">
                <a:solidFill>
                  <a:schemeClr val="tx1"/>
                </a:solidFill>
                <a:latin typeface="Calibri" panose="020F0502020204030204" charset="0"/>
                <a:cs typeface="Calibri" panose="020F0502020204030204" charset="0"/>
              </a:rPr>
              <a:t>che riguardano la sfera della personalità, l’affettività, l’ideazione, il comportamento e le funzioni vegetative</a:t>
            </a:r>
            <a:r>
              <a:rPr lang="it-IT" altLang="it-IT" dirty="0">
                <a:solidFill>
                  <a:schemeClr val="tx1"/>
                </a:solidFill>
                <a:latin typeface="+mn-lt"/>
                <a:cs typeface="Times New Roman" panose="02020603050405020304" pitchFamily="18" charset="0"/>
              </a:rPr>
              <a:t>.</a:t>
            </a:r>
            <a:r>
              <a:rPr lang="it-IT" altLang="it-IT" dirty="0">
                <a:solidFill>
                  <a:srgbClr val="250A98"/>
                </a:solidFill>
                <a:latin typeface="+mn-lt"/>
                <a:cs typeface="Times New Roman" panose="02020603050405020304" pitchFamily="18" charset="0"/>
              </a:rPr>
              <a:t> </a:t>
            </a:r>
            <a:endParaRPr lang="it-IT" altLang="it-IT" dirty="0">
              <a:solidFill>
                <a:srgbClr val="250A98"/>
              </a:solidFill>
              <a:latin typeface="+mn-lt"/>
              <a:cs typeface="Times New Roman" panose="02020603050405020304" pitchFamily="18" charset="0"/>
            </a:endParaRPr>
          </a:p>
        </p:txBody>
      </p:sp>
      <p:pic>
        <p:nvPicPr>
          <p:cNvPr id="8" name="Picture 7"/>
          <p:cNvPicPr>
            <a:picLocks noChangeAspect="1"/>
          </p:cNvPicPr>
          <p:nvPr/>
        </p:nvPicPr>
        <p:blipFill>
          <a:blip r:embed="rId1"/>
          <a:stretch>
            <a:fillRect/>
          </a:stretch>
        </p:blipFill>
        <p:spPr>
          <a:xfrm>
            <a:off x="2123440" y="3644900"/>
            <a:ext cx="5406390" cy="25520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warp dir="in"/>
      </p:transition>
    </mc:Choice>
    <mc:Fallback>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Content Placeholder 4"/>
          <p:cNvPicPr>
            <a:picLocks noChangeAspect="1"/>
          </p:cNvPicPr>
          <p:nvPr>
            <p:ph sz="half" idx="1"/>
          </p:nvPr>
        </p:nvPicPr>
        <p:blipFill>
          <a:blip r:embed="rId1"/>
          <a:srcRect b="21664"/>
          <a:stretch>
            <a:fillRect/>
          </a:stretch>
        </p:blipFill>
        <p:spPr>
          <a:xfrm>
            <a:off x="323215" y="3213100"/>
            <a:ext cx="3959860" cy="3337560"/>
          </a:xfrm>
          <a:prstGeom prst="rect">
            <a:avLst/>
          </a:prstGeom>
        </p:spPr>
      </p:pic>
      <p:pic>
        <p:nvPicPr>
          <p:cNvPr id="7" name="Content Placeholder 6"/>
          <p:cNvPicPr>
            <a:picLocks noChangeAspect="1"/>
          </p:cNvPicPr>
          <p:nvPr>
            <p:ph sz="half" idx="2"/>
          </p:nvPr>
        </p:nvPicPr>
        <p:blipFill>
          <a:blip r:embed="rId2"/>
          <a:stretch>
            <a:fillRect/>
          </a:stretch>
        </p:blipFill>
        <p:spPr>
          <a:xfrm>
            <a:off x="4643755" y="3140710"/>
            <a:ext cx="4032250" cy="3615690"/>
          </a:xfrm>
          <a:prstGeom prst="rect">
            <a:avLst/>
          </a:prstGeom>
        </p:spPr>
      </p:pic>
      <p:sp>
        <p:nvSpPr>
          <p:cNvPr id="9" name="Text Box 8"/>
          <p:cNvSpPr txBox="1"/>
          <p:nvPr/>
        </p:nvSpPr>
        <p:spPr>
          <a:xfrm>
            <a:off x="356870" y="332740"/>
            <a:ext cx="8329295" cy="2409825"/>
          </a:xfrm>
          <a:prstGeom prst="rect">
            <a:avLst/>
          </a:prstGeom>
          <a:noFill/>
        </p:spPr>
        <p:txBody>
          <a:bodyPr wrap="square" rtlCol="0" anchor="t">
            <a:noAutofit/>
          </a:bodyPr>
          <a:p>
            <a:pPr marL="285750" indent="-285750">
              <a:lnSpc>
                <a:spcPct val="120000"/>
              </a:lnSpc>
              <a:buFont typeface="Wingdings" panose="05000000000000000000" charset="0"/>
              <a:buChar char="q"/>
            </a:pPr>
            <a:r>
              <a:rPr lang="en-US">
                <a:latin typeface="Calibri" panose="020F0502020204030204" charset="0"/>
                <a:cs typeface="Calibri" panose="020F0502020204030204" charset="0"/>
              </a:rPr>
              <a:t>Il termine </a:t>
            </a:r>
            <a:r>
              <a:rPr lang="en-US" b="1">
                <a:latin typeface="Calibri" panose="020F0502020204030204" charset="0"/>
                <a:cs typeface="Calibri" panose="020F0502020204030204" charset="0"/>
              </a:rPr>
              <a:t>neurodegenerazione </a:t>
            </a:r>
            <a:r>
              <a:rPr lang="en-US">
                <a:latin typeface="Calibri" panose="020F0502020204030204" charset="0"/>
                <a:cs typeface="Calibri" panose="020F0502020204030204" charset="0"/>
              </a:rPr>
              <a:t>si riferisce a tutte quelle condizioni in cui si ha la </a:t>
            </a:r>
            <a:r>
              <a:rPr lang="en-US" b="1">
                <a:latin typeface="Calibri" panose="020F0502020204030204" charset="0"/>
                <a:cs typeface="Calibri" panose="020F0502020204030204" charset="0"/>
              </a:rPr>
              <a:t>riduzione/perdita della struttura e/o della funzione della cellula nervosa.</a:t>
            </a:r>
            <a:endParaRPr lang="en-US" b="1">
              <a:latin typeface="Calibri" panose="020F0502020204030204" charset="0"/>
              <a:cs typeface="Calibri" panose="020F0502020204030204" charset="0"/>
            </a:endParaRPr>
          </a:p>
          <a:p>
            <a:pPr marL="285750" indent="-285750">
              <a:lnSpc>
                <a:spcPct val="120000"/>
              </a:lnSpc>
              <a:buFont typeface="Wingdings" panose="05000000000000000000" charset="0"/>
              <a:buChar char="q"/>
            </a:pPr>
            <a:r>
              <a:rPr lang="en-US">
                <a:latin typeface="Calibri" panose="020F0502020204030204" charset="0"/>
                <a:cs typeface="Calibri" panose="020F0502020204030204" charset="0"/>
              </a:rPr>
              <a:t>Il minimo comun denominatore è costituito dalla presenza di una determinata proteina, differente per ogni specifica malattia neurodegenerativa, che si aggrega in modo abnorme e quindi si accumula a livello cerebrale, all’interno della cellula o nel comparto extracellulare, provocando dapprima un danno funzionale e quindi anche strutturale fino alla morte neuronale. </a:t>
            </a:r>
            <a:endParaRPr lang="en-US">
              <a:latin typeface="Calibri" panose="020F0502020204030204" charset="0"/>
              <a:cs typeface="Calibri" panose="020F050202020403020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Content Placeholder 5"/>
          <p:cNvPicPr>
            <a:picLocks noChangeAspect="1"/>
          </p:cNvPicPr>
          <p:nvPr>
            <p:ph idx="1"/>
          </p:nvPr>
        </p:nvPicPr>
        <p:blipFill>
          <a:blip r:embed="rId1"/>
          <a:stretch>
            <a:fillRect/>
          </a:stretch>
        </p:blipFill>
        <p:spPr>
          <a:xfrm>
            <a:off x="574675" y="980440"/>
            <a:ext cx="7994650" cy="4076065"/>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 name="Content Placeholder 7"/>
          <p:cNvPicPr>
            <a:picLocks noChangeAspect="1"/>
          </p:cNvPicPr>
          <p:nvPr>
            <p:ph idx="1"/>
          </p:nvPr>
        </p:nvPicPr>
        <p:blipFill>
          <a:blip r:embed="rId1"/>
          <a:srcRect t="4770"/>
          <a:stretch>
            <a:fillRect/>
          </a:stretch>
        </p:blipFill>
        <p:spPr>
          <a:xfrm>
            <a:off x="899160" y="908685"/>
            <a:ext cx="7256145" cy="4549775"/>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Content Placeholder 4"/>
          <p:cNvPicPr>
            <a:picLocks noChangeAspect="1"/>
          </p:cNvPicPr>
          <p:nvPr>
            <p:ph sz="half" idx="1"/>
          </p:nvPr>
        </p:nvPicPr>
        <p:blipFill>
          <a:blip r:embed="rId1"/>
          <a:stretch>
            <a:fillRect/>
          </a:stretch>
        </p:blipFill>
        <p:spPr>
          <a:xfrm>
            <a:off x="467995" y="4004945"/>
            <a:ext cx="4890770" cy="2445385"/>
          </a:xfrm>
          <a:prstGeom prst="rect">
            <a:avLst/>
          </a:prstGeom>
        </p:spPr>
      </p:pic>
      <p:sp>
        <p:nvSpPr>
          <p:cNvPr id="6" name="Text Box 5"/>
          <p:cNvSpPr txBox="1"/>
          <p:nvPr/>
        </p:nvSpPr>
        <p:spPr>
          <a:xfrm>
            <a:off x="611505" y="260350"/>
            <a:ext cx="7504430" cy="4060825"/>
          </a:xfrm>
          <a:prstGeom prst="rect">
            <a:avLst/>
          </a:prstGeom>
          <a:noFill/>
        </p:spPr>
        <p:txBody>
          <a:bodyPr wrap="square" rtlCol="0" anchor="t">
            <a:spAutoFit/>
          </a:bodyPr>
          <a:p>
            <a:pPr algn="just">
              <a:lnSpc>
                <a:spcPct val="130000"/>
              </a:lnSpc>
            </a:pPr>
            <a:r>
              <a:rPr lang="it-IT" altLang="en-US" b="1"/>
              <a:t>1</a:t>
            </a:r>
            <a:r>
              <a:rPr lang="it-IT" altLang="en-US" sz="2000" b="1">
                <a:solidFill>
                  <a:srgbClr val="0070C0"/>
                </a:solidFill>
              </a:rPr>
              <a:t>. Stimolazione delle memoria </a:t>
            </a:r>
            <a:endParaRPr lang="it-IT" altLang="en-US" sz="2000" b="1">
              <a:solidFill>
                <a:srgbClr val="0070C0"/>
              </a:solidFill>
            </a:endParaRPr>
          </a:p>
          <a:p>
            <a:pPr algn="just">
              <a:lnSpc>
                <a:spcPct val="130000"/>
              </a:lnSpc>
            </a:pPr>
            <a:endParaRPr lang="it-IT" altLang="en-US" b="1"/>
          </a:p>
          <a:p>
            <a:pPr marL="285750" indent="-285750" algn="just">
              <a:lnSpc>
                <a:spcPct val="130000"/>
              </a:lnSpc>
              <a:buFont typeface="Wingdings" panose="05000000000000000000" charset="0"/>
              <a:buChar char="q"/>
            </a:pPr>
            <a:r>
              <a:rPr lang="it-IT" altLang="en-US"/>
              <a:t>l</a:t>
            </a:r>
            <a:r>
              <a:rPr lang="en-US"/>
              <a:t>e ricerche hanno dimostrato che questo tipo di intervento può </a:t>
            </a:r>
            <a:r>
              <a:rPr lang="it-IT" altLang="en-US"/>
              <a:t>stimolaze </a:t>
            </a:r>
            <a:r>
              <a:rPr lang="en-US"/>
              <a:t>la memoria autobiografica ed episodica</a:t>
            </a:r>
            <a:endParaRPr lang="en-US"/>
          </a:p>
          <a:p>
            <a:pPr marL="285750" indent="-285750" algn="just">
              <a:lnSpc>
                <a:spcPct val="130000"/>
              </a:lnSpc>
              <a:buFont typeface="Wingdings" panose="05000000000000000000" charset="0"/>
              <a:buChar char="q"/>
            </a:pPr>
            <a:r>
              <a:rPr lang="en-US" b="1">
                <a:sym typeface="+mn-ea"/>
              </a:rPr>
              <a:t>L’ascolto di musica  facilita la formazione dei cosiddetti “engrammi”,</a:t>
            </a:r>
            <a:r>
              <a:rPr lang="en-US">
                <a:sym typeface="+mn-ea"/>
              </a:rPr>
              <a:t> ossia le conformazioni neurali nelle quali vengono immagazzinate le nuove informazioni (e che vengono quindi memorizzate)</a:t>
            </a:r>
            <a:endParaRPr lang="en-US"/>
          </a:p>
          <a:p>
            <a:pPr marL="285750" indent="-285750" algn="just">
              <a:lnSpc>
                <a:spcPct val="130000"/>
              </a:lnSpc>
              <a:buFont typeface="Wingdings" panose="05000000000000000000" charset="0"/>
              <a:buChar char="q"/>
            </a:pPr>
            <a:r>
              <a:rPr lang="en-US">
                <a:sym typeface="+mn-ea"/>
              </a:rPr>
              <a:t>Fondamentali sarebbero la </a:t>
            </a:r>
            <a:r>
              <a:rPr lang="en-US" b="1">
                <a:sym typeface="+mn-ea"/>
              </a:rPr>
              <a:t>stimolazione multisensoriale e la stimolazione della neuroplasticità</a:t>
            </a:r>
            <a:endParaRPr lang="en-US" b="1"/>
          </a:p>
          <a:p>
            <a:pPr algn="just">
              <a:lnSpc>
                <a:spcPct val="120000"/>
              </a:lnSpc>
            </a:pPr>
            <a:endParaRPr lang="en-US" b="1"/>
          </a:p>
        </p:txBody>
      </p:sp>
      <p:pic>
        <p:nvPicPr>
          <p:cNvPr id="7" name="Content Placeholder 6"/>
          <p:cNvPicPr>
            <a:picLocks noChangeAspect="1"/>
          </p:cNvPicPr>
          <p:nvPr>
            <p:ph sz="half" idx="2"/>
          </p:nvPr>
        </p:nvPicPr>
        <p:blipFill>
          <a:blip r:embed="rId2"/>
          <a:stretch>
            <a:fillRect/>
          </a:stretch>
        </p:blipFill>
        <p:spPr>
          <a:xfrm>
            <a:off x="5652135" y="4580890"/>
            <a:ext cx="3275965" cy="93091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Content Placeholder 5"/>
          <p:cNvPicPr>
            <a:picLocks noChangeAspect="1"/>
          </p:cNvPicPr>
          <p:nvPr>
            <p:ph sz="half" idx="1"/>
          </p:nvPr>
        </p:nvPicPr>
        <p:blipFill>
          <a:blip r:embed="rId1"/>
          <a:stretch>
            <a:fillRect/>
          </a:stretch>
        </p:blipFill>
        <p:spPr>
          <a:xfrm>
            <a:off x="2267585" y="332740"/>
            <a:ext cx="4864100" cy="1701800"/>
          </a:xfrm>
          <a:prstGeom prst="rect">
            <a:avLst/>
          </a:prstGeom>
        </p:spPr>
      </p:pic>
      <p:pic>
        <p:nvPicPr>
          <p:cNvPr id="7" name="Content Placeholder 6"/>
          <p:cNvPicPr>
            <a:picLocks noChangeAspect="1"/>
          </p:cNvPicPr>
          <p:nvPr>
            <p:ph sz="half" idx="2"/>
          </p:nvPr>
        </p:nvPicPr>
        <p:blipFill>
          <a:blip r:embed="rId2"/>
          <a:stretch>
            <a:fillRect/>
          </a:stretch>
        </p:blipFill>
        <p:spPr>
          <a:xfrm>
            <a:off x="827405" y="2060575"/>
            <a:ext cx="7419340" cy="4267200"/>
          </a:xfrm>
          <a:prstGeom prst="rect">
            <a:avLst/>
          </a:prstGeom>
        </p:spPr>
      </p:pic>
      <p:sp>
        <p:nvSpPr>
          <p:cNvPr id="9" name="Rectangles 8"/>
          <p:cNvSpPr/>
          <p:nvPr/>
        </p:nvSpPr>
        <p:spPr>
          <a:xfrm>
            <a:off x="539115" y="4365625"/>
            <a:ext cx="7900035" cy="1671955"/>
          </a:xfrm>
          <a:prstGeom prst="rect">
            <a:avLst/>
          </a:prstGeom>
          <a:noFill/>
          <a:ln w="5715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4356100" y="3213100"/>
            <a:ext cx="4156075" cy="3046095"/>
          </a:xfrm>
          <a:prstGeom prst="rect">
            <a:avLst/>
          </a:prstGeom>
          <a:noFill/>
        </p:spPr>
        <p:txBody>
          <a:bodyPr wrap="square" rtlCol="0">
            <a:spAutoFit/>
          </a:bodyPr>
          <a:p>
            <a:pPr marL="285750" indent="-285750">
              <a:buFont typeface="Wingdings" panose="05000000000000000000" charset="0"/>
              <a:buChar char="Ø"/>
            </a:pPr>
            <a:endParaRPr lang="en-US" sz="1600">
              <a:latin typeface="Calibri" panose="020F0502020204030204" charset="0"/>
              <a:cs typeface="Calibri" panose="020F0502020204030204" charset="0"/>
            </a:endParaRPr>
          </a:p>
          <a:p>
            <a:pPr marL="285750" indent="-285750" algn="just">
              <a:buFont typeface="Wingdings" panose="05000000000000000000" charset="0"/>
              <a:buChar char="Ø"/>
            </a:pPr>
            <a:r>
              <a:rPr lang="en-US" sz="1800">
                <a:latin typeface="Calibri" panose="020F0502020204030204" charset="0"/>
                <a:cs typeface="Calibri" panose="020F0502020204030204" charset="0"/>
              </a:rPr>
              <a:t>gli interventi musicali sono significativamente </a:t>
            </a:r>
            <a:r>
              <a:rPr lang="en-US" sz="1800" b="1">
                <a:latin typeface="Calibri" panose="020F0502020204030204" charset="0"/>
                <a:cs typeface="Calibri" panose="020F0502020204030204" charset="0"/>
              </a:rPr>
              <a:t>efficaci nel ridurre l’agitazione </a:t>
            </a:r>
            <a:r>
              <a:rPr lang="it-IT" sz="1800" b="1">
                <a:latin typeface="Calibri" panose="020F0502020204030204" charset="0"/>
                <a:cs typeface="Calibri" panose="020F0502020204030204" charset="0"/>
              </a:rPr>
              <a:t>nei pazienti dementi </a:t>
            </a:r>
            <a:endParaRPr lang="en-US" sz="1800" b="1">
              <a:latin typeface="Calibri" panose="020F0502020204030204" charset="0"/>
              <a:cs typeface="Calibri" panose="020F0502020204030204" charset="0"/>
            </a:endParaRPr>
          </a:p>
          <a:p>
            <a:pPr marL="285750" indent="-285750" algn="just">
              <a:buFont typeface="Wingdings" panose="05000000000000000000" charset="0"/>
              <a:buChar char="Ø"/>
            </a:pPr>
            <a:endParaRPr lang="en-US" sz="1800">
              <a:latin typeface="Calibri" panose="020F0502020204030204" charset="0"/>
              <a:cs typeface="Calibri" panose="020F0502020204030204" charset="0"/>
            </a:endParaRPr>
          </a:p>
          <a:p>
            <a:pPr marL="285750" indent="-285750" algn="just">
              <a:buFont typeface="Wingdings" panose="05000000000000000000" charset="0"/>
              <a:buChar char="Ø"/>
            </a:pPr>
            <a:r>
              <a:rPr lang="en-US" sz="1800">
                <a:latin typeface="Calibri" panose="020F0502020204030204" charset="0"/>
                <a:cs typeface="Calibri" panose="020F0502020204030204" charset="0"/>
              </a:rPr>
              <a:t>la terapia musicale ha dimostrato di </a:t>
            </a:r>
            <a:r>
              <a:rPr lang="en-US" sz="1800" b="1">
                <a:latin typeface="Calibri" panose="020F0502020204030204" charset="0"/>
                <a:cs typeface="Calibri" panose="020F0502020204030204" charset="0"/>
              </a:rPr>
              <a:t>migliorare nei pazienti con demenza Alzheimer  l’orientamento e i sintomi ansioso-depressivi </a:t>
            </a:r>
            <a:endParaRPr lang="en-US" sz="1800" b="1">
              <a:latin typeface="Calibri" panose="020F0502020204030204" charset="0"/>
              <a:cs typeface="Calibri" panose="020F0502020204030204" charset="0"/>
            </a:endParaRPr>
          </a:p>
          <a:p>
            <a:pPr marL="285750" indent="-285750">
              <a:buFont typeface="Wingdings" panose="05000000000000000000" charset="0"/>
              <a:buChar char="Ø"/>
            </a:pPr>
            <a:endParaRPr lang="en-US" sz="1600">
              <a:latin typeface="Calibri" panose="020F0502020204030204" charset="0"/>
              <a:cs typeface="Calibri" panose="020F0502020204030204" charset="0"/>
            </a:endParaRPr>
          </a:p>
          <a:p>
            <a:pPr marL="0" indent="0">
              <a:buFont typeface="Wingdings" panose="05000000000000000000" charset="0"/>
              <a:buNone/>
            </a:pPr>
            <a:endParaRPr lang="en-US" altLang="en-US" sz="1600">
              <a:latin typeface="Calibri" panose="020F0502020204030204" charset="0"/>
              <a:cs typeface="Calibri" panose="020F0502020204030204" charset="0"/>
            </a:endParaRPr>
          </a:p>
        </p:txBody>
      </p:sp>
      <p:pic>
        <p:nvPicPr>
          <p:cNvPr id="3" name="Content Placeholder 2"/>
          <p:cNvPicPr>
            <a:picLocks noChangeAspect="1"/>
          </p:cNvPicPr>
          <p:nvPr>
            <p:ph sz="half" idx="2"/>
          </p:nvPr>
        </p:nvPicPr>
        <p:blipFill>
          <a:blip r:embed="rId1"/>
          <a:stretch>
            <a:fillRect/>
          </a:stretch>
        </p:blipFill>
        <p:spPr>
          <a:xfrm>
            <a:off x="395605" y="2996565"/>
            <a:ext cx="3634105" cy="3514090"/>
          </a:xfrm>
          <a:prstGeom prst="rect">
            <a:avLst/>
          </a:prstGeom>
        </p:spPr>
      </p:pic>
      <p:sp>
        <p:nvSpPr>
          <p:cNvPr id="7" name="Text Box 6"/>
          <p:cNvSpPr txBox="1"/>
          <p:nvPr/>
        </p:nvSpPr>
        <p:spPr>
          <a:xfrm>
            <a:off x="467360" y="260350"/>
            <a:ext cx="8372475" cy="2816860"/>
          </a:xfrm>
          <a:prstGeom prst="rect">
            <a:avLst/>
          </a:prstGeom>
          <a:noFill/>
        </p:spPr>
        <p:txBody>
          <a:bodyPr wrap="square" rtlCol="0" anchor="t">
            <a:spAutoFit/>
          </a:bodyPr>
          <a:p>
            <a:pPr>
              <a:lnSpc>
                <a:spcPct val="130000"/>
              </a:lnSpc>
            </a:pPr>
            <a:r>
              <a:rPr lang="it-IT" altLang="en-US" sz="2400" b="1">
                <a:solidFill>
                  <a:srgbClr val="0070C0"/>
                </a:solidFill>
                <a:latin typeface="Calibri" panose="020F0502020204030204" charset="0"/>
                <a:cs typeface="Calibri" panose="020F0502020204030204" charset="0"/>
              </a:rPr>
              <a:t>2. Gestione dei disturbi comportamentali </a:t>
            </a:r>
            <a:endParaRPr lang="it-IT" altLang="en-US" sz="2400" b="1">
              <a:solidFill>
                <a:srgbClr val="0070C0"/>
              </a:solidFill>
              <a:latin typeface="Calibri" panose="020F0502020204030204" charset="0"/>
              <a:cs typeface="Calibri" panose="020F0502020204030204" charset="0"/>
            </a:endParaRPr>
          </a:p>
          <a:p>
            <a:pPr>
              <a:lnSpc>
                <a:spcPct val="130000"/>
              </a:lnSpc>
            </a:pPr>
            <a:endParaRPr lang="it-IT" altLang="en-US" sz="2000" b="1">
              <a:latin typeface="Calibri" panose="020F0502020204030204" charset="0"/>
              <a:cs typeface="Calibri" panose="020F0502020204030204" charset="0"/>
            </a:endParaRPr>
          </a:p>
          <a:p>
            <a:pPr marL="285750" indent="-285750">
              <a:lnSpc>
                <a:spcPct val="130000"/>
              </a:lnSpc>
              <a:buFont typeface="Wingdings" panose="05000000000000000000" charset="0"/>
              <a:buChar char="q"/>
            </a:pPr>
            <a:r>
              <a:rPr lang="it-IT" altLang="en-US" sz="1600">
                <a:latin typeface="Calibri" panose="020F0502020204030204" charset="0"/>
                <a:cs typeface="Calibri" panose="020F0502020204030204" charset="0"/>
                <a:sym typeface="+mn-ea"/>
              </a:rPr>
              <a:t>l’ </a:t>
            </a:r>
            <a:r>
              <a:rPr lang="en-US" sz="1600">
                <a:latin typeface="Calibri" panose="020F0502020204030204" charset="0"/>
                <a:cs typeface="Calibri" panose="020F0502020204030204" charset="0"/>
                <a:sym typeface="+mn-ea"/>
              </a:rPr>
              <a:t>agitazione è un problema comportamentale molto comune nei pazienti con demenza e comprende una varietà di condotte quali ripetitività, irrequietezza, ed aggressività. </a:t>
            </a:r>
            <a:endParaRPr lang="en-US" sz="1600">
              <a:latin typeface="Calibri" panose="020F0502020204030204" charset="0"/>
              <a:cs typeface="Calibri" panose="020F0502020204030204" charset="0"/>
            </a:endParaRPr>
          </a:p>
          <a:p>
            <a:pPr marL="285750" indent="-285750">
              <a:lnSpc>
                <a:spcPct val="130000"/>
              </a:lnSpc>
              <a:buFont typeface="Wingdings" panose="05000000000000000000" charset="0"/>
              <a:buChar char="q"/>
            </a:pPr>
            <a:endParaRPr lang="en-US" sz="1600">
              <a:latin typeface="Calibri" panose="020F0502020204030204" charset="0"/>
              <a:cs typeface="Calibri" panose="020F0502020204030204" charset="0"/>
            </a:endParaRPr>
          </a:p>
          <a:p>
            <a:pPr marL="285750" indent="-285750">
              <a:lnSpc>
                <a:spcPct val="130000"/>
              </a:lnSpc>
              <a:buFont typeface="Wingdings" panose="05000000000000000000" charset="0"/>
              <a:buChar char="q"/>
            </a:pPr>
            <a:r>
              <a:rPr lang="en-US" sz="1600">
                <a:latin typeface="Calibri" panose="020F0502020204030204" charset="0"/>
                <a:cs typeface="Calibri" panose="020F0502020204030204" charset="0"/>
                <a:sym typeface="+mn-ea"/>
              </a:rPr>
              <a:t>sono stati </a:t>
            </a:r>
            <a:r>
              <a:rPr lang="it-IT" altLang="en-US" sz="1600">
                <a:latin typeface="Calibri" panose="020F0502020204030204" charset="0"/>
                <a:cs typeface="Calibri" panose="020F0502020204030204" charset="0"/>
                <a:sym typeface="+mn-ea"/>
              </a:rPr>
              <a:t>effettuati </a:t>
            </a:r>
            <a:r>
              <a:rPr lang="en-US" sz="1600">
                <a:latin typeface="Calibri" panose="020F0502020204030204" charset="0"/>
                <a:cs typeface="Calibri" panose="020F0502020204030204" charset="0"/>
                <a:sym typeface="+mn-ea"/>
              </a:rPr>
              <a:t>sia studi in cui era necessaria la </a:t>
            </a:r>
            <a:r>
              <a:rPr lang="en-US" sz="1600" b="1">
                <a:latin typeface="Calibri" panose="020F0502020204030204" charset="0"/>
                <a:cs typeface="Calibri" panose="020F0502020204030204" charset="0"/>
                <a:sym typeface="+mn-ea"/>
              </a:rPr>
              <a:t>partecipazione attiva</a:t>
            </a:r>
            <a:r>
              <a:rPr lang="en-US" sz="1600">
                <a:latin typeface="Calibri" panose="020F0502020204030204" charset="0"/>
                <a:cs typeface="Calibri" panose="020F0502020204030204" charset="0"/>
                <a:sym typeface="+mn-ea"/>
              </a:rPr>
              <a:t> del malato (cantare, ballare, suonare uno strumento) sia </a:t>
            </a:r>
            <a:r>
              <a:rPr lang="en-US" sz="1600" b="1">
                <a:latin typeface="Calibri" panose="020F0502020204030204" charset="0"/>
                <a:cs typeface="Calibri" panose="020F0502020204030204" charset="0"/>
                <a:sym typeface="+mn-ea"/>
              </a:rPr>
              <a:t>interventi di tipo ricettivo</a:t>
            </a:r>
            <a:r>
              <a:rPr lang="it-IT" altLang="en-US" sz="1600">
                <a:latin typeface="Calibri" panose="020F0502020204030204" charset="0"/>
                <a:cs typeface="Calibri" panose="020F0502020204030204" charset="0"/>
                <a:sym typeface="+mn-ea"/>
              </a:rPr>
              <a:t> (</a:t>
            </a:r>
            <a:r>
              <a:rPr lang="en-US" sz="1600">
                <a:latin typeface="Calibri" panose="020F0502020204030204" charset="0"/>
                <a:cs typeface="Calibri" panose="020F0502020204030204" charset="0"/>
                <a:sym typeface="+mn-ea"/>
              </a:rPr>
              <a:t>ascoltare musica</a:t>
            </a:r>
            <a:r>
              <a:rPr lang="it-IT" altLang="en-US" sz="1600">
                <a:latin typeface="Calibri" panose="020F0502020204030204" charset="0"/>
                <a:cs typeface="Calibri" panose="020F0502020204030204" charset="0"/>
                <a:sym typeface="+mn-ea"/>
              </a:rPr>
              <a:t>)</a:t>
            </a:r>
            <a:r>
              <a:rPr lang="en-US" sz="1600">
                <a:latin typeface="Calibri" panose="020F0502020204030204" charset="0"/>
                <a:cs typeface="Calibri" panose="020F0502020204030204" charset="0"/>
                <a:sym typeface="+mn-ea"/>
              </a:rPr>
              <a:t>. </a:t>
            </a:r>
            <a:endParaRPr lang="en-US" sz="1600">
              <a:latin typeface="Calibri" panose="020F0502020204030204" charset="0"/>
              <a:cs typeface="Calibri" panose="020F0502020204030204" charset="0"/>
            </a:endParaRPr>
          </a:p>
          <a:p>
            <a:pPr marL="285750" indent="-285750">
              <a:buFont typeface="Wingdings" panose="05000000000000000000" charset="0"/>
              <a:buChar char="q"/>
            </a:pPr>
            <a:endParaRPr lang="en-US" altLang="en-US" sz="1600">
              <a:latin typeface="Calibri" panose="020F0502020204030204" charset="0"/>
              <a:cs typeface="Calibri" panose="020F050202020403020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Content Placeholder 5"/>
          <p:cNvPicPr>
            <a:picLocks noChangeAspect="1"/>
          </p:cNvPicPr>
          <p:nvPr>
            <p:ph sz="half" idx="1"/>
          </p:nvPr>
        </p:nvPicPr>
        <p:blipFill>
          <a:blip r:embed="rId1"/>
          <a:srcRect t="13696" r="5293" b="13293"/>
          <a:stretch>
            <a:fillRect/>
          </a:stretch>
        </p:blipFill>
        <p:spPr>
          <a:xfrm>
            <a:off x="179705" y="2924810"/>
            <a:ext cx="6221730" cy="3733165"/>
          </a:xfrm>
          <a:prstGeom prst="rect">
            <a:avLst/>
          </a:prstGeom>
        </p:spPr>
      </p:pic>
      <p:pic>
        <p:nvPicPr>
          <p:cNvPr id="3" name="Content Placeholder 2"/>
          <p:cNvPicPr>
            <a:picLocks noChangeAspect="1"/>
          </p:cNvPicPr>
          <p:nvPr>
            <p:ph sz="half" idx="2"/>
          </p:nvPr>
        </p:nvPicPr>
        <p:blipFill>
          <a:blip r:embed="rId2"/>
          <a:stretch>
            <a:fillRect/>
          </a:stretch>
        </p:blipFill>
        <p:spPr>
          <a:xfrm>
            <a:off x="6444615" y="3933190"/>
            <a:ext cx="2309495" cy="533400"/>
          </a:xfrm>
          <a:prstGeom prst="rect">
            <a:avLst/>
          </a:prstGeom>
        </p:spPr>
      </p:pic>
      <p:sp>
        <p:nvSpPr>
          <p:cNvPr id="5" name="Text Box 4"/>
          <p:cNvSpPr txBox="1"/>
          <p:nvPr/>
        </p:nvSpPr>
        <p:spPr>
          <a:xfrm>
            <a:off x="323850" y="260350"/>
            <a:ext cx="8061325" cy="2766060"/>
          </a:xfrm>
          <a:prstGeom prst="rect">
            <a:avLst/>
          </a:prstGeom>
          <a:noFill/>
        </p:spPr>
        <p:txBody>
          <a:bodyPr wrap="square" rtlCol="0">
            <a:spAutoFit/>
          </a:bodyPr>
          <a:p>
            <a:pPr>
              <a:lnSpc>
                <a:spcPct val="130000"/>
              </a:lnSpc>
            </a:pPr>
            <a:r>
              <a:rPr lang="it-IT" altLang="en-US" sz="2400" b="1">
                <a:solidFill>
                  <a:srgbClr val="0070C0"/>
                </a:solidFill>
                <a:latin typeface="Calibri" panose="020F0502020204030204" charset="0"/>
                <a:cs typeface="Calibri" panose="020F0502020204030204" charset="0"/>
              </a:rPr>
              <a:t>3. Stimolazione delle funzioni visuospaziali</a:t>
            </a:r>
            <a:endParaRPr lang="it-IT" altLang="en-US" sz="2400" b="1">
              <a:solidFill>
                <a:srgbClr val="0070C0"/>
              </a:solidFill>
              <a:latin typeface="Calibri" panose="020F0502020204030204" charset="0"/>
              <a:cs typeface="Calibri" panose="020F0502020204030204" charset="0"/>
            </a:endParaRPr>
          </a:p>
          <a:p>
            <a:pPr>
              <a:lnSpc>
                <a:spcPct val="130000"/>
              </a:lnSpc>
            </a:pPr>
            <a:endParaRPr lang="it-IT" altLang="en-US" sz="2400" b="1">
              <a:solidFill>
                <a:srgbClr val="0070C0"/>
              </a:solidFill>
              <a:latin typeface="Calibri" panose="020F0502020204030204" charset="0"/>
              <a:cs typeface="Calibri" panose="020F0502020204030204" charset="0"/>
            </a:endParaRPr>
          </a:p>
          <a:p>
            <a:pPr marL="285750" indent="-285750">
              <a:lnSpc>
                <a:spcPct val="130000"/>
              </a:lnSpc>
              <a:buFont typeface="Wingdings" panose="05000000000000000000" charset="0"/>
              <a:buChar char="q"/>
            </a:pPr>
            <a:r>
              <a:rPr lang="it-IT" altLang="en-US">
                <a:latin typeface="Calibri" panose="020F0502020204030204" charset="0"/>
                <a:cs typeface="Calibri" panose="020F0502020204030204" charset="0"/>
              </a:rPr>
              <a:t>Nelle demenze le funzioni visuospaziali possono</a:t>
            </a:r>
            <a:r>
              <a:rPr lang="en-US">
                <a:latin typeface="Calibri" panose="020F0502020204030204" charset="0"/>
                <a:cs typeface="Calibri" panose="020F0502020204030204" charset="0"/>
              </a:rPr>
              <a:t> essere compromess</a:t>
            </a:r>
            <a:r>
              <a:rPr lang="it-IT" altLang="en-US">
                <a:latin typeface="Calibri" panose="020F0502020204030204" charset="0"/>
                <a:cs typeface="Calibri" panose="020F0502020204030204" charset="0"/>
              </a:rPr>
              <a:t>e </a:t>
            </a:r>
            <a:r>
              <a:rPr lang="en-US">
                <a:latin typeface="Calibri" panose="020F0502020204030204" charset="0"/>
                <a:cs typeface="Calibri" panose="020F0502020204030204" charset="0"/>
              </a:rPr>
              <a:t>all'inizio della malattia e </a:t>
            </a:r>
            <a:r>
              <a:rPr lang="it-IT" altLang="en-US">
                <a:latin typeface="Calibri" panose="020F0502020204030204" charset="0"/>
                <a:cs typeface="Calibri" panose="020F0502020204030204" charset="0"/>
              </a:rPr>
              <a:t>peggiora </a:t>
            </a:r>
            <a:r>
              <a:rPr lang="en-US">
                <a:latin typeface="Calibri" panose="020F0502020204030204" charset="0"/>
                <a:cs typeface="Calibri" panose="020F0502020204030204" charset="0"/>
              </a:rPr>
              <a:t>gradualmente con l'evoluzione clinica. </a:t>
            </a:r>
            <a:endParaRPr lang="en-US">
              <a:latin typeface="Calibri" panose="020F0502020204030204" charset="0"/>
              <a:cs typeface="Calibri" panose="020F0502020204030204" charset="0"/>
            </a:endParaRPr>
          </a:p>
          <a:p>
            <a:pPr marL="285750" indent="-285750">
              <a:lnSpc>
                <a:spcPct val="130000"/>
              </a:lnSpc>
              <a:buFont typeface="Wingdings" panose="05000000000000000000" charset="0"/>
              <a:buChar char="q"/>
            </a:pPr>
            <a:r>
              <a:rPr lang="en-US">
                <a:latin typeface="Calibri" panose="020F0502020204030204" charset="0"/>
                <a:cs typeface="Calibri" panose="020F0502020204030204" charset="0"/>
              </a:rPr>
              <a:t>I deficit visuo-spaziali sono comuni e si manifestano in compiti che coinvolgono la discriminazione visiva, l'analisi, il giudizio spaziale e l'organizzazione percettiva.</a:t>
            </a:r>
            <a:endParaRPr lang="en-US">
              <a:latin typeface="Calibri" panose="020F0502020204030204" charset="0"/>
              <a:cs typeface="Calibri" panose="020F0502020204030204" charset="0"/>
            </a:endParaRPr>
          </a:p>
          <a:p>
            <a:endParaRPr lang="it-IT" altLang="en-US">
              <a:latin typeface="Calibri" panose="020F0502020204030204" charset="0"/>
              <a:cs typeface="Calibri" panose="020F050202020403020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Content Placeholder 2"/>
          <p:cNvSpPr>
            <a:spLocks noGrp="1"/>
          </p:cNvSpPr>
          <p:nvPr>
            <p:ph sz="half" idx="1"/>
          </p:nvPr>
        </p:nvSpPr>
        <p:spPr>
          <a:xfrm>
            <a:off x="611505" y="476250"/>
            <a:ext cx="7325995" cy="2833370"/>
          </a:xfrm>
        </p:spPr>
        <p:txBody>
          <a:bodyPr>
            <a:noAutofit/>
          </a:bodyPr>
          <a:p>
            <a:pPr marL="0" indent="0" algn="just">
              <a:lnSpc>
                <a:spcPct val="120000"/>
              </a:lnSpc>
              <a:buFont typeface="Wingdings" panose="05000000000000000000" charset="0"/>
              <a:buNone/>
            </a:pPr>
            <a:r>
              <a:rPr lang="it-IT" sz="2000" b="1">
                <a:latin typeface="Calibri" panose="020F0502020204030204" charset="0"/>
                <a:cs typeface="Calibri" panose="020F0502020204030204" charset="0"/>
              </a:rPr>
              <a:t>Miglioramento della comunicazione linguistica</a:t>
            </a:r>
            <a:endParaRPr lang="it-IT" sz="2000" b="1">
              <a:latin typeface="Calibri" panose="020F0502020204030204" charset="0"/>
              <a:cs typeface="Calibri" panose="020F0502020204030204" charset="0"/>
            </a:endParaRPr>
          </a:p>
          <a:p>
            <a:pPr marL="0" indent="0" algn="just">
              <a:lnSpc>
                <a:spcPct val="120000"/>
              </a:lnSpc>
              <a:buFont typeface="Wingdings" panose="05000000000000000000" charset="0"/>
              <a:buNone/>
            </a:pPr>
            <a:endParaRPr lang="it-IT" sz="1600" b="1">
              <a:latin typeface="Calibri" panose="020F0502020204030204" charset="0"/>
              <a:cs typeface="Calibri" panose="020F0502020204030204" charset="0"/>
            </a:endParaRPr>
          </a:p>
          <a:p>
            <a:pPr algn="just">
              <a:lnSpc>
                <a:spcPct val="130000"/>
              </a:lnSpc>
              <a:buFont typeface="Wingdings" panose="05000000000000000000" charset="0"/>
              <a:buChar char="q"/>
            </a:pPr>
            <a:r>
              <a:rPr sz="1600">
                <a:latin typeface="Calibri" panose="020F0502020204030204" charset="0"/>
                <a:cs typeface="Calibri" panose="020F0502020204030204" charset="0"/>
              </a:rPr>
              <a:t>Poiché sia il linguaggio che la musica sono mezzi di comunicazione uditiva </a:t>
            </a:r>
            <a:r>
              <a:rPr lang="it-IT" sz="1600">
                <a:latin typeface="Calibri" panose="020F0502020204030204" charset="0"/>
                <a:cs typeface="Calibri" panose="020F0502020204030204" charset="0"/>
              </a:rPr>
              <a:t>governati </a:t>
            </a:r>
            <a:r>
              <a:rPr sz="1600">
                <a:latin typeface="Calibri" panose="020F0502020204030204" charset="0"/>
                <a:cs typeface="Calibri" panose="020F0502020204030204" charset="0"/>
              </a:rPr>
              <a:t>da </a:t>
            </a:r>
            <a:r>
              <a:rPr lang="it-IT" sz="1600">
                <a:latin typeface="Calibri" panose="020F0502020204030204" charset="0"/>
                <a:cs typeface="Calibri" panose="020F0502020204030204" charset="0"/>
              </a:rPr>
              <a:t>una semantica</a:t>
            </a:r>
            <a:r>
              <a:rPr sz="1600">
                <a:latin typeface="Calibri" panose="020F0502020204030204" charset="0"/>
                <a:cs typeface="Calibri" panose="020F0502020204030204" charset="0"/>
              </a:rPr>
              <a:t>, </a:t>
            </a:r>
            <a:r>
              <a:rPr sz="1600" b="1">
                <a:latin typeface="Calibri" panose="020F0502020204030204" charset="0"/>
                <a:cs typeface="Calibri" panose="020F0502020204030204" charset="0"/>
              </a:rPr>
              <a:t>le </a:t>
            </a:r>
            <a:r>
              <a:rPr lang="it-IT" sz="1600" b="1">
                <a:latin typeface="Calibri" panose="020F0502020204030204" charset="0"/>
                <a:cs typeface="Calibri" panose="020F0502020204030204" charset="0"/>
              </a:rPr>
              <a:t>sovrapposizioni </a:t>
            </a:r>
            <a:r>
              <a:rPr sz="1600" b="1">
                <a:latin typeface="Calibri" panose="020F0502020204030204" charset="0"/>
                <a:cs typeface="Calibri" panose="020F0502020204030204" charset="0"/>
              </a:rPr>
              <a:t>tra l'elaborazione musicale e quella linguistica </a:t>
            </a:r>
            <a:r>
              <a:rPr lang="it-IT" sz="1600" b="1">
                <a:latin typeface="Calibri" panose="020F0502020204030204" charset="0"/>
                <a:cs typeface="Calibri" panose="020F0502020204030204" charset="0"/>
              </a:rPr>
              <a:t>sono ampie e numerose</a:t>
            </a:r>
            <a:r>
              <a:rPr sz="1600">
                <a:latin typeface="Calibri" panose="020F0502020204030204" charset="0"/>
                <a:cs typeface="Calibri" panose="020F0502020204030204" charset="0"/>
              </a:rPr>
              <a:t>. </a:t>
            </a:r>
            <a:endParaRPr sz="1600">
              <a:latin typeface="Calibri" panose="020F0502020204030204" charset="0"/>
              <a:cs typeface="Calibri" panose="020F0502020204030204" charset="0"/>
            </a:endParaRPr>
          </a:p>
          <a:p>
            <a:pPr algn="just">
              <a:lnSpc>
                <a:spcPct val="130000"/>
              </a:lnSpc>
              <a:buFont typeface="Wingdings" panose="05000000000000000000" charset="0"/>
              <a:buChar char="q"/>
            </a:pPr>
            <a:r>
              <a:rPr sz="1600">
                <a:latin typeface="Calibri" panose="020F0502020204030204" charset="0"/>
                <a:cs typeface="Calibri" panose="020F0502020204030204" charset="0"/>
              </a:rPr>
              <a:t>La formazione musicale modella la decodifica delle caratteristiche acustiche, come l'altezza dell'intonazione e le modulazioni di frequenza, già a livello del tronco encefalico , oltre che a livello della corteccia uditiva</a:t>
            </a:r>
            <a:endParaRPr lang="it-IT" sz="1600">
              <a:latin typeface="Calibri" panose="020F0502020204030204" charset="0"/>
              <a:cs typeface="Calibri" panose="020F0502020204030204" charset="0"/>
            </a:endParaRPr>
          </a:p>
          <a:p>
            <a:pPr algn="just">
              <a:lnSpc>
                <a:spcPct val="130000"/>
              </a:lnSpc>
              <a:buFont typeface="Wingdings" panose="05000000000000000000" charset="0"/>
              <a:buChar char="q"/>
            </a:pPr>
            <a:r>
              <a:rPr lang="it-IT" sz="1600">
                <a:latin typeface="Calibri" panose="020F0502020204030204" charset="0"/>
                <a:cs typeface="Calibri" panose="020F0502020204030204" charset="0"/>
              </a:rPr>
              <a:t>Gli studi mostrano che l</a:t>
            </a:r>
            <a:r>
              <a:rPr lang="it-IT" sz="1600" b="1">
                <a:latin typeface="Calibri" panose="020F0502020204030204" charset="0"/>
                <a:cs typeface="Calibri" panose="020F0502020204030204" charset="0"/>
              </a:rPr>
              <a:t>a musica (se priva di parole, che interferiscono con ie funzioni verbali) stimola la velocità di lettura e la ritenzione delle informazioni </a:t>
            </a:r>
            <a:endParaRPr lang="it-IT" sz="1600" b="1">
              <a:latin typeface="Calibri" panose="020F0502020204030204" charset="0"/>
              <a:cs typeface="Calibri" panose="020F0502020204030204" charset="0"/>
            </a:endParaRPr>
          </a:p>
          <a:p>
            <a:pPr algn="just">
              <a:lnSpc>
                <a:spcPct val="130000"/>
              </a:lnSpc>
              <a:buFont typeface="Wingdings" panose="05000000000000000000" charset="0"/>
              <a:buChar char="q"/>
            </a:pPr>
            <a:r>
              <a:rPr lang="it-IT" sz="1600">
                <a:latin typeface="Calibri" panose="020F0502020204030204" charset="0"/>
                <a:cs typeface="Calibri" panose="020F0502020204030204" charset="0"/>
              </a:rPr>
              <a:t>Sono stati registrati </a:t>
            </a:r>
            <a:r>
              <a:rPr lang="it-IT" sz="1600" b="1">
                <a:latin typeface="Calibri" panose="020F0502020204030204" charset="0"/>
                <a:cs typeface="Calibri" panose="020F0502020204030204" charset="0"/>
              </a:rPr>
              <a:t>miglioramenti significativamente maggiori delle abilità fonologiche, </a:t>
            </a:r>
            <a:r>
              <a:rPr lang="it-IT" sz="1600">
                <a:latin typeface="Calibri" panose="020F0502020204030204" charset="0"/>
                <a:cs typeface="Calibri" panose="020F0502020204030204" charset="0"/>
              </a:rPr>
              <a:t>rispetto alle condizioni di controllo. Questi risultati supportano l'ipotesi di un effetto di </a:t>
            </a:r>
            <a:r>
              <a:rPr lang="it-IT" sz="1600" b="1">
                <a:latin typeface="Calibri" panose="020F0502020204030204" charset="0"/>
                <a:cs typeface="Calibri" panose="020F0502020204030204" charset="0"/>
              </a:rPr>
              <a:t>trasferimento dell'allenamento musicale e uditivo sulle abilità fonologiche e di lettura</a:t>
            </a:r>
            <a:endParaRPr lang="it-IT" sz="1600" b="1">
              <a:latin typeface="Calibri" panose="020F0502020204030204" charset="0"/>
              <a:cs typeface="Calibri" panose="020F050202020403020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ext Box 5"/>
          <p:cNvSpPr txBox="1"/>
          <p:nvPr/>
        </p:nvSpPr>
        <p:spPr>
          <a:xfrm>
            <a:off x="-612775" y="-33294955"/>
            <a:ext cx="12113895" cy="26767155"/>
          </a:xfrm>
          <a:prstGeom prst="rect">
            <a:avLst/>
          </a:prstGeom>
          <a:noFill/>
        </p:spPr>
        <p:txBody>
          <a:bodyPr wrap="square" rtlCol="0" anchor="t">
            <a:noAutofit/>
          </a:bodyPr>
          <a:p>
            <a:r>
              <a:rPr lang="en-US" sz="1400"/>
              <a:t>Melodic Intonation Therapy - Stato dell'arte e prospettive future</a:t>
            </a:r>
            <a:endParaRPr lang="en-US" sz="1400"/>
          </a:p>
          <a:p>
            <a:r>
              <a:rPr lang="en-US" sz="1400"/>
              <a:t>Dalla rivista Musica&amp;terapia n. 37, Gennaio 2018</a:t>
            </a:r>
            <a:endParaRPr lang="en-US" sz="1400"/>
          </a:p>
          <a:p>
            <a:endParaRPr lang="en-US" sz="1400"/>
          </a:p>
          <a:p>
            <a:r>
              <a:rPr lang="en-US" sz="1400"/>
              <a:t>L’afasia è un disturbo acquisito di produzione e comprensione del linguaggio caratterizzato dalla perdita della capacità di tradurre le rappresentazioni mentali in linguaggio verbale e viceversa (Damasio 1992).</a:t>
            </a:r>
            <a:endParaRPr lang="en-US" sz="1400"/>
          </a:p>
          <a:p>
            <a:r>
              <a:rPr lang="en-US" sz="1400"/>
              <a:t>Si verifica tipicamente a seguito di ictus o di traumi cranici (WHO 2014). L’afasia si può sviluppare in varie forme in base al tipo di lesione cerebrale che interessa il soggetto.</a:t>
            </a:r>
            <a:endParaRPr lang="en-US" sz="1400"/>
          </a:p>
          <a:p>
            <a:r>
              <a:rPr lang="en-US" sz="1400"/>
              <a:t>Vi sono afasie tipicamente di comprensione, dove la produzione spontanea del soggetto risulta conservata, anche se la maggior parte delle volte risulta poco comprensibile, per questa caratteristica prende anche il nome di afasia fluente. Un altro tipo di afasia è quella di produzione in cui il soggetto riesce a comprendere buona parte di quello che gli viene detto ma non è in grado di formulare una risposta adeguata, anche il linguaggio spontaneo è compromesso;</a:t>
            </a:r>
            <a:endParaRPr lang="en-US" sz="1400"/>
          </a:p>
          <a:p>
            <a:r>
              <a:rPr lang="en-US" sz="1400"/>
              <a:t>in questo caso si può parlare anche di afasia non-fluente. Nella peggiore delle ipotesi il paziente potrebbe non essere più in grado né di produrre un eloquio comprensibile, né di comprendere, in questo caso si parla di afasia globale (Ladavas e Berti 2010). La riabilitazione dell’afasia è una sfida che si può superare applicando alla riabilitazione lo stimolo sonoro musicale. Tra le tecniche a disposizione del musicoterapista per affrontare l’afasia non-fluente possiamo trovare la Melodic Intonation Therapy, metodo al centro della trattazione di questo articolo.</a:t>
            </a:r>
            <a:endParaRPr lang="en-US" sz="1400"/>
          </a:p>
          <a:p>
            <a:endParaRPr lang="en-US" sz="1400"/>
          </a:p>
          <a:p>
            <a:r>
              <a:rPr lang="en-US" sz="1400"/>
              <a:t>La Melodic Intonation Therapy (da questo momento in poi indicata con il suo acronimo, MIT) è un programma intensivo strutturato in modo gerarchico (Albert at al. 1973) riconosciuto dall’American Association of Neurology come terapia per la riabilitazione del linguaggio (AAN 1994) in cui viene utilizzato il canto per esagerare il normale contenuto melodico del discorso. L’idea di base di questa tecnica risiede nell’osservazione che in alcuni pazienti con afasia (tipicamente afasia non-fluente grave con comprensione risparmiata) il canto svolgerebbe una funzione facilitante per l’espressione (Van De Sandt-Koenderman et al. 2016). La versione originale fu pensata per il coinvolgimento dell’emisfero destro, conservato nei pazienti con afasia, e ciò sarebbe possibile grazie alle modulazioni dell’intonazione e della prosodia delle parole trattate, caratteristiche che sono elaborate tipicamente dall’emisfero destro (Albert et al. 1973); in questo modo, quindi, vi potrebbe essere un passaggio delle capacità linguistiche dall’emisfero danneggiato alle sue aree omologhe dell’emisfero sano (Sparks et al. 1974). La MIT non consiste solo nell’intonazione melodica degli item (le frasi previste dal protocollo), questo esercizio vocale viene accompagnato dal costante tapping della mano sinistra del paziente al ritmo di un battito a sillaba (Albert et al. 1973), questo per andare a stimolare alcune delle aree sensomotorie dell’emisfero destro che controllerebbero i movimenti della mano e della bocca, congiuntamente (Schlaug et al. 2008). </a:t>
            </a:r>
            <a:endParaRPr lang="en-US" sz="1400"/>
          </a:p>
        </p:txBody>
      </p:sp>
      <p:pic>
        <p:nvPicPr>
          <p:cNvPr id="7" name="Content Placeholder 6"/>
          <p:cNvPicPr>
            <a:picLocks noChangeAspect="1"/>
          </p:cNvPicPr>
          <p:nvPr>
            <p:ph idx="1"/>
          </p:nvPr>
        </p:nvPicPr>
        <p:blipFill>
          <a:blip r:embed="rId1"/>
          <a:stretch>
            <a:fillRect/>
          </a:stretch>
        </p:blipFill>
        <p:spPr>
          <a:xfrm>
            <a:off x="1157605" y="4509135"/>
            <a:ext cx="6827520" cy="1866900"/>
          </a:xfrm>
          <a:prstGeom prst="rect">
            <a:avLst/>
          </a:prstGeom>
        </p:spPr>
      </p:pic>
      <p:sp>
        <p:nvSpPr>
          <p:cNvPr id="9" name="Text Box 8"/>
          <p:cNvSpPr txBox="1"/>
          <p:nvPr/>
        </p:nvSpPr>
        <p:spPr>
          <a:xfrm>
            <a:off x="827405" y="404495"/>
            <a:ext cx="7489825" cy="4853940"/>
          </a:xfrm>
          <a:prstGeom prst="rect">
            <a:avLst/>
          </a:prstGeom>
          <a:noFill/>
        </p:spPr>
        <p:txBody>
          <a:bodyPr wrap="square" rtlCol="0">
            <a:spAutoFit/>
          </a:bodyPr>
          <a:p>
            <a:pPr>
              <a:lnSpc>
                <a:spcPct val="110000"/>
              </a:lnSpc>
            </a:pPr>
            <a:r>
              <a:rPr lang="it-IT" altLang="en-US" b="1">
                <a:latin typeface="Calibri" panose="020F0502020204030204" charset="0"/>
                <a:cs typeface="Calibri" panose="020F0502020204030204" charset="0"/>
                <a:sym typeface="+mn-ea"/>
              </a:rPr>
              <a:t>Melodic Intonation Therapy </a:t>
            </a:r>
            <a:endParaRPr lang="it-IT" altLang="en-US" b="1">
              <a:latin typeface="Calibri" panose="020F0502020204030204" charset="0"/>
              <a:cs typeface="Calibri" panose="020F0502020204030204" charset="0"/>
            </a:endParaRPr>
          </a:p>
          <a:p>
            <a:pPr>
              <a:lnSpc>
                <a:spcPct val="110000"/>
              </a:lnSpc>
            </a:pPr>
            <a:endParaRPr lang="it-IT" altLang="en-US">
              <a:latin typeface="Calibri" panose="020F0502020204030204" charset="0"/>
              <a:cs typeface="Calibri" panose="020F0502020204030204" charset="0"/>
            </a:endParaRPr>
          </a:p>
          <a:p>
            <a:pPr marL="285750" indent="-285750">
              <a:lnSpc>
                <a:spcPct val="110000"/>
              </a:lnSpc>
              <a:buFont typeface="Wingdings" panose="05000000000000000000" charset="0"/>
              <a:buChar char="q"/>
            </a:pPr>
            <a:r>
              <a:rPr lang="en-US">
                <a:latin typeface="Calibri" panose="020F0502020204030204" charset="0"/>
                <a:cs typeface="Calibri" panose="020F0502020204030204" charset="0"/>
                <a:sym typeface="+mn-ea"/>
              </a:rPr>
              <a:t>forma di terapia basata sulla musica utilizzata principalmente nel trattamento di pazienti con afasia causata da lesioni cerebrali, in particolare lesioni dell'emisfero sinistro. </a:t>
            </a:r>
            <a:r>
              <a:rPr lang="en-US" b="1">
                <a:latin typeface="Calibri" panose="020F0502020204030204" charset="0"/>
                <a:cs typeface="Calibri" panose="020F0502020204030204" charset="0"/>
                <a:sym typeface="+mn-ea"/>
              </a:rPr>
              <a:t>La MIT sfrutta l'uso della melodia e del canto per aiutare i pazienti a recuperare e rafforzare le capacità linguistiche</a:t>
            </a:r>
            <a:r>
              <a:rPr lang="en-US">
                <a:latin typeface="Calibri" panose="020F0502020204030204" charset="0"/>
                <a:cs typeface="Calibri" panose="020F0502020204030204" charset="0"/>
                <a:sym typeface="+mn-ea"/>
              </a:rPr>
              <a:t>.</a:t>
            </a:r>
            <a:endParaRPr lang="en-US">
              <a:latin typeface="Calibri" panose="020F0502020204030204" charset="0"/>
              <a:cs typeface="Calibri" panose="020F0502020204030204" charset="0"/>
            </a:endParaRPr>
          </a:p>
          <a:p>
            <a:pPr marL="285750" indent="-285750">
              <a:lnSpc>
                <a:spcPct val="110000"/>
              </a:lnSpc>
              <a:buFont typeface="Wingdings" panose="05000000000000000000" charset="0"/>
              <a:buChar char="q"/>
            </a:pPr>
            <a:endParaRPr lang="en-US">
              <a:latin typeface="Calibri" panose="020F0502020204030204" charset="0"/>
              <a:cs typeface="Calibri" panose="020F0502020204030204" charset="0"/>
            </a:endParaRPr>
          </a:p>
          <a:p>
            <a:pPr marL="285750" indent="-285750">
              <a:lnSpc>
                <a:spcPct val="110000"/>
              </a:lnSpc>
              <a:buFont typeface="Wingdings" panose="05000000000000000000" charset="0"/>
              <a:buChar char="q"/>
            </a:pPr>
            <a:r>
              <a:rPr lang="en-US">
                <a:latin typeface="Calibri" panose="020F0502020204030204" charset="0"/>
                <a:cs typeface="Calibri" panose="020F0502020204030204" charset="0"/>
                <a:sym typeface="+mn-ea"/>
              </a:rPr>
              <a:t>Durante la MIT, i pazienti ripetono frasi e suoni vocali facendo uso di una cadenza melodica enfatizzata. Questo approccio sfrutta la </a:t>
            </a:r>
            <a:r>
              <a:rPr lang="en-US" b="1">
                <a:latin typeface="Calibri" panose="020F0502020204030204" charset="0"/>
                <a:cs typeface="Calibri" panose="020F0502020204030204" charset="0"/>
                <a:sym typeface="+mn-ea"/>
              </a:rPr>
              <a:t>connessione tra le aree del cervello coinvolte nella produzione del linguaggio e quelle coinvolte nella percezione musicale e melodica</a:t>
            </a:r>
            <a:r>
              <a:rPr lang="en-US">
                <a:latin typeface="Calibri" panose="020F0502020204030204" charset="0"/>
                <a:cs typeface="Calibri" panose="020F0502020204030204" charset="0"/>
                <a:sym typeface="+mn-ea"/>
              </a:rPr>
              <a:t> per facilitare il recupero del linguaggio</a:t>
            </a:r>
            <a:endParaRPr lang="en-US">
              <a:latin typeface="Calibri" panose="020F0502020204030204" charset="0"/>
              <a:cs typeface="Calibri" panose="020F0502020204030204" charset="0"/>
            </a:endParaRPr>
          </a:p>
          <a:p>
            <a:endParaRPr lang="en-US">
              <a:latin typeface="Calibri" panose="020F0502020204030204" charset="0"/>
              <a:cs typeface="Calibri" panose="020F0502020204030204" charset="0"/>
            </a:endParaRPr>
          </a:p>
          <a:p>
            <a:endParaRPr lang="en-US">
              <a:latin typeface="Calibri" panose="020F0502020204030204" charset="0"/>
              <a:cs typeface="Calibri" panose="020F0502020204030204" charset="0"/>
            </a:endParaRPr>
          </a:p>
          <a:p>
            <a:r>
              <a:rPr lang="en-US">
                <a:latin typeface="Calibri" panose="020F0502020204030204" charset="0"/>
                <a:cs typeface="Calibri" panose="020F0502020204030204" charset="0"/>
                <a:sym typeface="+mn-ea"/>
              </a:rPr>
              <a:t>.</a:t>
            </a:r>
            <a:endParaRPr lang="en-US">
              <a:latin typeface="Calibri" panose="020F0502020204030204" charset="0"/>
              <a:cs typeface="Calibri" panose="020F0502020204030204" charset="0"/>
            </a:endParaRPr>
          </a:p>
          <a:p>
            <a:endParaRPr lang="en-US">
              <a:latin typeface="Calibri" panose="020F0502020204030204" charset="0"/>
              <a:cs typeface="Calibri" panose="020F050202020403020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 Box 2"/>
          <p:cNvSpPr txBox="1"/>
          <p:nvPr/>
        </p:nvSpPr>
        <p:spPr>
          <a:xfrm>
            <a:off x="251460" y="188595"/>
            <a:ext cx="4317365" cy="3109595"/>
          </a:xfrm>
          <a:prstGeom prst="rect">
            <a:avLst/>
          </a:prstGeom>
          <a:noFill/>
        </p:spPr>
        <p:txBody>
          <a:bodyPr wrap="square" rtlCol="0" anchor="t">
            <a:spAutoFit/>
          </a:bodyPr>
          <a:p>
            <a:endParaRPr lang="en-US"/>
          </a:p>
          <a:p>
            <a:pPr>
              <a:lnSpc>
                <a:spcPct val="110000"/>
              </a:lnSpc>
            </a:pPr>
            <a:r>
              <a:rPr lang="en-US" b="1">
                <a:latin typeface="Calibri" panose="020F0502020204030204" charset="0"/>
                <a:cs typeface="Calibri" panose="020F0502020204030204" charset="0"/>
              </a:rPr>
              <a:t>Plasticità strutturale</a:t>
            </a:r>
            <a:r>
              <a:rPr lang="it-IT" altLang="en-US" b="1">
                <a:latin typeface="Calibri" panose="020F0502020204030204" charset="0"/>
                <a:cs typeface="Calibri" panose="020F0502020204030204" charset="0"/>
              </a:rPr>
              <a:t>: </a:t>
            </a:r>
            <a:r>
              <a:rPr lang="en-US" b="1">
                <a:latin typeface="Calibri" panose="020F0502020204030204" charset="0"/>
                <a:cs typeface="Calibri" panose="020F0502020204030204" charset="0"/>
              </a:rPr>
              <a:t>sprouting</a:t>
            </a:r>
            <a:endParaRPr lang="en-US" b="1">
              <a:latin typeface="Calibri" panose="020F0502020204030204" charset="0"/>
              <a:cs typeface="Calibri" panose="020F0502020204030204" charset="0"/>
            </a:endParaRPr>
          </a:p>
          <a:p>
            <a:pPr>
              <a:lnSpc>
                <a:spcPct val="110000"/>
              </a:lnSpc>
            </a:pPr>
            <a:endParaRPr lang="it-IT" altLang="en-US">
              <a:latin typeface="Calibri" panose="020F0502020204030204" charset="0"/>
              <a:cs typeface="Calibri" panose="020F0502020204030204" charset="0"/>
            </a:endParaRPr>
          </a:p>
          <a:p>
            <a:pPr>
              <a:lnSpc>
                <a:spcPct val="110000"/>
              </a:lnSpc>
            </a:pPr>
            <a:r>
              <a:rPr lang="en-US">
                <a:latin typeface="Calibri" panose="020F0502020204030204" charset="0"/>
                <a:cs typeface="Calibri" panose="020F0502020204030204" charset="0"/>
                <a:sym typeface="+mn-ea"/>
              </a:rPr>
              <a:t>processo in cui  tipicamente attraverso </a:t>
            </a:r>
            <a:r>
              <a:rPr lang="en-US" b="1">
                <a:solidFill>
                  <a:srgbClr val="0070C0"/>
                </a:solidFill>
                <a:latin typeface="Calibri" panose="020F0502020204030204" charset="0"/>
                <a:cs typeface="Calibri" panose="020F0502020204030204" charset="0"/>
                <a:sym typeface="+mn-ea"/>
              </a:rPr>
              <a:t>modifiche delle sinapsi</a:t>
            </a:r>
            <a:r>
              <a:rPr lang="it-IT" altLang="en-US" b="1">
                <a:solidFill>
                  <a:srgbClr val="0070C0"/>
                </a:solidFill>
                <a:latin typeface="Calibri" panose="020F0502020204030204" charset="0"/>
                <a:cs typeface="Calibri" panose="020F0502020204030204" charset="0"/>
                <a:sym typeface="+mn-ea"/>
              </a:rPr>
              <a:t> o</a:t>
            </a:r>
            <a:r>
              <a:rPr lang="en-US" b="1">
                <a:solidFill>
                  <a:srgbClr val="0070C0"/>
                </a:solidFill>
                <a:latin typeface="Calibri" panose="020F0502020204030204" charset="0"/>
                <a:cs typeface="Calibri" panose="020F0502020204030204" charset="0"/>
                <a:sym typeface="+mn-ea"/>
              </a:rPr>
              <a:t> la crescita dei </a:t>
            </a:r>
            <a:r>
              <a:rPr lang="it-IT" altLang="en-US" b="1">
                <a:solidFill>
                  <a:srgbClr val="0070C0"/>
                </a:solidFill>
                <a:latin typeface="Calibri" panose="020F0502020204030204" charset="0"/>
                <a:cs typeface="Calibri" panose="020F0502020204030204" charset="0"/>
                <a:sym typeface="+mn-ea"/>
              </a:rPr>
              <a:t>dendriti</a:t>
            </a:r>
            <a:r>
              <a:rPr lang="en-US" b="1">
                <a:solidFill>
                  <a:srgbClr val="0070C0"/>
                </a:solidFill>
                <a:latin typeface="Calibri" panose="020F0502020204030204" charset="0"/>
                <a:cs typeface="Calibri" panose="020F0502020204030204" charset="0"/>
                <a:sym typeface="+mn-ea"/>
              </a:rPr>
              <a:t>, un neurone si espande per stabilire connessioni con altri neuroni</a:t>
            </a:r>
            <a:endParaRPr lang="en-US" b="1">
              <a:solidFill>
                <a:srgbClr val="0070C0"/>
              </a:solidFill>
              <a:latin typeface="Calibri" panose="020F0502020204030204" charset="0"/>
              <a:cs typeface="Calibri" panose="020F0502020204030204" charset="0"/>
              <a:sym typeface="+mn-ea"/>
            </a:endParaRPr>
          </a:p>
          <a:p>
            <a:pPr>
              <a:lnSpc>
                <a:spcPct val="110000"/>
              </a:lnSpc>
            </a:pPr>
            <a:endParaRPr lang="it-IT" altLang="en-US">
              <a:latin typeface="Calibri" panose="020F0502020204030204" charset="0"/>
              <a:cs typeface="Calibri" panose="020F0502020204030204" charset="0"/>
            </a:endParaRPr>
          </a:p>
          <a:p>
            <a:pPr>
              <a:lnSpc>
                <a:spcPct val="110000"/>
              </a:lnSpc>
            </a:pPr>
            <a:r>
              <a:rPr lang="it-IT" altLang="en-US">
                <a:latin typeface="Calibri" panose="020F0502020204030204" charset="0"/>
                <a:cs typeface="Calibri" panose="020F0502020204030204" charset="0"/>
              </a:rPr>
              <a:t>Fondamentale è la trascrizione genica attività dipendente</a:t>
            </a:r>
            <a:endParaRPr lang="it-IT" altLang="en-US">
              <a:latin typeface="Calibri" panose="020F0502020204030204" charset="0"/>
              <a:cs typeface="Calibri" panose="020F0502020204030204" charset="0"/>
            </a:endParaRPr>
          </a:p>
        </p:txBody>
      </p:sp>
      <p:pic>
        <p:nvPicPr>
          <p:cNvPr id="4" name="Picture 3"/>
          <p:cNvPicPr>
            <a:picLocks noChangeAspect="1"/>
          </p:cNvPicPr>
          <p:nvPr/>
        </p:nvPicPr>
        <p:blipFill>
          <a:blip r:embed="rId1"/>
          <a:stretch>
            <a:fillRect/>
          </a:stretch>
        </p:blipFill>
        <p:spPr>
          <a:xfrm>
            <a:off x="395605" y="3587115"/>
            <a:ext cx="3779520" cy="2632075"/>
          </a:xfrm>
          <a:prstGeom prst="rect">
            <a:avLst/>
          </a:prstGeom>
        </p:spPr>
      </p:pic>
      <p:pic>
        <p:nvPicPr>
          <p:cNvPr id="5" name="Picture 4"/>
          <p:cNvPicPr>
            <a:picLocks noChangeAspect="1"/>
          </p:cNvPicPr>
          <p:nvPr/>
        </p:nvPicPr>
        <p:blipFill>
          <a:blip r:embed="rId2"/>
          <a:stretch>
            <a:fillRect/>
          </a:stretch>
        </p:blipFill>
        <p:spPr>
          <a:xfrm>
            <a:off x="5147945" y="260350"/>
            <a:ext cx="3681730" cy="595884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618490" y="2276158"/>
            <a:ext cx="8229600" cy="1143000"/>
          </a:xfrm>
        </p:spPr>
        <p:txBody>
          <a:bodyPr/>
          <a:p>
            <a:pPr>
              <a:lnSpc>
                <a:spcPct val="180000"/>
              </a:lnSpc>
            </a:pPr>
            <a:r>
              <a:rPr lang="it-IT" altLang="en-US" sz="5400" b="1">
                <a:solidFill>
                  <a:srgbClr val="C00000"/>
                </a:solidFill>
              </a:rPr>
              <a:t>MUSICOTERAPIA E PARKINSON</a:t>
            </a:r>
            <a:endParaRPr lang="it-IT" altLang="en-US" sz="5400" b="1">
              <a:solidFill>
                <a:srgbClr val="C00000"/>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15"/>
          <p:cNvSpPr txBox="1"/>
          <p:nvPr/>
        </p:nvSpPr>
        <p:spPr>
          <a:xfrm>
            <a:off x="3491865" y="548640"/>
            <a:ext cx="5419090" cy="466725"/>
          </a:xfrm>
          <a:prstGeom prst="rect">
            <a:avLst/>
          </a:prstGeom>
        </p:spPr>
        <p:txBody>
          <a:bodyPr vert="horz" wrap="square" lIns="0" tIns="51435" rIns="0" bIns="0" rtlCol="0">
            <a:spAutoFit/>
          </a:bodyPr>
          <a:lstStyle/>
          <a:p>
            <a:pPr marL="12700" marR="5080">
              <a:lnSpc>
                <a:spcPct val="150000"/>
              </a:lnSpc>
              <a:spcBef>
                <a:spcPts val="405"/>
              </a:spcBef>
            </a:pPr>
            <a:r>
              <a:rPr sz="1800" dirty="0">
                <a:latin typeface="Calibri" panose="020F0502020204030204"/>
                <a:cs typeface="Calibri" panose="020F0502020204030204"/>
              </a:rPr>
              <a:t>malattia</a:t>
            </a:r>
            <a:r>
              <a:rPr sz="1800" spc="-70" dirty="0">
                <a:latin typeface="Calibri" panose="020F0502020204030204"/>
                <a:cs typeface="Calibri" panose="020F0502020204030204"/>
              </a:rPr>
              <a:t> </a:t>
            </a:r>
            <a:r>
              <a:rPr sz="1800" spc="-10" dirty="0">
                <a:latin typeface="Calibri" panose="020F0502020204030204"/>
                <a:cs typeface="Calibri" panose="020F0502020204030204"/>
              </a:rPr>
              <a:t>neurodegenerativa</a:t>
            </a:r>
            <a:r>
              <a:rPr sz="1800" spc="-80" dirty="0">
                <a:latin typeface="Calibri" panose="020F0502020204030204"/>
                <a:cs typeface="Calibri" panose="020F0502020204030204"/>
              </a:rPr>
              <a:t> </a:t>
            </a:r>
            <a:r>
              <a:rPr sz="1800" spc="-25" dirty="0">
                <a:latin typeface="Calibri" panose="020F0502020204030204"/>
                <a:cs typeface="Calibri" panose="020F0502020204030204"/>
              </a:rPr>
              <a:t>del </a:t>
            </a:r>
            <a:r>
              <a:rPr sz="1800" dirty="0">
                <a:latin typeface="Calibri" panose="020F0502020204030204"/>
                <a:cs typeface="Calibri" panose="020F0502020204030204"/>
              </a:rPr>
              <a:t>Sistema</a:t>
            </a:r>
            <a:r>
              <a:rPr sz="1800" spc="-90" dirty="0">
                <a:latin typeface="Calibri" panose="020F0502020204030204"/>
                <a:cs typeface="Calibri" panose="020F0502020204030204"/>
              </a:rPr>
              <a:t> </a:t>
            </a:r>
            <a:r>
              <a:rPr sz="1800" dirty="0">
                <a:latin typeface="Calibri" panose="020F0502020204030204"/>
                <a:cs typeface="Calibri" panose="020F0502020204030204"/>
              </a:rPr>
              <a:t>Nervoso</a:t>
            </a:r>
            <a:r>
              <a:rPr sz="1800" spc="-90" dirty="0">
                <a:latin typeface="Calibri" panose="020F0502020204030204"/>
                <a:cs typeface="Calibri" panose="020F0502020204030204"/>
              </a:rPr>
              <a:t> </a:t>
            </a:r>
            <a:r>
              <a:rPr sz="1800" spc="-10" dirty="0">
                <a:latin typeface="Calibri" panose="020F0502020204030204"/>
                <a:cs typeface="Calibri" panose="020F0502020204030204"/>
              </a:rPr>
              <a:t>Centrale</a:t>
            </a:r>
            <a:endParaRPr sz="1800" spc="-10" dirty="0">
              <a:latin typeface="Calibri" panose="020F0502020204030204"/>
              <a:cs typeface="Calibri" panose="020F0502020204030204"/>
            </a:endParaRPr>
          </a:p>
        </p:txBody>
      </p:sp>
      <p:sp>
        <p:nvSpPr>
          <p:cNvPr id="23" name="Text Box 22"/>
          <p:cNvSpPr txBox="1"/>
          <p:nvPr/>
        </p:nvSpPr>
        <p:spPr>
          <a:xfrm>
            <a:off x="2411730" y="3284855"/>
            <a:ext cx="6200775" cy="2018030"/>
          </a:xfrm>
          <a:prstGeom prst="rect">
            <a:avLst/>
          </a:prstGeom>
          <a:noFill/>
        </p:spPr>
        <p:txBody>
          <a:bodyPr wrap="square" rtlCol="0">
            <a:spAutoFit/>
          </a:bodyPr>
          <a:p>
            <a:pPr marL="12700" marR="5080" indent="0">
              <a:lnSpc>
                <a:spcPts val="2400"/>
              </a:lnSpc>
              <a:spcBef>
                <a:spcPts val="380"/>
              </a:spcBef>
              <a:buFont typeface="Arial" panose="020B0604020202020204"/>
              <a:buNone/>
              <a:tabLst>
                <a:tab pos="184150" algn="l"/>
              </a:tabLst>
            </a:pPr>
            <a:r>
              <a:rPr lang="it-IT" spc="-25" dirty="0">
                <a:latin typeface="Calibri" panose="020F0502020204030204"/>
                <a:cs typeface="Calibri" panose="020F0502020204030204"/>
                <a:sym typeface="+mn-ea"/>
              </a:rPr>
              <a:t>Instabilità posturale </a:t>
            </a:r>
            <a:endParaRPr lang="it-IT" spc="-25" dirty="0">
              <a:latin typeface="Calibri" panose="020F0502020204030204"/>
              <a:cs typeface="Calibri" panose="020F0502020204030204"/>
              <a:sym typeface="+mn-ea"/>
            </a:endParaRPr>
          </a:p>
          <a:p>
            <a:pPr marL="12700" marR="5080" indent="0">
              <a:lnSpc>
                <a:spcPts val="2400"/>
              </a:lnSpc>
              <a:spcBef>
                <a:spcPts val="380"/>
              </a:spcBef>
              <a:buFont typeface="Arial" panose="020B0604020202020204"/>
              <a:buNone/>
              <a:tabLst>
                <a:tab pos="184150" algn="l"/>
              </a:tabLst>
            </a:pPr>
            <a:r>
              <a:rPr spc="-25" dirty="0">
                <a:latin typeface="Calibri" panose="020F0502020204030204"/>
                <a:cs typeface="Calibri" panose="020F0502020204030204"/>
                <a:sym typeface="+mn-ea"/>
              </a:rPr>
              <a:t>L’instabilità</a:t>
            </a:r>
            <a:r>
              <a:rPr spc="-60" dirty="0">
                <a:latin typeface="Calibri" panose="020F0502020204030204"/>
                <a:cs typeface="Calibri" panose="020F0502020204030204"/>
                <a:sym typeface="+mn-ea"/>
              </a:rPr>
              <a:t> </a:t>
            </a:r>
            <a:r>
              <a:rPr spc="-10" dirty="0">
                <a:latin typeface="Calibri" panose="020F0502020204030204"/>
                <a:cs typeface="Calibri" panose="020F0502020204030204"/>
                <a:sym typeface="+mn-ea"/>
              </a:rPr>
              <a:t>posturale</a:t>
            </a:r>
            <a:r>
              <a:rPr spc="-40" dirty="0">
                <a:latin typeface="Calibri" panose="020F0502020204030204"/>
                <a:cs typeface="Calibri" panose="020F0502020204030204"/>
                <a:sym typeface="+mn-ea"/>
              </a:rPr>
              <a:t> </a:t>
            </a:r>
            <a:r>
              <a:rPr spc="-20" dirty="0">
                <a:latin typeface="Calibri" panose="020F0502020204030204"/>
                <a:cs typeface="Calibri" panose="020F0502020204030204"/>
                <a:sym typeface="+mn-ea"/>
              </a:rPr>
              <a:t>rappresenta</a:t>
            </a:r>
            <a:r>
              <a:rPr spc="-50" dirty="0">
                <a:latin typeface="Calibri" panose="020F0502020204030204"/>
                <a:cs typeface="Calibri" panose="020F0502020204030204"/>
                <a:sym typeface="+mn-ea"/>
              </a:rPr>
              <a:t> </a:t>
            </a:r>
            <a:r>
              <a:rPr dirty="0">
                <a:latin typeface="Calibri" panose="020F0502020204030204"/>
                <a:cs typeface="Calibri" panose="020F0502020204030204"/>
                <a:sym typeface="+mn-ea"/>
              </a:rPr>
              <a:t>uno</a:t>
            </a:r>
            <a:r>
              <a:rPr spc="-40" dirty="0">
                <a:latin typeface="Calibri" panose="020F0502020204030204"/>
                <a:cs typeface="Calibri" panose="020F0502020204030204"/>
                <a:sym typeface="+mn-ea"/>
              </a:rPr>
              <a:t> </a:t>
            </a:r>
            <a:r>
              <a:rPr dirty="0">
                <a:latin typeface="Calibri" panose="020F0502020204030204"/>
                <a:cs typeface="Calibri" panose="020F0502020204030204"/>
                <a:sym typeface="+mn-ea"/>
              </a:rPr>
              <a:t>dei</a:t>
            </a:r>
            <a:r>
              <a:rPr spc="-50" dirty="0">
                <a:latin typeface="Calibri" panose="020F0502020204030204"/>
                <a:cs typeface="Calibri" panose="020F0502020204030204"/>
                <a:sym typeface="+mn-ea"/>
              </a:rPr>
              <a:t> </a:t>
            </a:r>
            <a:r>
              <a:rPr dirty="0">
                <a:latin typeface="Calibri" panose="020F0502020204030204"/>
                <a:cs typeface="Calibri" panose="020F0502020204030204"/>
                <a:sym typeface="+mn-ea"/>
              </a:rPr>
              <a:t>sintomi</a:t>
            </a:r>
            <a:r>
              <a:rPr spc="-50" dirty="0">
                <a:latin typeface="Calibri" panose="020F0502020204030204"/>
                <a:cs typeface="Calibri" panose="020F0502020204030204"/>
                <a:sym typeface="+mn-ea"/>
              </a:rPr>
              <a:t> </a:t>
            </a:r>
            <a:r>
              <a:rPr spc="-10" dirty="0">
                <a:latin typeface="Calibri" panose="020F0502020204030204"/>
                <a:cs typeface="Calibri" panose="020F0502020204030204"/>
                <a:sym typeface="+mn-ea"/>
              </a:rPr>
              <a:t>assiali </a:t>
            </a:r>
            <a:r>
              <a:rPr dirty="0">
                <a:latin typeface="Calibri" panose="020F0502020204030204"/>
                <a:cs typeface="Calibri" panose="020F0502020204030204"/>
                <a:sym typeface="+mn-ea"/>
              </a:rPr>
              <a:t>della</a:t>
            </a:r>
            <a:r>
              <a:rPr spc="-65" dirty="0">
                <a:latin typeface="Calibri" panose="020F0502020204030204"/>
                <a:cs typeface="Calibri" panose="020F0502020204030204"/>
                <a:sym typeface="+mn-ea"/>
              </a:rPr>
              <a:t> </a:t>
            </a:r>
            <a:r>
              <a:rPr dirty="0">
                <a:latin typeface="Calibri" panose="020F0502020204030204"/>
                <a:cs typeface="Calibri" panose="020F0502020204030204"/>
                <a:sym typeface="+mn-ea"/>
              </a:rPr>
              <a:t>malattia</a:t>
            </a:r>
            <a:r>
              <a:rPr spc="-65" dirty="0">
                <a:latin typeface="Calibri" panose="020F0502020204030204"/>
                <a:cs typeface="Calibri" panose="020F0502020204030204"/>
                <a:sym typeface="+mn-ea"/>
              </a:rPr>
              <a:t> </a:t>
            </a:r>
            <a:r>
              <a:rPr dirty="0">
                <a:latin typeface="Calibri" panose="020F0502020204030204"/>
                <a:cs typeface="Calibri" panose="020F0502020204030204"/>
                <a:sym typeface="+mn-ea"/>
              </a:rPr>
              <a:t>di</a:t>
            </a:r>
            <a:r>
              <a:rPr spc="-65" dirty="0">
                <a:latin typeface="Calibri" panose="020F0502020204030204"/>
                <a:cs typeface="Calibri" panose="020F0502020204030204"/>
                <a:sym typeface="+mn-ea"/>
              </a:rPr>
              <a:t> </a:t>
            </a:r>
            <a:r>
              <a:rPr spc="-10" dirty="0">
                <a:latin typeface="Calibri" panose="020F0502020204030204"/>
                <a:cs typeface="Calibri" panose="020F0502020204030204"/>
                <a:sym typeface="+mn-ea"/>
              </a:rPr>
              <a:t>Parkinson</a:t>
            </a:r>
            <a:endParaRPr>
              <a:latin typeface="Calibri" panose="020F0502020204030204"/>
              <a:cs typeface="Calibri" panose="020F0502020204030204"/>
            </a:endParaRPr>
          </a:p>
          <a:p>
            <a:pPr marL="184150" indent="-171450">
              <a:lnSpc>
                <a:spcPct val="100000"/>
              </a:lnSpc>
              <a:spcBef>
                <a:spcPts val="415"/>
              </a:spcBef>
              <a:buFont typeface="Arial" panose="020B0604020202020204"/>
              <a:buChar char="•"/>
              <a:tabLst>
                <a:tab pos="184150" algn="l"/>
              </a:tabLst>
            </a:pPr>
            <a:r>
              <a:rPr dirty="0">
                <a:latin typeface="Calibri" panose="020F0502020204030204"/>
                <a:cs typeface="Calibri" panose="020F0502020204030204"/>
                <a:sym typeface="+mn-ea"/>
              </a:rPr>
              <a:t>Non</a:t>
            </a:r>
            <a:r>
              <a:rPr spc="-55" dirty="0">
                <a:latin typeface="Calibri" panose="020F0502020204030204"/>
                <a:cs typeface="Calibri" panose="020F0502020204030204"/>
                <a:sym typeface="+mn-ea"/>
              </a:rPr>
              <a:t> </a:t>
            </a:r>
            <a:r>
              <a:rPr dirty="0">
                <a:latin typeface="Calibri" panose="020F0502020204030204"/>
                <a:cs typeface="Calibri" panose="020F0502020204030204"/>
                <a:sym typeface="+mn-ea"/>
              </a:rPr>
              <a:t>comune</a:t>
            </a:r>
            <a:r>
              <a:rPr spc="-45" dirty="0">
                <a:latin typeface="Calibri" panose="020F0502020204030204"/>
                <a:cs typeface="Calibri" panose="020F0502020204030204"/>
                <a:sym typeface="+mn-ea"/>
              </a:rPr>
              <a:t> </a:t>
            </a:r>
            <a:r>
              <a:rPr dirty="0">
                <a:latin typeface="Calibri" panose="020F0502020204030204"/>
                <a:cs typeface="Calibri" panose="020F0502020204030204"/>
                <a:sym typeface="+mn-ea"/>
              </a:rPr>
              <a:t>negli</a:t>
            </a:r>
            <a:r>
              <a:rPr spc="-40" dirty="0">
                <a:latin typeface="Calibri" panose="020F0502020204030204"/>
                <a:cs typeface="Calibri" panose="020F0502020204030204"/>
                <a:sym typeface="+mn-ea"/>
              </a:rPr>
              <a:t> </a:t>
            </a:r>
            <a:r>
              <a:rPr spc="-10" dirty="0">
                <a:latin typeface="Calibri" panose="020F0502020204030204"/>
                <a:cs typeface="Calibri" panose="020F0502020204030204"/>
                <a:sym typeface="+mn-ea"/>
              </a:rPr>
              <a:t>stadi</a:t>
            </a:r>
            <a:r>
              <a:rPr spc="-60" dirty="0">
                <a:latin typeface="Calibri" panose="020F0502020204030204"/>
                <a:cs typeface="Calibri" panose="020F0502020204030204"/>
                <a:sym typeface="+mn-ea"/>
              </a:rPr>
              <a:t> </a:t>
            </a:r>
            <a:r>
              <a:rPr spc="-10" dirty="0">
                <a:latin typeface="Calibri" panose="020F0502020204030204"/>
                <a:cs typeface="Calibri" panose="020F0502020204030204"/>
                <a:sym typeface="+mn-ea"/>
              </a:rPr>
              <a:t>iniziali</a:t>
            </a:r>
            <a:endParaRPr>
              <a:latin typeface="Calibri" panose="020F0502020204030204"/>
              <a:cs typeface="Calibri" panose="020F0502020204030204"/>
            </a:endParaRPr>
          </a:p>
          <a:p>
            <a:pPr marL="184150" indent="-171450">
              <a:lnSpc>
                <a:spcPct val="100000"/>
              </a:lnSpc>
              <a:spcBef>
                <a:spcPts val="550"/>
              </a:spcBef>
              <a:buFont typeface="Arial" panose="020B0604020202020204"/>
              <a:buChar char="•"/>
              <a:tabLst>
                <a:tab pos="184150" algn="l"/>
              </a:tabLst>
            </a:pPr>
            <a:r>
              <a:rPr spc="-20" dirty="0">
                <a:latin typeface="Calibri" panose="020F0502020204030204"/>
                <a:cs typeface="Calibri" panose="020F0502020204030204"/>
                <a:sym typeface="+mn-ea"/>
              </a:rPr>
              <a:t>Scarsa</a:t>
            </a:r>
            <a:r>
              <a:rPr spc="-75" dirty="0">
                <a:latin typeface="Calibri" panose="020F0502020204030204"/>
                <a:cs typeface="Calibri" panose="020F0502020204030204"/>
                <a:sym typeface="+mn-ea"/>
              </a:rPr>
              <a:t> </a:t>
            </a:r>
            <a:r>
              <a:rPr spc="-10" dirty="0">
                <a:latin typeface="Calibri" panose="020F0502020204030204"/>
                <a:cs typeface="Calibri" panose="020F0502020204030204"/>
                <a:sym typeface="+mn-ea"/>
              </a:rPr>
              <a:t>risposta</a:t>
            </a:r>
            <a:r>
              <a:rPr spc="-55" dirty="0">
                <a:latin typeface="Calibri" panose="020F0502020204030204"/>
                <a:cs typeface="Calibri" panose="020F0502020204030204"/>
                <a:sym typeface="+mn-ea"/>
              </a:rPr>
              <a:t> </a:t>
            </a:r>
            <a:r>
              <a:rPr dirty="0">
                <a:latin typeface="Calibri" panose="020F0502020204030204"/>
                <a:cs typeface="Calibri" panose="020F0502020204030204"/>
                <a:sym typeface="+mn-ea"/>
              </a:rPr>
              <a:t>ai</a:t>
            </a:r>
            <a:r>
              <a:rPr spc="-40" dirty="0">
                <a:latin typeface="Calibri" panose="020F0502020204030204"/>
                <a:cs typeface="Calibri" panose="020F0502020204030204"/>
                <a:sym typeface="+mn-ea"/>
              </a:rPr>
              <a:t> </a:t>
            </a:r>
            <a:r>
              <a:rPr spc="-25" dirty="0">
                <a:latin typeface="Calibri" panose="020F0502020204030204"/>
                <a:cs typeface="Calibri" panose="020F0502020204030204"/>
                <a:sym typeface="+mn-ea"/>
              </a:rPr>
              <a:t>trattamenti</a:t>
            </a:r>
            <a:r>
              <a:rPr spc="-60" dirty="0">
                <a:latin typeface="Calibri" panose="020F0502020204030204"/>
                <a:cs typeface="Calibri" panose="020F0502020204030204"/>
                <a:sym typeface="+mn-ea"/>
              </a:rPr>
              <a:t> </a:t>
            </a:r>
            <a:r>
              <a:rPr spc="-10" dirty="0">
                <a:latin typeface="Calibri" panose="020F0502020204030204"/>
                <a:cs typeface="Calibri" panose="020F0502020204030204"/>
                <a:sym typeface="+mn-ea"/>
              </a:rPr>
              <a:t>farmacologici</a:t>
            </a:r>
            <a:r>
              <a:rPr spc="-50" dirty="0">
                <a:latin typeface="Calibri" panose="020F0502020204030204"/>
                <a:cs typeface="Calibri" panose="020F0502020204030204"/>
                <a:sym typeface="+mn-ea"/>
              </a:rPr>
              <a:t> </a:t>
            </a:r>
            <a:r>
              <a:rPr dirty="0">
                <a:latin typeface="Calibri" panose="020F0502020204030204"/>
                <a:cs typeface="Calibri" panose="020F0502020204030204"/>
                <a:sym typeface="+mn-ea"/>
              </a:rPr>
              <a:t>e</a:t>
            </a:r>
            <a:r>
              <a:rPr spc="-30" dirty="0">
                <a:latin typeface="Calibri" panose="020F0502020204030204"/>
                <a:cs typeface="Calibri" panose="020F0502020204030204"/>
                <a:sym typeface="+mn-ea"/>
              </a:rPr>
              <a:t> </a:t>
            </a:r>
            <a:r>
              <a:rPr spc="-10" dirty="0">
                <a:latin typeface="Calibri" panose="020F0502020204030204"/>
                <a:cs typeface="Calibri" panose="020F0502020204030204"/>
                <a:sym typeface="+mn-ea"/>
              </a:rPr>
              <a:t>riabilitativi</a:t>
            </a:r>
            <a:endParaRPr>
              <a:latin typeface="Calibri" panose="020F0502020204030204"/>
              <a:cs typeface="Calibri" panose="020F0502020204030204"/>
            </a:endParaRPr>
          </a:p>
          <a:p>
            <a:endParaRPr lang="en-US"/>
          </a:p>
        </p:txBody>
      </p:sp>
      <p:pic>
        <p:nvPicPr>
          <p:cNvPr id="25" name="Content Placeholder 24"/>
          <p:cNvPicPr>
            <a:picLocks noChangeAspect="1"/>
          </p:cNvPicPr>
          <p:nvPr>
            <p:ph sz="half" idx="1"/>
          </p:nvPr>
        </p:nvPicPr>
        <p:blipFill>
          <a:blip r:embed="rId1"/>
          <a:stretch>
            <a:fillRect/>
          </a:stretch>
        </p:blipFill>
        <p:spPr>
          <a:xfrm>
            <a:off x="3491865" y="1196340"/>
            <a:ext cx="5414010" cy="1531620"/>
          </a:xfrm>
          <a:prstGeom prst="rect">
            <a:avLst/>
          </a:prstGeom>
        </p:spPr>
      </p:pic>
      <p:pic>
        <p:nvPicPr>
          <p:cNvPr id="27" name="Content Placeholder 26"/>
          <p:cNvPicPr>
            <a:picLocks noChangeAspect="1"/>
          </p:cNvPicPr>
          <p:nvPr>
            <p:ph sz="half" idx="2"/>
          </p:nvPr>
        </p:nvPicPr>
        <p:blipFill>
          <a:blip r:embed="rId2"/>
          <a:stretch>
            <a:fillRect/>
          </a:stretch>
        </p:blipFill>
        <p:spPr>
          <a:xfrm>
            <a:off x="286385" y="3356610"/>
            <a:ext cx="2049780" cy="2857500"/>
          </a:xfrm>
          <a:prstGeom prst="rect">
            <a:avLst/>
          </a:prstGeom>
        </p:spPr>
      </p:pic>
      <p:pic>
        <p:nvPicPr>
          <p:cNvPr id="29" name="Picture 28"/>
          <p:cNvPicPr>
            <a:picLocks noChangeAspect="1"/>
          </p:cNvPicPr>
          <p:nvPr/>
        </p:nvPicPr>
        <p:blipFill>
          <a:blip r:embed="rId3"/>
          <a:stretch>
            <a:fillRect/>
          </a:stretch>
        </p:blipFill>
        <p:spPr>
          <a:xfrm>
            <a:off x="2915285" y="5732780"/>
            <a:ext cx="4663440" cy="426720"/>
          </a:xfrm>
          <a:prstGeom prst="rect">
            <a:avLst/>
          </a:prstGeom>
        </p:spPr>
      </p:pic>
      <p:pic>
        <p:nvPicPr>
          <p:cNvPr id="30" name="Picture 29"/>
          <p:cNvPicPr>
            <a:picLocks noChangeAspect="1"/>
          </p:cNvPicPr>
          <p:nvPr/>
        </p:nvPicPr>
        <p:blipFill>
          <a:blip r:embed="rId4"/>
          <a:stretch>
            <a:fillRect/>
          </a:stretch>
        </p:blipFill>
        <p:spPr>
          <a:xfrm>
            <a:off x="107315" y="332740"/>
            <a:ext cx="3268980" cy="265938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4"/>
          <p:cNvPicPr/>
          <p:nvPr/>
        </p:nvPicPr>
        <p:blipFill>
          <a:blip r:embed="rId1" cstate="print"/>
          <a:stretch>
            <a:fillRect/>
          </a:stretch>
        </p:blipFill>
        <p:spPr>
          <a:xfrm>
            <a:off x="107315" y="188595"/>
            <a:ext cx="5492750" cy="4457065"/>
          </a:xfrm>
          <a:prstGeom prst="rect">
            <a:avLst/>
          </a:prstGeom>
        </p:spPr>
      </p:pic>
      <p:sp>
        <p:nvSpPr>
          <p:cNvPr id="7" name="Text Box 6"/>
          <p:cNvSpPr txBox="1"/>
          <p:nvPr/>
        </p:nvSpPr>
        <p:spPr>
          <a:xfrm>
            <a:off x="5507990" y="548640"/>
            <a:ext cx="3217545" cy="2970530"/>
          </a:xfrm>
          <a:prstGeom prst="rect">
            <a:avLst/>
          </a:prstGeom>
          <a:noFill/>
        </p:spPr>
        <p:txBody>
          <a:bodyPr wrap="square" rtlCol="0" anchor="t">
            <a:spAutoFit/>
          </a:bodyPr>
          <a:p>
            <a:endParaRPr lang="en-US"/>
          </a:p>
          <a:p>
            <a:pPr marL="285750" indent="-285750" algn="just">
              <a:lnSpc>
                <a:spcPct val="120000"/>
              </a:lnSpc>
              <a:buFont typeface="Wingdings" panose="05000000000000000000" charset="0"/>
              <a:buChar char="q"/>
            </a:pPr>
            <a:r>
              <a:rPr lang="en-US" b="1">
                <a:latin typeface="Calibri" panose="020F0502020204030204" charset="0"/>
                <a:cs typeface="Calibri" panose="020F0502020204030204" charset="0"/>
              </a:rPr>
              <a:t>degenerazione </a:t>
            </a:r>
            <a:r>
              <a:rPr lang="en-US">
                <a:latin typeface="Calibri" panose="020F0502020204030204" charset="0"/>
                <a:cs typeface="Calibri" panose="020F0502020204030204" charset="0"/>
              </a:rPr>
              <a:t>dei neuroni dopaminergici della pars compacta della </a:t>
            </a:r>
            <a:r>
              <a:rPr lang="en-US" b="1">
                <a:latin typeface="Calibri" panose="020F0502020204030204" charset="0"/>
                <a:cs typeface="Calibri" panose="020F0502020204030204" charset="0"/>
              </a:rPr>
              <a:t>substantia nigra mesencefalica</a:t>
            </a:r>
            <a:r>
              <a:rPr lang="it-IT" altLang="en-US">
                <a:latin typeface="Calibri" panose="020F0502020204030204" charset="0"/>
                <a:cs typeface="Calibri" panose="020F0502020204030204" charset="0"/>
              </a:rPr>
              <a:t> </a:t>
            </a:r>
            <a:endParaRPr lang="it-IT" altLang="en-US">
              <a:latin typeface="Calibri" panose="020F0502020204030204" charset="0"/>
              <a:cs typeface="Calibri" panose="020F0502020204030204" charset="0"/>
            </a:endParaRPr>
          </a:p>
          <a:p>
            <a:pPr marL="285750" indent="-285750" algn="just">
              <a:lnSpc>
                <a:spcPct val="120000"/>
              </a:lnSpc>
              <a:buFont typeface="Wingdings" panose="05000000000000000000" charset="0"/>
              <a:buChar char="q"/>
            </a:pPr>
            <a:r>
              <a:rPr lang="en-US">
                <a:latin typeface="Calibri" panose="020F0502020204030204" charset="0"/>
                <a:cs typeface="Calibri" panose="020F0502020204030204" charset="0"/>
              </a:rPr>
              <a:t>deposizione intraneuronale di </a:t>
            </a:r>
            <a:r>
              <a:rPr lang="en-US" b="1">
                <a:latin typeface="Calibri" panose="020F0502020204030204" charset="0"/>
                <a:cs typeface="Calibri" panose="020F0502020204030204" charset="0"/>
              </a:rPr>
              <a:t>accumuli di alfa-sinucleina (corpi di Lewy)</a:t>
            </a:r>
            <a:endParaRPr lang="en-US" b="1">
              <a:latin typeface="Calibri" panose="020F0502020204030204" charset="0"/>
              <a:cs typeface="Calibri" panose="020F0502020204030204" charset="0"/>
            </a:endParaRPr>
          </a:p>
          <a:p>
            <a:endParaRPr lang="en-US" b="1">
              <a:latin typeface="Calibri" panose="020F0502020204030204" charset="0"/>
              <a:cs typeface="Calibri" panose="020F0502020204030204" charset="0"/>
            </a:endParaRPr>
          </a:p>
        </p:txBody>
      </p:sp>
      <p:sp>
        <p:nvSpPr>
          <p:cNvPr id="8" name="Text Box 7"/>
          <p:cNvSpPr txBox="1"/>
          <p:nvPr/>
        </p:nvSpPr>
        <p:spPr>
          <a:xfrm>
            <a:off x="634365" y="4869180"/>
            <a:ext cx="7875270" cy="1753235"/>
          </a:xfrm>
          <a:prstGeom prst="rect">
            <a:avLst/>
          </a:prstGeom>
          <a:noFill/>
        </p:spPr>
        <p:txBody>
          <a:bodyPr wrap="square" rtlCol="0">
            <a:spAutoFit/>
          </a:bodyPr>
          <a:p>
            <a:pPr marL="285750" indent="-285750">
              <a:buFont typeface="Wingdings" panose="05000000000000000000" charset="0"/>
              <a:buChar char="q"/>
            </a:pPr>
            <a:r>
              <a:rPr lang="en-US">
                <a:latin typeface="Calibri" panose="020F0502020204030204" charset="0"/>
                <a:cs typeface="Calibri" panose="020F0502020204030204" charset="0"/>
                <a:sym typeface="+mn-ea"/>
              </a:rPr>
              <a:t>I neuroni della pars compacta producono </a:t>
            </a:r>
            <a:r>
              <a:rPr lang="en-US" b="1">
                <a:latin typeface="Calibri" panose="020F0502020204030204" charset="0"/>
                <a:cs typeface="Calibri" panose="020F0502020204030204" charset="0"/>
                <a:sym typeface="+mn-ea"/>
              </a:rPr>
              <a:t>dopamina</a:t>
            </a:r>
            <a:r>
              <a:rPr lang="en-US">
                <a:latin typeface="Calibri" panose="020F0502020204030204" charset="0"/>
                <a:cs typeface="Calibri" panose="020F0502020204030204" charset="0"/>
                <a:sym typeface="+mn-ea"/>
              </a:rPr>
              <a:t>, neurotrasmettitore responsabile dell'attivazione di circuiti che controllano i movimenti e l'equilibrio</a:t>
            </a:r>
            <a:endParaRPr lang="en-US">
              <a:latin typeface="Calibri" panose="020F0502020204030204" charset="0"/>
              <a:cs typeface="Calibri" panose="020F0502020204030204" charset="0"/>
            </a:endParaRPr>
          </a:p>
          <a:p>
            <a:pPr marL="285750" indent="-285750">
              <a:buFont typeface="Wingdings" panose="05000000000000000000" charset="0"/>
              <a:buChar char="q"/>
            </a:pPr>
            <a:endParaRPr dirty="0">
              <a:latin typeface="Calibri" panose="020F0502020204030204" charset="0"/>
              <a:cs typeface="Calibri" panose="020F0502020204030204" charset="0"/>
              <a:sym typeface="+mn-ea"/>
            </a:endParaRPr>
          </a:p>
          <a:p>
            <a:pPr marL="285750" indent="-285750">
              <a:buFont typeface="Wingdings" panose="05000000000000000000" charset="0"/>
              <a:buChar char="q"/>
            </a:pPr>
            <a:r>
              <a:rPr dirty="0">
                <a:latin typeface="Calibri" panose="020F0502020204030204" charset="0"/>
                <a:cs typeface="Calibri" panose="020F0502020204030204" charset="0"/>
                <a:sym typeface="+mn-ea"/>
              </a:rPr>
              <a:t>La</a:t>
            </a:r>
            <a:r>
              <a:rPr spc="-30" dirty="0">
                <a:latin typeface="Calibri" panose="020F0502020204030204" charset="0"/>
                <a:cs typeface="Calibri" panose="020F0502020204030204" charset="0"/>
                <a:sym typeface="+mn-ea"/>
              </a:rPr>
              <a:t> </a:t>
            </a:r>
            <a:r>
              <a:rPr spc="-10" dirty="0">
                <a:latin typeface="Calibri" panose="020F0502020204030204" charset="0"/>
                <a:cs typeface="Calibri" panose="020F0502020204030204" charset="0"/>
                <a:sym typeface="+mn-ea"/>
              </a:rPr>
              <a:t>degenerazione</a:t>
            </a:r>
            <a:r>
              <a:rPr spc="-15" dirty="0">
                <a:latin typeface="Calibri" panose="020F0502020204030204" charset="0"/>
                <a:cs typeface="Calibri" panose="020F0502020204030204" charset="0"/>
                <a:sym typeface="+mn-ea"/>
              </a:rPr>
              <a:t> </a:t>
            </a:r>
            <a:r>
              <a:rPr dirty="0">
                <a:latin typeface="Calibri" panose="020F0502020204030204" charset="0"/>
                <a:cs typeface="Calibri" panose="020F0502020204030204" charset="0"/>
                <a:sym typeface="+mn-ea"/>
              </a:rPr>
              <a:t>della</a:t>
            </a:r>
            <a:r>
              <a:rPr spc="-15" dirty="0">
                <a:latin typeface="Calibri" panose="020F0502020204030204" charset="0"/>
                <a:cs typeface="Calibri" panose="020F0502020204030204" charset="0"/>
                <a:sym typeface="+mn-ea"/>
              </a:rPr>
              <a:t> </a:t>
            </a:r>
            <a:r>
              <a:rPr dirty="0">
                <a:latin typeface="Calibri" panose="020F0502020204030204" charset="0"/>
                <a:cs typeface="Calibri" panose="020F0502020204030204" charset="0"/>
                <a:sym typeface="+mn-ea"/>
              </a:rPr>
              <a:t>via</a:t>
            </a:r>
            <a:r>
              <a:rPr spc="-15" dirty="0">
                <a:latin typeface="Calibri" panose="020F0502020204030204" charset="0"/>
                <a:cs typeface="Calibri" panose="020F0502020204030204" charset="0"/>
                <a:sym typeface="+mn-ea"/>
              </a:rPr>
              <a:t> </a:t>
            </a:r>
            <a:r>
              <a:rPr spc="-20" dirty="0">
                <a:latin typeface="Calibri" panose="020F0502020204030204" charset="0"/>
                <a:cs typeface="Calibri" panose="020F0502020204030204" charset="0"/>
                <a:sym typeface="+mn-ea"/>
              </a:rPr>
              <a:t>nigro-</a:t>
            </a:r>
            <a:r>
              <a:rPr spc="-10" dirty="0">
                <a:latin typeface="Calibri" panose="020F0502020204030204" charset="0"/>
                <a:cs typeface="Calibri" panose="020F0502020204030204" charset="0"/>
                <a:sym typeface="+mn-ea"/>
              </a:rPr>
              <a:t>striatale </a:t>
            </a:r>
            <a:r>
              <a:rPr dirty="0">
                <a:latin typeface="Calibri" panose="020F0502020204030204" charset="0"/>
                <a:cs typeface="Calibri" panose="020F0502020204030204" charset="0"/>
                <a:sym typeface="+mn-ea"/>
              </a:rPr>
              <a:t>ha</a:t>
            </a:r>
            <a:r>
              <a:rPr spc="-35" dirty="0">
                <a:latin typeface="Calibri" panose="020F0502020204030204" charset="0"/>
                <a:cs typeface="Calibri" panose="020F0502020204030204" charset="0"/>
                <a:sym typeface="+mn-ea"/>
              </a:rPr>
              <a:t> </a:t>
            </a:r>
            <a:r>
              <a:rPr dirty="0">
                <a:latin typeface="Calibri" panose="020F0502020204030204" charset="0"/>
                <a:cs typeface="Calibri" panose="020F0502020204030204" charset="0"/>
                <a:sym typeface="+mn-ea"/>
              </a:rPr>
              <a:t>come</a:t>
            </a:r>
            <a:r>
              <a:rPr spc="-45" dirty="0">
                <a:latin typeface="Calibri" panose="020F0502020204030204" charset="0"/>
                <a:cs typeface="Calibri" panose="020F0502020204030204" charset="0"/>
                <a:sym typeface="+mn-ea"/>
              </a:rPr>
              <a:t> </a:t>
            </a:r>
            <a:r>
              <a:rPr spc="-10" dirty="0">
                <a:latin typeface="Calibri" panose="020F0502020204030204" charset="0"/>
                <a:cs typeface="Calibri" panose="020F0502020204030204" charset="0"/>
                <a:sym typeface="+mn-ea"/>
              </a:rPr>
              <a:t>conseguenza</a:t>
            </a:r>
            <a:r>
              <a:rPr spc="-40" dirty="0">
                <a:latin typeface="Calibri" panose="020F0502020204030204" charset="0"/>
                <a:cs typeface="Calibri" panose="020F0502020204030204" charset="0"/>
                <a:sym typeface="+mn-ea"/>
              </a:rPr>
              <a:t> </a:t>
            </a:r>
            <a:r>
              <a:rPr dirty="0">
                <a:latin typeface="Calibri" panose="020F0502020204030204" charset="0"/>
                <a:cs typeface="Calibri" panose="020F0502020204030204" charset="0"/>
                <a:sym typeface="+mn-ea"/>
              </a:rPr>
              <a:t>la</a:t>
            </a:r>
            <a:r>
              <a:rPr spc="10" dirty="0">
                <a:latin typeface="Calibri" panose="020F0502020204030204" charset="0"/>
                <a:cs typeface="Calibri" panose="020F0502020204030204" charset="0"/>
                <a:sym typeface="+mn-ea"/>
              </a:rPr>
              <a:t> </a:t>
            </a:r>
            <a:r>
              <a:rPr b="1" spc="-10" dirty="0">
                <a:latin typeface="Calibri" panose="020F0502020204030204" charset="0"/>
                <a:cs typeface="Calibri" panose="020F0502020204030204" charset="0"/>
                <a:sym typeface="+mn-ea"/>
              </a:rPr>
              <a:t>perdita </a:t>
            </a:r>
            <a:r>
              <a:rPr b="1" spc="-20" dirty="0">
                <a:latin typeface="Calibri" panose="020F0502020204030204" charset="0"/>
                <a:cs typeface="Calibri" panose="020F0502020204030204" charset="0"/>
                <a:sym typeface="+mn-ea"/>
              </a:rPr>
              <a:t>dell’attività</a:t>
            </a:r>
            <a:r>
              <a:rPr b="1" spc="-35" dirty="0">
                <a:latin typeface="Calibri" panose="020F0502020204030204" charset="0"/>
                <a:cs typeface="Calibri" panose="020F0502020204030204" charset="0"/>
                <a:sym typeface="+mn-ea"/>
              </a:rPr>
              <a:t> </a:t>
            </a:r>
            <a:r>
              <a:rPr b="1" dirty="0">
                <a:latin typeface="Calibri" panose="020F0502020204030204" charset="0"/>
                <a:cs typeface="Calibri" panose="020F0502020204030204" charset="0"/>
                <a:sym typeface="+mn-ea"/>
              </a:rPr>
              <a:t>di</a:t>
            </a:r>
            <a:r>
              <a:rPr b="1" spc="40" dirty="0">
                <a:latin typeface="Calibri" panose="020F0502020204030204" charset="0"/>
                <a:cs typeface="Calibri" panose="020F0502020204030204" charset="0"/>
                <a:sym typeface="+mn-ea"/>
              </a:rPr>
              <a:t> </a:t>
            </a:r>
            <a:r>
              <a:rPr b="1" spc="-10" dirty="0">
                <a:latin typeface="Calibri" panose="020F0502020204030204" charset="0"/>
                <a:cs typeface="Calibri" panose="020F0502020204030204" charset="0"/>
                <a:sym typeface="+mn-ea"/>
              </a:rPr>
              <a:t>controllo</a:t>
            </a:r>
            <a:r>
              <a:rPr b="1" spc="-35" dirty="0">
                <a:latin typeface="Calibri" panose="020F0502020204030204" charset="0"/>
                <a:cs typeface="Calibri" panose="020F0502020204030204" charset="0"/>
                <a:sym typeface="+mn-ea"/>
              </a:rPr>
              <a:t> </a:t>
            </a:r>
            <a:r>
              <a:rPr b="1" spc="-10" dirty="0">
                <a:latin typeface="Calibri" panose="020F0502020204030204" charset="0"/>
                <a:cs typeface="Calibri" panose="020F0502020204030204" charset="0"/>
                <a:sym typeface="+mn-ea"/>
              </a:rPr>
              <a:t>esercitata</a:t>
            </a:r>
            <a:r>
              <a:rPr b="1" spc="-40" dirty="0">
                <a:latin typeface="Calibri" panose="020F0502020204030204" charset="0"/>
                <a:cs typeface="Calibri" panose="020F0502020204030204" charset="0"/>
                <a:sym typeface="+mn-ea"/>
              </a:rPr>
              <a:t> </a:t>
            </a:r>
            <a:r>
              <a:rPr b="1" spc="-25" dirty="0">
                <a:latin typeface="Calibri" panose="020F0502020204030204" charset="0"/>
                <a:cs typeface="Calibri" panose="020F0502020204030204" charset="0"/>
                <a:sym typeface="+mn-ea"/>
              </a:rPr>
              <a:t>dai </a:t>
            </a:r>
            <a:r>
              <a:rPr b="1" dirty="0">
                <a:latin typeface="Calibri" panose="020F0502020204030204" charset="0"/>
                <a:cs typeface="Calibri" panose="020F0502020204030204" charset="0"/>
                <a:sym typeface="+mn-ea"/>
              </a:rPr>
              <a:t>nuclei</a:t>
            </a:r>
            <a:r>
              <a:rPr b="1" spc="-50" dirty="0">
                <a:latin typeface="Calibri" panose="020F0502020204030204" charset="0"/>
                <a:cs typeface="Calibri" panose="020F0502020204030204" charset="0"/>
                <a:sym typeface="+mn-ea"/>
              </a:rPr>
              <a:t> </a:t>
            </a:r>
            <a:r>
              <a:rPr b="1" dirty="0">
                <a:latin typeface="Calibri" panose="020F0502020204030204" charset="0"/>
                <a:cs typeface="Calibri" panose="020F0502020204030204" charset="0"/>
                <a:sym typeface="+mn-ea"/>
              </a:rPr>
              <a:t>della</a:t>
            </a:r>
            <a:r>
              <a:rPr b="1" spc="-30" dirty="0">
                <a:latin typeface="Calibri" panose="020F0502020204030204" charset="0"/>
                <a:cs typeface="Calibri" panose="020F0502020204030204" charset="0"/>
                <a:sym typeface="+mn-ea"/>
              </a:rPr>
              <a:t> </a:t>
            </a:r>
            <a:r>
              <a:rPr b="1" dirty="0">
                <a:latin typeface="Calibri" panose="020F0502020204030204" charset="0"/>
                <a:cs typeface="Calibri" panose="020F0502020204030204" charset="0"/>
                <a:sym typeface="+mn-ea"/>
              </a:rPr>
              <a:t>base</a:t>
            </a:r>
            <a:r>
              <a:rPr b="1" spc="-25" dirty="0">
                <a:latin typeface="Calibri" panose="020F0502020204030204" charset="0"/>
                <a:cs typeface="Calibri" panose="020F0502020204030204" charset="0"/>
                <a:sym typeface="+mn-ea"/>
              </a:rPr>
              <a:t> </a:t>
            </a:r>
            <a:r>
              <a:rPr b="1" spc="-20" dirty="0">
                <a:latin typeface="Calibri" panose="020F0502020204030204" charset="0"/>
                <a:cs typeface="Calibri" panose="020F0502020204030204" charset="0"/>
                <a:sym typeface="+mn-ea"/>
              </a:rPr>
              <a:t>sull’attività</a:t>
            </a:r>
            <a:r>
              <a:rPr b="1" spc="-30" dirty="0">
                <a:latin typeface="Calibri" panose="020F0502020204030204" charset="0"/>
                <a:cs typeface="Calibri" panose="020F0502020204030204" charset="0"/>
                <a:sym typeface="+mn-ea"/>
              </a:rPr>
              <a:t> </a:t>
            </a:r>
            <a:r>
              <a:rPr b="1" spc="-10" dirty="0">
                <a:latin typeface="Calibri" panose="020F0502020204030204" charset="0"/>
                <a:cs typeface="Calibri" panose="020F0502020204030204" charset="0"/>
                <a:sym typeface="+mn-ea"/>
              </a:rPr>
              <a:t>motoria</a:t>
            </a:r>
            <a:endParaRPr b="1">
              <a:latin typeface="Calibri" panose="020F0502020204030204" charset="0"/>
              <a:cs typeface="Calibri" panose="020F0502020204030204" charset="0"/>
            </a:endParaRPr>
          </a:p>
          <a:p>
            <a:endParaRPr lang="en-US" b="1">
              <a:latin typeface="Calibri" panose="020F0502020204030204" charset="0"/>
              <a:cs typeface="Calibri" panose="020F050202020403020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352357" y="2214879"/>
            <a:ext cx="4187190" cy="3599179"/>
            <a:chOff x="2352357" y="2214879"/>
            <a:chExt cx="4187190" cy="3599179"/>
          </a:xfrm>
        </p:grpSpPr>
        <p:pic>
          <p:nvPicPr>
            <p:cNvPr id="3" name="object 3"/>
            <p:cNvPicPr/>
            <p:nvPr/>
          </p:nvPicPr>
          <p:blipFill>
            <a:blip r:embed="rId1" cstate="print"/>
            <a:stretch>
              <a:fillRect/>
            </a:stretch>
          </p:blipFill>
          <p:spPr>
            <a:xfrm>
              <a:off x="2928620" y="2214879"/>
              <a:ext cx="2975610" cy="3599178"/>
            </a:xfrm>
            <a:prstGeom prst="rect">
              <a:avLst/>
            </a:prstGeom>
          </p:spPr>
        </p:pic>
        <p:sp>
          <p:nvSpPr>
            <p:cNvPr id="4" name="object 4"/>
            <p:cNvSpPr/>
            <p:nvPr/>
          </p:nvSpPr>
          <p:spPr>
            <a:xfrm>
              <a:off x="2357120" y="2428238"/>
              <a:ext cx="1465580" cy="214629"/>
            </a:xfrm>
            <a:custGeom>
              <a:avLst/>
              <a:gdLst/>
              <a:ahLst/>
              <a:cxnLst/>
              <a:rect l="l" t="t" r="r" b="b"/>
              <a:pathLst>
                <a:path w="1465579" h="214630">
                  <a:moveTo>
                    <a:pt x="0" y="0"/>
                  </a:moveTo>
                  <a:lnTo>
                    <a:pt x="786130" y="0"/>
                  </a:lnTo>
                  <a:lnTo>
                    <a:pt x="786130" y="214629"/>
                  </a:lnTo>
                  <a:lnTo>
                    <a:pt x="1465581" y="214629"/>
                  </a:lnTo>
                </a:path>
              </a:pathLst>
            </a:custGeom>
            <a:ln w="9344">
              <a:solidFill>
                <a:srgbClr val="D06248"/>
              </a:solidFill>
            </a:ln>
          </p:spPr>
          <p:txBody>
            <a:bodyPr wrap="square" lIns="0" tIns="0" rIns="0" bIns="0" rtlCol="0"/>
            <a:lstStyle/>
            <a:p/>
          </p:txBody>
        </p:sp>
        <p:pic>
          <p:nvPicPr>
            <p:cNvPr id="5" name="object 5"/>
            <p:cNvPicPr/>
            <p:nvPr/>
          </p:nvPicPr>
          <p:blipFill>
            <a:blip r:embed="rId2" cstate="print"/>
            <a:stretch>
              <a:fillRect/>
            </a:stretch>
          </p:blipFill>
          <p:spPr>
            <a:xfrm>
              <a:off x="3815080" y="2586988"/>
              <a:ext cx="114300" cy="113029"/>
            </a:xfrm>
            <a:prstGeom prst="rect">
              <a:avLst/>
            </a:prstGeom>
          </p:spPr>
        </p:pic>
        <p:sp>
          <p:nvSpPr>
            <p:cNvPr id="6" name="object 6"/>
            <p:cNvSpPr/>
            <p:nvPr/>
          </p:nvSpPr>
          <p:spPr>
            <a:xfrm>
              <a:off x="5843643" y="3360573"/>
              <a:ext cx="690245" cy="0"/>
            </a:xfrm>
            <a:custGeom>
              <a:avLst/>
              <a:gdLst/>
              <a:ahLst/>
              <a:cxnLst/>
              <a:rect l="l" t="t" r="r" b="b"/>
              <a:pathLst>
                <a:path w="690245">
                  <a:moveTo>
                    <a:pt x="0" y="0"/>
                  </a:moveTo>
                  <a:lnTo>
                    <a:pt x="690064" y="0"/>
                  </a:lnTo>
                </a:path>
              </a:pathLst>
            </a:custGeom>
            <a:ln w="10614">
              <a:solidFill>
                <a:srgbClr val="D06248"/>
              </a:solidFill>
            </a:ln>
          </p:spPr>
          <p:txBody>
            <a:bodyPr wrap="square" lIns="0" tIns="0" rIns="0" bIns="0" rtlCol="0"/>
            <a:lstStyle/>
            <a:p/>
          </p:txBody>
        </p:sp>
        <p:pic>
          <p:nvPicPr>
            <p:cNvPr id="7" name="object 7"/>
            <p:cNvPicPr/>
            <p:nvPr/>
          </p:nvPicPr>
          <p:blipFill>
            <a:blip r:embed="rId3" cstate="print"/>
            <a:stretch>
              <a:fillRect/>
            </a:stretch>
          </p:blipFill>
          <p:spPr>
            <a:xfrm>
              <a:off x="5742904" y="3302788"/>
              <a:ext cx="113028" cy="113029"/>
            </a:xfrm>
            <a:prstGeom prst="rect">
              <a:avLst/>
            </a:prstGeom>
          </p:spPr>
        </p:pic>
        <p:sp>
          <p:nvSpPr>
            <p:cNvPr id="8" name="object 8"/>
            <p:cNvSpPr/>
            <p:nvPr/>
          </p:nvSpPr>
          <p:spPr>
            <a:xfrm>
              <a:off x="2385024" y="5360188"/>
              <a:ext cx="466090" cy="213360"/>
            </a:xfrm>
            <a:custGeom>
              <a:avLst/>
              <a:gdLst/>
              <a:ahLst/>
              <a:cxnLst/>
              <a:rect l="l" t="t" r="r" b="b"/>
              <a:pathLst>
                <a:path w="466089" h="213360">
                  <a:moveTo>
                    <a:pt x="0" y="0"/>
                  </a:moveTo>
                  <a:lnTo>
                    <a:pt x="285750" y="0"/>
                  </a:lnTo>
                  <a:lnTo>
                    <a:pt x="285750" y="213360"/>
                  </a:lnTo>
                  <a:lnTo>
                    <a:pt x="466091" y="213360"/>
                  </a:lnTo>
                </a:path>
              </a:pathLst>
            </a:custGeom>
            <a:ln w="9344">
              <a:solidFill>
                <a:srgbClr val="D06248"/>
              </a:solidFill>
            </a:ln>
          </p:spPr>
          <p:txBody>
            <a:bodyPr wrap="square" lIns="0" tIns="0" rIns="0" bIns="0" rtlCol="0"/>
            <a:lstStyle/>
            <a:p/>
          </p:txBody>
        </p:sp>
        <p:pic>
          <p:nvPicPr>
            <p:cNvPr id="9" name="object 9"/>
            <p:cNvPicPr/>
            <p:nvPr/>
          </p:nvPicPr>
          <p:blipFill>
            <a:blip r:embed="rId4" cstate="print"/>
            <a:stretch>
              <a:fillRect/>
            </a:stretch>
          </p:blipFill>
          <p:spPr>
            <a:xfrm>
              <a:off x="2843494" y="5517669"/>
              <a:ext cx="113028" cy="113029"/>
            </a:xfrm>
            <a:prstGeom prst="rect">
              <a:avLst/>
            </a:prstGeom>
          </p:spPr>
        </p:pic>
        <p:sp>
          <p:nvSpPr>
            <p:cNvPr id="10" name="object 10"/>
            <p:cNvSpPr/>
            <p:nvPr/>
          </p:nvSpPr>
          <p:spPr>
            <a:xfrm>
              <a:off x="5420324" y="3859048"/>
              <a:ext cx="1037590" cy="643890"/>
            </a:xfrm>
            <a:custGeom>
              <a:avLst/>
              <a:gdLst/>
              <a:ahLst/>
              <a:cxnLst/>
              <a:rect l="l" t="t" r="r" b="b"/>
              <a:pathLst>
                <a:path w="1037589" h="643889">
                  <a:moveTo>
                    <a:pt x="1037590" y="643891"/>
                  </a:moveTo>
                  <a:lnTo>
                    <a:pt x="466089" y="643891"/>
                  </a:lnTo>
                  <a:lnTo>
                    <a:pt x="466089" y="0"/>
                  </a:lnTo>
                  <a:lnTo>
                    <a:pt x="0" y="0"/>
                  </a:lnTo>
                </a:path>
              </a:pathLst>
            </a:custGeom>
            <a:ln w="9344">
              <a:solidFill>
                <a:srgbClr val="D06248"/>
              </a:solidFill>
            </a:ln>
          </p:spPr>
          <p:txBody>
            <a:bodyPr wrap="square" lIns="0" tIns="0" rIns="0" bIns="0" rtlCol="0"/>
            <a:lstStyle/>
            <a:p/>
          </p:txBody>
        </p:sp>
        <p:pic>
          <p:nvPicPr>
            <p:cNvPr id="11" name="object 11"/>
            <p:cNvPicPr/>
            <p:nvPr/>
          </p:nvPicPr>
          <p:blipFill>
            <a:blip r:embed="rId5" cstate="print"/>
            <a:stretch>
              <a:fillRect/>
            </a:stretch>
          </p:blipFill>
          <p:spPr>
            <a:xfrm>
              <a:off x="5314914" y="3803168"/>
              <a:ext cx="113029" cy="113028"/>
            </a:xfrm>
            <a:prstGeom prst="rect">
              <a:avLst/>
            </a:prstGeom>
          </p:spPr>
        </p:pic>
        <p:pic>
          <p:nvPicPr>
            <p:cNvPr id="12" name="object 12"/>
            <p:cNvPicPr/>
            <p:nvPr/>
          </p:nvPicPr>
          <p:blipFill>
            <a:blip r:embed="rId5" cstate="print"/>
            <a:stretch>
              <a:fillRect/>
            </a:stretch>
          </p:blipFill>
          <p:spPr>
            <a:xfrm>
              <a:off x="5386035" y="2589047"/>
              <a:ext cx="113028" cy="113029"/>
            </a:xfrm>
            <a:prstGeom prst="rect">
              <a:avLst/>
            </a:prstGeom>
          </p:spPr>
        </p:pic>
      </p:grpSp>
      <p:sp>
        <p:nvSpPr>
          <p:cNvPr id="13" name="object 13"/>
          <p:cNvSpPr txBox="1"/>
          <p:nvPr/>
        </p:nvSpPr>
        <p:spPr>
          <a:xfrm>
            <a:off x="551179" y="2032508"/>
            <a:ext cx="1313815" cy="577215"/>
          </a:xfrm>
          <a:prstGeom prst="rect">
            <a:avLst/>
          </a:prstGeom>
        </p:spPr>
        <p:txBody>
          <a:bodyPr vert="horz" wrap="square" lIns="0" tIns="10795" rIns="0" bIns="0" rtlCol="0">
            <a:spAutoFit/>
          </a:bodyPr>
          <a:lstStyle/>
          <a:p>
            <a:pPr marL="12700" marR="5080">
              <a:lnSpc>
                <a:spcPct val="101000"/>
              </a:lnSpc>
              <a:spcBef>
                <a:spcPts val="85"/>
              </a:spcBef>
            </a:pPr>
            <a:r>
              <a:rPr sz="1200" spc="-10" dirty="0">
                <a:latin typeface="Calibri" panose="020F0502020204030204"/>
                <a:cs typeface="Calibri" panose="020F0502020204030204"/>
              </a:rPr>
              <a:t>Anterocollo</a:t>
            </a:r>
            <a:r>
              <a:rPr sz="1200" spc="-25" dirty="0">
                <a:latin typeface="Calibri" panose="020F0502020204030204"/>
                <a:cs typeface="Calibri" panose="020F0502020204030204"/>
              </a:rPr>
              <a:t> </a:t>
            </a:r>
            <a:r>
              <a:rPr sz="1200" spc="-50" dirty="0">
                <a:latin typeface="Calibri" panose="020F0502020204030204"/>
                <a:cs typeface="Calibri" panose="020F0502020204030204"/>
              </a:rPr>
              <a:t>e </a:t>
            </a:r>
            <a:r>
              <a:rPr sz="1200" spc="-10" dirty="0">
                <a:latin typeface="Calibri" panose="020F0502020204030204"/>
                <a:cs typeface="Calibri" panose="020F0502020204030204"/>
              </a:rPr>
              <a:t>Camptocormia (flessione</a:t>
            </a:r>
            <a:r>
              <a:rPr sz="1200" spc="-35" dirty="0">
                <a:latin typeface="Calibri" panose="020F0502020204030204"/>
                <a:cs typeface="Calibri" panose="020F0502020204030204"/>
              </a:rPr>
              <a:t> </a:t>
            </a:r>
            <a:r>
              <a:rPr sz="1200" dirty="0">
                <a:latin typeface="Calibri" panose="020F0502020204030204"/>
                <a:cs typeface="Calibri" panose="020F0502020204030204"/>
              </a:rPr>
              <a:t>del</a:t>
            </a:r>
            <a:r>
              <a:rPr sz="1200" spc="-15" dirty="0">
                <a:latin typeface="Calibri" panose="020F0502020204030204"/>
                <a:cs typeface="Calibri" panose="020F0502020204030204"/>
              </a:rPr>
              <a:t> </a:t>
            </a:r>
            <a:r>
              <a:rPr sz="1200" spc="-10" dirty="0">
                <a:latin typeface="Calibri" panose="020F0502020204030204"/>
                <a:cs typeface="Calibri" panose="020F0502020204030204"/>
              </a:rPr>
              <a:t>tronco)</a:t>
            </a:r>
            <a:endParaRPr sz="1200">
              <a:latin typeface="Calibri" panose="020F0502020204030204"/>
              <a:cs typeface="Calibri" panose="020F0502020204030204"/>
            </a:endParaRPr>
          </a:p>
        </p:txBody>
      </p:sp>
      <p:sp>
        <p:nvSpPr>
          <p:cNvPr id="14" name="object 14"/>
          <p:cNvSpPr txBox="1"/>
          <p:nvPr/>
        </p:nvSpPr>
        <p:spPr>
          <a:xfrm>
            <a:off x="6939915" y="3196844"/>
            <a:ext cx="1462405" cy="754380"/>
          </a:xfrm>
          <a:prstGeom prst="rect">
            <a:avLst/>
          </a:prstGeom>
        </p:spPr>
        <p:txBody>
          <a:bodyPr vert="horz" wrap="square" lIns="0" tIns="13335" rIns="0" bIns="0" rtlCol="0">
            <a:spAutoFit/>
          </a:bodyPr>
          <a:lstStyle/>
          <a:p>
            <a:pPr marL="12700" marR="5080">
              <a:lnSpc>
                <a:spcPct val="99000"/>
              </a:lnSpc>
              <a:spcBef>
                <a:spcPts val="105"/>
              </a:spcBef>
            </a:pPr>
            <a:r>
              <a:rPr sz="1200" dirty="0">
                <a:latin typeface="Calibri" panose="020F0502020204030204"/>
                <a:cs typeface="Calibri" panose="020F0502020204030204"/>
              </a:rPr>
              <a:t>Arti</a:t>
            </a:r>
            <a:r>
              <a:rPr sz="1200" spc="-20" dirty="0">
                <a:latin typeface="Calibri" panose="020F0502020204030204"/>
                <a:cs typeface="Calibri" panose="020F0502020204030204"/>
              </a:rPr>
              <a:t> </a:t>
            </a:r>
            <a:r>
              <a:rPr sz="1200" spc="-10" dirty="0">
                <a:latin typeface="Calibri" panose="020F0502020204030204"/>
                <a:cs typeface="Calibri" panose="020F0502020204030204"/>
              </a:rPr>
              <a:t>superiori</a:t>
            </a:r>
            <a:r>
              <a:rPr sz="1200" spc="-15" dirty="0">
                <a:latin typeface="Calibri" panose="020F0502020204030204"/>
                <a:cs typeface="Calibri" panose="020F0502020204030204"/>
              </a:rPr>
              <a:t> </a:t>
            </a:r>
            <a:r>
              <a:rPr sz="1200" spc="-10" dirty="0">
                <a:latin typeface="Calibri" panose="020F0502020204030204"/>
                <a:cs typeface="Calibri" panose="020F0502020204030204"/>
              </a:rPr>
              <a:t>addotti, avambracci</a:t>
            </a:r>
            <a:r>
              <a:rPr sz="1200" spc="-45" dirty="0">
                <a:latin typeface="Calibri" panose="020F0502020204030204"/>
                <a:cs typeface="Calibri" panose="020F0502020204030204"/>
              </a:rPr>
              <a:t> </a:t>
            </a:r>
            <a:r>
              <a:rPr sz="1200" dirty="0">
                <a:latin typeface="Calibri" panose="020F0502020204030204"/>
                <a:cs typeface="Calibri" panose="020F0502020204030204"/>
              </a:rPr>
              <a:t>semiflessi</a:t>
            </a:r>
            <a:r>
              <a:rPr sz="1200" spc="-45" dirty="0">
                <a:latin typeface="Calibri" panose="020F0502020204030204"/>
                <a:cs typeface="Calibri" panose="020F0502020204030204"/>
              </a:rPr>
              <a:t> </a:t>
            </a:r>
            <a:r>
              <a:rPr sz="1200" spc="-50" dirty="0">
                <a:latin typeface="Calibri" panose="020F0502020204030204"/>
                <a:cs typeface="Calibri" panose="020F0502020204030204"/>
              </a:rPr>
              <a:t>e </a:t>
            </a:r>
            <a:r>
              <a:rPr sz="1200" spc="-20" dirty="0">
                <a:latin typeface="Calibri" panose="020F0502020204030204"/>
                <a:cs typeface="Calibri" panose="020F0502020204030204"/>
              </a:rPr>
              <a:t>intraruotati</a:t>
            </a:r>
            <a:r>
              <a:rPr sz="1200" spc="5" dirty="0">
                <a:latin typeface="Calibri" panose="020F0502020204030204"/>
                <a:cs typeface="Calibri" panose="020F0502020204030204"/>
              </a:rPr>
              <a:t> </a:t>
            </a:r>
            <a:r>
              <a:rPr sz="1200" dirty="0">
                <a:latin typeface="Calibri" panose="020F0502020204030204"/>
                <a:cs typeface="Calibri" panose="020F0502020204030204"/>
              </a:rPr>
              <a:t>con</a:t>
            </a:r>
            <a:r>
              <a:rPr sz="1200" spc="5" dirty="0">
                <a:latin typeface="Calibri" panose="020F0502020204030204"/>
                <a:cs typeface="Calibri" panose="020F0502020204030204"/>
              </a:rPr>
              <a:t> </a:t>
            </a:r>
            <a:r>
              <a:rPr sz="1200" spc="-10" dirty="0">
                <a:latin typeface="Calibri" panose="020F0502020204030204"/>
                <a:cs typeface="Calibri" panose="020F0502020204030204"/>
              </a:rPr>
              <a:t>spalle anteposte</a:t>
            </a:r>
            <a:endParaRPr sz="1200">
              <a:latin typeface="Calibri" panose="020F0502020204030204"/>
              <a:cs typeface="Calibri" panose="020F0502020204030204"/>
            </a:endParaRPr>
          </a:p>
        </p:txBody>
      </p:sp>
      <p:sp>
        <p:nvSpPr>
          <p:cNvPr id="15" name="object 15"/>
          <p:cNvSpPr txBox="1"/>
          <p:nvPr/>
        </p:nvSpPr>
        <p:spPr>
          <a:xfrm>
            <a:off x="499731" y="3516883"/>
            <a:ext cx="1624965" cy="756920"/>
          </a:xfrm>
          <a:prstGeom prst="rect">
            <a:avLst/>
          </a:prstGeom>
        </p:spPr>
        <p:txBody>
          <a:bodyPr vert="horz" wrap="square" lIns="0" tIns="12700" rIns="0" bIns="0" rtlCol="0">
            <a:spAutoFit/>
          </a:bodyPr>
          <a:lstStyle/>
          <a:p>
            <a:pPr marL="12700" marR="5080">
              <a:lnSpc>
                <a:spcPct val="100000"/>
              </a:lnSpc>
              <a:spcBef>
                <a:spcPts val="100"/>
              </a:spcBef>
            </a:pPr>
            <a:r>
              <a:rPr sz="1200" dirty="0">
                <a:latin typeface="Calibri" panose="020F0502020204030204"/>
                <a:cs typeface="Calibri" panose="020F0502020204030204"/>
              </a:rPr>
              <a:t>Arti</a:t>
            </a:r>
            <a:r>
              <a:rPr sz="1200" spc="-30" dirty="0">
                <a:latin typeface="Calibri" panose="020F0502020204030204"/>
                <a:cs typeface="Calibri" panose="020F0502020204030204"/>
              </a:rPr>
              <a:t> </a:t>
            </a:r>
            <a:r>
              <a:rPr sz="1200" spc="-10" dirty="0">
                <a:latin typeface="Calibri" panose="020F0502020204030204"/>
                <a:cs typeface="Calibri" panose="020F0502020204030204"/>
              </a:rPr>
              <a:t>inferiori</a:t>
            </a:r>
            <a:r>
              <a:rPr sz="1200" spc="-30" dirty="0">
                <a:latin typeface="Calibri" panose="020F0502020204030204"/>
                <a:cs typeface="Calibri" panose="020F0502020204030204"/>
              </a:rPr>
              <a:t> </a:t>
            </a:r>
            <a:r>
              <a:rPr sz="1200" spc="-10" dirty="0">
                <a:latin typeface="Calibri" panose="020F0502020204030204"/>
                <a:cs typeface="Calibri" panose="020F0502020204030204"/>
              </a:rPr>
              <a:t>addotti,</a:t>
            </a:r>
            <a:r>
              <a:rPr sz="1200" spc="-25" dirty="0">
                <a:latin typeface="Calibri" panose="020F0502020204030204"/>
                <a:cs typeface="Calibri" panose="020F0502020204030204"/>
              </a:rPr>
              <a:t> con </a:t>
            </a:r>
            <a:r>
              <a:rPr sz="1200" dirty="0">
                <a:latin typeface="Calibri" panose="020F0502020204030204"/>
                <a:cs typeface="Calibri" panose="020F0502020204030204"/>
              </a:rPr>
              <a:t>cosce in</a:t>
            </a:r>
            <a:r>
              <a:rPr sz="1200" spc="275" dirty="0">
                <a:latin typeface="Calibri" panose="020F0502020204030204"/>
                <a:cs typeface="Calibri" panose="020F0502020204030204"/>
              </a:rPr>
              <a:t> </a:t>
            </a:r>
            <a:r>
              <a:rPr sz="1200" spc="-10" dirty="0">
                <a:latin typeface="Calibri" panose="020F0502020204030204"/>
                <a:cs typeface="Calibri" panose="020F0502020204030204"/>
              </a:rPr>
              <a:t>semiflessione</a:t>
            </a:r>
            <a:r>
              <a:rPr sz="1200" spc="-20" dirty="0">
                <a:latin typeface="Calibri" panose="020F0502020204030204"/>
                <a:cs typeface="Calibri" panose="020F0502020204030204"/>
              </a:rPr>
              <a:t> </a:t>
            </a:r>
            <a:r>
              <a:rPr sz="1200" spc="-25" dirty="0">
                <a:latin typeface="Calibri" panose="020F0502020204030204"/>
                <a:cs typeface="Calibri" panose="020F0502020204030204"/>
              </a:rPr>
              <a:t>sul </a:t>
            </a:r>
            <a:r>
              <a:rPr sz="1200" spc="-10" dirty="0">
                <a:latin typeface="Calibri" panose="020F0502020204030204"/>
                <a:cs typeface="Calibri" panose="020F0502020204030204"/>
              </a:rPr>
              <a:t>tronco,</a:t>
            </a:r>
            <a:r>
              <a:rPr sz="1200" spc="-30" dirty="0">
                <a:latin typeface="Calibri" panose="020F0502020204030204"/>
                <a:cs typeface="Calibri" panose="020F0502020204030204"/>
              </a:rPr>
              <a:t> </a:t>
            </a:r>
            <a:r>
              <a:rPr sz="1200" spc="-10" dirty="0">
                <a:latin typeface="Calibri" panose="020F0502020204030204"/>
                <a:cs typeface="Calibri" panose="020F0502020204030204"/>
              </a:rPr>
              <a:t>gambe</a:t>
            </a:r>
            <a:r>
              <a:rPr sz="1200" spc="-45" dirty="0">
                <a:latin typeface="Calibri" panose="020F0502020204030204"/>
                <a:cs typeface="Calibri" panose="020F0502020204030204"/>
              </a:rPr>
              <a:t> </a:t>
            </a:r>
            <a:r>
              <a:rPr sz="1200" dirty="0">
                <a:latin typeface="Calibri" panose="020F0502020204030204"/>
                <a:cs typeface="Calibri" panose="020F0502020204030204"/>
              </a:rPr>
              <a:t>in</a:t>
            </a:r>
            <a:r>
              <a:rPr sz="1200" spc="-30" dirty="0">
                <a:latin typeface="Calibri" panose="020F0502020204030204"/>
                <a:cs typeface="Calibri" panose="020F0502020204030204"/>
              </a:rPr>
              <a:t> </a:t>
            </a:r>
            <a:r>
              <a:rPr sz="1200" spc="-10" dirty="0">
                <a:latin typeface="Calibri" panose="020F0502020204030204"/>
                <a:cs typeface="Calibri" panose="020F0502020204030204"/>
              </a:rPr>
              <a:t>leggera flessione</a:t>
            </a:r>
            <a:endParaRPr sz="1200">
              <a:latin typeface="Calibri" panose="020F0502020204030204"/>
              <a:cs typeface="Calibri" panose="020F0502020204030204"/>
            </a:endParaRPr>
          </a:p>
        </p:txBody>
      </p:sp>
      <p:sp>
        <p:nvSpPr>
          <p:cNvPr id="16" name="object 16"/>
          <p:cNvSpPr txBox="1"/>
          <p:nvPr/>
        </p:nvSpPr>
        <p:spPr>
          <a:xfrm>
            <a:off x="6585978" y="4345940"/>
            <a:ext cx="1874520" cy="208279"/>
          </a:xfrm>
          <a:prstGeom prst="rect">
            <a:avLst/>
          </a:prstGeom>
        </p:spPr>
        <p:txBody>
          <a:bodyPr vert="horz" wrap="square" lIns="0" tIns="12700" rIns="0" bIns="0" rtlCol="0">
            <a:spAutoFit/>
          </a:bodyPr>
          <a:lstStyle/>
          <a:p>
            <a:pPr marL="12700">
              <a:lnSpc>
                <a:spcPct val="100000"/>
              </a:lnSpc>
              <a:spcBef>
                <a:spcPts val="100"/>
              </a:spcBef>
            </a:pPr>
            <a:r>
              <a:rPr sz="1200" spc="-25" dirty="0">
                <a:latin typeface="Calibri" panose="020F0502020204030204"/>
                <a:cs typeface="Calibri" panose="020F0502020204030204"/>
              </a:rPr>
              <a:t>Tremore</a:t>
            </a:r>
            <a:r>
              <a:rPr sz="1200" spc="-40" dirty="0">
                <a:latin typeface="Calibri" panose="020F0502020204030204"/>
                <a:cs typeface="Calibri" panose="020F0502020204030204"/>
              </a:rPr>
              <a:t> </a:t>
            </a:r>
            <a:r>
              <a:rPr sz="1200" dirty="0">
                <a:latin typeface="Calibri" panose="020F0502020204030204"/>
                <a:cs typeface="Calibri" panose="020F0502020204030204"/>
              </a:rPr>
              <a:t>tipo</a:t>
            </a:r>
            <a:r>
              <a:rPr sz="1200" spc="-25" dirty="0">
                <a:latin typeface="Calibri" panose="020F0502020204030204"/>
                <a:cs typeface="Calibri" panose="020F0502020204030204"/>
              </a:rPr>
              <a:t> </a:t>
            </a:r>
            <a:r>
              <a:rPr sz="1200" spc="-20" dirty="0">
                <a:latin typeface="Calibri" panose="020F0502020204030204"/>
                <a:cs typeface="Calibri" panose="020F0502020204030204"/>
              </a:rPr>
              <a:t>“contar</a:t>
            </a:r>
            <a:r>
              <a:rPr sz="1200" spc="-25" dirty="0">
                <a:latin typeface="Calibri" panose="020F0502020204030204"/>
                <a:cs typeface="Calibri" panose="020F0502020204030204"/>
              </a:rPr>
              <a:t> </a:t>
            </a:r>
            <a:r>
              <a:rPr sz="1200" spc="-10" dirty="0">
                <a:latin typeface="Calibri" panose="020F0502020204030204"/>
                <a:cs typeface="Calibri" panose="020F0502020204030204"/>
              </a:rPr>
              <a:t>monete”</a:t>
            </a:r>
            <a:endParaRPr sz="1200">
              <a:latin typeface="Calibri" panose="020F0502020204030204"/>
              <a:cs typeface="Calibri" panose="020F0502020204030204"/>
            </a:endParaRPr>
          </a:p>
        </p:txBody>
      </p:sp>
      <p:sp>
        <p:nvSpPr>
          <p:cNvPr id="17" name="object 17"/>
          <p:cNvSpPr txBox="1"/>
          <p:nvPr/>
        </p:nvSpPr>
        <p:spPr>
          <a:xfrm>
            <a:off x="6388736" y="2507996"/>
            <a:ext cx="1062355" cy="208279"/>
          </a:xfrm>
          <a:prstGeom prst="rect">
            <a:avLst/>
          </a:prstGeom>
        </p:spPr>
        <p:txBody>
          <a:bodyPr vert="horz" wrap="square" lIns="0" tIns="12700" rIns="0" bIns="0" rtlCol="0">
            <a:spAutoFit/>
          </a:bodyPr>
          <a:lstStyle/>
          <a:p>
            <a:pPr marL="12700">
              <a:lnSpc>
                <a:spcPct val="100000"/>
              </a:lnSpc>
              <a:spcBef>
                <a:spcPts val="100"/>
              </a:spcBef>
            </a:pPr>
            <a:r>
              <a:rPr sz="1200" spc="-20" dirty="0">
                <a:latin typeface="Calibri" panose="020F0502020204030204"/>
                <a:cs typeface="Calibri" panose="020F0502020204030204"/>
              </a:rPr>
              <a:t>Facies </a:t>
            </a:r>
            <a:r>
              <a:rPr sz="1200" spc="-10" dirty="0">
                <a:latin typeface="Calibri" panose="020F0502020204030204"/>
                <a:cs typeface="Calibri" panose="020F0502020204030204"/>
              </a:rPr>
              <a:t>ipomimica</a:t>
            </a:r>
            <a:endParaRPr sz="1200">
              <a:latin typeface="Calibri" panose="020F0502020204030204"/>
              <a:cs typeface="Calibri" panose="020F0502020204030204"/>
            </a:endParaRPr>
          </a:p>
        </p:txBody>
      </p:sp>
      <p:sp>
        <p:nvSpPr>
          <p:cNvPr id="18" name="object 18"/>
          <p:cNvSpPr txBox="1"/>
          <p:nvPr/>
        </p:nvSpPr>
        <p:spPr>
          <a:xfrm>
            <a:off x="292100" y="4806188"/>
            <a:ext cx="2169795" cy="1110615"/>
          </a:xfrm>
          <a:prstGeom prst="rect">
            <a:avLst/>
          </a:prstGeom>
        </p:spPr>
        <p:txBody>
          <a:bodyPr vert="horz" wrap="square" lIns="0" tIns="13335" rIns="0" bIns="0" rtlCol="0">
            <a:spAutoFit/>
          </a:bodyPr>
          <a:lstStyle/>
          <a:p>
            <a:pPr marL="12700" marR="5080">
              <a:lnSpc>
                <a:spcPct val="99000"/>
              </a:lnSpc>
              <a:spcBef>
                <a:spcPts val="105"/>
              </a:spcBef>
            </a:pPr>
            <a:r>
              <a:rPr sz="1200" dirty="0">
                <a:latin typeface="Calibri" panose="020F0502020204030204"/>
                <a:cs typeface="Calibri" panose="020F0502020204030204"/>
              </a:rPr>
              <a:t>Piedi</a:t>
            </a:r>
            <a:r>
              <a:rPr sz="1200" spc="-45" dirty="0">
                <a:latin typeface="Calibri" panose="020F0502020204030204"/>
                <a:cs typeface="Calibri" panose="020F0502020204030204"/>
              </a:rPr>
              <a:t> </a:t>
            </a:r>
            <a:r>
              <a:rPr sz="1200" dirty="0">
                <a:latin typeface="Calibri" panose="020F0502020204030204"/>
                <a:cs typeface="Calibri" panose="020F0502020204030204"/>
              </a:rPr>
              <a:t>in</a:t>
            </a:r>
            <a:r>
              <a:rPr sz="1200" spc="-40" dirty="0">
                <a:latin typeface="Calibri" panose="020F0502020204030204"/>
                <a:cs typeface="Calibri" panose="020F0502020204030204"/>
              </a:rPr>
              <a:t> </a:t>
            </a:r>
            <a:r>
              <a:rPr sz="1200" spc="-10" dirty="0">
                <a:latin typeface="Calibri" panose="020F0502020204030204"/>
                <a:cs typeface="Calibri" panose="020F0502020204030204"/>
              </a:rPr>
              <a:t>atteggiamento</a:t>
            </a:r>
            <a:r>
              <a:rPr sz="1200" spc="-30" dirty="0">
                <a:latin typeface="Calibri" panose="020F0502020204030204"/>
                <a:cs typeface="Calibri" panose="020F0502020204030204"/>
              </a:rPr>
              <a:t> </a:t>
            </a:r>
            <a:r>
              <a:rPr sz="1200" dirty="0">
                <a:latin typeface="Calibri" panose="020F0502020204030204"/>
                <a:cs typeface="Calibri" panose="020F0502020204030204"/>
              </a:rPr>
              <a:t>di</a:t>
            </a:r>
            <a:r>
              <a:rPr sz="1200" spc="-35" dirty="0">
                <a:latin typeface="Calibri" panose="020F0502020204030204"/>
                <a:cs typeface="Calibri" panose="020F0502020204030204"/>
              </a:rPr>
              <a:t> </a:t>
            </a:r>
            <a:r>
              <a:rPr sz="1200" spc="-10" dirty="0">
                <a:latin typeface="Calibri" panose="020F0502020204030204"/>
                <a:cs typeface="Calibri" panose="020F0502020204030204"/>
              </a:rPr>
              <a:t>iniziale varismo</a:t>
            </a:r>
            <a:r>
              <a:rPr sz="1200" spc="-20" dirty="0">
                <a:latin typeface="Calibri" panose="020F0502020204030204"/>
                <a:cs typeface="Calibri" panose="020F0502020204030204"/>
              </a:rPr>
              <a:t> </a:t>
            </a:r>
            <a:r>
              <a:rPr sz="1200" dirty="0">
                <a:latin typeface="Calibri" panose="020F0502020204030204"/>
                <a:cs typeface="Calibri" panose="020F0502020204030204"/>
              </a:rPr>
              <a:t>con</a:t>
            </a:r>
            <a:r>
              <a:rPr sz="1200" spc="-20" dirty="0">
                <a:latin typeface="Calibri" panose="020F0502020204030204"/>
                <a:cs typeface="Calibri" panose="020F0502020204030204"/>
              </a:rPr>
              <a:t> </a:t>
            </a:r>
            <a:r>
              <a:rPr sz="1200" spc="-10" dirty="0">
                <a:latin typeface="Calibri" panose="020F0502020204030204"/>
                <a:cs typeface="Calibri" panose="020F0502020204030204"/>
              </a:rPr>
              <a:t>difficoltà</a:t>
            </a:r>
            <a:r>
              <a:rPr sz="1200" spc="-20" dirty="0">
                <a:latin typeface="Calibri" panose="020F0502020204030204"/>
                <a:cs typeface="Calibri" panose="020F0502020204030204"/>
              </a:rPr>
              <a:t> </a:t>
            </a:r>
            <a:r>
              <a:rPr sz="1200" dirty="0">
                <a:latin typeface="Calibri" panose="020F0502020204030204"/>
                <a:cs typeface="Calibri" panose="020F0502020204030204"/>
              </a:rPr>
              <a:t>a</a:t>
            </a:r>
            <a:r>
              <a:rPr sz="1200" spc="-10" dirty="0">
                <a:latin typeface="Calibri" panose="020F0502020204030204"/>
                <a:cs typeface="Calibri" panose="020F0502020204030204"/>
              </a:rPr>
              <a:t> sollevare</a:t>
            </a:r>
            <a:r>
              <a:rPr sz="1200" spc="-15" dirty="0">
                <a:latin typeface="Calibri" panose="020F0502020204030204"/>
                <a:cs typeface="Calibri" panose="020F0502020204030204"/>
              </a:rPr>
              <a:t> </a:t>
            </a:r>
            <a:r>
              <a:rPr sz="1200" spc="-25" dirty="0">
                <a:latin typeface="Calibri" panose="020F0502020204030204"/>
                <a:cs typeface="Calibri" panose="020F0502020204030204"/>
              </a:rPr>
              <a:t>le </a:t>
            </a:r>
            <a:r>
              <a:rPr sz="1200" spc="-10" dirty="0">
                <a:latin typeface="Calibri" panose="020F0502020204030204"/>
                <a:cs typeface="Calibri" panose="020F0502020204030204"/>
              </a:rPr>
              <a:t>punte</a:t>
            </a:r>
            <a:r>
              <a:rPr sz="1200" spc="-20" dirty="0">
                <a:latin typeface="Calibri" panose="020F0502020204030204"/>
                <a:cs typeface="Calibri" panose="020F0502020204030204"/>
              </a:rPr>
              <a:t> </a:t>
            </a:r>
            <a:r>
              <a:rPr sz="1200" dirty="0">
                <a:latin typeface="Calibri" panose="020F0502020204030204"/>
                <a:cs typeface="Calibri" panose="020F0502020204030204"/>
              </a:rPr>
              <a:t>da</a:t>
            </a:r>
            <a:r>
              <a:rPr sz="1200" spc="-25" dirty="0">
                <a:latin typeface="Calibri" panose="020F0502020204030204"/>
                <a:cs typeface="Calibri" panose="020F0502020204030204"/>
              </a:rPr>
              <a:t> </a:t>
            </a:r>
            <a:r>
              <a:rPr sz="1200" spc="-10" dirty="0">
                <a:latin typeface="Calibri" panose="020F0502020204030204"/>
                <a:cs typeface="Calibri" panose="020F0502020204030204"/>
              </a:rPr>
              <a:t>terra</a:t>
            </a:r>
            <a:r>
              <a:rPr sz="1200" spc="-25" dirty="0">
                <a:latin typeface="Calibri" panose="020F0502020204030204"/>
                <a:cs typeface="Calibri" panose="020F0502020204030204"/>
              </a:rPr>
              <a:t> </a:t>
            </a:r>
            <a:r>
              <a:rPr sz="1200" spc="-20" dirty="0">
                <a:latin typeface="Calibri" panose="020F0502020204030204"/>
                <a:cs typeface="Calibri" panose="020F0502020204030204"/>
              </a:rPr>
              <a:t>durante</a:t>
            </a:r>
            <a:r>
              <a:rPr sz="1200" spc="-15" dirty="0">
                <a:latin typeface="Calibri" panose="020F0502020204030204"/>
                <a:cs typeface="Calibri" panose="020F0502020204030204"/>
              </a:rPr>
              <a:t> </a:t>
            </a:r>
            <a:r>
              <a:rPr sz="1200" spc="-25" dirty="0">
                <a:latin typeface="Calibri" panose="020F0502020204030204"/>
                <a:cs typeface="Calibri" panose="020F0502020204030204"/>
              </a:rPr>
              <a:t>la </a:t>
            </a:r>
            <a:r>
              <a:rPr sz="1200" spc="-10" dirty="0">
                <a:latin typeface="Calibri" panose="020F0502020204030204"/>
                <a:cs typeface="Calibri" panose="020F0502020204030204"/>
              </a:rPr>
              <a:t>deambulazione</a:t>
            </a:r>
            <a:endParaRPr sz="1200">
              <a:latin typeface="Calibri" panose="020F0502020204030204"/>
              <a:cs typeface="Calibri" panose="020F0502020204030204"/>
            </a:endParaRPr>
          </a:p>
          <a:p>
            <a:pPr marL="12700" marR="341630">
              <a:lnSpc>
                <a:spcPts val="1420"/>
              </a:lnSpc>
              <a:spcBef>
                <a:spcPts val="20"/>
              </a:spcBef>
            </a:pPr>
            <a:r>
              <a:rPr sz="1200" dirty="0">
                <a:latin typeface="Calibri" panose="020F0502020204030204"/>
                <a:cs typeface="Calibri" panose="020F0502020204030204"/>
              </a:rPr>
              <a:t>(il</a:t>
            </a:r>
            <a:r>
              <a:rPr sz="1200" spc="-20" dirty="0">
                <a:latin typeface="Calibri" panose="020F0502020204030204"/>
                <a:cs typeface="Calibri" panose="020F0502020204030204"/>
              </a:rPr>
              <a:t> </a:t>
            </a:r>
            <a:r>
              <a:rPr sz="1200" dirty="0">
                <a:latin typeface="Calibri" panose="020F0502020204030204"/>
                <a:cs typeface="Calibri" panose="020F0502020204030204"/>
              </a:rPr>
              <a:t>pz</a:t>
            </a:r>
            <a:r>
              <a:rPr sz="1200" spc="-30" dirty="0">
                <a:latin typeface="Calibri" panose="020F0502020204030204"/>
                <a:cs typeface="Calibri" panose="020F0502020204030204"/>
              </a:rPr>
              <a:t> </a:t>
            </a:r>
            <a:r>
              <a:rPr sz="1200" spc="-10" dirty="0">
                <a:latin typeface="Calibri" panose="020F0502020204030204"/>
                <a:cs typeface="Calibri" panose="020F0502020204030204"/>
              </a:rPr>
              <a:t>rincorre</a:t>
            </a:r>
            <a:r>
              <a:rPr sz="1200" spc="-20" dirty="0">
                <a:latin typeface="Calibri" panose="020F0502020204030204"/>
                <a:cs typeface="Calibri" panose="020F0502020204030204"/>
              </a:rPr>
              <a:t> </a:t>
            </a:r>
            <a:r>
              <a:rPr sz="1200" dirty="0">
                <a:latin typeface="Calibri" panose="020F0502020204030204"/>
                <a:cs typeface="Calibri" panose="020F0502020204030204"/>
              </a:rPr>
              <a:t>il</a:t>
            </a:r>
            <a:r>
              <a:rPr sz="1200" spc="-25" dirty="0">
                <a:latin typeface="Calibri" panose="020F0502020204030204"/>
                <a:cs typeface="Calibri" panose="020F0502020204030204"/>
              </a:rPr>
              <a:t> </a:t>
            </a:r>
            <a:r>
              <a:rPr sz="1200" spc="-10" dirty="0">
                <a:latin typeface="Calibri" panose="020F0502020204030204"/>
                <a:cs typeface="Calibri" panose="020F0502020204030204"/>
              </a:rPr>
              <a:t>proprio </a:t>
            </a:r>
            <a:r>
              <a:rPr sz="1200" spc="-20" dirty="0">
                <a:latin typeface="Calibri" panose="020F0502020204030204"/>
                <a:cs typeface="Calibri" panose="020F0502020204030204"/>
              </a:rPr>
              <a:t>baricentro:</a:t>
            </a:r>
            <a:r>
              <a:rPr sz="1200" spc="5" dirty="0">
                <a:latin typeface="Calibri" panose="020F0502020204030204"/>
                <a:cs typeface="Calibri" panose="020F0502020204030204"/>
              </a:rPr>
              <a:t> </a:t>
            </a:r>
            <a:r>
              <a:rPr sz="1200" spc="-10" dirty="0">
                <a:latin typeface="Calibri" panose="020F0502020204030204"/>
                <a:cs typeface="Calibri" panose="020F0502020204030204"/>
              </a:rPr>
              <a:t>marcia</a:t>
            </a:r>
            <a:r>
              <a:rPr sz="1200" spc="5" dirty="0">
                <a:latin typeface="Calibri" panose="020F0502020204030204"/>
                <a:cs typeface="Calibri" panose="020F0502020204030204"/>
              </a:rPr>
              <a:t> </a:t>
            </a:r>
            <a:r>
              <a:rPr sz="1200" spc="-10" dirty="0">
                <a:latin typeface="Calibri" panose="020F0502020204030204"/>
                <a:cs typeface="Calibri" panose="020F0502020204030204"/>
              </a:rPr>
              <a:t>festinante)</a:t>
            </a:r>
            <a:endParaRPr sz="1200">
              <a:latin typeface="Calibri" panose="020F0502020204030204"/>
              <a:cs typeface="Calibri" panose="020F0502020204030204"/>
            </a:endParaRPr>
          </a:p>
        </p:txBody>
      </p:sp>
      <p:grpSp>
        <p:nvGrpSpPr>
          <p:cNvPr id="19" name="object 19"/>
          <p:cNvGrpSpPr/>
          <p:nvPr/>
        </p:nvGrpSpPr>
        <p:grpSpPr>
          <a:xfrm>
            <a:off x="2352448" y="2630664"/>
            <a:ext cx="3932554" cy="1926589"/>
            <a:chOff x="2352448" y="2630664"/>
            <a:chExt cx="3932554" cy="1926589"/>
          </a:xfrm>
        </p:grpSpPr>
        <p:sp>
          <p:nvSpPr>
            <p:cNvPr id="20" name="object 20"/>
            <p:cNvSpPr/>
            <p:nvPr/>
          </p:nvSpPr>
          <p:spPr>
            <a:xfrm>
              <a:off x="2357120" y="3929380"/>
              <a:ext cx="751840" cy="571500"/>
            </a:xfrm>
            <a:custGeom>
              <a:avLst/>
              <a:gdLst/>
              <a:ahLst/>
              <a:cxnLst/>
              <a:rect l="l" t="t" r="r" b="b"/>
              <a:pathLst>
                <a:path w="751839" h="571500">
                  <a:moveTo>
                    <a:pt x="0" y="0"/>
                  </a:moveTo>
                  <a:lnTo>
                    <a:pt x="429260" y="0"/>
                  </a:lnTo>
                  <a:lnTo>
                    <a:pt x="429260" y="571500"/>
                  </a:lnTo>
                  <a:lnTo>
                    <a:pt x="751841" y="571500"/>
                  </a:lnTo>
                </a:path>
              </a:pathLst>
            </a:custGeom>
            <a:ln w="9344">
              <a:solidFill>
                <a:srgbClr val="D06248"/>
              </a:solidFill>
            </a:ln>
          </p:spPr>
          <p:txBody>
            <a:bodyPr wrap="square" lIns="0" tIns="0" rIns="0" bIns="0" rtlCol="0"/>
            <a:lstStyle/>
            <a:p/>
          </p:txBody>
        </p:sp>
        <p:pic>
          <p:nvPicPr>
            <p:cNvPr id="21" name="object 21"/>
            <p:cNvPicPr/>
            <p:nvPr/>
          </p:nvPicPr>
          <p:blipFill>
            <a:blip r:embed="rId6" cstate="print"/>
            <a:stretch>
              <a:fillRect/>
            </a:stretch>
          </p:blipFill>
          <p:spPr>
            <a:xfrm>
              <a:off x="3101340" y="4443730"/>
              <a:ext cx="113029" cy="113029"/>
            </a:xfrm>
            <a:prstGeom prst="rect">
              <a:avLst/>
            </a:prstGeom>
          </p:spPr>
        </p:pic>
        <p:sp>
          <p:nvSpPr>
            <p:cNvPr id="22" name="object 22"/>
            <p:cNvSpPr/>
            <p:nvPr/>
          </p:nvSpPr>
          <p:spPr>
            <a:xfrm>
              <a:off x="5594723" y="2635971"/>
              <a:ext cx="690245" cy="0"/>
            </a:xfrm>
            <a:custGeom>
              <a:avLst/>
              <a:gdLst/>
              <a:ahLst/>
              <a:cxnLst/>
              <a:rect l="l" t="t" r="r" b="b"/>
              <a:pathLst>
                <a:path w="690245">
                  <a:moveTo>
                    <a:pt x="0" y="0"/>
                  </a:moveTo>
                  <a:lnTo>
                    <a:pt x="690064" y="0"/>
                  </a:lnTo>
                </a:path>
              </a:pathLst>
            </a:custGeom>
            <a:ln w="10614">
              <a:solidFill>
                <a:srgbClr val="D06248"/>
              </a:solidFill>
            </a:ln>
          </p:spPr>
          <p:txBody>
            <a:bodyPr wrap="square" lIns="0" tIns="0" rIns="0" bIns="0" rtlCol="0"/>
            <a:lstStyle/>
            <a:p/>
          </p:txBody>
        </p:sp>
      </p:grpSp>
      <p:sp>
        <p:nvSpPr>
          <p:cNvPr id="23" name="object 23"/>
          <p:cNvSpPr txBox="1">
            <a:spLocks noGrp="1"/>
          </p:cNvSpPr>
          <p:nvPr>
            <p:ph type="title"/>
          </p:nvPr>
        </p:nvSpPr>
        <p:spPr>
          <a:xfrm>
            <a:off x="457200" y="387033"/>
            <a:ext cx="8229600" cy="918210"/>
          </a:xfrm>
          <a:prstGeom prst="rect">
            <a:avLst/>
          </a:prstGeom>
        </p:spPr>
        <p:txBody>
          <a:bodyPr vert="horz" wrap="square" lIns="0" tIns="364616" rIns="0" bIns="0" rtlCol="0">
            <a:spAutoFit/>
          </a:bodyPr>
          <a:lstStyle/>
          <a:p>
            <a:pPr marL="103505">
              <a:lnSpc>
                <a:spcPct val="100000"/>
              </a:lnSpc>
              <a:spcBef>
                <a:spcPts val="135"/>
              </a:spcBef>
            </a:pPr>
            <a:r>
              <a:rPr sz="3600" spc="50" dirty="0"/>
              <a:t>Il</a:t>
            </a:r>
            <a:r>
              <a:rPr sz="3600" spc="105" dirty="0"/>
              <a:t> </a:t>
            </a:r>
            <a:r>
              <a:rPr sz="3600" spc="85" dirty="0"/>
              <a:t>paziente</a:t>
            </a:r>
            <a:r>
              <a:rPr sz="3600" spc="105" dirty="0"/>
              <a:t> </a:t>
            </a:r>
            <a:r>
              <a:rPr sz="3600" spc="75" dirty="0"/>
              <a:t>con</a:t>
            </a:r>
            <a:r>
              <a:rPr sz="3600" spc="105" dirty="0"/>
              <a:t> </a:t>
            </a:r>
            <a:r>
              <a:rPr sz="3600" spc="80" dirty="0"/>
              <a:t>malattia</a:t>
            </a:r>
            <a:r>
              <a:rPr sz="3600" spc="110" dirty="0"/>
              <a:t> </a:t>
            </a:r>
            <a:r>
              <a:rPr sz="3600" spc="60" dirty="0"/>
              <a:t>di</a:t>
            </a:r>
            <a:r>
              <a:rPr sz="3600" spc="114" dirty="0"/>
              <a:t> </a:t>
            </a:r>
            <a:r>
              <a:rPr sz="3600" spc="75" dirty="0"/>
              <a:t>Parkinson</a:t>
            </a:r>
            <a:endParaRPr sz="3600" spc="75"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67360" y="476250"/>
            <a:ext cx="7328535" cy="2203450"/>
          </a:xfrm>
          <a:prstGeom prst="rect">
            <a:avLst/>
          </a:prstGeom>
        </p:spPr>
        <p:txBody>
          <a:bodyPr vert="horz" wrap="square" lIns="0" tIns="12700" rIns="0" bIns="0" rtlCol="0">
            <a:spAutoFit/>
          </a:bodyPr>
          <a:lstStyle/>
          <a:p>
            <a:pPr marL="25400" indent="0">
              <a:lnSpc>
                <a:spcPct val="130000"/>
              </a:lnSpc>
              <a:spcBef>
                <a:spcPts val="100"/>
              </a:spcBef>
              <a:buFont typeface="Arial" panose="020B0604020202020204"/>
              <a:buNone/>
              <a:tabLst>
                <a:tab pos="310515" algn="l"/>
                <a:tab pos="311150" algn="l"/>
              </a:tabLst>
            </a:pPr>
            <a:r>
              <a:rPr sz="2400" spc="65" dirty="0">
                <a:latin typeface="Calibri" panose="020F0502020204030204" charset="0"/>
                <a:cs typeface="Calibri" panose="020F0502020204030204" charset="0"/>
                <a:sym typeface="+mn-ea"/>
              </a:rPr>
              <a:t>La</a:t>
            </a:r>
            <a:r>
              <a:rPr sz="2400" spc="95" dirty="0">
                <a:latin typeface="Calibri" panose="020F0502020204030204" charset="0"/>
                <a:cs typeface="Calibri" panose="020F0502020204030204" charset="0"/>
                <a:sym typeface="+mn-ea"/>
              </a:rPr>
              <a:t> </a:t>
            </a:r>
            <a:r>
              <a:rPr sz="2400" spc="85" dirty="0">
                <a:latin typeface="Calibri" panose="020F0502020204030204" charset="0"/>
                <a:cs typeface="Calibri" panose="020F0502020204030204" charset="0"/>
                <a:sym typeface="+mn-ea"/>
              </a:rPr>
              <a:t>marcia</a:t>
            </a:r>
            <a:r>
              <a:rPr sz="2400" spc="100" dirty="0">
                <a:latin typeface="Calibri" panose="020F0502020204030204" charset="0"/>
                <a:cs typeface="Calibri" panose="020F0502020204030204" charset="0"/>
                <a:sym typeface="+mn-ea"/>
              </a:rPr>
              <a:t> </a:t>
            </a:r>
            <a:r>
              <a:rPr sz="2400" spc="85" dirty="0">
                <a:latin typeface="Calibri" panose="020F0502020204030204" charset="0"/>
                <a:cs typeface="Calibri" panose="020F0502020204030204" charset="0"/>
                <a:sym typeface="+mn-ea"/>
              </a:rPr>
              <a:t>parkinsoniana</a:t>
            </a:r>
            <a:endParaRPr sz="2400" spc="85" dirty="0">
              <a:latin typeface="Calibri" panose="020F0502020204030204" charset="0"/>
              <a:cs typeface="Calibri" panose="020F0502020204030204" charset="0"/>
              <a:sym typeface="+mn-ea"/>
            </a:endParaRPr>
          </a:p>
          <a:p>
            <a:pPr marL="25400" indent="0">
              <a:lnSpc>
                <a:spcPct val="130000"/>
              </a:lnSpc>
              <a:spcBef>
                <a:spcPts val="100"/>
              </a:spcBef>
              <a:buFont typeface="Arial" panose="020B0604020202020204"/>
              <a:buNone/>
              <a:tabLst>
                <a:tab pos="310515" algn="l"/>
                <a:tab pos="311150" algn="l"/>
              </a:tabLst>
            </a:pPr>
            <a:endParaRPr sz="2400" spc="85" dirty="0">
              <a:latin typeface="Calibri" panose="020F0502020204030204" charset="0"/>
              <a:cs typeface="Calibri" panose="020F0502020204030204" charset="0"/>
            </a:endParaRPr>
          </a:p>
          <a:p>
            <a:pPr marL="825500" lvl="1" indent="-342900">
              <a:lnSpc>
                <a:spcPct val="130000"/>
              </a:lnSpc>
              <a:spcBef>
                <a:spcPts val="100"/>
              </a:spcBef>
              <a:buFont typeface="Wingdings" panose="05000000000000000000" charset="0"/>
              <a:buChar char="q"/>
              <a:tabLst>
                <a:tab pos="310515" algn="l"/>
                <a:tab pos="311150" algn="l"/>
              </a:tabLst>
            </a:pPr>
            <a:r>
              <a:rPr sz="2000" b="1" dirty="0">
                <a:latin typeface="Calibri" panose="020F0502020204030204" charset="0"/>
                <a:cs typeface="Calibri" panose="020F0502020204030204" charset="0"/>
              </a:rPr>
              <a:t>Ipocinesia</a:t>
            </a:r>
            <a:r>
              <a:rPr sz="2000" dirty="0">
                <a:latin typeface="Calibri" panose="020F0502020204030204" charset="0"/>
                <a:cs typeface="Calibri" panose="020F0502020204030204" charset="0"/>
              </a:rPr>
              <a:t>:</a:t>
            </a:r>
            <a:r>
              <a:rPr sz="2000" spc="-85" dirty="0">
                <a:latin typeface="Calibri" panose="020F0502020204030204" charset="0"/>
                <a:cs typeface="Calibri" panose="020F0502020204030204" charset="0"/>
              </a:rPr>
              <a:t> </a:t>
            </a:r>
            <a:r>
              <a:rPr sz="2000" dirty="0">
                <a:latin typeface="Calibri" panose="020F0502020204030204" charset="0"/>
                <a:cs typeface="Calibri" panose="020F0502020204030204" charset="0"/>
              </a:rPr>
              <a:t>povertà</a:t>
            </a:r>
            <a:r>
              <a:rPr sz="2000" spc="-65" dirty="0">
                <a:latin typeface="Calibri" panose="020F0502020204030204" charset="0"/>
                <a:cs typeface="Calibri" panose="020F0502020204030204" charset="0"/>
              </a:rPr>
              <a:t> </a:t>
            </a:r>
            <a:r>
              <a:rPr sz="2000" dirty="0">
                <a:latin typeface="Calibri" panose="020F0502020204030204" charset="0"/>
                <a:cs typeface="Calibri" panose="020F0502020204030204" charset="0"/>
              </a:rPr>
              <a:t>di</a:t>
            </a:r>
            <a:r>
              <a:rPr sz="2000" spc="-65" dirty="0">
                <a:latin typeface="Calibri" panose="020F0502020204030204" charset="0"/>
                <a:cs typeface="Calibri" panose="020F0502020204030204" charset="0"/>
              </a:rPr>
              <a:t> </a:t>
            </a:r>
            <a:r>
              <a:rPr sz="2000" spc="-5" dirty="0">
                <a:latin typeface="Calibri" panose="020F0502020204030204" charset="0"/>
                <a:cs typeface="Calibri" panose="020F0502020204030204" charset="0"/>
              </a:rPr>
              <a:t>m</a:t>
            </a:r>
            <a:r>
              <a:rPr sz="2000" spc="-15" dirty="0">
                <a:latin typeface="Calibri" panose="020F0502020204030204" charset="0"/>
                <a:cs typeface="Calibri" panose="020F0502020204030204" charset="0"/>
              </a:rPr>
              <a:t>o</a:t>
            </a:r>
            <a:r>
              <a:rPr sz="2000" dirty="0">
                <a:latin typeface="Calibri" panose="020F0502020204030204" charset="0"/>
                <a:cs typeface="Calibri" panose="020F0502020204030204" charset="0"/>
              </a:rPr>
              <a:t>v</a:t>
            </a:r>
            <a:r>
              <a:rPr sz="2000" spc="-5" dirty="0">
                <a:latin typeface="Calibri" panose="020F0502020204030204" charset="0"/>
                <a:cs typeface="Calibri" panose="020F0502020204030204" charset="0"/>
              </a:rPr>
              <a:t>im</a:t>
            </a:r>
            <a:r>
              <a:rPr sz="2000" spc="5" dirty="0">
                <a:latin typeface="Calibri" panose="020F0502020204030204" charset="0"/>
                <a:cs typeface="Calibri" panose="020F0502020204030204" charset="0"/>
              </a:rPr>
              <a:t>e</a:t>
            </a:r>
            <a:r>
              <a:rPr sz="2000" spc="-25" dirty="0">
                <a:latin typeface="Calibri" panose="020F0502020204030204" charset="0"/>
                <a:cs typeface="Calibri" panose="020F0502020204030204" charset="0"/>
              </a:rPr>
              <a:t>n</a:t>
            </a:r>
            <a:r>
              <a:rPr sz="2000" spc="-620" dirty="0">
                <a:latin typeface="Calibri" panose="020F0502020204030204" charset="0"/>
                <a:cs typeface="Calibri" panose="020F0502020204030204" charset="0"/>
              </a:rPr>
              <a:t>t</a:t>
            </a:r>
            <a:r>
              <a:rPr sz="1000" spc="7" baseline="76000" dirty="0">
                <a:solidFill>
                  <a:srgbClr val="CCB300"/>
                </a:solidFill>
                <a:latin typeface="Calibri" panose="020F0502020204030204" charset="0"/>
                <a:cs typeface="Calibri" panose="020F0502020204030204" charset="0"/>
              </a:rPr>
              <a:t>-</a:t>
            </a:r>
            <a:r>
              <a:rPr sz="1000" spc="67" baseline="76000" dirty="0">
                <a:solidFill>
                  <a:srgbClr val="CCB300"/>
                </a:solidFill>
                <a:latin typeface="Calibri" panose="020F0502020204030204" charset="0"/>
                <a:cs typeface="Calibri" panose="020F0502020204030204" charset="0"/>
              </a:rPr>
              <a:t> </a:t>
            </a:r>
            <a:r>
              <a:rPr sz="2000" dirty="0">
                <a:latin typeface="Calibri" panose="020F0502020204030204" charset="0"/>
                <a:cs typeface="Calibri" panose="020F0502020204030204" charset="0"/>
              </a:rPr>
              <a:t>i</a:t>
            </a:r>
            <a:r>
              <a:rPr sz="2000" spc="40" dirty="0">
                <a:latin typeface="Calibri" panose="020F0502020204030204" charset="0"/>
                <a:cs typeface="Calibri" panose="020F0502020204030204" charset="0"/>
              </a:rPr>
              <a:t> </a:t>
            </a:r>
            <a:r>
              <a:rPr sz="2000" spc="-10" dirty="0">
                <a:latin typeface="Calibri" panose="020F0502020204030204" charset="0"/>
                <a:cs typeface="Calibri" panose="020F0502020204030204" charset="0"/>
              </a:rPr>
              <a:t>spontanei</a:t>
            </a:r>
            <a:endParaRPr sz="2000">
              <a:latin typeface="Calibri" panose="020F0502020204030204" charset="0"/>
              <a:cs typeface="Calibri" panose="020F0502020204030204" charset="0"/>
            </a:endParaRPr>
          </a:p>
          <a:p>
            <a:pPr marL="825500" lvl="1" indent="-342900">
              <a:lnSpc>
                <a:spcPct val="130000"/>
              </a:lnSpc>
              <a:spcBef>
                <a:spcPts val="25"/>
              </a:spcBef>
              <a:buFont typeface="Wingdings" panose="05000000000000000000" charset="0"/>
              <a:buChar char="q"/>
              <a:tabLst>
                <a:tab pos="310515" algn="l"/>
                <a:tab pos="311150" algn="l"/>
              </a:tabLst>
            </a:pPr>
            <a:r>
              <a:rPr sz="2000" b="1" spc="-10" dirty="0">
                <a:latin typeface="Calibri" panose="020F0502020204030204" charset="0"/>
                <a:cs typeface="Calibri" panose="020F0502020204030204" charset="0"/>
              </a:rPr>
              <a:t>Bradicinesia</a:t>
            </a:r>
            <a:r>
              <a:rPr sz="2000" spc="-10" dirty="0">
                <a:latin typeface="Calibri" panose="020F0502020204030204" charset="0"/>
                <a:cs typeface="Calibri" panose="020F0502020204030204" charset="0"/>
              </a:rPr>
              <a:t>:</a:t>
            </a:r>
            <a:r>
              <a:rPr sz="2000" spc="-110" dirty="0">
                <a:latin typeface="Calibri" panose="020F0502020204030204" charset="0"/>
                <a:cs typeface="Calibri" panose="020F0502020204030204" charset="0"/>
              </a:rPr>
              <a:t> </a:t>
            </a:r>
            <a:r>
              <a:rPr sz="2000" dirty="0">
                <a:latin typeface="Calibri" panose="020F0502020204030204" charset="0"/>
                <a:cs typeface="Calibri" panose="020F0502020204030204" charset="0"/>
              </a:rPr>
              <a:t>lentezza</a:t>
            </a:r>
            <a:r>
              <a:rPr sz="2000" spc="-80" dirty="0">
                <a:latin typeface="Calibri" panose="020F0502020204030204" charset="0"/>
                <a:cs typeface="Calibri" panose="020F0502020204030204" charset="0"/>
              </a:rPr>
              <a:t> </a:t>
            </a:r>
            <a:r>
              <a:rPr sz="2000" dirty="0">
                <a:latin typeface="Calibri" panose="020F0502020204030204" charset="0"/>
                <a:cs typeface="Calibri" panose="020F0502020204030204" charset="0"/>
              </a:rPr>
              <a:t>di</a:t>
            </a:r>
            <a:r>
              <a:rPr sz="2000" spc="-95" dirty="0">
                <a:latin typeface="Calibri" panose="020F0502020204030204" charset="0"/>
                <a:cs typeface="Calibri" panose="020F0502020204030204" charset="0"/>
              </a:rPr>
              <a:t> </a:t>
            </a:r>
            <a:r>
              <a:rPr sz="2000" spc="15" dirty="0">
                <a:latin typeface="Calibri" panose="020F0502020204030204" charset="0"/>
                <a:cs typeface="Calibri" panose="020F0502020204030204" charset="0"/>
              </a:rPr>
              <a:t>m</a:t>
            </a:r>
            <a:r>
              <a:rPr sz="2000" spc="5" dirty="0">
                <a:latin typeface="Calibri" panose="020F0502020204030204" charset="0"/>
                <a:cs typeface="Calibri" panose="020F0502020204030204" charset="0"/>
              </a:rPr>
              <a:t>o</a:t>
            </a:r>
            <a:r>
              <a:rPr sz="2000" spc="20" dirty="0">
                <a:latin typeface="Calibri" panose="020F0502020204030204" charset="0"/>
                <a:cs typeface="Calibri" panose="020F0502020204030204" charset="0"/>
              </a:rPr>
              <a:t>v</a:t>
            </a:r>
            <a:r>
              <a:rPr sz="2000" spc="15" dirty="0">
                <a:latin typeface="Calibri" panose="020F0502020204030204" charset="0"/>
                <a:cs typeface="Calibri" panose="020F0502020204030204" charset="0"/>
              </a:rPr>
              <a:t>im</a:t>
            </a:r>
            <a:r>
              <a:rPr sz="2000" spc="-980" dirty="0">
                <a:latin typeface="Calibri" panose="020F0502020204030204" charset="0"/>
                <a:cs typeface="Calibri" panose="020F0502020204030204" charset="0"/>
              </a:rPr>
              <a:t>e</a:t>
            </a:r>
            <a:r>
              <a:rPr sz="1000" spc="37" baseline="-24000" dirty="0">
                <a:solidFill>
                  <a:srgbClr val="CCB300"/>
                </a:solidFill>
                <a:latin typeface="Calibri" panose="020F0502020204030204" charset="0"/>
                <a:cs typeface="Calibri" panose="020F0502020204030204" charset="0"/>
              </a:rPr>
              <a:t>-</a:t>
            </a:r>
            <a:r>
              <a:rPr sz="1000" spc="547" baseline="-24000" dirty="0">
                <a:solidFill>
                  <a:srgbClr val="CCB300"/>
                </a:solidFill>
                <a:latin typeface="Calibri" panose="020F0502020204030204" charset="0"/>
                <a:cs typeface="Calibri" panose="020F0502020204030204" charset="0"/>
              </a:rPr>
              <a:t> </a:t>
            </a:r>
            <a:r>
              <a:rPr sz="2000" spc="-25" dirty="0">
                <a:latin typeface="Calibri" panose="020F0502020204030204" charset="0"/>
                <a:cs typeface="Calibri" panose="020F0502020204030204" charset="0"/>
              </a:rPr>
              <a:t>nto</a:t>
            </a:r>
            <a:endParaRPr sz="2000">
              <a:latin typeface="Calibri" panose="020F0502020204030204" charset="0"/>
              <a:cs typeface="Calibri" panose="020F0502020204030204" charset="0"/>
            </a:endParaRPr>
          </a:p>
          <a:p>
            <a:pPr marL="825500" lvl="1" indent="-342900">
              <a:lnSpc>
                <a:spcPct val="130000"/>
              </a:lnSpc>
              <a:spcBef>
                <a:spcPts val="20"/>
              </a:spcBef>
              <a:buFont typeface="Wingdings" panose="05000000000000000000" charset="0"/>
              <a:buChar char="q"/>
              <a:tabLst>
                <a:tab pos="310515" algn="l"/>
                <a:tab pos="311150" algn="l"/>
              </a:tabLst>
            </a:pPr>
            <a:r>
              <a:rPr sz="2000" b="1" dirty="0">
                <a:latin typeface="Calibri" panose="020F0502020204030204" charset="0"/>
                <a:cs typeface="Calibri" panose="020F0502020204030204" charset="0"/>
              </a:rPr>
              <a:t>Acinesia</a:t>
            </a:r>
            <a:r>
              <a:rPr sz="2000" dirty="0">
                <a:latin typeface="Calibri" panose="020F0502020204030204" charset="0"/>
                <a:cs typeface="Calibri" panose="020F0502020204030204" charset="0"/>
              </a:rPr>
              <a:t>:</a:t>
            </a:r>
            <a:r>
              <a:rPr sz="2000" spc="-75" dirty="0">
                <a:latin typeface="Calibri" panose="020F0502020204030204" charset="0"/>
                <a:cs typeface="Calibri" panose="020F0502020204030204" charset="0"/>
              </a:rPr>
              <a:t> </a:t>
            </a:r>
            <a:r>
              <a:rPr sz="2000" spc="-10" dirty="0">
                <a:latin typeface="Calibri" panose="020F0502020204030204" charset="0"/>
                <a:cs typeface="Calibri" panose="020F0502020204030204" charset="0"/>
              </a:rPr>
              <a:t>difficoltà</a:t>
            </a:r>
            <a:r>
              <a:rPr sz="2000" spc="-65" dirty="0">
                <a:latin typeface="Calibri" panose="020F0502020204030204" charset="0"/>
                <a:cs typeface="Calibri" panose="020F0502020204030204" charset="0"/>
              </a:rPr>
              <a:t> </a:t>
            </a:r>
            <a:r>
              <a:rPr sz="2000" dirty="0">
                <a:latin typeface="Calibri" panose="020F0502020204030204" charset="0"/>
                <a:cs typeface="Calibri" panose="020F0502020204030204" charset="0"/>
              </a:rPr>
              <a:t>nell’iniziare</a:t>
            </a:r>
            <a:r>
              <a:rPr sz="2000" spc="-65" dirty="0">
                <a:latin typeface="Calibri" panose="020F0502020204030204" charset="0"/>
                <a:cs typeface="Calibri" panose="020F0502020204030204" charset="0"/>
              </a:rPr>
              <a:t> </a:t>
            </a:r>
            <a:r>
              <a:rPr sz="2000" dirty="0">
                <a:latin typeface="Calibri" panose="020F0502020204030204" charset="0"/>
                <a:cs typeface="Calibri" panose="020F0502020204030204" charset="0"/>
              </a:rPr>
              <a:t>i</a:t>
            </a:r>
            <a:r>
              <a:rPr sz="2000" spc="55" dirty="0">
                <a:latin typeface="Calibri" panose="020F0502020204030204" charset="0"/>
                <a:cs typeface="Calibri" panose="020F0502020204030204" charset="0"/>
              </a:rPr>
              <a:t> </a:t>
            </a:r>
            <a:r>
              <a:rPr sz="2000" spc="-10" dirty="0">
                <a:latin typeface="Calibri" panose="020F0502020204030204" charset="0"/>
                <a:cs typeface="Calibri" panose="020F0502020204030204" charset="0"/>
              </a:rPr>
              <a:t>movimenti</a:t>
            </a:r>
            <a:endParaRPr sz="2000" spc="-10" dirty="0">
              <a:latin typeface="Calibri" panose="020F0502020204030204" charset="0"/>
              <a:cs typeface="Calibri" panose="020F0502020204030204" charset="0"/>
            </a:endParaRPr>
          </a:p>
        </p:txBody>
      </p:sp>
      <p:sp>
        <p:nvSpPr>
          <p:cNvPr id="7" name="object 7"/>
          <p:cNvSpPr txBox="1"/>
          <p:nvPr/>
        </p:nvSpPr>
        <p:spPr>
          <a:xfrm>
            <a:off x="5219700" y="3883025"/>
            <a:ext cx="3237230" cy="1518920"/>
          </a:xfrm>
          <a:prstGeom prst="rect">
            <a:avLst/>
          </a:prstGeom>
        </p:spPr>
        <p:txBody>
          <a:bodyPr vert="horz" wrap="square" lIns="0" tIns="12700" rIns="0" bIns="0" rtlCol="0">
            <a:spAutoFit/>
          </a:bodyPr>
          <a:lstStyle/>
          <a:p>
            <a:pPr marL="171450" indent="-171450">
              <a:lnSpc>
                <a:spcPct val="100000"/>
              </a:lnSpc>
              <a:spcBef>
                <a:spcPts val="100"/>
              </a:spcBef>
              <a:buFont typeface="Wingdings" panose="05000000000000000000" charset="0"/>
              <a:buChar char="Ø"/>
            </a:pPr>
            <a:r>
              <a:rPr sz="600" dirty="0">
                <a:solidFill>
                  <a:srgbClr val="CCB300"/>
                </a:solidFill>
                <a:latin typeface="Calibri" panose="020F0502020204030204" charset="0"/>
                <a:cs typeface="Calibri" panose="020F0502020204030204" charset="0"/>
              </a:rPr>
              <a:t>-</a:t>
            </a:r>
            <a:endParaRPr sz="600">
              <a:latin typeface="Calibri" panose="020F0502020204030204" charset="0"/>
              <a:cs typeface="Calibri" panose="020F0502020204030204" charset="0"/>
            </a:endParaRPr>
          </a:p>
          <a:p>
            <a:pPr marL="567055" indent="-342900">
              <a:lnSpc>
                <a:spcPct val="100000"/>
              </a:lnSpc>
              <a:spcBef>
                <a:spcPts val="5"/>
              </a:spcBef>
              <a:buFont typeface="Wingdings" panose="05000000000000000000" charset="0"/>
              <a:buChar char="Ø"/>
              <a:tabLst>
                <a:tab pos="567055" algn="l"/>
                <a:tab pos="568325" algn="l"/>
              </a:tabLst>
            </a:pPr>
            <a:r>
              <a:rPr sz="1800" spc="-30" dirty="0">
                <a:latin typeface="Calibri" panose="020F0502020204030204" charset="0"/>
                <a:cs typeface="Calibri" panose="020F0502020204030204" charset="0"/>
              </a:rPr>
              <a:t>Tronco</a:t>
            </a:r>
            <a:r>
              <a:rPr sz="1800" spc="-75" dirty="0">
                <a:latin typeface="Calibri" panose="020F0502020204030204" charset="0"/>
                <a:cs typeface="Calibri" panose="020F0502020204030204" charset="0"/>
              </a:rPr>
              <a:t> </a:t>
            </a:r>
            <a:r>
              <a:rPr sz="1800" spc="-10" dirty="0">
                <a:latin typeface="Calibri" panose="020F0502020204030204" charset="0"/>
                <a:cs typeface="Calibri" panose="020F0502020204030204" charset="0"/>
              </a:rPr>
              <a:t>inclinato</a:t>
            </a:r>
            <a:r>
              <a:rPr sz="1800" spc="-70" dirty="0">
                <a:latin typeface="Calibri" panose="020F0502020204030204" charset="0"/>
                <a:cs typeface="Calibri" panose="020F0502020204030204" charset="0"/>
              </a:rPr>
              <a:t> </a:t>
            </a:r>
            <a:r>
              <a:rPr sz="1800" dirty="0">
                <a:latin typeface="Calibri" panose="020F0502020204030204" charset="0"/>
                <a:cs typeface="Calibri" panose="020F0502020204030204" charset="0"/>
              </a:rPr>
              <a:t>in</a:t>
            </a:r>
            <a:r>
              <a:rPr sz="1800" spc="-55" dirty="0">
                <a:latin typeface="Calibri" panose="020F0502020204030204" charset="0"/>
                <a:cs typeface="Calibri" panose="020F0502020204030204" charset="0"/>
              </a:rPr>
              <a:t> </a:t>
            </a:r>
            <a:r>
              <a:rPr sz="1800" spc="-10" dirty="0">
                <a:latin typeface="Calibri" panose="020F0502020204030204" charset="0"/>
                <a:cs typeface="Calibri" panose="020F0502020204030204" charset="0"/>
              </a:rPr>
              <a:t>avanti</a:t>
            </a:r>
            <a:endParaRPr sz="1800">
              <a:latin typeface="Calibri" panose="020F0502020204030204" charset="0"/>
              <a:cs typeface="Calibri" panose="020F0502020204030204" charset="0"/>
            </a:endParaRPr>
          </a:p>
          <a:p>
            <a:pPr marL="567055" indent="-342265">
              <a:lnSpc>
                <a:spcPts val="2900"/>
              </a:lnSpc>
              <a:spcBef>
                <a:spcPts val="80"/>
              </a:spcBef>
              <a:buFont typeface="Wingdings" panose="05000000000000000000" charset="0"/>
              <a:buChar char="Ø"/>
              <a:tabLst>
                <a:tab pos="567055" algn="l"/>
                <a:tab pos="568325" algn="l"/>
                <a:tab pos="1668780" algn="l"/>
                <a:tab pos="2006600" algn="l"/>
                <a:tab pos="3517900" algn="l"/>
              </a:tabLst>
            </a:pPr>
            <a:r>
              <a:rPr sz="1800" spc="-10" dirty="0">
                <a:latin typeface="Calibri" panose="020F0502020204030204" charset="0"/>
                <a:cs typeface="Calibri" panose="020F0502020204030204" charset="0"/>
              </a:rPr>
              <a:t>Ridotto</a:t>
            </a:r>
            <a:r>
              <a:rPr lang="it-IT" sz="1800" dirty="0">
                <a:latin typeface="Calibri" panose="020F0502020204030204" charset="0"/>
                <a:cs typeface="Calibri" panose="020F0502020204030204" charset="0"/>
              </a:rPr>
              <a:t> </a:t>
            </a:r>
            <a:r>
              <a:rPr sz="1800" spc="-10" dirty="0">
                <a:latin typeface="Calibri" panose="020F0502020204030204" charset="0"/>
                <a:cs typeface="Calibri" panose="020F0502020204030204" charset="0"/>
              </a:rPr>
              <a:t>sollevament</a:t>
            </a:r>
            <a:r>
              <a:rPr lang="it-IT" sz="1800" spc="-10" dirty="0">
                <a:latin typeface="Calibri" panose="020F0502020204030204" charset="0"/>
                <a:cs typeface="Calibri" panose="020F0502020204030204" charset="0"/>
              </a:rPr>
              <a:t>o</a:t>
            </a:r>
            <a:r>
              <a:rPr lang="it-IT" sz="1800" dirty="0">
                <a:latin typeface="Calibri" panose="020F0502020204030204" charset="0"/>
                <a:cs typeface="Calibri" panose="020F0502020204030204" charset="0"/>
              </a:rPr>
              <a:t> </a:t>
            </a:r>
            <a:r>
              <a:rPr sz="1800" spc="-20" dirty="0">
                <a:latin typeface="Calibri" panose="020F0502020204030204" charset="0"/>
                <a:cs typeface="Calibri" panose="020F0502020204030204" charset="0"/>
              </a:rPr>
              <a:t>della</a:t>
            </a:r>
            <a:r>
              <a:rPr lang="it-IT" sz="1800" spc="-20" dirty="0">
                <a:latin typeface="Calibri" panose="020F0502020204030204" charset="0"/>
                <a:cs typeface="Calibri" panose="020F0502020204030204" charset="0"/>
              </a:rPr>
              <a:t> </a:t>
            </a:r>
            <a:r>
              <a:rPr sz="1800" dirty="0">
                <a:latin typeface="Calibri" panose="020F0502020204030204" charset="0"/>
                <a:cs typeface="Calibri" panose="020F0502020204030204" charset="0"/>
              </a:rPr>
              <a:t>punta</a:t>
            </a:r>
            <a:r>
              <a:rPr sz="1800" spc="260" dirty="0">
                <a:latin typeface="Calibri" panose="020F0502020204030204" charset="0"/>
                <a:cs typeface="Calibri" panose="020F0502020204030204" charset="0"/>
              </a:rPr>
              <a:t> </a:t>
            </a:r>
            <a:r>
              <a:rPr sz="1800" spc="-25" dirty="0">
                <a:latin typeface="Calibri" panose="020F0502020204030204" charset="0"/>
                <a:cs typeface="Calibri" panose="020F0502020204030204" charset="0"/>
              </a:rPr>
              <a:t>del</a:t>
            </a:r>
            <a:r>
              <a:rPr sz="1800" dirty="0">
                <a:latin typeface="Calibri" panose="020F0502020204030204" charset="0"/>
                <a:cs typeface="Calibri" panose="020F0502020204030204" charset="0"/>
              </a:rPr>
              <a:t>	piede</a:t>
            </a:r>
            <a:endParaRPr sz="1800" dirty="0">
              <a:latin typeface="Calibri" panose="020F0502020204030204" charset="0"/>
              <a:cs typeface="Calibri" panose="020F0502020204030204" charset="0"/>
            </a:endParaRPr>
          </a:p>
          <a:p>
            <a:pPr marL="567055" indent="-342265">
              <a:lnSpc>
                <a:spcPts val="2900"/>
              </a:lnSpc>
              <a:spcBef>
                <a:spcPts val="80"/>
              </a:spcBef>
              <a:buFont typeface="Wingdings" panose="05000000000000000000" charset="0"/>
              <a:buChar char="Ø"/>
              <a:tabLst>
                <a:tab pos="567055" algn="l"/>
                <a:tab pos="568325" algn="l"/>
                <a:tab pos="1668780" algn="l"/>
                <a:tab pos="2006600" algn="l"/>
                <a:tab pos="3517900" algn="l"/>
              </a:tabLst>
            </a:pPr>
            <a:r>
              <a:rPr sz="1800" spc="80" dirty="0">
                <a:latin typeface="Calibri" panose="020F0502020204030204" charset="0"/>
                <a:cs typeface="Calibri" panose="020F0502020204030204" charset="0"/>
                <a:sym typeface="+mn-ea"/>
              </a:rPr>
              <a:t>Freezing</a:t>
            </a:r>
            <a:r>
              <a:rPr sz="1800" spc="65" dirty="0">
                <a:latin typeface="Calibri" panose="020F0502020204030204" charset="0"/>
                <a:cs typeface="Calibri" panose="020F0502020204030204" charset="0"/>
                <a:sym typeface="+mn-ea"/>
              </a:rPr>
              <a:t> </a:t>
            </a:r>
            <a:r>
              <a:rPr sz="1800" spc="70" dirty="0">
                <a:latin typeface="Calibri" panose="020F0502020204030204" charset="0"/>
                <a:cs typeface="Calibri" panose="020F0502020204030204" charset="0"/>
                <a:sym typeface="+mn-ea"/>
              </a:rPr>
              <a:t>Of</a:t>
            </a:r>
            <a:r>
              <a:rPr sz="1800" spc="65" dirty="0">
                <a:latin typeface="Calibri" panose="020F0502020204030204" charset="0"/>
                <a:cs typeface="Calibri" panose="020F0502020204030204" charset="0"/>
                <a:sym typeface="+mn-ea"/>
              </a:rPr>
              <a:t> </a:t>
            </a:r>
            <a:r>
              <a:rPr sz="1800" spc="75" dirty="0">
                <a:latin typeface="Calibri" panose="020F0502020204030204" charset="0"/>
                <a:cs typeface="Calibri" panose="020F0502020204030204" charset="0"/>
                <a:sym typeface="+mn-ea"/>
              </a:rPr>
              <a:t>Gait</a:t>
            </a:r>
            <a:endParaRPr lang="it-IT" sz="1800" spc="-10" dirty="0">
              <a:latin typeface="Calibri" panose="020F0502020204030204" charset="0"/>
              <a:cs typeface="Calibri" panose="020F0502020204030204" charset="0"/>
              <a:sym typeface="+mn-ea"/>
            </a:endParaRPr>
          </a:p>
        </p:txBody>
      </p:sp>
      <p:sp>
        <p:nvSpPr>
          <p:cNvPr id="8" name="object 8"/>
          <p:cNvSpPr txBox="1"/>
          <p:nvPr/>
        </p:nvSpPr>
        <p:spPr>
          <a:xfrm>
            <a:off x="4591050" y="4163659"/>
            <a:ext cx="40640" cy="958215"/>
          </a:xfrm>
          <a:prstGeom prst="rect">
            <a:avLst/>
          </a:prstGeom>
        </p:spPr>
        <p:txBody>
          <a:bodyPr vert="horz" wrap="square" lIns="0" tIns="7620" rIns="0" bIns="0" rtlCol="0">
            <a:spAutoFit/>
          </a:bodyPr>
          <a:lstStyle/>
          <a:p>
            <a:pPr>
              <a:lnSpc>
                <a:spcPct val="100000"/>
              </a:lnSpc>
              <a:spcBef>
                <a:spcPts val="60"/>
              </a:spcBef>
            </a:pPr>
            <a:r>
              <a:rPr sz="800" dirty="0">
                <a:solidFill>
                  <a:srgbClr val="CCB300"/>
                </a:solidFill>
                <a:latin typeface="Yu Gothic UI" panose="020B0500000000000000" charset="-128"/>
                <a:cs typeface="Yu Gothic UI" panose="020B0500000000000000" charset="-128"/>
              </a:rPr>
              <a:t>-</a:t>
            </a:r>
            <a:endParaRPr sz="800">
              <a:latin typeface="Yu Gothic UI" panose="020B0500000000000000" charset="-128"/>
              <a:cs typeface="Yu Gothic UI" panose="020B0500000000000000" charset="-128"/>
            </a:endParaRPr>
          </a:p>
          <a:p>
            <a:pPr>
              <a:lnSpc>
                <a:spcPct val="100000"/>
              </a:lnSpc>
            </a:pPr>
            <a:endParaRPr sz="1000">
              <a:latin typeface="Yu Gothic UI" panose="020B0500000000000000" charset="-128"/>
              <a:cs typeface="Yu Gothic UI" panose="020B0500000000000000" charset="-128"/>
            </a:endParaRPr>
          </a:p>
          <a:p>
            <a:pPr>
              <a:lnSpc>
                <a:spcPct val="100000"/>
              </a:lnSpc>
            </a:pPr>
            <a:endParaRPr sz="1000">
              <a:latin typeface="Yu Gothic UI" panose="020B0500000000000000" charset="-128"/>
              <a:cs typeface="Yu Gothic UI" panose="020B0500000000000000" charset="-128"/>
            </a:endParaRPr>
          </a:p>
          <a:p>
            <a:pPr>
              <a:lnSpc>
                <a:spcPct val="100000"/>
              </a:lnSpc>
              <a:spcBef>
                <a:spcPts val="25"/>
              </a:spcBef>
            </a:pPr>
            <a:endParaRPr sz="1000">
              <a:latin typeface="Yu Gothic UI" panose="020B0500000000000000" charset="-128"/>
              <a:cs typeface="Yu Gothic UI" panose="020B0500000000000000" charset="-128"/>
            </a:endParaRPr>
          </a:p>
          <a:p>
            <a:pPr>
              <a:lnSpc>
                <a:spcPct val="100000"/>
              </a:lnSpc>
            </a:pPr>
            <a:r>
              <a:rPr sz="800" dirty="0">
                <a:solidFill>
                  <a:srgbClr val="CCB300"/>
                </a:solidFill>
                <a:latin typeface="Yu Gothic UI" panose="020B0500000000000000" charset="-128"/>
                <a:cs typeface="Yu Gothic UI" panose="020B0500000000000000" charset="-128"/>
              </a:rPr>
              <a:t>-</a:t>
            </a:r>
            <a:endParaRPr sz="800">
              <a:latin typeface="Yu Gothic UI" panose="020B0500000000000000" charset="-128"/>
              <a:cs typeface="Yu Gothic UI" panose="020B0500000000000000" charset="-128"/>
            </a:endParaRPr>
          </a:p>
        </p:txBody>
      </p:sp>
      <p:sp>
        <p:nvSpPr>
          <p:cNvPr id="9" name="object 9"/>
          <p:cNvSpPr txBox="1"/>
          <p:nvPr/>
        </p:nvSpPr>
        <p:spPr>
          <a:xfrm>
            <a:off x="4578350" y="6079235"/>
            <a:ext cx="66040" cy="147320"/>
          </a:xfrm>
          <a:prstGeom prst="rect">
            <a:avLst/>
          </a:prstGeom>
        </p:spPr>
        <p:txBody>
          <a:bodyPr vert="horz" wrap="square" lIns="0" tIns="12700" rIns="0" bIns="0" rtlCol="0">
            <a:spAutoFit/>
          </a:bodyPr>
          <a:lstStyle/>
          <a:p>
            <a:pPr marL="12700">
              <a:lnSpc>
                <a:spcPct val="100000"/>
              </a:lnSpc>
              <a:spcBef>
                <a:spcPts val="100"/>
              </a:spcBef>
            </a:pPr>
            <a:r>
              <a:rPr sz="800" dirty="0">
                <a:solidFill>
                  <a:srgbClr val="CCB300"/>
                </a:solidFill>
                <a:latin typeface="Yu Gothic UI" panose="020B0500000000000000" charset="-128"/>
                <a:cs typeface="Yu Gothic UI" panose="020B0500000000000000" charset="-128"/>
              </a:rPr>
              <a:t>-</a:t>
            </a:r>
            <a:endParaRPr sz="800">
              <a:latin typeface="Yu Gothic UI" panose="020B0500000000000000" charset="-128"/>
              <a:cs typeface="Yu Gothic UI" panose="020B0500000000000000" charset="-128"/>
            </a:endParaRPr>
          </a:p>
        </p:txBody>
      </p:sp>
      <p:pic>
        <p:nvPicPr>
          <p:cNvPr id="10" name="object 10"/>
          <p:cNvPicPr/>
          <p:nvPr/>
        </p:nvPicPr>
        <p:blipFill>
          <a:blip r:embed="rId1" cstate="print"/>
          <a:stretch>
            <a:fillRect/>
          </a:stretch>
        </p:blipFill>
        <p:spPr>
          <a:xfrm>
            <a:off x="683043" y="3356610"/>
            <a:ext cx="4004983" cy="2519017"/>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Content Placeholder 2"/>
          <p:cNvSpPr>
            <a:spLocks noGrp="1"/>
          </p:cNvSpPr>
          <p:nvPr>
            <p:ph sz="half" idx="1"/>
          </p:nvPr>
        </p:nvSpPr>
        <p:spPr>
          <a:xfrm>
            <a:off x="611505" y="2493010"/>
            <a:ext cx="8086090" cy="4526280"/>
          </a:xfrm>
        </p:spPr>
        <p:txBody>
          <a:bodyPr>
            <a:noAutofit/>
          </a:bodyPr>
          <a:p>
            <a:pPr algn="just">
              <a:lnSpc>
                <a:spcPct val="130000"/>
              </a:lnSpc>
              <a:buFont typeface="Wingdings" panose="05000000000000000000" charset="0"/>
              <a:buChar char="q"/>
            </a:pPr>
            <a:r>
              <a:rPr lang="it-IT" altLang="en-US" sz="1600">
                <a:latin typeface="Calibri" panose="020F0502020204030204" charset="0"/>
                <a:cs typeface="Calibri" panose="020F0502020204030204" charset="0"/>
              </a:rPr>
              <a:t>il training </a:t>
            </a:r>
            <a:r>
              <a:rPr lang="en-US" sz="1600">
                <a:latin typeface="Calibri" panose="020F0502020204030204" charset="0"/>
                <a:cs typeface="Calibri" panose="020F0502020204030204" charset="0"/>
              </a:rPr>
              <a:t>e l'apprendimento musicale promuovono </a:t>
            </a:r>
            <a:r>
              <a:rPr lang="en-US" sz="1600" b="1">
                <a:latin typeface="Calibri" panose="020F0502020204030204" charset="0"/>
                <a:cs typeface="Calibri" panose="020F0502020204030204" charset="0"/>
              </a:rPr>
              <a:t>significativi cambiamenti funzionali e strutturali </a:t>
            </a:r>
            <a:r>
              <a:rPr lang="en-US" sz="1600">
                <a:latin typeface="Calibri" panose="020F0502020204030204" charset="0"/>
                <a:cs typeface="Calibri" panose="020F0502020204030204" charset="0"/>
              </a:rPr>
              <a:t>nelle</a:t>
            </a:r>
            <a:r>
              <a:rPr lang="en-US" sz="1600" b="1">
                <a:latin typeface="Calibri" panose="020F0502020204030204" charset="0"/>
                <a:cs typeface="Calibri" panose="020F0502020204030204" charset="0"/>
              </a:rPr>
              <a:t> regioni motorie</a:t>
            </a:r>
            <a:endParaRPr lang="en-US" sz="1600" b="1">
              <a:latin typeface="Calibri" panose="020F0502020204030204" charset="0"/>
              <a:cs typeface="Calibri" panose="020F0502020204030204" charset="0"/>
            </a:endParaRPr>
          </a:p>
          <a:p>
            <a:pPr marL="0" indent="0" algn="just">
              <a:lnSpc>
                <a:spcPct val="130000"/>
              </a:lnSpc>
              <a:buFont typeface="Wingdings" panose="05000000000000000000" charset="0"/>
              <a:buNone/>
            </a:pPr>
            <a:endParaRPr lang="en-US" sz="1600" b="1">
              <a:latin typeface="Calibri" panose="020F0502020204030204" charset="0"/>
              <a:cs typeface="Calibri" panose="020F0502020204030204" charset="0"/>
            </a:endParaRPr>
          </a:p>
          <a:p>
            <a:pPr algn="just">
              <a:lnSpc>
                <a:spcPct val="130000"/>
              </a:lnSpc>
              <a:buFont typeface="Wingdings" panose="05000000000000000000" charset="0"/>
              <a:buChar char="q"/>
            </a:pPr>
            <a:r>
              <a:rPr lang="en-US" sz="1600">
                <a:latin typeface="Calibri" panose="020F0502020204030204" charset="0"/>
                <a:cs typeface="Calibri" panose="020F0502020204030204" charset="0"/>
              </a:rPr>
              <a:t>Ad esempio, imparare a suonare brevi sequenze al pianoforte modifica la rappresentazione corticale dei muscoli flessori ed estensori delle dita nella corteccia motoria primaria. </a:t>
            </a:r>
            <a:endParaRPr lang="en-US" sz="1600">
              <a:latin typeface="Calibri" panose="020F0502020204030204" charset="0"/>
              <a:cs typeface="Calibri" panose="020F0502020204030204" charset="0"/>
            </a:endParaRPr>
          </a:p>
          <a:p>
            <a:pPr algn="just">
              <a:lnSpc>
                <a:spcPct val="130000"/>
              </a:lnSpc>
              <a:buFont typeface="Wingdings" panose="05000000000000000000" charset="0"/>
              <a:buChar char="q"/>
            </a:pPr>
            <a:endParaRPr lang="en-US" altLang="en-US" sz="1600">
              <a:latin typeface="Calibri" panose="020F0502020204030204" charset="0"/>
              <a:cs typeface="Calibri" panose="020F0502020204030204" charset="0"/>
              <a:sym typeface="+mn-ea"/>
            </a:endParaRPr>
          </a:p>
          <a:p>
            <a:pPr algn="just">
              <a:lnSpc>
                <a:spcPct val="130000"/>
              </a:lnSpc>
              <a:buFont typeface="Wingdings" panose="05000000000000000000" charset="0"/>
              <a:buChar char="q"/>
            </a:pPr>
            <a:r>
              <a:rPr lang="it-IT" altLang="en-US" sz="1600">
                <a:solidFill>
                  <a:srgbClr val="002060"/>
                </a:solidFill>
                <a:latin typeface="Calibri" panose="020F0502020204030204" charset="0"/>
                <a:cs typeface="Calibri" panose="020F0502020204030204" charset="0"/>
                <a:sym typeface="+mn-ea"/>
              </a:rPr>
              <a:t>La musicoterapia è in grado di stimolare funzioni fondamentali per l’autonomia del paziente, con Paksinon, quali:</a:t>
            </a:r>
            <a:endParaRPr lang="it-IT" altLang="en-US" sz="1600">
              <a:solidFill>
                <a:srgbClr val="002060"/>
              </a:solidFill>
              <a:latin typeface="Calibri" panose="020F0502020204030204" charset="0"/>
              <a:cs typeface="Calibri" panose="020F0502020204030204" charset="0"/>
            </a:endParaRPr>
          </a:p>
          <a:p>
            <a:pPr lvl="1" algn="just">
              <a:lnSpc>
                <a:spcPct val="130000"/>
              </a:lnSpc>
              <a:buFont typeface="Wingdings" panose="05000000000000000000" charset="0"/>
              <a:buChar char="v"/>
            </a:pPr>
            <a:r>
              <a:rPr lang="en-US" sz="1600" b="1">
                <a:solidFill>
                  <a:srgbClr val="002060"/>
                </a:solidFill>
                <a:latin typeface="Calibri" panose="020F0502020204030204" charset="0"/>
                <a:cs typeface="Calibri" panose="020F0502020204030204" charset="0"/>
                <a:sym typeface="+mn-ea"/>
              </a:rPr>
              <a:t>l'acquisizione di abilità motorie</a:t>
            </a:r>
            <a:endParaRPr lang="en-US" sz="1600" b="1">
              <a:solidFill>
                <a:srgbClr val="002060"/>
              </a:solidFill>
              <a:latin typeface="Calibri" panose="020F0502020204030204" charset="0"/>
              <a:cs typeface="Calibri" panose="020F0502020204030204" charset="0"/>
            </a:endParaRPr>
          </a:p>
          <a:p>
            <a:pPr lvl="1" algn="just">
              <a:lnSpc>
                <a:spcPct val="130000"/>
              </a:lnSpc>
              <a:buFont typeface="Wingdings" panose="05000000000000000000" charset="0"/>
              <a:buChar char="v"/>
            </a:pPr>
            <a:r>
              <a:rPr lang="en-US" sz="1600" b="1">
                <a:solidFill>
                  <a:srgbClr val="002060"/>
                </a:solidFill>
                <a:latin typeface="Calibri" panose="020F0502020204030204" charset="0"/>
                <a:cs typeface="Calibri" panose="020F0502020204030204" charset="0"/>
                <a:sym typeface="+mn-ea"/>
              </a:rPr>
              <a:t>l'integrazione sensomotoria</a:t>
            </a:r>
            <a:endParaRPr lang="en-US" sz="1600" b="1">
              <a:solidFill>
                <a:srgbClr val="002060"/>
              </a:solidFill>
              <a:latin typeface="Calibri" panose="020F0502020204030204" charset="0"/>
              <a:cs typeface="Calibri" panose="020F0502020204030204" charset="0"/>
            </a:endParaRPr>
          </a:p>
          <a:p>
            <a:pPr lvl="1" algn="just">
              <a:lnSpc>
                <a:spcPct val="130000"/>
              </a:lnSpc>
              <a:buFont typeface="Wingdings" panose="05000000000000000000" charset="0"/>
              <a:buChar char="v"/>
            </a:pPr>
            <a:r>
              <a:rPr lang="it-IT" altLang="en-US" sz="1600" b="1">
                <a:solidFill>
                  <a:srgbClr val="002060"/>
                </a:solidFill>
                <a:latin typeface="Calibri" panose="020F0502020204030204" charset="0"/>
                <a:cs typeface="Calibri" panose="020F0502020204030204" charset="0"/>
                <a:sym typeface="+mn-ea"/>
              </a:rPr>
              <a:t>l’intelligenza visuomotoria</a:t>
            </a:r>
            <a:endParaRPr lang="en-US" sz="1600" b="1">
              <a:solidFill>
                <a:srgbClr val="002060"/>
              </a:solidFill>
              <a:latin typeface="Calibri" panose="020F0502020204030204" charset="0"/>
              <a:cs typeface="Calibri" panose="020F0502020204030204" charset="0"/>
            </a:endParaRPr>
          </a:p>
          <a:p>
            <a:pPr algn="just">
              <a:buFont typeface="Wingdings" panose="05000000000000000000" charset="0"/>
              <a:buChar char="q"/>
            </a:pPr>
            <a:endParaRPr lang="en-US" altLang="en-US" sz="1600" b="1">
              <a:solidFill>
                <a:srgbClr val="002060"/>
              </a:solidFill>
              <a:latin typeface="Calibri" panose="020F0502020204030204" charset="0"/>
              <a:cs typeface="Calibri" panose="020F0502020204030204" charset="0"/>
            </a:endParaRPr>
          </a:p>
        </p:txBody>
      </p:sp>
      <p:pic>
        <p:nvPicPr>
          <p:cNvPr id="7" name="Content Placeholder 6"/>
          <p:cNvPicPr>
            <a:picLocks noChangeAspect="1"/>
          </p:cNvPicPr>
          <p:nvPr>
            <p:ph sz="half" idx="2"/>
          </p:nvPr>
        </p:nvPicPr>
        <p:blipFill>
          <a:blip r:embed="rId1"/>
          <a:stretch>
            <a:fillRect/>
          </a:stretch>
        </p:blipFill>
        <p:spPr>
          <a:xfrm>
            <a:off x="1979295" y="548640"/>
            <a:ext cx="4922520" cy="1668145"/>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Content Placeholder 5"/>
          <p:cNvPicPr>
            <a:picLocks noChangeAspect="1"/>
          </p:cNvPicPr>
          <p:nvPr>
            <p:ph sz="half" idx="1"/>
          </p:nvPr>
        </p:nvPicPr>
        <p:blipFill>
          <a:blip r:embed="rId1"/>
          <a:stretch>
            <a:fillRect/>
          </a:stretch>
        </p:blipFill>
        <p:spPr>
          <a:xfrm>
            <a:off x="1403350" y="836295"/>
            <a:ext cx="6165215" cy="1016000"/>
          </a:xfrm>
          <a:prstGeom prst="rect">
            <a:avLst/>
          </a:prstGeom>
        </p:spPr>
      </p:pic>
      <p:pic>
        <p:nvPicPr>
          <p:cNvPr id="7" name="Content Placeholder 6"/>
          <p:cNvPicPr>
            <a:picLocks noChangeAspect="1"/>
          </p:cNvPicPr>
          <p:nvPr>
            <p:ph sz="half" idx="2"/>
          </p:nvPr>
        </p:nvPicPr>
        <p:blipFill>
          <a:blip r:embed="rId2"/>
          <a:stretch>
            <a:fillRect/>
          </a:stretch>
        </p:blipFill>
        <p:spPr>
          <a:xfrm>
            <a:off x="539115" y="2060575"/>
            <a:ext cx="8249920" cy="3698875"/>
          </a:xfrm>
          <a:prstGeom prst="rect">
            <a:avLst/>
          </a:prstGeom>
        </p:spPr>
      </p:pic>
      <p:sp>
        <p:nvSpPr>
          <p:cNvPr id="9" name="Rectangles 8"/>
          <p:cNvSpPr/>
          <p:nvPr/>
        </p:nvSpPr>
        <p:spPr>
          <a:xfrm>
            <a:off x="419735" y="3420745"/>
            <a:ext cx="8112760" cy="1736090"/>
          </a:xfrm>
          <a:prstGeom prst="rect">
            <a:avLst/>
          </a:prstGeom>
          <a:ln w="60325"/>
        </p:spPr>
        <p:style>
          <a:lnRef idx="2">
            <a:schemeClr val="accent1"/>
          </a:lnRef>
          <a:fillRef idx="0">
            <a:srgbClr val="FFFFFF"/>
          </a:fillRef>
          <a:effectRef idx="0">
            <a:srgbClr val="FFFFFF"/>
          </a:effectRef>
          <a:fontRef idx="minor">
            <a:schemeClr val="dk1"/>
          </a:fontRef>
        </p:style>
        <p:txBody>
          <a:bodyPr rtlCol="0" anchor="ctr"/>
          <a:p>
            <a:pPr algn="ctr"/>
            <a:endParaRPr 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ext Box 5"/>
          <p:cNvSpPr txBox="1"/>
          <p:nvPr/>
        </p:nvSpPr>
        <p:spPr>
          <a:xfrm>
            <a:off x="395605" y="188595"/>
            <a:ext cx="8001635" cy="2372995"/>
          </a:xfrm>
          <a:prstGeom prst="rect">
            <a:avLst/>
          </a:prstGeom>
          <a:noFill/>
        </p:spPr>
        <p:txBody>
          <a:bodyPr wrap="square" rtlCol="0" anchor="t">
            <a:spAutoFit/>
          </a:bodyPr>
          <a:p>
            <a:pPr algn="just">
              <a:lnSpc>
                <a:spcPct val="140000"/>
              </a:lnSpc>
            </a:pPr>
            <a:r>
              <a:rPr lang="it-IT" altLang="en-US" sz="2000" b="1">
                <a:solidFill>
                  <a:srgbClr val="0070C0"/>
                </a:solidFill>
              </a:rPr>
              <a:t>1. </a:t>
            </a:r>
            <a:r>
              <a:rPr lang="en-US" sz="2000" b="1">
                <a:solidFill>
                  <a:srgbClr val="0070C0"/>
                </a:solidFill>
              </a:rPr>
              <a:t>Stimolazione uditiva ritmica (RAS)</a:t>
            </a:r>
            <a:r>
              <a:rPr lang="it-IT" altLang="en-US" sz="2000" b="1">
                <a:solidFill>
                  <a:srgbClr val="0070C0"/>
                </a:solidFill>
              </a:rPr>
              <a:t> - movimenti ritmici</a:t>
            </a:r>
            <a:endParaRPr lang="en-US" sz="2000" b="1">
              <a:solidFill>
                <a:srgbClr val="0070C0"/>
              </a:solidFill>
            </a:endParaRPr>
          </a:p>
          <a:p>
            <a:pPr algn="just">
              <a:lnSpc>
                <a:spcPct val="140000"/>
              </a:lnSpc>
            </a:pPr>
            <a:endParaRPr lang="en-US" sz="1600" b="1"/>
          </a:p>
          <a:p>
            <a:pPr marL="285750" indent="-285750" algn="just">
              <a:lnSpc>
                <a:spcPct val="140000"/>
              </a:lnSpc>
              <a:buFont typeface="Wingdings" panose="05000000000000000000" charset="0"/>
              <a:buChar char="q"/>
            </a:pPr>
            <a:r>
              <a:rPr lang="en-US" sz="1400"/>
              <a:t>tecnica di riabilitazione basata sul ritmo </a:t>
            </a:r>
            <a:r>
              <a:rPr lang="it-IT" altLang="en-US" sz="1400"/>
              <a:t>utilizzata mella malattia del Parkinson p</a:t>
            </a:r>
            <a:r>
              <a:rPr lang="en-US" sz="1400"/>
              <a:t>er </a:t>
            </a:r>
            <a:r>
              <a:rPr lang="en-US" sz="1400" b="1"/>
              <a:t>facilitare la riabilitazione di movimenti intrinsecamente ritmici attraverso </a:t>
            </a:r>
            <a:r>
              <a:rPr lang="it-IT" altLang="en-US" sz="1400" b="1"/>
              <a:t>cues </a:t>
            </a:r>
            <a:r>
              <a:rPr lang="en-US" sz="1400" b="1"/>
              <a:t>uditivi ritmici</a:t>
            </a:r>
            <a:r>
              <a:rPr lang="en-US" sz="1400"/>
              <a:t>, come battiti di metronomo o musica con metronomo incorporato.  </a:t>
            </a:r>
            <a:endParaRPr lang="en-US" sz="1400"/>
          </a:p>
          <a:p>
            <a:pPr marL="285750" indent="-285750" algn="just">
              <a:lnSpc>
                <a:spcPct val="140000"/>
              </a:lnSpc>
              <a:buFont typeface="Wingdings" panose="05000000000000000000" charset="0"/>
              <a:buChar char="q"/>
            </a:pPr>
            <a:r>
              <a:rPr lang="en-US" sz="1400"/>
              <a:t>Gli spunti ritmici sono inizialmente abbinati alla cadenza di andatura preferita da ciascun paziente e gradualmente aumentati/diminuiti del 5-10%</a:t>
            </a:r>
            <a:r>
              <a:rPr lang="it-IT" altLang="en-US" sz="1400"/>
              <a:t> per incoraggiare la variabilità</a:t>
            </a:r>
            <a:endParaRPr lang="en-US" sz="1400"/>
          </a:p>
        </p:txBody>
      </p:sp>
      <p:pic>
        <p:nvPicPr>
          <p:cNvPr id="8" name="Content Placeholder 7"/>
          <p:cNvPicPr>
            <a:picLocks noChangeAspect="1"/>
          </p:cNvPicPr>
          <p:nvPr>
            <p:ph sz="half" idx="1"/>
          </p:nvPr>
        </p:nvPicPr>
        <p:blipFill>
          <a:blip r:embed="rId1"/>
          <a:stretch>
            <a:fillRect/>
          </a:stretch>
        </p:blipFill>
        <p:spPr>
          <a:xfrm>
            <a:off x="323215" y="4364990"/>
            <a:ext cx="4409440" cy="1943100"/>
          </a:xfrm>
          <a:prstGeom prst="rect">
            <a:avLst/>
          </a:prstGeom>
        </p:spPr>
      </p:pic>
      <p:sp>
        <p:nvSpPr>
          <p:cNvPr id="10" name="Text Box 9"/>
          <p:cNvSpPr txBox="1"/>
          <p:nvPr/>
        </p:nvSpPr>
        <p:spPr>
          <a:xfrm>
            <a:off x="4932045" y="3068955"/>
            <a:ext cx="3979545" cy="3190240"/>
          </a:xfrm>
          <a:prstGeom prst="rect">
            <a:avLst/>
          </a:prstGeom>
          <a:noFill/>
        </p:spPr>
        <p:txBody>
          <a:bodyPr wrap="square" rtlCol="0" anchor="t">
            <a:spAutoFit/>
          </a:bodyPr>
          <a:p>
            <a:pPr marL="285750" indent="-285750">
              <a:lnSpc>
                <a:spcPct val="140000"/>
              </a:lnSpc>
              <a:buFont typeface="Wingdings" panose="05000000000000000000" charset="0"/>
              <a:buChar char="q"/>
            </a:pPr>
            <a:r>
              <a:rPr lang="it-IT" altLang="en-US" sz="1600">
                <a:latin typeface="Calibri" panose="020F0502020204030204" charset="0"/>
                <a:cs typeface="Calibri" panose="020F0502020204030204" charset="0"/>
                <a:sym typeface="+mn-ea"/>
              </a:rPr>
              <a:t> </a:t>
            </a:r>
            <a:r>
              <a:rPr lang="en-US" sz="1600">
                <a:latin typeface="Calibri" panose="020F0502020204030204" charset="0"/>
                <a:cs typeface="Calibri" panose="020F0502020204030204" charset="0"/>
                <a:sym typeface="+mn-ea"/>
              </a:rPr>
              <a:t>uso del RAS per l'</a:t>
            </a:r>
            <a:r>
              <a:rPr lang="en-US" sz="1600" b="1">
                <a:latin typeface="Calibri" panose="020F0502020204030204" charset="0"/>
                <a:cs typeface="Calibri" panose="020F0502020204030204" charset="0"/>
                <a:sym typeface="+mn-ea"/>
              </a:rPr>
              <a:t>allenamento dell'andatura nella PD e nell'ictus </a:t>
            </a:r>
            <a:r>
              <a:rPr lang="en-US" sz="1600">
                <a:latin typeface="Calibri" panose="020F0502020204030204" charset="0"/>
                <a:cs typeface="Calibri" panose="020F0502020204030204" charset="0"/>
                <a:sym typeface="+mn-ea"/>
              </a:rPr>
              <a:t>, con miglioramenti significativi nei parametri spazio-temporali dell'andatura (velocità, cadenza, lunghezza del passo).</a:t>
            </a:r>
            <a:endParaRPr lang="en-US" sz="1600">
              <a:latin typeface="Calibri" panose="020F0502020204030204" charset="0"/>
              <a:cs typeface="Calibri" panose="020F0502020204030204" charset="0"/>
            </a:endParaRPr>
          </a:p>
          <a:p>
            <a:pPr marL="285750" indent="-285750">
              <a:lnSpc>
                <a:spcPct val="140000"/>
              </a:lnSpc>
              <a:buFont typeface="Wingdings" panose="05000000000000000000" charset="0"/>
              <a:buChar char="q"/>
            </a:pPr>
            <a:r>
              <a:rPr lang="it-IT" altLang="en-US" sz="1600">
                <a:latin typeface="Calibri" panose="020F0502020204030204" charset="0"/>
                <a:cs typeface="Calibri" panose="020F0502020204030204" charset="0"/>
                <a:sym typeface="+mn-ea"/>
              </a:rPr>
              <a:t>Studi recenti suggeriscono inoltre</a:t>
            </a:r>
            <a:r>
              <a:rPr lang="en-US" sz="1600">
                <a:latin typeface="Calibri" panose="020F0502020204030204" charset="0"/>
                <a:cs typeface="Calibri" panose="020F0502020204030204" charset="0"/>
                <a:sym typeface="+mn-ea"/>
              </a:rPr>
              <a:t> </a:t>
            </a:r>
            <a:r>
              <a:rPr lang="en-US" sz="1600" b="1">
                <a:latin typeface="Calibri" panose="020F0502020204030204" charset="0"/>
                <a:cs typeface="Calibri" panose="020F0502020204030204" charset="0"/>
                <a:sym typeface="+mn-ea"/>
              </a:rPr>
              <a:t>effetti positivi sull'equilibrio, sul </a:t>
            </a:r>
            <a:r>
              <a:rPr lang="it-IT" altLang="en-US" sz="1600" b="1">
                <a:latin typeface="Calibri" panose="020F0502020204030204" charset="0"/>
                <a:cs typeface="Calibri" panose="020F0502020204030204" charset="0"/>
                <a:sym typeface="+mn-ea"/>
              </a:rPr>
              <a:t>freezing</a:t>
            </a:r>
            <a:r>
              <a:rPr lang="en-US" sz="1600" b="1">
                <a:latin typeface="Calibri" panose="020F0502020204030204" charset="0"/>
                <a:cs typeface="Calibri" panose="020F0502020204030204" charset="0"/>
                <a:sym typeface="+mn-ea"/>
              </a:rPr>
              <a:t>, sul funzionamento motorio generale, sulla paura di cadere e sul numero di cadute.</a:t>
            </a:r>
            <a:endParaRPr lang="en-US" sz="1600" b="1">
              <a:latin typeface="Calibri" panose="020F0502020204030204" charset="0"/>
              <a:cs typeface="Calibri" panose="020F0502020204030204" charset="0"/>
              <a:sym typeface="+mn-ea"/>
            </a:endParaRPr>
          </a:p>
        </p:txBody>
      </p:sp>
      <p:pic>
        <p:nvPicPr>
          <p:cNvPr id="12" name="Content Placeholder 11"/>
          <p:cNvPicPr>
            <a:picLocks noChangeAspect="1"/>
          </p:cNvPicPr>
          <p:nvPr>
            <p:ph sz="half" idx="2"/>
          </p:nvPr>
        </p:nvPicPr>
        <p:blipFill>
          <a:blip r:embed="rId2"/>
          <a:srcRect b="39730"/>
          <a:stretch>
            <a:fillRect/>
          </a:stretch>
        </p:blipFill>
        <p:spPr>
          <a:xfrm>
            <a:off x="395605" y="2996565"/>
            <a:ext cx="4032250" cy="110490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 name="Content Placeholder 7"/>
          <p:cNvPicPr>
            <a:picLocks noChangeAspect="1"/>
          </p:cNvPicPr>
          <p:nvPr>
            <p:ph sz="half" idx="1"/>
          </p:nvPr>
        </p:nvPicPr>
        <p:blipFill>
          <a:blip r:embed="rId1"/>
          <a:stretch>
            <a:fillRect/>
          </a:stretch>
        </p:blipFill>
        <p:spPr>
          <a:xfrm>
            <a:off x="2339340" y="332740"/>
            <a:ext cx="4536440" cy="1826895"/>
          </a:xfrm>
          <a:prstGeom prst="rect">
            <a:avLst/>
          </a:prstGeom>
        </p:spPr>
      </p:pic>
      <p:pic>
        <p:nvPicPr>
          <p:cNvPr id="9" name="Content Placeholder 8"/>
          <p:cNvPicPr>
            <a:picLocks noChangeAspect="1"/>
          </p:cNvPicPr>
          <p:nvPr>
            <p:ph sz="half" idx="2"/>
          </p:nvPr>
        </p:nvPicPr>
        <p:blipFill>
          <a:blip r:embed="rId2"/>
          <a:stretch>
            <a:fillRect/>
          </a:stretch>
        </p:blipFill>
        <p:spPr>
          <a:xfrm>
            <a:off x="1504950" y="2348865"/>
            <a:ext cx="6134100" cy="4160520"/>
          </a:xfrm>
          <a:prstGeom prst="rect">
            <a:avLst/>
          </a:prstGeom>
        </p:spPr>
      </p:pic>
      <p:sp>
        <p:nvSpPr>
          <p:cNvPr id="11" name="Rectangles 10"/>
          <p:cNvSpPr/>
          <p:nvPr/>
        </p:nvSpPr>
        <p:spPr>
          <a:xfrm>
            <a:off x="1547495" y="5732780"/>
            <a:ext cx="6192520" cy="792480"/>
          </a:xfrm>
          <a:prstGeom prst="rect">
            <a:avLst/>
          </a:prstGeom>
          <a:ln w="44450" cmpd="sng">
            <a:solidFill>
              <a:schemeClr val="accent1">
                <a:shade val="50000"/>
              </a:schemeClr>
            </a:solidFill>
            <a:prstDash val="solid"/>
          </a:ln>
        </p:spPr>
        <p:style>
          <a:lnRef idx="2">
            <a:schemeClr val="accent1"/>
          </a:lnRef>
          <a:fillRef idx="0">
            <a:srgbClr val="FFFFFF"/>
          </a:fillRef>
          <a:effectRef idx="0">
            <a:srgbClr val="FFFFFF"/>
          </a:effectRef>
          <a:fontRef idx="minor">
            <a:schemeClr val="dk1"/>
          </a:fontRef>
        </p:style>
        <p:txBody>
          <a:bodyPr rtlCol="0" anchor="ctr"/>
          <a:p>
            <a:pPr algn="ctr"/>
            <a:endParaRPr 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Content Placeholder 2"/>
          <p:cNvSpPr>
            <a:spLocks noGrp="1"/>
          </p:cNvSpPr>
          <p:nvPr>
            <p:ph sz="half" idx="1"/>
          </p:nvPr>
        </p:nvSpPr>
        <p:spPr>
          <a:xfrm>
            <a:off x="467360" y="404495"/>
            <a:ext cx="7914640" cy="4526280"/>
          </a:xfrm>
        </p:spPr>
        <p:txBody>
          <a:bodyPr/>
          <a:p>
            <a:pPr marL="0" indent="0">
              <a:lnSpc>
                <a:spcPct val="120000"/>
              </a:lnSpc>
              <a:buNone/>
            </a:pPr>
            <a:r>
              <a:rPr lang="it-IT" altLang="en-US" sz="2400" b="1">
                <a:solidFill>
                  <a:srgbClr val="0070C0"/>
                </a:solidFill>
                <a:latin typeface="Calibri" panose="020F0502020204030204" charset="0"/>
                <a:cs typeface="Calibri" panose="020F0502020204030204" charset="0"/>
              </a:rPr>
              <a:t>2. Music supported therapy - movimenti non ritmici</a:t>
            </a:r>
            <a:endParaRPr lang="it-IT" altLang="en-US" sz="2400" b="1">
              <a:solidFill>
                <a:srgbClr val="0070C0"/>
              </a:solidFill>
              <a:latin typeface="Calibri" panose="020F0502020204030204" charset="0"/>
              <a:cs typeface="Calibri" panose="020F0502020204030204" charset="0"/>
            </a:endParaRPr>
          </a:p>
          <a:p>
            <a:pPr marL="0" indent="0">
              <a:lnSpc>
                <a:spcPct val="120000"/>
              </a:lnSpc>
              <a:buNone/>
            </a:pPr>
            <a:endParaRPr lang="it-IT" altLang="en-US" sz="1800">
              <a:latin typeface="Calibri" panose="020F0502020204030204" charset="0"/>
              <a:cs typeface="Calibri" panose="020F0502020204030204" charset="0"/>
            </a:endParaRPr>
          </a:p>
          <a:p>
            <a:pPr>
              <a:lnSpc>
                <a:spcPct val="120000"/>
              </a:lnSpc>
              <a:buFont typeface="Wingdings" panose="05000000000000000000" charset="0"/>
              <a:buChar char="q"/>
            </a:pPr>
            <a:r>
              <a:rPr lang="en-US" sz="1800">
                <a:latin typeface="Calibri" panose="020F0502020204030204" charset="0"/>
                <a:cs typeface="Calibri" panose="020F0502020204030204" charset="0"/>
              </a:rPr>
              <a:t>tecnica di musicoterapia neurologica che sfrutta gli elementi melodici, armonici e dinamico-acustici della musica per fornire indicazioni temporali, spaziali e di forza.  Questa tecnica </a:t>
            </a:r>
            <a:r>
              <a:rPr lang="en-US" sz="1800" b="1">
                <a:latin typeface="Calibri" panose="020F0502020204030204" charset="0"/>
                <a:cs typeface="Calibri" panose="020F0502020204030204" charset="0"/>
              </a:rPr>
              <a:t>utilizza modelli musicali per strutturare e regolare gli schemi di movimento e può essere </a:t>
            </a:r>
            <a:r>
              <a:rPr lang="en-US" sz="1800" b="1">
                <a:solidFill>
                  <a:srgbClr val="002060"/>
                </a:solidFill>
                <a:latin typeface="Calibri" panose="020F0502020204030204" charset="0"/>
                <a:cs typeface="Calibri" panose="020F0502020204030204" charset="0"/>
              </a:rPr>
              <a:t>applicata a movimenti che non sono ritmici per natura</a:t>
            </a:r>
            <a:r>
              <a:rPr lang="en-US" sz="1800">
                <a:latin typeface="Calibri" panose="020F0502020204030204" charset="0"/>
                <a:cs typeface="Calibri" panose="020F0502020204030204" charset="0"/>
              </a:rPr>
              <a:t> (ad esempio, movimenti delle braccia e delle mani, sequenze di movimenti funzionali come la vestizione o i trasferimenti da seduto a in piedi).</a:t>
            </a:r>
            <a:endParaRPr lang="en-US" sz="1800">
              <a:latin typeface="Calibri" panose="020F0502020204030204" charset="0"/>
              <a:cs typeface="Calibri" panose="020F0502020204030204" charset="0"/>
            </a:endParaRPr>
          </a:p>
          <a:p>
            <a:pPr>
              <a:lnSpc>
                <a:spcPct val="120000"/>
              </a:lnSpc>
              <a:buFont typeface="Wingdings" panose="05000000000000000000" charset="0"/>
              <a:buChar char="q"/>
            </a:pPr>
            <a:r>
              <a:rPr lang="it-IT" altLang="en-US" sz="1800">
                <a:latin typeface="Calibri" panose="020F0502020204030204" charset="0"/>
                <a:cs typeface="Calibri" panose="020F0502020204030204" charset="0"/>
              </a:rPr>
              <a:t>La music supported therapy ha mostrato la capacità di migliorare i movimenti del paziente affetto da malattia di Parkinson, particolarmente durante la deambulazione</a:t>
            </a:r>
            <a:endParaRPr lang="it-IT" altLang="en-US" sz="1800">
              <a:latin typeface="Calibri" panose="020F0502020204030204" charset="0"/>
              <a:cs typeface="Calibri" panose="020F0502020204030204" charset="0"/>
            </a:endParaRPr>
          </a:p>
          <a:p>
            <a:pPr>
              <a:lnSpc>
                <a:spcPct val="120000"/>
              </a:lnSpc>
            </a:pPr>
            <a:endParaRPr lang="it-IT" altLang="en-US" sz="1800">
              <a:latin typeface="Calibri" panose="020F0502020204030204" charset="0"/>
              <a:cs typeface="Calibri" panose="020F0502020204030204" charset="0"/>
            </a:endParaRPr>
          </a:p>
          <a:p>
            <a:endParaRPr lang="it-IT" altLang="en-US" sz="1800">
              <a:latin typeface="Calibri" panose="020F0502020204030204" charset="0"/>
              <a:cs typeface="Calibri" panose="020F0502020204030204" charset="0"/>
            </a:endParaRPr>
          </a:p>
        </p:txBody>
      </p:sp>
      <p:pic>
        <p:nvPicPr>
          <p:cNvPr id="9" name="Content Placeholder 8"/>
          <p:cNvPicPr>
            <a:picLocks noChangeAspect="1"/>
          </p:cNvPicPr>
          <p:nvPr>
            <p:ph sz="half" idx="2"/>
          </p:nvPr>
        </p:nvPicPr>
        <p:blipFill>
          <a:blip r:embed="rId1"/>
          <a:stretch>
            <a:fillRect/>
          </a:stretch>
        </p:blipFill>
        <p:spPr>
          <a:xfrm>
            <a:off x="2627630" y="5013325"/>
            <a:ext cx="4032250" cy="178752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Content Placeholder 5"/>
          <p:cNvPicPr>
            <a:picLocks noChangeAspect="1"/>
          </p:cNvPicPr>
          <p:nvPr>
            <p:ph sz="half" idx="2"/>
          </p:nvPr>
        </p:nvPicPr>
        <p:blipFill>
          <a:blip r:embed="rId1"/>
          <a:stretch>
            <a:fillRect/>
          </a:stretch>
        </p:blipFill>
        <p:spPr>
          <a:xfrm>
            <a:off x="467360" y="188595"/>
            <a:ext cx="4464685" cy="3108960"/>
          </a:xfrm>
          <a:prstGeom prst="rect">
            <a:avLst/>
          </a:prstGeom>
        </p:spPr>
      </p:pic>
      <p:sp>
        <p:nvSpPr>
          <p:cNvPr id="3" name="Content Placeholder 2"/>
          <p:cNvSpPr>
            <a:spLocks noGrp="1"/>
          </p:cNvSpPr>
          <p:nvPr>
            <p:ph sz="half" idx="1"/>
          </p:nvPr>
        </p:nvSpPr>
        <p:spPr>
          <a:xfrm>
            <a:off x="611505" y="3716655"/>
            <a:ext cx="7676515" cy="4526280"/>
          </a:xfrm>
        </p:spPr>
        <p:txBody>
          <a:bodyPr/>
          <a:p>
            <a:pPr>
              <a:lnSpc>
                <a:spcPct val="120000"/>
              </a:lnSpc>
              <a:buFont typeface="Wingdings" panose="05000000000000000000" charset="0"/>
              <a:buChar char="q"/>
            </a:pPr>
            <a:r>
              <a:rPr lang="en-US" sz="1600">
                <a:latin typeface="Calibri" panose="020F0502020204030204" charset="0"/>
                <a:cs typeface="Calibri" panose="020F0502020204030204" charset="0"/>
              </a:rPr>
              <a:t>LTP </a:t>
            </a:r>
            <a:r>
              <a:rPr lang="en-US" sz="1600" b="1">
                <a:latin typeface="Calibri" panose="020F0502020204030204" charset="0"/>
                <a:cs typeface="Calibri" panose="020F0502020204030204" charset="0"/>
              </a:rPr>
              <a:t>avviene quando </a:t>
            </a:r>
            <a:r>
              <a:rPr lang="en-US" sz="1600" b="1">
                <a:solidFill>
                  <a:srgbClr val="0070C0"/>
                </a:solidFill>
                <a:latin typeface="Calibri" panose="020F0502020204030204" charset="0"/>
                <a:cs typeface="Calibri" panose="020F0502020204030204" charset="0"/>
              </a:rPr>
              <a:t>due neuroni vengono attivati in modo sincronizzato, il che porta a una persistente e efficiente comunicazione tra di essi</a:t>
            </a:r>
            <a:r>
              <a:rPr lang="en-US" sz="1600">
                <a:latin typeface="Calibri" panose="020F0502020204030204" charset="0"/>
                <a:cs typeface="Calibri" panose="020F0502020204030204" charset="0"/>
              </a:rPr>
              <a:t>. Si crede che ciò avvenga attraverso un </a:t>
            </a:r>
            <a:r>
              <a:rPr lang="en-US" sz="1600" b="1">
                <a:latin typeface="Calibri" panose="020F0502020204030204" charset="0"/>
                <a:cs typeface="Calibri" panose="020F0502020204030204" charset="0"/>
              </a:rPr>
              <a:t>aumento della liberazione di neurotrasmettitori o modifiche nella sensibilità</a:t>
            </a:r>
            <a:r>
              <a:rPr lang="en-US" sz="1600">
                <a:latin typeface="Calibri" panose="020F0502020204030204" charset="0"/>
                <a:cs typeface="Calibri" panose="020F0502020204030204" charset="0"/>
              </a:rPr>
              <a:t> del neurone post-sinaptico.</a:t>
            </a:r>
            <a:endParaRPr lang="en-US" sz="1600">
              <a:latin typeface="Calibri" panose="020F0502020204030204" charset="0"/>
              <a:cs typeface="Calibri" panose="020F0502020204030204" charset="0"/>
            </a:endParaRPr>
          </a:p>
          <a:p>
            <a:pPr>
              <a:lnSpc>
                <a:spcPct val="120000"/>
              </a:lnSpc>
              <a:buFont typeface="Wingdings" panose="05000000000000000000" charset="0"/>
              <a:buChar char="q"/>
            </a:pPr>
            <a:endParaRPr lang="en-US" sz="1600">
              <a:latin typeface="Calibri" panose="020F0502020204030204" charset="0"/>
              <a:cs typeface="Calibri" panose="020F0502020204030204" charset="0"/>
            </a:endParaRPr>
          </a:p>
          <a:p>
            <a:pPr>
              <a:lnSpc>
                <a:spcPct val="120000"/>
              </a:lnSpc>
              <a:buFont typeface="Wingdings" panose="05000000000000000000" charset="0"/>
              <a:buChar char="q"/>
            </a:pPr>
            <a:r>
              <a:rPr lang="en-US" sz="1600">
                <a:latin typeface="Calibri" panose="020F0502020204030204" charset="0"/>
                <a:cs typeface="Calibri" panose="020F0502020204030204" charset="0"/>
              </a:rPr>
              <a:t>Sono state identificate </a:t>
            </a:r>
            <a:r>
              <a:rPr lang="en-US" sz="1600" b="1">
                <a:latin typeface="Calibri" panose="020F0502020204030204" charset="0"/>
                <a:cs typeface="Calibri" panose="020F0502020204030204" charset="0"/>
              </a:rPr>
              <a:t>diverse forme di LTP</a:t>
            </a:r>
            <a:r>
              <a:rPr lang="en-US" sz="1600">
                <a:latin typeface="Calibri" panose="020F0502020204030204" charset="0"/>
                <a:cs typeface="Calibri" panose="020F0502020204030204" charset="0"/>
              </a:rPr>
              <a:t>, principalmente dipendenti da meccanismi diversi, tra cui l'attivazione dei recettori del glutammato, l'ingresso di ioni calcio e l'attivazione di vie di segnalazione intracellulari. </a:t>
            </a:r>
            <a:endParaRPr lang="en-US" altLang="en-US" sz="1600">
              <a:latin typeface="Calibri" panose="020F0502020204030204" charset="0"/>
              <a:cs typeface="Calibri" panose="020F0502020204030204" charset="0"/>
            </a:endParaRPr>
          </a:p>
        </p:txBody>
      </p:sp>
      <p:sp>
        <p:nvSpPr>
          <p:cNvPr id="2" name="Text Box 1"/>
          <p:cNvSpPr txBox="1"/>
          <p:nvPr/>
        </p:nvSpPr>
        <p:spPr>
          <a:xfrm>
            <a:off x="5140325" y="332740"/>
            <a:ext cx="3406775" cy="2499995"/>
          </a:xfrm>
          <a:prstGeom prst="rect">
            <a:avLst/>
          </a:prstGeom>
          <a:noFill/>
        </p:spPr>
        <p:txBody>
          <a:bodyPr wrap="square" rtlCol="0" anchor="t">
            <a:spAutoFit/>
          </a:bodyPr>
          <a:p>
            <a:pPr>
              <a:lnSpc>
                <a:spcPct val="110000"/>
              </a:lnSpc>
            </a:pPr>
            <a:r>
              <a:rPr lang="en-US" b="1">
                <a:solidFill>
                  <a:srgbClr val="0070C0"/>
                </a:solidFill>
                <a:sym typeface="+mn-ea"/>
              </a:rPr>
              <a:t>Plasticità </a:t>
            </a:r>
            <a:r>
              <a:rPr lang="it-IT" altLang="en-US" b="1">
                <a:solidFill>
                  <a:srgbClr val="0070C0"/>
                </a:solidFill>
                <a:sym typeface="+mn-ea"/>
              </a:rPr>
              <a:t>funzion</a:t>
            </a:r>
            <a:r>
              <a:rPr lang="en-US" b="1">
                <a:solidFill>
                  <a:srgbClr val="0070C0"/>
                </a:solidFill>
                <a:sym typeface="+mn-ea"/>
              </a:rPr>
              <a:t>ale</a:t>
            </a:r>
            <a:r>
              <a:rPr lang="it-IT" altLang="en-US" b="1">
                <a:solidFill>
                  <a:srgbClr val="0070C0"/>
                </a:solidFill>
                <a:sym typeface="+mn-ea"/>
              </a:rPr>
              <a:t>: LTP</a:t>
            </a:r>
            <a:endParaRPr lang="it-IT" altLang="en-US" b="1">
              <a:solidFill>
                <a:srgbClr val="0070C0"/>
              </a:solidFill>
              <a:sym typeface="+mn-ea"/>
            </a:endParaRPr>
          </a:p>
          <a:p>
            <a:pPr>
              <a:lnSpc>
                <a:spcPct val="110000"/>
              </a:lnSpc>
            </a:pPr>
            <a:endParaRPr lang="it-IT" altLang="en-US" b="1">
              <a:latin typeface="Calibri" panose="020F0502020204030204" charset="0"/>
              <a:cs typeface="Calibri" panose="020F0502020204030204" charset="0"/>
              <a:sym typeface="+mn-ea"/>
            </a:endParaRPr>
          </a:p>
          <a:p>
            <a:pPr algn="just">
              <a:lnSpc>
                <a:spcPct val="110000"/>
              </a:lnSpc>
            </a:pPr>
            <a:r>
              <a:rPr lang="en-US">
                <a:latin typeface="Calibri" panose="020F0502020204030204" charset="0"/>
                <a:cs typeface="Calibri" panose="020F0502020204030204" charset="0"/>
                <a:sym typeface="+mn-ea"/>
              </a:rPr>
              <a:t>La long-term potentiation (LTP) è un processo neurofisiologico che rappresenta il </a:t>
            </a:r>
            <a:r>
              <a:rPr lang="en-US" b="1">
                <a:latin typeface="Calibri" panose="020F0502020204030204" charset="0"/>
                <a:cs typeface="Calibri" panose="020F0502020204030204" charset="0"/>
                <a:sym typeface="+mn-ea"/>
              </a:rPr>
              <a:t>rafforzamento a lungo termine della trasmissione sinaptica tra i neuroni. </a:t>
            </a:r>
            <a:endParaRPr lang="en-US" b="1">
              <a:latin typeface="Calibri" panose="020F0502020204030204" charset="0"/>
              <a:cs typeface="Calibri" panose="020F0502020204030204" charset="0"/>
            </a:endParaRPr>
          </a:p>
          <a:p>
            <a:endParaRPr lang="en-US" altLang="en-US" b="1">
              <a:latin typeface="Calibri" panose="020F0502020204030204" charset="0"/>
              <a:cs typeface="Calibri" panose="020F0502020204030204" charset="0"/>
              <a:sym typeface="+mn-ea"/>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ext Box 5"/>
          <p:cNvSpPr txBox="1"/>
          <p:nvPr/>
        </p:nvSpPr>
        <p:spPr>
          <a:xfrm>
            <a:off x="3563620" y="2420620"/>
            <a:ext cx="5338445" cy="2606675"/>
          </a:xfrm>
          <a:prstGeom prst="rect">
            <a:avLst/>
          </a:prstGeom>
          <a:noFill/>
        </p:spPr>
        <p:txBody>
          <a:bodyPr wrap="square" rtlCol="0" anchor="t">
            <a:noAutofit/>
          </a:bodyPr>
          <a:p>
            <a:pPr marL="285750" indent="-285750">
              <a:lnSpc>
                <a:spcPct val="130000"/>
              </a:lnSpc>
              <a:buFont typeface="Wingdings" panose="05000000000000000000" charset="0"/>
              <a:buChar char="q"/>
            </a:pPr>
            <a:r>
              <a:rPr lang="en-US" sz="1600">
                <a:latin typeface="Calibri" panose="020F0502020204030204" charset="0"/>
                <a:cs typeface="Calibri" panose="020F0502020204030204" charset="0"/>
              </a:rPr>
              <a:t>In questa tecnica, gli </a:t>
            </a:r>
            <a:r>
              <a:rPr lang="en-US" sz="1600" b="1">
                <a:latin typeface="Calibri" panose="020F0502020204030204" charset="0"/>
                <a:cs typeface="Calibri" panose="020F0502020204030204" charset="0"/>
              </a:rPr>
              <a:t>strumenti musicali </a:t>
            </a:r>
            <a:r>
              <a:rPr lang="en-US" sz="1600">
                <a:latin typeface="Calibri" panose="020F0502020204030204" charset="0"/>
                <a:cs typeface="Calibri" panose="020F0502020204030204" charset="0"/>
              </a:rPr>
              <a:t>come la batteria o la tastiera non vengono suonati in modo tradizionale, ma sono piuttosto </a:t>
            </a:r>
            <a:r>
              <a:rPr lang="en-US" sz="1600" b="1">
                <a:latin typeface="Calibri" panose="020F0502020204030204" charset="0"/>
                <a:cs typeface="Calibri" panose="020F0502020204030204" charset="0"/>
              </a:rPr>
              <a:t>collocati in posizioni strategiche rispetto al corpo del paziente</a:t>
            </a:r>
            <a:r>
              <a:rPr lang="en-US" sz="1600">
                <a:latin typeface="Calibri" panose="020F0502020204030204" charset="0"/>
                <a:cs typeface="Calibri" panose="020F0502020204030204" charset="0"/>
              </a:rPr>
              <a:t> per allenare l'ampiezza dei movimenti, la resistenza, la forza, i movimenti funzionali delle mani, la destrezza delle dita e la coordinazione degli arti.  </a:t>
            </a:r>
            <a:endParaRPr lang="en-US" sz="1600">
              <a:latin typeface="Calibri" panose="020F0502020204030204" charset="0"/>
              <a:cs typeface="Calibri" panose="020F0502020204030204" charset="0"/>
            </a:endParaRPr>
          </a:p>
          <a:p>
            <a:pPr marL="285750" indent="-285750">
              <a:lnSpc>
                <a:spcPct val="130000"/>
              </a:lnSpc>
              <a:buFont typeface="Wingdings" panose="05000000000000000000" charset="0"/>
              <a:buChar char="q"/>
            </a:pPr>
            <a:endParaRPr lang="en-US" sz="1600">
              <a:latin typeface="Calibri" panose="020F0502020204030204" charset="0"/>
              <a:cs typeface="Calibri" panose="020F0502020204030204" charset="0"/>
            </a:endParaRPr>
          </a:p>
          <a:p>
            <a:pPr marL="285750" indent="-285750">
              <a:lnSpc>
                <a:spcPct val="130000"/>
              </a:lnSpc>
              <a:buFont typeface="Wingdings" panose="05000000000000000000" charset="0"/>
              <a:buChar char="q"/>
            </a:pPr>
            <a:r>
              <a:rPr lang="en-US" sz="1600">
                <a:latin typeface="Calibri" panose="020F0502020204030204" charset="0"/>
                <a:cs typeface="Calibri" panose="020F0502020204030204" charset="0"/>
              </a:rPr>
              <a:t>La frequenza degli stimoli viene inizialmente adattata al livello di comfort del paziente e gradualmente diminuita/aumentata in base all'obiettivo della terapia.</a:t>
            </a:r>
            <a:endParaRPr lang="en-US" sz="1600">
              <a:latin typeface="Calibri" panose="020F0502020204030204" charset="0"/>
              <a:cs typeface="Calibri" panose="020F0502020204030204" charset="0"/>
            </a:endParaRPr>
          </a:p>
          <a:p>
            <a:endParaRPr lang="en-US" sz="1600">
              <a:latin typeface="Calibri" panose="020F0502020204030204" charset="0"/>
              <a:cs typeface="Calibri" panose="020F0502020204030204" charset="0"/>
            </a:endParaRPr>
          </a:p>
        </p:txBody>
      </p:sp>
      <p:pic>
        <p:nvPicPr>
          <p:cNvPr id="8" name="Content Placeholder 7"/>
          <p:cNvPicPr>
            <a:picLocks noChangeAspect="1"/>
          </p:cNvPicPr>
          <p:nvPr>
            <p:ph idx="1"/>
          </p:nvPr>
        </p:nvPicPr>
        <p:blipFill>
          <a:blip r:embed="rId1"/>
          <a:stretch>
            <a:fillRect/>
          </a:stretch>
        </p:blipFill>
        <p:spPr>
          <a:xfrm>
            <a:off x="395605" y="2564765"/>
            <a:ext cx="3088005" cy="3148330"/>
          </a:xfrm>
          <a:prstGeom prst="rect">
            <a:avLst/>
          </a:prstGeom>
        </p:spPr>
      </p:pic>
      <p:sp>
        <p:nvSpPr>
          <p:cNvPr id="10" name="Text Box 9"/>
          <p:cNvSpPr txBox="1"/>
          <p:nvPr/>
        </p:nvSpPr>
        <p:spPr>
          <a:xfrm>
            <a:off x="516255" y="452755"/>
            <a:ext cx="7432040" cy="1734185"/>
          </a:xfrm>
          <a:prstGeom prst="rect">
            <a:avLst/>
          </a:prstGeom>
          <a:noFill/>
        </p:spPr>
        <p:txBody>
          <a:bodyPr wrap="square" rtlCol="0">
            <a:spAutoFit/>
          </a:bodyPr>
          <a:p>
            <a:r>
              <a:rPr lang="it-IT" altLang="en-US" sz="2400" b="1">
                <a:solidFill>
                  <a:srgbClr val="0070C0"/>
                </a:solidFill>
                <a:latin typeface="Calibri" panose="020F0502020204030204" charset="0"/>
                <a:cs typeface="Calibri" panose="020F0502020204030204" charset="0"/>
                <a:sym typeface="+mn-ea"/>
              </a:rPr>
              <a:t>3. Esecuzione musicale strumentale terapeutica</a:t>
            </a:r>
            <a:r>
              <a:rPr lang="it-IT" altLang="en-US" sz="2000" b="1">
                <a:solidFill>
                  <a:srgbClr val="002060"/>
                </a:solidFill>
                <a:latin typeface="Calibri" panose="020F0502020204030204" charset="0"/>
                <a:cs typeface="Calibri" panose="020F0502020204030204" charset="0"/>
                <a:sym typeface="+mn-ea"/>
              </a:rPr>
              <a:t> </a:t>
            </a:r>
            <a:endParaRPr lang="it-IT" altLang="en-US" sz="2000" b="1">
              <a:solidFill>
                <a:srgbClr val="002060"/>
              </a:solidFill>
              <a:latin typeface="Calibri" panose="020F0502020204030204" charset="0"/>
              <a:cs typeface="Calibri" panose="020F0502020204030204" charset="0"/>
              <a:sym typeface="+mn-ea"/>
            </a:endParaRPr>
          </a:p>
          <a:p>
            <a:endParaRPr lang="en-US" b="1">
              <a:latin typeface="Calibri" panose="020F0502020204030204" charset="0"/>
              <a:cs typeface="Calibri" panose="020F0502020204030204" charset="0"/>
            </a:endParaRPr>
          </a:p>
          <a:p>
            <a:pPr marL="285750" indent="-285750" algn="just">
              <a:lnSpc>
                <a:spcPct val="130000"/>
              </a:lnSpc>
              <a:buFont typeface="Wingdings" panose="05000000000000000000" charset="0"/>
              <a:buChar char="q"/>
            </a:pPr>
            <a:r>
              <a:rPr lang="en-US">
                <a:latin typeface="Calibri" panose="020F0502020204030204" charset="0"/>
                <a:cs typeface="Calibri" panose="020F0502020204030204" charset="0"/>
                <a:sym typeface="+mn-ea"/>
              </a:rPr>
              <a:t>tecnica di musicoterapia neurologica che prevede </a:t>
            </a:r>
            <a:r>
              <a:rPr lang="it-IT" altLang="en-US">
                <a:latin typeface="Calibri" panose="020F0502020204030204" charset="0"/>
                <a:cs typeface="Calibri" panose="020F0502020204030204" charset="0"/>
                <a:sym typeface="+mn-ea"/>
              </a:rPr>
              <a:t>l’</a:t>
            </a:r>
            <a:r>
              <a:rPr lang="it-IT" altLang="en-US" b="1">
                <a:latin typeface="Calibri" panose="020F0502020204030204" charset="0"/>
                <a:cs typeface="Calibri" panose="020F0502020204030204" charset="0"/>
                <a:sym typeface="+mn-ea"/>
              </a:rPr>
              <a:t>utilizzo </a:t>
            </a:r>
            <a:r>
              <a:rPr lang="en-US" b="1">
                <a:latin typeface="Calibri" panose="020F0502020204030204" charset="0"/>
                <a:cs typeface="Calibri" panose="020F0502020204030204" charset="0"/>
                <a:sym typeface="+mn-ea"/>
              </a:rPr>
              <a:t>di strumenti musicali per esercitare e stimolare schemi di movimento funzionali. </a:t>
            </a:r>
            <a:r>
              <a:rPr lang="en-US">
                <a:latin typeface="Calibri" panose="020F0502020204030204" charset="0"/>
                <a:cs typeface="Calibri" panose="020F0502020204030204" charset="0"/>
                <a:sym typeface="+mn-ea"/>
              </a:rPr>
              <a:t> </a:t>
            </a:r>
            <a:endParaRPr lang="en-US">
              <a:latin typeface="Calibri" panose="020F0502020204030204" charset="0"/>
              <a:cs typeface="Calibri" panose="020F0502020204030204" charset="0"/>
            </a:endParaRPr>
          </a:p>
          <a:p>
            <a:endParaRPr lang="en-US" b="1">
              <a:latin typeface="Calibri" panose="020F0502020204030204" charset="0"/>
              <a:cs typeface="Calibri" panose="020F050202020403020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egnaposto contenuto 16"/>
          <p:cNvSpPr>
            <a:spLocks noGrp="1"/>
          </p:cNvSpPr>
          <p:nvPr>
            <p:ph sz="half" idx="1"/>
          </p:nvPr>
        </p:nvSpPr>
        <p:spPr>
          <a:xfrm>
            <a:off x="4283710" y="764540"/>
            <a:ext cx="4074795" cy="1575435"/>
          </a:xfrm>
        </p:spPr>
        <p:txBody>
          <a:bodyPr rtlCol="0">
            <a:normAutofit/>
          </a:bodyPr>
          <a:lstStyle/>
          <a:p>
            <a:pPr algn="just" fontAlgn="auto">
              <a:lnSpc>
                <a:spcPct val="140000"/>
              </a:lnSpc>
              <a:spcAft>
                <a:spcPts val="600"/>
              </a:spcAft>
              <a:buFont typeface="Wingdings" panose="05000000000000000000" charset="0"/>
              <a:buChar char="q"/>
              <a:defRPr/>
            </a:pPr>
            <a:r>
              <a:rPr lang="it-IT" sz="1600" dirty="0">
                <a:latin typeface="Calibri" panose="020F0502020204030204" charset="0"/>
                <a:cs typeface="Calibri" panose="020F0502020204030204" charset="0"/>
              </a:rPr>
              <a:t>La neuroplasticità è fondamentale per l'</a:t>
            </a:r>
            <a:r>
              <a:rPr lang="it-IT" sz="1600" b="1" dirty="0">
                <a:latin typeface="Calibri" panose="020F0502020204030204" charset="0"/>
                <a:cs typeface="Calibri" panose="020F0502020204030204" charset="0"/>
              </a:rPr>
              <a:t>apprendimento, in cui l’</a:t>
            </a:r>
            <a:r>
              <a:rPr lang="it-IT" sz="1600" dirty="0">
                <a:solidFill>
                  <a:srgbClr val="002060"/>
                </a:solidFill>
                <a:effectLst>
                  <a:outerShdw blurRad="38100" dist="38100" dir="2700000" algn="tl">
                    <a:srgbClr val="000000">
                      <a:alpha val="43137"/>
                    </a:srgbClr>
                  </a:outerShdw>
                </a:effectLst>
                <a:latin typeface="Calibri" panose="020F0502020204030204" charset="0"/>
                <a:cs typeface="Calibri" panose="020F0502020204030204" charset="0"/>
              </a:rPr>
              <a:t>acquisizione di nuovi comportamenti stabili</a:t>
            </a:r>
            <a:r>
              <a:rPr lang="it-IT" sz="1600" dirty="0">
                <a:latin typeface="Calibri" panose="020F0502020204030204" charset="0"/>
                <a:cs typeface="Calibri" panose="020F0502020204030204" charset="0"/>
              </a:rPr>
              <a:t> avviene in grazie all’</a:t>
            </a:r>
            <a:r>
              <a:rPr lang="it-IT" sz="1600" b="1" dirty="0">
                <a:latin typeface="Calibri" panose="020F0502020204030204" charset="0"/>
                <a:cs typeface="Calibri" panose="020F0502020204030204" charset="0"/>
              </a:rPr>
              <a:t>adattamento delle reti neurali</a:t>
            </a:r>
            <a:endParaRPr lang="it-IT" sz="1600" b="1" dirty="0">
              <a:latin typeface="Calibri" panose="020F0502020204030204" charset="0"/>
              <a:cs typeface="Calibri" panose="020F0502020204030204" charset="0"/>
            </a:endParaRPr>
          </a:p>
          <a:p>
            <a:pPr algn="just" fontAlgn="auto">
              <a:lnSpc>
                <a:spcPct val="150000"/>
              </a:lnSpc>
              <a:spcAft>
                <a:spcPts val="600"/>
              </a:spcAft>
              <a:buFont typeface="Wingdings" panose="05000000000000000000" charset="0"/>
              <a:buChar char="q"/>
              <a:defRPr/>
            </a:pPr>
            <a:endParaRPr lang="it-IT" sz="1600" b="1" dirty="0">
              <a:latin typeface="Calibri" panose="020F0502020204030204" charset="0"/>
              <a:cs typeface="Calibri" panose="020F0502020204030204" charset="0"/>
            </a:endParaRPr>
          </a:p>
        </p:txBody>
      </p:sp>
      <p:sp>
        <p:nvSpPr>
          <p:cNvPr id="19459" name="CasellaDiTesto 14"/>
          <p:cNvSpPr txBox="1">
            <a:spLocks noChangeArrowheads="1"/>
          </p:cNvSpPr>
          <p:nvPr/>
        </p:nvSpPr>
        <p:spPr bwMode="auto">
          <a:xfrm>
            <a:off x="1428750" y="2357438"/>
            <a:ext cx="184150" cy="369887"/>
          </a:xfrm>
          <a:prstGeom prst="rect">
            <a:avLst/>
          </a:prstGeom>
          <a:noFill/>
          <a:ln w="9525">
            <a:noFill/>
            <a:miter lim="800000"/>
          </a:ln>
        </p:spPr>
        <p:txBody>
          <a:bodyPr wrap="none">
            <a:spAutoFit/>
          </a:bodyPr>
          <a:lstStyle/>
          <a:p>
            <a:endParaRPr lang="it-IT">
              <a:latin typeface="Calibri" panose="020F0502020204030204" charset="0"/>
            </a:endParaRPr>
          </a:p>
        </p:txBody>
      </p:sp>
      <p:pic>
        <p:nvPicPr>
          <p:cNvPr id="2" name="Content Placeholder 1"/>
          <p:cNvPicPr>
            <a:picLocks noChangeAspect="1"/>
          </p:cNvPicPr>
          <p:nvPr>
            <p:ph sz="half" idx="2"/>
          </p:nvPr>
        </p:nvPicPr>
        <p:blipFill>
          <a:blip r:embed="rId1"/>
          <a:stretch>
            <a:fillRect/>
          </a:stretch>
        </p:blipFill>
        <p:spPr>
          <a:xfrm>
            <a:off x="395605" y="476250"/>
            <a:ext cx="3453130" cy="2157730"/>
          </a:xfrm>
          <a:prstGeom prst="rect">
            <a:avLst/>
          </a:prstGeom>
        </p:spPr>
      </p:pic>
      <p:pic>
        <p:nvPicPr>
          <p:cNvPr id="4" name="Picture 3"/>
          <p:cNvPicPr>
            <a:picLocks noChangeAspect="1"/>
          </p:cNvPicPr>
          <p:nvPr/>
        </p:nvPicPr>
        <p:blipFill>
          <a:blip r:embed="rId2"/>
          <a:srcRect t="8683" b="4370"/>
          <a:stretch>
            <a:fillRect/>
          </a:stretch>
        </p:blipFill>
        <p:spPr>
          <a:xfrm>
            <a:off x="251460" y="3356610"/>
            <a:ext cx="5058410" cy="2880360"/>
          </a:xfrm>
          <a:prstGeom prst="rect">
            <a:avLst/>
          </a:prstGeom>
        </p:spPr>
      </p:pic>
      <p:sp>
        <p:nvSpPr>
          <p:cNvPr id="6" name="Text Box 5"/>
          <p:cNvSpPr txBox="1"/>
          <p:nvPr/>
        </p:nvSpPr>
        <p:spPr>
          <a:xfrm>
            <a:off x="5507990" y="3573145"/>
            <a:ext cx="3048000" cy="1691005"/>
          </a:xfrm>
          <a:prstGeom prst="rect">
            <a:avLst/>
          </a:prstGeom>
          <a:noFill/>
        </p:spPr>
        <p:txBody>
          <a:bodyPr wrap="square" rtlCol="0">
            <a:spAutoFit/>
          </a:bodyPr>
          <a:p>
            <a:pPr algn="l">
              <a:lnSpc>
                <a:spcPct val="130000"/>
              </a:lnSpc>
            </a:pPr>
            <a:r>
              <a:rPr lang="en-US" sz="1600">
                <a:latin typeface="Calibri" panose="020F0502020204030204" charset="0"/>
                <a:cs typeface="Calibri" panose="020F0502020204030204" charset="0"/>
              </a:rPr>
              <a:t>Il rimodellamento delle connessioni tra neuroni ("sinapsi") lungo le vie nervose cerebrali costituisce la base per l’apprendimento e per la memoria </a:t>
            </a:r>
            <a:endParaRPr lang="en-US" sz="1600">
              <a:latin typeface="Calibri" panose="020F0502020204030204" charset="0"/>
              <a:cs typeface="Calibri" panose="020F050202020403020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605" y="908368"/>
            <a:ext cx="8229600" cy="1143000"/>
          </a:xfrm>
        </p:spPr>
        <p:txBody>
          <a:bodyPr>
            <a:noAutofit/>
          </a:bodyPr>
          <a:lstStyle/>
          <a:p>
            <a:pPr algn="ctr"/>
            <a:r>
              <a:rPr lang="it-IT" sz="2100" b="1" dirty="0"/>
              <a:t>L’apprendimento della musica è un processo complesso, essendo uno stimolo uditivo articolato in numerosi livelli. </a:t>
            </a:r>
            <a:br>
              <a:rPr lang="it-IT" sz="2100" b="1" dirty="0"/>
            </a:br>
            <a:br>
              <a:rPr lang="it-IT" sz="2100" b="1" dirty="0"/>
            </a:br>
            <a:r>
              <a:rPr lang="it-IT" sz="2100" b="1" dirty="0"/>
              <a:t>Molti processi percettivi, cognitivi e motori si svolgono contemporaneamente in diverse aree cerebrali</a:t>
            </a:r>
            <a:r>
              <a:rPr lang="it-IT" sz="2100" dirty="0"/>
              <a:t>.</a:t>
            </a:r>
            <a:endParaRPr lang="it-IT" sz="2100" dirty="0"/>
          </a:p>
        </p:txBody>
      </p:sp>
      <p:pic>
        <p:nvPicPr>
          <p:cNvPr id="7" name="Content Placeholder 6"/>
          <p:cNvPicPr>
            <a:picLocks noChangeAspect="1"/>
          </p:cNvPicPr>
          <p:nvPr>
            <p:ph sz="half" idx="2"/>
          </p:nvPr>
        </p:nvPicPr>
        <p:blipFill>
          <a:blip r:embed="rId1"/>
          <a:stretch>
            <a:fillRect/>
          </a:stretch>
        </p:blipFill>
        <p:spPr>
          <a:xfrm>
            <a:off x="1907540" y="2853055"/>
            <a:ext cx="4984115" cy="350329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Content Placeholder 2"/>
          <p:cNvSpPr>
            <a:spLocks noGrp="1"/>
          </p:cNvSpPr>
          <p:nvPr>
            <p:ph sz="half" idx="1"/>
          </p:nvPr>
        </p:nvSpPr>
        <p:spPr>
          <a:xfrm>
            <a:off x="899160" y="836295"/>
            <a:ext cx="7186930" cy="4526280"/>
          </a:xfrm>
        </p:spPr>
        <p:txBody>
          <a:bodyPr/>
          <a:p>
            <a:pPr marL="0" indent="0" algn="just">
              <a:lnSpc>
                <a:spcPct val="110000"/>
              </a:lnSpc>
              <a:buNone/>
            </a:pPr>
            <a:r>
              <a:rPr lang="it-IT" altLang="en-US" sz="2000">
                <a:solidFill>
                  <a:srgbClr val="0070C0"/>
                </a:solidFill>
                <a:latin typeface="Calibri" panose="020F0502020204030204" charset="0"/>
                <a:cs typeface="Calibri" panose="020F0502020204030204" charset="0"/>
              </a:rPr>
              <a:t>Esistono due tipi di modificazioni cerebrali indotte dalla musica:</a:t>
            </a:r>
            <a:endParaRPr lang="it-IT" altLang="en-US" sz="2000">
              <a:solidFill>
                <a:srgbClr val="0070C0"/>
              </a:solidFill>
              <a:latin typeface="Calibri" panose="020F0502020204030204" charset="0"/>
              <a:cs typeface="Calibri" panose="020F0502020204030204" charset="0"/>
            </a:endParaRPr>
          </a:p>
          <a:p>
            <a:pPr algn="just">
              <a:lnSpc>
                <a:spcPct val="110000"/>
              </a:lnSpc>
              <a:buFont typeface="Wingdings" panose="05000000000000000000" charset="0"/>
              <a:buChar char="q"/>
            </a:pPr>
            <a:r>
              <a:rPr lang="it-IT" altLang="en-US" sz="2000" b="1">
                <a:solidFill>
                  <a:srgbClr val="0070C0"/>
                </a:solidFill>
                <a:latin typeface="Calibri" panose="020F0502020204030204" charset="0"/>
                <a:cs typeface="Calibri" panose="020F0502020204030204" charset="0"/>
              </a:rPr>
              <a:t>Le modificazioni che seguono al training musicale, spesso di diversi anni</a:t>
            </a:r>
            <a:endParaRPr lang="it-IT" altLang="en-US" sz="2000" b="1">
              <a:solidFill>
                <a:srgbClr val="0070C0"/>
              </a:solidFill>
              <a:latin typeface="Calibri" panose="020F0502020204030204" charset="0"/>
              <a:cs typeface="Calibri" panose="020F0502020204030204" charset="0"/>
            </a:endParaRPr>
          </a:p>
          <a:p>
            <a:pPr algn="just">
              <a:lnSpc>
                <a:spcPct val="110000"/>
              </a:lnSpc>
              <a:buFont typeface="Wingdings" panose="05000000000000000000" charset="0"/>
              <a:buChar char="q"/>
            </a:pPr>
            <a:r>
              <a:rPr lang="it-IT" altLang="en-US" sz="2000" b="1">
                <a:solidFill>
                  <a:srgbClr val="0070C0"/>
                </a:solidFill>
                <a:latin typeface="Calibri" panose="020F0502020204030204" charset="0"/>
                <a:cs typeface="Calibri" panose="020F0502020204030204" charset="0"/>
              </a:rPr>
              <a:t>Le modificazioni determinate dall’ascolto musicale estemporaneo</a:t>
            </a:r>
            <a:endParaRPr lang="en-US" sz="2000" b="1">
              <a:solidFill>
                <a:srgbClr val="0070C0"/>
              </a:solidFill>
              <a:latin typeface="Calibri" panose="020F0502020204030204" charset="0"/>
              <a:cs typeface="Calibri" panose="020F0502020204030204" charset="0"/>
            </a:endParaRPr>
          </a:p>
          <a:p>
            <a:pPr algn="just">
              <a:lnSpc>
                <a:spcPct val="110000"/>
              </a:lnSpc>
            </a:pPr>
            <a:endParaRPr lang="en-US" sz="2000">
              <a:latin typeface="Calibri" panose="020F0502020204030204" charset="0"/>
              <a:cs typeface="Calibri" panose="020F0502020204030204" charset="0"/>
            </a:endParaRPr>
          </a:p>
          <a:p>
            <a:pPr marL="0" indent="0" algn="just">
              <a:lnSpc>
                <a:spcPct val="110000"/>
              </a:lnSpc>
              <a:buNone/>
            </a:pPr>
            <a:r>
              <a:rPr lang="en-US" sz="2000">
                <a:latin typeface="Calibri" panose="020F0502020204030204" charset="0"/>
                <a:cs typeface="Calibri" panose="020F0502020204030204" charset="0"/>
              </a:rPr>
              <a:t>Questa plasticità neurale pratica-dipendente sembra essere </a:t>
            </a:r>
            <a:r>
              <a:rPr lang="en-US" sz="2000" b="1">
                <a:latin typeface="Calibri" panose="020F0502020204030204" charset="0"/>
                <a:cs typeface="Calibri" panose="020F0502020204030204" charset="0"/>
              </a:rPr>
              <a:t>sensibile alle caratteristiche tecniche dello strumento utilizzato</a:t>
            </a:r>
            <a:endParaRPr lang="en-US" sz="2000">
              <a:latin typeface="Calibri" panose="020F0502020204030204" charset="0"/>
              <a:cs typeface="Calibri" panose="020F0502020204030204" charset="0"/>
            </a:endParaRPr>
          </a:p>
          <a:p>
            <a:pPr algn="just">
              <a:lnSpc>
                <a:spcPct val="110000"/>
              </a:lnSpc>
            </a:pPr>
            <a:r>
              <a:rPr lang="en-US" sz="2000">
                <a:latin typeface="Calibri" panose="020F0502020204030204" charset="0"/>
                <a:cs typeface="Calibri" panose="020F0502020204030204" charset="0"/>
              </a:rPr>
              <a:t>i violinisti presentano uno sviluppo significativo dell’area corticale motoria corrispondente alla mano sinistra</a:t>
            </a:r>
            <a:endParaRPr lang="en-US" sz="2000">
              <a:latin typeface="Calibri" panose="020F0502020204030204" charset="0"/>
              <a:cs typeface="Calibri" panose="020F0502020204030204" charset="0"/>
            </a:endParaRPr>
          </a:p>
          <a:p>
            <a:pPr algn="just">
              <a:lnSpc>
                <a:spcPct val="110000"/>
              </a:lnSpc>
            </a:pPr>
            <a:r>
              <a:rPr lang="en-US" sz="2000">
                <a:latin typeface="Calibri" panose="020F0502020204030204" charset="0"/>
                <a:cs typeface="Calibri" panose="020F0502020204030204" charset="0"/>
              </a:rPr>
              <a:t>i trombettisti una maggiore connettività tra le aree uditive e le aree somatosensoriali delle labbra</a:t>
            </a:r>
            <a:endParaRPr lang="en-US" sz="2000">
              <a:latin typeface="Calibri" panose="020F0502020204030204" charset="0"/>
              <a:cs typeface="Calibri" panose="020F0502020204030204" charset="0"/>
            </a:endParaRPr>
          </a:p>
        </p:txBody>
      </p:sp>
    </p:spTree>
  </p:cSld>
  <p:clrMapOvr>
    <a:masterClrMapping/>
  </p:clrMapOvr>
</p:sld>
</file>

<file path=ppt/theme/theme1.xml><?xml version="1.0" encoding="utf-8"?>
<a:theme xmlns:a="http://schemas.openxmlformats.org/drawingml/2006/main" name="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Civic</Template>
  <TotalTime>0</TotalTime>
  <Words>22746</Words>
  <Application>WPS Presentation</Application>
  <PresentationFormat>Presentazione su schermo (4:3)</PresentationFormat>
  <Paragraphs>360</Paragraphs>
  <Slides>60</Slides>
  <Notes>41</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60</vt:i4>
      </vt:variant>
    </vt:vector>
  </HeadingPairs>
  <TitlesOfParts>
    <vt:vector size="76" baseType="lpstr">
      <vt:lpstr>Arial</vt:lpstr>
      <vt:lpstr>SimSun</vt:lpstr>
      <vt:lpstr>Wingdings</vt:lpstr>
      <vt:lpstr>Verdana</vt:lpstr>
      <vt:lpstr>MS PGothic</vt:lpstr>
      <vt:lpstr>Myriad Pro</vt:lpstr>
      <vt:lpstr>Segoe Print</vt:lpstr>
      <vt:lpstr>Wingdings</vt:lpstr>
      <vt:lpstr>Calibri</vt:lpstr>
      <vt:lpstr>Microsoft YaHei</vt:lpstr>
      <vt:lpstr>Arial Unicode MS</vt:lpstr>
      <vt:lpstr>Times New Roman</vt:lpstr>
      <vt:lpstr>Calibri</vt:lpstr>
      <vt:lpstr>Arial</vt:lpstr>
      <vt:lpstr>Yu Gothic UI</vt:lpstr>
      <vt:lpstr>Default Design</vt:lpstr>
      <vt:lpstr>BASI DI MUSICOTERAPIA</vt:lpstr>
      <vt:lpstr>PowerPoint 演示文稿</vt:lpstr>
      <vt:lpstr>PowerPoint 演示文稿</vt:lpstr>
      <vt:lpstr>PowerPoint 演示文稿</vt:lpstr>
      <vt:lpstr>PowerPoint 演示文稿</vt:lpstr>
      <vt:lpstr>PowerPoint 演示文稿</vt:lpstr>
      <vt:lpstr>PowerPoint 演示文稿</vt:lpstr>
      <vt:lpstr>L’apprendimento della musica è un processo complesso, essendo uno stimolo uditivo articolato in numerosi livelli.   Molti processi percettivi, cognitivi e motori si svolgono contemporaneamente in diverse aree cerebrali.</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LE EVIDENZE CLINICHE DELLA MUSICOTERAPIA</vt:lpstr>
      <vt:lpstr>PowerPoint 演示文稿</vt:lpstr>
      <vt:lpstr>Ambiti di applicazione</vt:lpstr>
      <vt:lpstr>MUSICOTERAPIA  E NEGLECT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MUSICOTERAPIA E DEMENZA</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MUSICOTERAPIA E PARKINSON</vt:lpstr>
      <vt:lpstr>PowerPoint 演示文稿</vt:lpstr>
      <vt:lpstr>PowerPoint 演示文稿</vt:lpstr>
      <vt:lpstr>Il paziente con malattia di Parkinson</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utente</dc:creator>
  <cp:lastModifiedBy>gianl</cp:lastModifiedBy>
  <cp:revision>275</cp:revision>
  <dcterms:created xsi:type="dcterms:W3CDTF">2012-09-05T14:17:00Z</dcterms:created>
  <dcterms:modified xsi:type="dcterms:W3CDTF">2024-05-31T08:01:49Z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CC73E61295DD40D5854E5E8AC7BFEAB6_13</vt:lpwstr>
  </property>
  <property fmtid="{D5CDD505-2E9C-101B-9397-08002B2CF9AE}" pid="3" name="KSOProductBuildVer">
    <vt:lpwstr>1033-12.2.0.13472</vt:lpwstr>
  </property>
</Properties>
</file>