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10" r:id="rId3"/>
    <p:sldId id="293" r:id="rId4"/>
    <p:sldId id="292" r:id="rId5"/>
    <p:sldId id="297" r:id="rId6"/>
    <p:sldId id="298" r:id="rId7"/>
    <p:sldId id="316" r:id="rId8"/>
    <p:sldId id="299" r:id="rId9"/>
    <p:sldId id="300" r:id="rId10"/>
    <p:sldId id="315" r:id="rId11"/>
    <p:sldId id="317" r:id="rId12"/>
    <p:sldId id="301" r:id="rId13"/>
    <p:sldId id="313" r:id="rId14"/>
    <p:sldId id="267" r:id="rId15"/>
    <p:sldId id="309" r:id="rId16"/>
    <p:sldId id="314" r:id="rId17"/>
    <p:sldId id="311" r:id="rId18"/>
    <p:sldId id="312" r:id="rId19"/>
    <p:sldId id="302" r:id="rId20"/>
    <p:sldId id="303" r:id="rId21"/>
    <p:sldId id="307" r:id="rId22"/>
    <p:sldId id="308" r:id="rId23"/>
    <p:sldId id="304" r:id="rId24"/>
    <p:sldId id="318" r:id="rId25"/>
    <p:sldId id="261"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8" y="1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A02DA-10FA-4A2F-988E-5A4A44ADE163}"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2F9FB-7AC4-4C11-83CD-89FA25763B49}" type="slidenum">
              <a:rPr lang="en-US" smtClean="0"/>
              <a:t>‹#›</a:t>
            </a:fld>
            <a:endParaRPr lang="en-US"/>
          </a:p>
        </p:txBody>
      </p:sp>
    </p:spTree>
    <p:extLst>
      <p:ext uri="{BB962C8B-B14F-4D97-AF65-F5344CB8AC3E}">
        <p14:creationId xmlns:p14="http://schemas.microsoft.com/office/powerpoint/2010/main" val="230275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33"/>
                </a:solidFill>
                <a:effectLst/>
                <a:latin typeface="Lato" panose="020F0502020204030203" pitchFamily="34" charset="0"/>
              </a:rPr>
              <a:t>https://us02web.zoom.us/j/86225853384 | </a:t>
            </a:r>
            <a:br>
              <a:rPr lang="en-US" dirty="0"/>
            </a:br>
            <a:r>
              <a:rPr lang="en-US" b="0" i="0" dirty="0">
                <a:solidFill>
                  <a:srgbClr val="232333"/>
                </a:solidFill>
                <a:effectLst/>
                <a:latin typeface="Lato" panose="020F0502020204030203" pitchFamily="34" charset="0"/>
              </a:rPr>
              <a:t>862 2585 3384 |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ksj</a:t>
            </a:r>
            <a:r>
              <a:rPr lang="en-US" dirty="0">
                <a:latin typeface="Open Sans" panose="020B0606030504020204" pitchFamily="34" charset="0"/>
                <a:ea typeface="Open Sans" panose="020B0606030504020204" pitchFamily="34" charset="0"/>
                <a:cs typeface="Open Sans" panose="020B0606030504020204" pitchFamily="34" charset="0"/>
              </a:rPr>
              <a:t>:+%3A:+LNTs3</a:t>
            </a:r>
          </a:p>
        </p:txBody>
      </p:sp>
      <p:sp>
        <p:nvSpPr>
          <p:cNvPr id="4" name="Slide Number Placeholder 3"/>
          <p:cNvSpPr>
            <a:spLocks noGrp="1"/>
          </p:cNvSpPr>
          <p:nvPr>
            <p:ph type="sldNum" sz="quarter" idx="5"/>
          </p:nvPr>
        </p:nvSpPr>
        <p:spPr/>
        <p:txBody>
          <a:bodyPr/>
          <a:lstStyle/>
          <a:p>
            <a:fld id="{AB52F9FB-7AC4-4C11-83CD-89FA25763B49}" type="slidenum">
              <a:rPr lang="en-US" smtClean="0"/>
              <a:t>1</a:t>
            </a:fld>
            <a:endParaRPr lang="en-US"/>
          </a:p>
        </p:txBody>
      </p:sp>
    </p:spTree>
    <p:extLst>
      <p:ext uri="{BB962C8B-B14F-4D97-AF65-F5344CB8AC3E}">
        <p14:creationId xmlns:p14="http://schemas.microsoft.com/office/powerpoint/2010/main" val="289630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Process Question examples…</a:t>
            </a:r>
          </a:p>
        </p:txBody>
      </p:sp>
      <p:sp>
        <p:nvSpPr>
          <p:cNvPr id="4" name="Slide Number Placeholder 3"/>
          <p:cNvSpPr>
            <a:spLocks noGrp="1"/>
          </p:cNvSpPr>
          <p:nvPr>
            <p:ph type="sldNum" sz="quarter" idx="5"/>
          </p:nvPr>
        </p:nvSpPr>
        <p:spPr/>
        <p:txBody>
          <a:bodyPr/>
          <a:lstStyle/>
          <a:p>
            <a:fld id="{AB52F9FB-7AC4-4C11-83CD-89FA25763B49}" type="slidenum">
              <a:rPr lang="en-US" smtClean="0"/>
              <a:t>6</a:t>
            </a:fld>
            <a:endParaRPr lang="en-US"/>
          </a:p>
        </p:txBody>
      </p:sp>
    </p:spTree>
    <p:extLst>
      <p:ext uri="{BB962C8B-B14F-4D97-AF65-F5344CB8AC3E}">
        <p14:creationId xmlns:p14="http://schemas.microsoft.com/office/powerpoint/2010/main" val="314999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Question examples…</a:t>
            </a:r>
          </a:p>
        </p:txBody>
      </p:sp>
      <p:sp>
        <p:nvSpPr>
          <p:cNvPr id="4" name="Slide Number Placeholder 3"/>
          <p:cNvSpPr>
            <a:spLocks noGrp="1"/>
          </p:cNvSpPr>
          <p:nvPr>
            <p:ph type="sldNum" sz="quarter" idx="5"/>
          </p:nvPr>
        </p:nvSpPr>
        <p:spPr/>
        <p:txBody>
          <a:bodyPr/>
          <a:lstStyle/>
          <a:p>
            <a:fld id="{AB52F9FB-7AC4-4C11-83CD-89FA25763B49}" type="slidenum">
              <a:rPr lang="en-US" smtClean="0"/>
              <a:t>11</a:t>
            </a:fld>
            <a:endParaRPr lang="en-US"/>
          </a:p>
        </p:txBody>
      </p:sp>
    </p:spTree>
    <p:extLst>
      <p:ext uri="{BB962C8B-B14F-4D97-AF65-F5344CB8AC3E}">
        <p14:creationId xmlns:p14="http://schemas.microsoft.com/office/powerpoint/2010/main" val="26368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77B898-9F66-46F8-85FC-F473847CF718}"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290265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7B898-9F66-46F8-85FC-F473847CF718}"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143199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7B898-9F66-46F8-85FC-F473847CF718}"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398645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7B898-9F66-46F8-85FC-F473847CF718}"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161331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7B898-9F66-46F8-85FC-F473847CF718}"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118754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77B898-9F66-46F8-85FC-F473847CF718}"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228480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77B898-9F66-46F8-85FC-F473847CF718}"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29467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7B898-9F66-46F8-85FC-F473847CF718}"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138453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7B898-9F66-46F8-85FC-F473847CF718}"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119586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7B898-9F66-46F8-85FC-F473847CF718}"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320873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7B898-9F66-46F8-85FC-F473847CF718}"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CAB81-5A37-4056-8835-32A61EC96C77}" type="slidenum">
              <a:rPr lang="en-US" smtClean="0"/>
              <a:t>‹#›</a:t>
            </a:fld>
            <a:endParaRPr lang="en-US"/>
          </a:p>
        </p:txBody>
      </p:sp>
    </p:spTree>
    <p:extLst>
      <p:ext uri="{BB962C8B-B14F-4D97-AF65-F5344CB8AC3E}">
        <p14:creationId xmlns:p14="http://schemas.microsoft.com/office/powerpoint/2010/main" val="96168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7B898-9F66-46F8-85FC-F473847CF718}" type="datetimeFigureOut">
              <a:rPr lang="en-US" smtClean="0"/>
              <a:t>5/27/2022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CAB81-5A37-4056-8835-32A61EC96C77}" type="slidenum">
              <a:rPr lang="en-US" smtClean="0"/>
              <a:t>‹#›</a:t>
            </a:fld>
            <a:endParaRPr lang="en-US"/>
          </a:p>
        </p:txBody>
      </p:sp>
    </p:spTree>
    <p:extLst>
      <p:ext uri="{BB962C8B-B14F-4D97-AF65-F5344CB8AC3E}">
        <p14:creationId xmlns:p14="http://schemas.microsoft.com/office/powerpoint/2010/main" val="13285183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drrichardespinoza.com/worksheets/coping-through-covid" TargetMode="External"/><Relationship Id="rId2" Type="http://schemas.openxmlformats.org/officeDocument/2006/relationships/hyperlink" Target="https://drrichardespinoza.com/worksheets/baggage-claim-worksheet" TargetMode="External"/><Relationship Id="rId1" Type="http://schemas.openxmlformats.org/officeDocument/2006/relationships/slideLayout" Target="../slideLayouts/slideLayout2.xml"/><Relationship Id="rId5" Type="http://schemas.openxmlformats.org/officeDocument/2006/relationships/hyperlink" Target="https://drrichardespinoza.com/worksheets/are-meds-for-me-worksheet" TargetMode="External"/><Relationship Id="rId4" Type="http://schemas.openxmlformats.org/officeDocument/2006/relationships/hyperlink" Target="https://drrichardespinoza.com/medita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rrichardespinoza.com/workshee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rrichardespinoza.com/worksheets/ode-to-vice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rrichardespinoza.com/worksheets/talking-about-recovery-worksheet" TargetMode="External"/><Relationship Id="rId4" Type="http://schemas.openxmlformats.org/officeDocument/2006/relationships/hyperlink" Target="https://drrichardespinoza.com/worksheets/reality-check-workshe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richardespinoza.com/worksheets/u-straight-acting" TargetMode="External"/><Relationship Id="rId2" Type="http://schemas.openxmlformats.org/officeDocument/2006/relationships/hyperlink" Target="https://drrichardespinoza.com/worksheets/growing-up-gay-worksheet"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9DB5-F081-4A01-ACD0-9354C459831E}"/>
              </a:ext>
            </a:extLst>
          </p:cNvPr>
          <p:cNvSpPr>
            <a:spLocks noGrp="1"/>
          </p:cNvSpPr>
          <p:nvPr>
            <p:ph type="ctrTitle"/>
          </p:nvPr>
        </p:nvSpPr>
        <p:spPr>
          <a:xfrm>
            <a:off x="1606193" y="2255837"/>
            <a:ext cx="9144000" cy="1173163"/>
          </a:xfrm>
        </p:spPr>
        <p:txBody>
          <a:bodyPr>
            <a:normAutofit/>
          </a:bodyPr>
          <a:lstStyle/>
          <a:p>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3DEB785D-67B4-4A0E-B5DA-323BC82F930C}"/>
              </a:ext>
            </a:extLst>
          </p:cNvPr>
          <p:cNvSpPr/>
          <p:nvPr/>
        </p:nvSpPr>
        <p:spPr>
          <a:xfrm>
            <a:off x="0" y="4754880"/>
            <a:ext cx="12192000" cy="2103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169CAD21-8818-47CC-BF0D-685E041A70A8}"/>
              </a:ext>
            </a:extLst>
          </p:cNvPr>
          <p:cNvSpPr>
            <a:spLocks noGrp="1"/>
          </p:cNvSpPr>
          <p:nvPr>
            <p:ph type="subTitle" idx="1"/>
          </p:nvPr>
        </p:nvSpPr>
        <p:spPr>
          <a:xfrm>
            <a:off x="1524000" y="3078480"/>
            <a:ext cx="9144000" cy="2179320"/>
          </a:xfrm>
        </p:spPr>
        <p:txBody>
          <a:bodyPr>
            <a:norm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89AA9B9-0222-4190-95C7-B5E06DD1C045}"/>
              </a:ext>
            </a:extLst>
          </p:cNvPr>
          <p:cNvPicPr>
            <a:picLocks noChangeAspect="1"/>
          </p:cNvPicPr>
          <p:nvPr/>
        </p:nvPicPr>
        <p:blipFill>
          <a:blip r:embed="rId3"/>
          <a:stretch>
            <a:fillRect/>
          </a:stretch>
        </p:blipFill>
        <p:spPr>
          <a:xfrm>
            <a:off x="5187618" y="4811432"/>
            <a:ext cx="1798810" cy="2010080"/>
          </a:xfrm>
          <a:prstGeom prst="rect">
            <a:avLst/>
          </a:prstGeom>
        </p:spPr>
      </p:pic>
      <p:pic>
        <p:nvPicPr>
          <p:cNvPr id="7" name="Picture 6">
            <a:extLst>
              <a:ext uri="{FF2B5EF4-FFF2-40B4-BE49-F238E27FC236}">
                <a16:creationId xmlns:a16="http://schemas.microsoft.com/office/drawing/2014/main" id="{6B52D9BC-6825-8260-C858-498890345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47432"/>
            <a:ext cx="12192001" cy="4064000"/>
          </a:xfrm>
          <a:prstGeom prst="rect">
            <a:avLst/>
          </a:prstGeom>
        </p:spPr>
      </p:pic>
    </p:spTree>
    <p:extLst>
      <p:ext uri="{BB962C8B-B14F-4D97-AF65-F5344CB8AC3E}">
        <p14:creationId xmlns:p14="http://schemas.microsoft.com/office/powerpoint/2010/main" val="234346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More on Tx Planning for LGBTQ+ Persons</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70000" lnSpcReduction="20000"/>
          </a:bodyPr>
          <a:lstStyle/>
          <a:p>
            <a:r>
              <a:rPr lang="en-US" b="1"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Acknowledge &amp; process any traumas </a:t>
            </a:r>
            <a:r>
              <a:rPr lang="en-US" dirty="0">
                <a:latin typeface="Open Sans" panose="020B0606030504020204" pitchFamily="34" charset="0"/>
                <a:ea typeface="Open Sans" panose="020B0606030504020204" pitchFamily="34" charset="0"/>
                <a:cs typeface="Open Sans" panose="020B0606030504020204" pitchFamily="34" charset="0"/>
              </a:rPr>
              <a:t>while extrapolating and highlighting resiliency</a:t>
            </a:r>
          </a:p>
          <a:p>
            <a:r>
              <a:rPr lang="en-US" dirty="0">
                <a:latin typeface="Open Sans" panose="020B0606030504020204" pitchFamily="34" charset="0"/>
                <a:ea typeface="Open Sans" panose="020B0606030504020204" pitchFamily="34" charset="0"/>
                <a:cs typeface="Open Sans" panose="020B0606030504020204" pitchFamily="34" charset="0"/>
              </a:rPr>
              <a:t>Humor can be helpful in developing and maintaining resilience, just not self-deprecating humor</a:t>
            </a:r>
          </a:p>
          <a:p>
            <a:r>
              <a:rPr lang="en-US" dirty="0">
                <a:latin typeface="Open Sans" panose="020B0606030504020204" pitchFamily="34" charset="0"/>
                <a:ea typeface="Open Sans" panose="020B0606030504020204" pitchFamily="34" charset="0"/>
                <a:cs typeface="Open Sans" panose="020B0606030504020204" pitchFamily="34" charset="0"/>
              </a:rPr>
              <a:t>If one isn’t met with Strengths-Based Parenting (Zavala &amp; Waters, 2020), develop a Chosen Family, but “don’t let your sexual preferences be the filter by which you let people into your life (Downs, 2012).”</a:t>
            </a:r>
          </a:p>
          <a:p>
            <a:r>
              <a:rPr lang="en-US" dirty="0">
                <a:latin typeface="Open Sans" panose="020B0606030504020204" pitchFamily="34" charset="0"/>
                <a:ea typeface="Open Sans" panose="020B0606030504020204" pitchFamily="34" charset="0"/>
                <a:cs typeface="Open Sans" panose="020B0606030504020204" pitchFamily="34" charset="0"/>
              </a:rPr>
              <a:t>Hyperarousal may be a concern, as social intelligence is a necessary skill so developing Distress Tolerance, </a:t>
            </a:r>
            <a:r>
              <a:rPr lang="en-US"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coping skills</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b="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meditative practices</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are advised. Again, acknowledging the distress while highlighting the adaptive coping applied (i.e. “gaydar”) </a:t>
            </a:r>
            <a:r>
              <a:rPr lang="en-US" sz="1900" dirty="0">
                <a:latin typeface="Open Sans" panose="020B0606030504020204" pitchFamily="34" charset="0"/>
                <a:ea typeface="Open Sans" panose="020B0606030504020204" pitchFamily="34" charset="0"/>
                <a:cs typeface="Open Sans" panose="020B0606030504020204" pitchFamily="34" charset="0"/>
              </a:rPr>
              <a:t>[Boulden, 2001; </a:t>
            </a:r>
            <a:r>
              <a:rPr lang="en-US" sz="1900" dirty="0" err="1">
                <a:latin typeface="Open Sans" panose="020B0606030504020204" pitchFamily="34" charset="0"/>
                <a:ea typeface="Open Sans" panose="020B0606030504020204" pitchFamily="34" charset="0"/>
                <a:cs typeface="Open Sans" panose="020B0606030504020204" pitchFamily="34" charset="0"/>
              </a:rPr>
              <a:t>Schelp</a:t>
            </a:r>
            <a:r>
              <a:rPr lang="en-US" sz="1900" dirty="0">
                <a:latin typeface="Open Sans" panose="020B0606030504020204" pitchFamily="34" charset="0"/>
                <a:ea typeface="Open Sans" panose="020B0606030504020204" pitchFamily="34" charset="0"/>
                <a:cs typeface="Open Sans" panose="020B0606030504020204" pitchFamily="34" charset="0"/>
              </a:rPr>
              <a:t>, 2003; </a:t>
            </a:r>
            <a:r>
              <a:rPr lang="fi-FI" sz="1900" dirty="0">
                <a:latin typeface="Open Sans" panose="020B0606030504020204" pitchFamily="34" charset="0"/>
                <a:ea typeface="Open Sans" panose="020B0606030504020204" pitchFamily="34" charset="0"/>
                <a:cs typeface="Open Sans" panose="020B0606030504020204" pitchFamily="34" charset="0"/>
              </a:rPr>
              <a:t>Bhattasali &amp; Maiti, 2015; Grätz, 2018; Miller, 2018; Ais et. al., 2020; Barton, 2015; Smith, 2021; Kannabiran, 2022; </a:t>
            </a:r>
            <a:r>
              <a:rPr lang="es-ES" sz="1900" dirty="0" err="1">
                <a:latin typeface="Open Sans" panose="020B0606030504020204" pitchFamily="34" charset="0"/>
                <a:ea typeface="Open Sans" panose="020B0606030504020204" pitchFamily="34" charset="0"/>
                <a:cs typeface="Open Sans" panose="020B0606030504020204" pitchFamily="34" charset="0"/>
              </a:rPr>
              <a:t>Rehaag</a:t>
            </a:r>
            <a:r>
              <a:rPr lang="es-ES" sz="1900" dirty="0">
                <a:latin typeface="Open Sans" panose="020B0606030504020204" pitchFamily="34" charset="0"/>
                <a:ea typeface="Open Sans" panose="020B0606030504020204" pitchFamily="34" charset="0"/>
                <a:cs typeface="Open Sans" panose="020B0606030504020204" pitchFamily="34" charset="0"/>
              </a:rPr>
              <a:t> &amp; Cameron, 2020]</a:t>
            </a:r>
            <a:endParaRPr lang="en-US" sz="1900"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Psychoeducation re: fluid nature of human sexuality, gender, intimate relationships, homophobia, heterosexism, homonegativity, and Queer history are advised for </a:t>
            </a:r>
            <a:r>
              <a:rPr lang="en-US" i="1" dirty="0">
                <a:latin typeface="Open Sans" panose="020B0606030504020204" pitchFamily="34" charset="0"/>
                <a:ea typeface="Open Sans" panose="020B0606030504020204" pitchFamily="34" charset="0"/>
                <a:cs typeface="Open Sans" panose="020B0606030504020204" pitchFamily="34" charset="0"/>
              </a:rPr>
              <a:t>Queer folks &amp; Allies alike.</a:t>
            </a:r>
          </a:p>
          <a:p>
            <a:r>
              <a:rPr lang="en-US" dirty="0">
                <a:latin typeface="Open Sans" panose="020B0606030504020204" pitchFamily="34" charset="0"/>
                <a:ea typeface="Open Sans" panose="020B0606030504020204" pitchFamily="34" charset="0"/>
                <a:cs typeface="Open Sans" panose="020B0606030504020204" pitchFamily="34" charset="0"/>
              </a:rPr>
              <a:t>Develop a Tx Team privy to </a:t>
            </a:r>
            <a:r>
              <a:rPr lang="en-US" b="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medication management</a:t>
            </a:r>
            <a:r>
              <a:rPr lang="en-US" dirty="0">
                <a:latin typeface="Open Sans" panose="020B0606030504020204" pitchFamily="34" charset="0"/>
                <a:ea typeface="Open Sans" panose="020B0606030504020204" pitchFamily="34" charset="0"/>
                <a:cs typeface="Open Sans" panose="020B0606030504020204" pitchFamily="34" charset="0"/>
              </a:rPr>
              <a:t>, sexual health, gender medicine, social work, and community engagement </a:t>
            </a:r>
          </a:p>
        </p:txBody>
      </p:sp>
      <p:sp>
        <p:nvSpPr>
          <p:cNvPr id="4" name="TextBox 3">
            <a:extLst>
              <a:ext uri="{FF2B5EF4-FFF2-40B4-BE49-F238E27FC236}">
                <a16:creationId xmlns:a16="http://schemas.microsoft.com/office/drawing/2014/main" id="{261FD89F-5ED5-36AF-096C-28C732E4D2B9}"/>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C1432094-2F6C-CD8D-BFA6-73FABDADF0D2}"/>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10</a:t>
            </a:fld>
            <a:endParaRPr lang="en-US" sz="1600" dirty="0"/>
          </a:p>
        </p:txBody>
      </p:sp>
    </p:spTree>
    <p:extLst>
      <p:ext uri="{BB962C8B-B14F-4D97-AF65-F5344CB8AC3E}">
        <p14:creationId xmlns:p14="http://schemas.microsoft.com/office/powerpoint/2010/main" val="416804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Interventions for LGBTQ+ Persons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Content Placeholder 6">
            <a:extLst>
              <a:ext uri="{FF2B5EF4-FFF2-40B4-BE49-F238E27FC236}">
                <a16:creationId xmlns:a16="http://schemas.microsoft.com/office/drawing/2014/main" id="{C516D465-ABC7-43DD-438B-445F4142C2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695" y="2540179"/>
            <a:ext cx="2142417" cy="2778118"/>
          </a:xfrm>
        </p:spPr>
      </p:pic>
      <p:sp>
        <p:nvSpPr>
          <p:cNvPr id="4" name="TextBox 3">
            <a:extLst>
              <a:ext uri="{FF2B5EF4-FFF2-40B4-BE49-F238E27FC236}">
                <a16:creationId xmlns:a16="http://schemas.microsoft.com/office/drawing/2014/main" id="{261FD89F-5ED5-36AF-096C-28C732E4D2B9}"/>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pic>
        <p:nvPicPr>
          <p:cNvPr id="9" name="Picture 8">
            <a:extLst>
              <a:ext uri="{FF2B5EF4-FFF2-40B4-BE49-F238E27FC236}">
                <a16:creationId xmlns:a16="http://schemas.microsoft.com/office/drawing/2014/main" id="{96FF0641-4060-7C7D-25BF-E2ED2CFCD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763" y="2527517"/>
            <a:ext cx="2142416" cy="2790780"/>
          </a:xfrm>
          <a:prstGeom prst="rect">
            <a:avLst/>
          </a:prstGeom>
        </p:spPr>
      </p:pic>
      <p:pic>
        <p:nvPicPr>
          <p:cNvPr id="11" name="Picture 10">
            <a:extLst>
              <a:ext uri="{FF2B5EF4-FFF2-40B4-BE49-F238E27FC236}">
                <a16:creationId xmlns:a16="http://schemas.microsoft.com/office/drawing/2014/main" id="{1C1B7C5E-FD6E-C1FA-69AB-D7C8138E1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191" y="4029120"/>
            <a:ext cx="2142417" cy="2792920"/>
          </a:xfrm>
          <a:prstGeom prst="rect">
            <a:avLst/>
          </a:prstGeom>
        </p:spPr>
      </p:pic>
      <p:pic>
        <p:nvPicPr>
          <p:cNvPr id="15" name="Picture 14">
            <a:extLst>
              <a:ext uri="{FF2B5EF4-FFF2-40B4-BE49-F238E27FC236}">
                <a16:creationId xmlns:a16="http://schemas.microsoft.com/office/drawing/2014/main" id="{5F25E74A-FDE5-55EB-62A9-88FF37EC3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521" y="1420904"/>
            <a:ext cx="3876833" cy="2238550"/>
          </a:xfrm>
          <a:prstGeom prst="rect">
            <a:avLst/>
          </a:prstGeom>
        </p:spPr>
      </p:pic>
      <p:sp>
        <p:nvSpPr>
          <p:cNvPr id="16" name="Rectangle 15">
            <a:extLst>
              <a:ext uri="{FF2B5EF4-FFF2-40B4-BE49-F238E27FC236}">
                <a16:creationId xmlns:a16="http://schemas.microsoft.com/office/drawing/2014/main" id="{2BB29EF4-CE93-D564-3DF3-AE2207081B33}"/>
              </a:ext>
            </a:extLst>
          </p:cNvPr>
          <p:cNvSpPr/>
          <p:nvPr/>
        </p:nvSpPr>
        <p:spPr>
          <a:xfrm>
            <a:off x="6281696" y="4002904"/>
            <a:ext cx="2184209" cy="2855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26CB009-65D3-B29D-4BDD-03F4E9052B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945" y="4041706"/>
            <a:ext cx="2133710" cy="2790780"/>
          </a:xfrm>
          <a:prstGeom prst="rect">
            <a:avLst/>
          </a:prstGeom>
        </p:spPr>
      </p:pic>
      <p:sp>
        <p:nvSpPr>
          <p:cNvPr id="17" name="TextBox 16">
            <a:extLst>
              <a:ext uri="{FF2B5EF4-FFF2-40B4-BE49-F238E27FC236}">
                <a16:creationId xmlns:a16="http://schemas.microsoft.com/office/drawing/2014/main" id="{EB81121E-4AA0-C6A2-A8C2-8539E2897FFB}"/>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11</a:t>
            </a:fld>
            <a:endParaRPr lang="en-US" sz="1600" dirty="0"/>
          </a:p>
        </p:txBody>
      </p:sp>
    </p:spTree>
    <p:extLst>
      <p:ext uri="{BB962C8B-B14F-4D97-AF65-F5344CB8AC3E}">
        <p14:creationId xmlns:p14="http://schemas.microsoft.com/office/powerpoint/2010/main" val="265369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The Importance of Family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Strength-Based Parenting (SBP)</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Family Systems formulations, Tx Plan &amp; interventions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Culturally-responsive</a:t>
            </a:r>
            <a:r>
              <a:rPr lang="en-US" dirty="0">
                <a:latin typeface="Open Sans" panose="020B0606030504020204" pitchFamily="34" charset="0"/>
                <a:ea typeface="Open Sans" panose="020B0606030504020204" pitchFamily="34" charset="0"/>
                <a:cs typeface="Open Sans" panose="020B0606030504020204" pitchFamily="34" charset="0"/>
              </a:rPr>
              <a:t> Rogerian UCR</a:t>
            </a:r>
          </a:p>
          <a:p>
            <a:r>
              <a:rPr lang="en-US" dirty="0">
                <a:latin typeface="Open Sans" panose="020B0606030504020204" pitchFamily="34" charset="0"/>
                <a:ea typeface="Open Sans" panose="020B0606030504020204" pitchFamily="34" charset="0"/>
                <a:cs typeface="Open Sans" panose="020B0606030504020204" pitchFamily="34" charset="0"/>
              </a:rPr>
              <a:t>Prosocial bxs for clients, LGBTQ+ networking resources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Spiritual counseling congruent with culture</a:t>
            </a:r>
          </a:p>
          <a:p>
            <a:r>
              <a:rPr lang="en-US" dirty="0">
                <a:latin typeface="Open Sans" panose="020B0606030504020204" pitchFamily="34" charset="0"/>
                <a:ea typeface="Open Sans" panose="020B0606030504020204" pitchFamily="34" charset="0"/>
                <a:cs typeface="Open Sans" panose="020B0606030504020204" pitchFamily="34" charset="0"/>
              </a:rPr>
              <a:t>Chosen Family (Kim &amp; </a:t>
            </a:r>
            <a:r>
              <a:rPr lang="en-US" dirty="0" err="1">
                <a:latin typeface="Open Sans" panose="020B0606030504020204" pitchFamily="34" charset="0"/>
                <a:ea typeface="Open Sans" panose="020B0606030504020204" pitchFamily="34" charset="0"/>
                <a:cs typeface="Open Sans" panose="020B0606030504020204" pitchFamily="34" charset="0"/>
              </a:rPr>
              <a:t>Fayissa</a:t>
            </a:r>
            <a:r>
              <a:rPr lang="en-US" dirty="0">
                <a:latin typeface="Open Sans" panose="020B0606030504020204" pitchFamily="34" charset="0"/>
                <a:ea typeface="Open Sans" panose="020B0606030504020204" pitchFamily="34" charset="0"/>
                <a:cs typeface="Open Sans" panose="020B0606030504020204" pitchFamily="34" charset="0"/>
              </a:rPr>
              <a:t>, 2021)</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DBA5AED6-1A4B-B910-3FE9-9BACC965849B}"/>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483A8E27-B7EE-934C-4330-E51D6B316072}"/>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12</a:t>
            </a:fld>
            <a:endParaRPr lang="en-US" sz="1600" dirty="0"/>
          </a:p>
        </p:txBody>
      </p:sp>
    </p:spTree>
    <p:extLst>
      <p:ext uri="{BB962C8B-B14F-4D97-AF65-F5344CB8AC3E}">
        <p14:creationId xmlns:p14="http://schemas.microsoft.com/office/powerpoint/2010/main" val="313106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Parallel Process for Queer Clinicians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925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Self-disclosure falls under Multicultural and Humanistic lenses, just remember psychotherapy is an intimate relationship that remains professional; appreciating the one-sided nature of talk therapy differs it from friendship. </a:t>
            </a:r>
          </a:p>
          <a:p>
            <a:r>
              <a:rPr lang="en-US" dirty="0">
                <a:latin typeface="Open Sans" panose="020B0606030504020204" pitchFamily="34" charset="0"/>
                <a:ea typeface="Open Sans" panose="020B0606030504020204" pitchFamily="34" charset="0"/>
                <a:cs typeface="Open Sans" panose="020B0606030504020204" pitchFamily="34" charset="0"/>
              </a:rPr>
              <a:t>Consult with one’s own treatment, clinical supervisors, or clinician support groups</a:t>
            </a:r>
          </a:p>
          <a:p>
            <a:r>
              <a:rPr lang="en-US" dirty="0">
                <a:latin typeface="Open Sans" panose="020B0606030504020204" pitchFamily="34" charset="0"/>
                <a:ea typeface="Open Sans" panose="020B0606030504020204" pitchFamily="34" charset="0"/>
                <a:cs typeface="Open Sans" panose="020B0606030504020204" pitchFamily="34" charset="0"/>
              </a:rPr>
              <a:t>Avoid interventions that may receive feedback such as: “When you opened up about that, Dr. Smith, I wasn’t sure who the client was that session…”</a:t>
            </a:r>
          </a:p>
          <a:p>
            <a:r>
              <a:rPr lang="en-US" dirty="0">
                <a:latin typeface="Open Sans" panose="020B0606030504020204" pitchFamily="34" charset="0"/>
                <a:ea typeface="Open Sans" panose="020B0606030504020204" pitchFamily="34" charset="0"/>
                <a:cs typeface="Open Sans" panose="020B0606030504020204" pitchFamily="34" charset="0"/>
              </a:rPr>
              <a:t>Clarify Roles and the Therapeutic Frame as needed</a:t>
            </a:r>
          </a:p>
          <a:p>
            <a:r>
              <a:rPr lang="en-US" dirty="0" err="1">
                <a:latin typeface="Open Sans" panose="020B0606030504020204" pitchFamily="34" charset="0"/>
                <a:ea typeface="Open Sans" panose="020B0606030504020204" pitchFamily="34" charset="0"/>
                <a:cs typeface="Open Sans" panose="020B0606030504020204" pitchFamily="34" charset="0"/>
              </a:rPr>
              <a:t>Thp</a:t>
            </a:r>
            <a:r>
              <a:rPr lang="en-US" dirty="0">
                <a:latin typeface="Open Sans" panose="020B0606030504020204" pitchFamily="34" charset="0"/>
                <a:ea typeface="Open Sans" panose="020B0606030504020204" pitchFamily="34" charset="0"/>
                <a:cs typeface="Open Sans" panose="020B0606030504020204" pitchFamily="34" charset="0"/>
              </a:rPr>
              <a:t> &amp; </a:t>
            </a:r>
            <a:r>
              <a:rPr lang="en-US" dirty="0" err="1">
                <a:latin typeface="Open Sans" panose="020B0606030504020204" pitchFamily="34" charset="0"/>
                <a:ea typeface="Open Sans" panose="020B0606030504020204" pitchFamily="34" charset="0"/>
                <a:cs typeface="Open Sans" panose="020B0606030504020204" pitchFamily="34" charset="0"/>
              </a:rPr>
              <a:t>Clt</a:t>
            </a:r>
            <a:r>
              <a:rPr lang="en-US" dirty="0">
                <a:latin typeface="Open Sans" panose="020B0606030504020204" pitchFamily="34" charset="0"/>
                <a:ea typeface="Open Sans" panose="020B0606030504020204" pitchFamily="34" charset="0"/>
                <a:cs typeface="Open Sans" panose="020B0606030504020204" pitchFamily="34" charset="0"/>
              </a:rPr>
              <a:t> should discuss what happens if you run into each other in public (i.e. Pride Festivals, ALC, AIDS Walk, Dyke March, and other Queer spaces)</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DBA5AED6-1A4B-B910-3FE9-9BACC965849B}"/>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A85E92CA-8CB4-BFEC-7343-F8579B515C76}"/>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13</a:t>
            </a:fld>
            <a:endParaRPr lang="en-US" sz="1600" dirty="0"/>
          </a:p>
        </p:txBody>
      </p:sp>
    </p:spTree>
    <p:extLst>
      <p:ext uri="{BB962C8B-B14F-4D97-AF65-F5344CB8AC3E}">
        <p14:creationId xmlns:p14="http://schemas.microsoft.com/office/powerpoint/2010/main" val="173769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How to Ally</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700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Experiential Time! Allies, hold hands with someone who presents as the same gender as you and take a lap around the block.</a:t>
            </a:r>
          </a:p>
          <a:p>
            <a:pPr marL="0" indent="0">
              <a:buNone/>
            </a:pPr>
            <a:r>
              <a:rPr lang="en-US" b="1" dirty="0">
                <a:latin typeface="Open Sans" panose="020B0606030504020204" pitchFamily="34" charset="0"/>
                <a:ea typeface="Open Sans" panose="020B0606030504020204" pitchFamily="34" charset="0"/>
                <a:cs typeface="Open Sans" panose="020B0606030504020204" pitchFamily="34" charset="0"/>
              </a:rPr>
              <a:t>Normalize the topic…</a:t>
            </a:r>
          </a:p>
          <a:p>
            <a:r>
              <a:rPr lang="en-US" dirty="0">
                <a:latin typeface="Open Sans" panose="020B0606030504020204" pitchFamily="34" charset="0"/>
                <a:ea typeface="Open Sans" panose="020B0606030504020204" pitchFamily="34" charset="0"/>
                <a:cs typeface="Open Sans" panose="020B0606030504020204" pitchFamily="34" charset="0"/>
              </a:rPr>
              <a:t>Ask LGBTQ+ loved ones if they plan to date or are actively dating. Get comfortable using the pronouns of the gender(s) your Queer loved ones are attracted to. Decrease to use of words like “friend” when knowingly referring to a potential partner.</a:t>
            </a:r>
          </a:p>
          <a:p>
            <a:r>
              <a:rPr lang="en-US" dirty="0">
                <a:latin typeface="Open Sans" panose="020B0606030504020204" pitchFamily="34" charset="0"/>
                <a:ea typeface="Open Sans" panose="020B0606030504020204" pitchFamily="34" charset="0"/>
                <a:cs typeface="Open Sans" panose="020B0606030504020204" pitchFamily="34" charset="0"/>
              </a:rPr>
              <a:t>Ask to attend Queer spaces, and acknowledge you are a guest but not a </a:t>
            </a:r>
            <a:r>
              <a:rPr lang="en-US" i="1" dirty="0">
                <a:latin typeface="Open Sans" panose="020B0606030504020204" pitchFamily="34" charset="0"/>
                <a:ea typeface="Open Sans" panose="020B0606030504020204" pitchFamily="34" charset="0"/>
                <a:cs typeface="Open Sans" panose="020B0606030504020204" pitchFamily="34" charset="0"/>
              </a:rPr>
              <a:t>special guest star </a:t>
            </a:r>
            <a:r>
              <a:rPr lang="en-US" dirty="0">
                <a:latin typeface="Open Sans" panose="020B0606030504020204" pitchFamily="34" charset="0"/>
                <a:ea typeface="Open Sans" panose="020B0606030504020204" pitchFamily="34" charset="0"/>
                <a:cs typeface="Open Sans" panose="020B0606030504020204" pitchFamily="34" charset="0"/>
              </a:rPr>
              <a:t>in Queer spaces</a:t>
            </a:r>
          </a:p>
          <a:p>
            <a:r>
              <a:rPr lang="en-US" dirty="0">
                <a:latin typeface="Open Sans" panose="020B0606030504020204" pitchFamily="34" charset="0"/>
                <a:ea typeface="Open Sans" panose="020B0606030504020204" pitchFamily="34" charset="0"/>
                <a:cs typeface="Open Sans" panose="020B0606030504020204" pitchFamily="34" charset="0"/>
              </a:rPr>
              <a:t>Yes, connect your queer loved ones to possible partners like you do with your fellow heterosexual Allies, but play matchmaker based off common interests and personality match, not based on the mere fact they are LGBTQ+. </a:t>
            </a:r>
          </a:p>
          <a:p>
            <a:r>
              <a:rPr lang="en-US" dirty="0">
                <a:latin typeface="Open Sans" panose="020B0606030504020204" pitchFamily="34" charset="0"/>
                <a:ea typeface="Open Sans" panose="020B0606030504020204" pitchFamily="34" charset="0"/>
                <a:cs typeface="Open Sans" panose="020B0606030504020204" pitchFamily="34" charset="0"/>
              </a:rPr>
              <a:t>Sentiments such as: “I always knew (or suspected)” has mixed reception; use caution</a:t>
            </a:r>
          </a:p>
          <a:p>
            <a:r>
              <a:rPr lang="en-US" dirty="0">
                <a:latin typeface="Open Sans" panose="020B0606030504020204" pitchFamily="34" charset="0"/>
                <a:ea typeface="Open Sans" panose="020B0606030504020204" pitchFamily="34" charset="0"/>
                <a:cs typeface="Open Sans" panose="020B0606030504020204" pitchFamily="34" charset="0"/>
              </a:rPr>
              <a:t>Coming Out isn’t always linear, and LGBTQ+ persons may need support in situations where they are forced to try and “pass” to remain safe.</a:t>
            </a:r>
          </a:p>
        </p:txBody>
      </p:sp>
      <p:sp>
        <p:nvSpPr>
          <p:cNvPr id="4" name="TextBox 3">
            <a:extLst>
              <a:ext uri="{FF2B5EF4-FFF2-40B4-BE49-F238E27FC236}">
                <a16:creationId xmlns:a16="http://schemas.microsoft.com/office/drawing/2014/main" id="{48E9C956-945A-67AE-6F1F-5768C36FA689}"/>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780B64D0-C60B-1EE3-F4BD-30DB6245C58E}"/>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14</a:t>
            </a:fld>
            <a:endParaRPr lang="en-US" sz="1600" dirty="0"/>
          </a:p>
        </p:txBody>
      </p:sp>
    </p:spTree>
    <p:extLst>
      <p:ext uri="{BB962C8B-B14F-4D97-AF65-F5344CB8AC3E}">
        <p14:creationId xmlns:p14="http://schemas.microsoft.com/office/powerpoint/2010/main" val="139846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More on How to Ally</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77500" lnSpcReduction="20000"/>
          </a:bodyPr>
          <a:lstStyle/>
          <a:p>
            <a:r>
              <a:rPr lang="en-US" dirty="0">
                <a:latin typeface="Open Sans" panose="020B0606030504020204" pitchFamily="34" charset="0"/>
                <a:ea typeface="Open Sans" panose="020B0606030504020204" pitchFamily="34" charset="0"/>
                <a:cs typeface="Open Sans" panose="020B0606030504020204" pitchFamily="34" charset="0"/>
              </a:rPr>
              <a:t>Asking about an LGBTQ+ status (</a:t>
            </a:r>
            <a:r>
              <a:rPr lang="en-US" dirty="0" err="1">
                <a:latin typeface="Open Sans" panose="020B0606030504020204" pitchFamily="34" charset="0"/>
                <a:ea typeface="Open Sans" panose="020B0606030504020204" pitchFamily="34" charset="0"/>
                <a:cs typeface="Open Sans" panose="020B0606030504020204" pitchFamily="34" charset="0"/>
              </a:rPr>
              <a:t>i.e</a:t>
            </a:r>
            <a:r>
              <a:rPr lang="en-US" dirty="0">
                <a:latin typeface="Open Sans" panose="020B0606030504020204" pitchFamily="34" charset="0"/>
                <a:ea typeface="Open Sans" panose="020B0606030504020204" pitchFamily="34" charset="0"/>
                <a:cs typeface="Open Sans" panose="020B0606030504020204" pitchFamily="34" charset="0"/>
              </a:rPr>
              <a:t> “How do you identify?”) gives the person a chance to </a:t>
            </a:r>
            <a:r>
              <a:rPr lang="en-US" b="1" dirty="0">
                <a:latin typeface="Open Sans" panose="020B0606030504020204" pitchFamily="34" charset="0"/>
                <a:ea typeface="Open Sans" panose="020B0606030504020204" pitchFamily="34" charset="0"/>
                <a:cs typeface="Open Sans" panose="020B0606030504020204" pitchFamily="34" charset="0"/>
              </a:rPr>
              <a:t>confirm</a:t>
            </a:r>
            <a:r>
              <a:rPr lang="en-US" dirty="0">
                <a:latin typeface="Open Sans" panose="020B0606030504020204" pitchFamily="34" charset="0"/>
                <a:ea typeface="Open Sans" panose="020B0606030504020204" pitchFamily="34" charset="0"/>
                <a:cs typeface="Open Sans" panose="020B0606030504020204" pitchFamily="34" charset="0"/>
              </a:rPr>
              <a:t> their identity. Waiting for them to disclose their LGBTQ+ status lends a chance to </a:t>
            </a:r>
            <a:r>
              <a:rPr lang="en-US" b="1" dirty="0">
                <a:latin typeface="Open Sans" panose="020B0606030504020204" pitchFamily="34" charset="0"/>
                <a:ea typeface="Open Sans" panose="020B0606030504020204" pitchFamily="34" charset="0"/>
                <a:cs typeface="Open Sans" panose="020B0606030504020204" pitchFamily="34" charset="0"/>
              </a:rPr>
              <a:t>affirm</a:t>
            </a:r>
            <a:r>
              <a:rPr lang="en-US" dirty="0">
                <a:latin typeface="Open Sans" panose="020B0606030504020204" pitchFamily="34" charset="0"/>
                <a:ea typeface="Open Sans" panose="020B0606030504020204" pitchFamily="34" charset="0"/>
                <a:cs typeface="Open Sans" panose="020B0606030504020204" pitchFamily="34" charset="0"/>
              </a:rPr>
              <a:t> their identity; choose accordingly.</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Pro Tip: Asking Yes/No questions asserts privilege</a:t>
            </a:r>
          </a:p>
          <a:p>
            <a:r>
              <a:rPr lang="en-US" dirty="0">
                <a:latin typeface="Open Sans" panose="020B0606030504020204" pitchFamily="34" charset="0"/>
                <a:ea typeface="Open Sans" panose="020B0606030504020204" pitchFamily="34" charset="0"/>
                <a:cs typeface="Open Sans" panose="020B0606030504020204" pitchFamily="34" charset="0"/>
              </a:rPr>
              <a:t>Allied Clinicians, try starting therapy with stating your pronouns and sexual orientation—strange at first, huh? This is experiential, humanistic, and facilitates the therapeutic frame from a place of collaboration—a pillar in culturally responsive psychotherapy. </a:t>
            </a:r>
          </a:p>
          <a:p>
            <a:r>
              <a:rPr lang="en-US" dirty="0">
                <a:latin typeface="Open Sans" panose="020B0606030504020204" pitchFamily="34" charset="0"/>
                <a:ea typeface="Open Sans" panose="020B0606030504020204" pitchFamily="34" charset="0"/>
                <a:cs typeface="Open Sans" panose="020B0606030504020204" pitchFamily="34" charset="0"/>
              </a:rPr>
              <a:t>Try direct affirmations such as: “If you’re [Queer], know that I love and support you.” instead of “I </a:t>
            </a:r>
            <a:r>
              <a:rPr lang="en-US" i="1" dirty="0">
                <a:latin typeface="Open Sans" panose="020B0606030504020204" pitchFamily="34" charset="0"/>
                <a:ea typeface="Open Sans" panose="020B0606030504020204" pitchFamily="34" charset="0"/>
                <a:cs typeface="Open Sans" panose="020B0606030504020204" pitchFamily="34" charset="0"/>
              </a:rPr>
              <a:t>still</a:t>
            </a:r>
            <a:r>
              <a:rPr lang="en-US" dirty="0">
                <a:latin typeface="Open Sans" panose="020B0606030504020204" pitchFamily="34" charset="0"/>
                <a:ea typeface="Open Sans" panose="020B0606030504020204" pitchFamily="34" charset="0"/>
                <a:cs typeface="Open Sans" panose="020B0606030504020204" pitchFamily="34" charset="0"/>
              </a:rPr>
              <a:t> love you,” which can subtly reinforcing heteronormativity. Try to avoid sentiments like, “ I don’t care either way if you’re [Queer].” </a:t>
            </a:r>
          </a:p>
          <a:p>
            <a:r>
              <a:rPr lang="en-US" dirty="0">
                <a:latin typeface="Open Sans" panose="020B0606030504020204" pitchFamily="34" charset="0"/>
                <a:ea typeface="Open Sans" panose="020B0606030504020204" pitchFamily="34" charset="0"/>
                <a:cs typeface="Open Sans" panose="020B0606030504020204" pitchFamily="34" charset="0"/>
              </a:rPr>
              <a:t>Remember, the better way to affirm something is to directly say it, not imply it. If any of these notions cannot comfortably come out of your mouth as an Ally yet, take more time to reflect and become comfortable much like your Queer loved one is.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6C283EB-EBFC-B090-6DF5-7EA41220CEA5}"/>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858A5D8A-A314-D080-6943-3908D73C8304}"/>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15</a:t>
            </a:fld>
            <a:endParaRPr lang="en-US" sz="1600" dirty="0"/>
          </a:p>
        </p:txBody>
      </p:sp>
    </p:spTree>
    <p:extLst>
      <p:ext uri="{BB962C8B-B14F-4D97-AF65-F5344CB8AC3E}">
        <p14:creationId xmlns:p14="http://schemas.microsoft.com/office/powerpoint/2010/main" val="44660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Parallel Process for Queer Clinicians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Remember that clients’ narratives have always held the potential to be triggering for therapists</a:t>
            </a:r>
          </a:p>
          <a:p>
            <a:r>
              <a:rPr lang="en-US" dirty="0">
                <a:latin typeface="Open Sans" panose="020B0606030504020204" pitchFamily="34" charset="0"/>
                <a:ea typeface="Open Sans" panose="020B0606030504020204" pitchFamily="34" charset="0"/>
                <a:cs typeface="Open Sans" panose="020B0606030504020204" pitchFamily="34" charset="0"/>
              </a:rPr>
              <a:t>Remember that focusing on doctor-patient similarities can sometimes create cultural blind spots</a:t>
            </a:r>
          </a:p>
          <a:p>
            <a:r>
              <a:rPr lang="en-US" dirty="0">
                <a:latin typeface="Open Sans" panose="020B0606030504020204" pitchFamily="34" charset="0"/>
                <a:ea typeface="Open Sans" panose="020B0606030504020204" pitchFamily="34" charset="0"/>
                <a:cs typeface="Open Sans" panose="020B0606030504020204" pitchFamily="34" charset="0"/>
              </a:rPr>
              <a:t>Consult with one’s own therapist, supervisor or consult group re: boundaries &amp; parallel process</a:t>
            </a:r>
          </a:p>
          <a:p>
            <a:r>
              <a:rPr lang="en-US" dirty="0">
                <a:latin typeface="Open Sans" panose="020B0606030504020204" pitchFamily="34" charset="0"/>
                <a:ea typeface="Open Sans" panose="020B0606030504020204" pitchFamily="34" charset="0"/>
                <a:cs typeface="Open Sans" panose="020B0606030504020204" pitchFamily="34" charset="0"/>
              </a:rPr>
              <a:t>Clarify roles as needed, and apply Humanistic self-disclosure skillfully if deemed appropriate </a:t>
            </a:r>
          </a:p>
          <a:p>
            <a:r>
              <a:rPr lang="en-US" dirty="0">
                <a:latin typeface="Open Sans" panose="020B0606030504020204" pitchFamily="34" charset="0"/>
                <a:ea typeface="Open Sans" panose="020B0606030504020204" pitchFamily="34" charset="0"/>
                <a:cs typeface="Open Sans" panose="020B0606030504020204" pitchFamily="34" charset="0"/>
              </a:rPr>
              <a:t>Remember that therapy, indeed, is an intimate exchange, yet always a professional service</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6C283EB-EBFC-B090-6DF5-7EA41220CEA5}"/>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20C7B312-CCA1-C425-0226-B50ED0059B45}"/>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16</a:t>
            </a:fld>
            <a:endParaRPr lang="en-US" sz="1600" dirty="0"/>
          </a:p>
        </p:txBody>
      </p:sp>
    </p:spTree>
    <p:extLst>
      <p:ext uri="{BB962C8B-B14F-4D97-AF65-F5344CB8AC3E}">
        <p14:creationId xmlns:p14="http://schemas.microsoft.com/office/powerpoint/2010/main" val="325121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Local Resources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0" indent="0">
              <a:buNone/>
            </a:pPr>
            <a:r>
              <a:rPr lang="en-US" sz="2300" b="1" dirty="0">
                <a:latin typeface="Open Sans" panose="020B0606030504020204" pitchFamily="34" charset="0"/>
                <a:ea typeface="Open Sans" panose="020B0606030504020204" pitchFamily="34" charset="0"/>
                <a:cs typeface="Open Sans" panose="020B0606030504020204" pitchFamily="34" charset="0"/>
              </a:rPr>
              <a:t>Dr. E’s Therapy Worksheets: </a:t>
            </a:r>
            <a:r>
              <a:rPr lang="en-US" sz="2300" b="1"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www.DrRichardEspinoza.com/worksheets</a:t>
            </a:r>
            <a:endParaRPr lang="en-US" sz="23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AIDS/</a:t>
            </a:r>
            <a:r>
              <a:rPr lang="en-US" sz="2400" dirty="0" err="1">
                <a:latin typeface="Open Sans" panose="020B0606030504020204" pitchFamily="34" charset="0"/>
                <a:ea typeface="Open Sans" panose="020B0606030504020204" pitchFamily="34" charset="0"/>
                <a:cs typeface="Open Sans" panose="020B0606030504020204" pitchFamily="34" charset="0"/>
              </a:rPr>
              <a:t>LifeCycle</a:t>
            </a:r>
            <a:r>
              <a:rPr lang="en-US" sz="2400" dirty="0">
                <a:latin typeface="Open Sans" panose="020B0606030504020204" pitchFamily="34" charset="0"/>
                <a:ea typeface="Open Sans" panose="020B0606030504020204" pitchFamily="34" charset="0"/>
                <a:cs typeface="Open Sans" panose="020B0606030504020204" pitchFamily="34" charset="0"/>
              </a:rPr>
              <a:t> | www.aidslifecycle.org | (415) 581-7077</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APLA Health &amp; Wellness | www.aplahealth.org | (323) 215-1725</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Cheer Los Angeles | www.cheerla.org</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Los Angeles LGBT Youth Center | www.lalgbtcenter.org | (323) 993-7400</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Los Angeles LGBT Center | www.lalgbtcenter.org | (323) 993-7400</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PFLAG Los Angeles | www.pflag.org | @pflag | (888) 735-2488)</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Trans Wellness Center | www.mytranswellness.org</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Youth Center on Highland |www.lalgbtcenter.org | (323) 860-2280</a:t>
            </a:r>
          </a:p>
        </p:txBody>
      </p:sp>
      <p:sp>
        <p:nvSpPr>
          <p:cNvPr id="4" name="TextBox 3">
            <a:extLst>
              <a:ext uri="{FF2B5EF4-FFF2-40B4-BE49-F238E27FC236}">
                <a16:creationId xmlns:a16="http://schemas.microsoft.com/office/drawing/2014/main" id="{F64189C5-B49F-1995-C73D-36EF96BA5973}"/>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A49B8C20-DFB9-ED5F-9AD8-3E9F152E2E4F}"/>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17</a:t>
            </a:fld>
            <a:endParaRPr lang="en-US" sz="1600" dirty="0"/>
          </a:p>
        </p:txBody>
      </p:sp>
    </p:spTree>
    <p:extLst>
      <p:ext uri="{BB962C8B-B14F-4D97-AF65-F5344CB8AC3E}">
        <p14:creationId xmlns:p14="http://schemas.microsoft.com/office/powerpoint/2010/main" val="384663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National Resources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CA Youth Crisis Line |  www.calyouth.org | (800) 843-5200</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Child Welfare Information Gateway | www.childwelfare.gov | (800) 422-4453 </a:t>
            </a:r>
            <a:r>
              <a:rPr lang="en-US" sz="1400" dirty="0" err="1">
                <a:latin typeface="Open Sans" panose="020B0606030504020204" pitchFamily="34" charset="0"/>
                <a:ea typeface="Open Sans" panose="020B0606030504020204" pitchFamily="34" charset="0"/>
                <a:cs typeface="Open Sans" panose="020B0606030504020204" pitchFamily="34" charset="0"/>
              </a:rPr>
              <a:t>Childhelp</a:t>
            </a:r>
            <a:r>
              <a:rPr lang="en-US" sz="14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GLMA: Health Professionals Advancing LGBTQ Equality | www.glma.org</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GMHC | www.gmhc.org | (800) 243-7692</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National Adult Protective Services Association | www.napsa-now.org</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National Domestic Violence Hotline  | www.thehotline.org | (800) 799-SAFE (7233)</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National Alliance on Mental Illness | www.nami.org</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National Suicide Prevention Lifeline| (800) 273-TALK (8255)</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SAMHSA’s National Helpline | www.samhsa.gov</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The Trevor Project| www.thetrevorproject.org| (866) 488-7386</a:t>
            </a:r>
          </a:p>
        </p:txBody>
      </p:sp>
      <p:sp>
        <p:nvSpPr>
          <p:cNvPr id="4" name="TextBox 3">
            <a:extLst>
              <a:ext uri="{FF2B5EF4-FFF2-40B4-BE49-F238E27FC236}">
                <a16:creationId xmlns:a16="http://schemas.microsoft.com/office/drawing/2014/main" id="{F64189C5-B49F-1995-C73D-36EF96BA5973}"/>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25C60F99-467C-6EF2-AE39-5CBE20592114}"/>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18</a:t>
            </a:fld>
            <a:endParaRPr lang="en-US" sz="1600" dirty="0"/>
          </a:p>
        </p:txBody>
      </p:sp>
    </p:spTree>
    <p:extLst>
      <p:ext uri="{BB962C8B-B14F-4D97-AF65-F5344CB8AC3E}">
        <p14:creationId xmlns:p14="http://schemas.microsoft.com/office/powerpoint/2010/main" val="80985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Closing Thoughts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775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Coming Out is a major life disclosure event unique to LGBTQ folks. It’s an event that can promote a sense of community at it’s best and symptoms of PTSD near its worst. Coming Out can be cathartic and painful at first, but liberating in the long run. Acknowledging and disclosing one’s identity within the LGBTQ+ community is necessary for healthy psychological development, yet little research and protocol exists to help inform LGBTQ-affirming psychotherapy and treatment planning. </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To-date, the best practices have come from Positive Psychology, which has been Eurocentric and less inclusive to ethnic and religious minorities to-date. As such, Coming Out can be more challenging for POC and those belonging to a faith; this can be compounded by anti-LGBTQ laws supporting homophobia and maintaining heterosexism and homonegativity. </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Coming Out can become a more positive experience with help from LGBTQ-affirming psychotherapy and treatment planning with clinicians skilled in identifying and treating the key elements and stressors of this experience.</a:t>
            </a:r>
          </a:p>
        </p:txBody>
      </p:sp>
      <p:sp>
        <p:nvSpPr>
          <p:cNvPr id="4" name="TextBox 3">
            <a:extLst>
              <a:ext uri="{FF2B5EF4-FFF2-40B4-BE49-F238E27FC236}">
                <a16:creationId xmlns:a16="http://schemas.microsoft.com/office/drawing/2014/main" id="{9383FC54-28E2-1302-4CAD-F7252CCA3A75}"/>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355734B5-A82D-6E57-0962-77C2C438B616}"/>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19</a:t>
            </a:fld>
            <a:endParaRPr lang="en-US" sz="1600" dirty="0"/>
          </a:p>
        </p:txBody>
      </p:sp>
    </p:spTree>
    <p:extLst>
      <p:ext uri="{BB962C8B-B14F-4D97-AF65-F5344CB8AC3E}">
        <p14:creationId xmlns:p14="http://schemas.microsoft.com/office/powerpoint/2010/main" val="369583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normAutofit/>
          </a:bodyPr>
          <a:lstStyle/>
          <a:p>
            <a:r>
              <a:rPr lang="en-US" sz="4300" b="1" dirty="0">
                <a:latin typeface="Open Sans" panose="020B0606030504020204" pitchFamily="34" charset="0"/>
                <a:ea typeface="Open Sans" panose="020B0606030504020204" pitchFamily="34" charset="0"/>
                <a:cs typeface="Open Sans" panose="020B0606030504020204" pitchFamily="34" charset="0"/>
              </a:rPr>
              <a:t>Sexual &amp; Gender Minority Statuses</a:t>
            </a:r>
            <a:endParaRPr lang="en-US" sz="43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92500" lnSpcReduction="20000"/>
          </a:bodyPr>
          <a:lstStyle/>
          <a:p>
            <a:r>
              <a:rPr lang="en-US" dirty="0">
                <a:latin typeface="Open Sans" panose="020B0606030504020204" pitchFamily="34" charset="0"/>
                <a:ea typeface="Open Sans" panose="020B0606030504020204" pitchFamily="34" charset="0"/>
                <a:cs typeface="Open Sans" panose="020B0606030504020204" pitchFamily="34" charset="0"/>
              </a:rPr>
              <a:t>As of 2021, 7.1% of the 329.5 M (2020 Census) adults in the U.S. identified within the LGBTQ+/”Queer” community according to a Gallup News poll</a:t>
            </a:r>
          </a:p>
          <a:p>
            <a:r>
              <a:rPr lang="en-US" dirty="0">
                <a:latin typeface="Open Sans" panose="020B0606030504020204" pitchFamily="34" charset="0"/>
                <a:ea typeface="Open Sans" panose="020B0606030504020204" pitchFamily="34" charset="0"/>
                <a:cs typeface="Open Sans" panose="020B0606030504020204" pitchFamily="34" charset="0"/>
              </a:rPr>
              <a:t>Disclosing sexuality</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Acknowledging sexual thoughts, feelings, and proposed bxs; less often prompted </a:t>
            </a:r>
            <a:r>
              <a:rPr lang="en-US" i="1" dirty="0">
                <a:latin typeface="Open Sans" panose="020B0606030504020204" pitchFamily="34" charset="0"/>
                <a:ea typeface="Open Sans" panose="020B0606030504020204" pitchFamily="34" charset="0"/>
                <a:cs typeface="Open Sans" panose="020B0606030504020204" pitchFamily="34" charset="0"/>
              </a:rPr>
              <a:t>internally</a:t>
            </a:r>
            <a:r>
              <a:rPr lang="en-US" dirty="0">
                <a:latin typeface="Open Sans" panose="020B0606030504020204" pitchFamily="34" charset="0"/>
                <a:ea typeface="Open Sans" panose="020B0606030504020204" pitchFamily="34" charset="0"/>
                <a:cs typeface="Open Sans" panose="020B0606030504020204" pitchFamily="34" charset="0"/>
              </a:rPr>
              <a:t> over externally</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Requires medicine specific to sexual health and more</a:t>
            </a:r>
          </a:p>
          <a:p>
            <a:r>
              <a:rPr lang="en-US" dirty="0">
                <a:latin typeface="Open Sans" panose="020B0606030504020204" pitchFamily="34" charset="0"/>
                <a:ea typeface="Open Sans" panose="020B0606030504020204" pitchFamily="34" charset="0"/>
                <a:cs typeface="Open Sans" panose="020B0606030504020204" pitchFamily="34" charset="0"/>
              </a:rPr>
              <a:t>Disclosing gender identity</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Often challenges the understood Binary</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May not require “disclosure” in the same sense or may be visible from earlier ages than sexual orientation; may be prompted </a:t>
            </a:r>
            <a:r>
              <a:rPr lang="en-US" i="1" dirty="0">
                <a:latin typeface="Open Sans" panose="020B0606030504020204" pitchFamily="34" charset="0"/>
                <a:ea typeface="Open Sans" panose="020B0606030504020204" pitchFamily="34" charset="0"/>
                <a:cs typeface="Open Sans" panose="020B0606030504020204" pitchFamily="34" charset="0"/>
              </a:rPr>
              <a:t>externally</a:t>
            </a:r>
            <a:r>
              <a:rPr lang="en-US" dirty="0">
                <a:latin typeface="Open Sans" panose="020B0606030504020204" pitchFamily="34" charset="0"/>
                <a:ea typeface="Open Sans" panose="020B0606030504020204" pitchFamily="34" charset="0"/>
                <a:cs typeface="Open Sans" panose="020B0606030504020204" pitchFamily="34" charset="0"/>
              </a:rPr>
              <a:t> rather than </a:t>
            </a:r>
            <a:r>
              <a:rPr lang="en-US" i="1" dirty="0">
                <a:latin typeface="Open Sans" panose="020B0606030504020204" pitchFamily="34" charset="0"/>
                <a:ea typeface="Open Sans" panose="020B0606030504020204" pitchFamily="34" charset="0"/>
                <a:cs typeface="Open Sans" panose="020B0606030504020204" pitchFamily="34" charset="0"/>
              </a:rPr>
              <a:t>internally</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Requires medicine specific to gender-affirming needs and more</a:t>
            </a:r>
          </a:p>
          <a:p>
            <a:pPr lvl="1">
              <a:buFont typeface="Wingdings" panose="05000000000000000000" pitchFamily="2" charset="2"/>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F890197-E150-4C85-DFF7-028265EAAD4F}"/>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8B21577D-4BF3-F5C7-F3B3-8F1B20AF0507}"/>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a:t>
            </a:fld>
            <a:endParaRPr lang="en-US" sz="1600" dirty="0"/>
          </a:p>
        </p:txBody>
      </p:sp>
    </p:spTree>
    <p:extLst>
      <p:ext uri="{BB962C8B-B14F-4D97-AF65-F5344CB8AC3E}">
        <p14:creationId xmlns:p14="http://schemas.microsoft.com/office/powerpoint/2010/main" val="390720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550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Ais Jr, M., </a:t>
            </a:r>
            <a:r>
              <a:rPr lang="en-US" dirty="0" err="1">
                <a:latin typeface="Open Sans" panose="020B0606030504020204" pitchFamily="34" charset="0"/>
                <a:ea typeface="Open Sans" panose="020B0606030504020204" pitchFamily="34" charset="0"/>
                <a:cs typeface="Open Sans" panose="020B0606030504020204" pitchFamily="34" charset="0"/>
              </a:rPr>
              <a:t>Collao</a:t>
            </a:r>
            <a:r>
              <a:rPr lang="en-US" dirty="0">
                <a:latin typeface="Open Sans" panose="020B0606030504020204" pitchFamily="34" charset="0"/>
                <a:ea typeface="Open Sans" panose="020B0606030504020204" pitchFamily="34" charset="0"/>
                <a:cs typeface="Open Sans" panose="020B0606030504020204" pitchFamily="34" charset="0"/>
              </a:rPr>
              <a:t>, K., </a:t>
            </a:r>
            <a:r>
              <a:rPr lang="en-US" dirty="0" err="1">
                <a:latin typeface="Open Sans" panose="020B0606030504020204" pitchFamily="34" charset="0"/>
                <a:ea typeface="Open Sans" panose="020B0606030504020204" pitchFamily="34" charset="0"/>
                <a:cs typeface="Open Sans" panose="020B0606030504020204" pitchFamily="34" charset="0"/>
              </a:rPr>
              <a:t>Deuna</a:t>
            </a:r>
            <a:r>
              <a:rPr lang="en-US" dirty="0">
                <a:latin typeface="Open Sans" panose="020B0606030504020204" pitchFamily="34" charset="0"/>
                <a:ea typeface="Open Sans" panose="020B0606030504020204" pitchFamily="34" charset="0"/>
                <a:cs typeface="Open Sans" panose="020B0606030504020204" pitchFamily="34" charset="0"/>
              </a:rPr>
              <a:t>, L. J. S., Lopez, E. J. C., Mejia, A., Perez, K. K., ... &amp; Valdez, J. P. (2020). A STUDY FOCUSED ON 	GAYDAR AND THE DIFFERENT BASES USED BY GAY STUDENTS OF POLYTECHNIC UNIVERSITY OF THE 	PHILIPPINES IN IDENTIFYING INDIVIDUALS THAT HAVE THE SAME SEXUAL ORIENTATION AS THEIRS.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Barton, B. (2015). How like perceives like: Gay people on “gaydar”. Journal of Homosexuality, 62(12), 1615-1637.</a:t>
            </a:r>
          </a:p>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Bhattasali</a:t>
            </a:r>
            <a:r>
              <a:rPr lang="en-US" dirty="0">
                <a:latin typeface="Open Sans" panose="020B0606030504020204" pitchFamily="34" charset="0"/>
                <a:ea typeface="Open Sans" panose="020B0606030504020204" pitchFamily="34" charset="0"/>
                <a:cs typeface="Open Sans" panose="020B0606030504020204" pitchFamily="34" charset="0"/>
              </a:rPr>
              <a:t>, N., &amp; </a:t>
            </a:r>
            <a:r>
              <a:rPr lang="en-US" dirty="0" err="1">
                <a:latin typeface="Open Sans" panose="020B0606030504020204" pitchFamily="34" charset="0"/>
                <a:ea typeface="Open Sans" panose="020B0606030504020204" pitchFamily="34" charset="0"/>
                <a:cs typeface="Open Sans" panose="020B0606030504020204" pitchFamily="34" charset="0"/>
              </a:rPr>
              <a:t>Maiti</a:t>
            </a:r>
            <a:r>
              <a:rPr lang="en-US" dirty="0">
                <a:latin typeface="Open Sans" panose="020B0606030504020204" pitchFamily="34" charset="0"/>
                <a:ea typeface="Open Sans" panose="020B0606030504020204" pitchFamily="34" charset="0"/>
                <a:cs typeface="Open Sans" panose="020B0606030504020204" pitchFamily="34" charset="0"/>
              </a:rPr>
              <a:t>, E. (2015). Machine “gaydar”: using Facebook profiles to predict sexual orientation. </a:t>
            </a:r>
            <a:r>
              <a:rPr lang="en-US" i="1" dirty="0">
                <a:latin typeface="Open Sans" panose="020B0606030504020204" pitchFamily="34" charset="0"/>
                <a:ea typeface="Open Sans" panose="020B0606030504020204" pitchFamily="34" charset="0"/>
                <a:cs typeface="Open Sans" panose="020B0606030504020204" pitchFamily="34" charset="0"/>
              </a:rPr>
              <a:t>Mach Learn</a:t>
            </a:r>
            <a:r>
              <a:rPr lang="en-US"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Budge, S. L. (2014). Navigating the balance between positivity and minority stress for LGBTQ clients who are coming 	out. Psychology of Sexual Orientation and Gender Diversity, 1(4), 350.</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Blair, K. L., &amp; </a:t>
            </a:r>
            <a:r>
              <a:rPr lang="en-US" dirty="0" err="1">
                <a:latin typeface="Open Sans" panose="020B0606030504020204" pitchFamily="34" charset="0"/>
                <a:ea typeface="Open Sans" panose="020B0606030504020204" pitchFamily="34" charset="0"/>
                <a:cs typeface="Open Sans" panose="020B0606030504020204" pitchFamily="34" charset="0"/>
              </a:rPr>
              <a:t>Pukall</a:t>
            </a:r>
            <a:r>
              <a:rPr lang="en-US" dirty="0">
                <a:latin typeface="Open Sans" panose="020B0606030504020204" pitchFamily="34" charset="0"/>
                <a:ea typeface="Open Sans" panose="020B0606030504020204" pitchFamily="34" charset="0"/>
                <a:cs typeface="Open Sans" panose="020B0606030504020204" pitchFamily="34" charset="0"/>
              </a:rPr>
              <a:t>, C. F. (2015). Family matters, but sometimes chosen family matters more: perceived social 	network influence in the dating decisions of same- and mixed-sex couples. The Canadian Journal of 	Human Sexuality, 24(3), 257+. 	https://link.gale.com/apps/doc/A441585157/HWRC?u=dall6191&amp;sid=bookmark-HWRC&amp;xid=aa666687	</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Boulden, W. T. (2001). Gay men living in a rural environment. Journal of Gay &amp; Lesbian Social Services, 12(3-4), 63-75.</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Brandon-Friedman, &amp; Kim, H.-W. (2016). Using social support levels to predict sexual identity development among 	college students who identify as a sexual minority. Journal of Gay &amp; Lesbian Social Services, 28(4), 292–	316. https://doi.org/10.1080/10538720.2016.1221784</a:t>
            </a:r>
          </a:p>
        </p:txBody>
      </p:sp>
      <p:sp>
        <p:nvSpPr>
          <p:cNvPr id="4" name="TextBox 3">
            <a:extLst>
              <a:ext uri="{FF2B5EF4-FFF2-40B4-BE49-F238E27FC236}">
                <a16:creationId xmlns:a16="http://schemas.microsoft.com/office/drawing/2014/main" id="{B6DEA3C6-7B8F-3FAE-9C7C-E4EDC393CD9B}"/>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45EE0452-8BF0-5E18-E90A-DA6F7CCF0C09}"/>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20</a:t>
            </a:fld>
            <a:endParaRPr lang="en-US" sz="1600" dirty="0"/>
          </a:p>
        </p:txBody>
      </p:sp>
    </p:spTree>
    <p:extLst>
      <p:ext uri="{BB962C8B-B14F-4D97-AF65-F5344CB8AC3E}">
        <p14:creationId xmlns:p14="http://schemas.microsoft.com/office/powerpoint/2010/main" val="219596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55000" lnSpcReduction="20000"/>
          </a:bodyPr>
          <a:lstStyle/>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Carastathis</a:t>
            </a:r>
            <a:r>
              <a:rPr lang="en-US" dirty="0">
                <a:latin typeface="Open Sans" panose="020B0606030504020204" pitchFamily="34" charset="0"/>
                <a:ea typeface="Open Sans" panose="020B0606030504020204" pitchFamily="34" charset="0"/>
                <a:cs typeface="Open Sans" panose="020B0606030504020204" pitchFamily="34" charset="0"/>
              </a:rPr>
              <a:t>, G., Cohen, L., Kaczmarek, E., &amp; Chang, P. (2017). Rejected by family for being gay or lesbian: Portrayals, 	perceptions, and resilience. Journal of Homosexuality, 64(3), 289–320. https://doi. org/10.1080/00918 	369.2016.11790 35.</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Charbonnier, E., &amp; Graziani, P. (2016). The stress associated with the coming out process in the young adult 	population. Journal of Gay &amp; Lesbian Mental Health. https ://doi.org/10.1080/19359705.2016.11829 57.</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Downs, A. (2012). The velvet rage: Overcoming the pain of growing up gay in a straight man’s 	world. Da Capo 	Lifelong Books.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Fish, McInroy, L. B., </a:t>
            </a:r>
            <a:r>
              <a:rPr lang="en-US" dirty="0" err="1">
                <a:latin typeface="Open Sans" panose="020B0606030504020204" pitchFamily="34" charset="0"/>
                <a:ea typeface="Open Sans" panose="020B0606030504020204" pitchFamily="34" charset="0"/>
                <a:cs typeface="Open Sans" panose="020B0606030504020204" pitchFamily="34" charset="0"/>
              </a:rPr>
              <a:t>Paceley</a:t>
            </a:r>
            <a:r>
              <a:rPr lang="en-US" dirty="0">
                <a:latin typeface="Open Sans" panose="020B0606030504020204" pitchFamily="34" charset="0"/>
                <a:ea typeface="Open Sans" panose="020B0606030504020204" pitchFamily="34" charset="0"/>
                <a:cs typeface="Open Sans" panose="020B0606030504020204" pitchFamily="34" charset="0"/>
              </a:rPr>
              <a:t>, M. S., Williams, N. D., Henderson, S., Levine, D. S., &amp; Edsall, R. N. (2020). “I’m </a:t>
            </a:r>
            <a:r>
              <a:rPr lang="en-US" dirty="0" err="1">
                <a:latin typeface="Open Sans" panose="020B0606030504020204" pitchFamily="34" charset="0"/>
                <a:ea typeface="Open Sans" panose="020B0606030504020204" pitchFamily="34" charset="0"/>
                <a:cs typeface="Open Sans" panose="020B0606030504020204" pitchFamily="34" charset="0"/>
              </a:rPr>
              <a:t>Kinda</a:t>
            </a:r>
            <a:r>
              <a:rPr lang="en-US" dirty="0">
                <a:latin typeface="Open Sans" panose="020B0606030504020204" pitchFamily="34" charset="0"/>
                <a:ea typeface="Open Sans" panose="020B0606030504020204" pitchFamily="34" charset="0"/>
                <a:cs typeface="Open Sans" panose="020B0606030504020204" pitchFamily="34" charset="0"/>
              </a:rPr>
              <a:t> Stuck 	at Home With Unsupportive Parents Right Now”: LGBTQ Youths’ Experiences With COVID-19 and the 	Importance of Online Support. Journal of Adolescent Health, 67(3), 450–452. 	https://doi.org/10.1016/j.jadohealth.2020.06.002</a:t>
            </a:r>
          </a:p>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Grätz</a:t>
            </a:r>
            <a:r>
              <a:rPr lang="en-US" dirty="0">
                <a:latin typeface="Open Sans" panose="020B0606030504020204" pitchFamily="34" charset="0"/>
                <a:ea typeface="Open Sans" panose="020B0606030504020204" pitchFamily="34" charset="0"/>
                <a:cs typeface="Open Sans" panose="020B0606030504020204" pitchFamily="34" charset="0"/>
              </a:rPr>
              <a:t>, M. (2018). Gaydar and the fallacy of decontextualized measurement. Sociological Science, 5, 270-280.</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Hammack, Frost, D. M., Meyer, I. H., &amp; </a:t>
            </a:r>
            <a:r>
              <a:rPr lang="en-US" dirty="0" err="1">
                <a:latin typeface="Open Sans" panose="020B0606030504020204" pitchFamily="34" charset="0"/>
                <a:ea typeface="Open Sans" panose="020B0606030504020204" pitchFamily="34" charset="0"/>
                <a:cs typeface="Open Sans" panose="020B0606030504020204" pitchFamily="34" charset="0"/>
              </a:rPr>
              <a:t>Pletta</a:t>
            </a:r>
            <a:r>
              <a:rPr lang="en-US" dirty="0">
                <a:latin typeface="Open Sans" panose="020B0606030504020204" pitchFamily="34" charset="0"/>
                <a:ea typeface="Open Sans" panose="020B0606030504020204" pitchFamily="34" charset="0"/>
                <a:cs typeface="Open Sans" panose="020B0606030504020204" pitchFamily="34" charset="0"/>
              </a:rPr>
              <a:t>, D. R. (2017). Gay Men’s Health and Identity: Social Change and the Life 	Course. Archives of Sexual Behavior, 47(1), 59–74. https://doi.org/10.1007/s10508-017-0990-9.</a:t>
            </a:r>
          </a:p>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Hafstad</a:t>
            </a:r>
            <a:r>
              <a:rPr lang="en-US" dirty="0">
                <a:latin typeface="Open Sans" panose="020B0606030504020204" pitchFamily="34" charset="0"/>
                <a:ea typeface="Open Sans" panose="020B0606030504020204" pitchFamily="34" charset="0"/>
                <a:cs typeface="Open Sans" panose="020B0606030504020204" pitchFamily="34" charset="0"/>
              </a:rPr>
              <a:t>, G. S., Gil-Rivas, V., Kilmer, R. P., &amp; Raeder, S. (2010). Parental adjustment, family functioning, and 	posttraumatic growth among Norwegian children and adolescents following a natural disaster. American 	Journal of Orthopsychiatry, 80(2), 248.</a:t>
            </a:r>
          </a:p>
        </p:txBody>
      </p:sp>
      <p:sp>
        <p:nvSpPr>
          <p:cNvPr id="4" name="TextBox 3">
            <a:extLst>
              <a:ext uri="{FF2B5EF4-FFF2-40B4-BE49-F238E27FC236}">
                <a16:creationId xmlns:a16="http://schemas.microsoft.com/office/drawing/2014/main" id="{C0B47859-F127-939C-8C64-93713B9662A8}"/>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D70DE7EB-B0A5-9B48-E8E1-59BD6911EFD8}"/>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21</a:t>
            </a:fld>
            <a:endParaRPr lang="en-US" sz="1600" dirty="0"/>
          </a:p>
        </p:txBody>
      </p:sp>
    </p:spTree>
    <p:extLst>
      <p:ext uri="{BB962C8B-B14F-4D97-AF65-F5344CB8AC3E}">
        <p14:creationId xmlns:p14="http://schemas.microsoft.com/office/powerpoint/2010/main" val="24889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550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Human Right Watch. (2016, December 7). US: Repeal Anti-Gay No Promo Homo Laws [Video]. 	https://www.youtube.com/watch?v=RG0pGl8CRjY.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Jones, J. M. (2021). What Percentage of Americans Are LGBT?. Gallup.com. 	https://news.gallup.com/poll/332522/percentage-americans-lgbt.aspx.</a:t>
            </a:r>
          </a:p>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Kannabiran</a:t>
            </a:r>
            <a:r>
              <a:rPr lang="en-US" dirty="0">
                <a:latin typeface="Open Sans" panose="020B0606030504020204" pitchFamily="34" charset="0"/>
                <a:ea typeface="Open Sans" panose="020B0606030504020204" pitchFamily="34" charset="0"/>
                <a:cs typeface="Open Sans" panose="020B0606030504020204" pitchFamily="34" charset="0"/>
              </a:rPr>
              <a:t>, G. (2022). Flying under the gaydar. Interactions, 29(3), 24-26.</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Kim, S., &amp; </a:t>
            </a:r>
            <a:r>
              <a:rPr lang="en-US" dirty="0" err="1">
                <a:latin typeface="Open Sans" panose="020B0606030504020204" pitchFamily="34" charset="0"/>
                <a:ea typeface="Open Sans" panose="020B0606030504020204" pitchFamily="34" charset="0"/>
                <a:cs typeface="Open Sans" panose="020B0606030504020204" pitchFamily="34" charset="0"/>
              </a:rPr>
              <a:t>Feyissa</a:t>
            </a:r>
            <a:r>
              <a:rPr lang="en-US" dirty="0">
                <a:latin typeface="Open Sans" panose="020B0606030504020204" pitchFamily="34" charset="0"/>
                <a:ea typeface="Open Sans" panose="020B0606030504020204" pitchFamily="34" charset="0"/>
                <a:cs typeface="Open Sans" panose="020B0606030504020204" pitchFamily="34" charset="0"/>
              </a:rPr>
              <a:t>, I. F. F. (2021, April). Conceptualizing “family” and the role of “chosen family” within the LGBTQ+ 	refugee community: A text network graph analysis. In Healthcare (Vol. 9, No. 4, p. 369). Multidisciplinary 	Digital Publishing Institute.</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Lytle, M., Vaughan, M., Rodriguez, E., &amp; </a:t>
            </a:r>
            <a:r>
              <a:rPr lang="en-US" dirty="0" err="1">
                <a:latin typeface="Open Sans" panose="020B0606030504020204" pitchFamily="34" charset="0"/>
                <a:ea typeface="Open Sans" panose="020B0606030504020204" pitchFamily="34" charset="0"/>
                <a:cs typeface="Open Sans" panose="020B0606030504020204" pitchFamily="34" charset="0"/>
              </a:rPr>
              <a:t>Shmerler</a:t>
            </a:r>
            <a:r>
              <a:rPr lang="en-US" dirty="0">
                <a:latin typeface="Open Sans" panose="020B0606030504020204" pitchFamily="34" charset="0"/>
                <a:ea typeface="Open Sans" panose="020B0606030504020204" pitchFamily="34" charset="0"/>
                <a:cs typeface="Open Sans" panose="020B0606030504020204" pitchFamily="34" charset="0"/>
              </a:rPr>
              <a:t>, D. (2014). Working with LGBT individuals: Incorporating positive 	psychology into training and practice. Psychology of Sexual Orientation and Gender Diversity, 1(4), 335–	347. https://doi.org/10.1037/sgd0000064.</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Miller, A. E. (2018). Searching for gaydar: Blind spots in the study of sexual orientation perception. Psychology &amp; Sexuality, 9(3), 188-203.</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Mills-Koonce, W., </a:t>
            </a:r>
            <a:r>
              <a:rPr lang="en-US" dirty="0" err="1">
                <a:latin typeface="Open Sans" panose="020B0606030504020204" pitchFamily="34" charset="0"/>
                <a:ea typeface="Open Sans" panose="020B0606030504020204" pitchFamily="34" charset="0"/>
                <a:cs typeface="Open Sans" panose="020B0606030504020204" pitchFamily="34" charset="0"/>
              </a:rPr>
              <a:t>Rehder</a:t>
            </a:r>
            <a:r>
              <a:rPr lang="en-US" dirty="0">
                <a:latin typeface="Open Sans" panose="020B0606030504020204" pitchFamily="34" charset="0"/>
                <a:ea typeface="Open Sans" panose="020B0606030504020204" pitchFamily="34" charset="0"/>
                <a:cs typeface="Open Sans" panose="020B0606030504020204" pitchFamily="34" charset="0"/>
              </a:rPr>
              <a:t>, P., &amp; McCurdy, A. (2018). The significance of parenting and parent–child relationships for 	sexual and gender minority adolescents. Journal of Research on Adolescence, 28(3), 637–649. https 	://doi.org/10.1111/jora.12404.</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Milton, D. C., &amp; Knutson, D. (2021). Family of origin, not chosen family, predicts psychological health in a LGBTQ+ 	sample. Psychology of Sexual Orientation and Gender Diversity. Advance online publication. 	https://doi.org/10.1037/sgd0000531</a:t>
            </a:r>
          </a:p>
        </p:txBody>
      </p:sp>
      <p:sp>
        <p:nvSpPr>
          <p:cNvPr id="4" name="TextBox 3">
            <a:extLst>
              <a:ext uri="{FF2B5EF4-FFF2-40B4-BE49-F238E27FC236}">
                <a16:creationId xmlns:a16="http://schemas.microsoft.com/office/drawing/2014/main" id="{41207FC3-5B3A-2593-1C9B-A95A11E351AF}"/>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6AE778D3-0466-D863-52F0-F3F79ABE692D}"/>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22</a:t>
            </a:fld>
            <a:endParaRPr lang="en-US" sz="1600" dirty="0"/>
          </a:p>
        </p:txBody>
      </p:sp>
    </p:spTree>
    <p:extLst>
      <p:ext uri="{BB962C8B-B14F-4D97-AF65-F5344CB8AC3E}">
        <p14:creationId xmlns:p14="http://schemas.microsoft.com/office/powerpoint/2010/main" val="319162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625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NBC News. (2021, April 27). Advocates Fear Wave of Anti-LGBTQ Bills Could Become 		Law | NBC News NOW. [Video].https://www.youtube.com/watch?v=LvqkR76bGEg</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Phillips. (2001). The Overstimulation of Everyday Life: I. New Aspects of Male 	Homosexuality. 	Journal of the American Psychoanalytic Association, 49(4), 1235–1267. 	https://doi.org/10.1177/00030651010490042001</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Price, E., &amp; </a:t>
            </a:r>
            <a:r>
              <a:rPr lang="en-US" dirty="0" err="1">
                <a:latin typeface="Open Sans" panose="020B0606030504020204" pitchFamily="34" charset="0"/>
                <a:ea typeface="Open Sans" panose="020B0606030504020204" pitchFamily="34" charset="0"/>
                <a:cs typeface="Open Sans" panose="020B0606030504020204" pitchFamily="34" charset="0"/>
              </a:rPr>
              <a:t>Prosek</a:t>
            </a:r>
            <a:r>
              <a:rPr lang="en-US" dirty="0">
                <a:latin typeface="Open Sans" panose="020B0606030504020204" pitchFamily="34" charset="0"/>
                <a:ea typeface="Open Sans" panose="020B0606030504020204" pitchFamily="34" charset="0"/>
                <a:cs typeface="Open Sans" panose="020B0606030504020204" pitchFamily="34" charset="0"/>
              </a:rPr>
              <a:t>, E. (2019). The lived experiences of GLB college students who feel supported by 	their parents. Journal of GLBT Family Studies.</a:t>
            </a:r>
          </a:p>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Rehaag</a:t>
            </a:r>
            <a:r>
              <a:rPr lang="en-US" dirty="0">
                <a:latin typeface="Open Sans" panose="020B0606030504020204" pitchFamily="34" charset="0"/>
                <a:ea typeface="Open Sans" panose="020B0606030504020204" pitchFamily="34" charset="0"/>
                <a:cs typeface="Open Sans" panose="020B0606030504020204" pitchFamily="34" charset="0"/>
              </a:rPr>
              <a:t>, S., &amp; Cameron, H. E. (2020). Experimenting with Credibility in Refugee Adjudication: 	Gaydar. Can. J. Hum. </a:t>
            </a:r>
            <a:r>
              <a:rPr lang="en-US" dirty="0" err="1">
                <a:latin typeface="Open Sans" panose="020B0606030504020204" pitchFamily="34" charset="0"/>
                <a:ea typeface="Open Sans" panose="020B0606030504020204" pitchFamily="34" charset="0"/>
                <a:cs typeface="Open Sans" panose="020B0606030504020204" pitchFamily="34" charset="0"/>
              </a:rPr>
              <a:t>Rts</a:t>
            </a:r>
            <a:r>
              <a:rPr lang="en-US" dirty="0">
                <a:latin typeface="Open Sans" panose="020B0606030504020204" pitchFamily="34" charset="0"/>
                <a:ea typeface="Open Sans" panose="020B0606030504020204" pitchFamily="34" charset="0"/>
                <a:cs typeface="Open Sans" panose="020B0606030504020204" pitchFamily="34" charset="0"/>
              </a:rPr>
              <a:t>., 9, 1.</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Ronan, W. (2021). 2021 Slated to Become Worst Year for LGBTQ State Legislative Attacks as 	Unprecedented Number of States Poised to Enact Record-Shattering Number of 	Anti-LGBTQ Measures Into Law. [website] www.hrc.org. https://www.hrc.org/press-	releases/2021-slated-to-become-worst-year-for-lgbtq-state-legislative-attacks.</a:t>
            </a:r>
          </a:p>
          <a:p>
            <a:pPr marL="0" indent="0">
              <a:buNone/>
            </a:pPr>
            <a:r>
              <a:rPr lang="en-US" dirty="0" err="1">
                <a:latin typeface="Open Sans" panose="020B0606030504020204" pitchFamily="34" charset="0"/>
                <a:ea typeface="Open Sans" panose="020B0606030504020204" pitchFamily="34" charset="0"/>
                <a:cs typeface="Open Sans" panose="020B0606030504020204" pitchFamily="34" charset="0"/>
              </a:rPr>
              <a:t>Shelp</a:t>
            </a:r>
            <a:r>
              <a:rPr lang="en-US" dirty="0">
                <a:latin typeface="Open Sans" panose="020B0606030504020204" pitchFamily="34" charset="0"/>
                <a:ea typeface="Open Sans" panose="020B0606030504020204" pitchFamily="34" charset="0"/>
                <a:cs typeface="Open Sans" panose="020B0606030504020204" pitchFamily="34" charset="0"/>
              </a:rPr>
              <a:t>, S. G. (2003). Gaydar: Gaydar. Journal of Homosexuality, 44(1), 1-14.</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Smith, S. (2021). Who is Most Likely to Stereotype the LGBTQ+ Community?. Honors Theses. 19.</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https://digitalcommons.newhaven.edu/honorstheses/19</a:t>
            </a:r>
          </a:p>
        </p:txBody>
      </p:sp>
      <p:sp>
        <p:nvSpPr>
          <p:cNvPr id="4" name="TextBox 3">
            <a:extLst>
              <a:ext uri="{FF2B5EF4-FFF2-40B4-BE49-F238E27FC236}">
                <a16:creationId xmlns:a16="http://schemas.microsoft.com/office/drawing/2014/main" id="{5CDAD962-0FB9-9CD0-3F1C-269A7DD5752D}"/>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650480D9-35F1-38D1-8FC2-827CDA4DDBC8}"/>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23</a:t>
            </a:fld>
            <a:endParaRPr lang="en-US" sz="1600" dirty="0"/>
          </a:p>
        </p:txBody>
      </p:sp>
    </p:spTree>
    <p:extLst>
      <p:ext uri="{BB962C8B-B14F-4D97-AF65-F5344CB8AC3E}">
        <p14:creationId xmlns:p14="http://schemas.microsoft.com/office/powerpoint/2010/main" val="229781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775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Solomon, D., McAbee, J., </a:t>
            </a:r>
            <a:r>
              <a:rPr lang="en-US" dirty="0" err="1">
                <a:latin typeface="Open Sans" panose="020B0606030504020204" pitchFamily="34" charset="0"/>
                <a:ea typeface="Open Sans" panose="020B0606030504020204" pitchFamily="34" charset="0"/>
                <a:cs typeface="Open Sans" panose="020B0606030504020204" pitchFamily="34" charset="0"/>
              </a:rPr>
              <a:t>Åsberg</a:t>
            </a:r>
            <a:r>
              <a:rPr lang="en-US" dirty="0">
                <a:latin typeface="Open Sans" panose="020B0606030504020204" pitchFamily="34" charset="0"/>
                <a:ea typeface="Open Sans" panose="020B0606030504020204" pitchFamily="34" charset="0"/>
                <a:cs typeface="Open Sans" panose="020B0606030504020204" pitchFamily="34" charset="0"/>
              </a:rPr>
              <a:t>, K., &amp; McGee, A. (2015). Coming out and 	the potential for growth 	in sexual minorities: The role of social 	reactions and internalized homonegativity. Journal of Homosexuality, 62(11), 1512-1538.</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Waters, L. (2015a). The relationship between strength-based parenting 	with children’s stress levels and strength-based coping approaches. 	Psychology, 6, 689–699. https ://doi.org/10.4236/psych.2015.66067.</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Waters, L. (2015b). Strength-based parenting and life satisfaction in teenagers. 	Advances in Social Sciences, 2, 158–173.</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Waters, L. (2017). The strength switch. New York: Avery.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Zavala, &amp; Waters, L. (2020). Coming Out as LGBTQ +: The Role Strength-Based 	Parenting on Posttraumatic Stress and Posttraumatic Growth. Journal of 	Happiness Studies, 22(3), 1359–1383. https://doi.org/10.1007/s10902-	020-00276-y.</a:t>
            </a:r>
          </a:p>
        </p:txBody>
      </p:sp>
      <p:sp>
        <p:nvSpPr>
          <p:cNvPr id="4" name="TextBox 3">
            <a:extLst>
              <a:ext uri="{FF2B5EF4-FFF2-40B4-BE49-F238E27FC236}">
                <a16:creationId xmlns:a16="http://schemas.microsoft.com/office/drawing/2014/main" id="{5CDAD962-0FB9-9CD0-3F1C-269A7DD5752D}"/>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10" name="TextBox 9">
            <a:extLst>
              <a:ext uri="{FF2B5EF4-FFF2-40B4-BE49-F238E27FC236}">
                <a16:creationId xmlns:a16="http://schemas.microsoft.com/office/drawing/2014/main" id="{595A7793-B80B-C6D8-F9E6-92B9FFD9B90C}"/>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24</a:t>
            </a:fld>
            <a:endParaRPr lang="en-US" sz="1600" dirty="0"/>
          </a:p>
        </p:txBody>
      </p:sp>
    </p:spTree>
    <p:extLst>
      <p:ext uri="{BB962C8B-B14F-4D97-AF65-F5344CB8AC3E}">
        <p14:creationId xmlns:p14="http://schemas.microsoft.com/office/powerpoint/2010/main" val="322342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My next talks…</a:t>
            </a: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a:xfrm>
            <a:off x="838200" y="1825624"/>
            <a:ext cx="10515600" cy="4486275"/>
          </a:xfrm>
        </p:spPr>
        <p:txBody>
          <a:bodyPr>
            <a:normAutofit/>
          </a:bodyPr>
          <a:lstStyle/>
          <a:p>
            <a:pPr marL="0" indent="0">
              <a:buNone/>
            </a:pPr>
            <a:r>
              <a:rPr lang="en-US" b="1" i="1" dirty="0">
                <a:latin typeface="Open Sans" panose="020B0606030504020204" pitchFamily="34" charset="0"/>
                <a:ea typeface="Open Sans" panose="020B0606030504020204" pitchFamily="34" charset="0"/>
                <a:cs typeface="Open Sans" panose="020B0606030504020204" pitchFamily="34" charset="0"/>
              </a:rPr>
              <a:t>Playing It Straight </a:t>
            </a:r>
            <a:r>
              <a:rPr lang="en-US" dirty="0">
                <a:latin typeface="Open Sans" panose="020B0606030504020204" pitchFamily="34" charset="0"/>
                <a:ea typeface="Open Sans" panose="020B0606030504020204" pitchFamily="34" charset="0"/>
                <a:cs typeface="Open Sans" panose="020B0606030504020204" pitchFamily="34" charset="0"/>
              </a:rPr>
              <a:t>| Thursday June 2</a:t>
            </a:r>
            <a:r>
              <a:rPr lang="en-US" baseline="30000" dirty="0">
                <a:latin typeface="Open Sans" panose="020B0606030504020204" pitchFamily="34" charset="0"/>
                <a:ea typeface="Open Sans" panose="020B0606030504020204" pitchFamily="34" charset="0"/>
                <a:cs typeface="Open Sans" panose="020B0606030504020204" pitchFamily="34" charset="0"/>
              </a:rPr>
              <a:t>nd</a:t>
            </a:r>
            <a:r>
              <a:rPr lang="en-US" dirty="0">
                <a:latin typeface="Open Sans" panose="020B0606030504020204" pitchFamily="34" charset="0"/>
                <a:ea typeface="Open Sans" panose="020B0606030504020204" pitchFamily="34" charset="0"/>
                <a:cs typeface="Open Sans" panose="020B0606030504020204" pitchFamily="34" charset="0"/>
              </a:rPr>
              <a:t>, 2022 from 12pm to 				       1:30pm PST online</a:t>
            </a:r>
          </a:p>
          <a:p>
            <a:pPr marL="0" indent="0">
              <a:buNone/>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i="1" dirty="0">
                <a:latin typeface="Open Sans" panose="020B0606030504020204" pitchFamily="34" charset="0"/>
                <a:ea typeface="Open Sans" panose="020B0606030504020204" pitchFamily="34" charset="0"/>
                <a:cs typeface="Open Sans" panose="020B0606030504020204" pitchFamily="34" charset="0"/>
              </a:rPr>
              <a:t>Let’s Talk About Coming Out</a:t>
            </a:r>
            <a:r>
              <a:rPr lang="en-US" dirty="0">
                <a:latin typeface="Open Sans" panose="020B0606030504020204" pitchFamily="34" charset="0"/>
                <a:ea typeface="Open Sans" panose="020B0606030504020204" pitchFamily="34" charset="0"/>
                <a:cs typeface="Open Sans" panose="020B0606030504020204" pitchFamily="34" charset="0"/>
              </a:rPr>
              <a:t> | Thursday June 16</a:t>
            </a:r>
            <a:r>
              <a:rPr lang="en-US" baseline="30000" dirty="0">
                <a:latin typeface="Open Sans" panose="020B0606030504020204" pitchFamily="34" charset="0"/>
                <a:ea typeface="Open Sans" panose="020B0606030504020204" pitchFamily="34" charset="0"/>
                <a:cs typeface="Open Sans" panose="020B0606030504020204" pitchFamily="34" charset="0"/>
              </a:rPr>
              <a:t>th</a:t>
            </a:r>
            <a:r>
              <a:rPr lang="en-US" dirty="0">
                <a:latin typeface="Open Sans" panose="020B0606030504020204" pitchFamily="34" charset="0"/>
                <a:ea typeface="Open Sans" panose="020B0606030504020204" pitchFamily="34" charset="0"/>
                <a:cs typeface="Open Sans" panose="020B0606030504020204" pitchFamily="34" charset="0"/>
              </a:rPr>
              <a:t>, 2022 from 					      12pm to 1:30pm PST online</a:t>
            </a:r>
          </a:p>
          <a:p>
            <a:pPr marL="0" indent="0">
              <a:buNone/>
            </a:pPr>
            <a:endParaRPr lang="en-US"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dirty="0">
                <a:latin typeface="Open Sans" panose="020B0606030504020204" pitchFamily="34" charset="0"/>
                <a:ea typeface="Open Sans" panose="020B0606030504020204" pitchFamily="34" charset="0"/>
                <a:cs typeface="Open Sans" panose="020B0606030504020204" pitchFamily="34" charset="0"/>
              </a:rPr>
              <a:t>Save your seats here.</a:t>
            </a:r>
          </a:p>
          <a:p>
            <a:pPr marL="0" indent="0">
              <a:buNone/>
            </a:pPr>
            <a:endParaRPr lang="en-US" b="1" i="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ACE9DDE-0FB8-B085-C8C0-B20E942C3C1C}"/>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5" name="TextBox 4">
            <a:extLst>
              <a:ext uri="{FF2B5EF4-FFF2-40B4-BE49-F238E27FC236}">
                <a16:creationId xmlns:a16="http://schemas.microsoft.com/office/drawing/2014/main" id="{9D28476A-EBFC-E39D-75DC-5C8013BDB592}"/>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25</a:t>
            </a:fld>
            <a:endParaRPr lang="en-US" sz="1600" dirty="0"/>
          </a:p>
        </p:txBody>
      </p:sp>
      <p:pic>
        <p:nvPicPr>
          <p:cNvPr id="8" name="Picture 7">
            <a:extLst>
              <a:ext uri="{FF2B5EF4-FFF2-40B4-BE49-F238E27FC236}">
                <a16:creationId xmlns:a16="http://schemas.microsoft.com/office/drawing/2014/main" id="{5ED3D0AF-F7E3-BDAF-C619-874A9DEA5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591" y="4192050"/>
            <a:ext cx="1386817" cy="1386817"/>
          </a:xfrm>
          <a:prstGeom prst="rect">
            <a:avLst/>
          </a:prstGeom>
        </p:spPr>
      </p:pic>
    </p:spTree>
    <p:extLst>
      <p:ext uri="{BB962C8B-B14F-4D97-AF65-F5344CB8AC3E}">
        <p14:creationId xmlns:p14="http://schemas.microsoft.com/office/powerpoint/2010/main" val="275799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EB785D-67B4-4A0E-B5DA-323BC82F930C}"/>
              </a:ext>
            </a:extLst>
          </p:cNvPr>
          <p:cNvSpPr/>
          <p:nvPr/>
        </p:nvSpPr>
        <p:spPr>
          <a:xfrm>
            <a:off x="0" y="4754880"/>
            <a:ext cx="12192000" cy="2103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169CAD21-8818-47CC-BF0D-685E041A70A8}"/>
              </a:ext>
            </a:extLst>
          </p:cNvPr>
          <p:cNvSpPr>
            <a:spLocks noGrp="1"/>
          </p:cNvSpPr>
          <p:nvPr>
            <p:ph type="subTitle" idx="1"/>
          </p:nvPr>
        </p:nvSpPr>
        <p:spPr>
          <a:xfrm>
            <a:off x="4705564" y="460329"/>
            <a:ext cx="6641170" cy="4167223"/>
          </a:xfrm>
        </p:spPr>
        <p:txBody>
          <a:bodyPr/>
          <a:lstStyle/>
          <a:p>
            <a:pPr algn="l"/>
            <a:endParaRPr lang="en-US" dirty="0"/>
          </a:p>
          <a:p>
            <a:pPr algn="l"/>
            <a:r>
              <a:rPr lang="en-US" dirty="0"/>
              <a:t>        www.DrRichardEspinoza.com  |</a:t>
            </a:r>
          </a:p>
          <a:p>
            <a:pPr algn="l"/>
            <a:endParaRPr lang="en-US" dirty="0"/>
          </a:p>
          <a:p>
            <a:pPr algn="l"/>
            <a:endParaRPr lang="en-US" dirty="0"/>
          </a:p>
          <a:p>
            <a:pPr algn="l"/>
            <a:r>
              <a:rPr lang="en-US" dirty="0"/>
              <a:t>          www.HealthInequalityStudies.org  |</a:t>
            </a:r>
          </a:p>
          <a:p>
            <a:pPr algn="l"/>
            <a:endParaRPr lang="en-US" dirty="0"/>
          </a:p>
          <a:p>
            <a:pPr algn="l"/>
            <a:endParaRPr lang="en-US" sz="800" dirty="0"/>
          </a:p>
          <a:p>
            <a:pPr algn="l"/>
            <a:r>
              <a:rPr lang="en-US" dirty="0"/>
              <a:t>	</a:t>
            </a:r>
          </a:p>
          <a:p>
            <a:pPr algn="l"/>
            <a:r>
              <a:rPr lang="en-US" dirty="0"/>
              <a:t>			     @ePsychServicesPC  |</a:t>
            </a:r>
          </a:p>
        </p:txBody>
      </p:sp>
      <p:pic>
        <p:nvPicPr>
          <p:cNvPr id="3" name="Picture 2">
            <a:extLst>
              <a:ext uri="{FF2B5EF4-FFF2-40B4-BE49-F238E27FC236}">
                <a16:creationId xmlns:a16="http://schemas.microsoft.com/office/drawing/2014/main" id="{60DAA515-41A6-451C-9413-95F90340E658}"/>
              </a:ext>
            </a:extLst>
          </p:cNvPr>
          <p:cNvPicPr>
            <a:picLocks noChangeAspect="1"/>
          </p:cNvPicPr>
          <p:nvPr/>
        </p:nvPicPr>
        <p:blipFill>
          <a:blip r:embed="rId2"/>
          <a:stretch>
            <a:fillRect/>
          </a:stretch>
        </p:blipFill>
        <p:spPr>
          <a:xfrm>
            <a:off x="4094904" y="4807585"/>
            <a:ext cx="1787737" cy="1997707"/>
          </a:xfrm>
          <a:prstGeom prst="rect">
            <a:avLst/>
          </a:prstGeom>
        </p:spPr>
      </p:pic>
      <p:pic>
        <p:nvPicPr>
          <p:cNvPr id="16" name="Picture 15">
            <a:extLst>
              <a:ext uri="{FF2B5EF4-FFF2-40B4-BE49-F238E27FC236}">
                <a16:creationId xmlns:a16="http://schemas.microsoft.com/office/drawing/2014/main" id="{3113A9FC-D0E0-353E-45CD-93463093A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993" y="396665"/>
            <a:ext cx="1240494" cy="1240494"/>
          </a:xfrm>
          <a:prstGeom prst="rect">
            <a:avLst/>
          </a:prstGeom>
        </p:spPr>
      </p:pic>
      <p:pic>
        <p:nvPicPr>
          <p:cNvPr id="18" name="Picture 17">
            <a:extLst>
              <a:ext uri="{FF2B5EF4-FFF2-40B4-BE49-F238E27FC236}">
                <a16:creationId xmlns:a16="http://schemas.microsoft.com/office/drawing/2014/main" id="{0291DF2A-C297-D9C7-7B7A-F6B1B315F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487" y="3294839"/>
            <a:ext cx="1240494" cy="1332713"/>
          </a:xfrm>
          <a:prstGeom prst="rect">
            <a:avLst/>
          </a:prstGeom>
        </p:spPr>
      </p:pic>
      <p:pic>
        <p:nvPicPr>
          <p:cNvPr id="5" name="Picture 4">
            <a:extLst>
              <a:ext uri="{FF2B5EF4-FFF2-40B4-BE49-F238E27FC236}">
                <a16:creationId xmlns:a16="http://schemas.microsoft.com/office/drawing/2014/main" id="{249AEC79-D276-648B-8E5A-D260711DF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6240" y="1845752"/>
            <a:ext cx="1240494" cy="1240494"/>
          </a:xfrm>
          <a:prstGeom prst="rect">
            <a:avLst/>
          </a:prstGeom>
        </p:spPr>
      </p:pic>
      <p:pic>
        <p:nvPicPr>
          <p:cNvPr id="7" name="Picture 6">
            <a:extLst>
              <a:ext uri="{FF2B5EF4-FFF2-40B4-BE49-F238E27FC236}">
                <a16:creationId xmlns:a16="http://schemas.microsoft.com/office/drawing/2014/main" id="{5E8E81B0-AF16-C2C7-D871-09C0F6DEE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642" y="4754880"/>
            <a:ext cx="6309358" cy="2103119"/>
          </a:xfrm>
          <a:prstGeom prst="rect">
            <a:avLst/>
          </a:prstGeom>
        </p:spPr>
      </p:pic>
    </p:spTree>
    <p:extLst>
      <p:ext uri="{BB962C8B-B14F-4D97-AF65-F5344CB8AC3E}">
        <p14:creationId xmlns:p14="http://schemas.microsoft.com/office/powerpoint/2010/main" val="240547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What is “Coming Out?”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fontScale="92500"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Considered to be a significant disclosure, a major life event, the acknowledgement of an identity that </a:t>
            </a:r>
            <a:r>
              <a:rPr lang="en-US" dirty="0" err="1">
                <a:latin typeface="Open Sans" panose="020B0606030504020204" pitchFamily="34" charset="0"/>
                <a:ea typeface="Open Sans" panose="020B0606030504020204" pitchFamily="34" charset="0"/>
                <a:cs typeface="Open Sans" panose="020B0606030504020204" pitchFamily="34" charset="0"/>
              </a:rPr>
              <a:t>Hafstad</a:t>
            </a:r>
            <a:r>
              <a:rPr lang="en-US" dirty="0">
                <a:latin typeface="Open Sans" panose="020B0606030504020204" pitchFamily="34" charset="0"/>
                <a:ea typeface="Open Sans" panose="020B0606030504020204" pitchFamily="34" charset="0"/>
                <a:cs typeface="Open Sans" panose="020B0606030504020204" pitchFamily="34" charset="0"/>
              </a:rPr>
              <a:t> et al. (2010) compare to the “negative and positive sequelae of trauma” when understood and processed effectively.</a:t>
            </a:r>
          </a:p>
          <a:p>
            <a:r>
              <a:rPr lang="en-US" dirty="0">
                <a:latin typeface="Open Sans" panose="020B0606030504020204" pitchFamily="34" charset="0"/>
                <a:ea typeface="Open Sans" panose="020B0606030504020204" pitchFamily="34" charset="0"/>
                <a:cs typeface="Open Sans" panose="020B0606030504020204" pitchFamily="34" charset="0"/>
              </a:rPr>
              <a:t>Important folks clients typically mention they wish to Come Out to are: psychotherapists, physicians, employers/co-workers, siblings, old romantic partners, parents &amp; family, neighbors, etc., typically taking months-to-years in talk therapy.</a:t>
            </a:r>
          </a:p>
          <a:p>
            <a:r>
              <a:rPr lang="en-US" dirty="0">
                <a:latin typeface="Open Sans" panose="020B0606030504020204" pitchFamily="34" charset="0"/>
                <a:ea typeface="Open Sans" panose="020B0606030504020204" pitchFamily="34" charset="0"/>
                <a:cs typeface="Open Sans" panose="020B0606030504020204" pitchFamily="34" charset="0"/>
              </a:rPr>
              <a:t>Start by exploring the person’s intent to disclose all at once, partially, or gradually</a:t>
            </a:r>
          </a:p>
          <a:p>
            <a:r>
              <a:rPr lang="en-US" dirty="0">
                <a:latin typeface="Open Sans" panose="020B0606030504020204" pitchFamily="34" charset="0"/>
                <a:ea typeface="Open Sans" panose="020B0606030504020204" pitchFamily="34" charset="0"/>
                <a:cs typeface="Open Sans" panose="020B0606030504020204" pitchFamily="34" charset="0"/>
              </a:rPr>
              <a:t>Parents’ response tend to be most important based on clinical observations.</a:t>
            </a:r>
          </a:p>
        </p:txBody>
      </p:sp>
      <p:sp>
        <p:nvSpPr>
          <p:cNvPr id="4" name="TextBox 3">
            <a:extLst>
              <a:ext uri="{FF2B5EF4-FFF2-40B4-BE49-F238E27FC236}">
                <a16:creationId xmlns:a16="http://schemas.microsoft.com/office/drawing/2014/main" id="{E9460BD2-AC62-982A-BE29-734EF4420E1D}"/>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402E75D2-C00C-283F-4A14-72682CDB6DC2}"/>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3</a:t>
            </a:fld>
            <a:endParaRPr lang="en-US" sz="1600" dirty="0"/>
          </a:p>
        </p:txBody>
      </p:sp>
    </p:spTree>
    <p:extLst>
      <p:ext uri="{BB962C8B-B14F-4D97-AF65-F5344CB8AC3E}">
        <p14:creationId xmlns:p14="http://schemas.microsoft.com/office/powerpoint/2010/main" val="164624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Anti-LGBTQ Laws &amp; Regulations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Human Rights Campaign cited over 266 anti-LGBTQ bills under consideration beginning in 2021. Examples:</a:t>
            </a: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No Promo Homo laws in: UT, AZ, TX, OK, LA, MI, AL, SC</a:t>
            </a:r>
          </a:p>
          <a:p>
            <a:pPr marL="800100" lvl="1" indent="-342900">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These “gag rules” limit what schools can speak on LGBTQ matters in class, starting with Health classes and progressing into other school subjects over the past six years</a:t>
            </a: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Governors signed measures re: Athlete bans in: AR, MI, TN, AL, SD re: MTF trans athletes playing on the gendered teams they ID with</a:t>
            </a:r>
          </a:p>
          <a:p>
            <a:pPr marL="800100" lvl="1" indent="-342900">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AR banned gender medicine for minors (being considered AL &amp; TX)</a:t>
            </a: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“Don’t Say Gay” in FL</a:t>
            </a:r>
          </a:p>
        </p:txBody>
      </p:sp>
      <p:sp>
        <p:nvSpPr>
          <p:cNvPr id="6" name="TextBox 5">
            <a:extLst>
              <a:ext uri="{FF2B5EF4-FFF2-40B4-BE49-F238E27FC236}">
                <a16:creationId xmlns:a16="http://schemas.microsoft.com/office/drawing/2014/main" id="{F6D1D42E-3360-D0B9-A23A-530ABA42A5A6}"/>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7" name="TextBox 6">
            <a:extLst>
              <a:ext uri="{FF2B5EF4-FFF2-40B4-BE49-F238E27FC236}">
                <a16:creationId xmlns:a16="http://schemas.microsoft.com/office/drawing/2014/main" id="{25649DCD-8962-A1FE-9E68-BB984608DB9F}"/>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4</a:t>
            </a:fld>
            <a:endParaRPr lang="en-US" sz="1600" dirty="0"/>
          </a:p>
        </p:txBody>
      </p:sp>
    </p:spTree>
    <p:extLst>
      <p:ext uri="{BB962C8B-B14F-4D97-AF65-F5344CB8AC3E}">
        <p14:creationId xmlns:p14="http://schemas.microsoft.com/office/powerpoint/2010/main" val="221922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The Costs of Staying in the Closet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Living in-authentically &amp; typically developing false personas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Lowered self-esteem or poor self-image</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Fear or hypervigilance of being “outed”</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Anxiety symptoms of excessive worry, negative self-talk</a:t>
            </a:r>
          </a:p>
          <a:p>
            <a:r>
              <a:rPr lang="en-US" dirty="0">
                <a:latin typeface="Open Sans" panose="020B0606030504020204" pitchFamily="34" charset="0"/>
                <a:ea typeface="Open Sans" panose="020B0606030504020204" pitchFamily="34" charset="0"/>
                <a:cs typeface="Open Sans" panose="020B0606030504020204" pitchFamily="34" charset="0"/>
              </a:rPr>
              <a:t>Self-aggression, self-hatred</a:t>
            </a:r>
          </a:p>
          <a:p>
            <a:r>
              <a:rPr lang="en-US" dirty="0">
                <a:latin typeface="Open Sans" panose="020B0606030504020204" pitchFamily="34" charset="0"/>
                <a:ea typeface="Open Sans" panose="020B0606030504020204" pitchFamily="34" charset="0"/>
                <a:cs typeface="Open Sans" panose="020B0606030504020204" pitchFamily="34" charset="0"/>
              </a:rPr>
              <a:t>Posttraumatic stress (PTS) [Zavala &amp; Waters, 2020]</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Clinical Observations</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Difficulty finding “tribe,” friends, partners</a:t>
            </a:r>
          </a:p>
          <a:p>
            <a:pPr lvl="1">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Homonegativity (Frost &amp; Meyer, 2009), internalized heterosexism, lack of Queer education</a:t>
            </a:r>
          </a:p>
        </p:txBody>
      </p:sp>
      <p:sp>
        <p:nvSpPr>
          <p:cNvPr id="4" name="TextBox 3">
            <a:extLst>
              <a:ext uri="{FF2B5EF4-FFF2-40B4-BE49-F238E27FC236}">
                <a16:creationId xmlns:a16="http://schemas.microsoft.com/office/drawing/2014/main" id="{40901AF8-E463-E802-370C-7F277345ACAC}"/>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82231B97-129A-9559-A140-D472DF3E38CE}"/>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5</a:t>
            </a:fld>
            <a:endParaRPr lang="en-US" sz="1600" dirty="0"/>
          </a:p>
        </p:txBody>
      </p:sp>
    </p:spTree>
    <p:extLst>
      <p:ext uri="{BB962C8B-B14F-4D97-AF65-F5344CB8AC3E}">
        <p14:creationId xmlns:p14="http://schemas.microsoft.com/office/powerpoint/2010/main" val="406729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Assessing Readiness for Coming Out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Screen for depression &amp; SI (PHQ-9), anxiety (GAD-7), PTS (PC-PTSD-5)</a:t>
            </a:r>
          </a:p>
          <a:p>
            <a:r>
              <a:rPr lang="en-US" dirty="0">
                <a:latin typeface="Open Sans" panose="020B0606030504020204" pitchFamily="34" charset="0"/>
                <a:ea typeface="Open Sans" panose="020B0606030504020204" pitchFamily="34" charset="0"/>
                <a:cs typeface="Open Sans" panose="020B0606030504020204" pitchFamily="34" charset="0"/>
              </a:rPr>
              <a:t>Assess alcohol &amp; other drug use (AUDIT-C &amp; DAST-10)</a:t>
            </a:r>
          </a:p>
          <a:p>
            <a:pPr lvl="1">
              <a:buFont typeface="Wingdings" panose="05000000000000000000" pitchFamily="2" charset="2"/>
              <a:buChar char="§"/>
            </a:pPr>
            <a:r>
              <a:rPr lang="en-US" i="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Ode to Vices</a:t>
            </a:r>
            <a:r>
              <a:rPr lang="en-US" i="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Reality Check</a:t>
            </a:r>
            <a:r>
              <a:rPr lang="en-US" i="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Talking About Recovery</a:t>
            </a:r>
            <a:endParaRPr lang="en-US"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DB7AC034-3FB6-61F0-E141-E7FB79DA73DA}"/>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DC21A2CB-80A2-22F7-42D2-442B86182ABA}"/>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6</a:t>
            </a:fld>
            <a:endParaRPr lang="en-US" sz="1600" dirty="0"/>
          </a:p>
        </p:txBody>
      </p:sp>
      <p:pic>
        <p:nvPicPr>
          <p:cNvPr id="10" name="Picture 9">
            <a:extLst>
              <a:ext uri="{FF2B5EF4-FFF2-40B4-BE49-F238E27FC236}">
                <a16:creationId xmlns:a16="http://schemas.microsoft.com/office/drawing/2014/main" id="{D2036D38-6244-0D29-542B-56A0912395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909" y="3684319"/>
            <a:ext cx="1980181" cy="2557598"/>
          </a:xfrm>
          <a:prstGeom prst="rect">
            <a:avLst/>
          </a:prstGeom>
        </p:spPr>
      </p:pic>
      <p:pic>
        <p:nvPicPr>
          <p:cNvPr id="12" name="Picture 11">
            <a:extLst>
              <a:ext uri="{FF2B5EF4-FFF2-40B4-BE49-F238E27FC236}">
                <a16:creationId xmlns:a16="http://schemas.microsoft.com/office/drawing/2014/main" id="{772B2A04-1C0D-E058-0943-C63854BAA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092" y="3684319"/>
            <a:ext cx="1980181" cy="2579145"/>
          </a:xfrm>
          <a:prstGeom prst="rect">
            <a:avLst/>
          </a:prstGeom>
        </p:spPr>
      </p:pic>
      <p:sp>
        <p:nvSpPr>
          <p:cNvPr id="13" name="Rectangle 12">
            <a:extLst>
              <a:ext uri="{FF2B5EF4-FFF2-40B4-BE49-F238E27FC236}">
                <a16:creationId xmlns:a16="http://schemas.microsoft.com/office/drawing/2014/main" id="{772CB1EB-1704-2BD2-CB64-D2D89D50F2E4}"/>
              </a:ext>
            </a:extLst>
          </p:cNvPr>
          <p:cNvSpPr/>
          <p:nvPr/>
        </p:nvSpPr>
        <p:spPr>
          <a:xfrm>
            <a:off x="2219837" y="3684320"/>
            <a:ext cx="2016119" cy="2625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206125-91CA-B70C-62BC-2C80309A99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2125" y="3737943"/>
            <a:ext cx="1931542" cy="2538965"/>
          </a:xfrm>
          <a:prstGeom prst="rect">
            <a:avLst/>
          </a:prstGeom>
        </p:spPr>
      </p:pic>
    </p:spTree>
    <p:extLst>
      <p:ext uri="{BB962C8B-B14F-4D97-AF65-F5344CB8AC3E}">
        <p14:creationId xmlns:p14="http://schemas.microsoft.com/office/powerpoint/2010/main" val="32043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More on Assessing Readiness for Coming Out</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Assess the individual’s health psych &amp; insight</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Thoroughly</a:t>
            </a:r>
            <a:r>
              <a:rPr lang="en-US" dirty="0">
                <a:latin typeface="Open Sans" panose="020B0606030504020204" pitchFamily="34" charset="0"/>
                <a:ea typeface="Open Sans" panose="020B0606030504020204" pitchFamily="34" charset="0"/>
                <a:cs typeface="Open Sans" panose="020B0606030504020204" pitchFamily="34" charset="0"/>
              </a:rPr>
              <a:t> explore the timing of the disclosure</a:t>
            </a:r>
          </a:p>
          <a:p>
            <a:r>
              <a:rPr lang="en-US" dirty="0">
                <a:latin typeface="Open Sans" panose="020B0606030504020204" pitchFamily="34" charset="0"/>
                <a:ea typeface="Open Sans" panose="020B0606030504020204" pitchFamily="34" charset="0"/>
                <a:cs typeface="Open Sans" panose="020B0606030504020204" pitchFamily="34" charset="0"/>
              </a:rPr>
              <a:t>Strategize who or what circles to come out to first and why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Assess physical safety, threats of violence, trauma </a:t>
            </a:r>
            <a:r>
              <a:rPr lang="en-US" dirty="0" err="1">
                <a:latin typeface="Open Sans" panose="020B0606030504020204" pitchFamily="34" charset="0"/>
                <a:ea typeface="Open Sans" panose="020B0606030504020204" pitchFamily="34" charset="0"/>
                <a:cs typeface="Open Sans" panose="020B0606030504020204" pitchFamily="34" charset="0"/>
              </a:rPr>
              <a:t>hx</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Develop contingency plans for if unhoused or relocated</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Provide resources, resources, resources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Assess the person’s hopes, fears &amp; realistic outcomes </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Build confidence, decondition negative self-talk</a:t>
            </a:r>
          </a:p>
        </p:txBody>
      </p:sp>
      <p:sp>
        <p:nvSpPr>
          <p:cNvPr id="4" name="TextBox 3">
            <a:extLst>
              <a:ext uri="{FF2B5EF4-FFF2-40B4-BE49-F238E27FC236}">
                <a16:creationId xmlns:a16="http://schemas.microsoft.com/office/drawing/2014/main" id="{DB7AC034-3FB6-61F0-E141-E7FB79DA73DA}"/>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7B178E37-1BD2-AD88-775F-BC43FAA43A86}"/>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7</a:t>
            </a:fld>
            <a:endParaRPr lang="en-US" sz="1600" dirty="0"/>
          </a:p>
        </p:txBody>
      </p:sp>
    </p:spTree>
    <p:extLst>
      <p:ext uri="{BB962C8B-B14F-4D97-AF65-F5344CB8AC3E}">
        <p14:creationId xmlns:p14="http://schemas.microsoft.com/office/powerpoint/2010/main" val="233446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Compounding Factors to Coming Out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Intersections with:</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Ethnic identity/race</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Culture</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Religion/faith</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Gender</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SES</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 Straight-acting</a:t>
            </a:r>
          </a:p>
          <a:p>
            <a:r>
              <a:rPr lang="en-US" dirty="0">
                <a:latin typeface="Open Sans" panose="020B0606030504020204" pitchFamily="34" charset="0"/>
                <a:ea typeface="Open Sans" panose="020B0606030504020204" pitchFamily="34" charset="0"/>
                <a:cs typeface="Open Sans" panose="020B0606030504020204" pitchFamily="34" charset="0"/>
              </a:rPr>
              <a:t>Homonegativity</a:t>
            </a:r>
          </a:p>
          <a:p>
            <a:pPr marL="0" indent="0">
              <a:buNone/>
            </a:pP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4D34AAA-27ED-90FC-4E25-196530D061CF}"/>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sp>
        <p:nvSpPr>
          <p:cNvPr id="6" name="TextBox 5">
            <a:extLst>
              <a:ext uri="{FF2B5EF4-FFF2-40B4-BE49-F238E27FC236}">
                <a16:creationId xmlns:a16="http://schemas.microsoft.com/office/drawing/2014/main" id="{5440610C-7D82-FE2B-A93C-D22458A906C0}"/>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8</a:t>
            </a:fld>
            <a:endParaRPr lang="en-US" sz="1600" dirty="0"/>
          </a:p>
        </p:txBody>
      </p:sp>
    </p:spTree>
    <p:extLst>
      <p:ext uri="{BB962C8B-B14F-4D97-AF65-F5344CB8AC3E}">
        <p14:creationId xmlns:p14="http://schemas.microsoft.com/office/powerpoint/2010/main" val="328030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E5DF-60EC-4EC3-A4FE-7A17A17C9AED}"/>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Tx Planning for LGBTQ+ Persons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414B06D-E598-4126-B474-ADEC32167D47}"/>
              </a:ext>
            </a:extLst>
          </p:cNvPr>
          <p:cNvSpPr>
            <a:spLocks noGrp="1"/>
          </p:cNvSpPr>
          <p:nvPr>
            <p:ph idx="1"/>
          </p:nvPr>
        </p:nvSpPr>
        <p:spPr/>
        <p:txBody>
          <a:bodyPr>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Acknowledge, explore, and process the experience of growing up LGBTQ+</a:t>
            </a:r>
          </a:p>
          <a:p>
            <a:pPr lvl="1">
              <a:buFont typeface="Wingdings" panose="05000000000000000000" pitchFamily="2" charset="2"/>
              <a:buChar char="§"/>
            </a:pPr>
            <a:r>
              <a:rPr lang="en-US" b="1" i="1"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Growing Up Gay</a:t>
            </a:r>
            <a:r>
              <a:rPr lang="en-US" b="1" i="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Worksheet</a:t>
            </a:r>
          </a:p>
          <a:p>
            <a:r>
              <a:rPr lang="en-US" sz="2400" dirty="0">
                <a:latin typeface="Open Sans" panose="020B0606030504020204" pitchFamily="34" charset="0"/>
                <a:ea typeface="Open Sans" panose="020B0606030504020204" pitchFamily="34" charset="0"/>
                <a:cs typeface="Open Sans" panose="020B0606030504020204" pitchFamily="34" charset="0"/>
              </a:rPr>
              <a:t>Explore views on masculinity/femininity and passing for straight</a:t>
            </a:r>
          </a:p>
          <a:p>
            <a:pPr lvl="1">
              <a:buFont typeface="Wingdings" panose="05000000000000000000" pitchFamily="2" charset="2"/>
              <a:buChar char="§"/>
            </a:pPr>
            <a:r>
              <a:rPr lang="en-US" b="1" i="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 Straight Acting?</a:t>
            </a:r>
            <a:r>
              <a:rPr lang="en-US"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a:t>
            </a:r>
            <a:r>
              <a:rPr lang="en-US" dirty="0">
                <a:latin typeface="Open Sans" panose="020B0606030504020204" pitchFamily="34" charset="0"/>
                <a:ea typeface="Open Sans" panose="020B0606030504020204" pitchFamily="34" charset="0"/>
                <a:cs typeface="Open Sans" panose="020B0606030504020204" pitchFamily="34" charset="0"/>
              </a:rPr>
              <a:t>| Worksheet</a:t>
            </a:r>
          </a:p>
          <a:p>
            <a:pPr lvl="1">
              <a:buFont typeface="Wingdings" panose="05000000000000000000" pitchFamily="2" charset="2"/>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r>
              <a:rPr lang="en-US" dirty="0">
                <a:latin typeface="Open Sans" panose="020B0606030504020204" pitchFamily="34" charset="0"/>
                <a:ea typeface="Open Sans" panose="020B0606030504020204" pitchFamily="34" charset="0"/>
                <a:cs typeface="Open Sans" panose="020B0606030504020204" pitchFamily="34" charset="0"/>
              </a:rPr>
              <a:t>Worksheet QR</a:t>
            </a:r>
          </a:p>
        </p:txBody>
      </p:sp>
      <p:sp>
        <p:nvSpPr>
          <p:cNvPr id="4" name="TextBox 3">
            <a:extLst>
              <a:ext uri="{FF2B5EF4-FFF2-40B4-BE49-F238E27FC236}">
                <a16:creationId xmlns:a16="http://schemas.microsoft.com/office/drawing/2014/main" id="{261FD89F-5ED5-36AF-096C-28C732E4D2B9}"/>
              </a:ext>
            </a:extLst>
          </p:cNvPr>
          <p:cNvSpPr txBox="1"/>
          <p:nvPr/>
        </p:nvSpPr>
        <p:spPr>
          <a:xfrm>
            <a:off x="838200" y="6311900"/>
            <a:ext cx="5665342" cy="338554"/>
          </a:xfrm>
          <a:prstGeom prst="rect">
            <a:avLst/>
          </a:prstGeom>
          <a:noFill/>
        </p:spPr>
        <p:txBody>
          <a:bodyPr wrap="square" rtlCol="0">
            <a:spAutoFit/>
          </a:bodyPr>
          <a:lstStyle/>
          <a:p>
            <a:r>
              <a:rPr lang="en-US" sz="1600" dirty="0"/>
              <a:t>© 2022 | E-Psych Services PC</a:t>
            </a:r>
          </a:p>
        </p:txBody>
      </p:sp>
      <p:pic>
        <p:nvPicPr>
          <p:cNvPr id="7" name="Picture 6">
            <a:extLst>
              <a:ext uri="{FF2B5EF4-FFF2-40B4-BE49-F238E27FC236}">
                <a16:creationId xmlns:a16="http://schemas.microsoft.com/office/drawing/2014/main" id="{3034A4D9-178E-EB99-1F1B-7A0E3D9FE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52914"/>
            <a:ext cx="2090850" cy="2721205"/>
          </a:xfrm>
          <a:prstGeom prst="rect">
            <a:avLst/>
          </a:prstGeom>
        </p:spPr>
      </p:pic>
      <p:pic>
        <p:nvPicPr>
          <p:cNvPr id="9" name="Picture 8">
            <a:extLst>
              <a:ext uri="{FF2B5EF4-FFF2-40B4-BE49-F238E27FC236}">
                <a16:creationId xmlns:a16="http://schemas.microsoft.com/office/drawing/2014/main" id="{545622DD-7BED-34E0-FEA8-89E355C540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8651" y="3852916"/>
            <a:ext cx="2105407" cy="2721205"/>
          </a:xfrm>
          <a:prstGeom prst="rect">
            <a:avLst/>
          </a:prstGeom>
        </p:spPr>
      </p:pic>
      <p:pic>
        <p:nvPicPr>
          <p:cNvPr id="11" name="Picture 10">
            <a:extLst>
              <a:ext uri="{FF2B5EF4-FFF2-40B4-BE49-F238E27FC236}">
                <a16:creationId xmlns:a16="http://schemas.microsoft.com/office/drawing/2014/main" id="{A575A510-6DF1-0B37-EC22-9CF4FD7DF2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918" y="4440140"/>
            <a:ext cx="1546751" cy="1546751"/>
          </a:xfrm>
          <a:prstGeom prst="rect">
            <a:avLst/>
          </a:prstGeom>
        </p:spPr>
      </p:pic>
      <p:sp>
        <p:nvSpPr>
          <p:cNvPr id="12" name="TextBox 11">
            <a:extLst>
              <a:ext uri="{FF2B5EF4-FFF2-40B4-BE49-F238E27FC236}">
                <a16:creationId xmlns:a16="http://schemas.microsoft.com/office/drawing/2014/main" id="{A2A59D42-35FD-8EA0-06C3-8644909B3438}"/>
              </a:ext>
            </a:extLst>
          </p:cNvPr>
          <p:cNvSpPr txBox="1"/>
          <p:nvPr/>
        </p:nvSpPr>
        <p:spPr>
          <a:xfrm>
            <a:off x="11416301" y="6311899"/>
            <a:ext cx="404261" cy="338554"/>
          </a:xfrm>
          <a:prstGeom prst="rect">
            <a:avLst/>
          </a:prstGeom>
          <a:noFill/>
        </p:spPr>
        <p:txBody>
          <a:bodyPr wrap="square" rtlCol="0">
            <a:spAutoFit/>
          </a:bodyPr>
          <a:lstStyle/>
          <a:p>
            <a:fld id="{690B8DE3-65EA-42C5-914C-08F1A64F8913}" type="slidenum">
              <a:rPr lang="en-US" sz="1600" smtClean="0"/>
              <a:t>9</a:t>
            </a:fld>
            <a:endParaRPr lang="en-US" sz="1600" dirty="0"/>
          </a:p>
        </p:txBody>
      </p:sp>
    </p:spTree>
    <p:extLst>
      <p:ext uri="{BB962C8B-B14F-4D97-AF65-F5344CB8AC3E}">
        <p14:creationId xmlns:p14="http://schemas.microsoft.com/office/powerpoint/2010/main" val="2085939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1758</TotalTime>
  <Words>3702</Words>
  <Application>Microsoft Office PowerPoint</Application>
  <PresentationFormat>Widescreen</PresentationFormat>
  <Paragraphs>241</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Lato</vt:lpstr>
      <vt:lpstr>Open Sans</vt:lpstr>
      <vt:lpstr>Wingdings</vt:lpstr>
      <vt:lpstr>Office Theme</vt:lpstr>
      <vt:lpstr>PowerPoint Presentation</vt:lpstr>
      <vt:lpstr>Sexual &amp; Gender Minority Statuses</vt:lpstr>
      <vt:lpstr>What is “Coming Out?”</vt:lpstr>
      <vt:lpstr>Anti-LGBTQ Laws &amp; Regulations</vt:lpstr>
      <vt:lpstr>The Costs of Staying in the Closet</vt:lpstr>
      <vt:lpstr>Assessing Readiness for Coming Out</vt:lpstr>
      <vt:lpstr>More on Assessing Readiness for Coming Out</vt:lpstr>
      <vt:lpstr>Compounding Factors to Coming Out</vt:lpstr>
      <vt:lpstr>Tx Planning for LGBTQ+ Persons</vt:lpstr>
      <vt:lpstr>More on Tx Planning for LGBTQ+ Persons</vt:lpstr>
      <vt:lpstr>Interventions for LGBTQ+ Persons</vt:lpstr>
      <vt:lpstr>The Importance of Family</vt:lpstr>
      <vt:lpstr>Parallel Process for Queer Clinicians</vt:lpstr>
      <vt:lpstr>How to Ally</vt:lpstr>
      <vt:lpstr>More on How to Ally</vt:lpstr>
      <vt:lpstr>Parallel Process for Queer Clinicians</vt:lpstr>
      <vt:lpstr>Local Resources</vt:lpstr>
      <vt:lpstr>National Resources</vt:lpstr>
      <vt:lpstr>Closing Thoughts</vt:lpstr>
      <vt:lpstr>References</vt:lpstr>
      <vt:lpstr>References</vt:lpstr>
      <vt:lpstr>References</vt:lpstr>
      <vt:lpstr>References</vt:lpstr>
      <vt:lpstr>References</vt:lpstr>
      <vt:lpstr>My next talks…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dc:title>
  <dc:creator>Richard Espinoza</dc:creator>
  <cp:lastModifiedBy>Em Diamond</cp:lastModifiedBy>
  <cp:revision>147</cp:revision>
  <dcterms:created xsi:type="dcterms:W3CDTF">2021-08-24T04:29:07Z</dcterms:created>
  <dcterms:modified xsi:type="dcterms:W3CDTF">2022-05-27T15:57:10Z</dcterms:modified>
</cp:coreProperties>
</file>