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1470" r:id="rId2"/>
    <p:sldId id="280" r:id="rId3"/>
    <p:sldId id="313" r:id="rId4"/>
    <p:sldId id="294" r:id="rId5"/>
    <p:sldId id="1472" r:id="rId6"/>
    <p:sldId id="286" r:id="rId7"/>
    <p:sldId id="287" r:id="rId8"/>
    <p:sldId id="1473" r:id="rId9"/>
    <p:sldId id="1474" r:id="rId10"/>
    <p:sldId id="1475" r:id="rId11"/>
    <p:sldId id="1478" r:id="rId12"/>
    <p:sldId id="1477" r:id="rId13"/>
    <p:sldId id="274" r:id="rId14"/>
    <p:sldId id="316" r:id="rId15"/>
    <p:sldId id="277" r:id="rId16"/>
    <p:sldId id="306" r:id="rId17"/>
    <p:sldId id="304" r:id="rId18"/>
    <p:sldId id="28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2"/>
    <p:restoredTop sz="94658"/>
  </p:normalViewPr>
  <p:slideViewPr>
    <p:cSldViewPr snapToGrid="0">
      <p:cViewPr varScale="1">
        <p:scale>
          <a:sx n="120" d="100"/>
          <a:sy n="120" d="100"/>
        </p:scale>
        <p:origin x="7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3E5D24-017B-4211-8AD2-6267A9F12F33}" type="doc">
      <dgm:prSet loTypeId="urn:microsoft.com/office/officeart/2016/7/layout/VerticalSolidActionList" loCatId="List" qsTypeId="urn:microsoft.com/office/officeart/2005/8/quickstyle/simple1#1" qsCatId="simple" csTypeId="urn:microsoft.com/office/officeart/2005/8/colors/colorful1#1" csCatId="colorful" phldr="1"/>
      <dgm:spPr/>
      <dgm:t>
        <a:bodyPr/>
        <a:lstStyle/>
        <a:p>
          <a:endParaRPr lang="en-US"/>
        </a:p>
      </dgm:t>
    </dgm:pt>
    <dgm:pt modelId="{2DA5BA5B-DBB2-4945-95D1-1C320BFF0358}">
      <dgm:prSet/>
      <dgm:spPr/>
      <dgm:t>
        <a:bodyPr/>
        <a:lstStyle/>
        <a:p>
          <a:r>
            <a:rPr lang="en-US" b="1"/>
            <a:t>Offering</a:t>
          </a:r>
        </a:p>
      </dgm:t>
    </dgm:pt>
    <dgm:pt modelId="{6E7CBBCD-E7F1-49B2-8B58-E398B0609911}" type="parTrans" cxnId="{FF3CF982-E5E8-4739-98F4-40648BC21482}">
      <dgm:prSet/>
      <dgm:spPr/>
      <dgm:t>
        <a:bodyPr/>
        <a:lstStyle/>
        <a:p>
          <a:endParaRPr lang="en-US"/>
        </a:p>
      </dgm:t>
    </dgm:pt>
    <dgm:pt modelId="{EF08474F-8BC6-4DED-A018-6622AFED7577}" type="sibTrans" cxnId="{FF3CF982-E5E8-4739-98F4-40648BC21482}">
      <dgm:prSet/>
      <dgm:spPr/>
      <dgm:t>
        <a:bodyPr/>
        <a:lstStyle/>
        <a:p>
          <a:endParaRPr lang="en-US"/>
        </a:p>
      </dgm:t>
    </dgm:pt>
    <dgm:pt modelId="{6DD722B2-F685-4F6A-A39C-A8651B7FE856}">
      <dgm:prSet custT="1"/>
      <dgm:spPr>
        <a:solidFill>
          <a:schemeClr val="accent2">
            <a:lumMod val="20000"/>
            <a:lumOff val="80000"/>
            <a:alpha val="48000"/>
          </a:schemeClr>
        </a:solidFill>
      </dgm:spPr>
      <dgm:t>
        <a:bodyPr/>
        <a:lstStyle/>
        <a:p>
          <a:r>
            <a:rPr lang="en-US" sz="2400" b="0"/>
            <a:t>Individualized support to people with disabilities and their families, exclusively in their own homes and communities.</a:t>
          </a:r>
        </a:p>
      </dgm:t>
    </dgm:pt>
    <dgm:pt modelId="{CEC3EFAF-D1E4-4067-A3E1-4C6BDB35D79B}" type="parTrans" cxnId="{1573A956-862B-45DA-A53A-78C99EFFDD77}">
      <dgm:prSet/>
      <dgm:spPr/>
      <dgm:t>
        <a:bodyPr/>
        <a:lstStyle/>
        <a:p>
          <a:endParaRPr lang="en-US"/>
        </a:p>
      </dgm:t>
    </dgm:pt>
    <dgm:pt modelId="{3ACC4464-8DB2-4D0D-82F1-EA8D2FD26CAE}" type="sibTrans" cxnId="{1573A956-862B-45DA-A53A-78C99EFFDD77}">
      <dgm:prSet/>
      <dgm:spPr/>
      <dgm:t>
        <a:bodyPr/>
        <a:lstStyle/>
        <a:p>
          <a:endParaRPr lang="en-US"/>
        </a:p>
      </dgm:t>
    </dgm:pt>
    <dgm:pt modelId="{91E9F092-7891-4EA5-93F8-C835F4A025D9}">
      <dgm:prSet/>
      <dgm:spPr/>
      <dgm:t>
        <a:bodyPr/>
        <a:lstStyle/>
        <a:p>
          <a:r>
            <a:rPr lang="en-US" b="1"/>
            <a:t>Presuming</a:t>
          </a:r>
        </a:p>
      </dgm:t>
    </dgm:pt>
    <dgm:pt modelId="{E72A30D0-576B-455D-BA1A-A8EA6DB65FBC}" type="parTrans" cxnId="{5AAE876A-7711-4E31-8950-4AFAA8196E3F}">
      <dgm:prSet/>
      <dgm:spPr/>
      <dgm:t>
        <a:bodyPr/>
        <a:lstStyle/>
        <a:p>
          <a:endParaRPr lang="en-US"/>
        </a:p>
      </dgm:t>
    </dgm:pt>
    <dgm:pt modelId="{05598983-9225-4456-B77E-5447520F409E}" type="sibTrans" cxnId="{5AAE876A-7711-4E31-8950-4AFAA8196E3F}">
      <dgm:prSet/>
      <dgm:spPr/>
      <dgm:t>
        <a:bodyPr/>
        <a:lstStyle/>
        <a:p>
          <a:endParaRPr lang="en-US"/>
        </a:p>
      </dgm:t>
    </dgm:pt>
    <dgm:pt modelId="{B9DA3703-1FDA-44AA-B07D-CDEAB6C5C29F}">
      <dgm:prSet custT="1"/>
      <dgm:spPr>
        <a:solidFill>
          <a:schemeClr val="accent3">
            <a:lumMod val="20000"/>
            <a:lumOff val="80000"/>
            <a:alpha val="51000"/>
          </a:schemeClr>
        </a:solidFill>
      </dgm:spPr>
      <dgm:t>
        <a:bodyPr/>
        <a:lstStyle/>
        <a:p>
          <a:r>
            <a:rPr lang="en-US" sz="2400" b="0"/>
            <a:t>Competence- every one of us is the expert of our own lives</a:t>
          </a:r>
        </a:p>
      </dgm:t>
    </dgm:pt>
    <dgm:pt modelId="{6A3D4E3E-712A-4E84-A578-93D761938F9E}" type="parTrans" cxnId="{9CEE5534-4EE3-4995-B362-07B71943E841}">
      <dgm:prSet/>
      <dgm:spPr/>
      <dgm:t>
        <a:bodyPr/>
        <a:lstStyle/>
        <a:p>
          <a:endParaRPr lang="en-US"/>
        </a:p>
      </dgm:t>
    </dgm:pt>
    <dgm:pt modelId="{EB91CA73-4A73-43ED-82FC-7128784D34B6}" type="sibTrans" cxnId="{9CEE5534-4EE3-4995-B362-07B71943E841}">
      <dgm:prSet/>
      <dgm:spPr/>
      <dgm:t>
        <a:bodyPr/>
        <a:lstStyle/>
        <a:p>
          <a:endParaRPr lang="en-US"/>
        </a:p>
      </dgm:t>
    </dgm:pt>
    <dgm:pt modelId="{F6043FA7-0BCC-4181-8783-77597C59D676}">
      <dgm:prSet/>
      <dgm:spPr>
        <a:solidFill>
          <a:schemeClr val="accent4">
            <a:lumMod val="75000"/>
          </a:schemeClr>
        </a:solidFill>
      </dgm:spPr>
      <dgm:t>
        <a:bodyPr/>
        <a:lstStyle/>
        <a:p>
          <a:r>
            <a:rPr lang="en-US" b="1"/>
            <a:t>Believing</a:t>
          </a:r>
        </a:p>
      </dgm:t>
    </dgm:pt>
    <dgm:pt modelId="{BA77E2A8-4411-4908-B3A1-AB0234559C14}" type="parTrans" cxnId="{436989DE-6AA0-4046-B4CC-ADEEB566AD66}">
      <dgm:prSet/>
      <dgm:spPr/>
      <dgm:t>
        <a:bodyPr/>
        <a:lstStyle/>
        <a:p>
          <a:endParaRPr lang="en-US"/>
        </a:p>
      </dgm:t>
    </dgm:pt>
    <dgm:pt modelId="{05B4FEB0-2022-4AD4-9EE3-AD043076C257}" type="sibTrans" cxnId="{436989DE-6AA0-4046-B4CC-ADEEB566AD66}">
      <dgm:prSet/>
      <dgm:spPr/>
      <dgm:t>
        <a:bodyPr/>
        <a:lstStyle/>
        <a:p>
          <a:endParaRPr lang="en-US"/>
        </a:p>
      </dgm:t>
    </dgm:pt>
    <dgm:pt modelId="{9E963903-3DBC-4435-A529-0E5630B931A2}">
      <dgm:prSet custT="1"/>
      <dgm:spPr>
        <a:solidFill>
          <a:schemeClr val="accent4">
            <a:lumMod val="20000"/>
            <a:lumOff val="80000"/>
            <a:alpha val="51000"/>
          </a:schemeClr>
        </a:solidFill>
      </dgm:spPr>
      <dgm:t>
        <a:bodyPr/>
        <a:lstStyle/>
        <a:p>
          <a:r>
            <a:rPr lang="en-US" sz="2400" b="0"/>
            <a:t>That a person’s strengths and aspirations defines who they are and that every human being has the right to self determination </a:t>
          </a:r>
        </a:p>
      </dgm:t>
    </dgm:pt>
    <dgm:pt modelId="{438DDD91-7FAE-444E-93FA-D21116BD2568}" type="parTrans" cxnId="{17D8D01F-A52D-4988-9500-4C0C5D5D10C4}">
      <dgm:prSet/>
      <dgm:spPr/>
      <dgm:t>
        <a:bodyPr/>
        <a:lstStyle/>
        <a:p>
          <a:endParaRPr lang="en-US"/>
        </a:p>
      </dgm:t>
    </dgm:pt>
    <dgm:pt modelId="{BFA76BCE-9A5C-42E1-9C30-DB48BEAA67F1}" type="sibTrans" cxnId="{17D8D01F-A52D-4988-9500-4C0C5D5D10C4}">
      <dgm:prSet/>
      <dgm:spPr/>
      <dgm:t>
        <a:bodyPr/>
        <a:lstStyle/>
        <a:p>
          <a:endParaRPr lang="en-US"/>
        </a:p>
      </dgm:t>
    </dgm:pt>
    <dgm:pt modelId="{3D7F93EA-1621-4A14-8E3D-549493F80202}">
      <dgm:prSet/>
      <dgm:spPr>
        <a:solidFill>
          <a:srgbClr val="CC3399"/>
        </a:solidFill>
      </dgm:spPr>
      <dgm:t>
        <a:bodyPr/>
        <a:lstStyle/>
        <a:p>
          <a:r>
            <a:rPr lang="en-US" b="1"/>
            <a:t>Demonstrating</a:t>
          </a:r>
        </a:p>
      </dgm:t>
    </dgm:pt>
    <dgm:pt modelId="{535F4121-835B-4497-B6C5-D2B201B00093}" type="parTrans" cxnId="{03CCC211-CBE1-4305-958B-38DC18CE2DA2}">
      <dgm:prSet/>
      <dgm:spPr/>
      <dgm:t>
        <a:bodyPr/>
        <a:lstStyle/>
        <a:p>
          <a:endParaRPr lang="en-US"/>
        </a:p>
      </dgm:t>
    </dgm:pt>
    <dgm:pt modelId="{9DBC2337-5A68-4890-BA61-406877F28086}" type="sibTrans" cxnId="{03CCC211-CBE1-4305-958B-38DC18CE2DA2}">
      <dgm:prSet/>
      <dgm:spPr/>
      <dgm:t>
        <a:bodyPr/>
        <a:lstStyle/>
        <a:p>
          <a:endParaRPr lang="en-US"/>
        </a:p>
      </dgm:t>
    </dgm:pt>
    <dgm:pt modelId="{60CBCD19-E1D0-4215-A329-82B950C4AFB9}">
      <dgm:prSet custT="1"/>
      <dgm:spPr>
        <a:solidFill>
          <a:srgbClr val="FFCCFF">
            <a:alpha val="50000"/>
          </a:srgbClr>
        </a:solidFill>
      </dgm:spPr>
      <dgm:t>
        <a:bodyPr/>
        <a:lstStyle/>
        <a:p>
          <a:r>
            <a:rPr lang="en-US" sz="2400" b="0"/>
            <a:t>That the more complex and significant one’s support needs, the more compelling the reason to direct one’s own services, and hence their life course </a:t>
          </a:r>
        </a:p>
      </dgm:t>
    </dgm:pt>
    <dgm:pt modelId="{D3CA8E88-2BA7-494E-B7C0-B7F1CB340626}" type="parTrans" cxnId="{264DF28A-1E8B-40C2-8A21-1CD84651ECBC}">
      <dgm:prSet/>
      <dgm:spPr/>
      <dgm:t>
        <a:bodyPr/>
        <a:lstStyle/>
        <a:p>
          <a:endParaRPr lang="en-US"/>
        </a:p>
      </dgm:t>
    </dgm:pt>
    <dgm:pt modelId="{787C1D36-5C12-4758-8223-0BFFE906D779}" type="sibTrans" cxnId="{264DF28A-1E8B-40C2-8A21-1CD84651ECBC}">
      <dgm:prSet/>
      <dgm:spPr/>
      <dgm:t>
        <a:bodyPr/>
        <a:lstStyle/>
        <a:p>
          <a:endParaRPr lang="en-US"/>
        </a:p>
      </dgm:t>
    </dgm:pt>
    <dgm:pt modelId="{F2ED8B97-6269-4633-8E74-5866972D6130}">
      <dgm:prSet/>
      <dgm:spPr/>
      <dgm:t>
        <a:bodyPr/>
        <a:lstStyle/>
        <a:p>
          <a:endParaRPr lang="en-US"/>
        </a:p>
        <a:p>
          <a:r>
            <a:rPr lang="en-US" b="1"/>
            <a:t>Shifting</a:t>
          </a:r>
        </a:p>
      </dgm:t>
    </dgm:pt>
    <dgm:pt modelId="{102821C7-88D0-4ABA-AD0E-D5774232642B}" type="parTrans" cxnId="{50CAECC5-D153-4120-81D2-5350CF8AD223}">
      <dgm:prSet/>
      <dgm:spPr/>
      <dgm:t>
        <a:bodyPr/>
        <a:lstStyle/>
        <a:p>
          <a:endParaRPr lang="en-US"/>
        </a:p>
      </dgm:t>
    </dgm:pt>
    <dgm:pt modelId="{00626810-4646-447D-AF50-1B5875641A5E}" type="sibTrans" cxnId="{50CAECC5-D153-4120-81D2-5350CF8AD223}">
      <dgm:prSet/>
      <dgm:spPr/>
      <dgm:t>
        <a:bodyPr/>
        <a:lstStyle/>
        <a:p>
          <a:endParaRPr lang="en-US"/>
        </a:p>
      </dgm:t>
    </dgm:pt>
    <dgm:pt modelId="{6A85F22C-F8B5-42A3-B48B-8E959FE0D215}">
      <dgm:prSet custT="1"/>
      <dgm:spPr>
        <a:solidFill>
          <a:schemeClr val="accent5">
            <a:lumMod val="20000"/>
            <a:lumOff val="80000"/>
            <a:alpha val="50000"/>
          </a:schemeClr>
        </a:solidFill>
      </dgm:spPr>
      <dgm:t>
        <a:bodyPr/>
        <a:lstStyle/>
        <a:p>
          <a:endParaRPr lang="en-US" sz="1500"/>
        </a:p>
        <a:p>
          <a:r>
            <a:rPr lang="en-US" sz="2400" b="0"/>
            <a:t>The professional role from decision maker to facilitator</a:t>
          </a:r>
        </a:p>
      </dgm:t>
    </dgm:pt>
    <dgm:pt modelId="{89DC5050-7F53-4E02-9348-C96A1047BE5A}" type="parTrans" cxnId="{2295B101-AFC0-42E9-8A3B-7D7337EA1DF9}">
      <dgm:prSet/>
      <dgm:spPr/>
      <dgm:t>
        <a:bodyPr/>
        <a:lstStyle/>
        <a:p>
          <a:endParaRPr lang="en-US"/>
        </a:p>
      </dgm:t>
    </dgm:pt>
    <dgm:pt modelId="{1CD4EF36-E055-4FD7-A0B5-9FEA771DC843}" type="sibTrans" cxnId="{2295B101-AFC0-42E9-8A3B-7D7337EA1DF9}">
      <dgm:prSet/>
      <dgm:spPr/>
      <dgm:t>
        <a:bodyPr/>
        <a:lstStyle/>
        <a:p>
          <a:endParaRPr lang="en-US"/>
        </a:p>
      </dgm:t>
    </dgm:pt>
    <dgm:pt modelId="{D5E1D86B-97B1-4C5A-948B-0EE2BED55B64}" type="pres">
      <dgm:prSet presAssocID="{3C3E5D24-017B-4211-8AD2-6267A9F12F33}" presName="Name0" presStyleCnt="0">
        <dgm:presLayoutVars>
          <dgm:dir/>
          <dgm:animLvl val="lvl"/>
          <dgm:resizeHandles val="exact"/>
        </dgm:presLayoutVars>
      </dgm:prSet>
      <dgm:spPr/>
    </dgm:pt>
    <dgm:pt modelId="{3B48CCCE-DC76-4BFA-8F2A-F08C9BDACB9D}" type="pres">
      <dgm:prSet presAssocID="{2DA5BA5B-DBB2-4945-95D1-1C320BFF0358}" presName="linNode" presStyleCnt="0"/>
      <dgm:spPr/>
    </dgm:pt>
    <dgm:pt modelId="{B7855C2C-D2CE-4B55-8CA3-C474EE3337B6}" type="pres">
      <dgm:prSet presAssocID="{2DA5BA5B-DBB2-4945-95D1-1C320BFF0358}" presName="parentText" presStyleLbl="alignNode1" presStyleIdx="0" presStyleCnt="5">
        <dgm:presLayoutVars>
          <dgm:chMax val="1"/>
          <dgm:bulletEnabled/>
        </dgm:presLayoutVars>
      </dgm:prSet>
      <dgm:spPr/>
    </dgm:pt>
    <dgm:pt modelId="{3E1F2868-3219-46E4-B150-EEA37F488D35}" type="pres">
      <dgm:prSet presAssocID="{2DA5BA5B-DBB2-4945-95D1-1C320BFF0358}" presName="descendantText" presStyleLbl="alignAccFollowNode1" presStyleIdx="0" presStyleCnt="5" custLinFactNeighborX="0" custLinFactNeighborY="-16347">
        <dgm:presLayoutVars>
          <dgm:bulletEnabled/>
        </dgm:presLayoutVars>
      </dgm:prSet>
      <dgm:spPr/>
    </dgm:pt>
    <dgm:pt modelId="{1CF3B499-B7B3-485B-8EA7-8299E3E3C566}" type="pres">
      <dgm:prSet presAssocID="{EF08474F-8BC6-4DED-A018-6622AFED7577}" presName="sp" presStyleCnt="0"/>
      <dgm:spPr/>
    </dgm:pt>
    <dgm:pt modelId="{847DA175-EDF8-4C8C-BDE0-9ADA83CD69CA}" type="pres">
      <dgm:prSet presAssocID="{91E9F092-7891-4EA5-93F8-C835F4A025D9}" presName="linNode" presStyleCnt="0"/>
      <dgm:spPr/>
    </dgm:pt>
    <dgm:pt modelId="{A31ACC7E-3930-489F-AB6C-C96AED37F993}" type="pres">
      <dgm:prSet presAssocID="{91E9F092-7891-4EA5-93F8-C835F4A025D9}" presName="parentText" presStyleLbl="alignNode1" presStyleIdx="1" presStyleCnt="5">
        <dgm:presLayoutVars>
          <dgm:chMax val="1"/>
          <dgm:bulletEnabled/>
        </dgm:presLayoutVars>
      </dgm:prSet>
      <dgm:spPr/>
    </dgm:pt>
    <dgm:pt modelId="{A36010F7-7DAC-40EE-A6C8-F9772A822A25}" type="pres">
      <dgm:prSet presAssocID="{91E9F092-7891-4EA5-93F8-C835F4A025D9}" presName="descendantText" presStyleLbl="alignAccFollowNode1" presStyleIdx="1" presStyleCnt="5">
        <dgm:presLayoutVars>
          <dgm:bulletEnabled/>
        </dgm:presLayoutVars>
      </dgm:prSet>
      <dgm:spPr/>
    </dgm:pt>
    <dgm:pt modelId="{ECB8EA15-D100-4962-8178-0A13C30C4936}" type="pres">
      <dgm:prSet presAssocID="{05598983-9225-4456-B77E-5447520F409E}" presName="sp" presStyleCnt="0"/>
      <dgm:spPr/>
    </dgm:pt>
    <dgm:pt modelId="{C5286B58-A22F-436A-9AF0-42E145ABE480}" type="pres">
      <dgm:prSet presAssocID="{F6043FA7-0BCC-4181-8783-77597C59D676}" presName="linNode" presStyleCnt="0"/>
      <dgm:spPr/>
    </dgm:pt>
    <dgm:pt modelId="{257B4B2A-6D48-4FD1-8BCE-072B38EAA859}" type="pres">
      <dgm:prSet presAssocID="{F6043FA7-0BCC-4181-8783-77597C59D676}" presName="parentText" presStyleLbl="alignNode1" presStyleIdx="2" presStyleCnt="5">
        <dgm:presLayoutVars>
          <dgm:chMax val="1"/>
          <dgm:bulletEnabled/>
        </dgm:presLayoutVars>
      </dgm:prSet>
      <dgm:spPr/>
    </dgm:pt>
    <dgm:pt modelId="{3BEF09A2-9861-4D16-8E3D-D553FE68559C}" type="pres">
      <dgm:prSet presAssocID="{F6043FA7-0BCC-4181-8783-77597C59D676}" presName="descendantText" presStyleLbl="alignAccFollowNode1" presStyleIdx="2" presStyleCnt="5">
        <dgm:presLayoutVars>
          <dgm:bulletEnabled/>
        </dgm:presLayoutVars>
      </dgm:prSet>
      <dgm:spPr/>
    </dgm:pt>
    <dgm:pt modelId="{FCE5CACF-F042-48D2-BAEE-619AE456EAA4}" type="pres">
      <dgm:prSet presAssocID="{05B4FEB0-2022-4AD4-9EE3-AD043076C257}" presName="sp" presStyleCnt="0"/>
      <dgm:spPr/>
    </dgm:pt>
    <dgm:pt modelId="{7D6C3B78-F105-43C0-9764-D86C9082BBEB}" type="pres">
      <dgm:prSet presAssocID="{3D7F93EA-1621-4A14-8E3D-549493F80202}" presName="linNode" presStyleCnt="0"/>
      <dgm:spPr/>
    </dgm:pt>
    <dgm:pt modelId="{14FD817C-235D-43C6-96BE-1098AAC8AE2B}" type="pres">
      <dgm:prSet presAssocID="{3D7F93EA-1621-4A14-8E3D-549493F80202}" presName="parentText" presStyleLbl="alignNode1" presStyleIdx="3" presStyleCnt="5">
        <dgm:presLayoutVars>
          <dgm:chMax val="1"/>
          <dgm:bulletEnabled/>
        </dgm:presLayoutVars>
      </dgm:prSet>
      <dgm:spPr/>
    </dgm:pt>
    <dgm:pt modelId="{066B463A-1F34-450F-9DC5-0B3C7BB0F581}" type="pres">
      <dgm:prSet presAssocID="{3D7F93EA-1621-4A14-8E3D-549493F80202}" presName="descendantText" presStyleLbl="alignAccFollowNode1" presStyleIdx="3" presStyleCnt="5">
        <dgm:presLayoutVars>
          <dgm:bulletEnabled/>
        </dgm:presLayoutVars>
      </dgm:prSet>
      <dgm:spPr/>
    </dgm:pt>
    <dgm:pt modelId="{AD573D05-266C-4F3C-880B-5C870C36CC61}" type="pres">
      <dgm:prSet presAssocID="{9DBC2337-5A68-4890-BA61-406877F28086}" presName="sp" presStyleCnt="0"/>
      <dgm:spPr/>
    </dgm:pt>
    <dgm:pt modelId="{2C1DBDFC-C4AE-4087-A95A-14ED80DB7864}" type="pres">
      <dgm:prSet presAssocID="{F2ED8B97-6269-4633-8E74-5866972D6130}" presName="linNode" presStyleCnt="0"/>
      <dgm:spPr/>
    </dgm:pt>
    <dgm:pt modelId="{D84A06F7-3468-4A14-9921-C015BF7A0273}" type="pres">
      <dgm:prSet presAssocID="{F2ED8B97-6269-4633-8E74-5866972D6130}" presName="parentText" presStyleLbl="alignNode1" presStyleIdx="4" presStyleCnt="5">
        <dgm:presLayoutVars>
          <dgm:chMax val="1"/>
          <dgm:bulletEnabled/>
        </dgm:presLayoutVars>
      </dgm:prSet>
      <dgm:spPr/>
    </dgm:pt>
    <dgm:pt modelId="{87CF62EA-23B6-4324-8E3C-4B8FE860D53B}" type="pres">
      <dgm:prSet presAssocID="{F2ED8B97-6269-4633-8E74-5866972D6130}" presName="descendantText" presStyleLbl="alignAccFollowNode1" presStyleIdx="4" presStyleCnt="5">
        <dgm:presLayoutVars>
          <dgm:bulletEnabled/>
        </dgm:presLayoutVars>
      </dgm:prSet>
      <dgm:spPr/>
    </dgm:pt>
  </dgm:ptLst>
  <dgm:cxnLst>
    <dgm:cxn modelId="{18FC7F01-02DD-465A-AE5F-FCA8DF844D29}" type="presOf" srcId="{F2ED8B97-6269-4633-8E74-5866972D6130}" destId="{D84A06F7-3468-4A14-9921-C015BF7A0273}" srcOrd="0" destOrd="0" presId="urn:microsoft.com/office/officeart/2016/7/layout/VerticalSolidActionList"/>
    <dgm:cxn modelId="{2295B101-AFC0-42E9-8A3B-7D7337EA1DF9}" srcId="{F2ED8B97-6269-4633-8E74-5866972D6130}" destId="{6A85F22C-F8B5-42A3-B48B-8E959FE0D215}" srcOrd="0" destOrd="0" parTransId="{89DC5050-7F53-4E02-9348-C96A1047BE5A}" sibTransId="{1CD4EF36-E055-4FD7-A0B5-9FEA771DC843}"/>
    <dgm:cxn modelId="{81B7D710-4218-4F20-9032-2852F9AE6DAD}" type="presOf" srcId="{6DD722B2-F685-4F6A-A39C-A8651B7FE856}" destId="{3E1F2868-3219-46E4-B150-EEA37F488D35}" srcOrd="0" destOrd="0" presId="urn:microsoft.com/office/officeart/2016/7/layout/VerticalSolidActionList"/>
    <dgm:cxn modelId="{03CCC211-CBE1-4305-958B-38DC18CE2DA2}" srcId="{3C3E5D24-017B-4211-8AD2-6267A9F12F33}" destId="{3D7F93EA-1621-4A14-8E3D-549493F80202}" srcOrd="3" destOrd="0" parTransId="{535F4121-835B-4497-B6C5-D2B201B00093}" sibTransId="{9DBC2337-5A68-4890-BA61-406877F28086}"/>
    <dgm:cxn modelId="{17D8D01F-A52D-4988-9500-4C0C5D5D10C4}" srcId="{F6043FA7-0BCC-4181-8783-77597C59D676}" destId="{9E963903-3DBC-4435-A529-0E5630B931A2}" srcOrd="0" destOrd="0" parTransId="{438DDD91-7FAE-444E-93FA-D21116BD2568}" sibTransId="{BFA76BCE-9A5C-42E1-9C30-DB48BEAA67F1}"/>
    <dgm:cxn modelId="{9CEE5534-4EE3-4995-B362-07B71943E841}" srcId="{91E9F092-7891-4EA5-93F8-C835F4A025D9}" destId="{B9DA3703-1FDA-44AA-B07D-CDEAB6C5C29F}" srcOrd="0" destOrd="0" parTransId="{6A3D4E3E-712A-4E84-A578-93D761938F9E}" sibTransId="{EB91CA73-4A73-43ED-82FC-7128784D34B6}"/>
    <dgm:cxn modelId="{690A664D-95C8-47CF-9A1F-1E369B3CC80B}" type="presOf" srcId="{3D7F93EA-1621-4A14-8E3D-549493F80202}" destId="{14FD817C-235D-43C6-96BE-1098AAC8AE2B}" srcOrd="0" destOrd="0" presId="urn:microsoft.com/office/officeart/2016/7/layout/VerticalSolidActionList"/>
    <dgm:cxn modelId="{1573A956-862B-45DA-A53A-78C99EFFDD77}" srcId="{2DA5BA5B-DBB2-4945-95D1-1C320BFF0358}" destId="{6DD722B2-F685-4F6A-A39C-A8651B7FE856}" srcOrd="0" destOrd="0" parTransId="{CEC3EFAF-D1E4-4067-A3E1-4C6BDB35D79B}" sibTransId="{3ACC4464-8DB2-4D0D-82F1-EA8D2FD26CAE}"/>
    <dgm:cxn modelId="{5AAE876A-7711-4E31-8950-4AFAA8196E3F}" srcId="{3C3E5D24-017B-4211-8AD2-6267A9F12F33}" destId="{91E9F092-7891-4EA5-93F8-C835F4A025D9}" srcOrd="1" destOrd="0" parTransId="{E72A30D0-576B-455D-BA1A-A8EA6DB65FBC}" sibTransId="{05598983-9225-4456-B77E-5447520F409E}"/>
    <dgm:cxn modelId="{D43A5873-B263-4C60-A02D-B80AD6E2962F}" type="presOf" srcId="{F6043FA7-0BCC-4181-8783-77597C59D676}" destId="{257B4B2A-6D48-4FD1-8BCE-072B38EAA859}" srcOrd="0" destOrd="0" presId="urn:microsoft.com/office/officeart/2016/7/layout/VerticalSolidActionList"/>
    <dgm:cxn modelId="{733B907D-1000-459D-9B0C-2E06CEF7ADC5}" type="presOf" srcId="{6A85F22C-F8B5-42A3-B48B-8E959FE0D215}" destId="{87CF62EA-23B6-4324-8E3C-4B8FE860D53B}" srcOrd="0" destOrd="0" presId="urn:microsoft.com/office/officeart/2016/7/layout/VerticalSolidActionList"/>
    <dgm:cxn modelId="{02395481-0935-4E97-9A4F-A50190B3AA69}" type="presOf" srcId="{60CBCD19-E1D0-4215-A329-82B950C4AFB9}" destId="{066B463A-1F34-450F-9DC5-0B3C7BB0F581}" srcOrd="0" destOrd="0" presId="urn:microsoft.com/office/officeart/2016/7/layout/VerticalSolidActionList"/>
    <dgm:cxn modelId="{FF3CF982-E5E8-4739-98F4-40648BC21482}" srcId="{3C3E5D24-017B-4211-8AD2-6267A9F12F33}" destId="{2DA5BA5B-DBB2-4945-95D1-1C320BFF0358}" srcOrd="0" destOrd="0" parTransId="{6E7CBBCD-E7F1-49B2-8B58-E398B0609911}" sibTransId="{EF08474F-8BC6-4DED-A018-6622AFED7577}"/>
    <dgm:cxn modelId="{264DF28A-1E8B-40C2-8A21-1CD84651ECBC}" srcId="{3D7F93EA-1621-4A14-8E3D-549493F80202}" destId="{60CBCD19-E1D0-4215-A329-82B950C4AFB9}" srcOrd="0" destOrd="0" parTransId="{D3CA8E88-2BA7-494E-B7C0-B7F1CB340626}" sibTransId="{787C1D36-5C12-4758-8223-0BFFE906D779}"/>
    <dgm:cxn modelId="{1431529A-2ABF-4340-BC01-CFB93A52AE5D}" type="presOf" srcId="{B9DA3703-1FDA-44AA-B07D-CDEAB6C5C29F}" destId="{A36010F7-7DAC-40EE-A6C8-F9772A822A25}" srcOrd="0" destOrd="0" presId="urn:microsoft.com/office/officeart/2016/7/layout/VerticalSolidActionList"/>
    <dgm:cxn modelId="{A09C49A1-AE13-4B60-B78C-BD859DC44F1E}" type="presOf" srcId="{91E9F092-7891-4EA5-93F8-C835F4A025D9}" destId="{A31ACC7E-3930-489F-AB6C-C96AED37F993}" srcOrd="0" destOrd="0" presId="urn:microsoft.com/office/officeart/2016/7/layout/VerticalSolidActionList"/>
    <dgm:cxn modelId="{6B84BAB4-5A49-4EB7-BC6C-B824D892DA9A}" type="presOf" srcId="{2DA5BA5B-DBB2-4945-95D1-1C320BFF0358}" destId="{B7855C2C-D2CE-4B55-8CA3-C474EE3337B6}" srcOrd="0" destOrd="0" presId="urn:microsoft.com/office/officeart/2016/7/layout/VerticalSolidActionList"/>
    <dgm:cxn modelId="{50CAECC5-D153-4120-81D2-5350CF8AD223}" srcId="{3C3E5D24-017B-4211-8AD2-6267A9F12F33}" destId="{F2ED8B97-6269-4633-8E74-5866972D6130}" srcOrd="4" destOrd="0" parTransId="{102821C7-88D0-4ABA-AD0E-D5774232642B}" sibTransId="{00626810-4646-447D-AF50-1B5875641A5E}"/>
    <dgm:cxn modelId="{695B8EC6-0B51-4DD0-B229-DE6B44DF3396}" type="presOf" srcId="{9E963903-3DBC-4435-A529-0E5630B931A2}" destId="{3BEF09A2-9861-4D16-8E3D-D553FE68559C}" srcOrd="0" destOrd="0" presId="urn:microsoft.com/office/officeart/2016/7/layout/VerticalSolidActionList"/>
    <dgm:cxn modelId="{709F10CA-6CAA-4E7F-8A25-11C18A57E133}" type="presOf" srcId="{3C3E5D24-017B-4211-8AD2-6267A9F12F33}" destId="{D5E1D86B-97B1-4C5A-948B-0EE2BED55B64}" srcOrd="0" destOrd="0" presId="urn:microsoft.com/office/officeart/2016/7/layout/VerticalSolidActionList"/>
    <dgm:cxn modelId="{436989DE-6AA0-4046-B4CC-ADEEB566AD66}" srcId="{3C3E5D24-017B-4211-8AD2-6267A9F12F33}" destId="{F6043FA7-0BCC-4181-8783-77597C59D676}" srcOrd="2" destOrd="0" parTransId="{BA77E2A8-4411-4908-B3A1-AB0234559C14}" sibTransId="{05B4FEB0-2022-4AD4-9EE3-AD043076C257}"/>
    <dgm:cxn modelId="{20E8921C-3987-4449-98A9-741302542FF8}" type="presParOf" srcId="{D5E1D86B-97B1-4C5A-948B-0EE2BED55B64}" destId="{3B48CCCE-DC76-4BFA-8F2A-F08C9BDACB9D}" srcOrd="0" destOrd="0" presId="urn:microsoft.com/office/officeart/2016/7/layout/VerticalSolidActionList"/>
    <dgm:cxn modelId="{B2A245C2-7EB3-4F19-82A5-D4C73652E725}" type="presParOf" srcId="{3B48CCCE-DC76-4BFA-8F2A-F08C9BDACB9D}" destId="{B7855C2C-D2CE-4B55-8CA3-C474EE3337B6}" srcOrd="0" destOrd="0" presId="urn:microsoft.com/office/officeart/2016/7/layout/VerticalSolidActionList"/>
    <dgm:cxn modelId="{4F60BE6D-A9AF-4D74-B059-DC369B6AEA0D}" type="presParOf" srcId="{3B48CCCE-DC76-4BFA-8F2A-F08C9BDACB9D}" destId="{3E1F2868-3219-46E4-B150-EEA37F488D35}" srcOrd="1" destOrd="0" presId="urn:microsoft.com/office/officeart/2016/7/layout/VerticalSolidActionList"/>
    <dgm:cxn modelId="{C28E514D-186C-4FBA-AD49-9205C28D93C8}" type="presParOf" srcId="{D5E1D86B-97B1-4C5A-948B-0EE2BED55B64}" destId="{1CF3B499-B7B3-485B-8EA7-8299E3E3C566}" srcOrd="1" destOrd="0" presId="urn:microsoft.com/office/officeart/2016/7/layout/VerticalSolidActionList"/>
    <dgm:cxn modelId="{789A8BCC-7253-47B7-9200-9632F860F6AD}" type="presParOf" srcId="{D5E1D86B-97B1-4C5A-948B-0EE2BED55B64}" destId="{847DA175-EDF8-4C8C-BDE0-9ADA83CD69CA}" srcOrd="2" destOrd="0" presId="urn:microsoft.com/office/officeart/2016/7/layout/VerticalSolidActionList"/>
    <dgm:cxn modelId="{5A5F6A7F-3918-4F5B-BF38-7D950371CFE6}" type="presParOf" srcId="{847DA175-EDF8-4C8C-BDE0-9ADA83CD69CA}" destId="{A31ACC7E-3930-489F-AB6C-C96AED37F993}" srcOrd="0" destOrd="0" presId="urn:microsoft.com/office/officeart/2016/7/layout/VerticalSolidActionList"/>
    <dgm:cxn modelId="{0548301C-0F9D-4100-943C-0481E9FE1D0C}" type="presParOf" srcId="{847DA175-EDF8-4C8C-BDE0-9ADA83CD69CA}" destId="{A36010F7-7DAC-40EE-A6C8-F9772A822A25}" srcOrd="1" destOrd="0" presId="urn:microsoft.com/office/officeart/2016/7/layout/VerticalSolidActionList"/>
    <dgm:cxn modelId="{B3580C2E-8600-471F-9A01-5BB5DE2E8992}" type="presParOf" srcId="{D5E1D86B-97B1-4C5A-948B-0EE2BED55B64}" destId="{ECB8EA15-D100-4962-8178-0A13C30C4936}" srcOrd="3" destOrd="0" presId="urn:microsoft.com/office/officeart/2016/7/layout/VerticalSolidActionList"/>
    <dgm:cxn modelId="{11D65D91-DEC7-41D0-A780-86DACDB451E7}" type="presParOf" srcId="{D5E1D86B-97B1-4C5A-948B-0EE2BED55B64}" destId="{C5286B58-A22F-436A-9AF0-42E145ABE480}" srcOrd="4" destOrd="0" presId="urn:microsoft.com/office/officeart/2016/7/layout/VerticalSolidActionList"/>
    <dgm:cxn modelId="{C69B90CE-951F-414B-B91D-10B1D585DCA6}" type="presParOf" srcId="{C5286B58-A22F-436A-9AF0-42E145ABE480}" destId="{257B4B2A-6D48-4FD1-8BCE-072B38EAA859}" srcOrd="0" destOrd="0" presId="urn:microsoft.com/office/officeart/2016/7/layout/VerticalSolidActionList"/>
    <dgm:cxn modelId="{394C69C1-657A-49A0-B022-4F7A953E2C1E}" type="presParOf" srcId="{C5286B58-A22F-436A-9AF0-42E145ABE480}" destId="{3BEF09A2-9861-4D16-8E3D-D553FE68559C}" srcOrd="1" destOrd="0" presId="urn:microsoft.com/office/officeart/2016/7/layout/VerticalSolidActionList"/>
    <dgm:cxn modelId="{1125635F-D284-4BBA-8DCB-55780734B4A9}" type="presParOf" srcId="{D5E1D86B-97B1-4C5A-948B-0EE2BED55B64}" destId="{FCE5CACF-F042-48D2-BAEE-619AE456EAA4}" srcOrd="5" destOrd="0" presId="urn:microsoft.com/office/officeart/2016/7/layout/VerticalSolidActionList"/>
    <dgm:cxn modelId="{F59A6210-E6E3-4464-9C60-BF22A3E48451}" type="presParOf" srcId="{D5E1D86B-97B1-4C5A-948B-0EE2BED55B64}" destId="{7D6C3B78-F105-43C0-9764-D86C9082BBEB}" srcOrd="6" destOrd="0" presId="urn:microsoft.com/office/officeart/2016/7/layout/VerticalSolidActionList"/>
    <dgm:cxn modelId="{2FFCD259-5FAB-455D-861A-E2330F6A1DD8}" type="presParOf" srcId="{7D6C3B78-F105-43C0-9764-D86C9082BBEB}" destId="{14FD817C-235D-43C6-96BE-1098AAC8AE2B}" srcOrd="0" destOrd="0" presId="urn:microsoft.com/office/officeart/2016/7/layout/VerticalSolidActionList"/>
    <dgm:cxn modelId="{63A8707B-07FB-4020-B3F3-A21451F3D3A6}" type="presParOf" srcId="{7D6C3B78-F105-43C0-9764-D86C9082BBEB}" destId="{066B463A-1F34-450F-9DC5-0B3C7BB0F581}" srcOrd="1" destOrd="0" presId="urn:microsoft.com/office/officeart/2016/7/layout/VerticalSolidActionList"/>
    <dgm:cxn modelId="{9099B995-A3AD-4933-8C66-70B16646A496}" type="presParOf" srcId="{D5E1D86B-97B1-4C5A-948B-0EE2BED55B64}" destId="{AD573D05-266C-4F3C-880B-5C870C36CC61}" srcOrd="7" destOrd="0" presId="urn:microsoft.com/office/officeart/2016/7/layout/VerticalSolidActionList"/>
    <dgm:cxn modelId="{91434EB9-7CBB-4FDD-BA6D-80A0A711F011}" type="presParOf" srcId="{D5E1D86B-97B1-4C5A-948B-0EE2BED55B64}" destId="{2C1DBDFC-C4AE-4087-A95A-14ED80DB7864}" srcOrd="8" destOrd="0" presId="urn:microsoft.com/office/officeart/2016/7/layout/VerticalSolidActionList"/>
    <dgm:cxn modelId="{BF5E2096-26F9-4E3D-9284-51E8ECD1B196}" type="presParOf" srcId="{2C1DBDFC-C4AE-4087-A95A-14ED80DB7864}" destId="{D84A06F7-3468-4A14-9921-C015BF7A0273}" srcOrd="0" destOrd="0" presId="urn:microsoft.com/office/officeart/2016/7/layout/VerticalSolidActionList"/>
    <dgm:cxn modelId="{BAF593B8-5FC2-4CCA-A6E3-0760C3EB81B7}" type="presParOf" srcId="{2C1DBDFC-C4AE-4087-A95A-14ED80DB7864}" destId="{87CF62EA-23B6-4324-8E3C-4B8FE860D53B}"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601A2F-D920-414A-A7AE-AD8501D393E9}" type="doc">
      <dgm:prSet loTypeId="urn:microsoft.com/office/officeart/2005/8/layout/vList2" loCatId="list" qsTypeId="urn:microsoft.com/office/officeart/2005/8/quickstyle/simple1#2" qsCatId="simple" csTypeId="urn:microsoft.com/office/officeart/2005/8/colors/accent1_2#1" csCatId="accent1"/>
      <dgm:spPr/>
      <dgm:t>
        <a:bodyPr/>
        <a:lstStyle/>
        <a:p>
          <a:endParaRPr lang="en-US"/>
        </a:p>
      </dgm:t>
    </dgm:pt>
    <dgm:pt modelId="{1D6AC043-B96A-4067-9BE2-B251299D23C2}">
      <dgm:prSet custT="1"/>
      <dgm:spPr/>
      <dgm:t>
        <a:bodyPr/>
        <a:lstStyle/>
        <a:p>
          <a:r>
            <a:rPr lang="en-US" sz="2800" b="1" i="0" baseline="0" dirty="0"/>
            <a:t>Budget and Employer Authority Management</a:t>
          </a:r>
          <a:endParaRPr lang="en-US" sz="2800" dirty="0"/>
        </a:p>
      </dgm:t>
    </dgm:pt>
    <dgm:pt modelId="{294A868C-C5D4-449A-92B5-8AE575A73E1D}" type="parTrans" cxnId="{DBACFD90-1497-468D-8699-EBEF5B45736F}">
      <dgm:prSet/>
      <dgm:spPr/>
      <dgm:t>
        <a:bodyPr/>
        <a:lstStyle/>
        <a:p>
          <a:endParaRPr lang="en-US"/>
        </a:p>
      </dgm:t>
    </dgm:pt>
    <dgm:pt modelId="{0342420A-AAFA-4C79-941E-942D5F27BFB5}" type="sibTrans" cxnId="{DBACFD90-1497-468D-8699-EBEF5B45736F}">
      <dgm:prSet/>
      <dgm:spPr/>
      <dgm:t>
        <a:bodyPr/>
        <a:lstStyle/>
        <a:p>
          <a:endParaRPr lang="en-US"/>
        </a:p>
      </dgm:t>
    </dgm:pt>
    <dgm:pt modelId="{9027E005-491E-4EF9-810E-EA372F098CE9}">
      <dgm:prSet/>
      <dgm:spPr/>
      <dgm:t>
        <a:bodyPr/>
        <a:lstStyle/>
        <a:p>
          <a:r>
            <a:rPr lang="en-US" b="0" i="0" baseline="0"/>
            <a:t>Assisting participants with navigating Financial Management Services (FMS) and required payroll paperwork</a:t>
          </a:r>
          <a:endParaRPr lang="en-US"/>
        </a:p>
      </dgm:t>
    </dgm:pt>
    <dgm:pt modelId="{10690BEF-7FE3-4D31-9E5C-1D4394FFD03D}" type="parTrans" cxnId="{B0A9A0DC-F496-4C9B-B646-644B277607D1}">
      <dgm:prSet/>
      <dgm:spPr/>
      <dgm:t>
        <a:bodyPr/>
        <a:lstStyle/>
        <a:p>
          <a:endParaRPr lang="en-US"/>
        </a:p>
      </dgm:t>
    </dgm:pt>
    <dgm:pt modelId="{3492DC22-EAC8-4203-A69E-2CE87513A8CF}" type="sibTrans" cxnId="{B0A9A0DC-F496-4C9B-B646-644B277607D1}">
      <dgm:prSet/>
      <dgm:spPr/>
      <dgm:t>
        <a:bodyPr/>
        <a:lstStyle/>
        <a:p>
          <a:endParaRPr lang="en-US"/>
        </a:p>
      </dgm:t>
    </dgm:pt>
    <dgm:pt modelId="{93F5E86F-3D87-4147-B11D-F6EE57F2C158}">
      <dgm:prSet/>
      <dgm:spPr/>
      <dgm:t>
        <a:bodyPr/>
        <a:lstStyle/>
        <a:p>
          <a:r>
            <a:rPr lang="en-US" b="0" i="0" baseline="0"/>
            <a:t>Helping with recruiting, interviewing, hiring, and supervising direct support staff</a:t>
          </a:r>
          <a:endParaRPr lang="en-US"/>
        </a:p>
      </dgm:t>
    </dgm:pt>
    <dgm:pt modelId="{042146AB-F16C-450B-9849-A4EDFF3C9D8E}" type="parTrans" cxnId="{349939AD-7EFB-48C2-A9BE-E4861998A062}">
      <dgm:prSet/>
      <dgm:spPr/>
      <dgm:t>
        <a:bodyPr/>
        <a:lstStyle/>
        <a:p>
          <a:endParaRPr lang="en-US"/>
        </a:p>
      </dgm:t>
    </dgm:pt>
    <dgm:pt modelId="{22912D1B-E8A5-4FE1-B43D-3C8027E762F6}" type="sibTrans" cxnId="{349939AD-7EFB-48C2-A9BE-E4861998A062}">
      <dgm:prSet/>
      <dgm:spPr/>
      <dgm:t>
        <a:bodyPr/>
        <a:lstStyle/>
        <a:p>
          <a:endParaRPr lang="en-US"/>
        </a:p>
      </dgm:t>
    </dgm:pt>
    <dgm:pt modelId="{EFA2BE7E-B7A0-4F8F-A511-36A2F721510B}">
      <dgm:prSet/>
      <dgm:spPr/>
      <dgm:t>
        <a:bodyPr/>
        <a:lstStyle/>
        <a:p>
          <a:r>
            <a:rPr lang="en-US" b="0" i="0" baseline="0"/>
            <a:t>Coach</a:t>
          </a:r>
          <a:r>
            <a:rPr lang="en-US"/>
            <a:t>ing and guiding the employer </a:t>
          </a:r>
          <a:r>
            <a:rPr lang="en-US" b="0" i="0" baseline="0"/>
            <a:t>with determining staff pay rates and developing work schedules</a:t>
          </a:r>
          <a:endParaRPr lang="en-US"/>
        </a:p>
      </dgm:t>
    </dgm:pt>
    <dgm:pt modelId="{2A4326DE-63D1-4A63-8592-2645FC00EA9C}" type="parTrans" cxnId="{37C4BB95-8347-4978-9684-BDBDB4B8D232}">
      <dgm:prSet/>
      <dgm:spPr/>
      <dgm:t>
        <a:bodyPr/>
        <a:lstStyle/>
        <a:p>
          <a:endParaRPr lang="en-US"/>
        </a:p>
      </dgm:t>
    </dgm:pt>
    <dgm:pt modelId="{5AD65113-F2AD-42F9-A51D-14DDEB0224EA}" type="sibTrans" cxnId="{37C4BB95-8347-4978-9684-BDBDB4B8D232}">
      <dgm:prSet/>
      <dgm:spPr/>
      <dgm:t>
        <a:bodyPr/>
        <a:lstStyle/>
        <a:p>
          <a:endParaRPr lang="en-US"/>
        </a:p>
      </dgm:t>
    </dgm:pt>
    <dgm:pt modelId="{ABF1EE0A-E368-5B41-A298-D10599897A5C}" type="pres">
      <dgm:prSet presAssocID="{0F601A2F-D920-414A-A7AE-AD8501D393E9}" presName="linear" presStyleCnt="0">
        <dgm:presLayoutVars>
          <dgm:animLvl val="lvl"/>
          <dgm:resizeHandles val="exact"/>
        </dgm:presLayoutVars>
      </dgm:prSet>
      <dgm:spPr/>
    </dgm:pt>
    <dgm:pt modelId="{05AD2EA7-39FF-144F-A4A4-CE2182CEE160}" type="pres">
      <dgm:prSet presAssocID="{1D6AC043-B96A-4067-9BE2-B251299D23C2}" presName="parentText" presStyleLbl="node1" presStyleIdx="0" presStyleCnt="4">
        <dgm:presLayoutVars>
          <dgm:chMax val="0"/>
          <dgm:bulletEnabled val="1"/>
        </dgm:presLayoutVars>
      </dgm:prSet>
      <dgm:spPr/>
    </dgm:pt>
    <dgm:pt modelId="{22F010E9-E10C-0343-8C2B-9F7572D351DE}" type="pres">
      <dgm:prSet presAssocID="{0342420A-AAFA-4C79-941E-942D5F27BFB5}" presName="spacer" presStyleCnt="0"/>
      <dgm:spPr/>
    </dgm:pt>
    <dgm:pt modelId="{B0DBD9BF-3A3D-E248-B259-B9C3388A60A4}" type="pres">
      <dgm:prSet presAssocID="{9027E005-491E-4EF9-810E-EA372F098CE9}" presName="parentText" presStyleLbl="node1" presStyleIdx="1" presStyleCnt="4">
        <dgm:presLayoutVars>
          <dgm:chMax val="0"/>
          <dgm:bulletEnabled val="1"/>
        </dgm:presLayoutVars>
      </dgm:prSet>
      <dgm:spPr/>
    </dgm:pt>
    <dgm:pt modelId="{D263081A-F2A0-764A-986D-0C62667E7AD8}" type="pres">
      <dgm:prSet presAssocID="{3492DC22-EAC8-4203-A69E-2CE87513A8CF}" presName="spacer" presStyleCnt="0"/>
      <dgm:spPr/>
    </dgm:pt>
    <dgm:pt modelId="{AF9F1DB4-2996-4A40-80F8-C349B0ABA1C5}" type="pres">
      <dgm:prSet presAssocID="{93F5E86F-3D87-4147-B11D-F6EE57F2C158}" presName="parentText" presStyleLbl="node1" presStyleIdx="2" presStyleCnt="4">
        <dgm:presLayoutVars>
          <dgm:chMax val="0"/>
          <dgm:bulletEnabled val="1"/>
        </dgm:presLayoutVars>
      </dgm:prSet>
      <dgm:spPr/>
    </dgm:pt>
    <dgm:pt modelId="{70077A74-D71E-9B4B-85CC-7EA929EED7FC}" type="pres">
      <dgm:prSet presAssocID="{22912D1B-E8A5-4FE1-B43D-3C8027E762F6}" presName="spacer" presStyleCnt="0"/>
      <dgm:spPr/>
    </dgm:pt>
    <dgm:pt modelId="{47A3C386-D400-1E4B-84BE-C435CE22F5E8}" type="pres">
      <dgm:prSet presAssocID="{EFA2BE7E-B7A0-4F8F-A511-36A2F721510B}" presName="parentText" presStyleLbl="node1" presStyleIdx="3" presStyleCnt="4">
        <dgm:presLayoutVars>
          <dgm:chMax val="0"/>
          <dgm:bulletEnabled val="1"/>
        </dgm:presLayoutVars>
      </dgm:prSet>
      <dgm:spPr/>
    </dgm:pt>
  </dgm:ptLst>
  <dgm:cxnLst>
    <dgm:cxn modelId="{AB898106-0A09-AF4C-BCF3-B504697D518B}" type="presOf" srcId="{EFA2BE7E-B7A0-4F8F-A511-36A2F721510B}" destId="{47A3C386-D400-1E4B-84BE-C435CE22F5E8}" srcOrd="0" destOrd="0" presId="urn:microsoft.com/office/officeart/2005/8/layout/vList2"/>
    <dgm:cxn modelId="{5175B521-AB9A-4147-B570-B9B26D88857B}" type="presOf" srcId="{9027E005-491E-4EF9-810E-EA372F098CE9}" destId="{B0DBD9BF-3A3D-E248-B259-B9C3388A60A4}" srcOrd="0" destOrd="0" presId="urn:microsoft.com/office/officeart/2005/8/layout/vList2"/>
    <dgm:cxn modelId="{A591C37D-55FE-CF4C-AFEA-C152FFE707C5}" type="presOf" srcId="{0F601A2F-D920-414A-A7AE-AD8501D393E9}" destId="{ABF1EE0A-E368-5B41-A298-D10599897A5C}" srcOrd="0" destOrd="0" presId="urn:microsoft.com/office/officeart/2005/8/layout/vList2"/>
    <dgm:cxn modelId="{DBACFD90-1497-468D-8699-EBEF5B45736F}" srcId="{0F601A2F-D920-414A-A7AE-AD8501D393E9}" destId="{1D6AC043-B96A-4067-9BE2-B251299D23C2}" srcOrd="0" destOrd="0" parTransId="{294A868C-C5D4-449A-92B5-8AE575A73E1D}" sibTransId="{0342420A-AAFA-4C79-941E-942D5F27BFB5}"/>
    <dgm:cxn modelId="{37C4BB95-8347-4978-9684-BDBDB4B8D232}" srcId="{0F601A2F-D920-414A-A7AE-AD8501D393E9}" destId="{EFA2BE7E-B7A0-4F8F-A511-36A2F721510B}" srcOrd="3" destOrd="0" parTransId="{2A4326DE-63D1-4A63-8592-2645FC00EA9C}" sibTransId="{5AD65113-F2AD-42F9-A51D-14DDEB0224EA}"/>
    <dgm:cxn modelId="{349939AD-7EFB-48C2-A9BE-E4861998A062}" srcId="{0F601A2F-D920-414A-A7AE-AD8501D393E9}" destId="{93F5E86F-3D87-4147-B11D-F6EE57F2C158}" srcOrd="2" destOrd="0" parTransId="{042146AB-F16C-450B-9849-A4EDFF3C9D8E}" sibTransId="{22912D1B-E8A5-4FE1-B43D-3C8027E762F6}"/>
    <dgm:cxn modelId="{B51FACBA-309E-E941-A239-BB1C77CC6104}" type="presOf" srcId="{93F5E86F-3D87-4147-B11D-F6EE57F2C158}" destId="{AF9F1DB4-2996-4A40-80F8-C349B0ABA1C5}" srcOrd="0" destOrd="0" presId="urn:microsoft.com/office/officeart/2005/8/layout/vList2"/>
    <dgm:cxn modelId="{FC5E5BCC-6FCF-F84B-9A8D-BFC7DC258DA6}" type="presOf" srcId="{1D6AC043-B96A-4067-9BE2-B251299D23C2}" destId="{05AD2EA7-39FF-144F-A4A4-CE2182CEE160}" srcOrd="0" destOrd="0" presId="urn:microsoft.com/office/officeart/2005/8/layout/vList2"/>
    <dgm:cxn modelId="{B0A9A0DC-F496-4C9B-B646-644B277607D1}" srcId="{0F601A2F-D920-414A-A7AE-AD8501D393E9}" destId="{9027E005-491E-4EF9-810E-EA372F098CE9}" srcOrd="1" destOrd="0" parTransId="{10690BEF-7FE3-4D31-9E5C-1D4394FFD03D}" sibTransId="{3492DC22-EAC8-4203-A69E-2CE87513A8CF}"/>
    <dgm:cxn modelId="{9B9FB980-9C29-944E-8FB3-C285FFFBC445}" type="presParOf" srcId="{ABF1EE0A-E368-5B41-A298-D10599897A5C}" destId="{05AD2EA7-39FF-144F-A4A4-CE2182CEE160}" srcOrd="0" destOrd="0" presId="urn:microsoft.com/office/officeart/2005/8/layout/vList2"/>
    <dgm:cxn modelId="{3AD405CC-2F15-8447-9187-0C767E622845}" type="presParOf" srcId="{ABF1EE0A-E368-5B41-A298-D10599897A5C}" destId="{22F010E9-E10C-0343-8C2B-9F7572D351DE}" srcOrd="1" destOrd="0" presId="urn:microsoft.com/office/officeart/2005/8/layout/vList2"/>
    <dgm:cxn modelId="{EDCEB193-6B00-B94D-9CE0-3F2D03B28A54}" type="presParOf" srcId="{ABF1EE0A-E368-5B41-A298-D10599897A5C}" destId="{B0DBD9BF-3A3D-E248-B259-B9C3388A60A4}" srcOrd="2" destOrd="0" presId="urn:microsoft.com/office/officeart/2005/8/layout/vList2"/>
    <dgm:cxn modelId="{347728A8-50F9-E74A-86E4-395827EF9935}" type="presParOf" srcId="{ABF1EE0A-E368-5B41-A298-D10599897A5C}" destId="{D263081A-F2A0-764A-986D-0C62667E7AD8}" srcOrd="3" destOrd="0" presId="urn:microsoft.com/office/officeart/2005/8/layout/vList2"/>
    <dgm:cxn modelId="{CC6D3FBD-4CE0-F641-83A1-B8E8B21AE6CC}" type="presParOf" srcId="{ABF1EE0A-E368-5B41-A298-D10599897A5C}" destId="{AF9F1DB4-2996-4A40-80F8-C349B0ABA1C5}" srcOrd="4" destOrd="0" presId="urn:microsoft.com/office/officeart/2005/8/layout/vList2"/>
    <dgm:cxn modelId="{04DD57BD-A754-AB42-A212-43C8192DFE6B}" type="presParOf" srcId="{ABF1EE0A-E368-5B41-A298-D10599897A5C}" destId="{70077A74-D71E-9B4B-85CC-7EA929EED7FC}" srcOrd="5" destOrd="0" presId="urn:microsoft.com/office/officeart/2005/8/layout/vList2"/>
    <dgm:cxn modelId="{1641BE5D-9E30-CD44-A740-9E63C683D487}" type="presParOf" srcId="{ABF1EE0A-E368-5B41-A298-D10599897A5C}" destId="{47A3C386-D400-1E4B-84BE-C435CE22F5E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F2868-3219-46E4-B150-EEA37F488D35}">
      <dsp:nvSpPr>
        <dsp:cNvPr id="0" name=""/>
        <dsp:cNvSpPr/>
      </dsp:nvSpPr>
      <dsp:spPr>
        <a:xfrm>
          <a:off x="2420369" y="0"/>
          <a:ext cx="9681478" cy="1051953"/>
        </a:xfrm>
        <a:prstGeom prst="rect">
          <a:avLst/>
        </a:prstGeom>
        <a:solidFill>
          <a:schemeClr val="accent2">
            <a:lumMod val="20000"/>
            <a:lumOff val="80000"/>
            <a:alpha val="4800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7848" tIns="267196" rIns="187848" bIns="267196" numCol="1" spcCol="1270" anchor="ctr" anchorCtr="0">
          <a:noAutofit/>
        </a:bodyPr>
        <a:lstStyle/>
        <a:p>
          <a:pPr marL="0" lvl="0" indent="0" algn="l" defTabSz="1066800">
            <a:lnSpc>
              <a:spcPct val="90000"/>
            </a:lnSpc>
            <a:spcBef>
              <a:spcPct val="0"/>
            </a:spcBef>
            <a:spcAft>
              <a:spcPct val="35000"/>
            </a:spcAft>
            <a:buNone/>
          </a:pPr>
          <a:r>
            <a:rPr lang="en-US" sz="2400" b="0" kern="1200"/>
            <a:t>Individualized support to people with disabilities and their families, exclusively in their own homes and communities.</a:t>
          </a:r>
        </a:p>
      </dsp:txBody>
      <dsp:txXfrm>
        <a:off x="2420369" y="0"/>
        <a:ext cx="9681478" cy="1051953"/>
      </dsp:txXfrm>
    </dsp:sp>
    <dsp:sp modelId="{B7855C2C-D2CE-4B55-8CA3-C474EE3337B6}">
      <dsp:nvSpPr>
        <dsp:cNvPr id="0" name=""/>
        <dsp:cNvSpPr/>
      </dsp:nvSpPr>
      <dsp:spPr>
        <a:xfrm>
          <a:off x="0" y="2397"/>
          <a:ext cx="2420369" cy="1051953"/>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78" tIns="103910" rIns="128078" bIns="103910" numCol="1" spcCol="1270" anchor="ctr" anchorCtr="0">
          <a:noAutofit/>
        </a:bodyPr>
        <a:lstStyle/>
        <a:p>
          <a:pPr marL="0" lvl="0" indent="0" algn="ctr" defTabSz="1111250">
            <a:lnSpc>
              <a:spcPct val="90000"/>
            </a:lnSpc>
            <a:spcBef>
              <a:spcPct val="0"/>
            </a:spcBef>
            <a:spcAft>
              <a:spcPct val="35000"/>
            </a:spcAft>
            <a:buNone/>
          </a:pPr>
          <a:r>
            <a:rPr lang="en-US" sz="2500" b="1" kern="1200"/>
            <a:t>Offering</a:t>
          </a:r>
        </a:p>
      </dsp:txBody>
      <dsp:txXfrm>
        <a:off x="0" y="2397"/>
        <a:ext cx="2420369" cy="1051953"/>
      </dsp:txXfrm>
    </dsp:sp>
    <dsp:sp modelId="{A36010F7-7DAC-40EE-A6C8-F9772A822A25}">
      <dsp:nvSpPr>
        <dsp:cNvPr id="0" name=""/>
        <dsp:cNvSpPr/>
      </dsp:nvSpPr>
      <dsp:spPr>
        <a:xfrm>
          <a:off x="2420369" y="1117468"/>
          <a:ext cx="9681478" cy="1051953"/>
        </a:xfrm>
        <a:prstGeom prst="rect">
          <a:avLst/>
        </a:prstGeom>
        <a:solidFill>
          <a:schemeClr val="accent3">
            <a:lumMod val="20000"/>
            <a:lumOff val="80000"/>
            <a:alpha val="5100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7848" tIns="267196" rIns="187848" bIns="267196" numCol="1" spcCol="1270" anchor="ctr" anchorCtr="0">
          <a:noAutofit/>
        </a:bodyPr>
        <a:lstStyle/>
        <a:p>
          <a:pPr marL="0" lvl="0" indent="0" algn="l" defTabSz="1066800">
            <a:lnSpc>
              <a:spcPct val="90000"/>
            </a:lnSpc>
            <a:spcBef>
              <a:spcPct val="0"/>
            </a:spcBef>
            <a:spcAft>
              <a:spcPct val="35000"/>
            </a:spcAft>
            <a:buNone/>
          </a:pPr>
          <a:r>
            <a:rPr lang="en-US" sz="2400" b="0" kern="1200"/>
            <a:t>Competence- every one of us is the expert of our own lives</a:t>
          </a:r>
        </a:p>
      </dsp:txBody>
      <dsp:txXfrm>
        <a:off x="2420369" y="1117468"/>
        <a:ext cx="9681478" cy="1051953"/>
      </dsp:txXfrm>
    </dsp:sp>
    <dsp:sp modelId="{A31ACC7E-3930-489F-AB6C-C96AED37F993}">
      <dsp:nvSpPr>
        <dsp:cNvPr id="0" name=""/>
        <dsp:cNvSpPr/>
      </dsp:nvSpPr>
      <dsp:spPr>
        <a:xfrm>
          <a:off x="0" y="1117468"/>
          <a:ext cx="2420369" cy="1051953"/>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78" tIns="103910" rIns="128078" bIns="103910" numCol="1" spcCol="1270" anchor="ctr" anchorCtr="0">
          <a:noAutofit/>
        </a:bodyPr>
        <a:lstStyle/>
        <a:p>
          <a:pPr marL="0" lvl="0" indent="0" algn="ctr" defTabSz="1111250">
            <a:lnSpc>
              <a:spcPct val="90000"/>
            </a:lnSpc>
            <a:spcBef>
              <a:spcPct val="0"/>
            </a:spcBef>
            <a:spcAft>
              <a:spcPct val="35000"/>
            </a:spcAft>
            <a:buNone/>
          </a:pPr>
          <a:r>
            <a:rPr lang="en-US" sz="2500" b="1" kern="1200"/>
            <a:t>Presuming</a:t>
          </a:r>
        </a:p>
      </dsp:txBody>
      <dsp:txXfrm>
        <a:off x="0" y="1117468"/>
        <a:ext cx="2420369" cy="1051953"/>
      </dsp:txXfrm>
    </dsp:sp>
    <dsp:sp modelId="{3BEF09A2-9861-4D16-8E3D-D553FE68559C}">
      <dsp:nvSpPr>
        <dsp:cNvPr id="0" name=""/>
        <dsp:cNvSpPr/>
      </dsp:nvSpPr>
      <dsp:spPr>
        <a:xfrm>
          <a:off x="2420369" y="2232539"/>
          <a:ext cx="9681478" cy="1051953"/>
        </a:xfrm>
        <a:prstGeom prst="rect">
          <a:avLst/>
        </a:prstGeom>
        <a:solidFill>
          <a:schemeClr val="accent4">
            <a:lumMod val="20000"/>
            <a:lumOff val="80000"/>
            <a:alpha val="5100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7848" tIns="267196" rIns="187848" bIns="267196" numCol="1" spcCol="1270" anchor="ctr" anchorCtr="0">
          <a:noAutofit/>
        </a:bodyPr>
        <a:lstStyle/>
        <a:p>
          <a:pPr marL="0" lvl="0" indent="0" algn="l" defTabSz="1066800">
            <a:lnSpc>
              <a:spcPct val="90000"/>
            </a:lnSpc>
            <a:spcBef>
              <a:spcPct val="0"/>
            </a:spcBef>
            <a:spcAft>
              <a:spcPct val="35000"/>
            </a:spcAft>
            <a:buNone/>
          </a:pPr>
          <a:r>
            <a:rPr lang="en-US" sz="2400" b="0" kern="1200"/>
            <a:t>That a person’s strengths and aspirations defines who they are and that every human being has the right to self determination </a:t>
          </a:r>
        </a:p>
      </dsp:txBody>
      <dsp:txXfrm>
        <a:off x="2420369" y="2232539"/>
        <a:ext cx="9681478" cy="1051953"/>
      </dsp:txXfrm>
    </dsp:sp>
    <dsp:sp modelId="{257B4B2A-6D48-4FD1-8BCE-072B38EAA859}">
      <dsp:nvSpPr>
        <dsp:cNvPr id="0" name=""/>
        <dsp:cNvSpPr/>
      </dsp:nvSpPr>
      <dsp:spPr>
        <a:xfrm>
          <a:off x="0" y="2232539"/>
          <a:ext cx="2420369" cy="1051953"/>
        </a:xfrm>
        <a:prstGeom prst="rect">
          <a:avLst/>
        </a:prstGeom>
        <a:solidFill>
          <a:schemeClr val="accent4">
            <a:lumMod val="7500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78" tIns="103910" rIns="128078" bIns="103910" numCol="1" spcCol="1270" anchor="ctr" anchorCtr="0">
          <a:noAutofit/>
        </a:bodyPr>
        <a:lstStyle/>
        <a:p>
          <a:pPr marL="0" lvl="0" indent="0" algn="ctr" defTabSz="1111250">
            <a:lnSpc>
              <a:spcPct val="90000"/>
            </a:lnSpc>
            <a:spcBef>
              <a:spcPct val="0"/>
            </a:spcBef>
            <a:spcAft>
              <a:spcPct val="35000"/>
            </a:spcAft>
            <a:buNone/>
          </a:pPr>
          <a:r>
            <a:rPr lang="en-US" sz="2500" b="1" kern="1200"/>
            <a:t>Believing</a:t>
          </a:r>
        </a:p>
      </dsp:txBody>
      <dsp:txXfrm>
        <a:off x="0" y="2232539"/>
        <a:ext cx="2420369" cy="1051953"/>
      </dsp:txXfrm>
    </dsp:sp>
    <dsp:sp modelId="{066B463A-1F34-450F-9DC5-0B3C7BB0F581}">
      <dsp:nvSpPr>
        <dsp:cNvPr id="0" name=""/>
        <dsp:cNvSpPr/>
      </dsp:nvSpPr>
      <dsp:spPr>
        <a:xfrm>
          <a:off x="2420369" y="3347610"/>
          <a:ext cx="9681478" cy="1051953"/>
        </a:xfrm>
        <a:prstGeom prst="rect">
          <a:avLst/>
        </a:prstGeom>
        <a:solidFill>
          <a:srgbClr val="FFCCFF">
            <a:alpha val="50000"/>
          </a:srgb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7848" tIns="267196" rIns="187848" bIns="267196" numCol="1" spcCol="1270" anchor="ctr" anchorCtr="0">
          <a:noAutofit/>
        </a:bodyPr>
        <a:lstStyle/>
        <a:p>
          <a:pPr marL="0" lvl="0" indent="0" algn="l" defTabSz="1066800">
            <a:lnSpc>
              <a:spcPct val="90000"/>
            </a:lnSpc>
            <a:spcBef>
              <a:spcPct val="0"/>
            </a:spcBef>
            <a:spcAft>
              <a:spcPct val="35000"/>
            </a:spcAft>
            <a:buNone/>
          </a:pPr>
          <a:r>
            <a:rPr lang="en-US" sz="2400" b="0" kern="1200"/>
            <a:t>That the more complex and significant one’s support needs, the more compelling the reason to direct one’s own services, and hence their life course </a:t>
          </a:r>
        </a:p>
      </dsp:txBody>
      <dsp:txXfrm>
        <a:off x="2420369" y="3347610"/>
        <a:ext cx="9681478" cy="1051953"/>
      </dsp:txXfrm>
    </dsp:sp>
    <dsp:sp modelId="{14FD817C-235D-43C6-96BE-1098AAC8AE2B}">
      <dsp:nvSpPr>
        <dsp:cNvPr id="0" name=""/>
        <dsp:cNvSpPr/>
      </dsp:nvSpPr>
      <dsp:spPr>
        <a:xfrm>
          <a:off x="0" y="3347610"/>
          <a:ext cx="2420369" cy="1051953"/>
        </a:xfrm>
        <a:prstGeom prst="rect">
          <a:avLst/>
        </a:prstGeom>
        <a:solidFill>
          <a:srgbClr val="CC3399"/>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78" tIns="103910" rIns="128078" bIns="103910" numCol="1" spcCol="1270" anchor="ctr" anchorCtr="0">
          <a:noAutofit/>
        </a:bodyPr>
        <a:lstStyle/>
        <a:p>
          <a:pPr marL="0" lvl="0" indent="0" algn="ctr" defTabSz="1111250">
            <a:lnSpc>
              <a:spcPct val="90000"/>
            </a:lnSpc>
            <a:spcBef>
              <a:spcPct val="0"/>
            </a:spcBef>
            <a:spcAft>
              <a:spcPct val="35000"/>
            </a:spcAft>
            <a:buNone/>
          </a:pPr>
          <a:r>
            <a:rPr lang="en-US" sz="2500" b="1" kern="1200"/>
            <a:t>Demonstrating</a:t>
          </a:r>
        </a:p>
      </dsp:txBody>
      <dsp:txXfrm>
        <a:off x="0" y="3347610"/>
        <a:ext cx="2420369" cy="1051953"/>
      </dsp:txXfrm>
    </dsp:sp>
    <dsp:sp modelId="{87CF62EA-23B6-4324-8E3C-4B8FE860D53B}">
      <dsp:nvSpPr>
        <dsp:cNvPr id="0" name=""/>
        <dsp:cNvSpPr/>
      </dsp:nvSpPr>
      <dsp:spPr>
        <a:xfrm>
          <a:off x="2420369" y="4462680"/>
          <a:ext cx="9681478" cy="1051953"/>
        </a:xfrm>
        <a:prstGeom prst="rect">
          <a:avLst/>
        </a:prstGeom>
        <a:solidFill>
          <a:schemeClr val="accent5">
            <a:lumMod val="20000"/>
            <a:lumOff val="80000"/>
            <a:alpha val="5000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7848" tIns="267196" rIns="187848" bIns="267196" numCol="1" spcCol="1270" anchor="ctr" anchorCtr="0">
          <a:noAutofit/>
        </a:bodyPr>
        <a:lstStyle/>
        <a:p>
          <a:pPr marL="0" lvl="0" indent="0" algn="l" defTabSz="666750">
            <a:lnSpc>
              <a:spcPct val="90000"/>
            </a:lnSpc>
            <a:spcBef>
              <a:spcPct val="0"/>
            </a:spcBef>
            <a:spcAft>
              <a:spcPct val="35000"/>
            </a:spcAft>
            <a:buNone/>
          </a:pPr>
          <a:endParaRPr lang="en-US" sz="1500" kern="1200"/>
        </a:p>
        <a:p>
          <a:pPr marL="0" lvl="0" indent="0" algn="l" defTabSz="666750">
            <a:lnSpc>
              <a:spcPct val="90000"/>
            </a:lnSpc>
            <a:spcBef>
              <a:spcPct val="0"/>
            </a:spcBef>
            <a:spcAft>
              <a:spcPct val="35000"/>
            </a:spcAft>
            <a:buNone/>
          </a:pPr>
          <a:r>
            <a:rPr lang="en-US" sz="2400" b="0" kern="1200"/>
            <a:t>The professional role from decision maker to facilitator</a:t>
          </a:r>
        </a:p>
      </dsp:txBody>
      <dsp:txXfrm>
        <a:off x="2420369" y="4462680"/>
        <a:ext cx="9681478" cy="1051953"/>
      </dsp:txXfrm>
    </dsp:sp>
    <dsp:sp modelId="{D84A06F7-3468-4A14-9921-C015BF7A0273}">
      <dsp:nvSpPr>
        <dsp:cNvPr id="0" name=""/>
        <dsp:cNvSpPr/>
      </dsp:nvSpPr>
      <dsp:spPr>
        <a:xfrm>
          <a:off x="0" y="4462680"/>
          <a:ext cx="2420369" cy="1051953"/>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78" tIns="103910" rIns="128078" bIns="103910" numCol="1" spcCol="1270" anchor="ctr" anchorCtr="0">
          <a:noAutofit/>
        </a:bodyPr>
        <a:lstStyle/>
        <a:p>
          <a:pPr marL="0" lvl="0" indent="0" algn="ctr" defTabSz="1111250">
            <a:lnSpc>
              <a:spcPct val="90000"/>
            </a:lnSpc>
            <a:spcBef>
              <a:spcPct val="0"/>
            </a:spcBef>
            <a:spcAft>
              <a:spcPct val="35000"/>
            </a:spcAft>
            <a:buNone/>
          </a:pPr>
          <a:endParaRPr lang="en-US" sz="2500" kern="1200"/>
        </a:p>
        <a:p>
          <a:pPr marL="0" lvl="0" indent="0" algn="ctr" defTabSz="1111250">
            <a:lnSpc>
              <a:spcPct val="90000"/>
            </a:lnSpc>
            <a:spcBef>
              <a:spcPct val="0"/>
            </a:spcBef>
            <a:spcAft>
              <a:spcPct val="35000"/>
            </a:spcAft>
            <a:buNone/>
          </a:pPr>
          <a:r>
            <a:rPr lang="en-US" sz="2500" b="1" kern="1200"/>
            <a:t>Shifting</a:t>
          </a:r>
        </a:p>
      </dsp:txBody>
      <dsp:txXfrm>
        <a:off x="0" y="4462680"/>
        <a:ext cx="2420369" cy="10519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D2EA7-39FF-144F-A4A4-CE2182CEE160}">
      <dsp:nvSpPr>
        <dsp:cNvPr id="0" name=""/>
        <dsp:cNvSpPr/>
      </dsp:nvSpPr>
      <dsp:spPr>
        <a:xfrm>
          <a:off x="0" y="80264"/>
          <a:ext cx="8755380" cy="80583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baseline="0" dirty="0"/>
            <a:t>Budget and Employer Authority Management</a:t>
          </a:r>
          <a:endParaRPr lang="en-US" sz="2800" kern="1200" dirty="0"/>
        </a:p>
      </dsp:txBody>
      <dsp:txXfrm>
        <a:off x="39338" y="119602"/>
        <a:ext cx="8676704" cy="727161"/>
      </dsp:txXfrm>
    </dsp:sp>
    <dsp:sp modelId="{B0DBD9BF-3A3D-E248-B259-B9C3388A60A4}">
      <dsp:nvSpPr>
        <dsp:cNvPr id="0" name=""/>
        <dsp:cNvSpPr/>
      </dsp:nvSpPr>
      <dsp:spPr>
        <a:xfrm>
          <a:off x="0" y="943702"/>
          <a:ext cx="8755380" cy="80583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a:t>Assisting participants with navigating Financial Management Services (FMS) and required payroll paperwork</a:t>
          </a:r>
          <a:endParaRPr lang="en-US" sz="2000" kern="1200"/>
        </a:p>
      </dsp:txBody>
      <dsp:txXfrm>
        <a:off x="39338" y="983040"/>
        <a:ext cx="8676704" cy="727161"/>
      </dsp:txXfrm>
    </dsp:sp>
    <dsp:sp modelId="{AF9F1DB4-2996-4A40-80F8-C349B0ABA1C5}">
      <dsp:nvSpPr>
        <dsp:cNvPr id="0" name=""/>
        <dsp:cNvSpPr/>
      </dsp:nvSpPr>
      <dsp:spPr>
        <a:xfrm>
          <a:off x="0" y="1807139"/>
          <a:ext cx="8755380" cy="80583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a:t>Helping with recruiting, interviewing, hiring, and supervising direct support staff</a:t>
          </a:r>
          <a:endParaRPr lang="en-US" sz="2000" kern="1200"/>
        </a:p>
      </dsp:txBody>
      <dsp:txXfrm>
        <a:off x="39338" y="1846477"/>
        <a:ext cx="8676704" cy="727161"/>
      </dsp:txXfrm>
    </dsp:sp>
    <dsp:sp modelId="{47A3C386-D400-1E4B-84BE-C435CE22F5E8}">
      <dsp:nvSpPr>
        <dsp:cNvPr id="0" name=""/>
        <dsp:cNvSpPr/>
      </dsp:nvSpPr>
      <dsp:spPr>
        <a:xfrm>
          <a:off x="0" y="2670577"/>
          <a:ext cx="8755380" cy="80583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a:t>Coach</a:t>
          </a:r>
          <a:r>
            <a:rPr lang="en-US" sz="2000" kern="1200"/>
            <a:t>ing and guiding the employer </a:t>
          </a:r>
          <a:r>
            <a:rPr lang="en-US" sz="2000" b="0" i="0" kern="1200" baseline="0"/>
            <a:t>with determining staff pay rates and developing work schedules</a:t>
          </a:r>
          <a:endParaRPr lang="en-US" sz="2000" kern="1200"/>
        </a:p>
      </dsp:txBody>
      <dsp:txXfrm>
        <a:off x="39338" y="2709915"/>
        <a:ext cx="8676704" cy="727161"/>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50AED5-03E9-7E4C-93C1-425FC4CA795D}" type="datetimeFigureOut">
              <a:rPr lang="en-US" smtClean="0"/>
              <a:t>8/21/26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AFA6A-40B6-634F-B664-E41AB045A6B7}" type="slidenum">
              <a:rPr lang="en-US" smtClean="0"/>
              <a:t>‹#›</a:t>
            </a:fld>
            <a:endParaRPr lang="en-US"/>
          </a:p>
        </p:txBody>
      </p:sp>
    </p:spTree>
    <p:extLst>
      <p:ext uri="{BB962C8B-B14F-4D97-AF65-F5344CB8AC3E}">
        <p14:creationId xmlns:p14="http://schemas.microsoft.com/office/powerpoint/2010/main" val="1570168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3F90D911-2D5B-1A4B-82AA-BE56454B870F}"/>
              </a:ext>
            </a:extLst>
          </p:cNvPr>
          <p:cNvSpPr>
            <a:spLocks noGrp="1" noRot="1" noChangeAspect="1" noChangeArrowheads="1" noTextEdit="1"/>
          </p:cNvSpPr>
          <p:nvPr>
            <p:ph type="sldImg"/>
          </p:nvPr>
        </p:nvSpPr>
        <p:spPr>
          <a:ln/>
        </p:spPr>
      </p:sp>
      <p:sp>
        <p:nvSpPr>
          <p:cNvPr id="39938" name="Notes Placeholder 2">
            <a:extLst>
              <a:ext uri="{FF2B5EF4-FFF2-40B4-BE49-F238E27FC236}">
                <a16:creationId xmlns:a16="http://schemas.microsoft.com/office/drawing/2014/main" id="{A827DCE4-B638-5345-B4C1-99FCF252EE6A}"/>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dirty="0">
              <a:latin typeface="Arial"/>
              <a:ea typeface="ＭＳ Ｐゴシック"/>
              <a:cs typeface="Arial"/>
            </a:endParaRPr>
          </a:p>
          <a:p>
            <a:r>
              <a:rPr lang="en-US" altLang="en-US" dirty="0">
                <a:latin typeface="Arial"/>
                <a:ea typeface="ＭＳ Ｐゴシック"/>
                <a:cs typeface="Arial"/>
              </a:rPr>
              <a:t>I'll now talk about the </a:t>
            </a:r>
            <a:r>
              <a:rPr lang="en-US" dirty="0"/>
              <a:t>organizational practices that enable co-production to support  people’s right to life, liberty and the pursuit of happiness; </a:t>
            </a:r>
            <a:endParaRPr lang="en-US" dirty="0">
              <a:cs typeface="Calibri" panose="020F0502020204030204"/>
            </a:endParaRPr>
          </a:p>
          <a:p>
            <a:r>
              <a:rPr lang="en-US" altLang="en-US" dirty="0">
                <a:latin typeface="Arial"/>
                <a:ea typeface="ＭＳ Ｐゴシック"/>
                <a:cs typeface="Arial"/>
              </a:rPr>
              <a:t>examples and insight into the organization I co-founded with Paul, my husband and now lead in partnership with people using services such as Robert, family members such as Pam and the professionals </a:t>
            </a:r>
            <a:endParaRPr lang="en-US" dirty="0"/>
          </a:p>
          <a:p>
            <a:endParaRPr lang="en-US" altLang="en-US" dirty="0">
              <a:latin typeface="Arial" panose="020B0604020202020204" pitchFamily="34" charset="0"/>
              <a:ea typeface="ＭＳ Ｐゴシック" panose="020B0600070205080204" pitchFamily="34" charset="-128"/>
              <a:cs typeface="Arial"/>
            </a:endParaRPr>
          </a:p>
        </p:txBody>
      </p:sp>
      <p:sp>
        <p:nvSpPr>
          <p:cNvPr id="39939" name="Slide Number Placeholder 3">
            <a:extLst>
              <a:ext uri="{FF2B5EF4-FFF2-40B4-BE49-F238E27FC236}">
                <a16:creationId xmlns:a16="http://schemas.microsoft.com/office/drawing/2014/main" id="{D0424D5F-69D3-D74B-B7B4-F410CF4C3FE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A0470AD-9865-9A42-91EF-464C6C45D0EE}" type="slidenum">
              <a:rPr lang="en-US" altLang="en-US" sz="1200" smtClean="0"/>
              <a:pPr/>
              <a:t>1</a:t>
            </a:fld>
            <a:endParaRPr lang="en-US" altLang="en-US" sz="1200"/>
          </a:p>
        </p:txBody>
      </p:sp>
    </p:spTree>
    <p:extLst>
      <p:ext uri="{BB962C8B-B14F-4D97-AF65-F5344CB8AC3E}">
        <p14:creationId xmlns:p14="http://schemas.microsoft.com/office/powerpoint/2010/main" val="929031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32155B2-E2FB-694F-98CB-0D2D5AD253A5}" type="slidenum">
              <a:rPr lang="en-US" smtClean="0"/>
              <a:t>14</a:t>
            </a:fld>
            <a:endParaRPr lang="en-US" dirty="0"/>
          </a:p>
        </p:txBody>
      </p:sp>
    </p:spTree>
    <p:extLst>
      <p:ext uri="{BB962C8B-B14F-4D97-AF65-F5344CB8AC3E}">
        <p14:creationId xmlns:p14="http://schemas.microsoft.com/office/powerpoint/2010/main" val="2649599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normAutofit fontScale="55000" lnSpcReduction="20000"/>
          </a:bodyPr>
          <a:lstStyle/>
          <a:p>
            <a:r>
              <a:rPr lang="en-US" b="1" dirty="0"/>
              <a:t>Instructor</a:t>
            </a:r>
          </a:p>
          <a:p>
            <a:r>
              <a:rPr lang="en-US" b="0" dirty="0"/>
              <a:t>Introduce topic by sharing</a:t>
            </a:r>
            <a:r>
              <a:rPr lang="en-US" b="0" baseline="0" dirty="0"/>
              <a:t> that we’re going to </a:t>
            </a:r>
            <a:r>
              <a:rPr lang="en-US" dirty="0"/>
              <a:t>spend some time looking at relationships.  To effectively support people, we have to look at the people and systems that surround the person.  A Circle of Support is a way to support individuals in finding/building/maintaining natural supports, focus on the neighborhood/surrounding areas, develop “allies,” help community members know how/when they can help.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Using newsprint</a:t>
            </a:r>
            <a:r>
              <a:rPr lang="en-US" b="0" baseline="0" dirty="0"/>
              <a:t> draw</a:t>
            </a:r>
            <a:r>
              <a:rPr lang="en-US" b="1" dirty="0"/>
              <a:t> </a:t>
            </a:r>
            <a:r>
              <a:rPr lang="en-US" dirty="0"/>
              <a:t>a circle of support in steps, begin with the person at the center of a circle.</a:t>
            </a:r>
            <a:r>
              <a:rPr lang="en-US" baseline="0" dirty="0"/>
              <a:t> </a:t>
            </a:r>
            <a:r>
              <a:rPr lang="en-US" b="0" dirty="0"/>
              <a:t>Make</a:t>
            </a:r>
            <a:r>
              <a:rPr lang="en-US" b="0" baseline="0" dirty="0"/>
              <a:t> the participants aware that the </a:t>
            </a:r>
            <a:r>
              <a:rPr lang="en-US" dirty="0"/>
              <a:t>members of the circle, who may include family, friends and other community members, are usually not paid to be there.  They are involved because they care enough about the focus person to give their time and energy to helping that person to overcome obstacles and increase the options which are open to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person is always at the center. The first circle nearest to the person is for </a:t>
            </a:r>
            <a:r>
              <a:rPr lang="en-US" i="1" dirty="0"/>
              <a:t>the</a:t>
            </a:r>
            <a:r>
              <a:rPr lang="en-US" dirty="0"/>
              <a:t> most important relationships to that person. The second circle is for other people that play a major role in someone’s life, for example, close friends and relatives. The third circle is for organizations the person belongs to. This could include work, churches, clubs. The fourth circle is where we are going to place any support you pay for like the hairdressers, doctors, exercise classes. </a:t>
            </a:r>
          </a:p>
          <a:p>
            <a:pPr lvl="0"/>
            <a:endParaRPr lang="en-US" b="1" dirty="0"/>
          </a:p>
          <a:p>
            <a:pPr lvl="0"/>
            <a:r>
              <a:rPr lang="en-US" b="1" dirty="0"/>
              <a:t>Activity:</a:t>
            </a:r>
            <a:r>
              <a:rPr lang="en-US" b="1" baseline="0" dirty="0"/>
              <a:t> </a:t>
            </a:r>
          </a:p>
          <a:p>
            <a:pPr lvl="0"/>
            <a:r>
              <a:rPr lang="en-US" b="0" baseline="0" dirty="0"/>
              <a:t>Break participants into pairs.  </a:t>
            </a:r>
          </a:p>
          <a:p>
            <a:pPr lvl="0"/>
            <a:r>
              <a:rPr lang="en-US" b="0" baseline="0" dirty="0"/>
              <a:t>Using a blank sheet of paper ask that they develop a relationship circle by having a conversation with his/her partner.  Make sure enough time is given to give each partner an opportunity to practice. </a:t>
            </a:r>
          </a:p>
          <a:p>
            <a:pPr lvl="0"/>
            <a:r>
              <a:rPr lang="en-US" b="0" baseline="0" dirty="0"/>
              <a:t>Have them underline the names of those people they would want to invite to a circle meeting if they were in need of support.</a:t>
            </a:r>
          </a:p>
          <a:p>
            <a:pPr lvl="0"/>
            <a:endParaRPr lang="en-US" b="0" baseline="0" dirty="0"/>
          </a:p>
          <a:p>
            <a:pPr lvl="0"/>
            <a:r>
              <a:rPr lang="en-US" b="0" baseline="0" dirty="0"/>
              <a:t>Conduct a large group debrief where volunteers share their experience.  Use the notes that follow to continue instruction about circles of support.    </a:t>
            </a:r>
            <a:endParaRPr lang="en-US" b="0" dirty="0"/>
          </a:p>
          <a:p>
            <a:pPr lvl="0"/>
            <a:endParaRPr lang="en-US" b="1" dirty="0"/>
          </a:p>
          <a:p>
            <a:pPr lvl="0"/>
            <a:r>
              <a:rPr lang="en-US" b="1" dirty="0"/>
              <a:t>Instructor</a:t>
            </a:r>
          </a:p>
          <a:p>
            <a:pPr lvl="0"/>
            <a:r>
              <a:rPr lang="en-US" b="0" dirty="0"/>
              <a:t>The </a:t>
            </a:r>
            <a:r>
              <a:rPr lang="en-US" dirty="0"/>
              <a:t>circle acts as a community around that person (the “focus person”) who, for one reason or another, is unable to achieve what they want in life on their own and decides to ask others for help.  </a:t>
            </a:r>
          </a:p>
          <a:p>
            <a:endParaRPr lang="en-US" b="1" dirty="0"/>
          </a:p>
          <a:p>
            <a:pPr lvl="0"/>
            <a:r>
              <a:rPr lang="en-US" dirty="0"/>
              <a:t>The focus person is in charge, both in deciding who to invite to be in the circle, and also in the direction that the circle’s energy is employed, although a facilitator is normally chosen from within the circle to take care of the work required to keep it running.  This is often the role of the supports broker.  You may be called upon to facilitate meetings</a:t>
            </a:r>
            <a:r>
              <a:rPr lang="en-US" baseline="0" dirty="0"/>
              <a:t> of the person’s circle.  These meetings may happen every couple months or a few times a year, a lot will depend on the needs of the person at any given time. It is important to keep the circle engaged on a regular basis.  The circle is a great group to pull together to conduct a path.  </a:t>
            </a:r>
            <a:endParaRPr lang="en-US" dirty="0"/>
          </a:p>
          <a:p>
            <a:pPr lvl="0"/>
            <a:endParaRPr lang="en-US" dirty="0"/>
          </a:p>
          <a:p>
            <a:pPr marL="0" lvl="0" indent="0">
              <a:buFont typeface="Arial"/>
              <a:buNone/>
            </a:pPr>
            <a:r>
              <a:rPr lang="en-US" dirty="0"/>
              <a:t>Although the focus person’s goals are the primary drive in everything the circle does, the relationship is not just one way.  The members will all have diverse gifts and interests, and there can appear many new opportunities and possibilities which had not even been considered before the forming of the circle.  Because of this, an important function of the circle is to regularly re-visit the plans which they are working with, to keep the direction current in terms of what the person really wishes to achieve.</a:t>
            </a:r>
          </a:p>
          <a:p>
            <a:pPr marL="0" lvl="0" indent="0">
              <a:buFont typeface="Arial"/>
              <a:buNone/>
            </a:pPr>
            <a:endParaRPr lang="en-US" dirty="0"/>
          </a:p>
          <a:p>
            <a:pPr marL="0" lvl="0" indent="0">
              <a:buFont typeface="Arial"/>
              <a:buNone/>
            </a:pPr>
            <a:r>
              <a:rPr lang="en-US" dirty="0"/>
              <a:t>Circles</a:t>
            </a:r>
            <a:r>
              <a:rPr lang="en-US" baseline="0" dirty="0"/>
              <a:t> of support are often the person’s first connection to his/her community.  It’s members not only can help him/her realize his/her vision, but also help him/her make the connections in the community necessary to do so. </a:t>
            </a:r>
            <a:endParaRPr lang="en-US" dirty="0"/>
          </a:p>
          <a:p>
            <a:r>
              <a:rPr lang="en-US" dirty="0"/>
              <a:t> </a:t>
            </a:r>
          </a:p>
          <a:p>
            <a:endParaRPr lang="en-US" dirty="0"/>
          </a:p>
          <a:p>
            <a:endParaRPr lang="en-US" b="1" dirty="0"/>
          </a:p>
          <a:p>
            <a:endParaRPr lang="en-US" dirty="0"/>
          </a:p>
          <a:p>
            <a:endParaRPr lang="en-US" b="1" dirty="0"/>
          </a:p>
          <a:p>
            <a:endParaRPr lang="en-US" b="1" dirty="0"/>
          </a:p>
        </p:txBody>
      </p:sp>
      <p:sp>
        <p:nvSpPr>
          <p:cNvPr id="4" name="Slide Number Placeholder 3"/>
          <p:cNvSpPr>
            <a:spLocks noGrp="1"/>
          </p:cNvSpPr>
          <p:nvPr>
            <p:ph type="sldNum" sz="quarter" idx="10"/>
          </p:nvPr>
        </p:nvSpPr>
        <p:spPr/>
        <p:txBody>
          <a:bodyPr/>
          <a:lstStyle/>
          <a:p>
            <a:fld id="{3208CB35-07F7-8B47-87EC-BF69F0B0AC0E}" type="slidenum">
              <a:rPr lang="en-US" smtClean="0"/>
              <a:t>15</a:t>
            </a:fld>
            <a:endParaRPr lang="en-US" dirty="0"/>
          </a:p>
        </p:txBody>
      </p:sp>
    </p:spTree>
    <p:extLst>
      <p:ext uri="{BB962C8B-B14F-4D97-AF65-F5344CB8AC3E}">
        <p14:creationId xmlns:p14="http://schemas.microsoft.com/office/powerpoint/2010/main" val="175380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p>
          <a:p>
            <a:r>
              <a:rPr lang="en-US" dirty="0"/>
              <a:t>This</a:t>
            </a:r>
            <a:r>
              <a:rPr lang="en-US" baseline="0" dirty="0"/>
              <a:t> is easy for the Supports Broker to use and can be done fairly quickly during a team meeting, or during a discussion with an employer or during supervision with a SSP</a:t>
            </a:r>
          </a:p>
          <a:p>
            <a:endParaRPr lang="en-US" baseline="0" dirty="0"/>
          </a:p>
          <a:p>
            <a:r>
              <a:rPr lang="en-US" baseline="0" dirty="0"/>
              <a:t>The Supports Broker facilitates the discussion that focuses on what is working for the person, and what’s not, as well as what is and is not working for the family and the SSP.  It encourages honest and open communication among all parties.  It is action oriented and provides clarity to all stakeholders.</a:t>
            </a:r>
          </a:p>
          <a:p>
            <a:endParaRPr lang="en-US" baseline="0" dirty="0"/>
          </a:p>
          <a:p>
            <a:r>
              <a:rPr lang="en-US" b="1" baseline="0" dirty="0"/>
              <a:t>Activity: </a:t>
            </a:r>
          </a:p>
          <a:p>
            <a:r>
              <a:rPr lang="en-US" b="0" baseline="0" dirty="0"/>
              <a:t>Use the case study that includes conversations from various team members.  Determine what is working and working from each perspective and arrive at suggested next steps using this information</a:t>
            </a:r>
          </a:p>
          <a:p>
            <a:endParaRPr lang="en-US" b="0" baseline="0" dirty="0"/>
          </a:p>
          <a:p>
            <a:r>
              <a:rPr lang="en-US" b="1" baseline="0" dirty="0"/>
              <a:t>Material</a:t>
            </a:r>
          </a:p>
          <a:p>
            <a:r>
              <a:rPr lang="en-US" b="0" baseline="0" dirty="0"/>
              <a:t>2.11 Working Not Working</a:t>
            </a:r>
            <a:endParaRPr lang="en-US" b="0" dirty="0"/>
          </a:p>
        </p:txBody>
      </p:sp>
      <p:sp>
        <p:nvSpPr>
          <p:cNvPr id="4" name="Slide Number Placeholder 3"/>
          <p:cNvSpPr>
            <a:spLocks noGrp="1"/>
          </p:cNvSpPr>
          <p:nvPr>
            <p:ph type="sldNum" sz="quarter" idx="10"/>
          </p:nvPr>
        </p:nvSpPr>
        <p:spPr/>
        <p:txBody>
          <a:bodyPr/>
          <a:lstStyle/>
          <a:p>
            <a:fld id="{02E02857-1442-4B47-BCDF-567A77AEA97F}" type="slidenum">
              <a:rPr lang="en-US" smtClean="0"/>
              <a:t>16</a:t>
            </a:fld>
            <a:endParaRPr lang="en-US" dirty="0"/>
          </a:p>
        </p:txBody>
      </p:sp>
    </p:spTree>
    <p:extLst>
      <p:ext uri="{BB962C8B-B14F-4D97-AF65-F5344CB8AC3E}">
        <p14:creationId xmlns:p14="http://schemas.microsoft.com/office/powerpoint/2010/main" val="2991700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8C5307-140F-447F-BCBA-BB92E3A2906B}" type="slidenum">
              <a:rPr lang="en-US" smtClean="0"/>
              <a:t>17</a:t>
            </a:fld>
            <a:endParaRPr lang="en-US"/>
          </a:p>
        </p:txBody>
      </p:sp>
    </p:spTree>
    <p:extLst>
      <p:ext uri="{BB962C8B-B14F-4D97-AF65-F5344CB8AC3E}">
        <p14:creationId xmlns:p14="http://schemas.microsoft.com/office/powerpoint/2010/main" val="1142616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02457C02-82DC-4ED4-A73A-186C6D6A1160}"/>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2BA84DA5-9C09-4B72-9EBF-925F55E6D98F}"/>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41987" name="Slide Number Placeholder 3">
            <a:extLst>
              <a:ext uri="{FF2B5EF4-FFF2-40B4-BE49-F238E27FC236}">
                <a16:creationId xmlns:a16="http://schemas.microsoft.com/office/drawing/2014/main" id="{BC43C12E-0414-4ABE-B155-27C6FA05844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9371A82-AC97-408B-A485-44BF153696A3}" type="slidenum">
              <a:rPr lang="en-US" altLang="en-US" sz="1200"/>
              <a:pPr/>
              <a:t>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E8E458B6-2117-43FB-A61D-7DA0A654B713}"/>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79F87664-6553-4FB4-AAFE-DE9B7007625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Into of the Values Into Action Network:  who we are and why we do what we do</a:t>
            </a:r>
          </a:p>
          <a:p>
            <a:r>
              <a:rPr lang="en-US"/>
              <a:t>Values Into Action Network:  who we are and why we do what we do</a:t>
            </a:r>
          </a:p>
          <a:p>
            <a:r>
              <a:rPr lang="en-US"/>
              <a:t>PA –supporting over 300 people with varying support needs across PA, urban, suburban and rural communities to use HCBS; </a:t>
            </a:r>
          </a:p>
          <a:p>
            <a:r>
              <a:rPr lang="en-US"/>
              <a:t>NJ-team of 20 SCs (non medical professionals) supporting over 600 people in urban, suburban and rural communities</a:t>
            </a:r>
          </a:p>
          <a:p>
            <a:r>
              <a:rPr lang="en-US">
                <a:cs typeface="Calibri"/>
              </a:rPr>
              <a:t>Co-founded and volunteer executive leadership to two disability led organizations:  Collaborative NJ and Alliance for Citizen Directed Supports</a:t>
            </a:r>
          </a:p>
          <a:p>
            <a:r>
              <a:rPr lang="en-US">
                <a:cs typeface="Calibri"/>
              </a:rPr>
              <a:t>DD council grantee in both NJ and PA</a:t>
            </a:r>
          </a:p>
          <a:p>
            <a:r>
              <a:rPr lang="en-US">
                <a:cs typeface="Calibri"/>
              </a:rPr>
              <a:t>Sought for publications and consultation on self direction and organizational design and delivery of HCBS services</a:t>
            </a:r>
          </a:p>
          <a:p>
            <a:r>
              <a:rPr lang="en-US"/>
              <a:t>And beyond!</a:t>
            </a:r>
          </a:p>
          <a:p>
            <a:endParaRPr lang="en-US" altLang="en-US">
              <a:latin typeface="Arial" panose="020B0604020202020204" pitchFamily="34" charset="0"/>
              <a:ea typeface="ＭＳ Ｐゴシック" panose="020B0600070205080204" pitchFamily="34" charset="-128"/>
            </a:endParaRPr>
          </a:p>
          <a:p>
            <a:endParaRPr lang="en-US" altLang="en-US">
              <a:latin typeface="Arial" panose="020B0604020202020204" pitchFamily="34" charset="0"/>
              <a:ea typeface="ＭＳ Ｐゴシック" panose="020B0600070205080204" pitchFamily="34" charset="-128"/>
            </a:endParaRPr>
          </a:p>
        </p:txBody>
      </p:sp>
      <p:sp>
        <p:nvSpPr>
          <p:cNvPr id="106499" name="Slide Number Placeholder 3">
            <a:extLst>
              <a:ext uri="{FF2B5EF4-FFF2-40B4-BE49-F238E27FC236}">
                <a16:creationId xmlns:a16="http://schemas.microsoft.com/office/drawing/2014/main" id="{AEF997F0-1CAE-4246-AD60-887977712EE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94BE028-3FDC-4565-BF09-EE1B5B8B7C16}" type="slidenum">
              <a:rPr lang="en-US" altLang="en-US" sz="120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core values underpin everything we do. </a:t>
            </a:r>
          </a:p>
          <a:p>
            <a:endParaRPr lang="en-US"/>
          </a:p>
        </p:txBody>
      </p:sp>
      <p:sp>
        <p:nvSpPr>
          <p:cNvPr id="4" name="Slide Number Placeholder 3"/>
          <p:cNvSpPr>
            <a:spLocks noGrp="1"/>
          </p:cNvSpPr>
          <p:nvPr>
            <p:ph type="sldNum" sz="quarter" idx="5"/>
          </p:nvPr>
        </p:nvSpPr>
        <p:spPr/>
        <p:txBody>
          <a:bodyPr/>
          <a:lstStyle/>
          <a:p>
            <a:fld id="{798C5307-140F-447F-BCBA-BB92E3A2906B}" type="slidenum">
              <a:rPr lang="en-US" smtClean="0"/>
              <a:t>4</a:t>
            </a:fld>
            <a:endParaRPr lang="en-US"/>
          </a:p>
        </p:txBody>
      </p:sp>
    </p:spTree>
    <p:extLst>
      <p:ext uri="{BB962C8B-B14F-4D97-AF65-F5344CB8AC3E}">
        <p14:creationId xmlns:p14="http://schemas.microsoft.com/office/powerpoint/2010/main" val="972373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1 min </a:t>
            </a:r>
          </a:p>
          <a:p>
            <a:r>
              <a:rPr lang="en-US">
                <a:cs typeface="Calibri"/>
              </a:rPr>
              <a:t>Foundation of our approach</a:t>
            </a:r>
          </a:p>
        </p:txBody>
      </p:sp>
      <p:sp>
        <p:nvSpPr>
          <p:cNvPr id="4" name="Slide Number Placeholder 3"/>
          <p:cNvSpPr>
            <a:spLocks noGrp="1"/>
          </p:cNvSpPr>
          <p:nvPr>
            <p:ph type="sldNum" sz="quarter" idx="5"/>
          </p:nvPr>
        </p:nvSpPr>
        <p:spPr/>
        <p:txBody>
          <a:bodyPr/>
          <a:lstStyle/>
          <a:p>
            <a:fld id="{8B3310F9-E6EE-414F-8F89-0FDEEF01FF05}" type="slidenum">
              <a:rPr lang="en-US" smtClean="0"/>
              <a:t>5</a:t>
            </a:fld>
            <a:endParaRPr lang="en-US"/>
          </a:p>
        </p:txBody>
      </p:sp>
    </p:spTree>
    <p:extLst>
      <p:ext uri="{BB962C8B-B14F-4D97-AF65-F5344CB8AC3E}">
        <p14:creationId xmlns:p14="http://schemas.microsoft.com/office/powerpoint/2010/main" val="119680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6E41F4E2-3728-499A-B1D5-F6860520150D}"/>
              </a:ext>
            </a:extLst>
          </p:cNvPr>
          <p:cNvSpPr>
            <a:spLocks noGrp="1" noRot="1" noChangeAspect="1" noChangeArrowheads="1" noTextEdit="1"/>
          </p:cNvSpPr>
          <p:nvPr>
            <p:ph type="sldImg"/>
          </p:nvPr>
        </p:nvSpPr>
        <p:spPr>
          <a:ln/>
        </p:spPr>
      </p:sp>
      <p:sp>
        <p:nvSpPr>
          <p:cNvPr id="54274" name="Notes Placeholder 2">
            <a:extLst>
              <a:ext uri="{FF2B5EF4-FFF2-40B4-BE49-F238E27FC236}">
                <a16:creationId xmlns:a16="http://schemas.microsoft.com/office/drawing/2014/main" id="{493FE71C-9A46-42D0-A262-4346840231C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Pennsylvania has a long history of promoting values that focus on understanding what people with disabilities want and the supports they need to life like all citizens.  The concept of Everyday Lives in Pennsylvania began in 1989 when a group of people with disabilities, families, advocates, government officials and service providers came together to discuss what the future should look like for all people with disabilities.  The result was a list principles set to guide the Office of Developmental Programs (ODP) and the service system.  In 2016, Everyday Lives was revised to reflect recommendations of current stakeholders.  Today, Everyday Lives continues to guide the policies and practices of the ODP and the service system.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The foundation of </a:t>
            </a:r>
            <a:r>
              <a:rPr lang="en-US" altLang="en-US" b="1">
                <a:latin typeface="Arial" panose="020B0604020202020204" pitchFamily="34" charset="0"/>
                <a:ea typeface="ＭＳ Ｐゴシック" panose="020B0600070205080204" pitchFamily="34" charset="-128"/>
              </a:rPr>
              <a:t>"Everyday Lives: Values In Action"</a:t>
            </a:r>
            <a:r>
              <a:rPr lang="en-US" altLang="en-US">
                <a:latin typeface="Arial" panose="020B0604020202020204" pitchFamily="34" charset="0"/>
                <a:ea typeface="ＭＳ Ｐゴシック" panose="020B0600070205080204" pitchFamily="34" charset="-128"/>
              </a:rPr>
              <a:t> focuses on two statements: </a:t>
            </a:r>
          </a:p>
          <a:p>
            <a:endParaRPr lang="en-US" altLang="en-US" b="1">
              <a:latin typeface="Arial" panose="020B0604020202020204" pitchFamily="34" charset="0"/>
              <a:ea typeface="ＭＳ Ｐゴシック" panose="020B0600070205080204" pitchFamily="34" charset="-128"/>
            </a:endParaRPr>
          </a:p>
          <a:p>
            <a:r>
              <a:rPr lang="en-US" altLang="en-US" b="1">
                <a:latin typeface="Arial" panose="020B0604020202020204" pitchFamily="34" charset="0"/>
                <a:ea typeface="ＭＳ Ｐゴシック" panose="020B0600070205080204" pitchFamily="34" charset="-128"/>
              </a:rPr>
              <a:t>1. We value what is important to people with disabilities and their families, who are striving for an everyday life.</a:t>
            </a:r>
            <a:r>
              <a:rPr lang="en-US" altLang="en-US">
                <a:latin typeface="Arial" panose="020B0604020202020204" pitchFamily="34" charset="0"/>
                <a:ea typeface="ＭＳ Ｐゴシック" panose="020B0600070205080204" pitchFamily="34" charset="-128"/>
              </a:rPr>
              <a:t> An everyday life is about opportunities, relationships, rights, and responsibilities. It is about being a member of the community, having a valued role, making a contribution to society, and having one’s rights as a citizen fully respected. It is a vision that we should all be working toward together.</a:t>
            </a:r>
          </a:p>
          <a:p>
            <a:endParaRPr lang="en-US" altLang="en-US" b="1">
              <a:latin typeface="Arial" panose="020B0604020202020204" pitchFamily="34" charset="0"/>
              <a:ea typeface="ＭＳ Ｐゴシック" panose="020B0600070205080204" pitchFamily="34" charset="-128"/>
            </a:endParaRPr>
          </a:p>
          <a:p>
            <a:r>
              <a:rPr lang="en-US" altLang="en-US" b="1">
                <a:latin typeface="Arial" panose="020B0604020202020204" pitchFamily="34" charset="0"/>
                <a:ea typeface="ＭＳ Ｐゴシック" panose="020B0600070205080204" pitchFamily="34" charset="-128"/>
              </a:rPr>
              <a:t>2. People with disabilities have a right to an everyday life; a life that is no different than that of all other citizens.</a:t>
            </a:r>
            <a:r>
              <a:rPr lang="en-US" altLang="en-US">
                <a:latin typeface="Arial" panose="020B0604020202020204" pitchFamily="34" charset="0"/>
                <a:ea typeface="ＭＳ Ｐゴシック" panose="020B0600070205080204" pitchFamily="34" charset="-128"/>
              </a:rPr>
              <a:t> This continues to be the truest statement on which we can build our work. </a:t>
            </a:r>
          </a:p>
          <a:p>
            <a:r>
              <a:rPr lang="en-US" altLang="en-US">
                <a:latin typeface="Arial" panose="020B0604020202020204" pitchFamily="34" charset="0"/>
                <a:ea typeface="ＭＳ Ｐゴシック" panose="020B0600070205080204" pitchFamily="34" charset="-128"/>
              </a:rPr>
              <a:t>"Everyday Lives" will be a guide to the Office of Developmental Programs as it develops policy and designs programs. Providers of services will use these recommendations to support individuals and their families to achieve an everyday life.</a:t>
            </a:r>
          </a:p>
          <a:p>
            <a:endParaRPr lang="en-US" altLang="en-US">
              <a:latin typeface="Arial" panose="020B0604020202020204" pitchFamily="34" charset="0"/>
              <a:ea typeface="ＭＳ Ｐゴシック" panose="020B0600070205080204" pitchFamily="34" charset="-128"/>
            </a:endParaRPr>
          </a:p>
        </p:txBody>
      </p:sp>
      <p:sp>
        <p:nvSpPr>
          <p:cNvPr id="54275" name="Slide Number Placeholder 3">
            <a:extLst>
              <a:ext uri="{FF2B5EF4-FFF2-40B4-BE49-F238E27FC236}">
                <a16:creationId xmlns:a16="http://schemas.microsoft.com/office/drawing/2014/main" id="{42CAA7EF-E0EC-467E-BF3C-87DADC22C62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0E7DC57-64AD-4ED8-8E98-3B908466D92C}" type="slidenum">
              <a:rPr lang="en-US" altLang="en-US" sz="120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a:extLst>
              <a:ext uri="{FF2B5EF4-FFF2-40B4-BE49-F238E27FC236}">
                <a16:creationId xmlns:a16="http://schemas.microsoft.com/office/drawing/2014/main" id="{B5421716-15E6-41B0-8E01-CFE6B3BF6E22}"/>
              </a:ext>
            </a:extLst>
          </p:cNvPr>
          <p:cNvSpPr>
            <a:spLocks noGrp="1" noRot="1" noChangeAspect="1" noChangeArrowheads="1" noTextEdit="1"/>
          </p:cNvSpPr>
          <p:nvPr>
            <p:ph type="sldImg"/>
          </p:nvPr>
        </p:nvSpPr>
        <p:spPr>
          <a:ln/>
        </p:spPr>
      </p:sp>
      <p:sp>
        <p:nvSpPr>
          <p:cNvPr id="56322" name="Notes Placeholder 2">
            <a:extLst>
              <a:ext uri="{FF2B5EF4-FFF2-40B4-BE49-F238E27FC236}">
                <a16:creationId xmlns:a16="http://schemas.microsoft.com/office/drawing/2014/main" id="{50CC68C5-21B2-45AB-B863-30DE9B0688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Supports Brokers play a role in all elements of Everyday Lives as they assist and guide those who choose to self direct or direct services for their family member.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 are especially instrumental to the recommendation to Promote Self-Direction, Choice, and Control come to life.  Everyday Lives describes that “Personal choice and control over all aspects of life must be supported for every person.  Choice about where to live, whom to live with, what to do for a living, and how to have fun are all key choices in life, as are seemingly small choices, such as what to eat, what to wear, when to wake up in the morning, and when to go to bed.  It’s important that people with disabilities be able to trust people who provide assistance, to feel confident that they respect the person and her right to manage her own life, and to enjoy the company of others.  Self-direction (or person-directed supports and services) work best when people have clear and understandable information, opportunities to exercise choice, and assistance with making decisions when needed.  Self-direction is only possible when family, friends, and people who provide supports respect the person’s preferences and their right to make mistakes and facilitate the implementation of the person’s decisions. </a:t>
            </a:r>
          </a:p>
          <a:p>
            <a:endParaRPr lang="en-US" altLang="en-US">
              <a:latin typeface="Arial" panose="020B0604020202020204" pitchFamily="34" charset="0"/>
              <a:ea typeface="ＭＳ Ｐゴシック" panose="020B0600070205080204" pitchFamily="34" charset="-128"/>
            </a:endParaRPr>
          </a:p>
        </p:txBody>
      </p:sp>
      <p:sp>
        <p:nvSpPr>
          <p:cNvPr id="56323" name="Slide Number Placeholder 3">
            <a:extLst>
              <a:ext uri="{FF2B5EF4-FFF2-40B4-BE49-F238E27FC236}">
                <a16:creationId xmlns:a16="http://schemas.microsoft.com/office/drawing/2014/main" id="{D97F389D-C727-4646-B6C5-589F6B990B8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4B8934B-1EE0-42B7-B1CD-DAB41D037395}" type="slidenum">
              <a:rPr lang="en-US" altLang="en-US" sz="120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a:extLst>
              <a:ext uri="{FF2B5EF4-FFF2-40B4-BE49-F238E27FC236}">
                <a16:creationId xmlns:a16="http://schemas.microsoft.com/office/drawing/2014/main" id="{05002299-AEDD-406F-A206-1682ABA54014}"/>
              </a:ext>
            </a:extLst>
          </p:cNvPr>
          <p:cNvSpPr>
            <a:spLocks noGrp="1" noRot="1" noChangeAspect="1" noChangeArrowheads="1" noTextEdit="1"/>
          </p:cNvSpPr>
          <p:nvPr>
            <p:ph type="sldImg"/>
          </p:nvPr>
        </p:nvSpPr>
        <p:spPr>
          <a:ln/>
        </p:spPr>
      </p:sp>
      <p:sp>
        <p:nvSpPr>
          <p:cNvPr id="70658" name="Notes Placeholder 2">
            <a:extLst>
              <a:ext uri="{FF2B5EF4-FFF2-40B4-BE49-F238E27FC236}">
                <a16:creationId xmlns:a16="http://schemas.microsoft.com/office/drawing/2014/main" id="{AC0FA5D9-1854-4473-85BA-31701B44BEB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70659" name="Slide Number Placeholder 3">
            <a:extLst>
              <a:ext uri="{FF2B5EF4-FFF2-40B4-BE49-F238E27FC236}">
                <a16:creationId xmlns:a16="http://schemas.microsoft.com/office/drawing/2014/main" id="{0EBEF6B7-050A-4DBD-AB79-80C0A38F7C1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36D3A5A-1BCD-4BA9-858D-8201A38F1CC5}" type="slidenum">
              <a:rPr lang="en-US" altLang="en-US" sz="1200"/>
              <a:pPr/>
              <a:t>11</a:t>
            </a:fld>
            <a:endParaRPr lang="en-US" altLang="en-US" sz="1200"/>
          </a:p>
        </p:txBody>
      </p:sp>
    </p:spTree>
    <p:extLst>
      <p:ext uri="{BB962C8B-B14F-4D97-AF65-F5344CB8AC3E}">
        <p14:creationId xmlns:p14="http://schemas.microsoft.com/office/powerpoint/2010/main" val="188816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p>
          <a:p>
            <a:r>
              <a:rPr lang="en-US" dirty="0"/>
              <a:t>PATH </a:t>
            </a:r>
            <a:r>
              <a:rPr lang="mr-IN" dirty="0"/>
              <a:t>–</a:t>
            </a:r>
            <a:r>
              <a:rPr lang="en-US" dirty="0"/>
              <a:t> Planning Alternative</a:t>
            </a:r>
            <a:r>
              <a:rPr lang="en-US" baseline="0" dirty="0"/>
              <a:t> Tomorrow’s with Home (although rarely referred to by it’s full name) is an extremely effective strategy for visioning and identifying strategies to help the person achieve his or her vision.  </a:t>
            </a:r>
          </a:p>
          <a:p>
            <a:r>
              <a:rPr lang="en-US" baseline="0" dirty="0"/>
              <a:t>We’re going to spend time today going over developing a PATH and will give you an opportunity to practice.  This screen shows a sample of John’s Path.  You’ll see it’s both informative and visually appealing.  Don’t let that scare you though.  You do not have to be an artist to facilitate a PATH.</a:t>
            </a:r>
          </a:p>
          <a:p>
            <a:endParaRPr lang="en-US" baseline="0" dirty="0"/>
          </a:p>
          <a:p>
            <a:endParaRPr lang="en-US" baseline="0" dirty="0"/>
          </a:p>
          <a:p>
            <a:r>
              <a:rPr lang="en-US" i="1" baseline="0" dirty="0"/>
              <a:t>Note: As an alternate demonstration, instructors may use images or actual PATHs they’ve conducted with permission of focus person</a:t>
            </a:r>
            <a:endParaRPr lang="en-US" i="1" dirty="0"/>
          </a:p>
        </p:txBody>
      </p:sp>
      <p:sp>
        <p:nvSpPr>
          <p:cNvPr id="4" name="Slide Number Placeholder 3"/>
          <p:cNvSpPr>
            <a:spLocks noGrp="1"/>
          </p:cNvSpPr>
          <p:nvPr>
            <p:ph type="sldNum" sz="quarter" idx="10"/>
          </p:nvPr>
        </p:nvSpPr>
        <p:spPr/>
        <p:txBody>
          <a:bodyPr/>
          <a:lstStyle/>
          <a:p>
            <a:fld id="{532155B2-E2FB-694F-98CB-0D2D5AD253A5}" type="slidenum">
              <a:rPr lang="en-US" smtClean="0"/>
              <a:t>13</a:t>
            </a:fld>
            <a:endParaRPr lang="en-US" dirty="0"/>
          </a:p>
        </p:txBody>
      </p:sp>
    </p:spTree>
    <p:extLst>
      <p:ext uri="{BB962C8B-B14F-4D97-AF65-F5344CB8AC3E}">
        <p14:creationId xmlns:p14="http://schemas.microsoft.com/office/powerpoint/2010/main" val="2142430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B5624-1C57-CBB0-6AB5-F8DDE5CB5E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14D376-A3E1-7F55-CCA1-4C87E826C5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072D5A-2030-40C6-7A6E-1254685CA222}"/>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5" name="Footer Placeholder 4">
            <a:extLst>
              <a:ext uri="{FF2B5EF4-FFF2-40B4-BE49-F238E27FC236}">
                <a16:creationId xmlns:a16="http://schemas.microsoft.com/office/drawing/2014/main" id="{35EF7E35-7A08-F34A-FC84-E37E0CFD2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F62CF7-13E8-FF2E-2890-B33098AD97A8}"/>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2227115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ABE81-FD23-3225-23F9-BBFE07EF88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01A9F1-92C9-760A-7ECE-99467F3EBA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11C793-E6B7-2E0C-BE02-DBE4B6E50232}"/>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5" name="Footer Placeholder 4">
            <a:extLst>
              <a:ext uri="{FF2B5EF4-FFF2-40B4-BE49-F238E27FC236}">
                <a16:creationId xmlns:a16="http://schemas.microsoft.com/office/drawing/2014/main" id="{B993D575-0350-CAC5-6B07-F4BE4216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7BCE71-6AAF-6BF1-B632-75548007384D}"/>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278696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01C2E5-3B53-757A-0433-F3C04F779E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ABD622-496A-5C02-5463-8FA9FF0CD7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6311F0-FECC-2ADB-BE47-87ED77A261CB}"/>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5" name="Footer Placeholder 4">
            <a:extLst>
              <a:ext uri="{FF2B5EF4-FFF2-40B4-BE49-F238E27FC236}">
                <a16:creationId xmlns:a16="http://schemas.microsoft.com/office/drawing/2014/main" id="{6E07F72F-848B-3085-4284-C7C7869501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358355-42CA-77C0-85EE-FE39385F2481}"/>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1630343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F4DD58-525D-4728-A769-9F38711D57DA}"/>
              </a:ext>
              <a:ext uri="{C183D7F6-B498-43B3-948B-1728B52AA6E4}">
                <adec:decorative xmlns:adec="http://schemas.microsoft.com/office/drawing/2017/decorative" val="1"/>
              </a:ext>
            </a:extLst>
          </p:cNvPr>
          <p:cNvSpPr/>
          <p:nvPr userDrawn="1"/>
        </p:nvSpPr>
        <p:spPr>
          <a:xfrm>
            <a:off x="0" y="0"/>
            <a:ext cx="3048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C1F862FE-7A72-432B-9888-FB389D35BDF2}"/>
              </a:ext>
            </a:extLst>
          </p:cNvPr>
          <p:cNvSpPr>
            <a:spLocks noGrp="1"/>
          </p:cNvSpPr>
          <p:nvPr>
            <p:ph type="title" hasCustomPrompt="1"/>
          </p:nvPr>
        </p:nvSpPr>
        <p:spPr>
          <a:xfrm>
            <a:off x="331788" y="875030"/>
            <a:ext cx="2384425" cy="5068570"/>
          </a:xfrm>
        </p:spPr>
        <p:txBody>
          <a:bodyPr/>
          <a:lstStyle>
            <a:lvl1pPr>
              <a:lnSpc>
                <a:spcPct val="100000"/>
              </a:lnSpc>
              <a:defRPr spc="-20" baseline="0">
                <a:solidFill>
                  <a:schemeClr val="bg1"/>
                </a:solidFill>
              </a:defRPr>
            </a:lvl1pPr>
          </a:lstStyle>
          <a:p>
            <a:r>
              <a:rPr lang="en-US"/>
              <a:t>Click  to add text</a:t>
            </a:r>
          </a:p>
        </p:txBody>
      </p:sp>
      <p:sp>
        <p:nvSpPr>
          <p:cNvPr id="13" name="Footer Placeholder 4">
            <a:extLst>
              <a:ext uri="{FF2B5EF4-FFF2-40B4-BE49-F238E27FC236}">
                <a16:creationId xmlns:a16="http://schemas.microsoft.com/office/drawing/2014/main" id="{A256B58A-EC2F-48AB-BF2D-AB678AF0C027}"/>
              </a:ext>
            </a:extLst>
          </p:cNvPr>
          <p:cNvSpPr>
            <a:spLocks noGrp="1"/>
          </p:cNvSpPr>
          <p:nvPr>
            <p:ph type="ftr" sz="quarter" idx="11"/>
          </p:nvPr>
        </p:nvSpPr>
        <p:spPr>
          <a:xfrm>
            <a:off x="199277" y="6356350"/>
            <a:ext cx="2771138" cy="365125"/>
          </a:xfrm>
        </p:spPr>
        <p:txBody>
          <a:bodyPr/>
          <a:lstStyle>
            <a:lvl1pPr>
              <a:defRPr>
                <a:solidFill>
                  <a:schemeClr val="bg1"/>
                </a:solidFill>
              </a:defRPr>
            </a:lvl1pPr>
          </a:lstStyle>
          <a:p>
            <a:pPr>
              <a:defRPr/>
            </a:pPr>
            <a:r>
              <a:rPr lang="en-US"/>
              <a:t>Presentation title</a:t>
            </a:r>
          </a:p>
        </p:txBody>
      </p:sp>
      <p:sp>
        <p:nvSpPr>
          <p:cNvPr id="3" name="Content Placeholder 2">
            <a:extLst>
              <a:ext uri="{FF2B5EF4-FFF2-40B4-BE49-F238E27FC236}">
                <a16:creationId xmlns:a16="http://schemas.microsoft.com/office/drawing/2014/main" id="{99D33DA1-34CB-434E-99AF-EA31D28A1941}"/>
              </a:ext>
            </a:extLst>
          </p:cNvPr>
          <p:cNvSpPr>
            <a:spLocks noGrp="1"/>
          </p:cNvSpPr>
          <p:nvPr>
            <p:ph sz="quarter" idx="14" hasCustomPrompt="1"/>
          </p:nvPr>
        </p:nvSpPr>
        <p:spPr>
          <a:xfrm>
            <a:off x="3302000" y="876300"/>
            <a:ext cx="8607425" cy="4749800"/>
          </a:xfrm>
        </p:spPr>
        <p:txBody>
          <a:bodyPr/>
          <a:lstStyle>
            <a:lvl1pPr>
              <a:defRPr/>
            </a:lvl1pPr>
          </a:lstStyle>
          <a:p>
            <a:pPr lvl="0"/>
            <a:r>
              <a:rPr lang="en-US"/>
              <a:t>Click to add content</a:t>
            </a:r>
          </a:p>
        </p:txBody>
      </p:sp>
      <p:sp>
        <p:nvSpPr>
          <p:cNvPr id="14" name="Date Placeholder 3">
            <a:extLst>
              <a:ext uri="{FF2B5EF4-FFF2-40B4-BE49-F238E27FC236}">
                <a16:creationId xmlns:a16="http://schemas.microsoft.com/office/drawing/2014/main" id="{DB48D9BB-04DF-4542-8DF6-C4C78753805D}"/>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15" name="Slide Number Placeholder 5">
            <a:extLst>
              <a:ext uri="{FF2B5EF4-FFF2-40B4-BE49-F238E27FC236}">
                <a16:creationId xmlns:a16="http://schemas.microsoft.com/office/drawing/2014/main" id="{F22742E1-6009-4FFB-A391-37B987F53002}"/>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2667395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914400" y="304800"/>
            <a:ext cx="10668000" cy="457200"/>
          </a:xfrm>
          <a:prstGeom prst="rect">
            <a:avLst/>
          </a:prstGeom>
        </p:spPr>
        <p:txBody>
          <a:bodyPr/>
          <a:lstStyle>
            <a:lvl1pPr algn="l">
              <a:defRPr sz="2800">
                <a:solidFill>
                  <a:schemeClr val="bg1"/>
                </a:solidFill>
              </a:defRPr>
            </a:lvl1pPr>
          </a:lstStyle>
          <a:p>
            <a:r>
              <a:rPr lang="en-US"/>
              <a:t>Click to edit Master title style</a:t>
            </a:r>
            <a:endParaRPr lang="en-US" dirty="0"/>
          </a:p>
        </p:txBody>
      </p:sp>
      <p:sp>
        <p:nvSpPr>
          <p:cNvPr id="8" name="Content Placeholder 7"/>
          <p:cNvSpPr>
            <a:spLocks noGrp="1"/>
          </p:cNvSpPr>
          <p:nvPr>
            <p:ph sz="quarter" idx="13"/>
          </p:nvPr>
        </p:nvSpPr>
        <p:spPr>
          <a:xfrm>
            <a:off x="1016000" y="1066800"/>
            <a:ext cx="10058400" cy="4800600"/>
          </a:xfrm>
          <a:prstGeom prst="rect">
            <a:avLst/>
          </a:prstGeom>
        </p:spPr>
        <p:txBody>
          <a:bodyPr/>
          <a:lstStyle>
            <a:lvl1pPr>
              <a:buClrTx/>
              <a:defRPr sz="2400"/>
            </a:lvl1pPr>
            <a:lvl2pPr>
              <a:buClrTx/>
              <a:defRPr sz="2000"/>
            </a:lvl2pPr>
            <a:lvl3pPr>
              <a:buClrTx/>
              <a:defRPr sz="1800"/>
            </a:lvl3pPr>
            <a:lvl4pPr>
              <a:buClrTx/>
              <a:defRPr sz="1600"/>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Rectangle 4"/>
          <p:cNvSpPr>
            <a:spLocks noGrp="1" noChangeArrowheads="1"/>
          </p:cNvSpPr>
          <p:nvPr>
            <p:ph type="dt" sz="half" idx="2"/>
          </p:nvPr>
        </p:nvSpPr>
        <p:spPr bwMode="auto">
          <a:xfrm>
            <a:off x="609600" y="6400801"/>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100">
                <a:ea typeface="ＭＳ Ｐゴシック" pitchFamily="-111" charset="-128"/>
                <a:cs typeface="+mn-cs"/>
              </a:defRPr>
            </a:lvl1pPr>
          </a:lstStyle>
          <a:p>
            <a:pPr>
              <a:defRPr/>
            </a:pPr>
            <a:fld id="{FBCA2BBF-0687-3443-8B76-CE488F62BCE6}" type="datetime1">
              <a:rPr lang="en-US" smtClean="0"/>
              <a:t>8/21/26</a:t>
            </a:fld>
            <a:endParaRPr lang="en-US" dirty="0"/>
          </a:p>
        </p:txBody>
      </p:sp>
      <p:sp>
        <p:nvSpPr>
          <p:cNvPr id="12" name="Slide Number Placeholder 5"/>
          <p:cNvSpPr>
            <a:spLocks noGrp="1"/>
          </p:cNvSpPr>
          <p:nvPr>
            <p:ph type="sldNum" sz="quarter" idx="4"/>
          </p:nvPr>
        </p:nvSpPr>
        <p:spPr>
          <a:xfrm>
            <a:off x="4673600" y="6400801"/>
            <a:ext cx="2844800" cy="244475"/>
          </a:xfrm>
          <a:prstGeom prst="rect">
            <a:avLst/>
          </a:prstGeom>
        </p:spPr>
        <p:txBody>
          <a:bodyPr vert="horz" wrap="square" lIns="91440" tIns="45720" rIns="91440" bIns="45720" numCol="1" anchor="t" anchorCtr="0" compatLnSpc="1">
            <a:prstTxWarp prst="textNoShape">
              <a:avLst/>
            </a:prstTxWarp>
          </a:bodyPr>
          <a:lstStyle>
            <a:lvl1pPr algn="ctr">
              <a:defRPr sz="1100">
                <a:ea typeface="ＭＳ Ｐゴシック" pitchFamily="-111" charset="-128"/>
                <a:cs typeface="+mn-cs"/>
              </a:defRPr>
            </a:lvl1pPr>
          </a:lstStyle>
          <a:p>
            <a:pPr>
              <a:defRPr/>
            </a:pPr>
            <a:fld id="{70265E95-77F9-457A-9EE3-4D9004F83F9A}" type="slidenum">
              <a:rPr lang="en-US" smtClean="0"/>
              <a:pPr>
                <a:defRPr/>
              </a:pPr>
              <a:t>‹#›</a:t>
            </a:fld>
            <a:endParaRPr lang="en-US" dirty="0"/>
          </a:p>
        </p:txBody>
      </p:sp>
    </p:spTree>
    <p:extLst>
      <p:ext uri="{BB962C8B-B14F-4D97-AF65-F5344CB8AC3E}">
        <p14:creationId xmlns:p14="http://schemas.microsoft.com/office/powerpoint/2010/main" val="841822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3698AF-A86A-4D69-8272-76C9C1914A3B}"/>
              </a:ext>
              <a:ext uri="{C183D7F6-B498-43B3-948B-1728B52AA6E4}">
                <adec:decorative xmlns:adec="http://schemas.microsoft.com/office/drawing/2017/decorative" val="1"/>
              </a:ext>
            </a:extLst>
          </p:cNvPr>
          <p:cNvSpPr/>
          <p:nvPr userDrawn="1"/>
        </p:nvSpPr>
        <p:spPr>
          <a:xfrm>
            <a:off x="0" y="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F9E2DC86-4009-449C-8F4E-779A8C762B26}"/>
              </a:ext>
            </a:extLst>
          </p:cNvPr>
          <p:cNvSpPr>
            <a:spLocks noGrp="1"/>
          </p:cNvSpPr>
          <p:nvPr>
            <p:ph type="title"/>
          </p:nvPr>
        </p:nvSpPr>
        <p:spPr>
          <a:xfrm>
            <a:off x="649045" y="365124"/>
            <a:ext cx="9523655" cy="1501327"/>
          </a:xfrm>
        </p:spPr>
        <p:txBody>
          <a:bodyPr/>
          <a:lstStyle>
            <a:lvl1pPr>
              <a:defRPr spc="-20" baseline="0">
                <a:solidFill>
                  <a:schemeClr val="bg1"/>
                </a:solidFill>
              </a:defRPr>
            </a:lvl1pPr>
          </a:lstStyle>
          <a:p>
            <a:r>
              <a:rPr lang="en-US">
                <a:solidFill>
                  <a:srgbClr val="FFFFFF"/>
                </a:solidFill>
              </a:rPr>
              <a:t>Click to edit Master title style</a:t>
            </a:r>
          </a:p>
        </p:txBody>
      </p:sp>
      <p:sp>
        <p:nvSpPr>
          <p:cNvPr id="12" name="Picture Placeholder 10">
            <a:extLst>
              <a:ext uri="{FF2B5EF4-FFF2-40B4-BE49-F238E27FC236}">
                <a16:creationId xmlns:a16="http://schemas.microsoft.com/office/drawing/2014/main" id="{671630E1-6506-4E93-BB6A-0604E0D04932}"/>
              </a:ext>
            </a:extLst>
          </p:cNvPr>
          <p:cNvSpPr>
            <a:spLocks noGrp="1"/>
          </p:cNvSpPr>
          <p:nvPr>
            <p:ph type="pic" sz="quarter" idx="13" hasCustomPrompt="1"/>
          </p:nvPr>
        </p:nvSpPr>
        <p:spPr>
          <a:xfrm>
            <a:off x="0" y="2286000"/>
            <a:ext cx="5067300" cy="4572000"/>
          </a:xfrm>
        </p:spPr>
        <p:txBody>
          <a:bodyPr/>
          <a:lstStyle>
            <a:lvl1pPr marL="0" indent="0" algn="ctr">
              <a:buNone/>
              <a:defRPr/>
            </a:lvl1pPr>
          </a:lstStyle>
          <a:p>
            <a:r>
              <a:rPr lang="en-US"/>
              <a:t>Click to add photo</a:t>
            </a:r>
          </a:p>
        </p:txBody>
      </p:sp>
      <p:sp>
        <p:nvSpPr>
          <p:cNvPr id="7" name="Footer Placeholder 4">
            <a:extLst>
              <a:ext uri="{FF2B5EF4-FFF2-40B4-BE49-F238E27FC236}">
                <a16:creationId xmlns:a16="http://schemas.microsoft.com/office/drawing/2014/main" id="{51BAB65B-02AF-4992-85D0-8E98AB1BD965}"/>
              </a:ext>
            </a:extLst>
          </p:cNvPr>
          <p:cNvSpPr>
            <a:spLocks noGrp="1"/>
          </p:cNvSpPr>
          <p:nvPr>
            <p:ph type="ftr" sz="quarter" idx="11"/>
          </p:nvPr>
        </p:nvSpPr>
        <p:spPr>
          <a:xfrm>
            <a:off x="201168" y="6356350"/>
            <a:ext cx="4837176" cy="365125"/>
          </a:xfrm>
        </p:spPr>
        <p:txBody>
          <a:bodyPr/>
          <a:lstStyle>
            <a:lvl1pPr>
              <a:defRPr>
                <a:solidFill>
                  <a:schemeClr val="bg1"/>
                </a:solidFill>
              </a:defRPr>
            </a:lvl1pPr>
          </a:lstStyle>
          <a:p>
            <a:r>
              <a:rPr lang="en-US">
                <a:effectLst>
                  <a:outerShdw blurRad="38100" dist="38100" dir="2700000" algn="tl">
                    <a:srgbClr val="000000">
                      <a:alpha val="43137"/>
                    </a:srgbClr>
                  </a:outerShdw>
                </a:effectLst>
              </a:rPr>
              <a:t>Presentation title</a:t>
            </a:r>
          </a:p>
        </p:txBody>
      </p:sp>
      <p:sp>
        <p:nvSpPr>
          <p:cNvPr id="6" name="Content Placeholder 2">
            <a:extLst>
              <a:ext uri="{FF2B5EF4-FFF2-40B4-BE49-F238E27FC236}">
                <a16:creationId xmlns:a16="http://schemas.microsoft.com/office/drawing/2014/main" id="{CFE115BC-4A4C-4385-82D5-106D1FAC359A}"/>
              </a:ext>
            </a:extLst>
          </p:cNvPr>
          <p:cNvSpPr>
            <a:spLocks noGrp="1"/>
          </p:cNvSpPr>
          <p:nvPr>
            <p:ph idx="1"/>
          </p:nvPr>
        </p:nvSpPr>
        <p:spPr>
          <a:xfrm>
            <a:off x="5819887" y="2899186"/>
            <a:ext cx="5610113" cy="3284359"/>
          </a:xfrm>
        </p:spPr>
        <p:txBody>
          <a:bodyPr>
            <a:normAutofit/>
          </a:bodyPr>
          <a:lstStyle>
            <a:lvl1pPr marL="0" indent="0">
              <a:buNone/>
              <a:defRPr/>
            </a:lvl1pPr>
          </a:lstStyle>
          <a:p>
            <a:pPr lvl="0"/>
            <a:r>
              <a:rPr lang="en-US"/>
              <a:t>Click to edit Master text styles</a:t>
            </a:r>
          </a:p>
        </p:txBody>
      </p:sp>
      <p:sp>
        <p:nvSpPr>
          <p:cNvPr id="8" name="Date Placeholder 3">
            <a:extLst>
              <a:ext uri="{FF2B5EF4-FFF2-40B4-BE49-F238E27FC236}">
                <a16:creationId xmlns:a16="http://schemas.microsoft.com/office/drawing/2014/main" id="{5CD3EB2B-80EF-4DC6-B2B6-F4B568443970}"/>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9" name="Slide Number Placeholder 5">
            <a:extLst>
              <a:ext uri="{FF2B5EF4-FFF2-40B4-BE49-F238E27FC236}">
                <a16:creationId xmlns:a16="http://schemas.microsoft.com/office/drawing/2014/main" id="{3DC3E33A-8A0A-4767-A4D9-CD8956379305}"/>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D940D-6D44-4DF9-9322-B4B11F7EDCD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3937163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D5CEA-AAE1-3A75-B09C-26EFAEE597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6C3590-1CFD-D377-2246-FB2C0F186F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95FE17-7D7A-196B-57BC-0D0D9C673D25}"/>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5" name="Footer Placeholder 4">
            <a:extLst>
              <a:ext uri="{FF2B5EF4-FFF2-40B4-BE49-F238E27FC236}">
                <a16:creationId xmlns:a16="http://schemas.microsoft.com/office/drawing/2014/main" id="{73A260D4-74D5-B8E1-F4B5-79B3FAEF33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C2CBD-D999-FB52-1278-1CA46E6BA134}"/>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1619490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96A0-CFC4-79F3-A1D3-C38A1C5975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83864E-A05D-D764-E585-796425DDEF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7E5AE9-51CE-495C-E386-B541019AAAC6}"/>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5" name="Footer Placeholder 4">
            <a:extLst>
              <a:ext uri="{FF2B5EF4-FFF2-40B4-BE49-F238E27FC236}">
                <a16:creationId xmlns:a16="http://schemas.microsoft.com/office/drawing/2014/main" id="{88EDCFF1-1B57-2DC8-3246-BC7D467D4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2E903F-C278-DCE5-E0BD-24DC784C5DA7}"/>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1682273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889C1-9354-412A-0EC5-6119615F1A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43CE67-BFB2-7B29-ACCB-6F6444D8FC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5ABFF-1E33-609D-AAD7-A5802C2AF3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A4F409-F43F-4964-F2E2-78DFEA64F4A1}"/>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6" name="Footer Placeholder 5">
            <a:extLst>
              <a:ext uri="{FF2B5EF4-FFF2-40B4-BE49-F238E27FC236}">
                <a16:creationId xmlns:a16="http://schemas.microsoft.com/office/drawing/2014/main" id="{40937EFF-5A4D-8E6B-CFDD-250D7245A5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3EA195-89F7-639F-6FA0-82CF8248217D}"/>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290881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60584-10ED-C659-1100-0558D4124B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0F8113-7D66-306D-8653-E6EFCF41FA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BE46-2DB2-A513-E33A-5E537FB048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2AEA1-6114-1050-7DCC-35F80986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AEA3AB-0BD4-86A2-8B6E-5C6B59AE67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2AF406-2E0A-DD19-519C-2E973FDC7113}"/>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8" name="Footer Placeholder 7">
            <a:extLst>
              <a:ext uri="{FF2B5EF4-FFF2-40B4-BE49-F238E27FC236}">
                <a16:creationId xmlns:a16="http://schemas.microsoft.com/office/drawing/2014/main" id="{DA9BD65B-38A2-A0FA-140D-DC81C7F191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1C9C79-019A-FA35-3E96-B89B28A11596}"/>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174557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6FB4D-549E-F16E-DF7E-0EFDB09575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A51EEE-48CE-1021-849E-2625045BF5DC}"/>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4" name="Footer Placeholder 3">
            <a:extLst>
              <a:ext uri="{FF2B5EF4-FFF2-40B4-BE49-F238E27FC236}">
                <a16:creationId xmlns:a16="http://schemas.microsoft.com/office/drawing/2014/main" id="{A0877347-77C1-9166-EF63-8B7735654D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4357D4-5B72-E6D0-92BD-05BB2764BBDB}"/>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411704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4CC1E0-3D22-ED82-665C-05B764C028D9}"/>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3" name="Footer Placeholder 2">
            <a:extLst>
              <a:ext uri="{FF2B5EF4-FFF2-40B4-BE49-F238E27FC236}">
                <a16:creationId xmlns:a16="http://schemas.microsoft.com/office/drawing/2014/main" id="{1155355E-17BF-E722-F211-708B067B98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604345-C758-E97A-E1A2-C00598DD5C4F}"/>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2269928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7423C-A169-523B-CB58-6C2D528F0F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AA0F72-4654-399C-55F1-9268195955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A8F3B0-E5CA-FC96-3ABA-E221B9054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EEF1A1-F53F-E444-0661-DD7291D73919}"/>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6" name="Footer Placeholder 5">
            <a:extLst>
              <a:ext uri="{FF2B5EF4-FFF2-40B4-BE49-F238E27FC236}">
                <a16:creationId xmlns:a16="http://schemas.microsoft.com/office/drawing/2014/main" id="{7AC7FE0A-85B4-4B36-0825-76C9D3199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E8D352-2924-7A27-2A8F-ABBB0E013D11}"/>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3495785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8882-2843-393D-0E6F-EE861B5A4C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B30B0B-3BC4-C2F4-4D5C-FE40123D24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519061-B822-070C-0312-B6DB2712A2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9CF819-A680-D94F-D4AE-2B9EF0B68378}"/>
              </a:ext>
            </a:extLst>
          </p:cNvPr>
          <p:cNvSpPr>
            <a:spLocks noGrp="1"/>
          </p:cNvSpPr>
          <p:nvPr>
            <p:ph type="dt" sz="half" idx="10"/>
          </p:nvPr>
        </p:nvSpPr>
        <p:spPr/>
        <p:txBody>
          <a:bodyPr/>
          <a:lstStyle/>
          <a:p>
            <a:fld id="{0DA65093-55B0-CF41-8AF6-2463D6A607FE}" type="datetimeFigureOut">
              <a:rPr lang="en-US" smtClean="0"/>
              <a:t>8/21/26</a:t>
            </a:fld>
            <a:endParaRPr lang="en-US"/>
          </a:p>
        </p:txBody>
      </p:sp>
      <p:sp>
        <p:nvSpPr>
          <p:cNvPr id="6" name="Footer Placeholder 5">
            <a:extLst>
              <a:ext uri="{FF2B5EF4-FFF2-40B4-BE49-F238E27FC236}">
                <a16:creationId xmlns:a16="http://schemas.microsoft.com/office/drawing/2014/main" id="{F59AA9DB-BD78-BBC5-AF92-E8300B6060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406DF-BA30-9CEB-179C-49643518641E}"/>
              </a:ext>
            </a:extLst>
          </p:cNvPr>
          <p:cNvSpPr>
            <a:spLocks noGrp="1"/>
          </p:cNvSpPr>
          <p:nvPr>
            <p:ph type="sldNum" sz="quarter" idx="12"/>
          </p:nvPr>
        </p:nvSpPr>
        <p:spPr/>
        <p:txBody>
          <a:bodyPr/>
          <a:lstStyle/>
          <a:p>
            <a:fld id="{C92614D8-3658-9041-ACE5-E0FCA1651D27}" type="slidenum">
              <a:rPr lang="en-US" smtClean="0"/>
              <a:t>‹#›</a:t>
            </a:fld>
            <a:endParaRPr lang="en-US"/>
          </a:p>
        </p:txBody>
      </p:sp>
    </p:spTree>
    <p:extLst>
      <p:ext uri="{BB962C8B-B14F-4D97-AF65-F5344CB8AC3E}">
        <p14:creationId xmlns:p14="http://schemas.microsoft.com/office/powerpoint/2010/main" val="2823058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7458FC-3DF3-3FDE-F1D6-0FFFE76298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FCE7E5-59BB-D68C-B6F3-08F10B731E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55E6D0-CB3B-2487-6997-470F441FA0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A65093-55B0-CF41-8AF6-2463D6A607FE}" type="datetimeFigureOut">
              <a:rPr lang="en-US" smtClean="0"/>
              <a:t>8/21/26</a:t>
            </a:fld>
            <a:endParaRPr lang="en-US"/>
          </a:p>
        </p:txBody>
      </p:sp>
      <p:sp>
        <p:nvSpPr>
          <p:cNvPr id="5" name="Footer Placeholder 4">
            <a:extLst>
              <a:ext uri="{FF2B5EF4-FFF2-40B4-BE49-F238E27FC236}">
                <a16:creationId xmlns:a16="http://schemas.microsoft.com/office/drawing/2014/main" id="{A15BF1F0-47C3-F1B0-5795-D77A9DC806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E5F6757-AC68-DC0F-B3E2-C35428C955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2614D8-3658-9041-ACE5-E0FCA1651D27}" type="slidenum">
              <a:rPr lang="en-US" smtClean="0"/>
              <a:t>‹#›</a:t>
            </a:fld>
            <a:endParaRPr lang="en-US"/>
          </a:p>
        </p:txBody>
      </p:sp>
    </p:spTree>
    <p:extLst>
      <p:ext uri="{BB962C8B-B14F-4D97-AF65-F5344CB8AC3E}">
        <p14:creationId xmlns:p14="http://schemas.microsoft.com/office/powerpoint/2010/main" val="1184666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3CD2180-B950-A643-9D26-5E4DEBF73EAC}"/>
              </a:ext>
            </a:extLst>
          </p:cNvPr>
          <p:cNvSpPr>
            <a:spLocks noGrp="1"/>
          </p:cNvSpPr>
          <p:nvPr>
            <p:ph type="subTitle" idx="1"/>
          </p:nvPr>
        </p:nvSpPr>
        <p:spPr>
          <a:xfrm>
            <a:off x="384313" y="731519"/>
            <a:ext cx="11574931" cy="5828307"/>
          </a:xfrm>
        </p:spPr>
        <p:txBody>
          <a:bodyPr vert="horz" lIns="91440" tIns="45720" rIns="91440" bIns="45720" rtlCol="0" anchor="t">
            <a:normAutofit fontScale="25000" lnSpcReduction="20000"/>
          </a:bodyPr>
          <a:lstStyle/>
          <a:p>
            <a:pPr>
              <a:lnSpc>
                <a:spcPct val="90000"/>
              </a:lnSpc>
              <a:defRPr/>
            </a:pPr>
            <a:endParaRPr lang="en-US" sz="1800" b="1" dirty="0"/>
          </a:p>
          <a:p>
            <a:pPr>
              <a:lnSpc>
                <a:spcPct val="90000"/>
              </a:lnSpc>
              <a:defRPr/>
            </a:pPr>
            <a:r>
              <a:rPr lang="en-US" sz="1800" b="1" dirty="0"/>
              <a:t>     </a:t>
            </a:r>
          </a:p>
          <a:p>
            <a:pPr>
              <a:lnSpc>
                <a:spcPct val="90000"/>
              </a:lnSpc>
              <a:defRPr/>
            </a:pPr>
            <a:endParaRPr lang="en-US" sz="9600" b="1" dirty="0"/>
          </a:p>
          <a:p>
            <a:pPr>
              <a:lnSpc>
                <a:spcPct val="90000"/>
              </a:lnSpc>
              <a:defRPr/>
            </a:pPr>
            <a:r>
              <a:rPr lang="en-US" sz="16000" b="1" dirty="0"/>
              <a:t>Participant Directed Services </a:t>
            </a:r>
            <a:r>
              <a:rPr lang="en-US" sz="16000" b="1"/>
              <a:t>in Pennsylvania: </a:t>
            </a:r>
            <a:r>
              <a:rPr lang="en-US" sz="16000" b="1" dirty="0"/>
              <a:t>Pursuing  Life, Liberty and Happiness, Your Way</a:t>
            </a:r>
          </a:p>
          <a:p>
            <a:pPr>
              <a:lnSpc>
                <a:spcPct val="90000"/>
              </a:lnSpc>
              <a:defRPr/>
            </a:pPr>
            <a:endParaRPr lang="en-US" sz="16000" b="1" dirty="0"/>
          </a:p>
          <a:p>
            <a:pPr>
              <a:lnSpc>
                <a:spcPct val="90000"/>
              </a:lnSpc>
              <a:defRPr/>
            </a:pPr>
            <a:r>
              <a:rPr lang="en-US" sz="16000" b="1" dirty="0"/>
              <a:t> </a:t>
            </a:r>
            <a:endParaRPr lang="en-US" sz="16000" b="1" dirty="0">
              <a:cs typeface="Calibri"/>
            </a:endParaRPr>
          </a:p>
          <a:p>
            <a:pPr>
              <a:lnSpc>
                <a:spcPct val="90000"/>
              </a:lnSpc>
              <a:defRPr/>
            </a:pPr>
            <a:endParaRPr lang="en-US" sz="500" dirty="0">
              <a:cs typeface="Calibri"/>
            </a:endParaRPr>
          </a:p>
          <a:p>
            <a:pPr>
              <a:lnSpc>
                <a:spcPct val="90000"/>
              </a:lnSpc>
              <a:defRPr/>
            </a:pPr>
            <a:endParaRPr lang="en-US" sz="500" b="1" dirty="0"/>
          </a:p>
          <a:p>
            <a:pPr algn="r">
              <a:lnSpc>
                <a:spcPct val="120000"/>
              </a:lnSpc>
              <a:defRPr/>
            </a:pPr>
            <a:endParaRPr lang="en-US" sz="9600" b="1" dirty="0"/>
          </a:p>
          <a:p>
            <a:pPr algn="r">
              <a:lnSpc>
                <a:spcPct val="120000"/>
              </a:lnSpc>
              <a:defRPr/>
            </a:pPr>
            <a:endParaRPr lang="en-US" sz="9600" b="1" dirty="0"/>
          </a:p>
          <a:p>
            <a:pPr algn="r">
              <a:lnSpc>
                <a:spcPct val="120000"/>
              </a:lnSpc>
              <a:defRPr/>
            </a:pPr>
            <a:r>
              <a:rPr lang="en-US" sz="9600" b="1" dirty="0"/>
              <a:t>Participant Directed Advocates of Geogia  </a:t>
            </a:r>
          </a:p>
          <a:p>
            <a:pPr algn="r">
              <a:lnSpc>
                <a:spcPct val="120000"/>
              </a:lnSpc>
              <a:defRPr/>
            </a:pPr>
            <a:r>
              <a:rPr lang="en-US" sz="9600" b="1" dirty="0"/>
              <a:t>Annual Conference,  August 2026   </a:t>
            </a:r>
          </a:p>
          <a:p>
            <a:pPr algn="r">
              <a:lnSpc>
                <a:spcPct val="120000"/>
              </a:lnSpc>
              <a:defRPr/>
            </a:pPr>
            <a:r>
              <a:rPr lang="en-US" sz="9600" b="1" dirty="0"/>
              <a:t>Marian </a:t>
            </a:r>
            <a:r>
              <a:rPr lang="en-US" sz="9600" b="1" dirty="0" err="1"/>
              <a:t>Frattarola-Saulino</a:t>
            </a:r>
            <a:r>
              <a:rPr lang="en-US" sz="9600" b="1" dirty="0"/>
              <a:t>, MSW</a:t>
            </a:r>
            <a:endParaRPr lang="en-US" sz="9600" b="1" dirty="0">
              <a:cs typeface="Calibri"/>
            </a:endParaRPr>
          </a:p>
          <a:p>
            <a:pPr>
              <a:lnSpc>
                <a:spcPct val="90000"/>
              </a:lnSpc>
              <a:defRPr/>
            </a:pPr>
            <a:endParaRPr lang="en-US" sz="500" b="1" dirty="0"/>
          </a:p>
          <a:p>
            <a:pPr>
              <a:lnSpc>
                <a:spcPct val="90000"/>
              </a:lnSpc>
              <a:defRPr/>
            </a:pPr>
            <a:endParaRPr lang="en-US" sz="500" b="1" dirty="0">
              <a:cs typeface="Calibri"/>
            </a:endParaRPr>
          </a:p>
          <a:p>
            <a:pPr>
              <a:lnSpc>
                <a:spcPct val="90000"/>
              </a:lnSpc>
              <a:defRPr/>
            </a:pPr>
            <a:endParaRPr lang="en-US" sz="500" b="1" dirty="0">
              <a:cs typeface="Calibri"/>
            </a:endParaRPr>
          </a:p>
          <a:p>
            <a:pPr>
              <a:lnSpc>
                <a:spcPct val="90000"/>
              </a:lnSpc>
              <a:defRPr/>
            </a:pPr>
            <a:endParaRPr lang="en-US" sz="500" dirty="0"/>
          </a:p>
          <a:p>
            <a:pPr>
              <a:lnSpc>
                <a:spcPct val="90000"/>
              </a:lnSpc>
              <a:defRPr/>
            </a:pPr>
            <a:endParaRPr lang="en-US" sz="500" dirty="0"/>
          </a:p>
          <a:p>
            <a:pPr>
              <a:lnSpc>
                <a:spcPct val="90000"/>
              </a:lnSpc>
              <a:defRPr/>
            </a:pPr>
            <a:r>
              <a:rPr lang="en-US" sz="500" dirty="0"/>
              <a:t>      </a:t>
            </a:r>
          </a:p>
          <a:p>
            <a:pPr>
              <a:lnSpc>
                <a:spcPct val="90000"/>
              </a:lnSpc>
              <a:defRPr/>
            </a:pPr>
            <a:endParaRPr lang="en-US" sz="500" dirty="0">
              <a:ea typeface="+mn-ea"/>
              <a:cs typeface="+mn-cs"/>
            </a:endParaRPr>
          </a:p>
        </p:txBody>
      </p:sp>
    </p:spTree>
    <p:extLst>
      <p:ext uri="{BB962C8B-B14F-4D97-AF65-F5344CB8AC3E}">
        <p14:creationId xmlns:p14="http://schemas.microsoft.com/office/powerpoint/2010/main" val="1108918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7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1500"/>
                                  </p:stCondLst>
                                  <p:iterate>
                                    <p:tmPct val="10000"/>
                                  </p:iterate>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7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1500"/>
                                  </p:stCondLst>
                                  <p:iterate>
                                    <p:tmPct val="10000"/>
                                  </p:iterate>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fade">
                                      <p:cBhvr>
                                        <p:cTn id="22" dur="700"/>
                                        <p:tgtEl>
                                          <p:spTgt spid="3">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1500"/>
                                  </p:stCondLst>
                                  <p:iterate>
                                    <p:tmPct val="10000"/>
                                  </p:iterate>
                                  <p:childTnLst>
                                    <p:set>
                                      <p:cBhvr>
                                        <p:cTn id="26" dur="1" fill="hold">
                                          <p:stCondLst>
                                            <p:cond delay="0"/>
                                          </p:stCondLst>
                                        </p:cTn>
                                        <p:tgtEl>
                                          <p:spTgt spid="3">
                                            <p:txEl>
                                              <p:pRg st="11" end="11"/>
                                            </p:txEl>
                                          </p:spTgt>
                                        </p:tgtEl>
                                        <p:attrNameLst>
                                          <p:attrName>style.visibility</p:attrName>
                                        </p:attrNameLst>
                                      </p:cBhvr>
                                      <p:to>
                                        <p:strVal val="visible"/>
                                      </p:to>
                                    </p:set>
                                    <p:animEffect transition="in" filter="fade">
                                      <p:cBhvr>
                                        <p:cTn id="27" dur="700"/>
                                        <p:tgtEl>
                                          <p:spTgt spid="3">
                                            <p:txEl>
                                              <p:pRg st="11" end="1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1500"/>
                                  </p:stCondLst>
                                  <p:iterate>
                                    <p:tmPct val="10000"/>
                                  </p:iterate>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fade">
                                      <p:cBhvr>
                                        <p:cTn id="32" dur="700"/>
                                        <p:tgtEl>
                                          <p:spTgt spid="3">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1500"/>
                                  </p:stCondLst>
                                  <p:iterate>
                                    <p:tmPct val="10000"/>
                                  </p:iterate>
                                  <p:childTnLst>
                                    <p:set>
                                      <p:cBhvr>
                                        <p:cTn id="36" dur="1" fill="hold">
                                          <p:stCondLst>
                                            <p:cond delay="0"/>
                                          </p:stCondLst>
                                        </p:cTn>
                                        <p:tgtEl>
                                          <p:spTgt spid="3">
                                            <p:txEl>
                                              <p:pRg st="18" end="18"/>
                                            </p:txEl>
                                          </p:spTgt>
                                        </p:tgtEl>
                                        <p:attrNameLst>
                                          <p:attrName>style.visibility</p:attrName>
                                        </p:attrNameLst>
                                      </p:cBhvr>
                                      <p:to>
                                        <p:strVal val="visible"/>
                                      </p:to>
                                    </p:set>
                                    <p:animEffect transition="in" filter="fade">
                                      <p:cBhvr>
                                        <p:cTn id="37" dur="7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17478-099C-0C0F-3469-1BDB60ACADAF}"/>
              </a:ext>
            </a:extLst>
          </p:cNvPr>
          <p:cNvSpPr>
            <a:spLocks noGrp="1"/>
          </p:cNvSpPr>
          <p:nvPr>
            <p:ph type="title"/>
          </p:nvPr>
        </p:nvSpPr>
        <p:spPr/>
        <p:txBody>
          <a:bodyPr/>
          <a:lstStyle/>
          <a:p>
            <a:r>
              <a:rPr lang="en-US"/>
              <a:t>SUPPORTS BROKER</a:t>
            </a:r>
            <a:endParaRPr lang="en-US" dirty="0"/>
          </a:p>
        </p:txBody>
      </p:sp>
      <p:graphicFrame>
        <p:nvGraphicFramePr>
          <p:cNvPr id="20" name="Rectangle 1">
            <a:extLst>
              <a:ext uri="{FF2B5EF4-FFF2-40B4-BE49-F238E27FC236}">
                <a16:creationId xmlns:a16="http://schemas.microsoft.com/office/drawing/2014/main" id="{30C400BA-E507-2347-65BC-47784F02560C}"/>
              </a:ext>
            </a:extLst>
          </p:cNvPr>
          <p:cNvGraphicFramePr>
            <a:graphicFrameLocks noGrp="1"/>
          </p:cNvGraphicFramePr>
          <p:nvPr>
            <p:ph idx="1"/>
            <p:extLst>
              <p:ext uri="{D42A27DB-BD31-4B8C-83A1-F6EECF244321}">
                <p14:modId xmlns:p14="http://schemas.microsoft.com/office/powerpoint/2010/main" val="3461152675"/>
              </p:ext>
            </p:extLst>
          </p:nvPr>
        </p:nvGraphicFramePr>
        <p:xfrm>
          <a:off x="754380" y="1698524"/>
          <a:ext cx="8755380" cy="3556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5377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B6297635-E956-4A78-A0A0-53AFD0E7AF89}"/>
              </a:ext>
            </a:extLst>
          </p:cNvPr>
          <p:cNvSpPr>
            <a:spLocks noGrp="1"/>
          </p:cNvSpPr>
          <p:nvPr>
            <p:ph type="title"/>
          </p:nvPr>
        </p:nvSpPr>
        <p:spPr>
          <a:xfrm>
            <a:off x="1981200" y="408763"/>
            <a:ext cx="7729728" cy="1188720"/>
          </a:xfrm>
        </p:spPr>
        <p:txBody>
          <a:bodyPr>
            <a:normAutofit/>
          </a:bodyPr>
          <a:lstStyle/>
          <a:p>
            <a:pPr algn="l"/>
            <a:r>
              <a:rPr lang="en-US" altLang="en-US" sz="3600" b="1" dirty="0">
                <a:latin typeface="Arial" panose="020B0604020202020204" pitchFamily="34" charset="0"/>
                <a:ea typeface="ＭＳ Ｐゴシック" panose="020B0600070205080204" pitchFamily="34" charset="-128"/>
                <a:cs typeface="Arial" panose="020B0604020202020204" pitchFamily="34" charset="0"/>
              </a:rPr>
              <a:t>     Supports Brokering</a:t>
            </a:r>
            <a:br>
              <a:rPr lang="en-US" altLang="en-US" sz="3600" b="1" dirty="0">
                <a:latin typeface="Arial" panose="020B0604020202020204" pitchFamily="34" charset="0"/>
                <a:ea typeface="ＭＳ Ｐゴシック" panose="020B0600070205080204" pitchFamily="34" charset="-128"/>
                <a:cs typeface="Arial" panose="020B0604020202020204" pitchFamily="34" charset="0"/>
              </a:rPr>
            </a:br>
            <a:r>
              <a:rPr lang="en-US" altLang="en-US" sz="3600" b="1" dirty="0">
                <a:latin typeface="Arial" panose="020B0604020202020204" pitchFamily="34" charset="0"/>
                <a:ea typeface="ＭＳ Ｐゴシック" panose="020B0600070205080204" pitchFamily="34" charset="-128"/>
                <a:cs typeface="Arial" panose="020B0604020202020204" pitchFamily="34" charset="0"/>
              </a:rPr>
              <a:t>                 In Action</a:t>
            </a:r>
          </a:p>
        </p:txBody>
      </p:sp>
      <p:sp>
        <p:nvSpPr>
          <p:cNvPr id="3" name="Content Placeholder 2">
            <a:extLst>
              <a:ext uri="{FF2B5EF4-FFF2-40B4-BE49-F238E27FC236}">
                <a16:creationId xmlns:a16="http://schemas.microsoft.com/office/drawing/2014/main" id="{B6009FAB-239D-CB42-A766-C181FEA9C2C3}"/>
              </a:ext>
            </a:extLst>
          </p:cNvPr>
          <p:cNvSpPr>
            <a:spLocks noGrp="1"/>
          </p:cNvSpPr>
          <p:nvPr>
            <p:ph idx="1"/>
          </p:nvPr>
        </p:nvSpPr>
        <p:spPr>
          <a:xfrm>
            <a:off x="1981200" y="1600200"/>
            <a:ext cx="8534400" cy="4648200"/>
          </a:xfrm>
        </p:spPr>
        <p:txBody>
          <a:bodyPr>
            <a:normAutofit fontScale="92500" lnSpcReduction="20000"/>
          </a:bodyPr>
          <a:lstStyle/>
          <a:p>
            <a:pPr>
              <a:defRPr/>
            </a:pPr>
            <a:r>
              <a:rPr lang="en-US" sz="2800" dirty="0">
                <a:latin typeface="Arial" panose="020B0604020202020204" pitchFamily="34" charset="0"/>
                <a:cs typeface="Arial" panose="020B0604020202020204" pitchFamily="34" charset="0"/>
              </a:rPr>
              <a:t>Assisting with starting up with the FMS</a:t>
            </a:r>
          </a:p>
          <a:p>
            <a:pPr marL="0" indent="0">
              <a:buNone/>
              <a:defRPr/>
            </a:pPr>
            <a:endParaRPr lang="en-US" sz="2800" dirty="0">
              <a:latin typeface="Arial" panose="020B0604020202020204" pitchFamily="34" charset="0"/>
              <a:cs typeface="Arial" panose="020B0604020202020204" pitchFamily="34" charset="0"/>
            </a:endParaRPr>
          </a:p>
          <a:p>
            <a:pPr>
              <a:defRPr/>
            </a:pPr>
            <a:r>
              <a:rPr lang="en-US" sz="2800" dirty="0">
                <a:latin typeface="Arial" panose="020B0604020202020204" pitchFamily="34" charset="0"/>
                <a:cs typeface="Arial" panose="020B0604020202020204" pitchFamily="34" charset="0"/>
              </a:rPr>
              <a:t>Helping with recruiting, interviewing, orienting and scheduling Service and Support Professionals (SSPs) and maintaining approved hours and service types </a:t>
            </a:r>
          </a:p>
          <a:p>
            <a:pPr marL="0" indent="0">
              <a:buNone/>
              <a:defRPr/>
            </a:pPr>
            <a:endParaRPr lang="en-US" sz="2800" dirty="0">
              <a:latin typeface="Arial" panose="020B0604020202020204" pitchFamily="34" charset="0"/>
              <a:cs typeface="Arial" panose="020B0604020202020204" pitchFamily="34" charset="0"/>
            </a:endParaRPr>
          </a:p>
          <a:p>
            <a:pPr>
              <a:defRPr/>
            </a:pPr>
            <a:r>
              <a:rPr lang="en-US" sz="2800" dirty="0">
                <a:latin typeface="Arial" panose="020B0604020202020204" pitchFamily="34" charset="0"/>
                <a:cs typeface="Arial" panose="020B0604020202020204" pitchFamily="34" charset="0"/>
              </a:rPr>
              <a:t>Supporting the person and/or the employer with service documentation policies and regulations</a:t>
            </a:r>
          </a:p>
          <a:p>
            <a:pPr marL="0" indent="0">
              <a:buNone/>
              <a:defRPr/>
            </a:pPr>
            <a:endParaRPr lang="en-US" sz="2800" dirty="0">
              <a:latin typeface="Arial" panose="020B0604020202020204" pitchFamily="34" charset="0"/>
              <a:cs typeface="Arial" panose="020B0604020202020204" pitchFamily="34" charset="0"/>
            </a:endParaRPr>
          </a:p>
          <a:p>
            <a:pPr>
              <a:defRPr/>
            </a:pPr>
            <a:r>
              <a:rPr lang="en-US" sz="2800" dirty="0">
                <a:latin typeface="Arial" panose="020B0604020202020204" pitchFamily="34" charset="0"/>
                <a:cs typeface="Arial" panose="020B0604020202020204" pitchFamily="34" charset="0"/>
              </a:rPr>
              <a:t>Facilitating a Circle of Support</a:t>
            </a:r>
          </a:p>
          <a:p>
            <a:pPr marL="0" indent="0">
              <a:buNone/>
              <a:defRPr/>
            </a:pPr>
            <a:endParaRPr lang="en-US" sz="2800" dirty="0">
              <a:latin typeface="Arial" panose="020B0604020202020204" pitchFamily="34" charset="0"/>
              <a:cs typeface="Arial" panose="020B0604020202020204" pitchFamily="34" charset="0"/>
            </a:endParaRPr>
          </a:p>
          <a:p>
            <a:pPr>
              <a:defRPr/>
            </a:pPr>
            <a:r>
              <a:rPr lang="en-US" sz="3000" dirty="0">
                <a:latin typeface="Arial" panose="020B0604020202020204" pitchFamily="34" charset="0"/>
                <a:cs typeface="Arial" panose="020B0604020202020204" pitchFamily="34" charset="0"/>
              </a:rPr>
              <a:t>Identifying and organizing natural supports </a:t>
            </a:r>
            <a:endParaRPr lang="en-US" dirty="0">
              <a:latin typeface="Arial" panose="020B0604020202020204" pitchFamily="34" charset="0"/>
              <a:cs typeface="Arial" panose="020B0604020202020204" pitchFamily="34" charset="0"/>
            </a:endParaRPr>
          </a:p>
          <a:p>
            <a:pPr>
              <a:defRPr/>
            </a:pPr>
            <a:endParaRPr lang="en-US" dirty="0">
              <a:latin typeface="Arial" panose="020B0604020202020204" pitchFamily="34" charset="0"/>
              <a:cs typeface="Arial" panose="020B0604020202020204" pitchFamily="34" charset="0"/>
            </a:endParaRPr>
          </a:p>
          <a:p>
            <a:pPr>
              <a:defRPr/>
            </a:pPr>
            <a:endParaRPr lang="en-US" dirty="0">
              <a:latin typeface="Arial" panose="020B0604020202020204" pitchFamily="34" charset="0"/>
              <a:cs typeface="Arial" panose="020B0604020202020204" pitchFamily="34" charset="0"/>
            </a:endParaRPr>
          </a:p>
          <a:p>
            <a:pPr>
              <a:defRP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11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white board&#10;&#10;Description automatically generated">
            <a:extLst>
              <a:ext uri="{FF2B5EF4-FFF2-40B4-BE49-F238E27FC236}">
                <a16:creationId xmlns:a16="http://schemas.microsoft.com/office/drawing/2014/main" id="{45BD9140-C504-0218-DC5B-5AB2006C6A81}"/>
              </a:ext>
            </a:extLst>
          </p:cNvPr>
          <p:cNvPicPr>
            <a:picLocks noChangeAspect="1"/>
          </p:cNvPicPr>
          <p:nvPr/>
        </p:nvPicPr>
        <p:blipFill>
          <a:blip r:embed="rId2"/>
          <a:stretch>
            <a:fillRect/>
          </a:stretch>
        </p:blipFill>
        <p:spPr>
          <a:xfrm>
            <a:off x="1722561" y="423008"/>
            <a:ext cx="8156852" cy="6309360"/>
          </a:xfrm>
          <a:prstGeom prst="rect">
            <a:avLst/>
          </a:prstGeom>
        </p:spPr>
      </p:pic>
    </p:spTree>
    <p:extLst>
      <p:ext uri="{BB962C8B-B14F-4D97-AF65-F5344CB8AC3E}">
        <p14:creationId xmlns:p14="http://schemas.microsoft.com/office/powerpoint/2010/main" val="1036776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oto of John's path written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90" y="1093304"/>
            <a:ext cx="11545708" cy="408563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ide Number Placeholder 2"/>
          <p:cNvSpPr>
            <a:spLocks noGrp="1"/>
          </p:cNvSpPr>
          <p:nvPr>
            <p:ph type="sldNum" sz="quarter" idx="4"/>
          </p:nvPr>
        </p:nvSpPr>
        <p:spPr/>
        <p:txBody>
          <a:bodyPr/>
          <a:lstStyle/>
          <a:p>
            <a:pPr>
              <a:defRPr/>
            </a:pPr>
            <a:fld id="{70265E95-77F9-457A-9EE3-4D9004F83F9A}" type="slidenum">
              <a:rPr lang="en-US" smtClean="0"/>
              <a:pPr>
                <a:defRPr/>
              </a:pPr>
              <a:t>13</a:t>
            </a:fld>
            <a:endParaRPr lang="en-US" dirty="0"/>
          </a:p>
        </p:txBody>
      </p:sp>
    </p:spTree>
    <p:extLst>
      <p:ext uri="{BB962C8B-B14F-4D97-AF65-F5344CB8AC3E}">
        <p14:creationId xmlns:p14="http://schemas.microsoft.com/office/powerpoint/2010/main" val="119991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04800"/>
            <a:ext cx="7886700" cy="1520684"/>
          </a:xfrm>
        </p:spPr>
        <p:txBody>
          <a:bodyPr>
            <a:normAutofit/>
          </a:bodyPr>
          <a:lstStyle/>
          <a:p>
            <a:r>
              <a:rPr lang="en-US" b="1" dirty="0">
                <a:solidFill>
                  <a:srgbClr val="FF0000"/>
                </a:solidFill>
                <a:latin typeface="Calibri" panose="020F0502020204030204" pitchFamily="34" charset="0"/>
                <a:cs typeface="Calibri" panose="020F0502020204030204" pitchFamily="34" charset="0"/>
              </a:rPr>
              <a:t>Using the Path and/or Charting the </a:t>
            </a:r>
            <a:r>
              <a:rPr lang="en-US" b="1" dirty="0" err="1">
                <a:solidFill>
                  <a:srgbClr val="FF0000"/>
                </a:solidFill>
                <a:latin typeface="Calibri" panose="020F0502020204030204" pitchFamily="34" charset="0"/>
                <a:cs typeface="Calibri" panose="020F0502020204030204" pitchFamily="34" charset="0"/>
              </a:rPr>
              <a:t>Lifecourse</a:t>
            </a:r>
            <a:r>
              <a:rPr lang="en-US" b="1" dirty="0">
                <a:solidFill>
                  <a:srgbClr val="FF0000"/>
                </a:solidFill>
                <a:latin typeface="Calibri" panose="020F0502020204030204" pitchFamily="34" charset="0"/>
                <a:cs typeface="Calibri" panose="020F0502020204030204" pitchFamily="34" charset="0"/>
              </a:rPr>
              <a:t> Framework… to guide planning and service delivery       </a:t>
            </a:r>
            <a:r>
              <a:rPr lang="en-US" b="1" dirty="0">
                <a:solidFill>
                  <a:schemeClr val="tx1"/>
                </a:solidFill>
                <a:latin typeface="Calibri" panose="020F0502020204030204" pitchFamily="34" charset="0"/>
                <a:cs typeface="Calibri" panose="020F0502020204030204" pitchFamily="34" charset="0"/>
              </a:rPr>
              <a:t> </a:t>
            </a:r>
            <a:endParaRPr lang="en-US" dirty="0">
              <a:solidFill>
                <a:schemeClr val="tx1"/>
              </a:solidFill>
            </a:endParaRPr>
          </a:p>
        </p:txBody>
      </p:sp>
      <p:sp>
        <p:nvSpPr>
          <p:cNvPr id="3" name="Content Placeholder 2"/>
          <p:cNvSpPr>
            <a:spLocks noGrp="1"/>
          </p:cNvSpPr>
          <p:nvPr>
            <p:ph idx="4294967295"/>
          </p:nvPr>
        </p:nvSpPr>
        <p:spPr>
          <a:xfrm>
            <a:off x="2152650" y="2054086"/>
            <a:ext cx="7886700" cy="4118113"/>
          </a:xfrm>
          <a:prstGeom prst="rect">
            <a:avLst/>
          </a:prstGeom>
        </p:spPr>
        <p:txBody>
          <a:bodyPr/>
          <a:lstStyle/>
          <a:p>
            <a:pPr>
              <a:spcBef>
                <a:spcPts val="0"/>
              </a:spcBef>
              <a:spcAft>
                <a:spcPts val="900"/>
              </a:spcAft>
            </a:pPr>
            <a:r>
              <a:rPr lang="en-US" sz="2800" dirty="0">
                <a:latin typeface="Calibri" panose="020F0502020204030204" pitchFamily="34" charset="0"/>
                <a:ea typeface="Calibri Light" charset="0"/>
                <a:cs typeface="Calibri" panose="020F0502020204030204" pitchFamily="34" charset="0"/>
              </a:rPr>
              <a:t>Communicate Next Steps/Action Items</a:t>
            </a:r>
          </a:p>
          <a:p>
            <a:pPr>
              <a:spcBef>
                <a:spcPts val="0"/>
              </a:spcBef>
              <a:spcAft>
                <a:spcPts val="900"/>
              </a:spcAft>
            </a:pPr>
            <a:r>
              <a:rPr lang="en-US" sz="2800" dirty="0">
                <a:latin typeface="Calibri" panose="020F0502020204030204" pitchFamily="34" charset="0"/>
                <a:ea typeface="Calibri Light" charset="0"/>
                <a:cs typeface="Calibri" panose="020F0502020204030204" pitchFamily="34" charset="0"/>
              </a:rPr>
              <a:t>Follow-up with completion and troubleshoot as needed</a:t>
            </a:r>
          </a:p>
          <a:p>
            <a:pPr>
              <a:spcBef>
                <a:spcPts val="0"/>
              </a:spcBef>
              <a:spcAft>
                <a:spcPts val="900"/>
              </a:spcAft>
            </a:pPr>
            <a:r>
              <a:rPr lang="en-US" sz="2800" dirty="0">
                <a:latin typeface="Calibri" panose="020F0502020204030204" pitchFamily="34" charset="0"/>
                <a:ea typeface="Calibri Light" charset="0"/>
                <a:cs typeface="Calibri" panose="020F0502020204030204" pitchFamily="34" charset="0"/>
              </a:rPr>
              <a:t>Communicate if service changes are needed</a:t>
            </a:r>
          </a:p>
          <a:p>
            <a:pPr>
              <a:spcBef>
                <a:spcPts val="0"/>
              </a:spcBef>
              <a:spcAft>
                <a:spcPts val="900"/>
              </a:spcAft>
            </a:pPr>
            <a:r>
              <a:rPr lang="en-US" sz="2800" dirty="0">
                <a:latin typeface="Calibri" panose="020F0502020204030204" pitchFamily="34" charset="0"/>
                <a:ea typeface="Calibri Light" charset="0"/>
                <a:cs typeface="Calibri" panose="020F0502020204030204" pitchFamily="34" charset="0"/>
              </a:rPr>
              <a:t>Maintain visioning info to use with ISP revisions</a:t>
            </a:r>
          </a:p>
          <a:p>
            <a:pPr>
              <a:spcBef>
                <a:spcPts val="0"/>
              </a:spcBef>
              <a:spcAft>
                <a:spcPts val="900"/>
              </a:spcAft>
            </a:pPr>
            <a:r>
              <a:rPr lang="en-US" sz="2800" dirty="0">
                <a:latin typeface="Calibri" panose="020F0502020204030204" pitchFamily="34" charset="0"/>
                <a:ea typeface="Calibri Light" charset="0"/>
                <a:cs typeface="Calibri" panose="020F0502020204030204" pitchFamily="34" charset="0"/>
              </a:rPr>
              <a:t>Modify the tools as needed</a:t>
            </a:r>
          </a:p>
          <a:p>
            <a:pPr>
              <a:spcBef>
                <a:spcPts val="0"/>
              </a:spcBef>
            </a:pPr>
            <a:endParaRPr lang="en-US" dirty="0">
              <a:latin typeface="Calibri Light" charset="0"/>
              <a:ea typeface="Calibri Light" charset="0"/>
              <a:cs typeface="Calibri Light" charset="0"/>
            </a:endParaRPr>
          </a:p>
        </p:txBody>
      </p:sp>
      <p:sp>
        <p:nvSpPr>
          <p:cNvPr id="4" name="Slide Number Placeholder 3"/>
          <p:cNvSpPr>
            <a:spLocks noGrp="1"/>
          </p:cNvSpPr>
          <p:nvPr>
            <p:ph type="sldNum" sz="quarter" idx="4"/>
          </p:nvPr>
        </p:nvSpPr>
        <p:spPr/>
        <p:txBody>
          <a:bodyPr/>
          <a:lstStyle/>
          <a:p>
            <a:pPr>
              <a:defRPr/>
            </a:pPr>
            <a:fld id="{70265E95-77F9-457A-9EE3-4D9004F83F9A}" type="slidenum">
              <a:rPr lang="en-US" smtClean="0"/>
              <a:pPr>
                <a:defRPr/>
              </a:pPr>
              <a:t>14</a:t>
            </a:fld>
            <a:endParaRPr lang="en-US" dirty="0"/>
          </a:p>
        </p:txBody>
      </p:sp>
    </p:spTree>
    <p:extLst>
      <p:ext uri="{BB962C8B-B14F-4D97-AF65-F5344CB8AC3E}">
        <p14:creationId xmlns:p14="http://schemas.microsoft.com/office/powerpoint/2010/main" val="968471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81200" y="1293492"/>
            <a:ext cx="3810000" cy="5031108"/>
          </a:xfrm>
          <a:prstGeom prst="rect">
            <a:avLst/>
          </a:prstGeom>
        </p:spPr>
        <p:txBody>
          <a:bodyPr>
            <a:normAutofit/>
          </a:bodyPr>
          <a:lstStyle/>
          <a:p>
            <a:pPr marL="0" indent="0">
              <a:spcAft>
                <a:spcPts val="900"/>
              </a:spcAft>
              <a:buNone/>
            </a:pPr>
            <a:r>
              <a:rPr lang="en-US" sz="3600" dirty="0">
                <a:latin typeface="Calibri" charset="0"/>
                <a:ea typeface="Calibri" charset="0"/>
                <a:cs typeface="Calibri" charset="0"/>
              </a:rPr>
              <a:t>Circles of Support</a:t>
            </a:r>
          </a:p>
          <a:p>
            <a:pPr>
              <a:spcBef>
                <a:spcPts val="0"/>
              </a:spcBef>
              <a:spcAft>
                <a:spcPts val="900"/>
              </a:spcAft>
              <a:buClr>
                <a:schemeClr val="tx1"/>
              </a:buClr>
            </a:pPr>
            <a:r>
              <a:rPr lang="en-US" sz="2600" dirty="0">
                <a:latin typeface="Calibri" charset="0"/>
                <a:ea typeface="Calibri" charset="0"/>
                <a:cs typeface="Calibri" charset="0"/>
              </a:rPr>
              <a:t>Selected by the person</a:t>
            </a:r>
          </a:p>
          <a:p>
            <a:pPr>
              <a:spcBef>
                <a:spcPts val="0"/>
              </a:spcBef>
              <a:spcAft>
                <a:spcPts val="900"/>
              </a:spcAft>
              <a:buClr>
                <a:schemeClr val="tx1"/>
              </a:buClr>
            </a:pPr>
            <a:r>
              <a:rPr lang="en-US" sz="2600" dirty="0">
                <a:latin typeface="Calibri" charset="0"/>
                <a:ea typeface="Calibri" charset="0"/>
                <a:cs typeface="Calibri" charset="0"/>
              </a:rPr>
              <a:t>Problem-solve and </a:t>
            </a:r>
            <a:br>
              <a:rPr lang="en-US" sz="2600" dirty="0">
                <a:latin typeface="Calibri" charset="0"/>
                <a:ea typeface="Calibri" charset="0"/>
                <a:cs typeface="Calibri" charset="0"/>
              </a:rPr>
            </a:br>
            <a:r>
              <a:rPr lang="en-US" sz="2600" dirty="0">
                <a:latin typeface="Calibri" charset="0"/>
                <a:ea typeface="Calibri" charset="0"/>
                <a:cs typeface="Calibri" charset="0"/>
              </a:rPr>
              <a:t>plans with the </a:t>
            </a:r>
            <a:br>
              <a:rPr lang="en-US" sz="2600" dirty="0">
                <a:latin typeface="Calibri" charset="0"/>
                <a:ea typeface="Calibri" charset="0"/>
                <a:cs typeface="Calibri" charset="0"/>
              </a:rPr>
            </a:br>
            <a:r>
              <a:rPr lang="en-US" sz="2600" dirty="0">
                <a:latin typeface="Calibri" charset="0"/>
                <a:ea typeface="Calibri" charset="0"/>
                <a:cs typeface="Calibri" charset="0"/>
              </a:rPr>
              <a:t>person</a:t>
            </a:r>
          </a:p>
          <a:p>
            <a:pPr>
              <a:spcBef>
                <a:spcPts val="0"/>
              </a:spcBef>
              <a:spcAft>
                <a:spcPts val="900"/>
              </a:spcAft>
              <a:buClr>
                <a:schemeClr val="tx1"/>
              </a:buClr>
            </a:pPr>
            <a:r>
              <a:rPr lang="en-US" sz="2600" dirty="0">
                <a:latin typeface="Calibri" charset="0"/>
                <a:ea typeface="Calibri" charset="0"/>
                <a:cs typeface="Calibri" charset="0"/>
              </a:rPr>
              <a:t>Provide support, </a:t>
            </a:r>
            <a:br>
              <a:rPr lang="en-US" sz="2600" dirty="0">
                <a:latin typeface="Calibri" charset="0"/>
                <a:ea typeface="Calibri" charset="0"/>
                <a:cs typeface="Calibri" charset="0"/>
              </a:rPr>
            </a:br>
            <a:r>
              <a:rPr lang="en-US" sz="2600" dirty="0">
                <a:latin typeface="Calibri" charset="0"/>
                <a:ea typeface="Calibri" charset="0"/>
                <a:cs typeface="Calibri" charset="0"/>
              </a:rPr>
              <a:t>encouragement, </a:t>
            </a:r>
            <a:br>
              <a:rPr lang="en-US" sz="2600" dirty="0">
                <a:latin typeface="Calibri" charset="0"/>
                <a:ea typeface="Calibri" charset="0"/>
                <a:cs typeface="Calibri" charset="0"/>
              </a:rPr>
            </a:br>
            <a:r>
              <a:rPr lang="en-US" sz="2600" dirty="0">
                <a:latin typeface="Calibri" charset="0"/>
                <a:ea typeface="Calibri" charset="0"/>
                <a:cs typeface="Calibri" charset="0"/>
              </a:rPr>
              <a:t>and assistance to </a:t>
            </a:r>
            <a:br>
              <a:rPr lang="en-US" sz="2600" dirty="0">
                <a:latin typeface="Calibri" charset="0"/>
                <a:ea typeface="Calibri" charset="0"/>
                <a:cs typeface="Calibri" charset="0"/>
              </a:rPr>
            </a:br>
            <a:r>
              <a:rPr lang="en-US" sz="2600" dirty="0">
                <a:latin typeface="Calibri" charset="0"/>
                <a:ea typeface="Calibri" charset="0"/>
                <a:cs typeface="Calibri" charset="0"/>
              </a:rPr>
              <a:t>help achieve vision</a:t>
            </a:r>
          </a:p>
          <a:p>
            <a:pPr>
              <a:spcBef>
                <a:spcPts val="0"/>
              </a:spcBef>
              <a:spcAft>
                <a:spcPts val="900"/>
              </a:spcAft>
              <a:buClr>
                <a:schemeClr val="tx1"/>
              </a:buClr>
            </a:pPr>
            <a:r>
              <a:rPr lang="en-US" sz="2600" dirty="0">
                <a:latin typeface="Calibri" charset="0"/>
                <a:ea typeface="Calibri" charset="0"/>
                <a:cs typeface="Calibri" charset="0"/>
              </a:rPr>
              <a:t>Ongoing resource</a:t>
            </a:r>
          </a:p>
          <a:p>
            <a:endParaRPr lang="en-US" sz="2400" dirty="0">
              <a:latin typeface="Calibri" charset="0"/>
              <a:ea typeface="Calibri" charset="0"/>
              <a:cs typeface="Calibri" charset="0"/>
            </a:endParaRPr>
          </a:p>
        </p:txBody>
      </p:sp>
      <p:pic>
        <p:nvPicPr>
          <p:cNvPr id="5" name="Picture 4" descr="Four circles in decending sizes with these words in the circles: Exchange; participation; friendship; intimacy"/>
          <p:cNvPicPr>
            <a:picLocks noChangeAspect="1"/>
          </p:cNvPicPr>
          <p:nvPr/>
        </p:nvPicPr>
        <p:blipFill rotWithShape="1">
          <a:blip r:embed="rId3">
            <a:extLst>
              <a:ext uri="{28A0092B-C50C-407E-A947-70E740481C1C}">
                <a14:useLocalDpi xmlns:a14="http://schemas.microsoft.com/office/drawing/2010/main" val="0"/>
              </a:ext>
            </a:extLst>
          </a:blip>
          <a:srcRect t="2921" b="4697"/>
          <a:stretch/>
        </p:blipFill>
        <p:spPr>
          <a:xfrm>
            <a:off x="5638800" y="1143001"/>
            <a:ext cx="4953000" cy="4782139"/>
          </a:xfrm>
          <a:prstGeom prst="rect">
            <a:avLst/>
          </a:prstGeom>
        </p:spPr>
      </p:pic>
      <p:sp>
        <p:nvSpPr>
          <p:cNvPr id="4" name="Slide Number Placeholder 3"/>
          <p:cNvSpPr>
            <a:spLocks noGrp="1"/>
          </p:cNvSpPr>
          <p:nvPr>
            <p:ph type="sldNum" sz="quarter" idx="4"/>
          </p:nvPr>
        </p:nvSpPr>
        <p:spPr/>
        <p:txBody>
          <a:bodyPr/>
          <a:lstStyle/>
          <a:p>
            <a:pPr>
              <a:defRPr/>
            </a:pPr>
            <a:fld id="{70265E95-77F9-457A-9EE3-4D9004F83F9A}" type="slidenum">
              <a:rPr lang="en-US" smtClean="0"/>
              <a:pPr>
                <a:defRPr/>
              </a:pPr>
              <a:t>15</a:t>
            </a:fld>
            <a:endParaRPr lang="en-US" dirty="0"/>
          </a:p>
        </p:txBody>
      </p:sp>
    </p:spTree>
    <p:extLst>
      <p:ext uri="{BB962C8B-B14F-4D97-AF65-F5344CB8AC3E}">
        <p14:creationId xmlns:p14="http://schemas.microsoft.com/office/powerpoint/2010/main" val="2866370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638"/>
            <a:ext cx="8077200" cy="715962"/>
          </a:xfrm>
        </p:spPr>
        <p:txBody>
          <a:bodyPr>
            <a:normAutofit/>
          </a:bodyPr>
          <a:lstStyle/>
          <a:p>
            <a:r>
              <a:rPr lang="en-US" sz="3200" b="1" dirty="0">
                <a:latin typeface="Calibri" panose="020F0502020204030204" pitchFamily="34" charset="0"/>
                <a:ea typeface="Calibri" charset="0"/>
                <a:cs typeface="Calibri" panose="020F0502020204030204" pitchFamily="34" charset="0"/>
              </a:rPr>
              <a:t>The Circle Can Help with Problem Solving </a:t>
            </a:r>
            <a:r>
              <a:rPr lang="en-US" sz="3200" b="1" dirty="0">
                <a:latin typeface="Calibri" charset="0"/>
                <a:ea typeface="Calibri" charset="0"/>
                <a:cs typeface="Calibri" charset="0"/>
              </a:rPr>
              <a:t> </a:t>
            </a:r>
            <a:r>
              <a:rPr lang="en-US" sz="3200" b="1" dirty="0">
                <a:solidFill>
                  <a:srgbClr val="013E7F"/>
                </a:solidFill>
                <a:latin typeface="Calibri" panose="020F0502020204030204" pitchFamily="34" charset="0"/>
                <a:ea typeface="Calibri Light" charset="0"/>
                <a:cs typeface="Calibri" panose="020F0502020204030204" pitchFamily="34" charset="0"/>
              </a:rPr>
              <a:t> </a:t>
            </a:r>
            <a:endParaRPr lang="en-US" sz="3200" b="1" dirty="0">
              <a:solidFill>
                <a:srgbClr val="013E7F"/>
              </a:solidFill>
              <a:latin typeface="Calibri" panose="020F0502020204030204" pitchFamily="34" charset="0"/>
              <a:cs typeface="Calibri" panose="020F0502020204030204" pitchFamily="34" charset="0"/>
            </a:endParaRPr>
          </a:p>
        </p:txBody>
      </p:sp>
      <p:sp>
        <p:nvSpPr>
          <p:cNvPr id="8" name="Content Placeholder 7">
            <a:extLst>
              <a:ext uri="{FF2B5EF4-FFF2-40B4-BE49-F238E27FC236}">
                <a16:creationId xmlns:a16="http://schemas.microsoft.com/office/drawing/2014/main" id="{7DAAD029-B858-7943-B8B0-147B0AEC1781}"/>
              </a:ext>
            </a:extLst>
          </p:cNvPr>
          <p:cNvSpPr>
            <a:spLocks noGrp="1"/>
          </p:cNvSpPr>
          <p:nvPr>
            <p:ph sz="half" idx="2"/>
          </p:nvPr>
        </p:nvSpPr>
        <p:spPr>
          <a:xfrm>
            <a:off x="1981200" y="1295400"/>
            <a:ext cx="4267200" cy="5029200"/>
          </a:xfrm>
        </p:spPr>
        <p:txBody>
          <a:bodyPr>
            <a:normAutofit/>
          </a:bodyPr>
          <a:lstStyle/>
          <a:p>
            <a:pPr marL="0" indent="0">
              <a:buNone/>
            </a:pPr>
            <a:r>
              <a:rPr lang="en-US" sz="2400" b="1" dirty="0">
                <a:latin typeface="Calibri" charset="0"/>
                <a:ea typeface="Calibri" charset="0"/>
                <a:cs typeface="Calibri" charset="0"/>
              </a:rPr>
              <a:t>Working Not/Working</a:t>
            </a:r>
          </a:p>
          <a:p>
            <a:pPr marL="214313" indent="-214313">
              <a:spcAft>
                <a:spcPts val="900"/>
              </a:spcAft>
              <a:buFont typeface="Arial" charset="0"/>
              <a:buChar char="•"/>
            </a:pPr>
            <a:r>
              <a:rPr lang="en-US" sz="2600" dirty="0">
                <a:latin typeface="Calibri" charset="0"/>
                <a:ea typeface="Calibri" charset="0"/>
                <a:cs typeface="Calibri" charset="0"/>
              </a:rPr>
              <a:t>Grounded in Negotiation Principles</a:t>
            </a:r>
          </a:p>
          <a:p>
            <a:pPr marL="214313" indent="-214313">
              <a:spcAft>
                <a:spcPts val="900"/>
              </a:spcAft>
              <a:buFont typeface="Arial" charset="0"/>
              <a:buChar char="•"/>
            </a:pPr>
            <a:r>
              <a:rPr lang="en-US" sz="2600" dirty="0">
                <a:latin typeface="Calibri" charset="0"/>
                <a:ea typeface="Calibri" charset="0"/>
                <a:cs typeface="Calibri" charset="0"/>
              </a:rPr>
              <a:t>Focus on the here and now</a:t>
            </a:r>
          </a:p>
          <a:p>
            <a:pPr marL="214313" indent="-214313">
              <a:spcAft>
                <a:spcPts val="900"/>
              </a:spcAft>
              <a:buFont typeface="Arial" charset="0"/>
              <a:buChar char="•"/>
            </a:pPr>
            <a:r>
              <a:rPr lang="en-US" sz="2600" dirty="0">
                <a:latin typeface="Calibri" charset="0"/>
                <a:ea typeface="Calibri" charset="0"/>
                <a:cs typeface="Calibri" charset="0"/>
              </a:rPr>
              <a:t>Gain multiple perspectives</a:t>
            </a:r>
          </a:p>
          <a:p>
            <a:pPr marL="214313" indent="-214313">
              <a:spcAft>
                <a:spcPts val="900"/>
              </a:spcAft>
              <a:buFont typeface="Arial" charset="0"/>
              <a:buChar char="•"/>
            </a:pPr>
            <a:r>
              <a:rPr lang="en-US" sz="2600" dirty="0">
                <a:latin typeface="Calibri" charset="0"/>
                <a:ea typeface="Calibri" charset="0"/>
                <a:cs typeface="Calibri" charset="0"/>
              </a:rPr>
              <a:t>Encourages respectful listening and perspective taking</a:t>
            </a:r>
          </a:p>
          <a:p>
            <a:pPr marL="214313" indent="-214313">
              <a:spcAft>
                <a:spcPts val="900"/>
              </a:spcAft>
              <a:buFont typeface="Arial" charset="0"/>
              <a:buChar char="•"/>
            </a:pPr>
            <a:r>
              <a:rPr lang="en-US" sz="2600" dirty="0">
                <a:latin typeface="Calibri" charset="0"/>
                <a:ea typeface="Calibri" charset="0"/>
                <a:cs typeface="Calibri" charset="0"/>
              </a:rPr>
              <a:t>Requires next steps</a:t>
            </a:r>
          </a:p>
          <a:p>
            <a:pPr marL="0" indent="0">
              <a:spcBef>
                <a:spcPct val="0"/>
              </a:spcBef>
              <a:buNone/>
            </a:pPr>
            <a:r>
              <a:rPr lang="en-US" sz="900" dirty="0">
                <a:solidFill>
                  <a:srgbClr val="000000"/>
                </a:solidFill>
                <a:latin typeface="Arial" charset="0"/>
                <a:ea typeface="ＭＳ Ｐゴシック" pitchFamily="-106" charset="-128"/>
                <a:cs typeface="Arial" charset="0"/>
              </a:rPr>
              <a:t>http://helensandersonassociates.co.uk/person-centred-practice/person-centred-thinking-tools/whats-workingnot-working/</a:t>
            </a:r>
          </a:p>
          <a:p>
            <a:pPr marL="214313" indent="-214313">
              <a:spcAft>
                <a:spcPts val="900"/>
              </a:spcAft>
              <a:buFont typeface="Arial" charset="0"/>
              <a:buChar char="•"/>
            </a:pPr>
            <a:endParaRPr lang="en-US" sz="2600" dirty="0">
              <a:latin typeface="Calibri" charset="0"/>
              <a:ea typeface="Calibri" charset="0"/>
              <a:cs typeface="Calibri" charset="0"/>
            </a:endParaRPr>
          </a:p>
          <a:p>
            <a:endParaRPr lang="en-US" sz="2400" dirty="0"/>
          </a:p>
        </p:txBody>
      </p:sp>
      <p:sp>
        <p:nvSpPr>
          <p:cNvPr id="7" name="Content Placeholder 6">
            <a:extLst>
              <a:ext uri="{FF2B5EF4-FFF2-40B4-BE49-F238E27FC236}">
                <a16:creationId xmlns:a16="http://schemas.microsoft.com/office/drawing/2014/main" id="{A693F157-4F1A-224C-8C17-B166BC72461D}"/>
              </a:ext>
            </a:extLst>
          </p:cNvPr>
          <p:cNvSpPr>
            <a:spLocks noGrp="1"/>
          </p:cNvSpPr>
          <p:nvPr>
            <p:ph sz="half" idx="1"/>
          </p:nvPr>
        </p:nvSpPr>
        <p:spPr>
          <a:xfrm>
            <a:off x="6096000" y="1295400"/>
            <a:ext cx="4114800" cy="4419600"/>
          </a:xfrm>
          <a:ln>
            <a:solidFill>
              <a:schemeClr val="tx1"/>
            </a:solidFill>
          </a:ln>
        </p:spPr>
        <p:txBody>
          <a:bodyPr>
            <a:normAutofit/>
          </a:bodyPr>
          <a:lstStyle/>
          <a:p>
            <a:pPr marL="685800">
              <a:buClr>
                <a:schemeClr val="tx1"/>
              </a:buClr>
            </a:pPr>
            <a:endParaRPr lang="en-US" sz="1100" dirty="0">
              <a:latin typeface="Calibri Light" charset="0"/>
              <a:ea typeface="Calibri Light" charset="0"/>
              <a:cs typeface="Calibri Light" charset="0"/>
            </a:endParaRPr>
          </a:p>
          <a:p>
            <a:pPr marL="685800">
              <a:buClr>
                <a:schemeClr val="tx1"/>
              </a:buClr>
            </a:pPr>
            <a:r>
              <a:rPr lang="en-US" sz="2400" dirty="0">
                <a:latin typeface="Calibri Light" charset="0"/>
                <a:ea typeface="Calibri Light" charset="0"/>
                <a:cs typeface="Calibri Light" charset="0"/>
              </a:rPr>
              <a:t>What’s working</a:t>
            </a:r>
          </a:p>
          <a:p>
            <a:pPr marL="685800">
              <a:buClr>
                <a:schemeClr val="tx1"/>
              </a:buClr>
            </a:pPr>
            <a:r>
              <a:rPr lang="en-US" sz="2400" dirty="0">
                <a:latin typeface="Calibri Light" charset="0"/>
                <a:ea typeface="Calibri Light" charset="0"/>
                <a:cs typeface="Calibri Light" charset="0"/>
              </a:rPr>
              <a:t>What’s not working</a:t>
            </a:r>
          </a:p>
          <a:p>
            <a:pPr marL="1085850" lvl="1">
              <a:buClr>
                <a:schemeClr val="tx1"/>
              </a:buClr>
            </a:pPr>
            <a:r>
              <a:rPr lang="en-US" dirty="0">
                <a:latin typeface="Calibri Light" charset="0"/>
                <a:ea typeface="Calibri Light" charset="0"/>
                <a:cs typeface="Calibri Light" charset="0"/>
              </a:rPr>
              <a:t>For the person</a:t>
            </a:r>
          </a:p>
          <a:p>
            <a:pPr marL="1085850" lvl="1">
              <a:buClr>
                <a:schemeClr val="tx1"/>
              </a:buClr>
            </a:pPr>
            <a:r>
              <a:rPr lang="en-US" dirty="0">
                <a:latin typeface="Calibri Light" charset="0"/>
                <a:ea typeface="Calibri Light" charset="0"/>
                <a:cs typeface="Calibri Light" charset="0"/>
              </a:rPr>
              <a:t>For the family</a:t>
            </a:r>
          </a:p>
          <a:p>
            <a:pPr marL="1085850" lvl="1">
              <a:buClr>
                <a:schemeClr val="tx1"/>
              </a:buClr>
            </a:pPr>
            <a:r>
              <a:rPr lang="en-US" dirty="0">
                <a:latin typeface="Calibri Light" charset="0"/>
                <a:ea typeface="Calibri Light" charset="0"/>
                <a:cs typeface="Calibri Light" charset="0"/>
              </a:rPr>
              <a:t>For the staff</a:t>
            </a:r>
          </a:p>
          <a:p>
            <a:pPr marL="685800">
              <a:buClr>
                <a:schemeClr val="tx1"/>
              </a:buClr>
            </a:pPr>
            <a:r>
              <a:rPr lang="en-US" sz="2400" dirty="0">
                <a:latin typeface="Calibri Light" charset="0"/>
                <a:ea typeface="Calibri Light" charset="0"/>
                <a:cs typeface="Calibri Light" charset="0"/>
              </a:rPr>
              <a:t>What needs to happen </a:t>
            </a:r>
            <a:br>
              <a:rPr lang="en-US" sz="2400" dirty="0">
                <a:latin typeface="Calibri Light" charset="0"/>
                <a:ea typeface="Calibri Light" charset="0"/>
                <a:cs typeface="Calibri Light" charset="0"/>
              </a:rPr>
            </a:br>
            <a:r>
              <a:rPr lang="en-US" sz="2400" dirty="0">
                <a:latin typeface="Calibri Light" charset="0"/>
                <a:ea typeface="Calibri Light" charset="0"/>
                <a:cs typeface="Calibri Light" charset="0"/>
              </a:rPr>
              <a:t>to build on what’s </a:t>
            </a:r>
            <a:br>
              <a:rPr lang="en-US" sz="2400" dirty="0">
                <a:latin typeface="Calibri Light" charset="0"/>
                <a:ea typeface="Calibri Light" charset="0"/>
                <a:cs typeface="Calibri Light" charset="0"/>
              </a:rPr>
            </a:br>
            <a:r>
              <a:rPr lang="en-US" sz="2400" dirty="0">
                <a:latin typeface="Calibri Light" charset="0"/>
                <a:ea typeface="Calibri Light" charset="0"/>
                <a:cs typeface="Calibri Light" charset="0"/>
              </a:rPr>
              <a:t>working and change what’s not working?</a:t>
            </a:r>
          </a:p>
          <a:p>
            <a:endParaRPr lang="en-US" dirty="0"/>
          </a:p>
        </p:txBody>
      </p:sp>
      <p:sp>
        <p:nvSpPr>
          <p:cNvPr id="3" name="Slide Number Placeholder 2"/>
          <p:cNvSpPr>
            <a:spLocks noGrp="1"/>
          </p:cNvSpPr>
          <p:nvPr>
            <p:ph type="sldNum" sz="quarter" idx="4"/>
          </p:nvPr>
        </p:nvSpPr>
        <p:spPr>
          <a:xfrm>
            <a:off x="5029200" y="6400801"/>
            <a:ext cx="2133600" cy="244475"/>
          </a:xfrm>
          <a:prstGeom prst="rect">
            <a:avLst/>
          </a:prstGeom>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Arial" charset="0"/>
                <a:ea typeface="ＭＳ Ｐゴシック" pitchFamily="-111"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6" charset="-128"/>
                <a:cs typeface="Arial" charset="0"/>
              </a:defRPr>
            </a:lvl2pPr>
            <a:lvl3pPr marL="914400" algn="l" rtl="0" fontAlgn="base">
              <a:spcBef>
                <a:spcPct val="0"/>
              </a:spcBef>
              <a:spcAft>
                <a:spcPct val="0"/>
              </a:spcAft>
              <a:defRPr kern="1200">
                <a:solidFill>
                  <a:schemeClr val="tx1"/>
                </a:solidFill>
                <a:latin typeface="Arial" charset="0"/>
                <a:ea typeface="ＭＳ Ｐゴシック" pitchFamily="-106" charset="-128"/>
                <a:cs typeface="Arial" charset="0"/>
              </a:defRPr>
            </a:lvl3pPr>
            <a:lvl4pPr marL="1371600" algn="l" rtl="0" fontAlgn="base">
              <a:spcBef>
                <a:spcPct val="0"/>
              </a:spcBef>
              <a:spcAft>
                <a:spcPct val="0"/>
              </a:spcAft>
              <a:defRPr kern="1200">
                <a:solidFill>
                  <a:schemeClr val="tx1"/>
                </a:solidFill>
                <a:latin typeface="Arial" charset="0"/>
                <a:ea typeface="ＭＳ Ｐゴシック" pitchFamily="-106" charset="-128"/>
                <a:cs typeface="Arial" charset="0"/>
              </a:defRPr>
            </a:lvl4pPr>
            <a:lvl5pPr marL="1828800" algn="l" rtl="0" fontAlgn="base">
              <a:spcBef>
                <a:spcPct val="0"/>
              </a:spcBef>
              <a:spcAft>
                <a:spcPct val="0"/>
              </a:spcAft>
              <a:defRPr kern="1200">
                <a:solidFill>
                  <a:schemeClr val="tx1"/>
                </a:solidFill>
                <a:latin typeface="Arial" charset="0"/>
                <a:ea typeface="ＭＳ Ｐゴシック" pitchFamily="-106" charset="-128"/>
                <a:cs typeface="Arial" charset="0"/>
              </a:defRPr>
            </a:lvl5pPr>
            <a:lvl6pPr marL="2286000" algn="l" defTabSz="914400" rtl="0" eaLnBrk="1" latinLnBrk="0" hangingPunct="1">
              <a:defRPr kern="1200">
                <a:solidFill>
                  <a:schemeClr val="tx1"/>
                </a:solidFill>
                <a:latin typeface="Arial" charset="0"/>
                <a:ea typeface="ＭＳ Ｐゴシック" pitchFamily="-106" charset="-128"/>
                <a:cs typeface="Arial" charset="0"/>
              </a:defRPr>
            </a:lvl6pPr>
            <a:lvl7pPr marL="2743200" algn="l" defTabSz="914400" rtl="0" eaLnBrk="1" latinLnBrk="0" hangingPunct="1">
              <a:defRPr kern="1200">
                <a:solidFill>
                  <a:schemeClr val="tx1"/>
                </a:solidFill>
                <a:latin typeface="Arial" charset="0"/>
                <a:ea typeface="ＭＳ Ｐゴシック" pitchFamily="-106" charset="-128"/>
                <a:cs typeface="Arial" charset="0"/>
              </a:defRPr>
            </a:lvl7pPr>
            <a:lvl8pPr marL="3200400" algn="l" defTabSz="914400" rtl="0" eaLnBrk="1" latinLnBrk="0" hangingPunct="1">
              <a:defRPr kern="1200">
                <a:solidFill>
                  <a:schemeClr val="tx1"/>
                </a:solidFill>
                <a:latin typeface="Arial" charset="0"/>
                <a:ea typeface="ＭＳ Ｐゴシック" pitchFamily="-106" charset="-128"/>
                <a:cs typeface="Arial" charset="0"/>
              </a:defRPr>
            </a:lvl8pPr>
            <a:lvl9pPr marL="3657600" algn="l" defTabSz="914400" rtl="0" eaLnBrk="1" latinLnBrk="0" hangingPunct="1">
              <a:defRPr kern="1200">
                <a:solidFill>
                  <a:schemeClr val="tx1"/>
                </a:solidFill>
                <a:latin typeface="Arial" charset="0"/>
                <a:ea typeface="ＭＳ Ｐゴシック" pitchFamily="-106" charset="-128"/>
                <a:cs typeface="Arial" charset="0"/>
              </a:defRPr>
            </a:lvl9pPr>
          </a:lstStyle>
          <a:p>
            <a:pPr>
              <a:defRPr/>
            </a:pPr>
            <a:fld id="{70265E95-77F9-457A-9EE3-4D9004F83F9A}" type="slidenum">
              <a:rPr lang="en-US" smtClean="0"/>
              <a:pPr>
                <a:defRPr/>
              </a:pPr>
              <a:t>16</a:t>
            </a:fld>
            <a:endParaRPr lang="en-US" dirty="0"/>
          </a:p>
        </p:txBody>
      </p:sp>
    </p:spTree>
    <p:extLst>
      <p:ext uri="{BB962C8B-B14F-4D97-AF65-F5344CB8AC3E}">
        <p14:creationId xmlns:p14="http://schemas.microsoft.com/office/powerpoint/2010/main" val="1351717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ople have the power">
            <a:extLst>
              <a:ext uri="{FF2B5EF4-FFF2-40B4-BE49-F238E27FC236}">
                <a16:creationId xmlns:a16="http://schemas.microsoft.com/office/drawing/2014/main" id="{02142C28-2F0C-FB80-C451-D13C8F37F08B}"/>
              </a:ext>
            </a:extLst>
          </p:cNvPr>
          <p:cNvPicPr>
            <a:picLocks noChangeAspect="1"/>
          </p:cNvPicPr>
          <p:nvPr/>
        </p:nvPicPr>
        <p:blipFill rotWithShape="1">
          <a:blip r:embed="rId3"/>
          <a:srcRect l="15857" r="15316" b="-1"/>
          <a:stretch/>
        </p:blipFill>
        <p:spPr>
          <a:xfrm>
            <a:off x="2994780" y="443865"/>
            <a:ext cx="6202440" cy="5970270"/>
          </a:xfrm>
          <a:prstGeom prst="rect">
            <a:avLst/>
          </a:prstGeom>
        </p:spPr>
      </p:pic>
      <p:pic>
        <p:nvPicPr>
          <p:cNvPr id="3" name="Picture 2" descr="People have the power">
            <a:extLst>
              <a:ext uri="{FF2B5EF4-FFF2-40B4-BE49-F238E27FC236}">
                <a16:creationId xmlns:a16="http://schemas.microsoft.com/office/drawing/2014/main" id="{690FA6FE-6F91-ABE2-C56F-5BC4CE9E58D4}"/>
              </a:ext>
            </a:extLst>
          </p:cNvPr>
          <p:cNvPicPr>
            <a:picLocks noChangeAspect="1"/>
          </p:cNvPicPr>
          <p:nvPr/>
        </p:nvPicPr>
        <p:blipFill rotWithShape="1">
          <a:blip r:embed="rId3"/>
          <a:srcRect l="15857" r="15316" b="-1"/>
          <a:stretch/>
        </p:blipFill>
        <p:spPr>
          <a:xfrm>
            <a:off x="2994780" y="449570"/>
            <a:ext cx="6354840" cy="6116965"/>
          </a:xfrm>
          <a:prstGeom prst="rect">
            <a:avLst/>
          </a:prstGeom>
        </p:spPr>
      </p:pic>
    </p:spTree>
    <p:extLst>
      <p:ext uri="{BB962C8B-B14F-4D97-AF65-F5344CB8AC3E}">
        <p14:creationId xmlns:p14="http://schemas.microsoft.com/office/powerpoint/2010/main" val="1387445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903" name="Rectangle 7990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883" name="Content Placeholder 79882" descr="Glasses on top of a book">
            <a:extLst>
              <a:ext uri="{FF2B5EF4-FFF2-40B4-BE49-F238E27FC236}">
                <a16:creationId xmlns:a16="http://schemas.microsoft.com/office/drawing/2014/main" id="{80FED475-7F31-650D-D3EE-30CFC8FF7608}"/>
              </a:ext>
            </a:extLst>
          </p:cNvPr>
          <p:cNvPicPr>
            <a:picLocks noGrp="1" noChangeAspect="1"/>
          </p:cNvPicPr>
          <p:nvPr>
            <p:ph idx="1"/>
          </p:nvPr>
        </p:nvPicPr>
        <p:blipFill rotWithShape="1">
          <a:blip r:embed="rId2"/>
          <a:srcRect t="9091" r="23872"/>
          <a:stretch>
            <a:fillRect/>
          </a:stretch>
        </p:blipFill>
        <p:spPr>
          <a:xfrm>
            <a:off x="3523488" y="10"/>
            <a:ext cx="8668512" cy="6857990"/>
          </a:xfrm>
          <a:prstGeom prst="rect">
            <a:avLst/>
          </a:prstGeom>
        </p:spPr>
      </p:pic>
      <p:sp>
        <p:nvSpPr>
          <p:cNvPr id="79905" name="Rectangle 7990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873" name="Title 1">
            <a:extLst>
              <a:ext uri="{FF2B5EF4-FFF2-40B4-BE49-F238E27FC236}">
                <a16:creationId xmlns:a16="http://schemas.microsoft.com/office/drawing/2014/main" id="{1ACBA5D4-F2C2-42AB-AD61-55E45E2650A7}"/>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altLang="en-US">
                <a:solidFill>
                  <a:schemeClr val="bg1"/>
                </a:solidFill>
              </a:rPr>
              <a:t>Questions?</a:t>
            </a:r>
            <a:br>
              <a:rPr lang="en-US" altLang="en-US">
                <a:solidFill>
                  <a:schemeClr val="bg1"/>
                </a:solidFill>
              </a:rPr>
            </a:br>
            <a:br>
              <a:rPr lang="en-US" altLang="en-US">
                <a:solidFill>
                  <a:schemeClr val="bg1"/>
                </a:solidFill>
              </a:rPr>
            </a:br>
            <a:r>
              <a:rPr lang="en-US" altLang="en-US">
                <a:solidFill>
                  <a:schemeClr val="bg1"/>
                </a:solidFill>
              </a:rPr>
              <a:t>Discussion and Sharing of Experiences</a:t>
            </a:r>
          </a:p>
        </p:txBody>
      </p:sp>
      <p:sp>
        <p:nvSpPr>
          <p:cNvPr id="79907" name="Rectangle 7990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909" name="Rectangle 7990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descr="C:\Users\Psaulino\Desktop\Marian Presentation\tumblr_m3u5obCG1a1qcf25xo1_1280.png">
            <a:extLst>
              <a:ext uri="{FF2B5EF4-FFF2-40B4-BE49-F238E27FC236}">
                <a16:creationId xmlns:a16="http://schemas.microsoft.com/office/drawing/2014/main" id="{E12EC224-6682-4245-9B05-4ABB8BA9C3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5" y="0"/>
            <a:ext cx="4667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C0A15B-F2B2-4B1A-BFA7-027E9753D49A}"/>
              </a:ext>
            </a:extLst>
          </p:cNvPr>
          <p:cNvSpPr>
            <a:spLocks noGrp="1"/>
          </p:cNvSpPr>
          <p:nvPr>
            <p:ph type="title"/>
          </p:nvPr>
        </p:nvSpPr>
        <p:spPr>
          <a:xfrm>
            <a:off x="422069" y="180032"/>
            <a:ext cx="11346378" cy="790402"/>
          </a:xfrm>
        </p:spPr>
        <p:txBody>
          <a:bodyPr anchor="ctr">
            <a:normAutofit fontScale="90000"/>
          </a:bodyPr>
          <a:lstStyle/>
          <a:p>
            <a:pPr>
              <a:defRPr/>
            </a:pPr>
            <a:r>
              <a:rPr lang="en-US" sz="900">
                <a:solidFill>
                  <a:srgbClr val="FFFFFF"/>
                </a:solidFill>
              </a:rPr>
              <a:t>    </a:t>
            </a:r>
            <a:br>
              <a:rPr lang="en-US" sz="900">
                <a:solidFill>
                  <a:srgbClr val="FFFFFF"/>
                </a:solidFill>
              </a:rPr>
            </a:br>
            <a:br>
              <a:rPr lang="en-US" sz="900">
                <a:solidFill>
                  <a:srgbClr val="FFFFFF"/>
                </a:solidFill>
              </a:rPr>
            </a:br>
            <a:br>
              <a:rPr lang="en-US" sz="900">
                <a:solidFill>
                  <a:srgbClr val="FFFFFF"/>
                </a:solidFill>
              </a:rPr>
            </a:br>
            <a:r>
              <a:rPr lang="en-US" sz="4000">
                <a:solidFill>
                  <a:srgbClr val="FFFFFF"/>
                </a:solidFill>
              </a:rPr>
              <a:t>Values </a:t>
            </a:r>
            <a:r>
              <a:rPr lang="en-US" sz="4000" i="1">
                <a:solidFill>
                  <a:srgbClr val="FFFFFF"/>
                </a:solidFill>
              </a:rPr>
              <a:t>Into</a:t>
            </a:r>
            <a:r>
              <a:rPr lang="en-US" sz="4000">
                <a:solidFill>
                  <a:srgbClr val="FFFFFF"/>
                </a:solidFill>
              </a:rPr>
              <a:t> </a:t>
            </a:r>
            <a:r>
              <a:rPr lang="en-US" sz="4000" i="1">
                <a:solidFill>
                  <a:srgbClr val="FFFFFF"/>
                </a:solidFill>
              </a:rPr>
              <a:t>Action </a:t>
            </a:r>
            <a:r>
              <a:rPr lang="en-US" sz="3600" i="1">
                <a:solidFill>
                  <a:srgbClr val="FFFFFF"/>
                </a:solidFill>
              </a:rPr>
              <a:t>						</a:t>
            </a:r>
            <a:r>
              <a:rPr lang="en-US" sz="3600" b="0">
                <a:solidFill>
                  <a:srgbClr val="FFFFFF"/>
                </a:solidFill>
              </a:rPr>
              <a:t>Est 2005</a:t>
            </a:r>
            <a:br>
              <a:rPr lang="en-US" sz="900" i="1">
                <a:solidFill>
                  <a:srgbClr val="FFFFFF"/>
                </a:solidFill>
              </a:rPr>
            </a:br>
            <a:endParaRPr lang="en-US" sz="900" i="1">
              <a:solidFill>
                <a:srgbClr val="FFFFFF"/>
              </a:solidFill>
            </a:endParaRPr>
          </a:p>
        </p:txBody>
      </p:sp>
      <p:graphicFrame>
        <p:nvGraphicFramePr>
          <p:cNvPr id="6" name="Content Placeholder 2">
            <a:extLst>
              <a:ext uri="{FF2B5EF4-FFF2-40B4-BE49-F238E27FC236}">
                <a16:creationId xmlns:a16="http://schemas.microsoft.com/office/drawing/2014/main" id="{8A3FE965-17F8-3B43-11CA-4AF6498564D3}"/>
              </a:ext>
              <a:ext uri="{C183D7F6-B498-43B3-948B-1728B52AA6E4}">
                <adec:decorative xmlns:adec="http://schemas.microsoft.com/office/drawing/2017/decorative" val="1"/>
              </a:ext>
            </a:extLst>
          </p:cNvPr>
          <p:cNvGraphicFramePr>
            <a:graphicFrameLocks noGrp="1"/>
          </p:cNvGraphicFramePr>
          <p:nvPr>
            <p:ph idx="1"/>
          </p:nvPr>
        </p:nvGraphicFramePr>
        <p:xfrm>
          <a:off x="45076" y="1245717"/>
          <a:ext cx="12101848" cy="5517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A6C86-4CE7-AA4F-8961-5EBE0E964A16}"/>
              </a:ext>
            </a:extLst>
          </p:cNvPr>
          <p:cNvSpPr>
            <a:spLocks noGrp="1"/>
          </p:cNvSpPr>
          <p:nvPr>
            <p:ph type="title"/>
          </p:nvPr>
        </p:nvSpPr>
        <p:spPr/>
        <p:txBody>
          <a:bodyPr/>
          <a:lstStyle/>
          <a:p>
            <a:r>
              <a:rPr lang="en-US"/>
              <a:t>Our Values </a:t>
            </a:r>
          </a:p>
        </p:txBody>
      </p:sp>
      <p:pic>
        <p:nvPicPr>
          <p:cNvPr id="8" name="Content Placeholder 7" descr="Adapting with you to live your life your way. Respecting you and your choices. Dedicated to you and your ambitions. Kind to you without exception. Transforming services with you. Open minded to you. Accountable to you and yours. ">
            <a:extLst>
              <a:ext uri="{FF2B5EF4-FFF2-40B4-BE49-F238E27FC236}">
                <a16:creationId xmlns:a16="http://schemas.microsoft.com/office/drawing/2014/main" id="{73F3209B-7267-FA90-CAC5-75A1ADE809A2}"/>
              </a:ext>
            </a:extLst>
          </p:cNvPr>
          <p:cNvPicPr>
            <a:picLocks noGrp="1" noChangeAspect="1"/>
          </p:cNvPicPr>
          <p:nvPr>
            <p:ph sz="quarter" idx="14"/>
          </p:nvPr>
        </p:nvPicPr>
        <p:blipFill>
          <a:blip r:embed="rId3"/>
          <a:stretch>
            <a:fillRect/>
          </a:stretch>
        </p:blipFill>
        <p:spPr>
          <a:xfrm>
            <a:off x="3414712" y="639763"/>
            <a:ext cx="8701088" cy="5800725"/>
          </a:xfrm>
        </p:spPr>
      </p:pic>
      <p:sp>
        <p:nvSpPr>
          <p:cNvPr id="6" name="Slide Number Placeholder 5">
            <a:extLst>
              <a:ext uri="{FF2B5EF4-FFF2-40B4-BE49-F238E27FC236}">
                <a16:creationId xmlns:a16="http://schemas.microsoft.com/office/drawing/2014/main" id="{BFE8696B-A85E-B469-6579-B0A99FAD86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385186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ight colored dial that lists the following terms with descriptions: Infom, Educate, Consult, Engage, Co-Design, Co-Produce">
            <a:extLst>
              <a:ext uri="{FF2B5EF4-FFF2-40B4-BE49-F238E27FC236}">
                <a16:creationId xmlns:a16="http://schemas.microsoft.com/office/drawing/2014/main" id="{3E26EB0A-091F-7CAE-C956-5718641DD2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13" b="6627"/>
          <a:stretch>
            <a:fillRect/>
          </a:stretch>
        </p:blipFill>
        <p:spPr bwMode="auto">
          <a:xfrm>
            <a:off x="63302" y="1189821"/>
            <a:ext cx="12065392" cy="566817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C2E24A46-E242-3DFD-744C-E82D48150735}"/>
              </a:ext>
            </a:extLst>
          </p:cNvPr>
          <p:cNvSpPr txBox="1">
            <a:spLocks noGrp="1"/>
          </p:cNvSpPr>
          <p:nvPr>
            <p:ph type="title" idx="4294967295"/>
          </p:nvPr>
        </p:nvSpPr>
        <p:spPr>
          <a:xfrm>
            <a:off x="-2" y="0"/>
            <a:ext cx="12192000" cy="769441"/>
          </a:xfrm>
          <a:prstGeom prst="rect">
            <a:avLst/>
          </a:prstGeom>
          <a:solidFill>
            <a:schemeClr val="tx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chemeClr val="bg1"/>
                </a:solidFill>
                <a:effectLst/>
                <a:uLnTx/>
                <a:uFillTx/>
                <a:latin typeface="+mn-lt"/>
                <a:ea typeface="+mn-ea"/>
                <a:cs typeface="+mn-cs"/>
              </a:rPr>
              <a:t>Spectrum of Participation</a:t>
            </a:r>
          </a:p>
        </p:txBody>
      </p:sp>
    </p:spTree>
    <p:extLst>
      <p:ext uri="{BB962C8B-B14F-4D97-AF65-F5344CB8AC3E}">
        <p14:creationId xmlns:p14="http://schemas.microsoft.com/office/powerpoint/2010/main" val="4049768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Content Placeholder 3">
            <a:extLst>
              <a:ext uri="{FF2B5EF4-FFF2-40B4-BE49-F238E27FC236}">
                <a16:creationId xmlns:a16="http://schemas.microsoft.com/office/drawing/2014/main" id="{A6DE32E1-FDC2-48FF-A1AA-7E258881EFD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114800" y="533401"/>
            <a:ext cx="4191000" cy="3056921"/>
          </a:xfrm>
        </p:spPr>
      </p:pic>
      <p:sp>
        <p:nvSpPr>
          <p:cNvPr id="53250" name="Rectangle 6">
            <a:extLst>
              <a:ext uri="{FF2B5EF4-FFF2-40B4-BE49-F238E27FC236}">
                <a16:creationId xmlns:a16="http://schemas.microsoft.com/office/drawing/2014/main" id="{DE4D1900-2D18-4F64-834B-739E65A49A92}"/>
              </a:ext>
            </a:extLst>
          </p:cNvPr>
          <p:cNvSpPr>
            <a:spLocks noChangeArrowheads="1"/>
          </p:cNvSpPr>
          <p:nvPr/>
        </p:nvSpPr>
        <p:spPr bwMode="auto">
          <a:xfrm>
            <a:off x="3181350" y="3829050"/>
            <a:ext cx="61150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4313" indent="-214313">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pPr>
            <a:r>
              <a:rPr lang="en-US" altLang="en-US" sz="1800" dirty="0">
                <a:latin typeface="Arial" panose="020B0604020202020204" pitchFamily="34" charset="0"/>
                <a:ea typeface="MS Pゴシック" pitchFamily="-92" charset="-128"/>
              </a:rPr>
              <a:t>We value what is important to people with disabilities and their families, who are striving for an everyday life.</a:t>
            </a:r>
          </a:p>
          <a:p>
            <a:pPr>
              <a:spcBef>
                <a:spcPct val="0"/>
              </a:spcBef>
            </a:pPr>
            <a:endParaRPr lang="en-US" altLang="en-US" sz="1800" dirty="0">
              <a:latin typeface="Arial" panose="020B0604020202020204" pitchFamily="34" charset="0"/>
              <a:ea typeface="MS Pゴシック" pitchFamily="-92" charset="-128"/>
            </a:endParaRPr>
          </a:p>
          <a:p>
            <a:pPr>
              <a:spcBef>
                <a:spcPct val="0"/>
              </a:spcBef>
            </a:pPr>
            <a:r>
              <a:rPr lang="en-US" altLang="en-US" sz="1800" dirty="0">
                <a:latin typeface="Arial" panose="020B0604020202020204" pitchFamily="34" charset="0"/>
                <a:ea typeface="MS Pゴシック" pitchFamily="-92" charset="-128"/>
              </a:rPr>
              <a:t>People with disabilities have a right to an everyday life; a life that is no different than all other citizens. </a:t>
            </a:r>
          </a:p>
        </p:txBody>
      </p:sp>
      <p:sp>
        <p:nvSpPr>
          <p:cNvPr id="2" name="Rectangle 1">
            <a:extLst>
              <a:ext uri="{FF2B5EF4-FFF2-40B4-BE49-F238E27FC236}">
                <a16:creationId xmlns:a16="http://schemas.microsoft.com/office/drawing/2014/main" id="{367E3773-AA0D-DE40-A774-B469796129DB}"/>
              </a:ext>
            </a:extLst>
          </p:cNvPr>
          <p:cNvSpPr/>
          <p:nvPr/>
        </p:nvSpPr>
        <p:spPr>
          <a:xfrm>
            <a:off x="3009901" y="5543551"/>
            <a:ext cx="2055813" cy="323165"/>
          </a:xfrm>
          <a:prstGeom prst="rect">
            <a:avLst/>
          </a:prstGeom>
        </p:spPr>
        <p:txBody>
          <a:bodyPr>
            <a:spAutoFit/>
          </a:bodyPr>
          <a:lstStyle/>
          <a:p>
            <a:pPr>
              <a:defRPr/>
            </a:pPr>
            <a:r>
              <a:rPr lang="en-US" sz="750" dirty="0"/>
              <a:t>PA Office of Developmental Programs (2016)</a:t>
            </a:r>
          </a:p>
          <a:p>
            <a:pPr>
              <a:defRPr/>
            </a:pPr>
            <a:r>
              <a:rPr lang="en-US" sz="750" dirty="0" err="1"/>
              <a:t>www.dhs.pa.gov</a:t>
            </a:r>
            <a:r>
              <a:rPr lang="en-US" sz="750" dirty="0"/>
              <a:t>/publications/</a:t>
            </a:r>
            <a:r>
              <a:rPr lang="en-US" sz="750" dirty="0" err="1"/>
              <a:t>EverydayLives</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Content Placeholder 1">
            <a:extLst>
              <a:ext uri="{FF2B5EF4-FFF2-40B4-BE49-F238E27FC236}">
                <a16:creationId xmlns:a16="http://schemas.microsoft.com/office/drawing/2014/main" id="{6A07A179-B3F8-4990-8676-6D3828D0AF0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467100" y="2228850"/>
            <a:ext cx="598488" cy="628650"/>
          </a:xfrm>
        </p:spPr>
      </p:pic>
      <p:sp>
        <p:nvSpPr>
          <p:cNvPr id="4" name="Title 1">
            <a:extLst>
              <a:ext uri="{FF2B5EF4-FFF2-40B4-BE49-F238E27FC236}">
                <a16:creationId xmlns:a16="http://schemas.microsoft.com/office/drawing/2014/main" id="{63E5A786-8549-7543-9BAE-DA6460B70E72}"/>
              </a:ext>
            </a:extLst>
          </p:cNvPr>
          <p:cNvSpPr>
            <a:spLocks noGrp="1"/>
          </p:cNvSpPr>
          <p:nvPr>
            <p:ph type="title"/>
          </p:nvPr>
        </p:nvSpPr>
        <p:spPr>
          <a:xfrm>
            <a:off x="2862470" y="719757"/>
            <a:ext cx="6200361" cy="1280491"/>
          </a:xfrm>
        </p:spPr>
        <p:txBody>
          <a:bodyPr>
            <a:normAutofit fontScale="90000"/>
          </a:bodyPr>
          <a:lstStyle/>
          <a:p>
            <a:pPr>
              <a:defRPr/>
            </a:pPr>
            <a:r>
              <a:rPr lang="en-US" i="1" dirty="0"/>
              <a:t>Everyday Lives: </a:t>
            </a:r>
            <a:br>
              <a:rPr lang="en-US" i="1" dirty="0"/>
            </a:br>
            <a:r>
              <a:rPr lang="en-US" i="1" dirty="0"/>
              <a:t>Values in Action</a:t>
            </a:r>
            <a:br>
              <a:rPr lang="en-US" i="1" dirty="0"/>
            </a:br>
            <a:r>
              <a:rPr lang="en-US" sz="2250" i="1" dirty="0"/>
              <a:t>Recommendations to make Everyday Lives a Reality</a:t>
            </a:r>
            <a:endParaRPr lang="en-US" i="1" dirty="0"/>
          </a:p>
        </p:txBody>
      </p:sp>
      <p:sp>
        <p:nvSpPr>
          <p:cNvPr id="3" name="TextBox 2">
            <a:extLst>
              <a:ext uri="{FF2B5EF4-FFF2-40B4-BE49-F238E27FC236}">
                <a16:creationId xmlns:a16="http://schemas.microsoft.com/office/drawing/2014/main" id="{E8E48FC3-5572-8946-9236-6961571F425D}"/>
              </a:ext>
            </a:extLst>
          </p:cNvPr>
          <p:cNvSpPr txBox="1"/>
          <p:nvPr/>
        </p:nvSpPr>
        <p:spPr>
          <a:xfrm>
            <a:off x="4438650" y="2405064"/>
            <a:ext cx="4400550" cy="668337"/>
          </a:xfrm>
          <a:prstGeom prst="rect">
            <a:avLst/>
          </a:prstGeom>
          <a:noFill/>
        </p:spPr>
        <p:txBody>
          <a:bodyPr>
            <a:spAutoFit/>
          </a:bodyPr>
          <a:lstStyle/>
          <a:p>
            <a:pPr>
              <a:defRPr/>
            </a:pPr>
            <a:r>
              <a:rPr lang="en-US" sz="1875" b="1" dirty="0"/>
              <a:t>Promote Self-Direction, Choice, &amp; Control</a:t>
            </a:r>
          </a:p>
        </p:txBody>
      </p:sp>
      <p:sp>
        <p:nvSpPr>
          <p:cNvPr id="55300" name="TextBox 6">
            <a:extLst>
              <a:ext uri="{FF2B5EF4-FFF2-40B4-BE49-F238E27FC236}">
                <a16:creationId xmlns:a16="http://schemas.microsoft.com/office/drawing/2014/main" id="{1DF58C3B-4E3F-4BC4-9899-557FAD141C8A}"/>
              </a:ext>
            </a:extLst>
          </p:cNvPr>
          <p:cNvSpPr txBox="1">
            <a:spLocks noChangeArrowheads="1"/>
          </p:cNvSpPr>
          <p:nvPr/>
        </p:nvSpPr>
        <p:spPr bwMode="auto">
          <a:xfrm>
            <a:off x="3467100" y="3086101"/>
            <a:ext cx="5257800"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4313" indent="-214313">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dirty="0">
                <a:latin typeface="Arial" panose="020B0604020202020204" pitchFamily="34" charset="0"/>
                <a:ea typeface="MS Pゴシック" pitchFamily="-92" charset="-128"/>
              </a:rPr>
              <a:t>This happens when people: </a:t>
            </a:r>
          </a:p>
          <a:p>
            <a:pPr>
              <a:spcBef>
                <a:spcPct val="0"/>
              </a:spcBef>
              <a:spcAft>
                <a:spcPts val="450"/>
              </a:spcAft>
            </a:pPr>
            <a:r>
              <a:rPr lang="en-US" altLang="en-US" sz="1800" dirty="0">
                <a:latin typeface="Arial" panose="020B0604020202020204" pitchFamily="34" charset="0"/>
                <a:ea typeface="MS Pゴシック" pitchFamily="-92" charset="-128"/>
              </a:rPr>
              <a:t>Have support to have choice and control over all aspects of their life</a:t>
            </a:r>
          </a:p>
          <a:p>
            <a:pPr>
              <a:spcBef>
                <a:spcPct val="0"/>
              </a:spcBef>
              <a:spcAft>
                <a:spcPts val="450"/>
              </a:spcAft>
            </a:pPr>
            <a:r>
              <a:rPr lang="en-US" altLang="en-US" sz="1800" dirty="0">
                <a:latin typeface="Arial" panose="020B0604020202020204" pitchFamily="34" charset="0"/>
                <a:ea typeface="MS Pゴシック" pitchFamily="-92" charset="-128"/>
              </a:rPr>
              <a:t>Trust and be respected by the people who provide assistance</a:t>
            </a:r>
          </a:p>
          <a:p>
            <a:pPr>
              <a:spcBef>
                <a:spcPct val="0"/>
              </a:spcBef>
              <a:spcAft>
                <a:spcPts val="450"/>
              </a:spcAft>
            </a:pPr>
            <a:r>
              <a:rPr lang="en-US" altLang="en-US" sz="1800" dirty="0">
                <a:latin typeface="Arial" panose="020B0604020202020204" pitchFamily="34" charset="0"/>
                <a:ea typeface="MS Pゴシック" pitchFamily="-92" charset="-128"/>
              </a:rPr>
              <a:t>Have clear and understandable information</a:t>
            </a:r>
          </a:p>
          <a:p>
            <a:pPr>
              <a:spcBef>
                <a:spcPct val="0"/>
              </a:spcBef>
              <a:spcAft>
                <a:spcPts val="450"/>
              </a:spcAft>
            </a:pPr>
            <a:r>
              <a:rPr lang="en-US" altLang="en-US" sz="1800" dirty="0">
                <a:latin typeface="Arial" panose="020B0604020202020204" pitchFamily="34" charset="0"/>
                <a:ea typeface="MS Pゴシック" pitchFamily="-92" charset="-128"/>
              </a:rPr>
              <a:t>Have their preferences and rights to make mistakes respected by others</a:t>
            </a:r>
          </a:p>
          <a:p>
            <a:pPr>
              <a:spcBef>
                <a:spcPct val="0"/>
              </a:spcBef>
              <a:spcAft>
                <a:spcPts val="450"/>
              </a:spcAft>
            </a:pPr>
            <a:r>
              <a:rPr lang="en-US" altLang="en-US" sz="1800" dirty="0">
                <a:latin typeface="Arial" panose="020B0604020202020204" pitchFamily="34" charset="0"/>
                <a:ea typeface="MS Pゴシック" pitchFamily="-92" charset="-128"/>
              </a:rPr>
              <a:t>Are supported to make their decisions become a reality</a:t>
            </a:r>
          </a:p>
          <a:p>
            <a:pPr>
              <a:spcBef>
                <a:spcPct val="0"/>
              </a:spcBef>
            </a:pPr>
            <a:endParaRPr lang="en-US" altLang="en-US" sz="1800" dirty="0">
              <a:latin typeface="Arial" panose="020B0604020202020204" pitchFamily="34" charset="0"/>
              <a:ea typeface="MS Pゴシック" pitchFamily="-92"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5" name="Freeform: Shape 1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C15A8ED-9214-505B-BE62-828E9965E417}"/>
              </a:ext>
            </a:extLst>
          </p:cNvPr>
          <p:cNvSpPr>
            <a:spLocks noGrp="1"/>
          </p:cNvSpPr>
          <p:nvPr>
            <p:ph type="title"/>
          </p:nvPr>
        </p:nvSpPr>
        <p:spPr>
          <a:xfrm>
            <a:off x="640080" y="1243013"/>
            <a:ext cx="3855720" cy="4371974"/>
          </a:xfrm>
        </p:spPr>
        <p:txBody>
          <a:bodyPr>
            <a:normAutofit/>
          </a:bodyPr>
          <a:lstStyle/>
          <a:p>
            <a:r>
              <a:rPr lang="en-US" sz="3600" dirty="0">
                <a:solidFill>
                  <a:schemeClr val="tx2"/>
                </a:solidFill>
              </a:rPr>
              <a:t>SUPPORTS BROKER </a:t>
            </a:r>
          </a:p>
        </p:txBody>
      </p:sp>
      <p:sp>
        <p:nvSpPr>
          <p:cNvPr id="5" name="Rectangle 2">
            <a:extLst>
              <a:ext uri="{FF2B5EF4-FFF2-40B4-BE49-F238E27FC236}">
                <a16:creationId xmlns:a16="http://schemas.microsoft.com/office/drawing/2014/main" id="{E8F4317A-0508-6B88-3FD5-5993F25C0BC3}"/>
              </a:ext>
            </a:extLst>
          </p:cNvPr>
          <p:cNvSpPr>
            <a:spLocks noGrp="1" noChangeArrowheads="1"/>
          </p:cNvSpPr>
          <p:nvPr>
            <p:ph idx="1"/>
          </p:nvPr>
        </p:nvSpPr>
        <p:spPr bwMode="auto">
          <a:xfrm>
            <a:off x="6172200" y="804672"/>
            <a:ext cx="5221224" cy="523036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85698" rIns="0" bIns="114264"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en-US" altLang="en-US" sz="1800" b="1" i="0" u="none" strike="noStrike" cap="none" normalizeH="0" baseline="0">
              <a:ln>
                <a:noFill/>
              </a:ln>
              <a:solidFill>
                <a:schemeClr val="tx2"/>
              </a:solidFill>
              <a:effectLst/>
              <a:latin typeface="Google Sans"/>
            </a:endParaRPr>
          </a:p>
          <a:p>
            <a:pPr marL="0" marR="0" lvl="0" indent="0" defTabSz="914400" rtl="0" eaLnBrk="0" fontAlgn="base" latinLnBrk="0" hangingPunct="0">
              <a:spcBef>
                <a:spcPct val="0"/>
              </a:spcBef>
              <a:spcAft>
                <a:spcPts val="600"/>
              </a:spcAft>
              <a:buClrTx/>
              <a:buSzTx/>
              <a:buFontTx/>
              <a:buNone/>
              <a:tabLst/>
            </a:pPr>
            <a:r>
              <a:rPr kumimoji="0" lang="en-US" altLang="en-US" sz="1800" b="1" i="0" u="none" strike="noStrike" cap="none" normalizeH="0" baseline="0">
                <a:ln>
                  <a:noFill/>
                </a:ln>
                <a:solidFill>
                  <a:schemeClr val="tx2"/>
                </a:solidFill>
                <a:effectLst/>
                <a:latin typeface="Google Sans"/>
              </a:rPr>
              <a:t> Facilitating Community Connections and Natural Supports</a:t>
            </a:r>
          </a:p>
          <a:p>
            <a:pPr marL="0" marR="0" lvl="0" indent="0" defTabSz="914400" rtl="0" eaLnBrk="0" fontAlgn="base" latinLnBrk="0" hangingPunct="0">
              <a:spcBef>
                <a:spcPct val="0"/>
              </a:spcBef>
              <a:spcAft>
                <a:spcPts val="600"/>
              </a:spcAft>
              <a:buClrTx/>
              <a:buSzTx/>
              <a:buFontTx/>
              <a:buNone/>
              <a:tabLst/>
            </a:pPr>
            <a:endParaRPr kumimoji="0" lang="en-US" altLang="en-US" sz="1800" b="0" i="0" u="none" strike="noStrike" cap="none" normalizeH="0" baseline="0">
              <a:ln>
                <a:noFill/>
              </a:ln>
              <a:solidFill>
                <a:schemeClr val="tx2"/>
              </a:solidFill>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a:ln>
                  <a:noFill/>
                </a:ln>
                <a:solidFill>
                  <a:schemeClr val="tx2"/>
                </a:solidFill>
                <a:effectLst/>
                <a:latin typeface="Google Sans"/>
              </a:rPr>
              <a:t>Helping the participant cultivate unpaid, natural support systems (e.g., family, friends, and community groups) to supplement their Medicaid services</a:t>
            </a:r>
          </a:p>
          <a:p>
            <a:pPr marL="0" marR="0" lvl="0" indent="0" defTabSz="914400" rtl="0" eaLnBrk="0" fontAlgn="base" latinLnBrk="0" hangingPunct="0">
              <a:spcBef>
                <a:spcPct val="0"/>
              </a:spcBef>
              <a:spcAft>
                <a:spcPts val="600"/>
              </a:spcAft>
              <a:buClrTx/>
              <a:buSzTx/>
              <a:buNone/>
              <a:tabLst/>
            </a:pPr>
            <a:endParaRPr kumimoji="0" lang="en-US" altLang="en-US" sz="1800" b="0" i="0" u="none" strike="noStrike" cap="none" normalizeH="0" baseline="0">
              <a:ln>
                <a:noFill/>
              </a:ln>
              <a:solidFill>
                <a:schemeClr val="tx2"/>
              </a:solidFill>
              <a:effectLst/>
              <a:latin typeface="Google Sans"/>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a:ln>
                  <a:noFill/>
                </a:ln>
                <a:solidFill>
                  <a:schemeClr val="tx2"/>
                </a:solidFill>
                <a:effectLst/>
                <a:latin typeface="Google Sans"/>
              </a:rPr>
              <a:t>Assisting in identifying, mapping, and connecting with generic community resources</a:t>
            </a:r>
          </a:p>
          <a:p>
            <a:pPr marL="0" marR="0" lvl="0" indent="0" defTabSz="914400" rtl="0" eaLnBrk="0" fontAlgn="base" latinLnBrk="0" hangingPunct="0">
              <a:spcBef>
                <a:spcPct val="0"/>
              </a:spcBef>
              <a:spcAft>
                <a:spcPts val="600"/>
              </a:spcAft>
              <a:buClrTx/>
              <a:buSzTx/>
              <a:buFontTx/>
              <a:buNone/>
              <a:tabLst/>
            </a:pPr>
            <a:endParaRPr kumimoji="0" lang="en-US" altLang="en-US" sz="1800" b="0" i="0" u="none" strike="noStrike" cap="none" normalizeH="0" baseline="0">
              <a:ln>
                <a:noFill/>
              </a:ln>
              <a:solidFill>
                <a:schemeClr val="tx2"/>
              </a:solidFill>
              <a:effectLst/>
              <a:latin typeface="Arial" panose="020B0604020202020204" pitchFamily="34" charset="0"/>
            </a:endParaRPr>
          </a:p>
        </p:txBody>
      </p:sp>
    </p:spTree>
    <p:extLst>
      <p:ext uri="{BB962C8B-B14F-4D97-AF65-F5344CB8AC3E}">
        <p14:creationId xmlns:p14="http://schemas.microsoft.com/office/powerpoint/2010/main" val="3213595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1F32B9-05E9-28D4-3B36-DA3C94595883}"/>
              </a:ext>
            </a:extLst>
          </p:cNvPr>
          <p:cNvSpPr>
            <a:spLocks noGrp="1"/>
          </p:cNvSpPr>
          <p:nvPr>
            <p:ph type="title"/>
          </p:nvPr>
        </p:nvSpPr>
        <p:spPr>
          <a:xfrm>
            <a:off x="838200" y="365125"/>
            <a:ext cx="10515600" cy="1325563"/>
          </a:xfrm>
        </p:spPr>
        <p:txBody>
          <a:bodyPr>
            <a:normAutofit/>
          </a:bodyPr>
          <a:lstStyle/>
          <a:p>
            <a:r>
              <a:rPr lang="en-US" sz="5400"/>
              <a:t>SUPPORTS BROKER</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ACF07DDF-7823-020A-CA11-2D7F821E943C}"/>
              </a:ext>
            </a:extLst>
          </p:cNvPr>
          <p:cNvSpPr>
            <a:spLocks noGrp="1" noChangeArrowheads="1"/>
          </p:cNvSpPr>
          <p:nvPr>
            <p:ph idx="1"/>
          </p:nvPr>
        </p:nvSpPr>
        <p:spPr bwMode="auto">
          <a:xfrm>
            <a:off x="838200" y="1929384"/>
            <a:ext cx="10515600" cy="425196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85698" rIns="0" bIns="114264"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2200" b="1" i="0" u="none" strike="noStrike" cap="none" normalizeH="0" baseline="0" dirty="0">
                <a:ln>
                  <a:noFill/>
                </a:ln>
                <a:effectLst/>
              </a:rPr>
              <a:t>Regulatory Compliance</a:t>
            </a:r>
          </a:p>
          <a:p>
            <a:pPr marL="0" marR="0" lvl="0" indent="0" defTabSz="914400" rtl="0" eaLnBrk="0" fontAlgn="base" latinLnBrk="0" hangingPunct="0">
              <a:spcBef>
                <a:spcPct val="0"/>
              </a:spcBef>
              <a:spcAft>
                <a:spcPts val="600"/>
              </a:spcAft>
              <a:buClrTx/>
              <a:buSzTx/>
              <a:buFontTx/>
              <a:buNone/>
              <a:tabLst/>
            </a:pPr>
            <a:endParaRPr kumimoji="0" lang="en-US" altLang="en-US" sz="22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dirty="0">
                <a:ln>
                  <a:noFill/>
                </a:ln>
                <a:effectLst/>
                <a:latin typeface="Google Sans"/>
              </a:rPr>
              <a:t>Ensures the participant’s self-directed services and Individualized Service Plan (ISP) </a:t>
            </a:r>
          </a:p>
          <a:p>
            <a:pPr marL="0" marR="0" lvl="0" indent="0" defTabSz="914400" rtl="0" eaLnBrk="0" fontAlgn="base" latinLnBrk="0" hangingPunct="0">
              <a:spcBef>
                <a:spcPct val="0"/>
              </a:spcBef>
              <a:spcAft>
                <a:spcPts val="600"/>
              </a:spcAft>
              <a:buClrTx/>
              <a:buSzTx/>
              <a:buNone/>
              <a:tabLst/>
            </a:pPr>
            <a:r>
              <a:rPr lang="en-US" altLang="en-US" sz="2200" dirty="0">
                <a:latin typeface="Google Sans"/>
              </a:rPr>
              <a:t>  </a:t>
            </a:r>
            <a:r>
              <a:rPr kumimoji="0" lang="en-US" altLang="en-US" sz="2200" b="0" i="0" u="none" strike="noStrike" cap="none" normalizeH="0" baseline="0" dirty="0">
                <a:ln>
                  <a:noFill/>
                </a:ln>
                <a:effectLst/>
                <a:latin typeface="Google Sans"/>
              </a:rPr>
              <a:t>comply with Medicaid waiver rules and regulations</a:t>
            </a:r>
          </a:p>
          <a:p>
            <a:pPr marL="0" marR="0" lvl="0" indent="0" defTabSz="914400" rtl="0" eaLnBrk="0" fontAlgn="base" latinLnBrk="0" hangingPunct="0">
              <a:spcBef>
                <a:spcPct val="0"/>
              </a:spcBef>
              <a:spcAft>
                <a:spcPts val="600"/>
              </a:spcAft>
              <a:buClrTx/>
              <a:buSzTx/>
              <a:buNone/>
              <a:tabLst/>
            </a:pPr>
            <a:endParaRPr kumimoji="0" lang="en-US" altLang="en-US" sz="2200" b="0" i="0" u="none" strike="noStrike" cap="none" normalizeH="0" baseline="0" dirty="0">
              <a:ln>
                <a:noFill/>
              </a:ln>
              <a:effectLst/>
              <a:latin typeface="Google Sans"/>
            </a:endParaRPr>
          </a:p>
          <a:p>
            <a:pPr marL="0" marR="0" lvl="0" indent="0" defTabSz="914400" rtl="0" eaLnBrk="0" fontAlgn="base" latinLnBrk="0" hangingPunct="0">
              <a:spcBef>
                <a:spcPct val="0"/>
              </a:spcBef>
              <a:spcAft>
                <a:spcPts val="600"/>
              </a:spcAft>
              <a:buClrTx/>
              <a:buSzTx/>
              <a:buFontTx/>
              <a:buChar char="•"/>
              <a:tabLst/>
            </a:pPr>
            <a:r>
              <a:rPr kumimoji="0" lang="en-US" altLang="en-US" sz="2200" b="0" i="0" u="none" strike="noStrike" cap="none" normalizeH="0" baseline="0" dirty="0">
                <a:ln>
                  <a:noFill/>
                </a:ln>
                <a:effectLst/>
                <a:latin typeface="Google Sans"/>
              </a:rPr>
              <a:t>Helps monitor spending limits and assists with developing </a:t>
            </a:r>
          </a:p>
          <a:p>
            <a:pPr marL="0" marR="0" lvl="0" indent="0" defTabSz="914400" rtl="0" eaLnBrk="0" fontAlgn="base" latinLnBrk="0" hangingPunct="0">
              <a:spcBef>
                <a:spcPct val="0"/>
              </a:spcBef>
              <a:spcAft>
                <a:spcPts val="600"/>
              </a:spcAft>
              <a:buClrTx/>
              <a:buSzTx/>
              <a:buNone/>
              <a:tabLst/>
            </a:pPr>
            <a:r>
              <a:rPr kumimoji="0" lang="en-US" altLang="en-US" sz="2200" b="0" i="0" u="none" strike="noStrike" cap="none" normalizeH="0" baseline="0" dirty="0">
                <a:ln>
                  <a:noFill/>
                </a:ln>
                <a:effectLst/>
                <a:latin typeface="Google Sans"/>
              </a:rPr>
              <a:t> emergency back-up staffing plans</a:t>
            </a:r>
          </a:p>
          <a:p>
            <a:pPr marL="0" marR="0" lvl="0" indent="0" defTabSz="914400" rtl="0" eaLnBrk="0" fontAlgn="base" latinLnBrk="0" hangingPunct="0">
              <a:spcBef>
                <a:spcPct val="0"/>
              </a:spcBef>
              <a:spcAft>
                <a:spcPts val="600"/>
              </a:spcAft>
              <a:buClrTx/>
              <a:buSzTx/>
              <a:buFontTx/>
              <a:buNone/>
              <a:tabLst/>
            </a:pPr>
            <a:endParaRPr kumimoji="0" lang="en-US" altLang="en-US" sz="2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475666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1458</TotalTime>
  <Words>2304</Words>
  <Application>Microsoft Macintosh PowerPoint</Application>
  <PresentationFormat>Widescreen</PresentationFormat>
  <Paragraphs>191</Paragraphs>
  <Slides>18</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ＭＳ Ｐゴシック</vt:lpstr>
      <vt:lpstr>Aptos</vt:lpstr>
      <vt:lpstr>Aptos Display</vt:lpstr>
      <vt:lpstr>Arial</vt:lpstr>
      <vt:lpstr>Avenir Next LT Pro</vt:lpstr>
      <vt:lpstr>Calibri</vt:lpstr>
      <vt:lpstr>Calibri Light</vt:lpstr>
      <vt:lpstr>Google Sans</vt:lpstr>
      <vt:lpstr>Office Theme</vt:lpstr>
      <vt:lpstr>PowerPoint Presentation</vt:lpstr>
      <vt:lpstr>PowerPoint Presentation</vt:lpstr>
      <vt:lpstr>       Values Into Action       Est 2005 </vt:lpstr>
      <vt:lpstr>Our Values </vt:lpstr>
      <vt:lpstr>Spectrum of Participation</vt:lpstr>
      <vt:lpstr>PowerPoint Presentation</vt:lpstr>
      <vt:lpstr>Everyday Lives:  Values in Action Recommendations to make Everyday Lives a Reality</vt:lpstr>
      <vt:lpstr>SUPPORTS BROKER </vt:lpstr>
      <vt:lpstr>SUPPORTS BROKER</vt:lpstr>
      <vt:lpstr>SUPPORTS BROKER</vt:lpstr>
      <vt:lpstr>     Supports Brokering                  In Action</vt:lpstr>
      <vt:lpstr>PowerPoint Presentation</vt:lpstr>
      <vt:lpstr>PowerPoint Presentation</vt:lpstr>
      <vt:lpstr>Using the Path and/or Charting the Lifecourse Framework… to guide planning and service delivery        </vt:lpstr>
      <vt:lpstr>PowerPoint Presentation</vt:lpstr>
      <vt:lpstr>The Circle Can Help with Problem Solving   </vt:lpstr>
      <vt:lpstr>PowerPoint Presentation</vt:lpstr>
      <vt:lpstr>Questions?  Discussion and Sharing of Experiences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Marian Frattarola-Saulino</dc:creator>
  <cp:lastModifiedBy>rita young</cp:lastModifiedBy>
  <cp:revision>2</cp:revision>
  <dcterms:created xsi:type="dcterms:W3CDTF">2026-07-20T13:12:01Z</dcterms:created>
  <dcterms:modified xsi:type="dcterms:W3CDTF">2026-08-21T20:38:47Z</dcterms:modified>
</cp:coreProperties>
</file>