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NTR" pitchFamily="2" charset="0"/>
      <p:regular r:id="rId11"/>
    </p:embeddedFont>
    <p:embeddedFont>
      <p:font typeface="Poppins" pitchFamily="2" charset="77"/>
      <p:regular r:id="rId12"/>
      <p:bold r:id="rId13"/>
      <p:italic r:id="rId14"/>
      <p:boldItalic r:id="rId15"/>
    </p:embeddedFont>
    <p:embeddedFont>
      <p:font typeface="Poppins ExtraLight" panose="00000300000000000000" pitchFamily="2" charset="77"/>
      <p:regular r:id="rId16"/>
      <p:bold r:id="rId17"/>
      <p:italic r:id="rId18"/>
      <p:boldItalic r:id="rId19"/>
    </p:embeddedFont>
    <p:embeddedFont>
      <p:font typeface="Poppins Light" panose="00000400000000000000" pitchFamily="2" charset="77"/>
      <p:regular r:id="rId20"/>
      <p:bold r:id="rId21"/>
      <p:italic r:id="rId22"/>
      <p:boldItalic r:id="rId23"/>
    </p:embeddedFont>
    <p:embeddedFont>
      <p:font typeface="Poppins Medium" panose="00000600000000000000" pitchFamily="2" charset="77"/>
      <p:regular r:id="rId24"/>
      <p:bold r:id="rId25"/>
      <p:italic r:id="rId26"/>
      <p:boldItalic r:id="rId27"/>
    </p:embeddedFont>
    <p:embeddedFont>
      <p:font typeface="Poppins SemiBold" panose="00000700000000000000" pitchFamily="2" charset="77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HxEVfFxbqf/Ssr5nzKdq9CXrY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0312782" cy="10287000"/>
          </a:xfrm>
          <a:custGeom>
            <a:avLst/>
            <a:gdLst/>
            <a:ahLst/>
            <a:cxnLst/>
            <a:rect l="l" t="t" r="r" b="b"/>
            <a:pathLst>
              <a:path w="10312782" h="10287000" extrusionOk="0">
                <a:moveTo>
                  <a:pt x="0" y="0"/>
                </a:moveTo>
                <a:lnTo>
                  <a:pt x="10312782" y="0"/>
                </a:lnTo>
                <a:lnTo>
                  <a:pt x="103127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85" name="Google Shape;85;p1"/>
          <p:cNvGrpSpPr/>
          <p:nvPr/>
        </p:nvGrpSpPr>
        <p:grpSpPr>
          <a:xfrm>
            <a:off x="9144000" y="-144661"/>
            <a:ext cx="9144000" cy="10431661"/>
            <a:chOff x="0" y="-38100"/>
            <a:chExt cx="2408296" cy="2747433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 extrusionOk="0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D633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9652191" y="-144661"/>
            <a:ext cx="8127618" cy="10431661"/>
            <a:chOff x="0" y="-38100"/>
            <a:chExt cx="2140607" cy="2747433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2140607" cy="2709333"/>
            </a:xfrm>
            <a:custGeom>
              <a:avLst/>
              <a:gdLst/>
              <a:ahLst/>
              <a:cxnLst/>
              <a:rect l="l" t="t" r="r" b="b"/>
              <a:pathLst>
                <a:path w="2140607" h="2709333" extrusionOk="0">
                  <a:moveTo>
                    <a:pt x="0" y="0"/>
                  </a:moveTo>
                  <a:lnTo>
                    <a:pt x="2140607" y="0"/>
                  </a:lnTo>
                  <a:lnTo>
                    <a:pt x="214060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C30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38100"/>
              <a:ext cx="2140607" cy="2747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10236582" y="-144661"/>
            <a:ext cx="6958836" cy="10431661"/>
            <a:chOff x="0" y="-38100"/>
            <a:chExt cx="1832780" cy="2747433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832780" cy="2709333"/>
            </a:xfrm>
            <a:custGeom>
              <a:avLst/>
              <a:gdLst/>
              <a:ahLst/>
              <a:cxnLst/>
              <a:rect l="l" t="t" r="r" b="b"/>
              <a:pathLst>
                <a:path w="1832780" h="2709333" extrusionOk="0">
                  <a:moveTo>
                    <a:pt x="0" y="0"/>
                  </a:moveTo>
                  <a:lnTo>
                    <a:pt x="1832780" y="0"/>
                  </a:lnTo>
                  <a:lnTo>
                    <a:pt x="18327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C7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38100"/>
              <a:ext cx="1832780" cy="2747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12358207" y="407345"/>
            <a:ext cx="2715585" cy="2715585"/>
          </a:xfrm>
          <a:custGeom>
            <a:avLst/>
            <a:gdLst/>
            <a:ahLst/>
            <a:cxnLst/>
            <a:rect l="l" t="t" r="r" b="b"/>
            <a:pathLst>
              <a:path w="2715585" h="2715585" extrusionOk="0">
                <a:moveTo>
                  <a:pt x="0" y="0"/>
                </a:moveTo>
                <a:lnTo>
                  <a:pt x="2715586" y="0"/>
                </a:lnTo>
                <a:lnTo>
                  <a:pt x="2715586" y="2715585"/>
                </a:lnTo>
                <a:lnTo>
                  <a:pt x="0" y="271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95;p1"/>
          <p:cNvSpPr txBox="1"/>
          <p:nvPr/>
        </p:nvSpPr>
        <p:spPr>
          <a:xfrm>
            <a:off x="11343882" y="8159765"/>
            <a:ext cx="5208688" cy="78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 By: Caitlin Kendrick, Support Broker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368260" y="3530290"/>
            <a:ext cx="6695480" cy="415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0"/>
              <a:buFont typeface="Arial"/>
              <a:buNone/>
            </a:pPr>
            <a:r>
              <a:rPr lang="en-US" sz="5900" b="0" i="0" u="none" strike="noStrike" cap="none">
                <a:solidFill>
                  <a:srgbClr val="000000"/>
                </a:solidFill>
                <a:latin typeface="NTR"/>
                <a:ea typeface="NTR"/>
                <a:cs typeface="NTR"/>
                <a:sym typeface="NTR"/>
              </a:rPr>
              <a:t>Understanding the Role of the Support Broker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0" y="1793244"/>
            <a:ext cx="18288000" cy="6555852"/>
            <a:chOff x="0" y="-38100"/>
            <a:chExt cx="4816593" cy="1726644"/>
          </a:xfrm>
        </p:grpSpPr>
        <p:sp>
          <p:nvSpPr>
            <p:cNvPr id="102" name="Google Shape;102;p2"/>
            <p:cNvSpPr/>
            <p:nvPr/>
          </p:nvSpPr>
          <p:spPr>
            <a:xfrm>
              <a:off x="0" y="0"/>
              <a:ext cx="4816592" cy="1688544"/>
            </a:xfrm>
            <a:custGeom>
              <a:avLst/>
              <a:gdLst/>
              <a:ahLst/>
              <a:cxnLst/>
              <a:rect l="l" t="t" r="r" b="b"/>
              <a:pathLst>
                <a:path w="4816592" h="168854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688544"/>
                  </a:lnTo>
                  <a:lnTo>
                    <a:pt x="0" y="1688544"/>
                  </a:lnTo>
                  <a:close/>
                </a:path>
              </a:pathLst>
            </a:custGeom>
            <a:solidFill>
              <a:srgbClr val="89C7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0" y="-38100"/>
              <a:ext cx="4816593" cy="1726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2"/>
          <p:cNvGrpSpPr/>
          <p:nvPr/>
        </p:nvGrpSpPr>
        <p:grpSpPr>
          <a:xfrm>
            <a:off x="0" y="2222734"/>
            <a:ext cx="18288000" cy="5678397"/>
            <a:chOff x="0" y="-38100"/>
            <a:chExt cx="4816593" cy="1495545"/>
          </a:xfrm>
        </p:grpSpPr>
        <p:sp>
          <p:nvSpPr>
            <p:cNvPr id="105" name="Google Shape;105;p2"/>
            <p:cNvSpPr/>
            <p:nvPr/>
          </p:nvSpPr>
          <p:spPr>
            <a:xfrm>
              <a:off x="0" y="0"/>
              <a:ext cx="4816592" cy="1457445"/>
            </a:xfrm>
            <a:custGeom>
              <a:avLst/>
              <a:gdLst/>
              <a:ahLst/>
              <a:cxnLst/>
              <a:rect l="l" t="t" r="r" b="b"/>
              <a:pathLst>
                <a:path w="4816592" h="145744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457445"/>
                  </a:lnTo>
                  <a:lnTo>
                    <a:pt x="0" y="1457445"/>
                  </a:lnTo>
                  <a:close/>
                </a:path>
              </a:pathLst>
            </a:custGeom>
            <a:solidFill>
              <a:srgbClr val="ED633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0" y="-38100"/>
              <a:ext cx="4816593" cy="1495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0" y="2670697"/>
            <a:ext cx="18288122" cy="4800975"/>
            <a:chOff x="0" y="-38100"/>
            <a:chExt cx="4816593" cy="1264446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4816592" cy="1226346"/>
            </a:xfrm>
            <a:custGeom>
              <a:avLst/>
              <a:gdLst/>
              <a:ahLst/>
              <a:cxnLst/>
              <a:rect l="l" t="t" r="r" b="b"/>
              <a:pathLst>
                <a:path w="4816592" h="12263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226346"/>
                  </a:lnTo>
                  <a:lnTo>
                    <a:pt x="0" y="1226346"/>
                  </a:lnTo>
                  <a:close/>
                </a:path>
              </a:pathLst>
            </a:custGeom>
            <a:solidFill>
              <a:srgbClr val="FFC30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4816593" cy="12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/>
          <p:cNvSpPr txBox="1"/>
          <p:nvPr/>
        </p:nvSpPr>
        <p:spPr>
          <a:xfrm>
            <a:off x="4572000" y="3687225"/>
            <a:ext cx="86208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IS A SUPPORT BROKER?</a:t>
            </a:r>
            <a:endParaRPr sz="1400" b="1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1156525" y="4573075"/>
            <a:ext cx="15957900" cy="2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0" i="0" u="none" strike="noStrike" cap="none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 Support Broker (SB) works alongside individuals and their Designated Representative (DR) to provide the information, guidance, and resources needed to successfully self-direct services.</a:t>
            </a:r>
            <a:endParaRPr sz="1400" b="0" i="0" u="none" strike="noStrike" cap="none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/>
          <p:nvPr/>
        </p:nvSpPr>
        <p:spPr>
          <a:xfrm>
            <a:off x="-843940" y="-374627"/>
            <a:ext cx="5175849" cy="4114800"/>
          </a:xfrm>
          <a:custGeom>
            <a:avLst/>
            <a:gdLst/>
            <a:ahLst/>
            <a:cxnLst/>
            <a:rect l="l" t="t" r="r" b="b"/>
            <a:pathLst>
              <a:path w="5175849" h="4114800" extrusionOk="0">
                <a:moveTo>
                  <a:pt x="0" y="0"/>
                </a:moveTo>
                <a:lnTo>
                  <a:pt x="5175850" y="0"/>
                </a:lnTo>
                <a:lnTo>
                  <a:pt x="5175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7" name="Google Shape;117;p4"/>
          <p:cNvSpPr/>
          <p:nvPr/>
        </p:nvSpPr>
        <p:spPr>
          <a:xfrm>
            <a:off x="14210331" y="6288997"/>
            <a:ext cx="4513492" cy="4114800"/>
          </a:xfrm>
          <a:custGeom>
            <a:avLst/>
            <a:gdLst/>
            <a:ahLst/>
            <a:cxnLst/>
            <a:rect l="l" t="t" r="r" b="b"/>
            <a:pathLst>
              <a:path w="4513492" h="4114800" extrusionOk="0">
                <a:moveTo>
                  <a:pt x="0" y="0"/>
                </a:moveTo>
                <a:lnTo>
                  <a:pt x="4513492" y="0"/>
                </a:lnTo>
                <a:lnTo>
                  <a:pt x="45134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8" name="Google Shape;118;p4"/>
          <p:cNvSpPr txBox="1"/>
          <p:nvPr/>
        </p:nvSpPr>
        <p:spPr>
          <a:xfrm>
            <a:off x="4252427" y="1220363"/>
            <a:ext cx="10132800" cy="1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87"/>
              <a:buFont typeface="Arial"/>
              <a:buNone/>
            </a:pPr>
            <a:r>
              <a:rPr lang="en-US" sz="6587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Employment Support</a:t>
            </a:r>
            <a:endParaRPr sz="1400" b="1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2170439" y="4273573"/>
            <a:ext cx="14296500" cy="38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10045" marR="0" lvl="1" indent="-405023" algn="just" rtl="0">
              <a:lnSpc>
                <a:spcPct val="14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Poppins ExtraLight"/>
              <a:buChar char="•"/>
            </a:pPr>
            <a:r>
              <a:rPr lang="en-US" sz="3751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Recruiting, hiring, managing, and terminating employees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810045" marR="0" lvl="1" indent="-405023" algn="just" rtl="0">
              <a:lnSpc>
                <a:spcPct val="14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Poppins ExtraLight"/>
              <a:buChar char="•"/>
            </a:pPr>
            <a:r>
              <a:rPr lang="en-US" sz="3751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Establishing employee work schedules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810045" marR="0" lvl="1" indent="-405023" algn="just" rtl="0">
              <a:lnSpc>
                <a:spcPct val="14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Poppins ExtraLight"/>
              <a:buChar char="•"/>
            </a:pPr>
            <a:r>
              <a:rPr lang="en-US" sz="3751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Employee training and training reminders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810045" marR="0" lvl="1" indent="-405023" algn="just" rtl="0">
              <a:lnSpc>
                <a:spcPct val="14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Poppins ExtraLight"/>
              <a:buChar char="•"/>
            </a:pPr>
            <a:r>
              <a:rPr lang="en-US" sz="3751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Managing and approving timesheets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810045" marR="0" lvl="1" indent="-405023" algn="just" rtl="0">
              <a:lnSpc>
                <a:spcPct val="14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Poppins ExtraLight"/>
              <a:buChar char="•"/>
            </a:pPr>
            <a:r>
              <a:rPr lang="en-US" sz="3751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Setting employee wages and raises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3147898" y="2898208"/>
            <a:ext cx="12341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0" i="0" u="none" strike="noStrike" cap="non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 Support Broker provides information, guidance, and support in the following areas:</a:t>
            </a:r>
            <a:endParaRPr sz="1500" b="0" i="0" u="none" strike="noStrike" cap="none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9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/>
          <p:nvPr/>
        </p:nvSpPr>
        <p:spPr>
          <a:xfrm>
            <a:off x="11830357" y="0"/>
            <a:ext cx="6206490" cy="10287000"/>
          </a:xfrm>
          <a:custGeom>
            <a:avLst/>
            <a:gdLst/>
            <a:ahLst/>
            <a:cxnLst/>
            <a:rect l="l" t="t" r="r" b="b"/>
            <a:pathLst>
              <a:path w="6206490" h="10287000" extrusionOk="0">
                <a:moveTo>
                  <a:pt x="0" y="0"/>
                </a:moveTo>
                <a:lnTo>
                  <a:pt x="6206490" y="0"/>
                </a:lnTo>
                <a:lnTo>
                  <a:pt x="620649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6" name="Google Shape;126;p5"/>
          <p:cNvSpPr txBox="1"/>
          <p:nvPr/>
        </p:nvSpPr>
        <p:spPr>
          <a:xfrm>
            <a:off x="1028700" y="895350"/>
            <a:ext cx="12083400" cy="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9"/>
              <a:buFont typeface="Arial"/>
              <a:buNone/>
            </a:pPr>
            <a:r>
              <a:rPr lang="en-US" sz="6309" b="1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Program Administration</a:t>
            </a:r>
            <a:endParaRPr sz="1400" b="1" i="0" u="none" strike="noStrike" cap="non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348557" y="2560183"/>
            <a:ext cx="11183700" cy="79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747" marR="0" lvl="1" indent="-457374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6"/>
              <a:buFont typeface="Poppins ExtraLight"/>
              <a:buChar char="•"/>
            </a:pPr>
            <a:r>
              <a:rPr lang="en-US" sz="4236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Organizing and maintaining required documentation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914747" marR="0" lvl="1" indent="-457374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6"/>
              <a:buFont typeface="Poppins ExtraLight"/>
              <a:buChar char="•"/>
            </a:pPr>
            <a:r>
              <a:rPr lang="en-US" sz="4236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Understanding Medicaid documentation requirements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914747" marR="0" lvl="1" indent="-457374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6"/>
              <a:buFont typeface="Poppins ExtraLight"/>
              <a:buChar char="•"/>
            </a:pPr>
            <a:r>
              <a:rPr lang="en-US" sz="4236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Assisting with monthly reviews and required reports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914747" marR="0" lvl="1" indent="-457374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6"/>
              <a:buFont typeface="Poppins ExtraLight"/>
              <a:buChar char="•"/>
            </a:pPr>
            <a:r>
              <a:rPr lang="en-US" sz="4236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Monitoring the SDS budget throughout the ISP year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6"/>
              <a:buFont typeface="Arial"/>
              <a:buNone/>
            </a:pPr>
            <a:endParaRPr sz="4236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7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 rot="-2700000">
            <a:off x="14937897" y="-98171"/>
            <a:ext cx="3338897" cy="3190037"/>
          </a:xfrm>
          <a:custGeom>
            <a:avLst/>
            <a:gdLst/>
            <a:ahLst/>
            <a:cxnLst/>
            <a:rect l="l" t="t" r="r" b="b"/>
            <a:pathLst>
              <a:path w="3338897" h="3190037" extrusionOk="0">
                <a:moveTo>
                  <a:pt x="0" y="0"/>
                </a:moveTo>
                <a:lnTo>
                  <a:pt x="3338896" y="0"/>
                </a:lnTo>
                <a:lnTo>
                  <a:pt x="3338896" y="3190038"/>
                </a:lnTo>
                <a:lnTo>
                  <a:pt x="0" y="3190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3" name="Google Shape;133;p6"/>
          <p:cNvSpPr/>
          <p:nvPr/>
        </p:nvSpPr>
        <p:spPr>
          <a:xfrm rot="8100000">
            <a:off x="-218084" y="8067102"/>
            <a:ext cx="2493568" cy="2382396"/>
          </a:xfrm>
          <a:custGeom>
            <a:avLst/>
            <a:gdLst/>
            <a:ahLst/>
            <a:cxnLst/>
            <a:rect l="l" t="t" r="r" b="b"/>
            <a:pathLst>
              <a:path w="2493568" h="2382396" extrusionOk="0">
                <a:moveTo>
                  <a:pt x="0" y="0"/>
                </a:moveTo>
                <a:lnTo>
                  <a:pt x="2493568" y="0"/>
                </a:lnTo>
                <a:lnTo>
                  <a:pt x="2493568" y="2382396"/>
                </a:lnTo>
                <a:lnTo>
                  <a:pt x="0" y="23823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4" name="Google Shape;134;p6"/>
          <p:cNvSpPr txBox="1"/>
          <p:nvPr/>
        </p:nvSpPr>
        <p:spPr>
          <a:xfrm>
            <a:off x="781101" y="469616"/>
            <a:ext cx="11716800" cy="1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46"/>
              <a:buFont typeface="Arial"/>
              <a:buNone/>
            </a:pPr>
            <a:r>
              <a:rPr lang="en-US" sz="7246" b="1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Guidance &amp; Advocacy</a:t>
            </a:r>
            <a:endParaRPr sz="1400" b="1" i="0" u="none" strike="noStrike" cap="non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971833" y="1788729"/>
            <a:ext cx="15244500" cy="88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16265" marR="0" lvl="1" indent="-508133" algn="l" rtl="0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7"/>
              <a:buFont typeface="Poppins ExtraLight"/>
              <a:buChar char="•"/>
            </a:pPr>
            <a:r>
              <a:rPr lang="en-US" sz="4707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Problem solving and conflict resolution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1016265" marR="0" lvl="1" indent="-508133" algn="l" rtl="0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7"/>
              <a:buFont typeface="Poppins ExtraLight"/>
              <a:buChar char="•"/>
            </a:pPr>
            <a:r>
              <a:rPr lang="en-US" sz="4707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Filing grievances and complaints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1016265" marR="0" lvl="1" indent="-508133" algn="l" rtl="0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7"/>
              <a:buFont typeface="Poppins ExtraLight"/>
              <a:buChar char="•"/>
            </a:pPr>
            <a:r>
              <a:rPr lang="en-US" sz="4707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Connecting individuals and families with community resources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1016265" marR="0" lvl="1" indent="-508133" algn="l" rtl="0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7"/>
              <a:buFont typeface="Poppins ExtraLight"/>
              <a:buChar char="•"/>
            </a:pPr>
            <a:r>
              <a:rPr lang="en-US" sz="4707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Explaining the roles of the Employer/DR, Support Coordinator (SC), Financial Management Services (FMS), Regional Office (RO), and Support Broker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0" marR="0" lvl="0" indent="0" algn="l" rtl="0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7"/>
              <a:buFont typeface="Arial"/>
              <a:buNone/>
            </a:pPr>
            <a:endParaRPr sz="470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7"/>
          <p:cNvGrpSpPr/>
          <p:nvPr/>
        </p:nvGrpSpPr>
        <p:grpSpPr>
          <a:xfrm>
            <a:off x="0" y="1793244"/>
            <a:ext cx="18288000" cy="6555852"/>
            <a:chOff x="0" y="-38100"/>
            <a:chExt cx="4816593" cy="1726644"/>
          </a:xfrm>
        </p:grpSpPr>
        <p:sp>
          <p:nvSpPr>
            <p:cNvPr id="141" name="Google Shape;141;p7"/>
            <p:cNvSpPr/>
            <p:nvPr/>
          </p:nvSpPr>
          <p:spPr>
            <a:xfrm>
              <a:off x="0" y="0"/>
              <a:ext cx="4816592" cy="1688544"/>
            </a:xfrm>
            <a:custGeom>
              <a:avLst/>
              <a:gdLst/>
              <a:ahLst/>
              <a:cxnLst/>
              <a:rect l="l" t="t" r="r" b="b"/>
              <a:pathLst>
                <a:path w="4816592" h="168854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688544"/>
                  </a:lnTo>
                  <a:lnTo>
                    <a:pt x="0" y="1688544"/>
                  </a:lnTo>
                  <a:close/>
                </a:path>
              </a:pathLst>
            </a:custGeom>
            <a:solidFill>
              <a:srgbClr val="89C7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Google Shape;142;p7"/>
            <p:cNvSpPr txBox="1"/>
            <p:nvPr/>
          </p:nvSpPr>
          <p:spPr>
            <a:xfrm>
              <a:off x="0" y="-38100"/>
              <a:ext cx="4816593" cy="1726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7"/>
          <p:cNvGrpSpPr/>
          <p:nvPr/>
        </p:nvGrpSpPr>
        <p:grpSpPr>
          <a:xfrm>
            <a:off x="0" y="2222734"/>
            <a:ext cx="18288000" cy="5678397"/>
            <a:chOff x="0" y="-38100"/>
            <a:chExt cx="4816593" cy="1495545"/>
          </a:xfrm>
        </p:grpSpPr>
        <p:sp>
          <p:nvSpPr>
            <p:cNvPr id="144" name="Google Shape;144;p7"/>
            <p:cNvSpPr/>
            <p:nvPr/>
          </p:nvSpPr>
          <p:spPr>
            <a:xfrm>
              <a:off x="0" y="0"/>
              <a:ext cx="4816592" cy="1457445"/>
            </a:xfrm>
            <a:custGeom>
              <a:avLst/>
              <a:gdLst/>
              <a:ahLst/>
              <a:cxnLst/>
              <a:rect l="l" t="t" r="r" b="b"/>
              <a:pathLst>
                <a:path w="4816592" h="145744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457445"/>
                  </a:lnTo>
                  <a:lnTo>
                    <a:pt x="0" y="1457445"/>
                  </a:lnTo>
                  <a:close/>
                </a:path>
              </a:pathLst>
            </a:custGeom>
            <a:solidFill>
              <a:srgbClr val="ED633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Google Shape;145;p7"/>
            <p:cNvSpPr txBox="1"/>
            <p:nvPr/>
          </p:nvSpPr>
          <p:spPr>
            <a:xfrm>
              <a:off x="0" y="-38100"/>
              <a:ext cx="4816593" cy="1495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7"/>
          <p:cNvGrpSpPr/>
          <p:nvPr/>
        </p:nvGrpSpPr>
        <p:grpSpPr>
          <a:xfrm>
            <a:off x="0" y="2670698"/>
            <a:ext cx="18288000" cy="4800943"/>
            <a:chOff x="0" y="-38100"/>
            <a:chExt cx="4816593" cy="1264446"/>
          </a:xfrm>
        </p:grpSpPr>
        <p:sp>
          <p:nvSpPr>
            <p:cNvPr id="147" name="Google Shape;147;p7"/>
            <p:cNvSpPr/>
            <p:nvPr/>
          </p:nvSpPr>
          <p:spPr>
            <a:xfrm>
              <a:off x="0" y="0"/>
              <a:ext cx="4816592" cy="1226346"/>
            </a:xfrm>
            <a:custGeom>
              <a:avLst/>
              <a:gdLst/>
              <a:ahLst/>
              <a:cxnLst/>
              <a:rect l="l" t="t" r="r" b="b"/>
              <a:pathLst>
                <a:path w="4816592" h="12263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226346"/>
                  </a:lnTo>
                  <a:lnTo>
                    <a:pt x="0" y="1226346"/>
                  </a:lnTo>
                  <a:close/>
                </a:path>
              </a:pathLst>
            </a:custGeom>
            <a:solidFill>
              <a:srgbClr val="FFC30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0" y="-38100"/>
              <a:ext cx="4816593" cy="12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7"/>
          <p:cNvSpPr txBox="1"/>
          <p:nvPr/>
        </p:nvSpPr>
        <p:spPr>
          <a:xfrm>
            <a:off x="1733076" y="964409"/>
            <a:ext cx="140712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Person-Centered Planning</a:t>
            </a:r>
            <a:endParaRPr sz="1400" b="1" i="0" u="none" strike="noStrike" cap="non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0" name="Google Shape;150;p7"/>
          <p:cNvSpPr txBox="1"/>
          <p:nvPr/>
        </p:nvSpPr>
        <p:spPr>
          <a:xfrm>
            <a:off x="2484281" y="3585185"/>
            <a:ext cx="14071200" cy="4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55651" marR="0" lvl="1" indent="-3778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Poppins ExtraLight"/>
              <a:buChar char="•"/>
            </a:pPr>
            <a:r>
              <a:rPr lang="en-US" sz="3500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Identifying goals, needs, and preferences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755651" marR="0" lvl="1" indent="-3778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Poppins ExtraLight"/>
              <a:buChar char="•"/>
            </a:pPr>
            <a:r>
              <a:rPr lang="en-US" sz="3500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Monitoring progress toward Individual Support Plan (ISP) goals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755651" marR="0" lvl="1" indent="-3778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Poppins ExtraLight"/>
              <a:buChar char="•"/>
            </a:pPr>
            <a:r>
              <a:rPr lang="en-US" sz="3500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Developing an Emergency Backup Plan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755651" marR="0" lvl="1" indent="-3778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Poppins ExtraLight"/>
              <a:buChar char="•"/>
            </a:pPr>
            <a:r>
              <a:rPr lang="en-US" sz="3500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Promoting independence and successful self-direction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/>
          <p:nvPr/>
        </p:nvSpPr>
        <p:spPr>
          <a:xfrm>
            <a:off x="-843940" y="-374627"/>
            <a:ext cx="5175849" cy="4114800"/>
          </a:xfrm>
          <a:custGeom>
            <a:avLst/>
            <a:gdLst/>
            <a:ahLst/>
            <a:cxnLst/>
            <a:rect l="l" t="t" r="r" b="b"/>
            <a:pathLst>
              <a:path w="5175849" h="4114800" extrusionOk="0">
                <a:moveTo>
                  <a:pt x="0" y="0"/>
                </a:moveTo>
                <a:lnTo>
                  <a:pt x="5175850" y="0"/>
                </a:lnTo>
                <a:lnTo>
                  <a:pt x="5175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6" name="Google Shape;156;p8"/>
          <p:cNvSpPr/>
          <p:nvPr/>
        </p:nvSpPr>
        <p:spPr>
          <a:xfrm>
            <a:off x="14210331" y="6288997"/>
            <a:ext cx="4513492" cy="4114800"/>
          </a:xfrm>
          <a:custGeom>
            <a:avLst/>
            <a:gdLst/>
            <a:ahLst/>
            <a:cxnLst/>
            <a:rect l="l" t="t" r="r" b="b"/>
            <a:pathLst>
              <a:path w="4513492" h="4114800" extrusionOk="0">
                <a:moveTo>
                  <a:pt x="0" y="0"/>
                </a:moveTo>
                <a:lnTo>
                  <a:pt x="4513492" y="0"/>
                </a:lnTo>
                <a:lnTo>
                  <a:pt x="45134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7" name="Google Shape;157;p8"/>
          <p:cNvSpPr txBox="1"/>
          <p:nvPr/>
        </p:nvSpPr>
        <p:spPr>
          <a:xfrm>
            <a:off x="4098575" y="2369175"/>
            <a:ext cx="13056600" cy="9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64"/>
              <a:buFont typeface="Arial"/>
              <a:buNone/>
            </a:pPr>
            <a:r>
              <a:rPr lang="en-US" sz="6164" b="1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Impact of A Support Broker</a:t>
            </a:r>
            <a:endParaRPr sz="1400" b="1" i="0" u="none" strike="noStrike" cap="non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1531375" y="3745125"/>
            <a:ext cx="15978900" cy="47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13"/>
              <a:buFont typeface="Arial"/>
              <a:buNone/>
            </a:pPr>
            <a:r>
              <a:rPr lang="en-US" sz="3113" b="0" i="0" u="none" strike="noStrike" cap="non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 Support Broker is more than a resource—they are a partner in success.</a:t>
            </a:r>
            <a:endParaRPr sz="311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Arial"/>
              <a:buNone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Through guidance, education, and ongoing support, a Support Broker helps individuals and their Designated Representatives: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607392" marR="0" lvl="1" indent="-303696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Poppins ExtraLight"/>
              <a:buChar char="•"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Navigate the Self-Directed Supports (SDS) program with confidence.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607392" marR="0" lvl="1" indent="-303696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Poppins ExtraLight"/>
              <a:buChar char="•"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Understand their responsibilities as employers.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607392" marR="0" lvl="1" indent="-303696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Poppins ExtraLight"/>
              <a:buChar char="•"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Maintain compliance with Medicaid and program requirements.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607392" marR="0" lvl="1" indent="-303696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Poppins ExtraLight"/>
              <a:buChar char="•"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Build the knowledge and skills needed to successfully self-direct services.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  <a:p>
            <a:pPr marL="607392" marR="0" lvl="1" indent="-303696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13"/>
              <a:buFont typeface="Poppins ExtraLight"/>
              <a:buChar char="•"/>
            </a:pPr>
            <a:r>
              <a:rPr lang="en-US" sz="2813" b="0" i="0" u="none" strike="noStrike" cap="none">
                <a:solidFill>
                  <a:srgbClr val="000000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Promote independence, choice, and person-centered outcomes.</a:t>
            </a:r>
            <a:endParaRPr sz="1400" b="0" i="0" u="none" strike="noStrike" cap="none">
              <a:solidFill>
                <a:srgbClr val="000000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6335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1793244"/>
            <a:ext cx="18288000" cy="6555852"/>
            <a:chOff x="0" y="-38100"/>
            <a:chExt cx="4816593" cy="1726644"/>
          </a:xfrm>
        </p:grpSpPr>
        <p:sp>
          <p:nvSpPr>
            <p:cNvPr id="164" name="Google Shape;164;p11"/>
            <p:cNvSpPr/>
            <p:nvPr/>
          </p:nvSpPr>
          <p:spPr>
            <a:xfrm>
              <a:off x="0" y="0"/>
              <a:ext cx="4816592" cy="1688544"/>
            </a:xfrm>
            <a:custGeom>
              <a:avLst/>
              <a:gdLst/>
              <a:ahLst/>
              <a:cxnLst/>
              <a:rect l="l" t="t" r="r" b="b"/>
              <a:pathLst>
                <a:path w="4816592" h="168854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688544"/>
                  </a:lnTo>
                  <a:lnTo>
                    <a:pt x="0" y="1688544"/>
                  </a:lnTo>
                  <a:close/>
                </a:path>
              </a:pathLst>
            </a:custGeom>
            <a:solidFill>
              <a:srgbClr val="FFC30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Google Shape;165;p11"/>
            <p:cNvSpPr txBox="1"/>
            <p:nvPr/>
          </p:nvSpPr>
          <p:spPr>
            <a:xfrm>
              <a:off x="0" y="-38100"/>
              <a:ext cx="4816593" cy="1726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11"/>
          <p:cNvGrpSpPr/>
          <p:nvPr/>
        </p:nvGrpSpPr>
        <p:grpSpPr>
          <a:xfrm>
            <a:off x="0" y="2222734"/>
            <a:ext cx="18288000" cy="5678397"/>
            <a:chOff x="0" y="-38100"/>
            <a:chExt cx="4816593" cy="1495545"/>
          </a:xfrm>
        </p:grpSpPr>
        <p:sp>
          <p:nvSpPr>
            <p:cNvPr id="167" name="Google Shape;167;p11"/>
            <p:cNvSpPr/>
            <p:nvPr/>
          </p:nvSpPr>
          <p:spPr>
            <a:xfrm>
              <a:off x="0" y="0"/>
              <a:ext cx="4816592" cy="1457445"/>
            </a:xfrm>
            <a:custGeom>
              <a:avLst/>
              <a:gdLst/>
              <a:ahLst/>
              <a:cxnLst/>
              <a:rect l="l" t="t" r="r" b="b"/>
              <a:pathLst>
                <a:path w="4816592" h="145744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457445"/>
                  </a:lnTo>
                  <a:lnTo>
                    <a:pt x="0" y="1457445"/>
                  </a:lnTo>
                  <a:close/>
                </a:path>
              </a:pathLst>
            </a:custGeom>
            <a:solidFill>
              <a:srgbClr val="89C7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Google Shape;168;p11"/>
            <p:cNvSpPr txBox="1"/>
            <p:nvPr/>
          </p:nvSpPr>
          <p:spPr>
            <a:xfrm>
              <a:off x="0" y="-38100"/>
              <a:ext cx="4816593" cy="1495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11"/>
          <p:cNvGrpSpPr/>
          <p:nvPr/>
        </p:nvGrpSpPr>
        <p:grpSpPr>
          <a:xfrm>
            <a:off x="0" y="2670698"/>
            <a:ext cx="18288000" cy="4800943"/>
            <a:chOff x="0" y="-38100"/>
            <a:chExt cx="4816593" cy="1264446"/>
          </a:xfrm>
        </p:grpSpPr>
        <p:sp>
          <p:nvSpPr>
            <p:cNvPr id="170" name="Google Shape;170;p11"/>
            <p:cNvSpPr/>
            <p:nvPr/>
          </p:nvSpPr>
          <p:spPr>
            <a:xfrm>
              <a:off x="0" y="0"/>
              <a:ext cx="4816592" cy="1226346"/>
            </a:xfrm>
            <a:custGeom>
              <a:avLst/>
              <a:gdLst/>
              <a:ahLst/>
              <a:cxnLst/>
              <a:rect l="l" t="t" r="r" b="b"/>
              <a:pathLst>
                <a:path w="4816592" h="1226346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226346"/>
                  </a:lnTo>
                  <a:lnTo>
                    <a:pt x="0" y="1226346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Google Shape;171;p11"/>
            <p:cNvSpPr txBox="1"/>
            <p:nvPr/>
          </p:nvSpPr>
          <p:spPr>
            <a:xfrm>
              <a:off x="0" y="-38100"/>
              <a:ext cx="4816593" cy="1264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1"/>
          <p:cNvSpPr txBox="1"/>
          <p:nvPr/>
        </p:nvSpPr>
        <p:spPr>
          <a:xfrm>
            <a:off x="4061331" y="4020820"/>
            <a:ext cx="10165337" cy="212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99"/>
              <a:buFont typeface="Arial"/>
              <a:buNone/>
            </a:pPr>
            <a:r>
              <a:rPr lang="en-US" sz="6099" b="0" i="0" u="none" strike="noStrike" cap="none">
                <a:solidFill>
                  <a:srgbClr val="000000"/>
                </a:solidFill>
                <a:latin typeface="NTR"/>
                <a:ea typeface="NTR"/>
                <a:cs typeface="NTR"/>
                <a:sym typeface="NTR"/>
              </a:rPr>
              <a:t>Thank you for your time!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Macintosh PowerPoint</Application>
  <PresentationFormat>Custom</PresentationFormat>
  <Paragraphs>35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NTR</vt:lpstr>
      <vt:lpstr>Poppins SemiBold</vt:lpstr>
      <vt:lpstr>Poppins Medium</vt:lpstr>
      <vt:lpstr>Poppins ExtraLight</vt:lpstr>
      <vt:lpstr>Calibri</vt:lpstr>
      <vt:lpstr>Arial</vt:lpstr>
      <vt:lpstr>Poppins Light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rita young</cp:lastModifiedBy>
  <cp:revision>1</cp:revision>
  <dcterms:created xsi:type="dcterms:W3CDTF">2006-08-16T00:00:00Z</dcterms:created>
  <dcterms:modified xsi:type="dcterms:W3CDTF">2026-08-18T19:50:36Z</dcterms:modified>
</cp:coreProperties>
</file>