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1005" r:id="rId2"/>
    <p:sldId id="261" r:id="rId3"/>
    <p:sldId id="260" r:id="rId4"/>
    <p:sldId id="262" r:id="rId5"/>
    <p:sldId id="511" r:id="rId6"/>
    <p:sldId id="574" r:id="rId7"/>
    <p:sldId id="773" r:id="rId8"/>
    <p:sldId id="531" r:id="rId9"/>
    <p:sldId id="981" r:id="rId10"/>
    <p:sldId id="985" r:id="rId11"/>
    <p:sldId id="982" r:id="rId12"/>
    <p:sldId id="983" r:id="rId13"/>
    <p:sldId id="984" r:id="rId14"/>
    <p:sldId id="501" r:id="rId15"/>
    <p:sldId id="921" r:id="rId16"/>
    <p:sldId id="904" r:id="rId17"/>
    <p:sldId id="922" r:id="rId18"/>
    <p:sldId id="812" r:id="rId19"/>
    <p:sldId id="879" r:id="rId20"/>
    <p:sldId id="996" r:id="rId21"/>
    <p:sldId id="925" r:id="rId22"/>
    <p:sldId id="924" r:id="rId23"/>
    <p:sldId id="923" r:id="rId24"/>
    <p:sldId id="948" r:id="rId25"/>
    <p:sldId id="928" r:id="rId26"/>
    <p:sldId id="927" r:id="rId27"/>
    <p:sldId id="929" r:id="rId28"/>
    <p:sldId id="930" r:id="rId29"/>
    <p:sldId id="931" r:id="rId30"/>
    <p:sldId id="933" r:id="rId31"/>
    <p:sldId id="997" r:id="rId32"/>
    <p:sldId id="999" r:id="rId33"/>
    <p:sldId id="998" r:id="rId34"/>
    <p:sldId id="905" r:id="rId35"/>
    <p:sldId id="926" r:id="rId36"/>
    <p:sldId id="1001" r:id="rId37"/>
    <p:sldId id="949" r:id="rId38"/>
    <p:sldId id="950" r:id="rId39"/>
    <p:sldId id="902" r:id="rId40"/>
    <p:sldId id="936" r:id="rId41"/>
    <p:sldId id="937" r:id="rId42"/>
    <p:sldId id="938" r:id="rId43"/>
    <p:sldId id="939" r:id="rId44"/>
    <p:sldId id="940" r:id="rId45"/>
    <p:sldId id="941" r:id="rId46"/>
    <p:sldId id="942" r:id="rId47"/>
    <p:sldId id="986" r:id="rId48"/>
    <p:sldId id="987" r:id="rId49"/>
    <p:sldId id="988" r:id="rId50"/>
    <p:sldId id="989" r:id="rId51"/>
    <p:sldId id="990" r:id="rId52"/>
    <p:sldId id="943" r:id="rId53"/>
    <p:sldId id="946" r:id="rId54"/>
    <p:sldId id="945" r:id="rId55"/>
    <p:sldId id="947" r:id="rId56"/>
    <p:sldId id="935" r:id="rId57"/>
    <p:sldId id="934" r:id="rId58"/>
    <p:sldId id="1000" r:id="rId59"/>
    <p:sldId id="951" r:id="rId60"/>
    <p:sldId id="952" r:id="rId61"/>
    <p:sldId id="953" r:id="rId62"/>
    <p:sldId id="1002" r:id="rId63"/>
    <p:sldId id="954" r:id="rId64"/>
    <p:sldId id="955" r:id="rId65"/>
    <p:sldId id="956" r:id="rId66"/>
    <p:sldId id="957" r:id="rId67"/>
    <p:sldId id="958" r:id="rId68"/>
    <p:sldId id="959" r:id="rId69"/>
    <p:sldId id="960" r:id="rId70"/>
    <p:sldId id="961" r:id="rId71"/>
    <p:sldId id="962" r:id="rId72"/>
    <p:sldId id="963" r:id="rId73"/>
    <p:sldId id="991" r:id="rId74"/>
    <p:sldId id="992" r:id="rId75"/>
    <p:sldId id="993" r:id="rId76"/>
    <p:sldId id="994" r:id="rId77"/>
    <p:sldId id="995" r:id="rId78"/>
    <p:sldId id="964" r:id="rId79"/>
    <p:sldId id="967" r:id="rId80"/>
    <p:sldId id="966" r:id="rId81"/>
    <p:sldId id="968" r:id="rId82"/>
    <p:sldId id="974" r:id="rId83"/>
    <p:sldId id="969" r:id="rId84"/>
    <p:sldId id="975" r:id="rId85"/>
    <p:sldId id="972" r:id="rId86"/>
    <p:sldId id="976" r:id="rId87"/>
    <p:sldId id="1004" r:id="rId88"/>
    <p:sldId id="977" r:id="rId89"/>
    <p:sldId id="1003" r:id="rId90"/>
    <p:sldId id="978" r:id="rId91"/>
    <p:sldId id="979" r:id="rId92"/>
    <p:sldId id="980"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87167" autoAdjust="0"/>
  </p:normalViewPr>
  <p:slideViewPr>
    <p:cSldViewPr snapToGrid="0">
      <p:cViewPr>
        <p:scale>
          <a:sx n="100" d="100"/>
          <a:sy n="100" d="100"/>
        </p:scale>
        <p:origin x="996" y="-72"/>
      </p:cViewPr>
      <p:guideLst/>
    </p:cSldViewPr>
  </p:slideViewPr>
  <p:notesTextViewPr>
    <p:cViewPr>
      <p:scale>
        <a:sx n="66" d="100"/>
        <a:sy n="66" d="100"/>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AD353-7BAD-4DDA-9A93-81D1A62DF93F}" type="datetimeFigureOut">
              <a:rPr lang="en-US" smtClean="0"/>
              <a:t>6/16/2026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E1C2A-C00C-461B-8CF1-6D1F29622184}" type="slidenum">
              <a:rPr lang="en-US" smtClean="0"/>
              <a:t>‹#›</a:t>
            </a:fld>
            <a:endParaRPr lang="en-US"/>
          </a:p>
        </p:txBody>
      </p:sp>
    </p:spTree>
    <p:extLst>
      <p:ext uri="{BB962C8B-B14F-4D97-AF65-F5344CB8AC3E}">
        <p14:creationId xmlns:p14="http://schemas.microsoft.com/office/powerpoint/2010/main" val="624699768"/>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Plus Jakarta Sans" pitchFamily="2" charset="0"/>
        <a:ea typeface="+mn-ea"/>
        <a:cs typeface="Plus Jakarta Sans" pitchFamily="2" charset="0"/>
      </a:defRPr>
    </a:lvl1pPr>
    <a:lvl2pPr marL="457200" algn="l" defTabSz="914400" rtl="0" eaLnBrk="1" latinLnBrk="0" hangingPunct="1">
      <a:defRPr sz="1600" kern="1200">
        <a:solidFill>
          <a:schemeClr val="tx1"/>
        </a:solidFill>
        <a:latin typeface="Plus Jakarta Sans" pitchFamily="2" charset="0"/>
        <a:ea typeface="+mn-ea"/>
        <a:cs typeface="Plus Jakarta Sans" pitchFamily="2" charset="0"/>
      </a:defRPr>
    </a:lvl2pPr>
    <a:lvl3pPr marL="914400" algn="l" defTabSz="914400" rtl="0" eaLnBrk="1" latinLnBrk="0" hangingPunct="1">
      <a:defRPr sz="1600" kern="1200">
        <a:solidFill>
          <a:schemeClr val="tx1"/>
        </a:solidFill>
        <a:latin typeface="Plus Jakarta Sans" pitchFamily="2" charset="0"/>
        <a:ea typeface="+mn-ea"/>
        <a:cs typeface="Plus Jakarta Sans" pitchFamily="2" charset="0"/>
      </a:defRPr>
    </a:lvl3pPr>
    <a:lvl4pPr marL="1371600" algn="l" defTabSz="914400" rtl="0" eaLnBrk="1" latinLnBrk="0" hangingPunct="1">
      <a:defRPr sz="1600" kern="1200">
        <a:solidFill>
          <a:schemeClr val="tx1"/>
        </a:solidFill>
        <a:latin typeface="Plus Jakarta Sans" pitchFamily="2" charset="0"/>
        <a:ea typeface="+mn-ea"/>
        <a:cs typeface="Plus Jakarta Sans" pitchFamily="2" charset="0"/>
      </a:defRPr>
    </a:lvl4pPr>
    <a:lvl5pPr marL="1828800" algn="l" defTabSz="914400" rtl="0" eaLnBrk="1" latinLnBrk="0" hangingPunct="1">
      <a:defRPr sz="1600" kern="1200">
        <a:solidFill>
          <a:schemeClr val="tx1"/>
        </a:solidFill>
        <a:latin typeface="Plus Jakarta Sans" pitchFamily="2" charset="0"/>
        <a:ea typeface="+mn-ea"/>
        <a:cs typeface="Plus Jakarta Sans"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9B69D-8C73-DF84-B2DB-5B96F390F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D2ECD-7F5C-771C-8269-2B59FE62F8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0A8DCF-72E2-9832-CD7D-D5B9C3D3FF8A}"/>
              </a:ext>
            </a:extLst>
          </p:cNvPr>
          <p:cNvSpPr>
            <a:spLocks noGrp="1"/>
          </p:cNvSpPr>
          <p:nvPr>
            <p:ph type="body" idx="1"/>
          </p:nvPr>
        </p:nvSpPr>
        <p:spPr/>
        <p:txBody>
          <a:bodyPr/>
          <a:lstStyle/>
          <a:p>
            <a:r>
              <a:rPr lang="en-US" dirty="0"/>
              <a:t>Welcome back to school </a:t>
            </a:r>
          </a:p>
        </p:txBody>
      </p:sp>
      <p:sp>
        <p:nvSpPr>
          <p:cNvPr id="4" name="Slide Number Placeholder 3">
            <a:extLst>
              <a:ext uri="{FF2B5EF4-FFF2-40B4-BE49-F238E27FC236}">
                <a16:creationId xmlns:a16="http://schemas.microsoft.com/office/drawing/2014/main" id="{EDB6D981-0BF2-004D-966B-D949B0A520D2}"/>
              </a:ext>
            </a:extLst>
          </p:cNvPr>
          <p:cNvSpPr>
            <a:spLocks noGrp="1"/>
          </p:cNvSpPr>
          <p:nvPr>
            <p:ph type="sldNum" sz="quarter" idx="5"/>
          </p:nvPr>
        </p:nvSpPr>
        <p:spPr/>
        <p:txBody>
          <a:bodyPr/>
          <a:lstStyle/>
          <a:p>
            <a:fld id="{D45E1C2A-C00C-461B-8CF1-6D1F29622184}" type="slidenum">
              <a:rPr lang="en-US" smtClean="0"/>
              <a:t>1</a:t>
            </a:fld>
            <a:endParaRPr lang="en-US"/>
          </a:p>
        </p:txBody>
      </p:sp>
    </p:spTree>
    <p:extLst>
      <p:ext uri="{BB962C8B-B14F-4D97-AF65-F5344CB8AC3E}">
        <p14:creationId xmlns:p14="http://schemas.microsoft.com/office/powerpoint/2010/main" val="1670147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39C43-A346-D437-727E-56283BBAD7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E4C54-3ADB-291E-760B-DFC9016E0C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9C658B-B6B2-5C85-D4C5-459240F1F039}"/>
              </a:ext>
            </a:extLst>
          </p:cNvPr>
          <p:cNvSpPr>
            <a:spLocks noGrp="1"/>
          </p:cNvSpPr>
          <p:nvPr>
            <p:ph type="body" idx="1"/>
          </p:nvPr>
        </p:nvSpPr>
        <p:spPr/>
        <p:txBody>
          <a:bodyPr/>
          <a:lstStyle/>
          <a:p>
            <a:r>
              <a:rPr lang="en-US" dirty="0"/>
              <a:t>I can identify the parts of an electrical system.</a:t>
            </a:r>
          </a:p>
          <a:p>
            <a:r>
              <a:rPr lang="en-US" dirty="0"/>
              <a:t>I can explain how energy moves through an electrical system.</a:t>
            </a:r>
          </a:p>
          <a:p>
            <a:r>
              <a:rPr lang="en-US" dirty="0"/>
              <a:t>I can explain how electricity creates a magnetic field.</a:t>
            </a:r>
          </a:p>
          <a:p>
            <a:r>
              <a:rPr lang="en-US" dirty="0"/>
              <a:t>I can use evidence from investigations and readings.</a:t>
            </a:r>
          </a:p>
          <a:p>
            <a:r>
              <a:rPr lang="en-US" dirty="0"/>
              <a:t>I can model how electrical systems convert energy.</a:t>
            </a:r>
          </a:p>
          <a:p>
            <a:endParaRPr lang="en-US" dirty="0"/>
          </a:p>
        </p:txBody>
      </p:sp>
      <p:sp>
        <p:nvSpPr>
          <p:cNvPr id="4" name="Slide Number Placeholder 3">
            <a:extLst>
              <a:ext uri="{FF2B5EF4-FFF2-40B4-BE49-F238E27FC236}">
                <a16:creationId xmlns:a16="http://schemas.microsoft.com/office/drawing/2014/main" id="{466C6A8F-2219-CC11-C993-CF2A312DC833}"/>
              </a:ext>
            </a:extLst>
          </p:cNvPr>
          <p:cNvSpPr>
            <a:spLocks noGrp="1"/>
          </p:cNvSpPr>
          <p:nvPr>
            <p:ph type="sldNum" sz="quarter" idx="5"/>
          </p:nvPr>
        </p:nvSpPr>
        <p:spPr/>
        <p:txBody>
          <a:bodyPr/>
          <a:lstStyle/>
          <a:p>
            <a:fld id="{D45E1C2A-C00C-461B-8CF1-6D1F29622184}" type="slidenum">
              <a:rPr lang="en-US" smtClean="0"/>
              <a:t>10</a:t>
            </a:fld>
            <a:endParaRPr lang="en-US"/>
          </a:p>
        </p:txBody>
      </p:sp>
    </p:spTree>
    <p:extLst>
      <p:ext uri="{BB962C8B-B14F-4D97-AF65-F5344CB8AC3E}">
        <p14:creationId xmlns:p14="http://schemas.microsoft.com/office/powerpoint/2010/main" val="983440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6CE4B-750A-6403-C653-3818BE8E7A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08F9E8-2B36-2D5B-8EEE-73503AC6F7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4132FA-A213-B05C-6EC7-EC4F220F50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25B23F-513A-43ED-8BB5-43E84D2ABEA0}"/>
              </a:ext>
            </a:extLst>
          </p:cNvPr>
          <p:cNvSpPr>
            <a:spLocks noGrp="1"/>
          </p:cNvSpPr>
          <p:nvPr>
            <p:ph type="sldNum" sz="quarter" idx="5"/>
          </p:nvPr>
        </p:nvSpPr>
        <p:spPr/>
        <p:txBody>
          <a:bodyPr/>
          <a:lstStyle/>
          <a:p>
            <a:fld id="{D45E1C2A-C00C-461B-8CF1-6D1F29622184}" type="slidenum">
              <a:rPr lang="en-US" smtClean="0"/>
              <a:t>11</a:t>
            </a:fld>
            <a:endParaRPr lang="en-US"/>
          </a:p>
        </p:txBody>
      </p:sp>
    </p:spTree>
    <p:extLst>
      <p:ext uri="{BB962C8B-B14F-4D97-AF65-F5344CB8AC3E}">
        <p14:creationId xmlns:p14="http://schemas.microsoft.com/office/powerpoint/2010/main" val="3482320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43415-1F7A-5CFA-EC13-A5A0E270A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86C13-7891-2E54-8BE6-C9578C1B3E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784EF-4BBB-BA14-5D06-42E04A7495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F6D3E9-FAC9-48BC-8EF9-7ED7A17697CF}"/>
              </a:ext>
            </a:extLst>
          </p:cNvPr>
          <p:cNvSpPr>
            <a:spLocks noGrp="1"/>
          </p:cNvSpPr>
          <p:nvPr>
            <p:ph type="sldNum" sz="quarter" idx="5"/>
          </p:nvPr>
        </p:nvSpPr>
        <p:spPr/>
        <p:txBody>
          <a:bodyPr/>
          <a:lstStyle/>
          <a:p>
            <a:fld id="{D45E1C2A-C00C-461B-8CF1-6D1F29622184}" type="slidenum">
              <a:rPr lang="en-US" smtClean="0"/>
              <a:t>12</a:t>
            </a:fld>
            <a:endParaRPr lang="en-US"/>
          </a:p>
        </p:txBody>
      </p:sp>
    </p:spTree>
    <p:extLst>
      <p:ext uri="{BB962C8B-B14F-4D97-AF65-F5344CB8AC3E}">
        <p14:creationId xmlns:p14="http://schemas.microsoft.com/office/powerpoint/2010/main" val="1251491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9778B-81AA-2961-844B-16DA1FDB07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BF0C5-423A-35D7-B6EF-4F4A9E1BCB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0903FB-4950-79DD-BA55-7292584222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EA9440-386C-0B2B-F12A-051913DC50B1}"/>
              </a:ext>
            </a:extLst>
          </p:cNvPr>
          <p:cNvSpPr>
            <a:spLocks noGrp="1"/>
          </p:cNvSpPr>
          <p:nvPr>
            <p:ph type="sldNum" sz="quarter" idx="5"/>
          </p:nvPr>
        </p:nvSpPr>
        <p:spPr/>
        <p:txBody>
          <a:bodyPr/>
          <a:lstStyle/>
          <a:p>
            <a:fld id="{D45E1C2A-C00C-461B-8CF1-6D1F29622184}" type="slidenum">
              <a:rPr lang="en-US" smtClean="0"/>
              <a:t>13</a:t>
            </a:fld>
            <a:endParaRPr lang="en-US"/>
          </a:p>
        </p:txBody>
      </p:sp>
    </p:spTree>
    <p:extLst>
      <p:ext uri="{BB962C8B-B14F-4D97-AF65-F5344CB8AC3E}">
        <p14:creationId xmlns:p14="http://schemas.microsoft.com/office/powerpoint/2010/main" val="1142630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273A3-5DD2-D297-B01F-B181BD7DB1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FF7CE-FB0A-B904-E198-25EF886BBA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352E4-1340-72F8-C976-6462568C25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7854BE-7100-4D85-ADBE-5CEC818B67D0}"/>
              </a:ext>
            </a:extLst>
          </p:cNvPr>
          <p:cNvSpPr>
            <a:spLocks noGrp="1"/>
          </p:cNvSpPr>
          <p:nvPr>
            <p:ph type="sldNum" sz="quarter" idx="5"/>
          </p:nvPr>
        </p:nvSpPr>
        <p:spPr/>
        <p:txBody>
          <a:bodyPr/>
          <a:lstStyle/>
          <a:p>
            <a:fld id="{D45E1C2A-C00C-461B-8CF1-6D1F29622184}" type="slidenum">
              <a:rPr lang="en-US" smtClean="0"/>
              <a:t>14</a:t>
            </a:fld>
            <a:endParaRPr lang="en-US"/>
          </a:p>
        </p:txBody>
      </p:sp>
    </p:spTree>
    <p:extLst>
      <p:ext uri="{BB962C8B-B14F-4D97-AF65-F5344CB8AC3E}">
        <p14:creationId xmlns:p14="http://schemas.microsoft.com/office/powerpoint/2010/main" val="4261541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EF9C8-B14C-01BD-8D7F-74B23173C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2CA13-E8B9-17FE-7358-7D7B778115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5E8E4A-D47F-A494-E57B-C18385A68A42}"/>
              </a:ext>
            </a:extLst>
          </p:cNvPr>
          <p:cNvSpPr>
            <a:spLocks noGrp="1"/>
          </p:cNvSpPr>
          <p:nvPr>
            <p:ph type="body" idx="1"/>
          </p:nvPr>
        </p:nvSpPr>
        <p:spPr/>
        <p:txBody>
          <a:bodyPr/>
          <a:lstStyle/>
          <a:p>
            <a:r>
              <a:rPr lang="en-US" dirty="0"/>
              <a:t>Discuss the bell work with the class. </a:t>
            </a:r>
          </a:p>
        </p:txBody>
      </p:sp>
      <p:sp>
        <p:nvSpPr>
          <p:cNvPr id="4" name="Slide Number Placeholder 3">
            <a:extLst>
              <a:ext uri="{FF2B5EF4-FFF2-40B4-BE49-F238E27FC236}">
                <a16:creationId xmlns:a16="http://schemas.microsoft.com/office/drawing/2014/main" id="{A28077DF-A127-C172-7C3C-1C73A2D53577}"/>
              </a:ext>
            </a:extLst>
          </p:cNvPr>
          <p:cNvSpPr>
            <a:spLocks noGrp="1"/>
          </p:cNvSpPr>
          <p:nvPr>
            <p:ph type="sldNum" sz="quarter" idx="5"/>
          </p:nvPr>
        </p:nvSpPr>
        <p:spPr/>
        <p:txBody>
          <a:bodyPr/>
          <a:lstStyle/>
          <a:p>
            <a:fld id="{D45E1C2A-C00C-461B-8CF1-6D1F29622184}" type="slidenum">
              <a:rPr lang="en-US" smtClean="0"/>
              <a:t>15</a:t>
            </a:fld>
            <a:endParaRPr lang="en-US"/>
          </a:p>
        </p:txBody>
      </p:sp>
    </p:spTree>
    <p:extLst>
      <p:ext uri="{BB962C8B-B14F-4D97-AF65-F5344CB8AC3E}">
        <p14:creationId xmlns:p14="http://schemas.microsoft.com/office/powerpoint/2010/main" val="922473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78D4F-1D8C-1DFE-7A44-7712BEB09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00C2A-0E72-E1CF-6662-733898AA3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AABA1-E359-C4A8-E381-4BD53035FFFF}"/>
              </a:ext>
            </a:extLst>
          </p:cNvPr>
          <p:cNvSpPr>
            <a:spLocks noGrp="1"/>
          </p:cNvSpPr>
          <p:nvPr>
            <p:ph type="body" idx="1"/>
          </p:nvPr>
        </p:nvSpPr>
        <p:spPr/>
        <p:txBody>
          <a:bodyPr/>
          <a:lstStyle/>
          <a:p>
            <a:r>
              <a:rPr lang="en-US" dirty="0"/>
              <a:t>How has the Centennial Light Bulb been burning since 1901?</a:t>
            </a:r>
          </a:p>
          <a:p>
            <a:endParaRPr lang="en-US" dirty="0"/>
          </a:p>
        </p:txBody>
      </p:sp>
      <p:sp>
        <p:nvSpPr>
          <p:cNvPr id="4" name="Slide Number Placeholder 3">
            <a:extLst>
              <a:ext uri="{FF2B5EF4-FFF2-40B4-BE49-F238E27FC236}">
                <a16:creationId xmlns:a16="http://schemas.microsoft.com/office/drawing/2014/main" id="{78752D85-4370-B023-DC31-9F9019F5EB9A}"/>
              </a:ext>
            </a:extLst>
          </p:cNvPr>
          <p:cNvSpPr>
            <a:spLocks noGrp="1"/>
          </p:cNvSpPr>
          <p:nvPr>
            <p:ph type="sldNum" sz="quarter" idx="5"/>
          </p:nvPr>
        </p:nvSpPr>
        <p:spPr/>
        <p:txBody>
          <a:bodyPr/>
          <a:lstStyle/>
          <a:p>
            <a:fld id="{D45E1C2A-C00C-461B-8CF1-6D1F29622184}" type="slidenum">
              <a:rPr lang="en-US" smtClean="0"/>
              <a:t>16</a:t>
            </a:fld>
            <a:endParaRPr lang="en-US"/>
          </a:p>
        </p:txBody>
      </p:sp>
    </p:spTree>
    <p:extLst>
      <p:ext uri="{BB962C8B-B14F-4D97-AF65-F5344CB8AC3E}">
        <p14:creationId xmlns:p14="http://schemas.microsoft.com/office/powerpoint/2010/main" val="514427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78D4F-1D8C-1DFE-7A44-7712BEB09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00C2A-0E72-E1CF-6662-733898AA3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AABA1-E359-C4A8-E381-4BD53035FFFF}"/>
              </a:ext>
            </a:extLst>
          </p:cNvPr>
          <p:cNvSpPr>
            <a:spLocks noGrp="1"/>
          </p:cNvSpPr>
          <p:nvPr>
            <p:ph type="body" idx="1"/>
          </p:nvPr>
        </p:nvSpPr>
        <p:spPr/>
        <p:txBody>
          <a:bodyPr/>
          <a:lstStyle/>
          <a:p>
            <a:r>
              <a:rPr lang="en-US" dirty="0"/>
              <a:t>Have students  copy this investigation chart into their science notebook </a:t>
            </a:r>
          </a:p>
          <a:p>
            <a:endParaRPr lang="en-US" dirty="0"/>
          </a:p>
          <a:p>
            <a:r>
              <a:rPr lang="en-US" dirty="0"/>
              <a:t>How does the battery vs. the computer provide energy to the electromagnet?</a:t>
            </a:r>
          </a:p>
          <a:p>
            <a:endParaRPr lang="en-US" dirty="0"/>
          </a:p>
          <a:p>
            <a:r>
              <a:rPr lang="en-US" dirty="0"/>
              <a:t>Make a T-chart with 2 columns and 4 rows  to keep track of each  investigation  question and the  related explanation  or solution.</a:t>
            </a:r>
          </a:p>
          <a:p>
            <a:endParaRPr lang="en-US" dirty="0"/>
          </a:p>
          <a:p>
            <a:r>
              <a:rPr lang="en-US" dirty="0"/>
              <a:t>Below this leave space to record hypotheses for a future investigation.</a:t>
            </a:r>
          </a:p>
          <a:p>
            <a:endParaRPr lang="en-US" dirty="0"/>
          </a:p>
          <a:p>
            <a:r>
              <a:rPr lang="en-US" dirty="0"/>
              <a:t>Say, Let’s explore one example of that first. How can you connect a battery to a lightbulb in order to get it to provide energy to the bulb? Write that question in the first row of your table to investigate with a small group. Show slide C to reference this question and show students where to add it in the data table:</a:t>
            </a:r>
          </a:p>
          <a:p>
            <a:r>
              <a:rPr lang="en-US" dirty="0"/>
              <a:t>How can we connect a battery to a lightbulb in order to provide it energy?</a:t>
            </a:r>
          </a:p>
          <a:p>
            <a:endParaRPr lang="en-US" dirty="0"/>
          </a:p>
        </p:txBody>
      </p:sp>
      <p:sp>
        <p:nvSpPr>
          <p:cNvPr id="4" name="Slide Number Placeholder 3">
            <a:extLst>
              <a:ext uri="{FF2B5EF4-FFF2-40B4-BE49-F238E27FC236}">
                <a16:creationId xmlns:a16="http://schemas.microsoft.com/office/drawing/2014/main" id="{78752D85-4370-B023-DC31-9F9019F5EB9A}"/>
              </a:ext>
            </a:extLst>
          </p:cNvPr>
          <p:cNvSpPr>
            <a:spLocks noGrp="1"/>
          </p:cNvSpPr>
          <p:nvPr>
            <p:ph type="sldNum" sz="quarter" idx="5"/>
          </p:nvPr>
        </p:nvSpPr>
        <p:spPr/>
        <p:txBody>
          <a:bodyPr/>
          <a:lstStyle/>
          <a:p>
            <a:fld id="{D45E1C2A-C00C-461B-8CF1-6D1F29622184}" type="slidenum">
              <a:rPr lang="en-US" smtClean="0"/>
              <a:t>17</a:t>
            </a:fld>
            <a:endParaRPr lang="en-US"/>
          </a:p>
        </p:txBody>
      </p:sp>
    </p:spTree>
    <p:extLst>
      <p:ext uri="{BB962C8B-B14F-4D97-AF65-F5344CB8AC3E}">
        <p14:creationId xmlns:p14="http://schemas.microsoft.com/office/powerpoint/2010/main" val="463283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A6ED2-2D2E-A81D-A945-C569965C8D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3C1912-718D-F6CB-03C5-728F46D4D0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9E6680-09CC-2994-846F-895750350B47}"/>
              </a:ext>
            </a:extLst>
          </p:cNvPr>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600" b="1" dirty="0">
                <a:solidFill>
                  <a:schemeClr val="dk1"/>
                </a:solidFill>
                <a:latin typeface="Cabin"/>
                <a:ea typeface="Cabin"/>
                <a:cs typeface="Cabin"/>
                <a:sym typeface="Cabin"/>
              </a:rPr>
              <a:t>Introduce the equipment students will use. </a:t>
            </a:r>
            <a:r>
              <a:rPr lang="en-US" sz="1600" dirty="0">
                <a:solidFill>
                  <a:schemeClr val="dk1"/>
                </a:solidFill>
                <a:latin typeface="Cabin"/>
                <a:ea typeface="Cabin"/>
                <a:cs typeface="Cabin"/>
                <a:sym typeface="Cabin"/>
              </a:rPr>
              <a:t>Show</a:t>
            </a:r>
            <a:r>
              <a:rPr lang="en-US" sz="1600" b="1" dirty="0">
                <a:solidFill>
                  <a:schemeClr val="dk1"/>
                </a:solidFill>
                <a:latin typeface="Cabin"/>
                <a:ea typeface="Cabin"/>
                <a:cs typeface="Cabin"/>
                <a:sym typeface="Cabin"/>
              </a:rPr>
              <a:t> slide D</a:t>
            </a:r>
            <a:r>
              <a:rPr lang="en-US" sz="1600" dirty="0">
                <a:solidFill>
                  <a:schemeClr val="dk1"/>
                </a:solidFill>
                <a:latin typeface="Cabin"/>
                <a:ea typeface="Cabin"/>
                <a:cs typeface="Cabin"/>
                <a:sym typeface="Cabin"/>
              </a:rPr>
              <a:t>. Point out that the photo shows one way to use a ruler as a battery holder, which can keep the battery from rolling and also free up your hands to work with other parts of the system. Point out where the equipment bins and stations are for the investigations. Assign students to lab groups. Encourage students to try different ways of hooking up the battery if the first thing they try doesn’t work. And remind students as they work with it that the lightbulb is quite fragile.</a:t>
            </a:r>
          </a:p>
          <a:p>
            <a:pPr marL="0" lvl="0" indent="0" algn="l" rtl="0">
              <a:lnSpc>
                <a:spcPct val="100000"/>
              </a:lnSpc>
              <a:spcBef>
                <a:spcPts val="0"/>
              </a:spcBef>
              <a:spcAft>
                <a:spcPts val="0"/>
              </a:spcAft>
              <a:buClr>
                <a:schemeClr val="dk1"/>
              </a:buClr>
              <a:buSzPts val="1100"/>
              <a:buFont typeface="Arial"/>
              <a:buNone/>
            </a:pPr>
            <a:endParaRPr lang="en-US" sz="1600"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b="1" dirty="0">
                <a:solidFill>
                  <a:schemeClr val="dk1"/>
                </a:solidFill>
                <a:latin typeface="Cabin"/>
                <a:ea typeface="Cabin"/>
                <a:cs typeface="Cabin"/>
                <a:sym typeface="Cabin"/>
              </a:rPr>
              <a:t>Do the investigation.</a:t>
            </a:r>
            <a:r>
              <a:rPr lang="en-US" sz="1600" dirty="0">
                <a:solidFill>
                  <a:schemeClr val="dk1"/>
                </a:solidFill>
                <a:latin typeface="Cabin"/>
                <a:ea typeface="Cabin"/>
                <a:cs typeface="Cabin"/>
                <a:sym typeface="Cabin"/>
              </a:rPr>
              <a:t> Set the timer for 4 minutes. When it goes off tell students they have one minute left and have them push the materials to the side and complete their data table row now if they haven’t yet. Reset the timer for 1 minute and signal students when it goes off. </a:t>
            </a:r>
          </a:p>
          <a:p>
            <a:pPr marL="0" lvl="0" indent="0" algn="l" rtl="0">
              <a:lnSpc>
                <a:spcPct val="115000"/>
              </a:lnSpc>
              <a:spcBef>
                <a:spcPts val="0"/>
              </a:spcBef>
              <a:spcAft>
                <a:spcPts val="0"/>
              </a:spcAft>
              <a:buClr>
                <a:schemeClr val="dk1"/>
              </a:buClr>
              <a:buSzPts val="1100"/>
              <a:buFont typeface="Arial"/>
              <a:buNone/>
            </a:pPr>
            <a:endParaRPr lang="en-US" sz="1600" dirty="0">
              <a:solidFill>
                <a:schemeClr val="dk1"/>
              </a:solidFill>
              <a:latin typeface="Cabin"/>
              <a:ea typeface="Cabin"/>
              <a:cs typeface="Cabin"/>
              <a:sym typeface="Cabin"/>
            </a:endParaRPr>
          </a:p>
          <a:p>
            <a:endParaRPr lang="en-US" dirty="0"/>
          </a:p>
        </p:txBody>
      </p:sp>
      <p:sp>
        <p:nvSpPr>
          <p:cNvPr id="4" name="Slide Number Placeholder 3">
            <a:extLst>
              <a:ext uri="{FF2B5EF4-FFF2-40B4-BE49-F238E27FC236}">
                <a16:creationId xmlns:a16="http://schemas.microsoft.com/office/drawing/2014/main" id="{559A44E3-BFB1-D20D-08DC-EA355412DC96}"/>
              </a:ext>
            </a:extLst>
          </p:cNvPr>
          <p:cNvSpPr>
            <a:spLocks noGrp="1"/>
          </p:cNvSpPr>
          <p:nvPr>
            <p:ph type="sldNum" sz="quarter" idx="5"/>
          </p:nvPr>
        </p:nvSpPr>
        <p:spPr/>
        <p:txBody>
          <a:bodyPr/>
          <a:lstStyle/>
          <a:p>
            <a:fld id="{D45E1C2A-C00C-461B-8CF1-6D1F29622184}" type="slidenum">
              <a:rPr lang="en-US" smtClean="0"/>
              <a:t>18</a:t>
            </a:fld>
            <a:endParaRPr lang="en-US"/>
          </a:p>
        </p:txBody>
      </p:sp>
    </p:spTree>
    <p:extLst>
      <p:ext uri="{BB962C8B-B14F-4D97-AF65-F5344CB8AC3E}">
        <p14:creationId xmlns:p14="http://schemas.microsoft.com/office/powerpoint/2010/main" val="1870688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C888E-9E9F-ED0F-315F-0BDCFB96A5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A603F-D30B-BA59-7A67-9422B9A3AB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E4949F-CD92-5564-BD32-A3C03048C7E0}"/>
              </a:ext>
            </a:extLst>
          </p:cNvPr>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b="1" dirty="0">
                <a:solidFill>
                  <a:schemeClr val="bg1"/>
                </a:solidFill>
                <a:latin typeface="Plus Jakarta Sans" pitchFamily="2" charset="0"/>
                <a:cs typeface="Plus Jakarta Sans" pitchFamily="2" charset="0"/>
              </a:rPr>
              <a:t>Use a lightbulb, a battery, stickers or tape, and a ruler (as a battery holder) to figure out how to do this.</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b="1" dirty="0">
                <a:solidFill>
                  <a:schemeClr val="bg1"/>
                </a:solidFill>
                <a:latin typeface="Plus Jakarta Sans" pitchFamily="2" charset="0"/>
                <a:cs typeface="Plus Jakarta Sans" pitchFamily="2" charset="0"/>
              </a:rPr>
              <a:t>Draw and label a diagram of your solution or explain what you did to make this happen in your science notebook.</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600" b="1" dirty="0">
              <a:solidFill>
                <a:schemeClr val="bg1"/>
              </a:solidFill>
              <a:latin typeface="Plus Jakarta Sans" pitchFamily="2" charset="0"/>
              <a:cs typeface="Plus Jakarta Sans" pitchFamily="2"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600" b="1" dirty="0">
              <a:solidFill>
                <a:schemeClr val="bg1"/>
              </a:solidFill>
              <a:latin typeface="Plus Jakarta Sans" pitchFamily="2" charset="0"/>
              <a:cs typeface="Plus Jakarta Sans" pitchFamily="2"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b="1" dirty="0">
                <a:solidFill>
                  <a:schemeClr val="bg1"/>
                </a:solidFill>
                <a:latin typeface="Plus Jakarta Sans" pitchFamily="2" charset="0"/>
                <a:cs typeface="Plus Jakarta Sans" pitchFamily="2" charset="0"/>
              </a:rPr>
              <a:t>Introduce the ideas of a complete circuit and electric current. Connect the word circuit to the word circle. Ask, How is a circuit similar to a circle? Students should respond that both are continuous--no beginning or end. Consider adding circuit and current to your class Word Wall.</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b="1" dirty="0">
                <a:solidFill>
                  <a:schemeClr val="bg1"/>
                </a:solidFill>
                <a:latin typeface="Plus Jakarta Sans" pitchFamily="2" charset="0"/>
                <a:cs typeface="Plus Jakarta Sans" pitchFamily="2" charset="0"/>
              </a:rPr>
              <a:t>Say, Making this sort of connection to both ends of the battery so that energy can get to the lightbulb is called making a complete circuit. It is called a complete circuit because it provides a continuous path for electric current to flow. The electric current transfers energy from the battery to the lightbulb when it is hooked up to the battery.</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b="1" dirty="0">
                <a:solidFill>
                  <a:schemeClr val="bg1"/>
                </a:solidFill>
                <a:latin typeface="Plus Jakarta Sans" pitchFamily="2" charset="0"/>
                <a:cs typeface="Plus Jakarta Sans" pitchFamily="2" charset="0"/>
              </a:rPr>
              <a:t>Instruct students to add labels to their own diagram they made from the previous investigation to indicate the path for electric current to flow through the battery to the lightbulb.</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600" b="1" dirty="0">
              <a:solidFill>
                <a:schemeClr val="bg1"/>
              </a:solidFill>
              <a:latin typeface="Plus Jakarta Sans" pitchFamily="2" charset="0"/>
              <a:cs typeface="Plus Jakarta Sans" pitchFamily="2" charset="0"/>
            </a:endParaRPr>
          </a:p>
          <a:p>
            <a:endParaRPr lang="en-US" dirty="0"/>
          </a:p>
        </p:txBody>
      </p:sp>
      <p:sp>
        <p:nvSpPr>
          <p:cNvPr id="4" name="Slide Number Placeholder 3">
            <a:extLst>
              <a:ext uri="{FF2B5EF4-FFF2-40B4-BE49-F238E27FC236}">
                <a16:creationId xmlns:a16="http://schemas.microsoft.com/office/drawing/2014/main" id="{8DE488E7-739D-003E-EA82-E965D1F43C15}"/>
              </a:ext>
            </a:extLst>
          </p:cNvPr>
          <p:cNvSpPr>
            <a:spLocks noGrp="1"/>
          </p:cNvSpPr>
          <p:nvPr>
            <p:ph type="sldNum" sz="quarter" idx="5"/>
          </p:nvPr>
        </p:nvSpPr>
        <p:spPr/>
        <p:txBody>
          <a:bodyPr/>
          <a:lstStyle/>
          <a:p>
            <a:fld id="{D45E1C2A-C00C-461B-8CF1-6D1F29622184}" type="slidenum">
              <a:rPr lang="en-US" smtClean="0"/>
              <a:t>19</a:t>
            </a:fld>
            <a:endParaRPr lang="en-US"/>
          </a:p>
        </p:txBody>
      </p:sp>
    </p:spTree>
    <p:extLst>
      <p:ext uri="{BB962C8B-B14F-4D97-AF65-F5344CB8AC3E}">
        <p14:creationId xmlns:p14="http://schemas.microsoft.com/office/powerpoint/2010/main" val="3343760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5E1C2A-C00C-461B-8CF1-6D1F29622184}" type="slidenum">
              <a:rPr lang="en-US" smtClean="0"/>
              <a:t>2</a:t>
            </a:fld>
            <a:endParaRPr lang="en-US"/>
          </a:p>
        </p:txBody>
      </p:sp>
    </p:spTree>
    <p:extLst>
      <p:ext uri="{BB962C8B-B14F-4D97-AF65-F5344CB8AC3E}">
        <p14:creationId xmlns:p14="http://schemas.microsoft.com/office/powerpoint/2010/main" val="2510981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7AB2A-FBAB-BD64-FD3E-ABF9BAE811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3AE324-9D61-54F8-2182-8F2A31E805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518D68-4BBD-5FB2-C430-1866E727E106}"/>
              </a:ext>
            </a:extLst>
          </p:cNvPr>
          <p:cNvSpPr>
            <a:spLocks noGrp="1"/>
          </p:cNvSpPr>
          <p:nvPr>
            <p:ph type="body" idx="1"/>
          </p:nvPr>
        </p:nvSpPr>
        <p:spPr/>
        <p:txBody>
          <a:bodyPr/>
          <a:lstStyle/>
          <a:p>
            <a:r>
              <a:rPr lang="en-US" sz="1600" b="1" dirty="0">
                <a:solidFill>
                  <a:schemeClr val="bg1"/>
                </a:solidFill>
                <a:latin typeface="Plus Jakarta Sans" pitchFamily="2" charset="0"/>
                <a:cs typeface="Plus Jakarta Sans" pitchFamily="2" charset="0"/>
              </a:rPr>
              <a:t>How does this speaker transfer energy?</a:t>
            </a:r>
          </a:p>
          <a:p>
            <a:endParaRPr lang="en-US" dirty="0"/>
          </a:p>
          <a:p>
            <a:r>
              <a:rPr lang="en-US" dirty="0"/>
              <a:t>How does this relate to the transfer of energy in your throat when you speak? </a:t>
            </a:r>
          </a:p>
        </p:txBody>
      </p:sp>
      <p:sp>
        <p:nvSpPr>
          <p:cNvPr id="4" name="Slide Number Placeholder 3">
            <a:extLst>
              <a:ext uri="{FF2B5EF4-FFF2-40B4-BE49-F238E27FC236}">
                <a16:creationId xmlns:a16="http://schemas.microsoft.com/office/drawing/2014/main" id="{2D6BB986-370D-CA83-5858-9868EBC66590}"/>
              </a:ext>
            </a:extLst>
          </p:cNvPr>
          <p:cNvSpPr>
            <a:spLocks noGrp="1"/>
          </p:cNvSpPr>
          <p:nvPr>
            <p:ph type="sldNum" sz="quarter" idx="5"/>
          </p:nvPr>
        </p:nvSpPr>
        <p:spPr/>
        <p:txBody>
          <a:bodyPr/>
          <a:lstStyle/>
          <a:p>
            <a:fld id="{D45E1C2A-C00C-461B-8CF1-6D1F29622184}" type="slidenum">
              <a:rPr lang="en-US" smtClean="0"/>
              <a:t>20</a:t>
            </a:fld>
            <a:endParaRPr lang="en-US"/>
          </a:p>
        </p:txBody>
      </p:sp>
    </p:spTree>
    <p:extLst>
      <p:ext uri="{BB962C8B-B14F-4D97-AF65-F5344CB8AC3E}">
        <p14:creationId xmlns:p14="http://schemas.microsoft.com/office/powerpoint/2010/main" val="4222413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C1B9-5E2F-817F-CCCE-5CE1A853F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6D6D2-5B49-3B68-C291-5C8E7556A8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A650DC-3F46-935D-4588-13AFF7DDB4B5}"/>
              </a:ext>
            </a:extLst>
          </p:cNvPr>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b="1" dirty="0">
                <a:solidFill>
                  <a:schemeClr val="bg1"/>
                </a:solidFill>
                <a:latin typeface="Plus Jakarta Sans" pitchFamily="2" charset="0"/>
                <a:cs typeface="Plus Jakarta Sans" pitchFamily="2" charset="0"/>
              </a:rPr>
              <a:t>Use a lightbulb, a battery, stickers or tape, and a ruler (as a battery holder) to figure out how to do this.</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b="1" dirty="0">
                <a:solidFill>
                  <a:schemeClr val="bg1"/>
                </a:solidFill>
                <a:latin typeface="Plus Jakarta Sans" pitchFamily="2" charset="0"/>
                <a:cs typeface="Plus Jakarta Sans" pitchFamily="2" charset="0"/>
              </a:rPr>
              <a:t>Draw and label a diagram of your solution or explain what you did to make this happen in your science notebook.</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600" b="1" dirty="0">
              <a:solidFill>
                <a:schemeClr val="bg1"/>
              </a:solidFill>
              <a:latin typeface="Plus Jakarta Sans" pitchFamily="2" charset="0"/>
              <a:cs typeface="Plus Jakarta Sans" pitchFamily="2"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600" b="1" dirty="0">
              <a:solidFill>
                <a:schemeClr val="bg1"/>
              </a:solidFill>
              <a:latin typeface="Plus Jakarta Sans" pitchFamily="2" charset="0"/>
              <a:cs typeface="Plus Jakarta Sans" pitchFamily="2"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b="1" dirty="0">
                <a:solidFill>
                  <a:schemeClr val="bg1"/>
                </a:solidFill>
                <a:latin typeface="Plus Jakarta Sans" pitchFamily="2" charset="0"/>
                <a:cs typeface="Plus Jakarta Sans" pitchFamily="2" charset="0"/>
              </a:rPr>
              <a:t>Introduce the ideas of a complete circuit and electric current. Connect the word circuit to the word circle. Ask, How is a circuit similar to a circle? Students should respond that both are continuous--no beginning or end. Consider adding circuit and current to your class Word Wall.</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b="1" dirty="0">
                <a:solidFill>
                  <a:schemeClr val="bg1"/>
                </a:solidFill>
                <a:latin typeface="Plus Jakarta Sans" pitchFamily="2" charset="0"/>
                <a:cs typeface="Plus Jakarta Sans" pitchFamily="2" charset="0"/>
              </a:rPr>
              <a:t>Say, Making this sort of connection to both ends of the battery so that energy can get to the lightbulb is called making a complete circuit. It is called a complete circuit because it provides a continuous path for electric current to flow. The electric current transfers energy from the battery to the lightbulb when it is hooked up to the battery.</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b="1" dirty="0">
                <a:solidFill>
                  <a:schemeClr val="bg1"/>
                </a:solidFill>
                <a:latin typeface="Plus Jakarta Sans" pitchFamily="2" charset="0"/>
                <a:cs typeface="Plus Jakarta Sans" pitchFamily="2" charset="0"/>
              </a:rPr>
              <a:t>Instruct students to add labels to their own diagram they made from the previous investigation to indicate the path for electric current to flow through the battery to the lightbulb.</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600" b="1" dirty="0">
              <a:solidFill>
                <a:schemeClr val="bg1"/>
              </a:solidFill>
              <a:latin typeface="Plus Jakarta Sans" pitchFamily="2" charset="0"/>
              <a:cs typeface="Plus Jakarta Sans" pitchFamily="2" charset="0"/>
            </a:endParaRPr>
          </a:p>
          <a:p>
            <a:endParaRPr lang="en-US" dirty="0"/>
          </a:p>
        </p:txBody>
      </p:sp>
      <p:sp>
        <p:nvSpPr>
          <p:cNvPr id="4" name="Slide Number Placeholder 3">
            <a:extLst>
              <a:ext uri="{FF2B5EF4-FFF2-40B4-BE49-F238E27FC236}">
                <a16:creationId xmlns:a16="http://schemas.microsoft.com/office/drawing/2014/main" id="{82D0F2D4-7503-C41F-AC93-3B86341DD2D5}"/>
              </a:ext>
            </a:extLst>
          </p:cNvPr>
          <p:cNvSpPr>
            <a:spLocks noGrp="1"/>
          </p:cNvSpPr>
          <p:nvPr>
            <p:ph type="sldNum" sz="quarter" idx="5"/>
          </p:nvPr>
        </p:nvSpPr>
        <p:spPr/>
        <p:txBody>
          <a:bodyPr/>
          <a:lstStyle/>
          <a:p>
            <a:fld id="{D45E1C2A-C00C-461B-8CF1-6D1F29622184}" type="slidenum">
              <a:rPr lang="en-US" smtClean="0"/>
              <a:t>21</a:t>
            </a:fld>
            <a:endParaRPr lang="en-US"/>
          </a:p>
        </p:txBody>
      </p:sp>
    </p:spTree>
    <p:extLst>
      <p:ext uri="{BB962C8B-B14F-4D97-AF65-F5344CB8AC3E}">
        <p14:creationId xmlns:p14="http://schemas.microsoft.com/office/powerpoint/2010/main" val="2660966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E0E5D-8937-82FC-73AB-F9E76D500F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F7E3A-65B6-CCBA-C9BE-2DA4FD5AC4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D10FD9-C60E-182F-270A-99282C36DA29}"/>
              </a:ext>
            </a:extLst>
          </p:cNvPr>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dirty="0"/>
              <a:t>Have students watch the embedded video and record their observations in their notebook </a:t>
            </a:r>
          </a:p>
        </p:txBody>
      </p:sp>
      <p:sp>
        <p:nvSpPr>
          <p:cNvPr id="4" name="Slide Number Placeholder 3">
            <a:extLst>
              <a:ext uri="{FF2B5EF4-FFF2-40B4-BE49-F238E27FC236}">
                <a16:creationId xmlns:a16="http://schemas.microsoft.com/office/drawing/2014/main" id="{BD46C3C4-139D-C483-4E76-52BF9A7D093E}"/>
              </a:ext>
            </a:extLst>
          </p:cNvPr>
          <p:cNvSpPr>
            <a:spLocks noGrp="1"/>
          </p:cNvSpPr>
          <p:nvPr>
            <p:ph type="sldNum" sz="quarter" idx="5"/>
          </p:nvPr>
        </p:nvSpPr>
        <p:spPr/>
        <p:txBody>
          <a:bodyPr/>
          <a:lstStyle/>
          <a:p>
            <a:fld id="{D45E1C2A-C00C-461B-8CF1-6D1F29622184}" type="slidenum">
              <a:rPr lang="en-US" smtClean="0"/>
              <a:t>22</a:t>
            </a:fld>
            <a:endParaRPr lang="en-US"/>
          </a:p>
        </p:txBody>
      </p:sp>
    </p:spTree>
    <p:extLst>
      <p:ext uri="{BB962C8B-B14F-4D97-AF65-F5344CB8AC3E}">
        <p14:creationId xmlns:p14="http://schemas.microsoft.com/office/powerpoint/2010/main" val="1009607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C8604-73BA-39EA-29AC-F659648359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E0FF8-4D31-2263-A53E-0EEE0383A2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851168-1C68-DD38-F9CA-23DDF5FC6B62}"/>
              </a:ext>
            </a:extLst>
          </p:cNvPr>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600" b="1" dirty="0">
                <a:solidFill>
                  <a:schemeClr val="dk1"/>
                </a:solidFill>
                <a:latin typeface="Cabin"/>
                <a:ea typeface="Cabin"/>
                <a:cs typeface="Cabin"/>
                <a:sym typeface="Cabin"/>
              </a:rPr>
              <a:t>Use a lightbulb, 2 batteries, stickers or tape, and a ruler (as a battery holder) to figure out how to do this. Draw and label diagram of your solution or explanation.</a:t>
            </a:r>
          </a:p>
          <a:p>
            <a:pPr marL="0" lvl="0" indent="0" algn="l" rtl="0">
              <a:lnSpc>
                <a:spcPct val="115000"/>
              </a:lnSpc>
              <a:spcBef>
                <a:spcPts val="0"/>
              </a:spcBef>
              <a:spcAft>
                <a:spcPts val="0"/>
              </a:spcAft>
              <a:buClr>
                <a:schemeClr val="dk1"/>
              </a:buClr>
              <a:buSzPts val="1100"/>
              <a:buFont typeface="Arial"/>
              <a:buNone/>
            </a:pPr>
            <a:endParaRPr lang="en-US" sz="1600" b="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b="1" dirty="0">
                <a:solidFill>
                  <a:schemeClr val="dk1"/>
                </a:solidFill>
                <a:latin typeface="Cabin"/>
                <a:ea typeface="Cabin"/>
                <a:cs typeface="Cabin"/>
                <a:sym typeface="Cabin"/>
              </a:rPr>
              <a:t>Do the investigation. Set the timer for 4 minutes. When it goes off tell students they have a minute left and should push the equipment to the side and complete their data table row now if they haven’t yet. Reset the time for 1 minute and signal students when it goes off. </a:t>
            </a:r>
          </a:p>
          <a:p>
            <a:endParaRPr lang="en-US" dirty="0"/>
          </a:p>
        </p:txBody>
      </p:sp>
      <p:sp>
        <p:nvSpPr>
          <p:cNvPr id="4" name="Slide Number Placeholder 3">
            <a:extLst>
              <a:ext uri="{FF2B5EF4-FFF2-40B4-BE49-F238E27FC236}">
                <a16:creationId xmlns:a16="http://schemas.microsoft.com/office/drawing/2014/main" id="{9697B2A2-0A52-C29C-6674-A9F64B1A9777}"/>
              </a:ext>
            </a:extLst>
          </p:cNvPr>
          <p:cNvSpPr>
            <a:spLocks noGrp="1"/>
          </p:cNvSpPr>
          <p:nvPr>
            <p:ph type="sldNum" sz="quarter" idx="5"/>
          </p:nvPr>
        </p:nvSpPr>
        <p:spPr/>
        <p:txBody>
          <a:bodyPr/>
          <a:lstStyle/>
          <a:p>
            <a:fld id="{D45E1C2A-C00C-461B-8CF1-6D1F29622184}" type="slidenum">
              <a:rPr lang="en-US" smtClean="0"/>
              <a:t>23</a:t>
            </a:fld>
            <a:endParaRPr lang="en-US"/>
          </a:p>
        </p:txBody>
      </p:sp>
    </p:spTree>
    <p:extLst>
      <p:ext uri="{BB962C8B-B14F-4D97-AF65-F5344CB8AC3E}">
        <p14:creationId xmlns:p14="http://schemas.microsoft.com/office/powerpoint/2010/main" val="2176809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ABBAA-881A-9C2D-EDE2-F739445C5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148B9-5BF2-5ACF-D702-178DC37931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B7DAA4-8EB7-A6A2-6AB5-4F4EC2C3290E}"/>
              </a:ext>
            </a:extLst>
          </p:cNvPr>
          <p:cNvSpPr>
            <a:spLocks noGrp="1"/>
          </p:cNvSpPr>
          <p:nvPr>
            <p:ph type="body" idx="1"/>
          </p:nvPr>
        </p:nvSpPr>
        <p:spPr/>
        <p:txBody>
          <a:bodyPr/>
          <a:lstStyle/>
          <a:p>
            <a:r>
              <a:rPr lang="en-US" sz="1600" b="1" dirty="0">
                <a:solidFill>
                  <a:schemeClr val="bg1"/>
                </a:solidFill>
                <a:latin typeface="Plus Jakarta Sans" pitchFamily="2" charset="0"/>
                <a:cs typeface="Plus Jakarta Sans" pitchFamily="2" charset="0"/>
              </a:rPr>
              <a:t>How does this speaker transfer energy?</a:t>
            </a:r>
          </a:p>
          <a:p>
            <a:endParaRPr lang="en-US" dirty="0"/>
          </a:p>
          <a:p>
            <a:r>
              <a:rPr lang="en-US" dirty="0"/>
              <a:t>How does this relate to the transfer of energy in your throat when you speak? </a:t>
            </a:r>
          </a:p>
        </p:txBody>
      </p:sp>
      <p:sp>
        <p:nvSpPr>
          <p:cNvPr id="4" name="Slide Number Placeholder 3">
            <a:extLst>
              <a:ext uri="{FF2B5EF4-FFF2-40B4-BE49-F238E27FC236}">
                <a16:creationId xmlns:a16="http://schemas.microsoft.com/office/drawing/2014/main" id="{D821E899-8C67-6AB1-D1EF-99F5694B54CB}"/>
              </a:ext>
            </a:extLst>
          </p:cNvPr>
          <p:cNvSpPr>
            <a:spLocks noGrp="1"/>
          </p:cNvSpPr>
          <p:nvPr>
            <p:ph type="sldNum" sz="quarter" idx="5"/>
          </p:nvPr>
        </p:nvSpPr>
        <p:spPr/>
        <p:txBody>
          <a:bodyPr/>
          <a:lstStyle/>
          <a:p>
            <a:fld id="{D45E1C2A-C00C-461B-8CF1-6D1F29622184}" type="slidenum">
              <a:rPr lang="en-US" smtClean="0"/>
              <a:t>24</a:t>
            </a:fld>
            <a:endParaRPr lang="en-US"/>
          </a:p>
        </p:txBody>
      </p:sp>
    </p:spTree>
    <p:extLst>
      <p:ext uri="{BB962C8B-B14F-4D97-AF65-F5344CB8AC3E}">
        <p14:creationId xmlns:p14="http://schemas.microsoft.com/office/powerpoint/2010/main" val="2838238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441BA-5B1F-1D79-AE80-6BC8579024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4ED42C-D1F0-8D42-6CDA-6A6B9CF261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E973BF-2350-0850-1644-08E4168C2212}"/>
              </a:ext>
            </a:extLst>
          </p:cNvPr>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600" b="1" dirty="0">
                <a:solidFill>
                  <a:schemeClr val="dk1"/>
                </a:solidFill>
                <a:latin typeface="Cabin"/>
                <a:ea typeface="Cabin"/>
                <a:cs typeface="Cabin"/>
                <a:sym typeface="Cabin"/>
              </a:rPr>
              <a:t>Make sense of the results. </a:t>
            </a:r>
            <a:r>
              <a:rPr lang="en-US" sz="1600" dirty="0">
                <a:solidFill>
                  <a:schemeClr val="dk1"/>
                </a:solidFill>
                <a:latin typeface="Cabin"/>
                <a:ea typeface="Cabin"/>
                <a:cs typeface="Cabin"/>
                <a:sym typeface="Cabin"/>
              </a:rPr>
              <a:t>Have all students bring their notebooks up to the circle again to sit around the whole-class demonstration table. Ask students to share what they did to get the</a:t>
            </a:r>
            <a:r>
              <a:rPr lang="en-US" sz="1600" i="1" dirty="0">
                <a:solidFill>
                  <a:schemeClr val="dk1"/>
                </a:solidFill>
                <a:latin typeface="Cabin"/>
                <a:ea typeface="Cabin"/>
                <a:cs typeface="Cabin"/>
                <a:sym typeface="Cabin"/>
              </a:rPr>
              <a:t> </a:t>
            </a:r>
            <a:r>
              <a:rPr lang="en-US" sz="1600" dirty="0">
                <a:solidFill>
                  <a:schemeClr val="dk1"/>
                </a:solidFill>
                <a:latin typeface="Cabin"/>
                <a:ea typeface="Cabin"/>
                <a:cs typeface="Cabin"/>
                <a:sym typeface="Cabin"/>
              </a:rPr>
              <a:t>battery to provide energy to the lightbulb.</a:t>
            </a:r>
          </a:p>
          <a:p>
            <a:pPr marL="0" lvl="0" indent="0" algn="l" rtl="0">
              <a:lnSpc>
                <a:spcPct val="115000"/>
              </a:lnSpc>
              <a:spcBef>
                <a:spcPts val="0"/>
              </a:spcBef>
              <a:spcAft>
                <a:spcPts val="0"/>
              </a:spcAft>
              <a:buClr>
                <a:schemeClr val="dk1"/>
              </a:buClr>
              <a:buSzPts val="1100"/>
              <a:buFont typeface="Arial"/>
              <a:buNone/>
            </a:pPr>
            <a:endParaRPr lang="en-US" sz="16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Students will say that they had to connect each of the two wires from the bulb to the two different sides of the battery. </a:t>
            </a:r>
          </a:p>
          <a:p>
            <a:pPr marL="0" lvl="0" indent="0" algn="l" rtl="0">
              <a:lnSpc>
                <a:spcPct val="115000"/>
              </a:lnSpc>
              <a:spcBef>
                <a:spcPts val="0"/>
              </a:spcBef>
              <a:spcAft>
                <a:spcPts val="0"/>
              </a:spcAft>
              <a:buClr>
                <a:schemeClr val="dk1"/>
              </a:buClr>
              <a:buSzPts val="1100"/>
              <a:buFont typeface="Arial"/>
              <a:buNone/>
            </a:pPr>
            <a:endParaRPr lang="en-US" sz="16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Introduce the ideas of a </a:t>
            </a:r>
            <a:r>
              <a:rPr lang="en-US" sz="1600" i="1" dirty="0">
                <a:solidFill>
                  <a:schemeClr val="dk1"/>
                </a:solidFill>
                <a:latin typeface="Cabin"/>
                <a:ea typeface="Cabin"/>
                <a:cs typeface="Cabin"/>
                <a:sym typeface="Cabin"/>
              </a:rPr>
              <a:t>complete circuit</a:t>
            </a:r>
            <a:r>
              <a:rPr lang="en-US" sz="1600" dirty="0">
                <a:solidFill>
                  <a:schemeClr val="dk1"/>
                </a:solidFill>
                <a:latin typeface="Cabin"/>
                <a:ea typeface="Cabin"/>
                <a:cs typeface="Cabin"/>
                <a:sym typeface="Cabin"/>
              </a:rPr>
              <a:t> and </a:t>
            </a:r>
            <a:r>
              <a:rPr lang="en-US" sz="1600" i="1" dirty="0">
                <a:solidFill>
                  <a:schemeClr val="dk1"/>
                </a:solidFill>
                <a:latin typeface="Cabin"/>
                <a:ea typeface="Cabin"/>
                <a:cs typeface="Cabin"/>
                <a:sym typeface="Cabin"/>
              </a:rPr>
              <a:t>electric current</a:t>
            </a:r>
            <a:r>
              <a:rPr lang="en-US" sz="1600" dirty="0">
                <a:solidFill>
                  <a:schemeClr val="dk1"/>
                </a:solidFill>
                <a:latin typeface="Cabin"/>
                <a:ea typeface="Cabin"/>
                <a:cs typeface="Cabin"/>
                <a:sym typeface="Cabin"/>
              </a:rPr>
              <a:t>. Connect the word </a:t>
            </a:r>
            <a:r>
              <a:rPr lang="en-US" sz="1600" i="1" dirty="0">
                <a:solidFill>
                  <a:schemeClr val="dk1"/>
                </a:solidFill>
                <a:latin typeface="Cabin"/>
                <a:ea typeface="Cabin"/>
                <a:cs typeface="Cabin"/>
                <a:sym typeface="Cabin"/>
              </a:rPr>
              <a:t>circuit </a:t>
            </a:r>
            <a:r>
              <a:rPr lang="en-US" sz="1600" dirty="0">
                <a:solidFill>
                  <a:schemeClr val="dk1"/>
                </a:solidFill>
                <a:latin typeface="Cabin"/>
                <a:ea typeface="Cabin"/>
                <a:cs typeface="Cabin"/>
                <a:sym typeface="Cabin"/>
              </a:rPr>
              <a:t>to the word </a:t>
            </a:r>
            <a:r>
              <a:rPr lang="en-US" sz="1600" i="1" dirty="0">
                <a:solidFill>
                  <a:schemeClr val="dk1"/>
                </a:solidFill>
                <a:latin typeface="Cabin"/>
                <a:ea typeface="Cabin"/>
                <a:cs typeface="Cabin"/>
                <a:sym typeface="Cabin"/>
              </a:rPr>
              <a:t>circle</a:t>
            </a:r>
            <a:r>
              <a:rPr lang="en-US" sz="1600" dirty="0">
                <a:solidFill>
                  <a:schemeClr val="dk1"/>
                </a:solidFill>
                <a:latin typeface="Cabin"/>
                <a:ea typeface="Cabin"/>
                <a:cs typeface="Cabin"/>
                <a:sym typeface="Cabin"/>
              </a:rPr>
              <a:t>. Ask, </a:t>
            </a:r>
            <a:r>
              <a:rPr lang="en-US" sz="1600" i="1" dirty="0">
                <a:solidFill>
                  <a:schemeClr val="dk1"/>
                </a:solidFill>
                <a:latin typeface="Cabin"/>
                <a:ea typeface="Cabin"/>
                <a:cs typeface="Cabin"/>
                <a:sym typeface="Cabin"/>
              </a:rPr>
              <a:t>How is a circuit similar to a circle? </a:t>
            </a:r>
            <a:r>
              <a:rPr lang="en-US" sz="1600" dirty="0">
                <a:solidFill>
                  <a:schemeClr val="dk1"/>
                </a:solidFill>
                <a:latin typeface="Cabin"/>
                <a:ea typeface="Cabin"/>
                <a:cs typeface="Cabin"/>
                <a:sym typeface="Cabin"/>
              </a:rPr>
              <a:t>Students should respond that both are continuous--no beginning or end. </a:t>
            </a:r>
          </a:p>
          <a:p>
            <a:pPr marL="0" lvl="0" indent="0" algn="l" rtl="0">
              <a:lnSpc>
                <a:spcPct val="115000"/>
              </a:lnSpc>
              <a:spcBef>
                <a:spcPts val="0"/>
              </a:spcBef>
              <a:spcAft>
                <a:spcPts val="0"/>
              </a:spcAft>
              <a:buClr>
                <a:schemeClr val="dk1"/>
              </a:buClr>
              <a:buSzPts val="1100"/>
              <a:buFont typeface="Arial"/>
              <a:buNone/>
            </a:pPr>
            <a:endParaRPr lang="en-US" sz="1600"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Say, </a:t>
            </a:r>
            <a:r>
              <a:rPr lang="en-US" sz="1600" i="1" dirty="0">
                <a:solidFill>
                  <a:schemeClr val="dk1"/>
                </a:solidFill>
                <a:latin typeface="Cabin"/>
                <a:ea typeface="Cabin"/>
                <a:cs typeface="Cabin"/>
                <a:sym typeface="Cabin"/>
              </a:rPr>
              <a:t>Making this sort of connection to both ends of the battery so that energy can get to the lightbulb is called making a </a:t>
            </a:r>
            <a:r>
              <a:rPr lang="en-US" sz="1600" dirty="0">
                <a:solidFill>
                  <a:schemeClr val="dk1"/>
                </a:solidFill>
                <a:latin typeface="Cabin"/>
                <a:ea typeface="Cabin"/>
                <a:cs typeface="Cabin"/>
                <a:sym typeface="Cabin"/>
              </a:rPr>
              <a:t>complete circuit</a:t>
            </a:r>
            <a:r>
              <a:rPr lang="en-US" sz="1600" i="1" dirty="0">
                <a:solidFill>
                  <a:schemeClr val="dk1"/>
                </a:solidFill>
                <a:latin typeface="Cabin"/>
                <a:ea typeface="Cabin"/>
                <a:cs typeface="Cabin"/>
                <a:sym typeface="Cabin"/>
              </a:rPr>
              <a:t>. It is called a complete circuit because it provides a continuous path for </a:t>
            </a:r>
            <a:r>
              <a:rPr lang="en-US" sz="1600" dirty="0">
                <a:solidFill>
                  <a:schemeClr val="dk1"/>
                </a:solidFill>
                <a:latin typeface="Cabin"/>
                <a:ea typeface="Cabin"/>
                <a:cs typeface="Cabin"/>
                <a:sym typeface="Cabin"/>
              </a:rPr>
              <a:t>electric current</a:t>
            </a:r>
            <a:r>
              <a:rPr lang="en-US" sz="1600" i="1" dirty="0">
                <a:solidFill>
                  <a:schemeClr val="dk1"/>
                </a:solidFill>
                <a:latin typeface="Cabin"/>
                <a:ea typeface="Cabin"/>
                <a:cs typeface="Cabin"/>
                <a:sym typeface="Cabin"/>
              </a:rPr>
              <a:t> to flow. The electric current transfers energy from the battery to the lightbulb when it is hooked up to the battery. </a:t>
            </a:r>
          </a:p>
          <a:p>
            <a:pPr marL="0" lvl="0" indent="0" algn="l" rtl="0">
              <a:lnSpc>
                <a:spcPct val="115000"/>
              </a:lnSpc>
              <a:spcBef>
                <a:spcPts val="0"/>
              </a:spcBef>
              <a:spcAft>
                <a:spcPts val="0"/>
              </a:spcAft>
              <a:buClr>
                <a:schemeClr val="dk1"/>
              </a:buClr>
              <a:buSzPts val="1100"/>
              <a:buFont typeface="Arial"/>
              <a:buNone/>
            </a:pPr>
            <a:endParaRPr lang="en-US" sz="16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Instruct students to add labels to their own diagram they made from the previous investigation to indicate the path for electric current to flow through the battery to the lightbulb.</a:t>
            </a:r>
          </a:p>
          <a:p>
            <a:endParaRPr lang="en-US" dirty="0"/>
          </a:p>
        </p:txBody>
      </p:sp>
      <p:sp>
        <p:nvSpPr>
          <p:cNvPr id="4" name="Slide Number Placeholder 3">
            <a:extLst>
              <a:ext uri="{FF2B5EF4-FFF2-40B4-BE49-F238E27FC236}">
                <a16:creationId xmlns:a16="http://schemas.microsoft.com/office/drawing/2014/main" id="{439719C7-2B2E-E6FE-978F-A53C852BB335}"/>
              </a:ext>
            </a:extLst>
          </p:cNvPr>
          <p:cNvSpPr>
            <a:spLocks noGrp="1"/>
          </p:cNvSpPr>
          <p:nvPr>
            <p:ph type="sldNum" sz="quarter" idx="5"/>
          </p:nvPr>
        </p:nvSpPr>
        <p:spPr/>
        <p:txBody>
          <a:bodyPr/>
          <a:lstStyle/>
          <a:p>
            <a:fld id="{D45E1C2A-C00C-461B-8CF1-6D1F29622184}" type="slidenum">
              <a:rPr lang="en-US" smtClean="0"/>
              <a:t>25</a:t>
            </a:fld>
            <a:endParaRPr lang="en-US"/>
          </a:p>
        </p:txBody>
      </p:sp>
    </p:spTree>
    <p:extLst>
      <p:ext uri="{BB962C8B-B14F-4D97-AF65-F5344CB8AC3E}">
        <p14:creationId xmlns:p14="http://schemas.microsoft.com/office/powerpoint/2010/main" val="1944494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F364F-1FB7-F43A-088F-855477FE4A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9B2FB0-91A4-59C4-CC07-5FA7E9811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A04C8C-FBE3-7466-3677-EE3838003AA9}"/>
              </a:ext>
            </a:extLst>
          </p:cNvPr>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600" b="1" dirty="0">
                <a:solidFill>
                  <a:schemeClr val="dk1"/>
                </a:solidFill>
                <a:latin typeface="Cabin"/>
                <a:ea typeface="Cabin"/>
                <a:cs typeface="Cabin"/>
                <a:sym typeface="Cabin"/>
              </a:rPr>
              <a:t>Make sense of the results. </a:t>
            </a:r>
            <a:r>
              <a:rPr lang="en-US" sz="1600" dirty="0">
                <a:solidFill>
                  <a:schemeClr val="dk1"/>
                </a:solidFill>
                <a:latin typeface="Cabin"/>
                <a:ea typeface="Cabin"/>
                <a:cs typeface="Cabin"/>
                <a:sym typeface="Cabin"/>
              </a:rPr>
              <a:t>Have all students bring their notebooks up to the circle again to sit around the whole-class demonstration table. Ask students to share what they did to get the</a:t>
            </a:r>
            <a:r>
              <a:rPr lang="en-US" sz="1600" i="1" dirty="0">
                <a:solidFill>
                  <a:schemeClr val="dk1"/>
                </a:solidFill>
                <a:latin typeface="Cabin"/>
                <a:ea typeface="Cabin"/>
                <a:cs typeface="Cabin"/>
                <a:sym typeface="Cabin"/>
              </a:rPr>
              <a:t> </a:t>
            </a:r>
            <a:r>
              <a:rPr lang="en-US" sz="1600" dirty="0">
                <a:solidFill>
                  <a:schemeClr val="dk1"/>
                </a:solidFill>
                <a:latin typeface="Cabin"/>
                <a:ea typeface="Cabin"/>
                <a:cs typeface="Cabin"/>
                <a:sym typeface="Cabin"/>
              </a:rPr>
              <a:t>battery to provide energy to the lightbulb.</a:t>
            </a:r>
          </a:p>
          <a:p>
            <a:pPr marL="0" lvl="0" indent="0" algn="l" rtl="0">
              <a:lnSpc>
                <a:spcPct val="115000"/>
              </a:lnSpc>
              <a:spcBef>
                <a:spcPts val="0"/>
              </a:spcBef>
              <a:spcAft>
                <a:spcPts val="0"/>
              </a:spcAft>
              <a:buClr>
                <a:schemeClr val="dk1"/>
              </a:buClr>
              <a:buSzPts val="1100"/>
              <a:buFont typeface="Arial"/>
              <a:buNone/>
            </a:pPr>
            <a:endParaRPr lang="en-US" sz="16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Students will say that they had to connect each of the two wires from the bulb to the two different sides of the battery. </a:t>
            </a:r>
          </a:p>
          <a:p>
            <a:pPr marL="0" lvl="0" indent="0" algn="l" rtl="0">
              <a:lnSpc>
                <a:spcPct val="115000"/>
              </a:lnSpc>
              <a:spcBef>
                <a:spcPts val="0"/>
              </a:spcBef>
              <a:spcAft>
                <a:spcPts val="0"/>
              </a:spcAft>
              <a:buClr>
                <a:schemeClr val="dk1"/>
              </a:buClr>
              <a:buSzPts val="1100"/>
              <a:buFont typeface="Arial"/>
              <a:buNone/>
            </a:pPr>
            <a:endParaRPr lang="en-US" sz="16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Introduce the ideas of a </a:t>
            </a:r>
            <a:r>
              <a:rPr lang="en-US" sz="1600" i="1" dirty="0">
                <a:solidFill>
                  <a:schemeClr val="dk1"/>
                </a:solidFill>
                <a:latin typeface="Cabin"/>
                <a:ea typeface="Cabin"/>
                <a:cs typeface="Cabin"/>
                <a:sym typeface="Cabin"/>
              </a:rPr>
              <a:t>complete circuit</a:t>
            </a:r>
            <a:r>
              <a:rPr lang="en-US" sz="1600" dirty="0">
                <a:solidFill>
                  <a:schemeClr val="dk1"/>
                </a:solidFill>
                <a:latin typeface="Cabin"/>
                <a:ea typeface="Cabin"/>
                <a:cs typeface="Cabin"/>
                <a:sym typeface="Cabin"/>
              </a:rPr>
              <a:t> and </a:t>
            </a:r>
            <a:r>
              <a:rPr lang="en-US" sz="1600" i="1" dirty="0">
                <a:solidFill>
                  <a:schemeClr val="dk1"/>
                </a:solidFill>
                <a:latin typeface="Cabin"/>
                <a:ea typeface="Cabin"/>
                <a:cs typeface="Cabin"/>
                <a:sym typeface="Cabin"/>
              </a:rPr>
              <a:t>electric current</a:t>
            </a:r>
            <a:r>
              <a:rPr lang="en-US" sz="1600" dirty="0">
                <a:solidFill>
                  <a:schemeClr val="dk1"/>
                </a:solidFill>
                <a:latin typeface="Cabin"/>
                <a:ea typeface="Cabin"/>
                <a:cs typeface="Cabin"/>
                <a:sym typeface="Cabin"/>
              </a:rPr>
              <a:t>. Connect the word </a:t>
            </a:r>
            <a:r>
              <a:rPr lang="en-US" sz="1600" i="1" dirty="0">
                <a:solidFill>
                  <a:schemeClr val="dk1"/>
                </a:solidFill>
                <a:latin typeface="Cabin"/>
                <a:ea typeface="Cabin"/>
                <a:cs typeface="Cabin"/>
                <a:sym typeface="Cabin"/>
              </a:rPr>
              <a:t>circuit </a:t>
            </a:r>
            <a:r>
              <a:rPr lang="en-US" sz="1600" dirty="0">
                <a:solidFill>
                  <a:schemeClr val="dk1"/>
                </a:solidFill>
                <a:latin typeface="Cabin"/>
                <a:ea typeface="Cabin"/>
                <a:cs typeface="Cabin"/>
                <a:sym typeface="Cabin"/>
              </a:rPr>
              <a:t>to the word </a:t>
            </a:r>
            <a:r>
              <a:rPr lang="en-US" sz="1600" i="1" dirty="0">
                <a:solidFill>
                  <a:schemeClr val="dk1"/>
                </a:solidFill>
                <a:latin typeface="Cabin"/>
                <a:ea typeface="Cabin"/>
                <a:cs typeface="Cabin"/>
                <a:sym typeface="Cabin"/>
              </a:rPr>
              <a:t>circle</a:t>
            </a:r>
            <a:r>
              <a:rPr lang="en-US" sz="1600" dirty="0">
                <a:solidFill>
                  <a:schemeClr val="dk1"/>
                </a:solidFill>
                <a:latin typeface="Cabin"/>
                <a:ea typeface="Cabin"/>
                <a:cs typeface="Cabin"/>
                <a:sym typeface="Cabin"/>
              </a:rPr>
              <a:t>. Ask, </a:t>
            </a:r>
            <a:r>
              <a:rPr lang="en-US" sz="1600" i="1" dirty="0">
                <a:solidFill>
                  <a:schemeClr val="dk1"/>
                </a:solidFill>
                <a:latin typeface="Cabin"/>
                <a:ea typeface="Cabin"/>
                <a:cs typeface="Cabin"/>
                <a:sym typeface="Cabin"/>
              </a:rPr>
              <a:t>How is a circuit similar to a circle? </a:t>
            </a:r>
            <a:r>
              <a:rPr lang="en-US" sz="1600" dirty="0">
                <a:solidFill>
                  <a:schemeClr val="dk1"/>
                </a:solidFill>
                <a:latin typeface="Cabin"/>
                <a:ea typeface="Cabin"/>
                <a:cs typeface="Cabin"/>
                <a:sym typeface="Cabin"/>
              </a:rPr>
              <a:t>Students should respond that both are continuous--no beginning or end. </a:t>
            </a:r>
          </a:p>
          <a:p>
            <a:pPr marL="0" lvl="0" indent="0" algn="l" rtl="0">
              <a:lnSpc>
                <a:spcPct val="115000"/>
              </a:lnSpc>
              <a:spcBef>
                <a:spcPts val="0"/>
              </a:spcBef>
              <a:spcAft>
                <a:spcPts val="0"/>
              </a:spcAft>
              <a:buClr>
                <a:schemeClr val="dk1"/>
              </a:buClr>
              <a:buSzPts val="1100"/>
              <a:buFont typeface="Arial"/>
              <a:buNone/>
            </a:pPr>
            <a:endParaRPr lang="en-US" sz="1600"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Say, </a:t>
            </a:r>
            <a:r>
              <a:rPr lang="en-US" sz="1600" i="1" dirty="0">
                <a:solidFill>
                  <a:schemeClr val="dk1"/>
                </a:solidFill>
                <a:latin typeface="Cabin"/>
                <a:ea typeface="Cabin"/>
                <a:cs typeface="Cabin"/>
                <a:sym typeface="Cabin"/>
              </a:rPr>
              <a:t>Making this sort of connection to both ends of the battery so that energy can get to the lightbulb is called making a </a:t>
            </a:r>
            <a:r>
              <a:rPr lang="en-US" sz="1600" dirty="0">
                <a:solidFill>
                  <a:schemeClr val="dk1"/>
                </a:solidFill>
                <a:latin typeface="Cabin"/>
                <a:ea typeface="Cabin"/>
                <a:cs typeface="Cabin"/>
                <a:sym typeface="Cabin"/>
              </a:rPr>
              <a:t>complete circuit</a:t>
            </a:r>
            <a:r>
              <a:rPr lang="en-US" sz="1600" i="1" dirty="0">
                <a:solidFill>
                  <a:schemeClr val="dk1"/>
                </a:solidFill>
                <a:latin typeface="Cabin"/>
                <a:ea typeface="Cabin"/>
                <a:cs typeface="Cabin"/>
                <a:sym typeface="Cabin"/>
              </a:rPr>
              <a:t>. It is called a complete circuit because it provides a continuous path for </a:t>
            </a:r>
            <a:r>
              <a:rPr lang="en-US" sz="1600" dirty="0">
                <a:solidFill>
                  <a:schemeClr val="dk1"/>
                </a:solidFill>
                <a:latin typeface="Cabin"/>
                <a:ea typeface="Cabin"/>
                <a:cs typeface="Cabin"/>
                <a:sym typeface="Cabin"/>
              </a:rPr>
              <a:t>electric current</a:t>
            </a:r>
            <a:r>
              <a:rPr lang="en-US" sz="1600" i="1" dirty="0">
                <a:solidFill>
                  <a:schemeClr val="dk1"/>
                </a:solidFill>
                <a:latin typeface="Cabin"/>
                <a:ea typeface="Cabin"/>
                <a:cs typeface="Cabin"/>
                <a:sym typeface="Cabin"/>
              </a:rPr>
              <a:t> to flow. The electric current transfers energy from the battery to the lightbulb when it is hooked up to the battery. </a:t>
            </a:r>
          </a:p>
          <a:p>
            <a:pPr marL="0" lvl="0" indent="0" algn="l" rtl="0">
              <a:lnSpc>
                <a:spcPct val="115000"/>
              </a:lnSpc>
              <a:spcBef>
                <a:spcPts val="0"/>
              </a:spcBef>
              <a:spcAft>
                <a:spcPts val="0"/>
              </a:spcAft>
              <a:buClr>
                <a:schemeClr val="dk1"/>
              </a:buClr>
              <a:buSzPts val="1100"/>
              <a:buFont typeface="Arial"/>
              <a:buNone/>
            </a:pPr>
            <a:endParaRPr lang="en-US" sz="16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Instruct students to add labels to their own diagram they made from the previous investigation to indicate the path for electric current to flow through the battery to the lightbulb.</a:t>
            </a:r>
          </a:p>
          <a:p>
            <a:endParaRPr lang="en-US" dirty="0"/>
          </a:p>
        </p:txBody>
      </p:sp>
      <p:sp>
        <p:nvSpPr>
          <p:cNvPr id="4" name="Slide Number Placeholder 3">
            <a:extLst>
              <a:ext uri="{FF2B5EF4-FFF2-40B4-BE49-F238E27FC236}">
                <a16:creationId xmlns:a16="http://schemas.microsoft.com/office/drawing/2014/main" id="{5F52BF4F-DA70-6577-A7CB-F9D744C05878}"/>
              </a:ext>
            </a:extLst>
          </p:cNvPr>
          <p:cNvSpPr>
            <a:spLocks noGrp="1"/>
          </p:cNvSpPr>
          <p:nvPr>
            <p:ph type="sldNum" sz="quarter" idx="5"/>
          </p:nvPr>
        </p:nvSpPr>
        <p:spPr/>
        <p:txBody>
          <a:bodyPr/>
          <a:lstStyle/>
          <a:p>
            <a:fld id="{D45E1C2A-C00C-461B-8CF1-6D1F29622184}" type="slidenum">
              <a:rPr lang="en-US" smtClean="0"/>
              <a:t>26</a:t>
            </a:fld>
            <a:endParaRPr lang="en-US"/>
          </a:p>
        </p:txBody>
      </p:sp>
    </p:spTree>
    <p:extLst>
      <p:ext uri="{BB962C8B-B14F-4D97-AF65-F5344CB8AC3E}">
        <p14:creationId xmlns:p14="http://schemas.microsoft.com/office/powerpoint/2010/main" val="816077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0E94E-BD52-B0F0-31EF-5121295D3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54C1FB-C1BC-65D3-56AB-35DF88B02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602D2-2B6D-D2DF-85AF-712F338E6FCE}"/>
              </a:ext>
            </a:extLst>
          </p:cNvPr>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600" b="1" dirty="0">
                <a:solidFill>
                  <a:schemeClr val="dk1"/>
                </a:solidFill>
                <a:latin typeface="Cabin"/>
                <a:ea typeface="Cabin"/>
                <a:cs typeface="Cabin"/>
                <a:sym typeface="Cabin"/>
              </a:rPr>
              <a:t>Make sense of the results. </a:t>
            </a:r>
            <a:r>
              <a:rPr lang="en-US" sz="1600" dirty="0">
                <a:solidFill>
                  <a:schemeClr val="dk1"/>
                </a:solidFill>
                <a:latin typeface="Cabin"/>
                <a:ea typeface="Cabin"/>
                <a:cs typeface="Cabin"/>
                <a:sym typeface="Cabin"/>
              </a:rPr>
              <a:t>Have all students bring their notebooks up to the circle again to sit around the whole-class demonstration table. Ask students to share what they did to get the</a:t>
            </a:r>
            <a:r>
              <a:rPr lang="en-US" sz="1600" i="1" dirty="0">
                <a:solidFill>
                  <a:schemeClr val="dk1"/>
                </a:solidFill>
                <a:latin typeface="Cabin"/>
                <a:ea typeface="Cabin"/>
                <a:cs typeface="Cabin"/>
                <a:sym typeface="Cabin"/>
              </a:rPr>
              <a:t> </a:t>
            </a:r>
            <a:r>
              <a:rPr lang="en-US" sz="1600" dirty="0">
                <a:solidFill>
                  <a:schemeClr val="dk1"/>
                </a:solidFill>
                <a:latin typeface="Cabin"/>
                <a:ea typeface="Cabin"/>
                <a:cs typeface="Cabin"/>
                <a:sym typeface="Cabin"/>
              </a:rPr>
              <a:t>battery to provide energy to the lightbulb.</a:t>
            </a:r>
          </a:p>
          <a:p>
            <a:pPr marL="0" lvl="0" indent="0" algn="l" rtl="0">
              <a:lnSpc>
                <a:spcPct val="115000"/>
              </a:lnSpc>
              <a:spcBef>
                <a:spcPts val="0"/>
              </a:spcBef>
              <a:spcAft>
                <a:spcPts val="0"/>
              </a:spcAft>
              <a:buClr>
                <a:schemeClr val="dk1"/>
              </a:buClr>
              <a:buSzPts val="1100"/>
              <a:buFont typeface="Arial"/>
              <a:buNone/>
            </a:pPr>
            <a:endParaRPr lang="en-US" sz="16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Students will say that they had to connect each of the two wires from the bulb to the two different sides of the battery. </a:t>
            </a:r>
          </a:p>
          <a:p>
            <a:pPr marL="0" lvl="0" indent="0" algn="l" rtl="0">
              <a:lnSpc>
                <a:spcPct val="115000"/>
              </a:lnSpc>
              <a:spcBef>
                <a:spcPts val="0"/>
              </a:spcBef>
              <a:spcAft>
                <a:spcPts val="0"/>
              </a:spcAft>
              <a:buClr>
                <a:schemeClr val="dk1"/>
              </a:buClr>
              <a:buSzPts val="1100"/>
              <a:buFont typeface="Arial"/>
              <a:buNone/>
            </a:pPr>
            <a:endParaRPr lang="en-US" sz="16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Introduce the ideas of a </a:t>
            </a:r>
            <a:r>
              <a:rPr lang="en-US" sz="1600" i="1" dirty="0">
                <a:solidFill>
                  <a:schemeClr val="dk1"/>
                </a:solidFill>
                <a:latin typeface="Cabin"/>
                <a:ea typeface="Cabin"/>
                <a:cs typeface="Cabin"/>
                <a:sym typeface="Cabin"/>
              </a:rPr>
              <a:t>complete circuit</a:t>
            </a:r>
            <a:r>
              <a:rPr lang="en-US" sz="1600" dirty="0">
                <a:solidFill>
                  <a:schemeClr val="dk1"/>
                </a:solidFill>
                <a:latin typeface="Cabin"/>
                <a:ea typeface="Cabin"/>
                <a:cs typeface="Cabin"/>
                <a:sym typeface="Cabin"/>
              </a:rPr>
              <a:t> and </a:t>
            </a:r>
            <a:r>
              <a:rPr lang="en-US" sz="1600" i="1" dirty="0">
                <a:solidFill>
                  <a:schemeClr val="dk1"/>
                </a:solidFill>
                <a:latin typeface="Cabin"/>
                <a:ea typeface="Cabin"/>
                <a:cs typeface="Cabin"/>
                <a:sym typeface="Cabin"/>
              </a:rPr>
              <a:t>electric current</a:t>
            </a:r>
            <a:r>
              <a:rPr lang="en-US" sz="1600" dirty="0">
                <a:solidFill>
                  <a:schemeClr val="dk1"/>
                </a:solidFill>
                <a:latin typeface="Cabin"/>
                <a:ea typeface="Cabin"/>
                <a:cs typeface="Cabin"/>
                <a:sym typeface="Cabin"/>
              </a:rPr>
              <a:t>. Connect the word </a:t>
            </a:r>
            <a:r>
              <a:rPr lang="en-US" sz="1600" i="1" dirty="0">
                <a:solidFill>
                  <a:schemeClr val="dk1"/>
                </a:solidFill>
                <a:latin typeface="Cabin"/>
                <a:ea typeface="Cabin"/>
                <a:cs typeface="Cabin"/>
                <a:sym typeface="Cabin"/>
              </a:rPr>
              <a:t>circuit </a:t>
            </a:r>
            <a:r>
              <a:rPr lang="en-US" sz="1600" dirty="0">
                <a:solidFill>
                  <a:schemeClr val="dk1"/>
                </a:solidFill>
                <a:latin typeface="Cabin"/>
                <a:ea typeface="Cabin"/>
                <a:cs typeface="Cabin"/>
                <a:sym typeface="Cabin"/>
              </a:rPr>
              <a:t>to the word </a:t>
            </a:r>
            <a:r>
              <a:rPr lang="en-US" sz="1600" i="1" dirty="0">
                <a:solidFill>
                  <a:schemeClr val="dk1"/>
                </a:solidFill>
                <a:latin typeface="Cabin"/>
                <a:ea typeface="Cabin"/>
                <a:cs typeface="Cabin"/>
                <a:sym typeface="Cabin"/>
              </a:rPr>
              <a:t>circle</a:t>
            </a:r>
            <a:r>
              <a:rPr lang="en-US" sz="1600" dirty="0">
                <a:solidFill>
                  <a:schemeClr val="dk1"/>
                </a:solidFill>
                <a:latin typeface="Cabin"/>
                <a:ea typeface="Cabin"/>
                <a:cs typeface="Cabin"/>
                <a:sym typeface="Cabin"/>
              </a:rPr>
              <a:t>. Ask, </a:t>
            </a:r>
            <a:r>
              <a:rPr lang="en-US" sz="1600" i="1" dirty="0">
                <a:solidFill>
                  <a:schemeClr val="dk1"/>
                </a:solidFill>
                <a:latin typeface="Cabin"/>
                <a:ea typeface="Cabin"/>
                <a:cs typeface="Cabin"/>
                <a:sym typeface="Cabin"/>
              </a:rPr>
              <a:t>How is a circuit similar to a circle? </a:t>
            </a:r>
            <a:r>
              <a:rPr lang="en-US" sz="1600" dirty="0">
                <a:solidFill>
                  <a:schemeClr val="dk1"/>
                </a:solidFill>
                <a:latin typeface="Cabin"/>
                <a:ea typeface="Cabin"/>
                <a:cs typeface="Cabin"/>
                <a:sym typeface="Cabin"/>
              </a:rPr>
              <a:t>Students should respond that both are continuous--no beginning or end. </a:t>
            </a:r>
          </a:p>
          <a:p>
            <a:pPr marL="0" lvl="0" indent="0" algn="l" rtl="0">
              <a:lnSpc>
                <a:spcPct val="115000"/>
              </a:lnSpc>
              <a:spcBef>
                <a:spcPts val="0"/>
              </a:spcBef>
              <a:spcAft>
                <a:spcPts val="0"/>
              </a:spcAft>
              <a:buClr>
                <a:schemeClr val="dk1"/>
              </a:buClr>
              <a:buSzPts val="1100"/>
              <a:buFont typeface="Arial"/>
              <a:buNone/>
            </a:pPr>
            <a:endParaRPr lang="en-US" sz="1600"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Say, </a:t>
            </a:r>
            <a:r>
              <a:rPr lang="en-US" sz="1600" i="1" dirty="0">
                <a:solidFill>
                  <a:schemeClr val="dk1"/>
                </a:solidFill>
                <a:latin typeface="Cabin"/>
                <a:ea typeface="Cabin"/>
                <a:cs typeface="Cabin"/>
                <a:sym typeface="Cabin"/>
              </a:rPr>
              <a:t>Making this sort of connection to both ends of the battery so that energy can get to the lightbulb is called making a </a:t>
            </a:r>
            <a:r>
              <a:rPr lang="en-US" sz="1600" dirty="0">
                <a:solidFill>
                  <a:schemeClr val="dk1"/>
                </a:solidFill>
                <a:latin typeface="Cabin"/>
                <a:ea typeface="Cabin"/>
                <a:cs typeface="Cabin"/>
                <a:sym typeface="Cabin"/>
              </a:rPr>
              <a:t>complete circuit</a:t>
            </a:r>
            <a:r>
              <a:rPr lang="en-US" sz="1600" i="1" dirty="0">
                <a:solidFill>
                  <a:schemeClr val="dk1"/>
                </a:solidFill>
                <a:latin typeface="Cabin"/>
                <a:ea typeface="Cabin"/>
                <a:cs typeface="Cabin"/>
                <a:sym typeface="Cabin"/>
              </a:rPr>
              <a:t>. It is called a complete circuit because it provides a continuous path for </a:t>
            </a:r>
            <a:r>
              <a:rPr lang="en-US" sz="1600" dirty="0">
                <a:solidFill>
                  <a:schemeClr val="dk1"/>
                </a:solidFill>
                <a:latin typeface="Cabin"/>
                <a:ea typeface="Cabin"/>
                <a:cs typeface="Cabin"/>
                <a:sym typeface="Cabin"/>
              </a:rPr>
              <a:t>electric current</a:t>
            </a:r>
            <a:r>
              <a:rPr lang="en-US" sz="1600" i="1" dirty="0">
                <a:solidFill>
                  <a:schemeClr val="dk1"/>
                </a:solidFill>
                <a:latin typeface="Cabin"/>
                <a:ea typeface="Cabin"/>
                <a:cs typeface="Cabin"/>
                <a:sym typeface="Cabin"/>
              </a:rPr>
              <a:t> to flow. The electric current transfers energy from the battery to the lightbulb when it is hooked up to the battery. </a:t>
            </a:r>
          </a:p>
          <a:p>
            <a:pPr marL="0" lvl="0" indent="0" algn="l" rtl="0">
              <a:lnSpc>
                <a:spcPct val="115000"/>
              </a:lnSpc>
              <a:spcBef>
                <a:spcPts val="0"/>
              </a:spcBef>
              <a:spcAft>
                <a:spcPts val="0"/>
              </a:spcAft>
              <a:buClr>
                <a:schemeClr val="dk1"/>
              </a:buClr>
              <a:buSzPts val="1100"/>
              <a:buFont typeface="Arial"/>
              <a:buNone/>
            </a:pPr>
            <a:endParaRPr lang="en-US" sz="16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Instruct students to add labels to their own diagram they made from the previous investigation to indicate the path for electric current to flow through the battery to the lightbulb.</a:t>
            </a:r>
          </a:p>
          <a:p>
            <a:endParaRPr lang="en-US" dirty="0"/>
          </a:p>
        </p:txBody>
      </p:sp>
      <p:sp>
        <p:nvSpPr>
          <p:cNvPr id="4" name="Slide Number Placeholder 3">
            <a:extLst>
              <a:ext uri="{FF2B5EF4-FFF2-40B4-BE49-F238E27FC236}">
                <a16:creationId xmlns:a16="http://schemas.microsoft.com/office/drawing/2014/main" id="{128BFF11-7AEF-1E5B-717F-A1E3AF146988}"/>
              </a:ext>
            </a:extLst>
          </p:cNvPr>
          <p:cNvSpPr>
            <a:spLocks noGrp="1"/>
          </p:cNvSpPr>
          <p:nvPr>
            <p:ph type="sldNum" sz="quarter" idx="5"/>
          </p:nvPr>
        </p:nvSpPr>
        <p:spPr/>
        <p:txBody>
          <a:bodyPr/>
          <a:lstStyle/>
          <a:p>
            <a:fld id="{D45E1C2A-C00C-461B-8CF1-6D1F29622184}" type="slidenum">
              <a:rPr lang="en-US" smtClean="0"/>
              <a:t>27</a:t>
            </a:fld>
            <a:endParaRPr lang="en-US"/>
          </a:p>
        </p:txBody>
      </p:sp>
    </p:spTree>
    <p:extLst>
      <p:ext uri="{BB962C8B-B14F-4D97-AF65-F5344CB8AC3E}">
        <p14:creationId xmlns:p14="http://schemas.microsoft.com/office/powerpoint/2010/main" val="2710395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DA310-3A70-AB4A-09F6-1FA6EFE418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E6175-C4FB-1659-96F6-CD0E2170C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8A3E27-C21F-D32F-D0A6-9AF68FFD52A8}"/>
              </a:ext>
            </a:extLst>
          </p:cNvPr>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600" b="1" dirty="0">
                <a:solidFill>
                  <a:schemeClr val="dk1"/>
                </a:solidFill>
                <a:latin typeface="Cabin"/>
                <a:ea typeface="Cabin"/>
                <a:cs typeface="Cabin"/>
                <a:sym typeface="Cabin"/>
              </a:rPr>
              <a:t>Make sense of the results. </a:t>
            </a:r>
            <a:r>
              <a:rPr lang="en-US" sz="1600" dirty="0">
                <a:solidFill>
                  <a:schemeClr val="dk1"/>
                </a:solidFill>
                <a:latin typeface="Cabin"/>
                <a:ea typeface="Cabin"/>
                <a:cs typeface="Cabin"/>
                <a:sym typeface="Cabin"/>
              </a:rPr>
              <a:t>Have all students bring their notebooks up to the circle again to sit around the whole-class demonstration table. Ask students to share what they did to get the</a:t>
            </a:r>
            <a:r>
              <a:rPr lang="en-US" sz="1600" i="1" dirty="0">
                <a:solidFill>
                  <a:schemeClr val="dk1"/>
                </a:solidFill>
                <a:latin typeface="Cabin"/>
                <a:ea typeface="Cabin"/>
                <a:cs typeface="Cabin"/>
                <a:sym typeface="Cabin"/>
              </a:rPr>
              <a:t> </a:t>
            </a:r>
            <a:r>
              <a:rPr lang="en-US" sz="1600" dirty="0">
                <a:solidFill>
                  <a:schemeClr val="dk1"/>
                </a:solidFill>
                <a:latin typeface="Cabin"/>
                <a:ea typeface="Cabin"/>
                <a:cs typeface="Cabin"/>
                <a:sym typeface="Cabin"/>
              </a:rPr>
              <a:t>battery to provide energy to the lightbulb.</a:t>
            </a:r>
          </a:p>
          <a:p>
            <a:pPr marL="0" lvl="0" indent="0" algn="l" rtl="0">
              <a:lnSpc>
                <a:spcPct val="115000"/>
              </a:lnSpc>
              <a:spcBef>
                <a:spcPts val="0"/>
              </a:spcBef>
              <a:spcAft>
                <a:spcPts val="0"/>
              </a:spcAft>
              <a:buClr>
                <a:schemeClr val="dk1"/>
              </a:buClr>
              <a:buSzPts val="1100"/>
              <a:buFont typeface="Arial"/>
              <a:buNone/>
            </a:pPr>
            <a:endParaRPr lang="en-US" sz="16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Students will say that they had to connect each of the two wires from the bulb to the two different sides of the battery. </a:t>
            </a:r>
          </a:p>
          <a:p>
            <a:pPr marL="0" lvl="0" indent="0" algn="l" rtl="0">
              <a:lnSpc>
                <a:spcPct val="115000"/>
              </a:lnSpc>
              <a:spcBef>
                <a:spcPts val="0"/>
              </a:spcBef>
              <a:spcAft>
                <a:spcPts val="0"/>
              </a:spcAft>
              <a:buClr>
                <a:schemeClr val="dk1"/>
              </a:buClr>
              <a:buSzPts val="1100"/>
              <a:buFont typeface="Arial"/>
              <a:buNone/>
            </a:pPr>
            <a:endParaRPr lang="en-US" sz="16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Introduce the ideas of a </a:t>
            </a:r>
            <a:r>
              <a:rPr lang="en-US" sz="1600" i="1" dirty="0">
                <a:solidFill>
                  <a:schemeClr val="dk1"/>
                </a:solidFill>
                <a:latin typeface="Cabin"/>
                <a:ea typeface="Cabin"/>
                <a:cs typeface="Cabin"/>
                <a:sym typeface="Cabin"/>
              </a:rPr>
              <a:t>complete circuit</a:t>
            </a:r>
            <a:r>
              <a:rPr lang="en-US" sz="1600" dirty="0">
                <a:solidFill>
                  <a:schemeClr val="dk1"/>
                </a:solidFill>
                <a:latin typeface="Cabin"/>
                <a:ea typeface="Cabin"/>
                <a:cs typeface="Cabin"/>
                <a:sym typeface="Cabin"/>
              </a:rPr>
              <a:t> and </a:t>
            </a:r>
            <a:r>
              <a:rPr lang="en-US" sz="1600" i="1" dirty="0">
                <a:solidFill>
                  <a:schemeClr val="dk1"/>
                </a:solidFill>
                <a:latin typeface="Cabin"/>
                <a:ea typeface="Cabin"/>
                <a:cs typeface="Cabin"/>
                <a:sym typeface="Cabin"/>
              </a:rPr>
              <a:t>electric current</a:t>
            </a:r>
            <a:r>
              <a:rPr lang="en-US" sz="1600" dirty="0">
                <a:solidFill>
                  <a:schemeClr val="dk1"/>
                </a:solidFill>
                <a:latin typeface="Cabin"/>
                <a:ea typeface="Cabin"/>
                <a:cs typeface="Cabin"/>
                <a:sym typeface="Cabin"/>
              </a:rPr>
              <a:t>. Connect the word </a:t>
            </a:r>
            <a:r>
              <a:rPr lang="en-US" sz="1600" i="1" dirty="0">
                <a:solidFill>
                  <a:schemeClr val="dk1"/>
                </a:solidFill>
                <a:latin typeface="Cabin"/>
                <a:ea typeface="Cabin"/>
                <a:cs typeface="Cabin"/>
                <a:sym typeface="Cabin"/>
              </a:rPr>
              <a:t>circuit </a:t>
            </a:r>
            <a:r>
              <a:rPr lang="en-US" sz="1600" dirty="0">
                <a:solidFill>
                  <a:schemeClr val="dk1"/>
                </a:solidFill>
                <a:latin typeface="Cabin"/>
                <a:ea typeface="Cabin"/>
                <a:cs typeface="Cabin"/>
                <a:sym typeface="Cabin"/>
              </a:rPr>
              <a:t>to the word </a:t>
            </a:r>
            <a:r>
              <a:rPr lang="en-US" sz="1600" i="1" dirty="0">
                <a:solidFill>
                  <a:schemeClr val="dk1"/>
                </a:solidFill>
                <a:latin typeface="Cabin"/>
                <a:ea typeface="Cabin"/>
                <a:cs typeface="Cabin"/>
                <a:sym typeface="Cabin"/>
              </a:rPr>
              <a:t>circle</a:t>
            </a:r>
            <a:r>
              <a:rPr lang="en-US" sz="1600" dirty="0">
                <a:solidFill>
                  <a:schemeClr val="dk1"/>
                </a:solidFill>
                <a:latin typeface="Cabin"/>
                <a:ea typeface="Cabin"/>
                <a:cs typeface="Cabin"/>
                <a:sym typeface="Cabin"/>
              </a:rPr>
              <a:t>. Ask, </a:t>
            </a:r>
            <a:r>
              <a:rPr lang="en-US" sz="1600" i="1" dirty="0">
                <a:solidFill>
                  <a:schemeClr val="dk1"/>
                </a:solidFill>
                <a:latin typeface="Cabin"/>
                <a:ea typeface="Cabin"/>
                <a:cs typeface="Cabin"/>
                <a:sym typeface="Cabin"/>
              </a:rPr>
              <a:t>How is a circuit similar to a circle? </a:t>
            </a:r>
            <a:r>
              <a:rPr lang="en-US" sz="1600" dirty="0">
                <a:solidFill>
                  <a:schemeClr val="dk1"/>
                </a:solidFill>
                <a:latin typeface="Cabin"/>
                <a:ea typeface="Cabin"/>
                <a:cs typeface="Cabin"/>
                <a:sym typeface="Cabin"/>
              </a:rPr>
              <a:t>Students should respond that both are continuous--no beginning or end. </a:t>
            </a:r>
          </a:p>
          <a:p>
            <a:pPr marL="0" lvl="0" indent="0" algn="l" rtl="0">
              <a:lnSpc>
                <a:spcPct val="115000"/>
              </a:lnSpc>
              <a:spcBef>
                <a:spcPts val="0"/>
              </a:spcBef>
              <a:spcAft>
                <a:spcPts val="0"/>
              </a:spcAft>
              <a:buClr>
                <a:schemeClr val="dk1"/>
              </a:buClr>
              <a:buSzPts val="1100"/>
              <a:buFont typeface="Arial"/>
              <a:buNone/>
            </a:pPr>
            <a:endParaRPr lang="en-US" sz="1600"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Say, </a:t>
            </a:r>
            <a:r>
              <a:rPr lang="en-US" sz="1600" i="1" dirty="0">
                <a:solidFill>
                  <a:schemeClr val="dk1"/>
                </a:solidFill>
                <a:latin typeface="Cabin"/>
                <a:ea typeface="Cabin"/>
                <a:cs typeface="Cabin"/>
                <a:sym typeface="Cabin"/>
              </a:rPr>
              <a:t>Making this sort of connection to both ends of the battery so that energy can get to the lightbulb is called making a </a:t>
            </a:r>
            <a:r>
              <a:rPr lang="en-US" sz="1600" dirty="0">
                <a:solidFill>
                  <a:schemeClr val="dk1"/>
                </a:solidFill>
                <a:latin typeface="Cabin"/>
                <a:ea typeface="Cabin"/>
                <a:cs typeface="Cabin"/>
                <a:sym typeface="Cabin"/>
              </a:rPr>
              <a:t>complete circuit</a:t>
            </a:r>
            <a:r>
              <a:rPr lang="en-US" sz="1600" i="1" dirty="0">
                <a:solidFill>
                  <a:schemeClr val="dk1"/>
                </a:solidFill>
                <a:latin typeface="Cabin"/>
                <a:ea typeface="Cabin"/>
                <a:cs typeface="Cabin"/>
                <a:sym typeface="Cabin"/>
              </a:rPr>
              <a:t>. It is called a complete circuit because it provides a continuous path for </a:t>
            </a:r>
            <a:r>
              <a:rPr lang="en-US" sz="1600" dirty="0">
                <a:solidFill>
                  <a:schemeClr val="dk1"/>
                </a:solidFill>
                <a:latin typeface="Cabin"/>
                <a:ea typeface="Cabin"/>
                <a:cs typeface="Cabin"/>
                <a:sym typeface="Cabin"/>
              </a:rPr>
              <a:t>electric current</a:t>
            </a:r>
            <a:r>
              <a:rPr lang="en-US" sz="1600" i="1" dirty="0">
                <a:solidFill>
                  <a:schemeClr val="dk1"/>
                </a:solidFill>
                <a:latin typeface="Cabin"/>
                <a:ea typeface="Cabin"/>
                <a:cs typeface="Cabin"/>
                <a:sym typeface="Cabin"/>
              </a:rPr>
              <a:t> to flow. The electric current transfers energy from the battery to the lightbulb when it is hooked up to the battery. </a:t>
            </a:r>
          </a:p>
          <a:p>
            <a:pPr marL="0" lvl="0" indent="0" algn="l" rtl="0">
              <a:lnSpc>
                <a:spcPct val="115000"/>
              </a:lnSpc>
              <a:spcBef>
                <a:spcPts val="0"/>
              </a:spcBef>
              <a:spcAft>
                <a:spcPts val="0"/>
              </a:spcAft>
              <a:buClr>
                <a:schemeClr val="dk1"/>
              </a:buClr>
              <a:buSzPts val="1100"/>
              <a:buFont typeface="Arial"/>
              <a:buNone/>
            </a:pPr>
            <a:endParaRPr lang="en-US" sz="16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Instruct students to add labels to their own diagram they made from the previous investigation to indicate the path for electric current to flow through the battery to the lightbulb.</a:t>
            </a:r>
          </a:p>
          <a:p>
            <a:endParaRPr lang="en-US" dirty="0"/>
          </a:p>
        </p:txBody>
      </p:sp>
      <p:sp>
        <p:nvSpPr>
          <p:cNvPr id="4" name="Slide Number Placeholder 3">
            <a:extLst>
              <a:ext uri="{FF2B5EF4-FFF2-40B4-BE49-F238E27FC236}">
                <a16:creationId xmlns:a16="http://schemas.microsoft.com/office/drawing/2014/main" id="{D034AE7C-712F-FCEB-1A55-44D7CEAD3AD0}"/>
              </a:ext>
            </a:extLst>
          </p:cNvPr>
          <p:cNvSpPr>
            <a:spLocks noGrp="1"/>
          </p:cNvSpPr>
          <p:nvPr>
            <p:ph type="sldNum" sz="quarter" idx="5"/>
          </p:nvPr>
        </p:nvSpPr>
        <p:spPr/>
        <p:txBody>
          <a:bodyPr/>
          <a:lstStyle/>
          <a:p>
            <a:fld id="{D45E1C2A-C00C-461B-8CF1-6D1F29622184}" type="slidenum">
              <a:rPr lang="en-US" smtClean="0"/>
              <a:t>28</a:t>
            </a:fld>
            <a:endParaRPr lang="en-US"/>
          </a:p>
        </p:txBody>
      </p:sp>
    </p:spTree>
    <p:extLst>
      <p:ext uri="{BB962C8B-B14F-4D97-AF65-F5344CB8AC3E}">
        <p14:creationId xmlns:p14="http://schemas.microsoft.com/office/powerpoint/2010/main" val="3167416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C6DCC-9E70-70CD-AE01-95685C08A5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A4FC83-F583-EB22-C674-C5E8449438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25D03-8141-CB68-AC24-7E918B549A5D}"/>
              </a:ext>
            </a:extLst>
          </p:cNvPr>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600" b="1" dirty="0">
                <a:solidFill>
                  <a:schemeClr val="dk1"/>
                </a:solidFill>
                <a:latin typeface="Cabin"/>
                <a:ea typeface="Cabin"/>
                <a:cs typeface="Cabin"/>
                <a:sym typeface="Cabin"/>
              </a:rPr>
              <a:t>Make sense of the results. </a:t>
            </a:r>
            <a:r>
              <a:rPr lang="en-US" sz="1600" dirty="0">
                <a:solidFill>
                  <a:schemeClr val="dk1"/>
                </a:solidFill>
                <a:latin typeface="Cabin"/>
                <a:ea typeface="Cabin"/>
                <a:cs typeface="Cabin"/>
                <a:sym typeface="Cabin"/>
              </a:rPr>
              <a:t>Have all students bring their notebooks up to the circle again to sit around the whole-class demonstration table. Ask students to share what they did to get the</a:t>
            </a:r>
            <a:r>
              <a:rPr lang="en-US" sz="1600" i="1" dirty="0">
                <a:solidFill>
                  <a:schemeClr val="dk1"/>
                </a:solidFill>
                <a:latin typeface="Cabin"/>
                <a:ea typeface="Cabin"/>
                <a:cs typeface="Cabin"/>
                <a:sym typeface="Cabin"/>
              </a:rPr>
              <a:t> </a:t>
            </a:r>
            <a:r>
              <a:rPr lang="en-US" sz="1600" dirty="0">
                <a:solidFill>
                  <a:schemeClr val="dk1"/>
                </a:solidFill>
                <a:latin typeface="Cabin"/>
                <a:ea typeface="Cabin"/>
                <a:cs typeface="Cabin"/>
                <a:sym typeface="Cabin"/>
              </a:rPr>
              <a:t>battery to provide energy to the lightbulb.</a:t>
            </a:r>
          </a:p>
          <a:p>
            <a:pPr marL="0" lvl="0" indent="0" algn="l" rtl="0">
              <a:lnSpc>
                <a:spcPct val="115000"/>
              </a:lnSpc>
              <a:spcBef>
                <a:spcPts val="0"/>
              </a:spcBef>
              <a:spcAft>
                <a:spcPts val="0"/>
              </a:spcAft>
              <a:buClr>
                <a:schemeClr val="dk1"/>
              </a:buClr>
              <a:buSzPts val="1100"/>
              <a:buFont typeface="Arial"/>
              <a:buNone/>
            </a:pPr>
            <a:endParaRPr lang="en-US" sz="16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Students will say that they had to connect each of the two wires from the bulb to the two different sides of the battery. </a:t>
            </a:r>
          </a:p>
          <a:p>
            <a:pPr marL="0" lvl="0" indent="0" algn="l" rtl="0">
              <a:lnSpc>
                <a:spcPct val="115000"/>
              </a:lnSpc>
              <a:spcBef>
                <a:spcPts val="0"/>
              </a:spcBef>
              <a:spcAft>
                <a:spcPts val="0"/>
              </a:spcAft>
              <a:buClr>
                <a:schemeClr val="dk1"/>
              </a:buClr>
              <a:buSzPts val="1100"/>
              <a:buFont typeface="Arial"/>
              <a:buNone/>
            </a:pPr>
            <a:endParaRPr lang="en-US" sz="16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Introduce the ideas of a </a:t>
            </a:r>
            <a:r>
              <a:rPr lang="en-US" sz="1600" i="1" dirty="0">
                <a:solidFill>
                  <a:schemeClr val="dk1"/>
                </a:solidFill>
                <a:latin typeface="Cabin"/>
                <a:ea typeface="Cabin"/>
                <a:cs typeface="Cabin"/>
                <a:sym typeface="Cabin"/>
              </a:rPr>
              <a:t>complete circuit</a:t>
            </a:r>
            <a:r>
              <a:rPr lang="en-US" sz="1600" dirty="0">
                <a:solidFill>
                  <a:schemeClr val="dk1"/>
                </a:solidFill>
                <a:latin typeface="Cabin"/>
                <a:ea typeface="Cabin"/>
                <a:cs typeface="Cabin"/>
                <a:sym typeface="Cabin"/>
              </a:rPr>
              <a:t> and </a:t>
            </a:r>
            <a:r>
              <a:rPr lang="en-US" sz="1600" i="1" dirty="0">
                <a:solidFill>
                  <a:schemeClr val="dk1"/>
                </a:solidFill>
                <a:latin typeface="Cabin"/>
                <a:ea typeface="Cabin"/>
                <a:cs typeface="Cabin"/>
                <a:sym typeface="Cabin"/>
              </a:rPr>
              <a:t>electric current</a:t>
            </a:r>
            <a:r>
              <a:rPr lang="en-US" sz="1600" dirty="0">
                <a:solidFill>
                  <a:schemeClr val="dk1"/>
                </a:solidFill>
                <a:latin typeface="Cabin"/>
                <a:ea typeface="Cabin"/>
                <a:cs typeface="Cabin"/>
                <a:sym typeface="Cabin"/>
              </a:rPr>
              <a:t>. Connect the word </a:t>
            </a:r>
            <a:r>
              <a:rPr lang="en-US" sz="1600" i="1" dirty="0">
                <a:solidFill>
                  <a:schemeClr val="dk1"/>
                </a:solidFill>
                <a:latin typeface="Cabin"/>
                <a:ea typeface="Cabin"/>
                <a:cs typeface="Cabin"/>
                <a:sym typeface="Cabin"/>
              </a:rPr>
              <a:t>circuit </a:t>
            </a:r>
            <a:r>
              <a:rPr lang="en-US" sz="1600" dirty="0">
                <a:solidFill>
                  <a:schemeClr val="dk1"/>
                </a:solidFill>
                <a:latin typeface="Cabin"/>
                <a:ea typeface="Cabin"/>
                <a:cs typeface="Cabin"/>
                <a:sym typeface="Cabin"/>
              </a:rPr>
              <a:t>to the word </a:t>
            </a:r>
            <a:r>
              <a:rPr lang="en-US" sz="1600" i="1" dirty="0">
                <a:solidFill>
                  <a:schemeClr val="dk1"/>
                </a:solidFill>
                <a:latin typeface="Cabin"/>
                <a:ea typeface="Cabin"/>
                <a:cs typeface="Cabin"/>
                <a:sym typeface="Cabin"/>
              </a:rPr>
              <a:t>circle</a:t>
            </a:r>
            <a:r>
              <a:rPr lang="en-US" sz="1600" dirty="0">
                <a:solidFill>
                  <a:schemeClr val="dk1"/>
                </a:solidFill>
                <a:latin typeface="Cabin"/>
                <a:ea typeface="Cabin"/>
                <a:cs typeface="Cabin"/>
                <a:sym typeface="Cabin"/>
              </a:rPr>
              <a:t>. Ask, </a:t>
            </a:r>
            <a:r>
              <a:rPr lang="en-US" sz="1600" i="1" dirty="0">
                <a:solidFill>
                  <a:schemeClr val="dk1"/>
                </a:solidFill>
                <a:latin typeface="Cabin"/>
                <a:ea typeface="Cabin"/>
                <a:cs typeface="Cabin"/>
                <a:sym typeface="Cabin"/>
              </a:rPr>
              <a:t>How is a circuit similar to a circle? </a:t>
            </a:r>
            <a:r>
              <a:rPr lang="en-US" sz="1600" dirty="0">
                <a:solidFill>
                  <a:schemeClr val="dk1"/>
                </a:solidFill>
                <a:latin typeface="Cabin"/>
                <a:ea typeface="Cabin"/>
                <a:cs typeface="Cabin"/>
                <a:sym typeface="Cabin"/>
              </a:rPr>
              <a:t>Students should respond that both are continuous--no beginning or end. </a:t>
            </a:r>
          </a:p>
          <a:p>
            <a:pPr marL="0" lvl="0" indent="0" algn="l" rtl="0">
              <a:lnSpc>
                <a:spcPct val="115000"/>
              </a:lnSpc>
              <a:spcBef>
                <a:spcPts val="0"/>
              </a:spcBef>
              <a:spcAft>
                <a:spcPts val="0"/>
              </a:spcAft>
              <a:buClr>
                <a:schemeClr val="dk1"/>
              </a:buClr>
              <a:buSzPts val="1100"/>
              <a:buFont typeface="Arial"/>
              <a:buNone/>
            </a:pPr>
            <a:endParaRPr lang="en-US" sz="1600"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Say, </a:t>
            </a:r>
            <a:r>
              <a:rPr lang="en-US" sz="1600" i="1" dirty="0">
                <a:solidFill>
                  <a:schemeClr val="dk1"/>
                </a:solidFill>
                <a:latin typeface="Cabin"/>
                <a:ea typeface="Cabin"/>
                <a:cs typeface="Cabin"/>
                <a:sym typeface="Cabin"/>
              </a:rPr>
              <a:t>Making this sort of connection to both ends of the battery so that energy can get to the lightbulb is called making a </a:t>
            </a:r>
            <a:r>
              <a:rPr lang="en-US" sz="1600" dirty="0">
                <a:solidFill>
                  <a:schemeClr val="dk1"/>
                </a:solidFill>
                <a:latin typeface="Cabin"/>
                <a:ea typeface="Cabin"/>
                <a:cs typeface="Cabin"/>
                <a:sym typeface="Cabin"/>
              </a:rPr>
              <a:t>complete circuit</a:t>
            </a:r>
            <a:r>
              <a:rPr lang="en-US" sz="1600" i="1" dirty="0">
                <a:solidFill>
                  <a:schemeClr val="dk1"/>
                </a:solidFill>
                <a:latin typeface="Cabin"/>
                <a:ea typeface="Cabin"/>
                <a:cs typeface="Cabin"/>
                <a:sym typeface="Cabin"/>
              </a:rPr>
              <a:t>. It is called a complete circuit because it provides a continuous path for </a:t>
            </a:r>
            <a:r>
              <a:rPr lang="en-US" sz="1600" dirty="0">
                <a:solidFill>
                  <a:schemeClr val="dk1"/>
                </a:solidFill>
                <a:latin typeface="Cabin"/>
                <a:ea typeface="Cabin"/>
                <a:cs typeface="Cabin"/>
                <a:sym typeface="Cabin"/>
              </a:rPr>
              <a:t>electric current</a:t>
            </a:r>
            <a:r>
              <a:rPr lang="en-US" sz="1600" i="1" dirty="0">
                <a:solidFill>
                  <a:schemeClr val="dk1"/>
                </a:solidFill>
                <a:latin typeface="Cabin"/>
                <a:ea typeface="Cabin"/>
                <a:cs typeface="Cabin"/>
                <a:sym typeface="Cabin"/>
              </a:rPr>
              <a:t> to flow. The electric current transfers energy from the battery to the lightbulb when it is hooked up to the battery. </a:t>
            </a:r>
          </a:p>
          <a:p>
            <a:pPr marL="0" lvl="0" indent="0" algn="l" rtl="0">
              <a:lnSpc>
                <a:spcPct val="115000"/>
              </a:lnSpc>
              <a:spcBef>
                <a:spcPts val="0"/>
              </a:spcBef>
              <a:spcAft>
                <a:spcPts val="0"/>
              </a:spcAft>
              <a:buClr>
                <a:schemeClr val="dk1"/>
              </a:buClr>
              <a:buSzPts val="1100"/>
              <a:buFont typeface="Arial"/>
              <a:buNone/>
            </a:pPr>
            <a:endParaRPr lang="en-US" sz="16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Instruct students to add labels to their own diagram they made from the previous investigation to indicate the path for electric current to flow through the battery to the lightbulb.</a:t>
            </a:r>
          </a:p>
          <a:p>
            <a:endParaRPr lang="en-US" dirty="0"/>
          </a:p>
        </p:txBody>
      </p:sp>
      <p:sp>
        <p:nvSpPr>
          <p:cNvPr id="4" name="Slide Number Placeholder 3">
            <a:extLst>
              <a:ext uri="{FF2B5EF4-FFF2-40B4-BE49-F238E27FC236}">
                <a16:creationId xmlns:a16="http://schemas.microsoft.com/office/drawing/2014/main" id="{7930BF54-9F11-0A16-4450-F0AEC015A1D3}"/>
              </a:ext>
            </a:extLst>
          </p:cNvPr>
          <p:cNvSpPr>
            <a:spLocks noGrp="1"/>
          </p:cNvSpPr>
          <p:nvPr>
            <p:ph type="sldNum" sz="quarter" idx="5"/>
          </p:nvPr>
        </p:nvSpPr>
        <p:spPr/>
        <p:txBody>
          <a:bodyPr/>
          <a:lstStyle/>
          <a:p>
            <a:fld id="{D45E1C2A-C00C-461B-8CF1-6D1F29622184}" type="slidenum">
              <a:rPr lang="en-US" smtClean="0"/>
              <a:t>29</a:t>
            </a:fld>
            <a:endParaRPr lang="en-US"/>
          </a:p>
        </p:txBody>
      </p:sp>
    </p:spTree>
    <p:extLst>
      <p:ext uri="{BB962C8B-B14F-4D97-AF65-F5344CB8AC3E}">
        <p14:creationId xmlns:p14="http://schemas.microsoft.com/office/powerpoint/2010/main" val="2729550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5E1C2A-C00C-461B-8CF1-6D1F29622184}" type="slidenum">
              <a:rPr lang="en-US" smtClean="0"/>
              <a:t>3</a:t>
            </a:fld>
            <a:endParaRPr lang="en-US"/>
          </a:p>
        </p:txBody>
      </p:sp>
    </p:spTree>
    <p:extLst>
      <p:ext uri="{BB962C8B-B14F-4D97-AF65-F5344CB8AC3E}">
        <p14:creationId xmlns:p14="http://schemas.microsoft.com/office/powerpoint/2010/main" val="3525638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1159A-AFC0-81E1-F7A2-C2F3F73CD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1DF178-361A-B929-1024-F20F90C968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54B75F-7EEE-5F4F-4FA8-FFB4DA02B62F}"/>
              </a:ext>
            </a:extLst>
          </p:cNvPr>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600" b="1" dirty="0">
                <a:solidFill>
                  <a:schemeClr val="dk1"/>
                </a:solidFill>
                <a:latin typeface="Cabin"/>
                <a:ea typeface="Cabin"/>
                <a:cs typeface="Cabin"/>
                <a:sym typeface="Cabin"/>
              </a:rPr>
              <a:t>Make sense of the results. </a:t>
            </a:r>
            <a:r>
              <a:rPr lang="en-US" sz="1600" dirty="0">
                <a:solidFill>
                  <a:schemeClr val="dk1"/>
                </a:solidFill>
                <a:latin typeface="Cabin"/>
                <a:ea typeface="Cabin"/>
                <a:cs typeface="Cabin"/>
                <a:sym typeface="Cabin"/>
              </a:rPr>
              <a:t>Have all students bring their notebooks up to the circle again to sit around the whole-class demonstration table. Ask students to share what they did to get the</a:t>
            </a:r>
            <a:r>
              <a:rPr lang="en-US" sz="1600" i="1" dirty="0">
                <a:solidFill>
                  <a:schemeClr val="dk1"/>
                </a:solidFill>
                <a:latin typeface="Cabin"/>
                <a:ea typeface="Cabin"/>
                <a:cs typeface="Cabin"/>
                <a:sym typeface="Cabin"/>
              </a:rPr>
              <a:t> </a:t>
            </a:r>
            <a:r>
              <a:rPr lang="en-US" sz="1600" dirty="0">
                <a:solidFill>
                  <a:schemeClr val="dk1"/>
                </a:solidFill>
                <a:latin typeface="Cabin"/>
                <a:ea typeface="Cabin"/>
                <a:cs typeface="Cabin"/>
                <a:sym typeface="Cabin"/>
              </a:rPr>
              <a:t>battery to provide energy to the lightbulb.</a:t>
            </a:r>
          </a:p>
          <a:p>
            <a:pPr marL="0" lvl="0" indent="0" algn="l" rtl="0">
              <a:lnSpc>
                <a:spcPct val="115000"/>
              </a:lnSpc>
              <a:spcBef>
                <a:spcPts val="0"/>
              </a:spcBef>
              <a:spcAft>
                <a:spcPts val="0"/>
              </a:spcAft>
              <a:buClr>
                <a:schemeClr val="dk1"/>
              </a:buClr>
              <a:buSzPts val="1100"/>
              <a:buFont typeface="Arial"/>
              <a:buNone/>
            </a:pPr>
            <a:endParaRPr lang="en-US" sz="16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Students will say that they had to connect each of the two wires from the bulb to the two different sides of the battery. </a:t>
            </a:r>
          </a:p>
          <a:p>
            <a:pPr marL="0" lvl="0" indent="0" algn="l" rtl="0">
              <a:lnSpc>
                <a:spcPct val="115000"/>
              </a:lnSpc>
              <a:spcBef>
                <a:spcPts val="0"/>
              </a:spcBef>
              <a:spcAft>
                <a:spcPts val="0"/>
              </a:spcAft>
              <a:buClr>
                <a:schemeClr val="dk1"/>
              </a:buClr>
              <a:buSzPts val="1100"/>
              <a:buFont typeface="Arial"/>
              <a:buNone/>
            </a:pPr>
            <a:endParaRPr lang="en-US" sz="16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Introduce the ideas of a </a:t>
            </a:r>
            <a:r>
              <a:rPr lang="en-US" sz="1600" i="1" dirty="0">
                <a:solidFill>
                  <a:schemeClr val="dk1"/>
                </a:solidFill>
                <a:latin typeface="Cabin"/>
                <a:ea typeface="Cabin"/>
                <a:cs typeface="Cabin"/>
                <a:sym typeface="Cabin"/>
              </a:rPr>
              <a:t>complete circuit</a:t>
            </a:r>
            <a:r>
              <a:rPr lang="en-US" sz="1600" dirty="0">
                <a:solidFill>
                  <a:schemeClr val="dk1"/>
                </a:solidFill>
                <a:latin typeface="Cabin"/>
                <a:ea typeface="Cabin"/>
                <a:cs typeface="Cabin"/>
                <a:sym typeface="Cabin"/>
              </a:rPr>
              <a:t> and </a:t>
            </a:r>
            <a:r>
              <a:rPr lang="en-US" sz="1600" i="1" dirty="0">
                <a:solidFill>
                  <a:schemeClr val="dk1"/>
                </a:solidFill>
                <a:latin typeface="Cabin"/>
                <a:ea typeface="Cabin"/>
                <a:cs typeface="Cabin"/>
                <a:sym typeface="Cabin"/>
              </a:rPr>
              <a:t>electric current</a:t>
            </a:r>
            <a:r>
              <a:rPr lang="en-US" sz="1600" dirty="0">
                <a:solidFill>
                  <a:schemeClr val="dk1"/>
                </a:solidFill>
                <a:latin typeface="Cabin"/>
                <a:ea typeface="Cabin"/>
                <a:cs typeface="Cabin"/>
                <a:sym typeface="Cabin"/>
              </a:rPr>
              <a:t>. Connect the word </a:t>
            </a:r>
            <a:r>
              <a:rPr lang="en-US" sz="1600" i="1" dirty="0">
                <a:solidFill>
                  <a:schemeClr val="dk1"/>
                </a:solidFill>
                <a:latin typeface="Cabin"/>
                <a:ea typeface="Cabin"/>
                <a:cs typeface="Cabin"/>
                <a:sym typeface="Cabin"/>
              </a:rPr>
              <a:t>circuit </a:t>
            </a:r>
            <a:r>
              <a:rPr lang="en-US" sz="1600" dirty="0">
                <a:solidFill>
                  <a:schemeClr val="dk1"/>
                </a:solidFill>
                <a:latin typeface="Cabin"/>
                <a:ea typeface="Cabin"/>
                <a:cs typeface="Cabin"/>
                <a:sym typeface="Cabin"/>
              </a:rPr>
              <a:t>to the word </a:t>
            </a:r>
            <a:r>
              <a:rPr lang="en-US" sz="1600" i="1" dirty="0">
                <a:solidFill>
                  <a:schemeClr val="dk1"/>
                </a:solidFill>
                <a:latin typeface="Cabin"/>
                <a:ea typeface="Cabin"/>
                <a:cs typeface="Cabin"/>
                <a:sym typeface="Cabin"/>
              </a:rPr>
              <a:t>circle</a:t>
            </a:r>
            <a:r>
              <a:rPr lang="en-US" sz="1600" dirty="0">
                <a:solidFill>
                  <a:schemeClr val="dk1"/>
                </a:solidFill>
                <a:latin typeface="Cabin"/>
                <a:ea typeface="Cabin"/>
                <a:cs typeface="Cabin"/>
                <a:sym typeface="Cabin"/>
              </a:rPr>
              <a:t>. Ask, </a:t>
            </a:r>
            <a:r>
              <a:rPr lang="en-US" sz="1600" i="1" dirty="0">
                <a:solidFill>
                  <a:schemeClr val="dk1"/>
                </a:solidFill>
                <a:latin typeface="Cabin"/>
                <a:ea typeface="Cabin"/>
                <a:cs typeface="Cabin"/>
                <a:sym typeface="Cabin"/>
              </a:rPr>
              <a:t>How is a circuit similar to a circle? </a:t>
            </a:r>
            <a:r>
              <a:rPr lang="en-US" sz="1600" dirty="0">
                <a:solidFill>
                  <a:schemeClr val="dk1"/>
                </a:solidFill>
                <a:latin typeface="Cabin"/>
                <a:ea typeface="Cabin"/>
                <a:cs typeface="Cabin"/>
                <a:sym typeface="Cabin"/>
              </a:rPr>
              <a:t>Students should respond that both are continuous--no beginning or end. </a:t>
            </a:r>
          </a:p>
          <a:p>
            <a:pPr marL="0" lvl="0" indent="0" algn="l" rtl="0">
              <a:lnSpc>
                <a:spcPct val="115000"/>
              </a:lnSpc>
              <a:spcBef>
                <a:spcPts val="0"/>
              </a:spcBef>
              <a:spcAft>
                <a:spcPts val="0"/>
              </a:spcAft>
              <a:buClr>
                <a:schemeClr val="dk1"/>
              </a:buClr>
              <a:buSzPts val="1100"/>
              <a:buFont typeface="Arial"/>
              <a:buNone/>
            </a:pPr>
            <a:endParaRPr lang="en-US" sz="1600"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Say, </a:t>
            </a:r>
            <a:r>
              <a:rPr lang="en-US" sz="1600" i="1" dirty="0">
                <a:solidFill>
                  <a:schemeClr val="dk1"/>
                </a:solidFill>
                <a:latin typeface="Cabin"/>
                <a:ea typeface="Cabin"/>
                <a:cs typeface="Cabin"/>
                <a:sym typeface="Cabin"/>
              </a:rPr>
              <a:t>Making this sort of connection to both ends of the battery so that energy can get to the lightbulb is called making a </a:t>
            </a:r>
            <a:r>
              <a:rPr lang="en-US" sz="1600" dirty="0">
                <a:solidFill>
                  <a:schemeClr val="dk1"/>
                </a:solidFill>
                <a:latin typeface="Cabin"/>
                <a:ea typeface="Cabin"/>
                <a:cs typeface="Cabin"/>
                <a:sym typeface="Cabin"/>
              </a:rPr>
              <a:t>complete circuit</a:t>
            </a:r>
            <a:r>
              <a:rPr lang="en-US" sz="1600" i="1" dirty="0">
                <a:solidFill>
                  <a:schemeClr val="dk1"/>
                </a:solidFill>
                <a:latin typeface="Cabin"/>
                <a:ea typeface="Cabin"/>
                <a:cs typeface="Cabin"/>
                <a:sym typeface="Cabin"/>
              </a:rPr>
              <a:t>. It is called a complete circuit because it provides a continuous path for </a:t>
            </a:r>
            <a:r>
              <a:rPr lang="en-US" sz="1600" dirty="0">
                <a:solidFill>
                  <a:schemeClr val="dk1"/>
                </a:solidFill>
                <a:latin typeface="Cabin"/>
                <a:ea typeface="Cabin"/>
                <a:cs typeface="Cabin"/>
                <a:sym typeface="Cabin"/>
              </a:rPr>
              <a:t>electric current</a:t>
            </a:r>
            <a:r>
              <a:rPr lang="en-US" sz="1600" i="1" dirty="0">
                <a:solidFill>
                  <a:schemeClr val="dk1"/>
                </a:solidFill>
                <a:latin typeface="Cabin"/>
                <a:ea typeface="Cabin"/>
                <a:cs typeface="Cabin"/>
                <a:sym typeface="Cabin"/>
              </a:rPr>
              <a:t> to flow. The electric current transfers energy from the battery to the lightbulb when it is hooked up to the battery. </a:t>
            </a:r>
          </a:p>
          <a:p>
            <a:pPr marL="0" lvl="0" indent="0" algn="l" rtl="0">
              <a:lnSpc>
                <a:spcPct val="115000"/>
              </a:lnSpc>
              <a:spcBef>
                <a:spcPts val="0"/>
              </a:spcBef>
              <a:spcAft>
                <a:spcPts val="0"/>
              </a:spcAft>
              <a:buClr>
                <a:schemeClr val="dk1"/>
              </a:buClr>
              <a:buSzPts val="1100"/>
              <a:buFont typeface="Arial"/>
              <a:buNone/>
            </a:pPr>
            <a:endParaRPr lang="en-US" sz="16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Instruct students to add labels to their own diagram they made from the previous investigation to indicate the path for electric current to flow through the battery to the lightbulb.</a:t>
            </a:r>
          </a:p>
          <a:p>
            <a:endParaRPr lang="en-US" dirty="0"/>
          </a:p>
        </p:txBody>
      </p:sp>
      <p:sp>
        <p:nvSpPr>
          <p:cNvPr id="4" name="Slide Number Placeholder 3">
            <a:extLst>
              <a:ext uri="{FF2B5EF4-FFF2-40B4-BE49-F238E27FC236}">
                <a16:creationId xmlns:a16="http://schemas.microsoft.com/office/drawing/2014/main" id="{AC7690A1-5BFD-771C-E332-E60370DF8252}"/>
              </a:ext>
            </a:extLst>
          </p:cNvPr>
          <p:cNvSpPr>
            <a:spLocks noGrp="1"/>
          </p:cNvSpPr>
          <p:nvPr>
            <p:ph type="sldNum" sz="quarter" idx="5"/>
          </p:nvPr>
        </p:nvSpPr>
        <p:spPr/>
        <p:txBody>
          <a:bodyPr/>
          <a:lstStyle/>
          <a:p>
            <a:fld id="{D45E1C2A-C00C-461B-8CF1-6D1F29622184}" type="slidenum">
              <a:rPr lang="en-US" smtClean="0"/>
              <a:t>30</a:t>
            </a:fld>
            <a:endParaRPr lang="en-US"/>
          </a:p>
        </p:txBody>
      </p:sp>
    </p:spTree>
    <p:extLst>
      <p:ext uri="{BB962C8B-B14F-4D97-AF65-F5344CB8AC3E}">
        <p14:creationId xmlns:p14="http://schemas.microsoft.com/office/powerpoint/2010/main" val="1328963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504FD-3199-3422-BCBA-D1436E3485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6E349F-52D0-7BB0-0AF4-198842437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5FD1F7-2DBC-DB88-CF11-5DF605BCBF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CB4853-C3EC-4347-F4AC-1144D5A69BDC}"/>
              </a:ext>
            </a:extLst>
          </p:cNvPr>
          <p:cNvSpPr>
            <a:spLocks noGrp="1"/>
          </p:cNvSpPr>
          <p:nvPr>
            <p:ph type="sldNum" sz="quarter" idx="5"/>
          </p:nvPr>
        </p:nvSpPr>
        <p:spPr/>
        <p:txBody>
          <a:bodyPr/>
          <a:lstStyle/>
          <a:p>
            <a:fld id="{D45E1C2A-C00C-461B-8CF1-6D1F29622184}" type="slidenum">
              <a:rPr lang="en-US" smtClean="0"/>
              <a:t>31</a:t>
            </a:fld>
            <a:endParaRPr lang="en-US"/>
          </a:p>
        </p:txBody>
      </p:sp>
    </p:spTree>
    <p:extLst>
      <p:ext uri="{BB962C8B-B14F-4D97-AF65-F5344CB8AC3E}">
        <p14:creationId xmlns:p14="http://schemas.microsoft.com/office/powerpoint/2010/main" val="2136264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25127-095A-1060-3938-041C9F98E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D470F4-68B7-B6F5-10F6-DC603BD368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1B094-3E86-B333-BEB4-F74017A440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FE3E40-E9C2-6696-64A4-64E5D06AB34A}"/>
              </a:ext>
            </a:extLst>
          </p:cNvPr>
          <p:cNvSpPr>
            <a:spLocks noGrp="1"/>
          </p:cNvSpPr>
          <p:nvPr>
            <p:ph type="sldNum" sz="quarter" idx="5"/>
          </p:nvPr>
        </p:nvSpPr>
        <p:spPr/>
        <p:txBody>
          <a:bodyPr/>
          <a:lstStyle/>
          <a:p>
            <a:fld id="{D45E1C2A-C00C-461B-8CF1-6D1F29622184}" type="slidenum">
              <a:rPr lang="en-US" smtClean="0"/>
              <a:t>32</a:t>
            </a:fld>
            <a:endParaRPr lang="en-US"/>
          </a:p>
        </p:txBody>
      </p:sp>
    </p:spTree>
    <p:extLst>
      <p:ext uri="{BB962C8B-B14F-4D97-AF65-F5344CB8AC3E}">
        <p14:creationId xmlns:p14="http://schemas.microsoft.com/office/powerpoint/2010/main" val="3572154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6BF1E-ADE1-4573-B26A-8D96EC1406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1F39D9-9DCC-460E-79F9-D996B72543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5D9979-E412-0F81-9153-5A198E76A3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4E12D6-F940-DB3B-2B4E-40BFBA91FB00}"/>
              </a:ext>
            </a:extLst>
          </p:cNvPr>
          <p:cNvSpPr>
            <a:spLocks noGrp="1"/>
          </p:cNvSpPr>
          <p:nvPr>
            <p:ph type="sldNum" sz="quarter" idx="5"/>
          </p:nvPr>
        </p:nvSpPr>
        <p:spPr/>
        <p:txBody>
          <a:bodyPr/>
          <a:lstStyle/>
          <a:p>
            <a:fld id="{D45E1C2A-C00C-461B-8CF1-6D1F29622184}" type="slidenum">
              <a:rPr lang="en-US" smtClean="0"/>
              <a:t>33</a:t>
            </a:fld>
            <a:endParaRPr lang="en-US"/>
          </a:p>
        </p:txBody>
      </p:sp>
    </p:spTree>
    <p:extLst>
      <p:ext uri="{BB962C8B-B14F-4D97-AF65-F5344CB8AC3E}">
        <p14:creationId xmlns:p14="http://schemas.microsoft.com/office/powerpoint/2010/main" val="3895179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23140-9455-558C-BC2F-40D8911C0A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A51D81-A3F5-DB31-EC49-1512D3C94D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84D309-8530-1568-57D2-E70E65BA86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1243D4-7742-C53E-BFDD-13993019EE90}"/>
              </a:ext>
            </a:extLst>
          </p:cNvPr>
          <p:cNvSpPr>
            <a:spLocks noGrp="1"/>
          </p:cNvSpPr>
          <p:nvPr>
            <p:ph type="sldNum" sz="quarter" idx="5"/>
          </p:nvPr>
        </p:nvSpPr>
        <p:spPr/>
        <p:txBody>
          <a:bodyPr/>
          <a:lstStyle/>
          <a:p>
            <a:fld id="{D45E1C2A-C00C-461B-8CF1-6D1F29622184}" type="slidenum">
              <a:rPr lang="en-US" smtClean="0"/>
              <a:t>34</a:t>
            </a:fld>
            <a:endParaRPr lang="en-US"/>
          </a:p>
        </p:txBody>
      </p:sp>
    </p:spTree>
    <p:extLst>
      <p:ext uri="{BB962C8B-B14F-4D97-AF65-F5344CB8AC3E}">
        <p14:creationId xmlns:p14="http://schemas.microsoft.com/office/powerpoint/2010/main" val="1235836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6FE0A-24EC-E1E8-F067-058B3ECFB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A81D70-24BD-6090-FBB3-EA900CE693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16791-EDAF-4FBD-BAD9-077AFD890ECB}"/>
              </a:ext>
            </a:extLst>
          </p:cNvPr>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600" b="1" dirty="0">
                <a:solidFill>
                  <a:schemeClr val="dk1"/>
                </a:solidFill>
                <a:latin typeface="Cabin"/>
                <a:ea typeface="Cabin"/>
                <a:cs typeface="Cabin"/>
                <a:sym typeface="Cabin"/>
              </a:rPr>
              <a:t>Make sense of the results. </a:t>
            </a:r>
            <a:r>
              <a:rPr lang="en-US" sz="1600" dirty="0">
                <a:solidFill>
                  <a:schemeClr val="dk1"/>
                </a:solidFill>
                <a:latin typeface="Cabin"/>
                <a:ea typeface="Cabin"/>
                <a:cs typeface="Cabin"/>
                <a:sym typeface="Cabin"/>
              </a:rPr>
              <a:t>Have all students bring their notebooks up to the circle again to sit around the whole-class demonstration table. Ask students to share what they did to get the</a:t>
            </a:r>
            <a:r>
              <a:rPr lang="en-US" sz="1600" i="1" dirty="0">
                <a:solidFill>
                  <a:schemeClr val="dk1"/>
                </a:solidFill>
                <a:latin typeface="Cabin"/>
                <a:ea typeface="Cabin"/>
                <a:cs typeface="Cabin"/>
                <a:sym typeface="Cabin"/>
              </a:rPr>
              <a:t> </a:t>
            </a:r>
            <a:r>
              <a:rPr lang="en-US" sz="1600" dirty="0">
                <a:solidFill>
                  <a:schemeClr val="dk1"/>
                </a:solidFill>
                <a:latin typeface="Cabin"/>
                <a:ea typeface="Cabin"/>
                <a:cs typeface="Cabin"/>
                <a:sym typeface="Cabin"/>
              </a:rPr>
              <a:t>battery to provide energy to the lightbulb.</a:t>
            </a:r>
          </a:p>
          <a:p>
            <a:pPr marL="0" lvl="0" indent="0" algn="l" rtl="0">
              <a:lnSpc>
                <a:spcPct val="115000"/>
              </a:lnSpc>
              <a:spcBef>
                <a:spcPts val="0"/>
              </a:spcBef>
              <a:spcAft>
                <a:spcPts val="0"/>
              </a:spcAft>
              <a:buClr>
                <a:schemeClr val="dk1"/>
              </a:buClr>
              <a:buSzPts val="1100"/>
              <a:buFont typeface="Arial"/>
              <a:buNone/>
            </a:pPr>
            <a:endParaRPr lang="en-US" sz="16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Students will say that they had to connect each of the two wires from the bulb to the two different sides of the battery. </a:t>
            </a:r>
          </a:p>
          <a:p>
            <a:pPr marL="0" lvl="0" indent="0" algn="l" rtl="0">
              <a:lnSpc>
                <a:spcPct val="115000"/>
              </a:lnSpc>
              <a:spcBef>
                <a:spcPts val="0"/>
              </a:spcBef>
              <a:spcAft>
                <a:spcPts val="0"/>
              </a:spcAft>
              <a:buClr>
                <a:schemeClr val="dk1"/>
              </a:buClr>
              <a:buSzPts val="1100"/>
              <a:buFont typeface="Arial"/>
              <a:buNone/>
            </a:pPr>
            <a:endParaRPr lang="en-US" sz="16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Introduce the ideas of a </a:t>
            </a:r>
            <a:r>
              <a:rPr lang="en-US" sz="1600" i="1" dirty="0">
                <a:solidFill>
                  <a:schemeClr val="dk1"/>
                </a:solidFill>
                <a:latin typeface="Cabin"/>
                <a:ea typeface="Cabin"/>
                <a:cs typeface="Cabin"/>
                <a:sym typeface="Cabin"/>
              </a:rPr>
              <a:t>complete circuit</a:t>
            </a:r>
            <a:r>
              <a:rPr lang="en-US" sz="1600" dirty="0">
                <a:solidFill>
                  <a:schemeClr val="dk1"/>
                </a:solidFill>
                <a:latin typeface="Cabin"/>
                <a:ea typeface="Cabin"/>
                <a:cs typeface="Cabin"/>
                <a:sym typeface="Cabin"/>
              </a:rPr>
              <a:t> and </a:t>
            </a:r>
            <a:r>
              <a:rPr lang="en-US" sz="1600" i="1" dirty="0">
                <a:solidFill>
                  <a:schemeClr val="dk1"/>
                </a:solidFill>
                <a:latin typeface="Cabin"/>
                <a:ea typeface="Cabin"/>
                <a:cs typeface="Cabin"/>
                <a:sym typeface="Cabin"/>
              </a:rPr>
              <a:t>electric current</a:t>
            </a:r>
            <a:r>
              <a:rPr lang="en-US" sz="1600" dirty="0">
                <a:solidFill>
                  <a:schemeClr val="dk1"/>
                </a:solidFill>
                <a:latin typeface="Cabin"/>
                <a:ea typeface="Cabin"/>
                <a:cs typeface="Cabin"/>
                <a:sym typeface="Cabin"/>
              </a:rPr>
              <a:t>. Connect the word </a:t>
            </a:r>
            <a:r>
              <a:rPr lang="en-US" sz="1600" i="1" dirty="0">
                <a:solidFill>
                  <a:schemeClr val="dk1"/>
                </a:solidFill>
                <a:latin typeface="Cabin"/>
                <a:ea typeface="Cabin"/>
                <a:cs typeface="Cabin"/>
                <a:sym typeface="Cabin"/>
              </a:rPr>
              <a:t>circuit </a:t>
            </a:r>
            <a:r>
              <a:rPr lang="en-US" sz="1600" dirty="0">
                <a:solidFill>
                  <a:schemeClr val="dk1"/>
                </a:solidFill>
                <a:latin typeface="Cabin"/>
                <a:ea typeface="Cabin"/>
                <a:cs typeface="Cabin"/>
                <a:sym typeface="Cabin"/>
              </a:rPr>
              <a:t>to the word </a:t>
            </a:r>
            <a:r>
              <a:rPr lang="en-US" sz="1600" i="1" dirty="0">
                <a:solidFill>
                  <a:schemeClr val="dk1"/>
                </a:solidFill>
                <a:latin typeface="Cabin"/>
                <a:ea typeface="Cabin"/>
                <a:cs typeface="Cabin"/>
                <a:sym typeface="Cabin"/>
              </a:rPr>
              <a:t>circle</a:t>
            </a:r>
            <a:r>
              <a:rPr lang="en-US" sz="1600" dirty="0">
                <a:solidFill>
                  <a:schemeClr val="dk1"/>
                </a:solidFill>
                <a:latin typeface="Cabin"/>
                <a:ea typeface="Cabin"/>
                <a:cs typeface="Cabin"/>
                <a:sym typeface="Cabin"/>
              </a:rPr>
              <a:t>. Ask, </a:t>
            </a:r>
            <a:r>
              <a:rPr lang="en-US" sz="1600" i="1" dirty="0">
                <a:solidFill>
                  <a:schemeClr val="dk1"/>
                </a:solidFill>
                <a:latin typeface="Cabin"/>
                <a:ea typeface="Cabin"/>
                <a:cs typeface="Cabin"/>
                <a:sym typeface="Cabin"/>
              </a:rPr>
              <a:t>How is a circuit similar to a circle? </a:t>
            </a:r>
            <a:r>
              <a:rPr lang="en-US" sz="1600" dirty="0">
                <a:solidFill>
                  <a:schemeClr val="dk1"/>
                </a:solidFill>
                <a:latin typeface="Cabin"/>
                <a:ea typeface="Cabin"/>
                <a:cs typeface="Cabin"/>
                <a:sym typeface="Cabin"/>
              </a:rPr>
              <a:t>Students should respond that both are continuous--no beginning or end. </a:t>
            </a:r>
          </a:p>
          <a:p>
            <a:pPr marL="0" lvl="0" indent="0" algn="l" rtl="0">
              <a:lnSpc>
                <a:spcPct val="115000"/>
              </a:lnSpc>
              <a:spcBef>
                <a:spcPts val="0"/>
              </a:spcBef>
              <a:spcAft>
                <a:spcPts val="0"/>
              </a:spcAft>
              <a:buClr>
                <a:schemeClr val="dk1"/>
              </a:buClr>
              <a:buSzPts val="1100"/>
              <a:buFont typeface="Arial"/>
              <a:buNone/>
            </a:pPr>
            <a:endParaRPr lang="en-US" sz="1600"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Say, </a:t>
            </a:r>
            <a:r>
              <a:rPr lang="en-US" sz="1600" i="1" dirty="0">
                <a:solidFill>
                  <a:schemeClr val="dk1"/>
                </a:solidFill>
                <a:latin typeface="Cabin"/>
                <a:ea typeface="Cabin"/>
                <a:cs typeface="Cabin"/>
                <a:sym typeface="Cabin"/>
              </a:rPr>
              <a:t>Making this sort of connection to both ends of the battery so that energy can get to the lightbulb is called making a </a:t>
            </a:r>
            <a:r>
              <a:rPr lang="en-US" sz="1600" dirty="0">
                <a:solidFill>
                  <a:schemeClr val="dk1"/>
                </a:solidFill>
                <a:latin typeface="Cabin"/>
                <a:ea typeface="Cabin"/>
                <a:cs typeface="Cabin"/>
                <a:sym typeface="Cabin"/>
              </a:rPr>
              <a:t>complete circuit</a:t>
            </a:r>
            <a:r>
              <a:rPr lang="en-US" sz="1600" i="1" dirty="0">
                <a:solidFill>
                  <a:schemeClr val="dk1"/>
                </a:solidFill>
                <a:latin typeface="Cabin"/>
                <a:ea typeface="Cabin"/>
                <a:cs typeface="Cabin"/>
                <a:sym typeface="Cabin"/>
              </a:rPr>
              <a:t>. It is called a complete circuit because it provides a continuous path for </a:t>
            </a:r>
            <a:r>
              <a:rPr lang="en-US" sz="1600" dirty="0">
                <a:solidFill>
                  <a:schemeClr val="dk1"/>
                </a:solidFill>
                <a:latin typeface="Cabin"/>
                <a:ea typeface="Cabin"/>
                <a:cs typeface="Cabin"/>
                <a:sym typeface="Cabin"/>
              </a:rPr>
              <a:t>electric current</a:t>
            </a:r>
            <a:r>
              <a:rPr lang="en-US" sz="1600" i="1" dirty="0">
                <a:solidFill>
                  <a:schemeClr val="dk1"/>
                </a:solidFill>
                <a:latin typeface="Cabin"/>
                <a:ea typeface="Cabin"/>
                <a:cs typeface="Cabin"/>
                <a:sym typeface="Cabin"/>
              </a:rPr>
              <a:t> to flow. The electric current transfers energy from the battery to the lightbulb when it is hooked up to the battery. </a:t>
            </a:r>
          </a:p>
          <a:p>
            <a:pPr marL="0" lvl="0" indent="0" algn="l" rtl="0">
              <a:lnSpc>
                <a:spcPct val="115000"/>
              </a:lnSpc>
              <a:spcBef>
                <a:spcPts val="0"/>
              </a:spcBef>
              <a:spcAft>
                <a:spcPts val="0"/>
              </a:spcAft>
              <a:buClr>
                <a:schemeClr val="dk1"/>
              </a:buClr>
              <a:buSzPts val="1100"/>
              <a:buFont typeface="Arial"/>
              <a:buNone/>
            </a:pPr>
            <a:endParaRPr lang="en-US" sz="1600" i="1" dirty="0">
              <a:solidFill>
                <a:schemeClr val="dk1"/>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latin typeface="Cabin"/>
                <a:ea typeface="Cabin"/>
                <a:cs typeface="Cabin"/>
                <a:sym typeface="Cabin"/>
              </a:rPr>
              <a:t>Instruct students to add labels to their own diagram they made from the previous investigation to indicate the path for electric current to flow through the battery to the lightbulb.</a:t>
            </a:r>
          </a:p>
          <a:p>
            <a:endParaRPr lang="en-US" dirty="0"/>
          </a:p>
        </p:txBody>
      </p:sp>
      <p:sp>
        <p:nvSpPr>
          <p:cNvPr id="4" name="Slide Number Placeholder 3">
            <a:extLst>
              <a:ext uri="{FF2B5EF4-FFF2-40B4-BE49-F238E27FC236}">
                <a16:creationId xmlns:a16="http://schemas.microsoft.com/office/drawing/2014/main" id="{D1DCD7BB-11FE-1973-2732-6B9E7A63F089}"/>
              </a:ext>
            </a:extLst>
          </p:cNvPr>
          <p:cNvSpPr>
            <a:spLocks noGrp="1"/>
          </p:cNvSpPr>
          <p:nvPr>
            <p:ph type="sldNum" sz="quarter" idx="5"/>
          </p:nvPr>
        </p:nvSpPr>
        <p:spPr/>
        <p:txBody>
          <a:bodyPr/>
          <a:lstStyle/>
          <a:p>
            <a:fld id="{D45E1C2A-C00C-461B-8CF1-6D1F29622184}" type="slidenum">
              <a:rPr lang="en-US" smtClean="0"/>
              <a:t>35</a:t>
            </a:fld>
            <a:endParaRPr lang="en-US"/>
          </a:p>
        </p:txBody>
      </p:sp>
    </p:spTree>
    <p:extLst>
      <p:ext uri="{BB962C8B-B14F-4D97-AF65-F5344CB8AC3E}">
        <p14:creationId xmlns:p14="http://schemas.microsoft.com/office/powerpoint/2010/main" val="3018762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851FD-A464-029F-DA50-E3AC5791E5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5E135-58DC-4091-E119-971997D383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2225-2DE5-02C6-69C0-C209D12E79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DAF235-511B-17BF-AA49-5DDA25627F1C}"/>
              </a:ext>
            </a:extLst>
          </p:cNvPr>
          <p:cNvSpPr>
            <a:spLocks noGrp="1"/>
          </p:cNvSpPr>
          <p:nvPr>
            <p:ph type="sldNum" sz="quarter" idx="5"/>
          </p:nvPr>
        </p:nvSpPr>
        <p:spPr/>
        <p:txBody>
          <a:bodyPr/>
          <a:lstStyle/>
          <a:p>
            <a:fld id="{D45E1C2A-C00C-461B-8CF1-6D1F29622184}" type="slidenum">
              <a:rPr lang="en-US" smtClean="0"/>
              <a:t>36</a:t>
            </a:fld>
            <a:endParaRPr lang="en-US"/>
          </a:p>
        </p:txBody>
      </p:sp>
    </p:spTree>
    <p:extLst>
      <p:ext uri="{BB962C8B-B14F-4D97-AF65-F5344CB8AC3E}">
        <p14:creationId xmlns:p14="http://schemas.microsoft.com/office/powerpoint/2010/main" val="1671246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845CD-D38A-FF31-EA63-43FCBAEA13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E0F03-08E2-37BF-C1DE-03BD90515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5CD74C-C8BC-4EFB-3C9C-7C378D7AA3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8A9D32-9DCE-370C-8E0D-226415C16C10}"/>
              </a:ext>
            </a:extLst>
          </p:cNvPr>
          <p:cNvSpPr>
            <a:spLocks noGrp="1"/>
          </p:cNvSpPr>
          <p:nvPr>
            <p:ph type="sldNum" sz="quarter" idx="5"/>
          </p:nvPr>
        </p:nvSpPr>
        <p:spPr/>
        <p:txBody>
          <a:bodyPr/>
          <a:lstStyle/>
          <a:p>
            <a:fld id="{D45E1C2A-C00C-461B-8CF1-6D1F29622184}" type="slidenum">
              <a:rPr lang="en-US" smtClean="0"/>
              <a:t>37</a:t>
            </a:fld>
            <a:endParaRPr lang="en-US"/>
          </a:p>
        </p:txBody>
      </p:sp>
    </p:spTree>
    <p:extLst>
      <p:ext uri="{BB962C8B-B14F-4D97-AF65-F5344CB8AC3E}">
        <p14:creationId xmlns:p14="http://schemas.microsoft.com/office/powerpoint/2010/main" val="34065478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00ECD-9F37-6C38-B403-66D473B29B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B46CC-C53A-ACEF-4238-21B9DA1B8B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106DF1-D19F-1C42-DA46-5D317D5F1C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911D40-CBEC-528D-5956-72C6ABDCC05F}"/>
              </a:ext>
            </a:extLst>
          </p:cNvPr>
          <p:cNvSpPr>
            <a:spLocks noGrp="1"/>
          </p:cNvSpPr>
          <p:nvPr>
            <p:ph type="sldNum" sz="quarter" idx="5"/>
          </p:nvPr>
        </p:nvSpPr>
        <p:spPr/>
        <p:txBody>
          <a:bodyPr/>
          <a:lstStyle/>
          <a:p>
            <a:fld id="{D45E1C2A-C00C-461B-8CF1-6D1F29622184}" type="slidenum">
              <a:rPr lang="en-US" smtClean="0"/>
              <a:t>38</a:t>
            </a:fld>
            <a:endParaRPr lang="en-US"/>
          </a:p>
        </p:txBody>
      </p:sp>
    </p:spTree>
    <p:extLst>
      <p:ext uri="{BB962C8B-B14F-4D97-AF65-F5344CB8AC3E}">
        <p14:creationId xmlns:p14="http://schemas.microsoft.com/office/powerpoint/2010/main" val="4976573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A8BB6-A591-3264-FCEF-40D8018A4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584511-4E81-DFFB-D8F6-2E44F29FA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5AEAB5-122A-D718-7F07-18BB7E5EA4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A347A9-5D25-FD6E-FD42-B516AB98734F}"/>
              </a:ext>
            </a:extLst>
          </p:cNvPr>
          <p:cNvSpPr>
            <a:spLocks noGrp="1"/>
          </p:cNvSpPr>
          <p:nvPr>
            <p:ph type="sldNum" sz="quarter" idx="5"/>
          </p:nvPr>
        </p:nvSpPr>
        <p:spPr/>
        <p:txBody>
          <a:bodyPr/>
          <a:lstStyle/>
          <a:p>
            <a:fld id="{D45E1C2A-C00C-461B-8CF1-6D1F29622184}" type="slidenum">
              <a:rPr lang="en-US" smtClean="0"/>
              <a:t>39</a:t>
            </a:fld>
            <a:endParaRPr lang="en-US"/>
          </a:p>
        </p:txBody>
      </p:sp>
    </p:spTree>
    <p:extLst>
      <p:ext uri="{BB962C8B-B14F-4D97-AF65-F5344CB8AC3E}">
        <p14:creationId xmlns:p14="http://schemas.microsoft.com/office/powerpoint/2010/main" val="1487332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back to school </a:t>
            </a:r>
          </a:p>
        </p:txBody>
      </p:sp>
      <p:sp>
        <p:nvSpPr>
          <p:cNvPr id="4" name="Slide Number Placeholder 3"/>
          <p:cNvSpPr>
            <a:spLocks noGrp="1"/>
          </p:cNvSpPr>
          <p:nvPr>
            <p:ph type="sldNum" sz="quarter" idx="5"/>
          </p:nvPr>
        </p:nvSpPr>
        <p:spPr/>
        <p:txBody>
          <a:bodyPr/>
          <a:lstStyle/>
          <a:p>
            <a:fld id="{D45E1C2A-C00C-461B-8CF1-6D1F29622184}" type="slidenum">
              <a:rPr lang="en-US" smtClean="0"/>
              <a:t>4</a:t>
            </a:fld>
            <a:endParaRPr lang="en-US"/>
          </a:p>
        </p:txBody>
      </p:sp>
    </p:spTree>
    <p:extLst>
      <p:ext uri="{BB962C8B-B14F-4D97-AF65-F5344CB8AC3E}">
        <p14:creationId xmlns:p14="http://schemas.microsoft.com/office/powerpoint/2010/main" val="3901313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6D35C-4D55-C6BE-DADD-D890A4048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4245F-D83A-9B5D-A109-01C9203901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EBA797-4D7A-74EC-6AF1-EF579C39D1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AB9440-725F-84BB-A496-3E165234DB9C}"/>
              </a:ext>
            </a:extLst>
          </p:cNvPr>
          <p:cNvSpPr>
            <a:spLocks noGrp="1"/>
          </p:cNvSpPr>
          <p:nvPr>
            <p:ph type="sldNum" sz="quarter" idx="5"/>
          </p:nvPr>
        </p:nvSpPr>
        <p:spPr/>
        <p:txBody>
          <a:bodyPr/>
          <a:lstStyle/>
          <a:p>
            <a:fld id="{D45E1C2A-C00C-461B-8CF1-6D1F29622184}" type="slidenum">
              <a:rPr lang="en-US" smtClean="0"/>
              <a:t>40</a:t>
            </a:fld>
            <a:endParaRPr lang="en-US"/>
          </a:p>
        </p:txBody>
      </p:sp>
    </p:spTree>
    <p:extLst>
      <p:ext uri="{BB962C8B-B14F-4D97-AF65-F5344CB8AC3E}">
        <p14:creationId xmlns:p14="http://schemas.microsoft.com/office/powerpoint/2010/main" val="41427811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57D0E-6470-04D5-D690-03C959974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52342F-A125-516F-37AE-07056029D7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062047-B56C-576C-2A35-830EACEDBB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504276-FAF3-36DD-B075-8A27286465DE}"/>
              </a:ext>
            </a:extLst>
          </p:cNvPr>
          <p:cNvSpPr>
            <a:spLocks noGrp="1"/>
          </p:cNvSpPr>
          <p:nvPr>
            <p:ph type="sldNum" sz="quarter" idx="5"/>
          </p:nvPr>
        </p:nvSpPr>
        <p:spPr/>
        <p:txBody>
          <a:bodyPr/>
          <a:lstStyle/>
          <a:p>
            <a:fld id="{D45E1C2A-C00C-461B-8CF1-6D1F29622184}" type="slidenum">
              <a:rPr lang="en-US" smtClean="0"/>
              <a:t>41</a:t>
            </a:fld>
            <a:endParaRPr lang="en-US"/>
          </a:p>
        </p:txBody>
      </p:sp>
    </p:spTree>
    <p:extLst>
      <p:ext uri="{BB962C8B-B14F-4D97-AF65-F5344CB8AC3E}">
        <p14:creationId xmlns:p14="http://schemas.microsoft.com/office/powerpoint/2010/main" val="28984086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63B81-21C6-ECFE-2148-C96BB70EC1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709F1F-7CF0-8198-8920-5D20C6389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4312ED-A75F-B1A2-AD1B-983D86408700}"/>
              </a:ext>
            </a:extLst>
          </p:cNvPr>
          <p:cNvSpPr>
            <a:spLocks noGrp="1"/>
          </p:cNvSpPr>
          <p:nvPr>
            <p:ph type="body" idx="1"/>
          </p:nvPr>
        </p:nvSpPr>
        <p:spPr/>
        <p:txBody>
          <a:bodyPr/>
          <a:lstStyle/>
          <a:p>
            <a:r>
              <a:rPr lang="en-US" dirty="0"/>
              <a:t>Welcome back to school </a:t>
            </a:r>
          </a:p>
        </p:txBody>
      </p:sp>
      <p:sp>
        <p:nvSpPr>
          <p:cNvPr id="4" name="Slide Number Placeholder 3">
            <a:extLst>
              <a:ext uri="{FF2B5EF4-FFF2-40B4-BE49-F238E27FC236}">
                <a16:creationId xmlns:a16="http://schemas.microsoft.com/office/drawing/2014/main" id="{5E6644FC-85AC-54E0-6451-2F152EF99402}"/>
              </a:ext>
            </a:extLst>
          </p:cNvPr>
          <p:cNvSpPr>
            <a:spLocks noGrp="1"/>
          </p:cNvSpPr>
          <p:nvPr>
            <p:ph type="sldNum" sz="quarter" idx="5"/>
          </p:nvPr>
        </p:nvSpPr>
        <p:spPr/>
        <p:txBody>
          <a:bodyPr/>
          <a:lstStyle/>
          <a:p>
            <a:fld id="{D45E1C2A-C00C-461B-8CF1-6D1F29622184}" type="slidenum">
              <a:rPr lang="en-US" smtClean="0"/>
              <a:t>42</a:t>
            </a:fld>
            <a:endParaRPr lang="en-US"/>
          </a:p>
        </p:txBody>
      </p:sp>
    </p:spTree>
    <p:extLst>
      <p:ext uri="{BB962C8B-B14F-4D97-AF65-F5344CB8AC3E}">
        <p14:creationId xmlns:p14="http://schemas.microsoft.com/office/powerpoint/2010/main" val="19140294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7793C-C70E-9A7A-A833-4B12A757E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4B5DFE-1835-712C-02AC-3DF0AFE95A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75347-6184-5519-BA58-D0748E7BA62D}"/>
              </a:ext>
            </a:extLst>
          </p:cNvPr>
          <p:cNvSpPr>
            <a:spLocks noGrp="1"/>
          </p:cNvSpPr>
          <p:nvPr>
            <p:ph type="body" idx="1"/>
          </p:nvPr>
        </p:nvSpPr>
        <p:spPr/>
        <p:txBody>
          <a:bodyPr/>
          <a:lstStyle/>
          <a:p>
            <a:r>
              <a:rPr lang="en-US" dirty="0"/>
              <a:t>Thank you for following our map. </a:t>
            </a:r>
          </a:p>
        </p:txBody>
      </p:sp>
      <p:sp>
        <p:nvSpPr>
          <p:cNvPr id="4" name="Slide Number Placeholder 3">
            <a:extLst>
              <a:ext uri="{FF2B5EF4-FFF2-40B4-BE49-F238E27FC236}">
                <a16:creationId xmlns:a16="http://schemas.microsoft.com/office/drawing/2014/main" id="{BAA02CC7-BC57-9CBF-5F3E-00D6F5073833}"/>
              </a:ext>
            </a:extLst>
          </p:cNvPr>
          <p:cNvSpPr>
            <a:spLocks noGrp="1"/>
          </p:cNvSpPr>
          <p:nvPr>
            <p:ph type="sldNum" sz="quarter" idx="5"/>
          </p:nvPr>
        </p:nvSpPr>
        <p:spPr/>
        <p:txBody>
          <a:bodyPr/>
          <a:lstStyle/>
          <a:p>
            <a:fld id="{D45E1C2A-C00C-461B-8CF1-6D1F29622184}" type="slidenum">
              <a:rPr lang="en-US" smtClean="0"/>
              <a:t>43</a:t>
            </a:fld>
            <a:endParaRPr lang="en-US"/>
          </a:p>
        </p:txBody>
      </p:sp>
    </p:spTree>
    <p:extLst>
      <p:ext uri="{BB962C8B-B14F-4D97-AF65-F5344CB8AC3E}">
        <p14:creationId xmlns:p14="http://schemas.microsoft.com/office/powerpoint/2010/main" val="2142615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FB49C-B351-8964-363E-6CFD8F21B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848C46-D28F-1E2F-F678-4F17E7BDB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E7BB2B-790A-6E60-6732-547463B12551}"/>
              </a:ext>
            </a:extLst>
          </p:cNvPr>
          <p:cNvSpPr>
            <a:spLocks noGrp="1"/>
          </p:cNvSpPr>
          <p:nvPr>
            <p:ph type="body" idx="1"/>
          </p:nvPr>
        </p:nvSpPr>
        <p:spPr/>
        <p:txBody>
          <a:bodyPr/>
          <a:lstStyle/>
          <a:p>
            <a:pPr algn="l"/>
            <a:r>
              <a:rPr lang="en-US" sz="1200" dirty="0">
                <a:solidFill>
                  <a:schemeClr val="bg1"/>
                </a:solidFill>
                <a:latin typeface="Plus Jakarta Sans" pitchFamily="2" charset="0"/>
                <a:cs typeface="Plus Jakarta Sans" pitchFamily="2" charset="0"/>
              </a:rPr>
              <a:t>Who are we? </a:t>
            </a:r>
          </a:p>
          <a:p>
            <a:pPr algn="l"/>
            <a:r>
              <a:rPr lang="en-US" sz="1200" dirty="0">
                <a:solidFill>
                  <a:schemeClr val="bg1"/>
                </a:solidFill>
                <a:latin typeface="Plus Jakarta Sans" pitchFamily="2" charset="0"/>
                <a:cs typeface="Plus Jakarta Sans" pitchFamily="2" charset="0"/>
              </a:rPr>
              <a:t>We are a community of respect, courtesy, excellence., and </a:t>
            </a:r>
            <a:r>
              <a:rPr lang="en-US" sz="1200" dirty="0" err="1">
                <a:solidFill>
                  <a:schemeClr val="bg1"/>
                </a:solidFill>
                <a:latin typeface="Plus Jakarta Sans" pitchFamily="2" charset="0"/>
                <a:cs typeface="Plus Jakarta Sans" pitchFamily="2" charset="0"/>
              </a:rPr>
              <a:t>responiblity</a:t>
            </a:r>
            <a:r>
              <a:rPr lang="en-US" sz="1200" dirty="0">
                <a:solidFill>
                  <a:schemeClr val="bg1"/>
                </a:solidFill>
                <a:latin typeface="Plus Jakarta Sans" pitchFamily="2" charset="0"/>
                <a:cs typeface="Plus Jakarta Sans" pitchFamily="2" charset="0"/>
              </a:rPr>
              <a:t> </a:t>
            </a:r>
          </a:p>
        </p:txBody>
      </p:sp>
      <p:sp>
        <p:nvSpPr>
          <p:cNvPr id="4" name="Slide Number Placeholder 3">
            <a:extLst>
              <a:ext uri="{FF2B5EF4-FFF2-40B4-BE49-F238E27FC236}">
                <a16:creationId xmlns:a16="http://schemas.microsoft.com/office/drawing/2014/main" id="{60EB5555-3145-41EE-6C36-F84510EE24FD}"/>
              </a:ext>
            </a:extLst>
          </p:cNvPr>
          <p:cNvSpPr>
            <a:spLocks noGrp="1"/>
          </p:cNvSpPr>
          <p:nvPr>
            <p:ph type="sldNum" sz="quarter" idx="5"/>
          </p:nvPr>
        </p:nvSpPr>
        <p:spPr/>
        <p:txBody>
          <a:bodyPr/>
          <a:lstStyle/>
          <a:p>
            <a:fld id="{D45E1C2A-C00C-461B-8CF1-6D1F29622184}" type="slidenum">
              <a:rPr lang="en-US" smtClean="0"/>
              <a:t>44</a:t>
            </a:fld>
            <a:endParaRPr lang="en-US"/>
          </a:p>
        </p:txBody>
      </p:sp>
    </p:spTree>
    <p:extLst>
      <p:ext uri="{BB962C8B-B14F-4D97-AF65-F5344CB8AC3E}">
        <p14:creationId xmlns:p14="http://schemas.microsoft.com/office/powerpoint/2010/main" val="9200552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BBBE4-FB09-F5B6-50B8-0ED9E3160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A64F2-3312-EEB0-D9C7-7506B2A638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15108B-51CB-0671-7557-15E5A60ECE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27DCC5-42F7-CAA0-E0F6-3D0046AEB48A}"/>
              </a:ext>
            </a:extLst>
          </p:cNvPr>
          <p:cNvSpPr>
            <a:spLocks noGrp="1"/>
          </p:cNvSpPr>
          <p:nvPr>
            <p:ph type="sldNum" sz="quarter" idx="5"/>
          </p:nvPr>
        </p:nvSpPr>
        <p:spPr/>
        <p:txBody>
          <a:bodyPr/>
          <a:lstStyle/>
          <a:p>
            <a:fld id="{D45E1C2A-C00C-461B-8CF1-6D1F29622184}" type="slidenum">
              <a:rPr lang="en-US" smtClean="0"/>
              <a:t>45</a:t>
            </a:fld>
            <a:endParaRPr lang="en-US"/>
          </a:p>
        </p:txBody>
      </p:sp>
    </p:spTree>
    <p:extLst>
      <p:ext uri="{BB962C8B-B14F-4D97-AF65-F5344CB8AC3E}">
        <p14:creationId xmlns:p14="http://schemas.microsoft.com/office/powerpoint/2010/main" val="29983557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93552-FF1C-2488-D532-977342669C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DDB831-8DA3-72EC-B456-E5B7F23640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9FE2AF-3894-E1CE-B601-3CB9C5A803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A64E9A-0CD8-6D26-187B-EE30EC174862}"/>
              </a:ext>
            </a:extLst>
          </p:cNvPr>
          <p:cNvSpPr>
            <a:spLocks noGrp="1"/>
          </p:cNvSpPr>
          <p:nvPr>
            <p:ph type="sldNum" sz="quarter" idx="5"/>
          </p:nvPr>
        </p:nvSpPr>
        <p:spPr/>
        <p:txBody>
          <a:bodyPr/>
          <a:lstStyle/>
          <a:p>
            <a:fld id="{D45E1C2A-C00C-461B-8CF1-6D1F29622184}" type="slidenum">
              <a:rPr lang="en-US" smtClean="0"/>
              <a:t>46</a:t>
            </a:fld>
            <a:endParaRPr lang="en-US"/>
          </a:p>
        </p:txBody>
      </p:sp>
    </p:spTree>
    <p:extLst>
      <p:ext uri="{BB962C8B-B14F-4D97-AF65-F5344CB8AC3E}">
        <p14:creationId xmlns:p14="http://schemas.microsoft.com/office/powerpoint/2010/main" val="28631819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1C16-6AF3-EE43-A328-A4FD76B7E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9FDC85-1DC9-9520-531B-41D07C0F36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F0B8D-2949-00E2-E3F2-1B8BF896A884}"/>
              </a:ext>
            </a:extLst>
          </p:cNvPr>
          <p:cNvSpPr>
            <a:spLocks noGrp="1"/>
          </p:cNvSpPr>
          <p:nvPr>
            <p:ph type="body" idx="1"/>
          </p:nvPr>
        </p:nvSpPr>
        <p:spPr/>
        <p:txBody>
          <a:bodyPr/>
          <a:lstStyle/>
          <a:p>
            <a:r>
              <a:rPr lang="en-US" dirty="0"/>
              <a:t>I can identify the parts of an electrical system.</a:t>
            </a:r>
          </a:p>
          <a:p>
            <a:r>
              <a:rPr lang="en-US" dirty="0"/>
              <a:t>I can explain how energy moves through an electrical system.</a:t>
            </a:r>
          </a:p>
          <a:p>
            <a:r>
              <a:rPr lang="en-US" dirty="0"/>
              <a:t>I can explain how electricity creates a magnetic field.</a:t>
            </a:r>
          </a:p>
          <a:p>
            <a:r>
              <a:rPr lang="en-US" dirty="0"/>
              <a:t>I can use evidence from investigations and readings.</a:t>
            </a:r>
          </a:p>
          <a:p>
            <a:r>
              <a:rPr lang="en-US" dirty="0"/>
              <a:t>I can model how electrical systems convert energy.</a:t>
            </a:r>
          </a:p>
          <a:p>
            <a:endParaRPr lang="en-US" dirty="0"/>
          </a:p>
        </p:txBody>
      </p:sp>
      <p:sp>
        <p:nvSpPr>
          <p:cNvPr id="4" name="Slide Number Placeholder 3">
            <a:extLst>
              <a:ext uri="{FF2B5EF4-FFF2-40B4-BE49-F238E27FC236}">
                <a16:creationId xmlns:a16="http://schemas.microsoft.com/office/drawing/2014/main" id="{4ABB9CA8-F013-BAC0-9D5E-E140A5481BF6}"/>
              </a:ext>
            </a:extLst>
          </p:cNvPr>
          <p:cNvSpPr>
            <a:spLocks noGrp="1"/>
          </p:cNvSpPr>
          <p:nvPr>
            <p:ph type="sldNum" sz="quarter" idx="5"/>
          </p:nvPr>
        </p:nvSpPr>
        <p:spPr/>
        <p:txBody>
          <a:bodyPr/>
          <a:lstStyle/>
          <a:p>
            <a:fld id="{D45E1C2A-C00C-461B-8CF1-6D1F29622184}" type="slidenum">
              <a:rPr lang="en-US" smtClean="0"/>
              <a:t>47</a:t>
            </a:fld>
            <a:endParaRPr lang="en-US"/>
          </a:p>
        </p:txBody>
      </p:sp>
    </p:spTree>
    <p:extLst>
      <p:ext uri="{BB962C8B-B14F-4D97-AF65-F5344CB8AC3E}">
        <p14:creationId xmlns:p14="http://schemas.microsoft.com/office/powerpoint/2010/main" val="18892134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081CA-6C60-7342-83DB-88A248242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8C6281-61FB-34CA-2451-9F9A13F2C7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CDD26-D774-8604-BDA4-FFA95F87BCD9}"/>
              </a:ext>
            </a:extLst>
          </p:cNvPr>
          <p:cNvSpPr>
            <a:spLocks noGrp="1"/>
          </p:cNvSpPr>
          <p:nvPr>
            <p:ph type="body" idx="1"/>
          </p:nvPr>
        </p:nvSpPr>
        <p:spPr/>
        <p:txBody>
          <a:bodyPr/>
          <a:lstStyle/>
          <a:p>
            <a:r>
              <a:rPr lang="en-US" dirty="0"/>
              <a:t>I can identify the parts of an electrical system.</a:t>
            </a:r>
          </a:p>
          <a:p>
            <a:r>
              <a:rPr lang="en-US" dirty="0"/>
              <a:t>I can explain how energy moves through an electrical system.</a:t>
            </a:r>
          </a:p>
          <a:p>
            <a:r>
              <a:rPr lang="en-US" dirty="0"/>
              <a:t>I can explain how electricity creates a magnetic field.</a:t>
            </a:r>
          </a:p>
          <a:p>
            <a:r>
              <a:rPr lang="en-US" dirty="0"/>
              <a:t>I can use evidence from investigations and readings.</a:t>
            </a:r>
          </a:p>
          <a:p>
            <a:r>
              <a:rPr lang="en-US" dirty="0"/>
              <a:t>I can model how electrical systems convert energy.</a:t>
            </a:r>
          </a:p>
          <a:p>
            <a:endParaRPr lang="en-US" dirty="0"/>
          </a:p>
        </p:txBody>
      </p:sp>
      <p:sp>
        <p:nvSpPr>
          <p:cNvPr id="4" name="Slide Number Placeholder 3">
            <a:extLst>
              <a:ext uri="{FF2B5EF4-FFF2-40B4-BE49-F238E27FC236}">
                <a16:creationId xmlns:a16="http://schemas.microsoft.com/office/drawing/2014/main" id="{73E99CFD-80BC-F99A-0D44-3CDD0FA2EB39}"/>
              </a:ext>
            </a:extLst>
          </p:cNvPr>
          <p:cNvSpPr>
            <a:spLocks noGrp="1"/>
          </p:cNvSpPr>
          <p:nvPr>
            <p:ph type="sldNum" sz="quarter" idx="5"/>
          </p:nvPr>
        </p:nvSpPr>
        <p:spPr/>
        <p:txBody>
          <a:bodyPr/>
          <a:lstStyle/>
          <a:p>
            <a:fld id="{D45E1C2A-C00C-461B-8CF1-6D1F29622184}" type="slidenum">
              <a:rPr lang="en-US" smtClean="0"/>
              <a:t>48</a:t>
            </a:fld>
            <a:endParaRPr lang="en-US"/>
          </a:p>
        </p:txBody>
      </p:sp>
    </p:spTree>
    <p:extLst>
      <p:ext uri="{BB962C8B-B14F-4D97-AF65-F5344CB8AC3E}">
        <p14:creationId xmlns:p14="http://schemas.microsoft.com/office/powerpoint/2010/main" val="42761052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F3AB5-005C-A567-8449-CA5D05077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9B695-CD9D-1999-0CEC-47D753557F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0769F1-F39A-39C6-9A49-03540803CE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27E751-80B5-BA6E-F124-72C4D848A67D}"/>
              </a:ext>
            </a:extLst>
          </p:cNvPr>
          <p:cNvSpPr>
            <a:spLocks noGrp="1"/>
          </p:cNvSpPr>
          <p:nvPr>
            <p:ph type="sldNum" sz="quarter" idx="5"/>
          </p:nvPr>
        </p:nvSpPr>
        <p:spPr/>
        <p:txBody>
          <a:bodyPr/>
          <a:lstStyle/>
          <a:p>
            <a:fld id="{D45E1C2A-C00C-461B-8CF1-6D1F29622184}" type="slidenum">
              <a:rPr lang="en-US" smtClean="0"/>
              <a:t>49</a:t>
            </a:fld>
            <a:endParaRPr lang="en-US"/>
          </a:p>
        </p:txBody>
      </p:sp>
    </p:spTree>
    <p:extLst>
      <p:ext uri="{BB962C8B-B14F-4D97-AF65-F5344CB8AC3E}">
        <p14:creationId xmlns:p14="http://schemas.microsoft.com/office/powerpoint/2010/main" val="1113498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4638F-85AE-01FA-26DB-FD44A47F8C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C0F23-69E5-5E58-43B1-C185D1138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679CA2-8A66-2A4E-3207-35B4745E2B55}"/>
              </a:ext>
            </a:extLst>
          </p:cNvPr>
          <p:cNvSpPr>
            <a:spLocks noGrp="1"/>
          </p:cNvSpPr>
          <p:nvPr>
            <p:ph type="body" idx="1"/>
          </p:nvPr>
        </p:nvSpPr>
        <p:spPr/>
        <p:txBody>
          <a:bodyPr/>
          <a:lstStyle/>
          <a:p>
            <a:r>
              <a:rPr lang="en-US" dirty="0"/>
              <a:t>Thank you for following our map. </a:t>
            </a:r>
          </a:p>
        </p:txBody>
      </p:sp>
      <p:sp>
        <p:nvSpPr>
          <p:cNvPr id="4" name="Slide Number Placeholder 3">
            <a:extLst>
              <a:ext uri="{FF2B5EF4-FFF2-40B4-BE49-F238E27FC236}">
                <a16:creationId xmlns:a16="http://schemas.microsoft.com/office/drawing/2014/main" id="{3942FAA1-678A-BAB3-23D9-0B976FB141F7}"/>
              </a:ext>
            </a:extLst>
          </p:cNvPr>
          <p:cNvSpPr>
            <a:spLocks noGrp="1"/>
          </p:cNvSpPr>
          <p:nvPr>
            <p:ph type="sldNum" sz="quarter" idx="5"/>
          </p:nvPr>
        </p:nvSpPr>
        <p:spPr/>
        <p:txBody>
          <a:bodyPr/>
          <a:lstStyle/>
          <a:p>
            <a:fld id="{D45E1C2A-C00C-461B-8CF1-6D1F29622184}" type="slidenum">
              <a:rPr lang="en-US" smtClean="0"/>
              <a:t>5</a:t>
            </a:fld>
            <a:endParaRPr lang="en-US"/>
          </a:p>
        </p:txBody>
      </p:sp>
    </p:spTree>
    <p:extLst>
      <p:ext uri="{BB962C8B-B14F-4D97-AF65-F5344CB8AC3E}">
        <p14:creationId xmlns:p14="http://schemas.microsoft.com/office/powerpoint/2010/main" val="26142273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62298-17D3-1EEF-6409-E1269C9F38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E6B103-BAC7-3445-9EB1-D0651F78A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82ADBE-0288-31F5-0822-4EC5C4A9FE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581846-536B-EDDD-169B-35F353FE49E6}"/>
              </a:ext>
            </a:extLst>
          </p:cNvPr>
          <p:cNvSpPr>
            <a:spLocks noGrp="1"/>
          </p:cNvSpPr>
          <p:nvPr>
            <p:ph type="sldNum" sz="quarter" idx="5"/>
          </p:nvPr>
        </p:nvSpPr>
        <p:spPr/>
        <p:txBody>
          <a:bodyPr/>
          <a:lstStyle/>
          <a:p>
            <a:fld id="{D45E1C2A-C00C-461B-8CF1-6D1F29622184}" type="slidenum">
              <a:rPr lang="en-US" smtClean="0"/>
              <a:t>50</a:t>
            </a:fld>
            <a:endParaRPr lang="en-US"/>
          </a:p>
        </p:txBody>
      </p:sp>
    </p:spTree>
    <p:extLst>
      <p:ext uri="{BB962C8B-B14F-4D97-AF65-F5344CB8AC3E}">
        <p14:creationId xmlns:p14="http://schemas.microsoft.com/office/powerpoint/2010/main" val="3072231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EEA36-C9C4-AC69-6251-5ABDFEFF7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3BB9C-8C89-4BFD-A913-AC04717737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4287B2-2C7D-E803-DEF7-1BBA7DC2F1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236E34-68DE-EB5B-545D-8799581DE955}"/>
              </a:ext>
            </a:extLst>
          </p:cNvPr>
          <p:cNvSpPr>
            <a:spLocks noGrp="1"/>
          </p:cNvSpPr>
          <p:nvPr>
            <p:ph type="sldNum" sz="quarter" idx="5"/>
          </p:nvPr>
        </p:nvSpPr>
        <p:spPr/>
        <p:txBody>
          <a:bodyPr/>
          <a:lstStyle/>
          <a:p>
            <a:fld id="{D45E1C2A-C00C-461B-8CF1-6D1F29622184}" type="slidenum">
              <a:rPr lang="en-US" smtClean="0"/>
              <a:t>51</a:t>
            </a:fld>
            <a:endParaRPr lang="en-US"/>
          </a:p>
        </p:txBody>
      </p:sp>
    </p:spTree>
    <p:extLst>
      <p:ext uri="{BB962C8B-B14F-4D97-AF65-F5344CB8AC3E}">
        <p14:creationId xmlns:p14="http://schemas.microsoft.com/office/powerpoint/2010/main" val="16816514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B717D-AEF5-6AA7-231A-0B79DD633C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E1A66-BACD-014B-9502-1B4D6673EC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29CAB-90D4-E7C8-7698-27D9D5BE1A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C970CF-B5E3-DE91-4439-1DD15B71AE3E}"/>
              </a:ext>
            </a:extLst>
          </p:cNvPr>
          <p:cNvSpPr>
            <a:spLocks noGrp="1"/>
          </p:cNvSpPr>
          <p:nvPr>
            <p:ph type="sldNum" sz="quarter" idx="5"/>
          </p:nvPr>
        </p:nvSpPr>
        <p:spPr/>
        <p:txBody>
          <a:bodyPr/>
          <a:lstStyle/>
          <a:p>
            <a:fld id="{D45E1C2A-C00C-461B-8CF1-6D1F29622184}" type="slidenum">
              <a:rPr lang="en-US" smtClean="0"/>
              <a:t>52</a:t>
            </a:fld>
            <a:endParaRPr lang="en-US"/>
          </a:p>
        </p:txBody>
      </p:sp>
    </p:spTree>
    <p:extLst>
      <p:ext uri="{BB962C8B-B14F-4D97-AF65-F5344CB8AC3E}">
        <p14:creationId xmlns:p14="http://schemas.microsoft.com/office/powerpoint/2010/main" val="34616267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67D9B-C4CE-A0C3-DEBE-B9C5FB79E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865BED-A0D4-53ED-9325-00965CD6D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C9D91-7C4E-3B30-6725-9D769CD882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the bell work with the class. </a:t>
            </a:r>
          </a:p>
          <a:p>
            <a:endParaRPr lang="en-US" dirty="0"/>
          </a:p>
        </p:txBody>
      </p:sp>
      <p:sp>
        <p:nvSpPr>
          <p:cNvPr id="4" name="Slide Number Placeholder 3">
            <a:extLst>
              <a:ext uri="{FF2B5EF4-FFF2-40B4-BE49-F238E27FC236}">
                <a16:creationId xmlns:a16="http://schemas.microsoft.com/office/drawing/2014/main" id="{4FD46ACF-F521-9670-D327-22ED42A17900}"/>
              </a:ext>
            </a:extLst>
          </p:cNvPr>
          <p:cNvSpPr>
            <a:spLocks noGrp="1"/>
          </p:cNvSpPr>
          <p:nvPr>
            <p:ph type="sldNum" sz="quarter" idx="5"/>
          </p:nvPr>
        </p:nvSpPr>
        <p:spPr/>
        <p:txBody>
          <a:bodyPr/>
          <a:lstStyle/>
          <a:p>
            <a:fld id="{D45E1C2A-C00C-461B-8CF1-6D1F29622184}" type="slidenum">
              <a:rPr lang="en-US" smtClean="0"/>
              <a:t>53</a:t>
            </a:fld>
            <a:endParaRPr lang="en-US"/>
          </a:p>
        </p:txBody>
      </p:sp>
    </p:spTree>
    <p:extLst>
      <p:ext uri="{BB962C8B-B14F-4D97-AF65-F5344CB8AC3E}">
        <p14:creationId xmlns:p14="http://schemas.microsoft.com/office/powerpoint/2010/main" val="20256484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A7EF0-39C7-01A8-8298-51ED00417B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C7CA3F-5EFA-9FB1-0D70-B70B680233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D4A4B8-DD48-350C-D9ED-D6FEC09D9255}"/>
              </a:ext>
            </a:extLst>
          </p:cNvPr>
          <p:cNvSpPr>
            <a:spLocks noGrp="1"/>
          </p:cNvSpPr>
          <p:nvPr>
            <p:ph type="body" idx="1"/>
          </p:nvPr>
        </p:nvSpPr>
        <p:spPr/>
        <p:txBody>
          <a:bodyPr/>
          <a:lstStyle/>
          <a:p>
            <a:r>
              <a:rPr lang="en-US" sz="1600" b="1" dirty="0">
                <a:solidFill>
                  <a:schemeClr val="bg1"/>
                </a:solidFill>
                <a:latin typeface="Plus Jakarta Sans" pitchFamily="2" charset="0"/>
                <a:cs typeface="Plus Jakarta Sans" pitchFamily="2" charset="0"/>
              </a:rPr>
              <a:t>How does this speaker transfer energy?</a:t>
            </a:r>
          </a:p>
          <a:p>
            <a:endParaRPr lang="en-US" dirty="0"/>
          </a:p>
          <a:p>
            <a:r>
              <a:rPr lang="en-US" dirty="0"/>
              <a:t>How does this relate to the transfer of energy in your throat when you speak? </a:t>
            </a:r>
          </a:p>
        </p:txBody>
      </p:sp>
      <p:sp>
        <p:nvSpPr>
          <p:cNvPr id="4" name="Slide Number Placeholder 3">
            <a:extLst>
              <a:ext uri="{FF2B5EF4-FFF2-40B4-BE49-F238E27FC236}">
                <a16:creationId xmlns:a16="http://schemas.microsoft.com/office/drawing/2014/main" id="{ADC46CF9-7FE3-A0BF-0585-35593A6268C8}"/>
              </a:ext>
            </a:extLst>
          </p:cNvPr>
          <p:cNvSpPr>
            <a:spLocks noGrp="1"/>
          </p:cNvSpPr>
          <p:nvPr>
            <p:ph type="sldNum" sz="quarter" idx="5"/>
          </p:nvPr>
        </p:nvSpPr>
        <p:spPr/>
        <p:txBody>
          <a:bodyPr/>
          <a:lstStyle/>
          <a:p>
            <a:fld id="{D45E1C2A-C00C-461B-8CF1-6D1F29622184}" type="slidenum">
              <a:rPr lang="en-US" smtClean="0"/>
              <a:t>54</a:t>
            </a:fld>
            <a:endParaRPr lang="en-US"/>
          </a:p>
        </p:txBody>
      </p:sp>
    </p:spTree>
    <p:extLst>
      <p:ext uri="{BB962C8B-B14F-4D97-AF65-F5344CB8AC3E}">
        <p14:creationId xmlns:p14="http://schemas.microsoft.com/office/powerpoint/2010/main" val="23386132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A7EF0-39C7-01A8-8298-51ED00417B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C7CA3F-5EFA-9FB1-0D70-B70B680233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D4A4B8-DD48-350C-D9ED-D6FEC09D9255}"/>
              </a:ext>
            </a:extLst>
          </p:cNvPr>
          <p:cNvSpPr>
            <a:spLocks noGrp="1"/>
          </p:cNvSpPr>
          <p:nvPr>
            <p:ph type="body" idx="1"/>
          </p:nvPr>
        </p:nvSpPr>
        <p:spPr/>
        <p:txBody>
          <a:bodyPr/>
          <a:lstStyle/>
          <a:p>
            <a:r>
              <a:rPr lang="en-US" sz="1600" b="1" dirty="0">
                <a:solidFill>
                  <a:schemeClr val="bg1"/>
                </a:solidFill>
                <a:latin typeface="Plus Jakarta Sans" pitchFamily="2" charset="0"/>
                <a:cs typeface="Plus Jakarta Sans" pitchFamily="2" charset="0"/>
              </a:rPr>
              <a:t>How does this speaker transfer energy?</a:t>
            </a:r>
          </a:p>
          <a:p>
            <a:endParaRPr lang="en-US" dirty="0"/>
          </a:p>
          <a:p>
            <a:r>
              <a:rPr lang="en-US" dirty="0"/>
              <a:t>How does this relate to the transfer of energy in your throat when you speak? </a:t>
            </a:r>
          </a:p>
        </p:txBody>
      </p:sp>
      <p:sp>
        <p:nvSpPr>
          <p:cNvPr id="4" name="Slide Number Placeholder 3">
            <a:extLst>
              <a:ext uri="{FF2B5EF4-FFF2-40B4-BE49-F238E27FC236}">
                <a16:creationId xmlns:a16="http://schemas.microsoft.com/office/drawing/2014/main" id="{ADC46CF9-7FE3-A0BF-0585-35593A6268C8}"/>
              </a:ext>
            </a:extLst>
          </p:cNvPr>
          <p:cNvSpPr>
            <a:spLocks noGrp="1"/>
          </p:cNvSpPr>
          <p:nvPr>
            <p:ph type="sldNum" sz="quarter" idx="5"/>
          </p:nvPr>
        </p:nvSpPr>
        <p:spPr/>
        <p:txBody>
          <a:bodyPr/>
          <a:lstStyle/>
          <a:p>
            <a:fld id="{D45E1C2A-C00C-461B-8CF1-6D1F29622184}" type="slidenum">
              <a:rPr lang="en-US" smtClean="0"/>
              <a:t>55</a:t>
            </a:fld>
            <a:endParaRPr lang="en-US"/>
          </a:p>
        </p:txBody>
      </p:sp>
    </p:spTree>
    <p:extLst>
      <p:ext uri="{BB962C8B-B14F-4D97-AF65-F5344CB8AC3E}">
        <p14:creationId xmlns:p14="http://schemas.microsoft.com/office/powerpoint/2010/main" val="25122812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B4675-FB45-89F1-89B1-824AB44138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0F603B-8A09-12ED-0182-E2BCBCFC60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F4EB86-AA83-302D-36BD-0AA5E076D5E3}"/>
              </a:ext>
            </a:extLst>
          </p:cNvPr>
          <p:cNvSpPr>
            <a:spLocks noGrp="1"/>
          </p:cNvSpPr>
          <p:nvPr>
            <p:ph type="body" idx="1"/>
          </p:nvPr>
        </p:nvSpPr>
        <p:spPr/>
        <p:txBody>
          <a:bodyPr/>
          <a:lstStyle/>
          <a:p>
            <a:r>
              <a:rPr lang="en-US" dirty="0"/>
              <a:t>Have students add this investigation to their notebooks </a:t>
            </a:r>
          </a:p>
        </p:txBody>
      </p:sp>
      <p:sp>
        <p:nvSpPr>
          <p:cNvPr id="4" name="Slide Number Placeholder 3">
            <a:extLst>
              <a:ext uri="{FF2B5EF4-FFF2-40B4-BE49-F238E27FC236}">
                <a16:creationId xmlns:a16="http://schemas.microsoft.com/office/drawing/2014/main" id="{1EBAA834-5D58-F6AB-FAFE-297C9905D39B}"/>
              </a:ext>
            </a:extLst>
          </p:cNvPr>
          <p:cNvSpPr>
            <a:spLocks noGrp="1"/>
          </p:cNvSpPr>
          <p:nvPr>
            <p:ph type="sldNum" sz="quarter" idx="5"/>
          </p:nvPr>
        </p:nvSpPr>
        <p:spPr/>
        <p:txBody>
          <a:bodyPr/>
          <a:lstStyle/>
          <a:p>
            <a:fld id="{D45E1C2A-C00C-461B-8CF1-6D1F29622184}" type="slidenum">
              <a:rPr lang="en-US" smtClean="0"/>
              <a:t>56</a:t>
            </a:fld>
            <a:endParaRPr lang="en-US"/>
          </a:p>
        </p:txBody>
      </p:sp>
    </p:spTree>
    <p:extLst>
      <p:ext uri="{BB962C8B-B14F-4D97-AF65-F5344CB8AC3E}">
        <p14:creationId xmlns:p14="http://schemas.microsoft.com/office/powerpoint/2010/main" val="36620891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2CC4F-04AB-B746-4633-DE9FB3ADD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49383-7006-F65F-F487-501ACA344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E5BDD7-0FC1-591B-D64E-4BA9C33692E0}"/>
              </a:ext>
            </a:extLst>
          </p:cNvPr>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dirty="0"/>
              <a:t>Have students watch the embedded video and record their observations in their notebook </a:t>
            </a:r>
          </a:p>
        </p:txBody>
      </p:sp>
      <p:sp>
        <p:nvSpPr>
          <p:cNvPr id="4" name="Slide Number Placeholder 3">
            <a:extLst>
              <a:ext uri="{FF2B5EF4-FFF2-40B4-BE49-F238E27FC236}">
                <a16:creationId xmlns:a16="http://schemas.microsoft.com/office/drawing/2014/main" id="{BFCEA125-312B-5288-0DD6-6DDF28668BAE}"/>
              </a:ext>
            </a:extLst>
          </p:cNvPr>
          <p:cNvSpPr>
            <a:spLocks noGrp="1"/>
          </p:cNvSpPr>
          <p:nvPr>
            <p:ph type="sldNum" sz="quarter" idx="5"/>
          </p:nvPr>
        </p:nvSpPr>
        <p:spPr/>
        <p:txBody>
          <a:bodyPr/>
          <a:lstStyle/>
          <a:p>
            <a:fld id="{D45E1C2A-C00C-461B-8CF1-6D1F29622184}" type="slidenum">
              <a:rPr lang="en-US" smtClean="0"/>
              <a:t>57</a:t>
            </a:fld>
            <a:endParaRPr lang="en-US"/>
          </a:p>
        </p:txBody>
      </p:sp>
    </p:spTree>
    <p:extLst>
      <p:ext uri="{BB962C8B-B14F-4D97-AF65-F5344CB8AC3E}">
        <p14:creationId xmlns:p14="http://schemas.microsoft.com/office/powerpoint/2010/main" val="36411597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80526-58A8-A117-9119-208911190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1542E-85A8-B247-3F7A-CDD8786C5D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41BF55-6D2D-3407-376E-5DE81F8D00FC}"/>
              </a:ext>
            </a:extLst>
          </p:cNvPr>
          <p:cNvSpPr>
            <a:spLocks noGrp="1"/>
          </p:cNvSpPr>
          <p:nvPr>
            <p:ph type="body" idx="1"/>
          </p:nvPr>
        </p:nvSpPr>
        <p:spPr/>
        <p:txBody>
          <a:bodyPr/>
          <a:lstStyle/>
          <a:p>
            <a:r>
              <a:rPr lang="en-US" dirty="0"/>
              <a:t>Discuss with the whole class</a:t>
            </a:r>
          </a:p>
        </p:txBody>
      </p:sp>
      <p:sp>
        <p:nvSpPr>
          <p:cNvPr id="4" name="Slide Number Placeholder 3">
            <a:extLst>
              <a:ext uri="{FF2B5EF4-FFF2-40B4-BE49-F238E27FC236}">
                <a16:creationId xmlns:a16="http://schemas.microsoft.com/office/drawing/2014/main" id="{1A197834-7157-C388-6088-E8688E9B6010}"/>
              </a:ext>
            </a:extLst>
          </p:cNvPr>
          <p:cNvSpPr>
            <a:spLocks noGrp="1"/>
          </p:cNvSpPr>
          <p:nvPr>
            <p:ph type="sldNum" sz="quarter" idx="5"/>
          </p:nvPr>
        </p:nvSpPr>
        <p:spPr/>
        <p:txBody>
          <a:bodyPr/>
          <a:lstStyle/>
          <a:p>
            <a:fld id="{D45E1C2A-C00C-461B-8CF1-6D1F29622184}" type="slidenum">
              <a:rPr lang="en-US" smtClean="0"/>
              <a:t>58</a:t>
            </a:fld>
            <a:endParaRPr lang="en-US"/>
          </a:p>
        </p:txBody>
      </p:sp>
    </p:spTree>
    <p:extLst>
      <p:ext uri="{BB962C8B-B14F-4D97-AF65-F5344CB8AC3E}">
        <p14:creationId xmlns:p14="http://schemas.microsoft.com/office/powerpoint/2010/main" val="14437586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10B88-3EA4-6C54-362C-E6CF95DC7F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A6871-4F07-87EB-1773-93F70B7145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69919C-6530-3584-C8F3-7CFD6F40C08F}"/>
              </a:ext>
            </a:extLst>
          </p:cNvPr>
          <p:cNvSpPr>
            <a:spLocks noGrp="1"/>
          </p:cNvSpPr>
          <p:nvPr>
            <p:ph type="body" idx="1"/>
          </p:nvPr>
        </p:nvSpPr>
        <p:spPr/>
        <p:txBody>
          <a:bodyPr/>
          <a:lstStyle/>
          <a:p>
            <a:r>
              <a:rPr lang="en-US" dirty="0"/>
              <a:t>Students will work in small groups to explore how to produce light (of different colors) from a single LED using batteries and wires.</a:t>
            </a:r>
          </a:p>
        </p:txBody>
      </p:sp>
      <p:sp>
        <p:nvSpPr>
          <p:cNvPr id="4" name="Slide Number Placeholder 3">
            <a:extLst>
              <a:ext uri="{FF2B5EF4-FFF2-40B4-BE49-F238E27FC236}">
                <a16:creationId xmlns:a16="http://schemas.microsoft.com/office/drawing/2014/main" id="{F30B3DDC-9C06-0778-4A87-9E4420650146}"/>
              </a:ext>
            </a:extLst>
          </p:cNvPr>
          <p:cNvSpPr>
            <a:spLocks noGrp="1"/>
          </p:cNvSpPr>
          <p:nvPr>
            <p:ph type="sldNum" sz="quarter" idx="5"/>
          </p:nvPr>
        </p:nvSpPr>
        <p:spPr/>
        <p:txBody>
          <a:bodyPr/>
          <a:lstStyle/>
          <a:p>
            <a:fld id="{D45E1C2A-C00C-461B-8CF1-6D1F29622184}" type="slidenum">
              <a:rPr lang="en-US" smtClean="0"/>
              <a:t>59</a:t>
            </a:fld>
            <a:endParaRPr lang="en-US"/>
          </a:p>
        </p:txBody>
      </p:sp>
    </p:spTree>
    <p:extLst>
      <p:ext uri="{BB962C8B-B14F-4D97-AF65-F5344CB8AC3E}">
        <p14:creationId xmlns:p14="http://schemas.microsoft.com/office/powerpoint/2010/main" val="2522148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F690D-481E-63A0-983B-7C7E9042B3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DC1DD-735C-C1D4-DC66-8CCA5D6EB7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ECC765-8846-1B2E-BCEF-70EDF988DFAC}"/>
              </a:ext>
            </a:extLst>
          </p:cNvPr>
          <p:cNvSpPr>
            <a:spLocks noGrp="1"/>
          </p:cNvSpPr>
          <p:nvPr>
            <p:ph type="body" idx="1"/>
          </p:nvPr>
        </p:nvSpPr>
        <p:spPr/>
        <p:txBody>
          <a:bodyPr/>
          <a:lstStyle/>
          <a:p>
            <a:pPr algn="l"/>
            <a:r>
              <a:rPr lang="en-US" sz="1200" dirty="0">
                <a:solidFill>
                  <a:schemeClr val="bg1"/>
                </a:solidFill>
                <a:latin typeface="Plus Jakarta Sans" pitchFamily="2" charset="0"/>
                <a:cs typeface="Plus Jakarta Sans" pitchFamily="2" charset="0"/>
              </a:rPr>
              <a:t>Who are we? </a:t>
            </a:r>
          </a:p>
          <a:p>
            <a:pPr algn="l"/>
            <a:r>
              <a:rPr lang="en-US" sz="1200" dirty="0">
                <a:solidFill>
                  <a:schemeClr val="bg1"/>
                </a:solidFill>
                <a:latin typeface="Plus Jakarta Sans" pitchFamily="2" charset="0"/>
                <a:cs typeface="Plus Jakarta Sans" pitchFamily="2" charset="0"/>
              </a:rPr>
              <a:t>We are a community of respect, courtesy, excellence., and </a:t>
            </a:r>
            <a:r>
              <a:rPr lang="en-US" sz="1200" dirty="0" err="1">
                <a:solidFill>
                  <a:schemeClr val="bg1"/>
                </a:solidFill>
                <a:latin typeface="Plus Jakarta Sans" pitchFamily="2" charset="0"/>
                <a:cs typeface="Plus Jakarta Sans" pitchFamily="2" charset="0"/>
              </a:rPr>
              <a:t>responiblity</a:t>
            </a:r>
            <a:r>
              <a:rPr lang="en-US" sz="1200" dirty="0">
                <a:solidFill>
                  <a:schemeClr val="bg1"/>
                </a:solidFill>
                <a:latin typeface="Plus Jakarta Sans" pitchFamily="2" charset="0"/>
                <a:cs typeface="Plus Jakarta Sans" pitchFamily="2" charset="0"/>
              </a:rPr>
              <a:t> </a:t>
            </a:r>
          </a:p>
        </p:txBody>
      </p:sp>
      <p:sp>
        <p:nvSpPr>
          <p:cNvPr id="4" name="Slide Number Placeholder 3">
            <a:extLst>
              <a:ext uri="{FF2B5EF4-FFF2-40B4-BE49-F238E27FC236}">
                <a16:creationId xmlns:a16="http://schemas.microsoft.com/office/drawing/2014/main" id="{249AE36A-AA50-6D5B-51C9-FD25C8345B61}"/>
              </a:ext>
            </a:extLst>
          </p:cNvPr>
          <p:cNvSpPr>
            <a:spLocks noGrp="1"/>
          </p:cNvSpPr>
          <p:nvPr>
            <p:ph type="sldNum" sz="quarter" idx="5"/>
          </p:nvPr>
        </p:nvSpPr>
        <p:spPr/>
        <p:txBody>
          <a:bodyPr/>
          <a:lstStyle/>
          <a:p>
            <a:fld id="{D45E1C2A-C00C-461B-8CF1-6D1F29622184}" type="slidenum">
              <a:rPr lang="en-US" smtClean="0"/>
              <a:t>6</a:t>
            </a:fld>
            <a:endParaRPr lang="en-US"/>
          </a:p>
        </p:txBody>
      </p:sp>
    </p:spTree>
    <p:extLst>
      <p:ext uri="{BB962C8B-B14F-4D97-AF65-F5344CB8AC3E}">
        <p14:creationId xmlns:p14="http://schemas.microsoft.com/office/powerpoint/2010/main" val="33026115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43649-3E6A-A47C-3C65-995D95F990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442A-9EEA-3427-B6B6-231E7A2F6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9C17D1-F78B-C0BC-1BA4-D227A3315F4B}"/>
              </a:ext>
            </a:extLst>
          </p:cNvPr>
          <p:cNvSpPr>
            <a:spLocks noGrp="1"/>
          </p:cNvSpPr>
          <p:nvPr>
            <p:ph type="body" idx="1"/>
          </p:nvPr>
        </p:nvSpPr>
        <p:spPr/>
        <p:txBody>
          <a:bodyPr/>
          <a:lstStyle/>
          <a:p>
            <a:r>
              <a:rPr lang="en-US" dirty="0"/>
              <a:t>Students develop a hypothesis to Trest.   </a:t>
            </a:r>
          </a:p>
        </p:txBody>
      </p:sp>
      <p:sp>
        <p:nvSpPr>
          <p:cNvPr id="4" name="Slide Number Placeholder 3">
            <a:extLst>
              <a:ext uri="{FF2B5EF4-FFF2-40B4-BE49-F238E27FC236}">
                <a16:creationId xmlns:a16="http://schemas.microsoft.com/office/drawing/2014/main" id="{DCA3E144-EEA8-6015-35A1-0B05054F2988}"/>
              </a:ext>
            </a:extLst>
          </p:cNvPr>
          <p:cNvSpPr>
            <a:spLocks noGrp="1"/>
          </p:cNvSpPr>
          <p:nvPr>
            <p:ph type="sldNum" sz="quarter" idx="5"/>
          </p:nvPr>
        </p:nvSpPr>
        <p:spPr/>
        <p:txBody>
          <a:bodyPr/>
          <a:lstStyle/>
          <a:p>
            <a:fld id="{D45E1C2A-C00C-461B-8CF1-6D1F29622184}" type="slidenum">
              <a:rPr lang="en-US" smtClean="0"/>
              <a:t>60</a:t>
            </a:fld>
            <a:endParaRPr lang="en-US"/>
          </a:p>
        </p:txBody>
      </p:sp>
    </p:spTree>
    <p:extLst>
      <p:ext uri="{BB962C8B-B14F-4D97-AF65-F5344CB8AC3E}">
        <p14:creationId xmlns:p14="http://schemas.microsoft.com/office/powerpoint/2010/main" val="3496460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85565-94C8-85CC-B72B-5A4974D36A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F2F688-B7B9-2B9B-6745-31A57B9F7B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811A89-04E2-664C-4E0D-0FEC31568E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7095CB-A00D-97C8-1114-A585089F82B7}"/>
              </a:ext>
            </a:extLst>
          </p:cNvPr>
          <p:cNvSpPr>
            <a:spLocks noGrp="1"/>
          </p:cNvSpPr>
          <p:nvPr>
            <p:ph type="sldNum" sz="quarter" idx="5"/>
          </p:nvPr>
        </p:nvSpPr>
        <p:spPr/>
        <p:txBody>
          <a:bodyPr/>
          <a:lstStyle/>
          <a:p>
            <a:fld id="{D45E1C2A-C00C-461B-8CF1-6D1F29622184}" type="slidenum">
              <a:rPr lang="en-US" smtClean="0"/>
              <a:t>61</a:t>
            </a:fld>
            <a:endParaRPr lang="en-US"/>
          </a:p>
        </p:txBody>
      </p:sp>
    </p:spTree>
    <p:extLst>
      <p:ext uri="{BB962C8B-B14F-4D97-AF65-F5344CB8AC3E}">
        <p14:creationId xmlns:p14="http://schemas.microsoft.com/office/powerpoint/2010/main" val="1285455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9A402-284D-B569-C237-77098C85E9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B43B29-56F8-097E-A713-42B1274E6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7E4A7-0C32-9B3F-7BF5-A4A5A1F03D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C1018C-72AA-D333-7FC8-01888FC7F328}"/>
              </a:ext>
            </a:extLst>
          </p:cNvPr>
          <p:cNvSpPr>
            <a:spLocks noGrp="1"/>
          </p:cNvSpPr>
          <p:nvPr>
            <p:ph type="sldNum" sz="quarter" idx="5"/>
          </p:nvPr>
        </p:nvSpPr>
        <p:spPr/>
        <p:txBody>
          <a:bodyPr/>
          <a:lstStyle/>
          <a:p>
            <a:fld id="{D45E1C2A-C00C-461B-8CF1-6D1F29622184}" type="slidenum">
              <a:rPr lang="en-US" smtClean="0"/>
              <a:t>62</a:t>
            </a:fld>
            <a:endParaRPr lang="en-US"/>
          </a:p>
        </p:txBody>
      </p:sp>
    </p:spTree>
    <p:extLst>
      <p:ext uri="{BB962C8B-B14F-4D97-AF65-F5344CB8AC3E}">
        <p14:creationId xmlns:p14="http://schemas.microsoft.com/office/powerpoint/2010/main" val="38539696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2A8EC-68FB-1C9F-059D-B115AD23C8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ADCC53-8126-FB84-1D9B-5D61F07641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DECEC-F921-9A3D-BFC8-8A9CE0C4A3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45CC4F-F044-70DC-4840-21EDEF2F5E28}"/>
              </a:ext>
            </a:extLst>
          </p:cNvPr>
          <p:cNvSpPr>
            <a:spLocks noGrp="1"/>
          </p:cNvSpPr>
          <p:nvPr>
            <p:ph type="sldNum" sz="quarter" idx="5"/>
          </p:nvPr>
        </p:nvSpPr>
        <p:spPr/>
        <p:txBody>
          <a:bodyPr/>
          <a:lstStyle/>
          <a:p>
            <a:fld id="{D45E1C2A-C00C-461B-8CF1-6D1F29622184}" type="slidenum">
              <a:rPr lang="en-US" smtClean="0"/>
              <a:t>63</a:t>
            </a:fld>
            <a:endParaRPr lang="en-US"/>
          </a:p>
        </p:txBody>
      </p:sp>
    </p:spTree>
    <p:extLst>
      <p:ext uri="{BB962C8B-B14F-4D97-AF65-F5344CB8AC3E}">
        <p14:creationId xmlns:p14="http://schemas.microsoft.com/office/powerpoint/2010/main" val="11558014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93FAA-47BA-2878-E414-69C5FD36F6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F4C76-35BB-EE52-CDF5-B8F6D35FFF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89F64-A9CD-A554-D398-AB81B809BB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A72037-7A9D-B31F-6F78-8B53A4BD2BF0}"/>
              </a:ext>
            </a:extLst>
          </p:cNvPr>
          <p:cNvSpPr>
            <a:spLocks noGrp="1"/>
          </p:cNvSpPr>
          <p:nvPr>
            <p:ph type="sldNum" sz="quarter" idx="5"/>
          </p:nvPr>
        </p:nvSpPr>
        <p:spPr/>
        <p:txBody>
          <a:bodyPr/>
          <a:lstStyle/>
          <a:p>
            <a:fld id="{D45E1C2A-C00C-461B-8CF1-6D1F29622184}" type="slidenum">
              <a:rPr lang="en-US" smtClean="0"/>
              <a:t>64</a:t>
            </a:fld>
            <a:endParaRPr lang="en-US"/>
          </a:p>
        </p:txBody>
      </p:sp>
    </p:spTree>
    <p:extLst>
      <p:ext uri="{BB962C8B-B14F-4D97-AF65-F5344CB8AC3E}">
        <p14:creationId xmlns:p14="http://schemas.microsoft.com/office/powerpoint/2010/main" val="3799591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D8097-BE64-FBBE-3F4C-CBC1287F7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77375-D2FD-4F7D-432A-D29C575737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D7F802-61E2-32B4-1464-35810BC1E1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265C36-E660-324D-E213-124BF65FFBC9}"/>
              </a:ext>
            </a:extLst>
          </p:cNvPr>
          <p:cNvSpPr>
            <a:spLocks noGrp="1"/>
          </p:cNvSpPr>
          <p:nvPr>
            <p:ph type="sldNum" sz="quarter" idx="5"/>
          </p:nvPr>
        </p:nvSpPr>
        <p:spPr/>
        <p:txBody>
          <a:bodyPr/>
          <a:lstStyle/>
          <a:p>
            <a:fld id="{D45E1C2A-C00C-461B-8CF1-6D1F29622184}" type="slidenum">
              <a:rPr lang="en-US" smtClean="0"/>
              <a:t>65</a:t>
            </a:fld>
            <a:endParaRPr lang="en-US"/>
          </a:p>
        </p:txBody>
      </p:sp>
    </p:spTree>
    <p:extLst>
      <p:ext uri="{BB962C8B-B14F-4D97-AF65-F5344CB8AC3E}">
        <p14:creationId xmlns:p14="http://schemas.microsoft.com/office/powerpoint/2010/main" val="16619714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44324-1C81-9272-9F52-DD78A52E01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76E514-6C67-6C5F-1D66-4143D3252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DAFAAE-589D-6AEB-F209-C2AF39DA25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D2AD57-3851-CD7E-3FED-2DE033F44659}"/>
              </a:ext>
            </a:extLst>
          </p:cNvPr>
          <p:cNvSpPr>
            <a:spLocks noGrp="1"/>
          </p:cNvSpPr>
          <p:nvPr>
            <p:ph type="sldNum" sz="quarter" idx="5"/>
          </p:nvPr>
        </p:nvSpPr>
        <p:spPr/>
        <p:txBody>
          <a:bodyPr/>
          <a:lstStyle/>
          <a:p>
            <a:fld id="{D45E1C2A-C00C-461B-8CF1-6D1F29622184}" type="slidenum">
              <a:rPr lang="en-US" smtClean="0"/>
              <a:t>66</a:t>
            </a:fld>
            <a:endParaRPr lang="en-US"/>
          </a:p>
        </p:txBody>
      </p:sp>
    </p:spTree>
    <p:extLst>
      <p:ext uri="{BB962C8B-B14F-4D97-AF65-F5344CB8AC3E}">
        <p14:creationId xmlns:p14="http://schemas.microsoft.com/office/powerpoint/2010/main" val="470637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7B682-F0F9-A862-F207-8351F04BB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A0FF0-2A33-A7CB-7B91-F9C346B87F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71F70B-B8D2-33CD-713A-408BA5ADD6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6C71E8-30CC-CE61-FE95-CFE57EA0F602}"/>
              </a:ext>
            </a:extLst>
          </p:cNvPr>
          <p:cNvSpPr>
            <a:spLocks noGrp="1"/>
          </p:cNvSpPr>
          <p:nvPr>
            <p:ph type="sldNum" sz="quarter" idx="5"/>
          </p:nvPr>
        </p:nvSpPr>
        <p:spPr/>
        <p:txBody>
          <a:bodyPr/>
          <a:lstStyle/>
          <a:p>
            <a:fld id="{D45E1C2A-C00C-461B-8CF1-6D1F29622184}" type="slidenum">
              <a:rPr lang="en-US" smtClean="0"/>
              <a:t>67</a:t>
            </a:fld>
            <a:endParaRPr lang="en-US"/>
          </a:p>
        </p:txBody>
      </p:sp>
    </p:spTree>
    <p:extLst>
      <p:ext uri="{BB962C8B-B14F-4D97-AF65-F5344CB8AC3E}">
        <p14:creationId xmlns:p14="http://schemas.microsoft.com/office/powerpoint/2010/main" val="33018367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93C11-06CB-A590-62AF-BE6BBC1A0C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EC1060-8740-1144-90A2-2BD7E98E7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6E0DC5-9CFB-34B4-DB29-AF9A444C11D8}"/>
              </a:ext>
            </a:extLst>
          </p:cNvPr>
          <p:cNvSpPr>
            <a:spLocks noGrp="1"/>
          </p:cNvSpPr>
          <p:nvPr>
            <p:ph type="body" idx="1"/>
          </p:nvPr>
        </p:nvSpPr>
        <p:spPr/>
        <p:txBody>
          <a:bodyPr/>
          <a:lstStyle/>
          <a:p>
            <a:r>
              <a:rPr lang="en-US" dirty="0"/>
              <a:t>Welcome back to school </a:t>
            </a:r>
          </a:p>
        </p:txBody>
      </p:sp>
      <p:sp>
        <p:nvSpPr>
          <p:cNvPr id="4" name="Slide Number Placeholder 3">
            <a:extLst>
              <a:ext uri="{FF2B5EF4-FFF2-40B4-BE49-F238E27FC236}">
                <a16:creationId xmlns:a16="http://schemas.microsoft.com/office/drawing/2014/main" id="{946F7F92-C8CC-87E7-C21C-B038DE8B85DF}"/>
              </a:ext>
            </a:extLst>
          </p:cNvPr>
          <p:cNvSpPr>
            <a:spLocks noGrp="1"/>
          </p:cNvSpPr>
          <p:nvPr>
            <p:ph type="sldNum" sz="quarter" idx="5"/>
          </p:nvPr>
        </p:nvSpPr>
        <p:spPr/>
        <p:txBody>
          <a:bodyPr/>
          <a:lstStyle/>
          <a:p>
            <a:fld id="{D45E1C2A-C00C-461B-8CF1-6D1F29622184}" type="slidenum">
              <a:rPr lang="en-US" smtClean="0"/>
              <a:t>68</a:t>
            </a:fld>
            <a:endParaRPr lang="en-US"/>
          </a:p>
        </p:txBody>
      </p:sp>
    </p:spTree>
    <p:extLst>
      <p:ext uri="{BB962C8B-B14F-4D97-AF65-F5344CB8AC3E}">
        <p14:creationId xmlns:p14="http://schemas.microsoft.com/office/powerpoint/2010/main" val="11614188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325AB-4F5D-960D-7AB8-A48F0DD3C1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6BE8B4-B683-226D-905E-D2AE96E094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373FE1-C097-6D10-2923-28AF44676C5B}"/>
              </a:ext>
            </a:extLst>
          </p:cNvPr>
          <p:cNvSpPr>
            <a:spLocks noGrp="1"/>
          </p:cNvSpPr>
          <p:nvPr>
            <p:ph type="body" idx="1"/>
          </p:nvPr>
        </p:nvSpPr>
        <p:spPr/>
        <p:txBody>
          <a:bodyPr/>
          <a:lstStyle/>
          <a:p>
            <a:r>
              <a:rPr lang="en-US" dirty="0"/>
              <a:t>Thank you for following our map. </a:t>
            </a:r>
          </a:p>
        </p:txBody>
      </p:sp>
      <p:sp>
        <p:nvSpPr>
          <p:cNvPr id="4" name="Slide Number Placeholder 3">
            <a:extLst>
              <a:ext uri="{FF2B5EF4-FFF2-40B4-BE49-F238E27FC236}">
                <a16:creationId xmlns:a16="http://schemas.microsoft.com/office/drawing/2014/main" id="{2A038CF2-7672-EFE5-D67A-4353BB9835E7}"/>
              </a:ext>
            </a:extLst>
          </p:cNvPr>
          <p:cNvSpPr>
            <a:spLocks noGrp="1"/>
          </p:cNvSpPr>
          <p:nvPr>
            <p:ph type="sldNum" sz="quarter" idx="5"/>
          </p:nvPr>
        </p:nvSpPr>
        <p:spPr/>
        <p:txBody>
          <a:bodyPr/>
          <a:lstStyle/>
          <a:p>
            <a:fld id="{D45E1C2A-C00C-461B-8CF1-6D1F29622184}" type="slidenum">
              <a:rPr lang="en-US" smtClean="0"/>
              <a:t>69</a:t>
            </a:fld>
            <a:endParaRPr lang="en-US"/>
          </a:p>
        </p:txBody>
      </p:sp>
    </p:spTree>
    <p:extLst>
      <p:ext uri="{BB962C8B-B14F-4D97-AF65-F5344CB8AC3E}">
        <p14:creationId xmlns:p14="http://schemas.microsoft.com/office/powerpoint/2010/main" val="3356496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B39EC-5370-3828-AE47-AB4564921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727C24-6247-19E7-32C0-19CF896727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CBE1F4-3639-018C-F064-0DF3AD14AE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320208-96EB-2B01-78E1-E8654AA3A17F}"/>
              </a:ext>
            </a:extLst>
          </p:cNvPr>
          <p:cNvSpPr>
            <a:spLocks noGrp="1"/>
          </p:cNvSpPr>
          <p:nvPr>
            <p:ph type="sldNum" sz="quarter" idx="5"/>
          </p:nvPr>
        </p:nvSpPr>
        <p:spPr/>
        <p:txBody>
          <a:bodyPr/>
          <a:lstStyle/>
          <a:p>
            <a:fld id="{D45E1C2A-C00C-461B-8CF1-6D1F29622184}" type="slidenum">
              <a:rPr lang="en-US" smtClean="0"/>
              <a:t>7</a:t>
            </a:fld>
            <a:endParaRPr lang="en-US"/>
          </a:p>
        </p:txBody>
      </p:sp>
    </p:spTree>
    <p:extLst>
      <p:ext uri="{BB962C8B-B14F-4D97-AF65-F5344CB8AC3E}">
        <p14:creationId xmlns:p14="http://schemas.microsoft.com/office/powerpoint/2010/main" val="36724383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57C8A-CB70-F5EB-5623-9799EB4005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196A80-89E6-5DC6-64A1-1DB4F42951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BC7EDA-D1F4-DAD3-9F8B-BA6EA4E803C3}"/>
              </a:ext>
            </a:extLst>
          </p:cNvPr>
          <p:cNvSpPr>
            <a:spLocks noGrp="1"/>
          </p:cNvSpPr>
          <p:nvPr>
            <p:ph type="body" idx="1"/>
          </p:nvPr>
        </p:nvSpPr>
        <p:spPr/>
        <p:txBody>
          <a:bodyPr/>
          <a:lstStyle/>
          <a:p>
            <a:pPr algn="l"/>
            <a:r>
              <a:rPr lang="en-US" sz="1200" dirty="0">
                <a:solidFill>
                  <a:schemeClr val="bg1"/>
                </a:solidFill>
                <a:latin typeface="Plus Jakarta Sans" pitchFamily="2" charset="0"/>
                <a:cs typeface="Plus Jakarta Sans" pitchFamily="2" charset="0"/>
              </a:rPr>
              <a:t>Who are we? </a:t>
            </a:r>
          </a:p>
          <a:p>
            <a:pPr algn="l"/>
            <a:r>
              <a:rPr lang="en-US" sz="1200" dirty="0">
                <a:solidFill>
                  <a:schemeClr val="bg1"/>
                </a:solidFill>
                <a:latin typeface="Plus Jakarta Sans" pitchFamily="2" charset="0"/>
                <a:cs typeface="Plus Jakarta Sans" pitchFamily="2" charset="0"/>
              </a:rPr>
              <a:t>We are a community of respect, courtesy, excellence., and </a:t>
            </a:r>
            <a:r>
              <a:rPr lang="en-US" sz="1200" dirty="0" err="1">
                <a:solidFill>
                  <a:schemeClr val="bg1"/>
                </a:solidFill>
                <a:latin typeface="Plus Jakarta Sans" pitchFamily="2" charset="0"/>
                <a:cs typeface="Plus Jakarta Sans" pitchFamily="2" charset="0"/>
              </a:rPr>
              <a:t>responiblity</a:t>
            </a:r>
            <a:r>
              <a:rPr lang="en-US" sz="1200" dirty="0">
                <a:solidFill>
                  <a:schemeClr val="bg1"/>
                </a:solidFill>
                <a:latin typeface="Plus Jakarta Sans" pitchFamily="2" charset="0"/>
                <a:cs typeface="Plus Jakarta Sans" pitchFamily="2" charset="0"/>
              </a:rPr>
              <a:t> </a:t>
            </a:r>
          </a:p>
        </p:txBody>
      </p:sp>
      <p:sp>
        <p:nvSpPr>
          <p:cNvPr id="4" name="Slide Number Placeholder 3">
            <a:extLst>
              <a:ext uri="{FF2B5EF4-FFF2-40B4-BE49-F238E27FC236}">
                <a16:creationId xmlns:a16="http://schemas.microsoft.com/office/drawing/2014/main" id="{98CDD1A0-6A97-2EEA-268E-72094BE05AFB}"/>
              </a:ext>
            </a:extLst>
          </p:cNvPr>
          <p:cNvSpPr>
            <a:spLocks noGrp="1"/>
          </p:cNvSpPr>
          <p:nvPr>
            <p:ph type="sldNum" sz="quarter" idx="5"/>
          </p:nvPr>
        </p:nvSpPr>
        <p:spPr/>
        <p:txBody>
          <a:bodyPr/>
          <a:lstStyle/>
          <a:p>
            <a:fld id="{D45E1C2A-C00C-461B-8CF1-6D1F29622184}" type="slidenum">
              <a:rPr lang="en-US" smtClean="0"/>
              <a:t>70</a:t>
            </a:fld>
            <a:endParaRPr lang="en-US"/>
          </a:p>
        </p:txBody>
      </p:sp>
    </p:spTree>
    <p:extLst>
      <p:ext uri="{BB962C8B-B14F-4D97-AF65-F5344CB8AC3E}">
        <p14:creationId xmlns:p14="http://schemas.microsoft.com/office/powerpoint/2010/main" val="37467317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3A99F-97B7-12CE-0F6C-DDECD1A4E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18C1A5-E7A9-AFC9-6468-AAFE3103C7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15ECD1-8D8E-31FA-F8DF-2319034AD2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A58D61-54F7-62E1-DF43-6E56F8E143E0}"/>
              </a:ext>
            </a:extLst>
          </p:cNvPr>
          <p:cNvSpPr>
            <a:spLocks noGrp="1"/>
          </p:cNvSpPr>
          <p:nvPr>
            <p:ph type="sldNum" sz="quarter" idx="5"/>
          </p:nvPr>
        </p:nvSpPr>
        <p:spPr/>
        <p:txBody>
          <a:bodyPr/>
          <a:lstStyle/>
          <a:p>
            <a:fld id="{D45E1C2A-C00C-461B-8CF1-6D1F29622184}" type="slidenum">
              <a:rPr lang="en-US" smtClean="0"/>
              <a:t>71</a:t>
            </a:fld>
            <a:endParaRPr lang="en-US"/>
          </a:p>
        </p:txBody>
      </p:sp>
    </p:spTree>
    <p:extLst>
      <p:ext uri="{BB962C8B-B14F-4D97-AF65-F5344CB8AC3E}">
        <p14:creationId xmlns:p14="http://schemas.microsoft.com/office/powerpoint/2010/main" val="37928031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521B1-A6F8-482E-A52C-564BA7094C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143D38-BE81-DBE8-C150-D117FCB4B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3519C0-9109-FEFD-2E9A-6214BC41EE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13DF89-BB94-330A-FD8B-CD730A5E755D}"/>
              </a:ext>
            </a:extLst>
          </p:cNvPr>
          <p:cNvSpPr>
            <a:spLocks noGrp="1"/>
          </p:cNvSpPr>
          <p:nvPr>
            <p:ph type="sldNum" sz="quarter" idx="5"/>
          </p:nvPr>
        </p:nvSpPr>
        <p:spPr/>
        <p:txBody>
          <a:bodyPr/>
          <a:lstStyle/>
          <a:p>
            <a:fld id="{D45E1C2A-C00C-461B-8CF1-6D1F29622184}" type="slidenum">
              <a:rPr lang="en-US" smtClean="0"/>
              <a:t>72</a:t>
            </a:fld>
            <a:endParaRPr lang="en-US"/>
          </a:p>
        </p:txBody>
      </p:sp>
    </p:spTree>
    <p:extLst>
      <p:ext uri="{BB962C8B-B14F-4D97-AF65-F5344CB8AC3E}">
        <p14:creationId xmlns:p14="http://schemas.microsoft.com/office/powerpoint/2010/main" val="36939898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795BF-DD36-F1AC-9114-7CB99C46DA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12FDD1-5F91-61CD-2D2B-B2853A7DB9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250A81-8C3A-3A34-1A13-42714C80655F}"/>
              </a:ext>
            </a:extLst>
          </p:cNvPr>
          <p:cNvSpPr>
            <a:spLocks noGrp="1"/>
          </p:cNvSpPr>
          <p:nvPr>
            <p:ph type="body" idx="1"/>
          </p:nvPr>
        </p:nvSpPr>
        <p:spPr/>
        <p:txBody>
          <a:bodyPr/>
          <a:lstStyle/>
          <a:p>
            <a:r>
              <a:rPr lang="en-US" dirty="0"/>
              <a:t>I can identify the parts of an electrical system.</a:t>
            </a:r>
          </a:p>
          <a:p>
            <a:r>
              <a:rPr lang="en-US" dirty="0"/>
              <a:t>I can explain how energy moves through an electrical system.</a:t>
            </a:r>
          </a:p>
          <a:p>
            <a:r>
              <a:rPr lang="en-US" dirty="0"/>
              <a:t>I can explain how electricity creates a magnetic field.</a:t>
            </a:r>
          </a:p>
          <a:p>
            <a:r>
              <a:rPr lang="en-US" dirty="0"/>
              <a:t>I can use evidence from investigations and readings.</a:t>
            </a:r>
          </a:p>
          <a:p>
            <a:r>
              <a:rPr lang="en-US" dirty="0"/>
              <a:t>I can model how electrical systems convert energy.</a:t>
            </a:r>
          </a:p>
          <a:p>
            <a:endParaRPr lang="en-US" dirty="0"/>
          </a:p>
        </p:txBody>
      </p:sp>
      <p:sp>
        <p:nvSpPr>
          <p:cNvPr id="4" name="Slide Number Placeholder 3">
            <a:extLst>
              <a:ext uri="{FF2B5EF4-FFF2-40B4-BE49-F238E27FC236}">
                <a16:creationId xmlns:a16="http://schemas.microsoft.com/office/drawing/2014/main" id="{CB248913-F9AA-6124-536D-BD02ECC5D1C9}"/>
              </a:ext>
            </a:extLst>
          </p:cNvPr>
          <p:cNvSpPr>
            <a:spLocks noGrp="1"/>
          </p:cNvSpPr>
          <p:nvPr>
            <p:ph type="sldNum" sz="quarter" idx="5"/>
          </p:nvPr>
        </p:nvSpPr>
        <p:spPr/>
        <p:txBody>
          <a:bodyPr/>
          <a:lstStyle/>
          <a:p>
            <a:fld id="{D45E1C2A-C00C-461B-8CF1-6D1F29622184}" type="slidenum">
              <a:rPr lang="en-US" smtClean="0"/>
              <a:t>73</a:t>
            </a:fld>
            <a:endParaRPr lang="en-US"/>
          </a:p>
        </p:txBody>
      </p:sp>
    </p:spTree>
    <p:extLst>
      <p:ext uri="{BB962C8B-B14F-4D97-AF65-F5344CB8AC3E}">
        <p14:creationId xmlns:p14="http://schemas.microsoft.com/office/powerpoint/2010/main" val="14357773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EF0B3-1A31-920A-8983-DB7FC68E39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51D62B-7ED9-0FBD-8E10-72E1E64A3D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746CC4-90D9-EA6B-5A35-CA517B046942}"/>
              </a:ext>
            </a:extLst>
          </p:cNvPr>
          <p:cNvSpPr>
            <a:spLocks noGrp="1"/>
          </p:cNvSpPr>
          <p:nvPr>
            <p:ph type="body" idx="1"/>
          </p:nvPr>
        </p:nvSpPr>
        <p:spPr/>
        <p:txBody>
          <a:bodyPr/>
          <a:lstStyle/>
          <a:p>
            <a:r>
              <a:rPr lang="en-US" dirty="0"/>
              <a:t>I can identify the parts of an electrical system.</a:t>
            </a:r>
          </a:p>
          <a:p>
            <a:r>
              <a:rPr lang="en-US" dirty="0"/>
              <a:t>I can explain how energy moves through an electrical system.</a:t>
            </a:r>
          </a:p>
          <a:p>
            <a:r>
              <a:rPr lang="en-US" dirty="0"/>
              <a:t>I can explain how electricity creates a magnetic field.</a:t>
            </a:r>
          </a:p>
          <a:p>
            <a:r>
              <a:rPr lang="en-US" dirty="0"/>
              <a:t>I can use evidence from investigations and readings.</a:t>
            </a:r>
          </a:p>
          <a:p>
            <a:r>
              <a:rPr lang="en-US" dirty="0"/>
              <a:t>I can model how electrical systems convert energy.</a:t>
            </a:r>
          </a:p>
          <a:p>
            <a:endParaRPr lang="en-US" dirty="0"/>
          </a:p>
        </p:txBody>
      </p:sp>
      <p:sp>
        <p:nvSpPr>
          <p:cNvPr id="4" name="Slide Number Placeholder 3">
            <a:extLst>
              <a:ext uri="{FF2B5EF4-FFF2-40B4-BE49-F238E27FC236}">
                <a16:creationId xmlns:a16="http://schemas.microsoft.com/office/drawing/2014/main" id="{90446612-95FC-93A8-DD22-BB19607C5C4B}"/>
              </a:ext>
            </a:extLst>
          </p:cNvPr>
          <p:cNvSpPr>
            <a:spLocks noGrp="1"/>
          </p:cNvSpPr>
          <p:nvPr>
            <p:ph type="sldNum" sz="quarter" idx="5"/>
          </p:nvPr>
        </p:nvSpPr>
        <p:spPr/>
        <p:txBody>
          <a:bodyPr/>
          <a:lstStyle/>
          <a:p>
            <a:fld id="{D45E1C2A-C00C-461B-8CF1-6D1F29622184}" type="slidenum">
              <a:rPr lang="en-US" smtClean="0"/>
              <a:t>74</a:t>
            </a:fld>
            <a:endParaRPr lang="en-US"/>
          </a:p>
        </p:txBody>
      </p:sp>
    </p:spTree>
    <p:extLst>
      <p:ext uri="{BB962C8B-B14F-4D97-AF65-F5344CB8AC3E}">
        <p14:creationId xmlns:p14="http://schemas.microsoft.com/office/powerpoint/2010/main" val="1218762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2AFD3-040F-D0A1-0FDB-B4B00777D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1CFBC-9551-E181-C733-4110D7A88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A43B18-56F8-87BE-5FC3-3C3C94A9BA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0EBBA1-51BA-F2EA-F356-2A25347FBEA1}"/>
              </a:ext>
            </a:extLst>
          </p:cNvPr>
          <p:cNvSpPr>
            <a:spLocks noGrp="1"/>
          </p:cNvSpPr>
          <p:nvPr>
            <p:ph type="sldNum" sz="quarter" idx="5"/>
          </p:nvPr>
        </p:nvSpPr>
        <p:spPr/>
        <p:txBody>
          <a:bodyPr/>
          <a:lstStyle/>
          <a:p>
            <a:fld id="{D45E1C2A-C00C-461B-8CF1-6D1F29622184}" type="slidenum">
              <a:rPr lang="en-US" smtClean="0"/>
              <a:t>75</a:t>
            </a:fld>
            <a:endParaRPr lang="en-US"/>
          </a:p>
        </p:txBody>
      </p:sp>
    </p:spTree>
    <p:extLst>
      <p:ext uri="{BB962C8B-B14F-4D97-AF65-F5344CB8AC3E}">
        <p14:creationId xmlns:p14="http://schemas.microsoft.com/office/powerpoint/2010/main" val="28493757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A78FB-1B73-07A6-5DD2-6C15CB1650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F22099-BDFE-B9F3-652A-DFCCED08E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5D2499-9778-F760-B92C-94F28BB42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9D554D-C7AF-D682-0704-89AAEE0AA6D7}"/>
              </a:ext>
            </a:extLst>
          </p:cNvPr>
          <p:cNvSpPr>
            <a:spLocks noGrp="1"/>
          </p:cNvSpPr>
          <p:nvPr>
            <p:ph type="sldNum" sz="quarter" idx="5"/>
          </p:nvPr>
        </p:nvSpPr>
        <p:spPr/>
        <p:txBody>
          <a:bodyPr/>
          <a:lstStyle/>
          <a:p>
            <a:fld id="{D45E1C2A-C00C-461B-8CF1-6D1F29622184}" type="slidenum">
              <a:rPr lang="en-US" smtClean="0"/>
              <a:t>76</a:t>
            </a:fld>
            <a:endParaRPr lang="en-US"/>
          </a:p>
        </p:txBody>
      </p:sp>
    </p:spTree>
    <p:extLst>
      <p:ext uri="{BB962C8B-B14F-4D97-AF65-F5344CB8AC3E}">
        <p14:creationId xmlns:p14="http://schemas.microsoft.com/office/powerpoint/2010/main" val="27689070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0A677-3AC6-7CE9-0A0B-A25D859E6F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F559D-CA25-296E-4B66-6D6DD86401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41320-A940-81FB-B3F4-C6ADD35FCB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32E311-05C4-A61B-0011-6C21ED50DB18}"/>
              </a:ext>
            </a:extLst>
          </p:cNvPr>
          <p:cNvSpPr>
            <a:spLocks noGrp="1"/>
          </p:cNvSpPr>
          <p:nvPr>
            <p:ph type="sldNum" sz="quarter" idx="5"/>
          </p:nvPr>
        </p:nvSpPr>
        <p:spPr/>
        <p:txBody>
          <a:bodyPr/>
          <a:lstStyle/>
          <a:p>
            <a:fld id="{D45E1C2A-C00C-461B-8CF1-6D1F29622184}" type="slidenum">
              <a:rPr lang="en-US" smtClean="0"/>
              <a:t>77</a:t>
            </a:fld>
            <a:endParaRPr lang="en-US"/>
          </a:p>
        </p:txBody>
      </p:sp>
    </p:spTree>
    <p:extLst>
      <p:ext uri="{BB962C8B-B14F-4D97-AF65-F5344CB8AC3E}">
        <p14:creationId xmlns:p14="http://schemas.microsoft.com/office/powerpoint/2010/main" val="23936282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8DFC7-0B08-75DA-F1FE-06FA2D289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7B2AC-755D-5065-D902-1601331F83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7276B5-0DD0-5F67-0522-0E598B9D4B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D03411-1C52-B270-3E40-EB049F691081}"/>
              </a:ext>
            </a:extLst>
          </p:cNvPr>
          <p:cNvSpPr>
            <a:spLocks noGrp="1"/>
          </p:cNvSpPr>
          <p:nvPr>
            <p:ph type="sldNum" sz="quarter" idx="5"/>
          </p:nvPr>
        </p:nvSpPr>
        <p:spPr/>
        <p:txBody>
          <a:bodyPr/>
          <a:lstStyle/>
          <a:p>
            <a:fld id="{D45E1C2A-C00C-461B-8CF1-6D1F29622184}" type="slidenum">
              <a:rPr lang="en-US" smtClean="0"/>
              <a:t>78</a:t>
            </a:fld>
            <a:endParaRPr lang="en-US"/>
          </a:p>
        </p:txBody>
      </p:sp>
    </p:spTree>
    <p:extLst>
      <p:ext uri="{BB962C8B-B14F-4D97-AF65-F5344CB8AC3E}">
        <p14:creationId xmlns:p14="http://schemas.microsoft.com/office/powerpoint/2010/main" val="9418738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D96A6-BD29-87C5-0DD3-DABE016BB8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E4917-883C-1C66-7F08-9101DCE71F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1F34DC-2676-49AD-1C45-CA438D5337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the bell work with the class. </a:t>
            </a:r>
          </a:p>
          <a:p>
            <a:endParaRPr lang="en-US" dirty="0"/>
          </a:p>
        </p:txBody>
      </p:sp>
      <p:sp>
        <p:nvSpPr>
          <p:cNvPr id="4" name="Slide Number Placeholder 3">
            <a:extLst>
              <a:ext uri="{FF2B5EF4-FFF2-40B4-BE49-F238E27FC236}">
                <a16:creationId xmlns:a16="http://schemas.microsoft.com/office/drawing/2014/main" id="{BC06741B-0FED-6E95-E594-1F1EF4FEC48E}"/>
              </a:ext>
            </a:extLst>
          </p:cNvPr>
          <p:cNvSpPr>
            <a:spLocks noGrp="1"/>
          </p:cNvSpPr>
          <p:nvPr>
            <p:ph type="sldNum" sz="quarter" idx="5"/>
          </p:nvPr>
        </p:nvSpPr>
        <p:spPr/>
        <p:txBody>
          <a:bodyPr/>
          <a:lstStyle/>
          <a:p>
            <a:fld id="{D45E1C2A-C00C-461B-8CF1-6D1F29622184}" type="slidenum">
              <a:rPr lang="en-US" smtClean="0"/>
              <a:t>79</a:t>
            </a:fld>
            <a:endParaRPr lang="en-US"/>
          </a:p>
        </p:txBody>
      </p:sp>
    </p:spTree>
    <p:extLst>
      <p:ext uri="{BB962C8B-B14F-4D97-AF65-F5344CB8AC3E}">
        <p14:creationId xmlns:p14="http://schemas.microsoft.com/office/powerpoint/2010/main" val="385957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A48F5-40D4-A3E6-3274-F77E01524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D7B43-6756-041F-C568-E19B12B8B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F898DD-86AC-9E6A-981F-7E56E6F21F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7A4ACC-EB68-FD78-1174-FD074F81D2B7}"/>
              </a:ext>
            </a:extLst>
          </p:cNvPr>
          <p:cNvSpPr>
            <a:spLocks noGrp="1"/>
          </p:cNvSpPr>
          <p:nvPr>
            <p:ph type="sldNum" sz="quarter" idx="5"/>
          </p:nvPr>
        </p:nvSpPr>
        <p:spPr/>
        <p:txBody>
          <a:bodyPr/>
          <a:lstStyle/>
          <a:p>
            <a:fld id="{D45E1C2A-C00C-461B-8CF1-6D1F29622184}" type="slidenum">
              <a:rPr lang="en-US" smtClean="0"/>
              <a:t>8</a:t>
            </a:fld>
            <a:endParaRPr lang="en-US"/>
          </a:p>
        </p:txBody>
      </p:sp>
    </p:spTree>
    <p:extLst>
      <p:ext uri="{BB962C8B-B14F-4D97-AF65-F5344CB8AC3E}">
        <p14:creationId xmlns:p14="http://schemas.microsoft.com/office/powerpoint/2010/main" val="31791964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D9D28-A85E-27A7-89E9-325868213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2F3F-D766-6D20-DE7D-C44CD77E40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5E74EE-CCE0-A5D5-CE4C-CB5816E5ED59}"/>
              </a:ext>
            </a:extLst>
          </p:cNvPr>
          <p:cNvSpPr>
            <a:spLocks noGrp="1"/>
          </p:cNvSpPr>
          <p:nvPr>
            <p:ph type="body" idx="1"/>
          </p:nvPr>
        </p:nvSpPr>
        <p:spPr/>
        <p:txBody>
          <a:bodyPr/>
          <a:lstStyle/>
          <a:p>
            <a:r>
              <a:rPr lang="en-US" sz="1600" b="1" dirty="0">
                <a:solidFill>
                  <a:schemeClr val="bg1"/>
                </a:solidFill>
                <a:latin typeface="Plus Jakarta Sans" pitchFamily="2" charset="0"/>
                <a:cs typeface="Plus Jakarta Sans" pitchFamily="2" charset="0"/>
              </a:rPr>
              <a:t>How does this speaker transfer energy?</a:t>
            </a:r>
          </a:p>
          <a:p>
            <a:endParaRPr lang="en-US" dirty="0"/>
          </a:p>
          <a:p>
            <a:r>
              <a:rPr lang="en-US" dirty="0"/>
              <a:t>How does this relate to the transfer of energy in your throat when you speak? </a:t>
            </a:r>
          </a:p>
        </p:txBody>
      </p:sp>
      <p:sp>
        <p:nvSpPr>
          <p:cNvPr id="4" name="Slide Number Placeholder 3">
            <a:extLst>
              <a:ext uri="{FF2B5EF4-FFF2-40B4-BE49-F238E27FC236}">
                <a16:creationId xmlns:a16="http://schemas.microsoft.com/office/drawing/2014/main" id="{F67E8765-7C15-7956-6996-FF256CEC5FAE}"/>
              </a:ext>
            </a:extLst>
          </p:cNvPr>
          <p:cNvSpPr>
            <a:spLocks noGrp="1"/>
          </p:cNvSpPr>
          <p:nvPr>
            <p:ph type="sldNum" sz="quarter" idx="5"/>
          </p:nvPr>
        </p:nvSpPr>
        <p:spPr/>
        <p:txBody>
          <a:bodyPr/>
          <a:lstStyle/>
          <a:p>
            <a:fld id="{D45E1C2A-C00C-461B-8CF1-6D1F29622184}" type="slidenum">
              <a:rPr lang="en-US" smtClean="0"/>
              <a:t>80</a:t>
            </a:fld>
            <a:endParaRPr lang="en-US"/>
          </a:p>
        </p:txBody>
      </p:sp>
    </p:spTree>
    <p:extLst>
      <p:ext uri="{BB962C8B-B14F-4D97-AF65-F5344CB8AC3E}">
        <p14:creationId xmlns:p14="http://schemas.microsoft.com/office/powerpoint/2010/main" val="26366373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D9D28-A85E-27A7-89E9-325868213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2F3F-D766-6D20-DE7D-C44CD77E40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5E74EE-CCE0-A5D5-CE4C-CB5816E5ED59}"/>
              </a:ext>
            </a:extLst>
          </p:cNvPr>
          <p:cNvSpPr>
            <a:spLocks noGrp="1"/>
          </p:cNvSpPr>
          <p:nvPr>
            <p:ph type="body" idx="1"/>
          </p:nvPr>
        </p:nvSpPr>
        <p:spPr/>
        <p:txBody>
          <a:bodyPr/>
          <a:lstStyle/>
          <a:p>
            <a:r>
              <a:rPr lang="en-US" dirty="0"/>
              <a:t>Have students list things they figured out and questions they have </a:t>
            </a:r>
          </a:p>
          <a:p>
            <a:endParaRPr lang="en-US" dirty="0"/>
          </a:p>
        </p:txBody>
      </p:sp>
      <p:sp>
        <p:nvSpPr>
          <p:cNvPr id="4" name="Slide Number Placeholder 3">
            <a:extLst>
              <a:ext uri="{FF2B5EF4-FFF2-40B4-BE49-F238E27FC236}">
                <a16:creationId xmlns:a16="http://schemas.microsoft.com/office/drawing/2014/main" id="{F67E8765-7C15-7956-6996-FF256CEC5FAE}"/>
              </a:ext>
            </a:extLst>
          </p:cNvPr>
          <p:cNvSpPr>
            <a:spLocks noGrp="1"/>
          </p:cNvSpPr>
          <p:nvPr>
            <p:ph type="sldNum" sz="quarter" idx="5"/>
          </p:nvPr>
        </p:nvSpPr>
        <p:spPr/>
        <p:txBody>
          <a:bodyPr/>
          <a:lstStyle/>
          <a:p>
            <a:fld id="{D45E1C2A-C00C-461B-8CF1-6D1F29622184}" type="slidenum">
              <a:rPr lang="en-US" smtClean="0"/>
              <a:t>81</a:t>
            </a:fld>
            <a:endParaRPr lang="en-US"/>
          </a:p>
        </p:txBody>
      </p:sp>
    </p:spTree>
    <p:extLst>
      <p:ext uri="{BB962C8B-B14F-4D97-AF65-F5344CB8AC3E}">
        <p14:creationId xmlns:p14="http://schemas.microsoft.com/office/powerpoint/2010/main" val="20113121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BA5AF-6B60-23D2-E2A5-BCFCD12AF2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438D02-E1F4-B80D-B7AD-8F699825AD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70CE92-1796-65D5-884D-FAAF3808CAC8}"/>
              </a:ext>
            </a:extLst>
          </p:cNvPr>
          <p:cNvSpPr>
            <a:spLocks noGrp="1"/>
          </p:cNvSpPr>
          <p:nvPr>
            <p:ph type="body" idx="1"/>
          </p:nvPr>
        </p:nvSpPr>
        <p:spPr/>
        <p:txBody>
          <a:bodyPr/>
          <a:lstStyle/>
          <a:p>
            <a:r>
              <a:rPr lang="en-US" dirty="0"/>
              <a:t>Read silently until you get to a question in bold.</a:t>
            </a:r>
          </a:p>
          <a:p>
            <a:r>
              <a:rPr lang="en-US" dirty="0"/>
              <a:t> Pause and wait for your partner.</a:t>
            </a:r>
          </a:p>
          <a:p>
            <a:r>
              <a:rPr lang="en-US" dirty="0"/>
              <a:t> Quietly discuss your ideas to answer the question.</a:t>
            </a:r>
          </a:p>
          <a:p>
            <a:r>
              <a:rPr lang="en-US" dirty="0"/>
              <a:t> Continue reading until the next bold question.</a:t>
            </a:r>
          </a:p>
          <a:p>
            <a:r>
              <a:rPr lang="en-US" dirty="0"/>
              <a:t>As you read about them, place a check mark by things we figured out from our two-column chart.</a:t>
            </a:r>
          </a:p>
          <a:p>
            <a:r>
              <a:rPr lang="en-US" dirty="0"/>
              <a:t>As you read about new ideas to answer our questions, place a star by them in the reading.</a:t>
            </a:r>
          </a:p>
          <a:p>
            <a:r>
              <a:rPr lang="en-US" dirty="0"/>
              <a:t>When you complete the reading, discuss the questions from your two-column chart with your partner.</a:t>
            </a:r>
          </a:p>
          <a:p>
            <a:r>
              <a:rPr lang="en-US" dirty="0"/>
              <a:t> How would you answer the questions now?</a:t>
            </a:r>
          </a:p>
          <a:p>
            <a:endParaRPr lang="en-US" dirty="0"/>
          </a:p>
        </p:txBody>
      </p:sp>
      <p:sp>
        <p:nvSpPr>
          <p:cNvPr id="4" name="Slide Number Placeholder 3">
            <a:extLst>
              <a:ext uri="{FF2B5EF4-FFF2-40B4-BE49-F238E27FC236}">
                <a16:creationId xmlns:a16="http://schemas.microsoft.com/office/drawing/2014/main" id="{26D0CD5B-9EE4-B0ED-CD62-5AB7797E8880}"/>
              </a:ext>
            </a:extLst>
          </p:cNvPr>
          <p:cNvSpPr>
            <a:spLocks noGrp="1"/>
          </p:cNvSpPr>
          <p:nvPr>
            <p:ph type="sldNum" sz="quarter" idx="5"/>
          </p:nvPr>
        </p:nvSpPr>
        <p:spPr/>
        <p:txBody>
          <a:bodyPr/>
          <a:lstStyle/>
          <a:p>
            <a:fld id="{D45E1C2A-C00C-461B-8CF1-6D1F29622184}" type="slidenum">
              <a:rPr lang="en-US" smtClean="0"/>
              <a:t>82</a:t>
            </a:fld>
            <a:endParaRPr lang="en-US"/>
          </a:p>
        </p:txBody>
      </p:sp>
    </p:spTree>
    <p:extLst>
      <p:ext uri="{BB962C8B-B14F-4D97-AF65-F5344CB8AC3E}">
        <p14:creationId xmlns:p14="http://schemas.microsoft.com/office/powerpoint/2010/main" val="40900705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42230-44C2-C1EA-77EA-2A6D76317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36DB1-06FD-DCE7-F451-C5D702D8A6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B064E-62B3-2318-064E-8AB8F6A14D27}"/>
              </a:ext>
            </a:extLst>
          </p:cNvPr>
          <p:cNvSpPr>
            <a:spLocks noGrp="1"/>
          </p:cNvSpPr>
          <p:nvPr>
            <p:ph type="body" idx="1"/>
          </p:nvPr>
        </p:nvSpPr>
        <p:spPr/>
        <p:txBody>
          <a:bodyPr/>
          <a:lstStyle/>
          <a:p>
            <a:r>
              <a:rPr lang="en-US" dirty="0"/>
              <a:t>Read silently until you get to a question in bold.</a:t>
            </a:r>
          </a:p>
          <a:p>
            <a:r>
              <a:rPr lang="en-US" dirty="0"/>
              <a:t> Pause and wait for your partner.</a:t>
            </a:r>
          </a:p>
          <a:p>
            <a:r>
              <a:rPr lang="en-US" dirty="0"/>
              <a:t> Quietly discuss your ideas to answer the question.</a:t>
            </a:r>
          </a:p>
          <a:p>
            <a:r>
              <a:rPr lang="en-US" dirty="0"/>
              <a:t> Continue reading until the next bold question.</a:t>
            </a:r>
          </a:p>
          <a:p>
            <a:r>
              <a:rPr lang="en-US" dirty="0"/>
              <a:t>As you read about them, place a check mark by things we figured out from our two-column chart.</a:t>
            </a:r>
          </a:p>
          <a:p>
            <a:r>
              <a:rPr lang="en-US" dirty="0"/>
              <a:t>As you read about new ideas to answer our questions, place a star by them in the reading.</a:t>
            </a:r>
          </a:p>
          <a:p>
            <a:r>
              <a:rPr lang="en-US" dirty="0"/>
              <a:t>When you complete the reading, discuss the questions from your two-column chart with your partner.</a:t>
            </a:r>
          </a:p>
          <a:p>
            <a:r>
              <a:rPr lang="en-US" dirty="0"/>
              <a:t> How would you answer the questions now?</a:t>
            </a:r>
          </a:p>
          <a:p>
            <a:endParaRPr lang="en-US" dirty="0"/>
          </a:p>
        </p:txBody>
      </p:sp>
      <p:sp>
        <p:nvSpPr>
          <p:cNvPr id="4" name="Slide Number Placeholder 3">
            <a:extLst>
              <a:ext uri="{FF2B5EF4-FFF2-40B4-BE49-F238E27FC236}">
                <a16:creationId xmlns:a16="http://schemas.microsoft.com/office/drawing/2014/main" id="{38C62322-5942-46D0-0664-89FEAF5B6627}"/>
              </a:ext>
            </a:extLst>
          </p:cNvPr>
          <p:cNvSpPr>
            <a:spLocks noGrp="1"/>
          </p:cNvSpPr>
          <p:nvPr>
            <p:ph type="sldNum" sz="quarter" idx="5"/>
          </p:nvPr>
        </p:nvSpPr>
        <p:spPr/>
        <p:txBody>
          <a:bodyPr/>
          <a:lstStyle/>
          <a:p>
            <a:fld id="{D45E1C2A-C00C-461B-8CF1-6D1F29622184}" type="slidenum">
              <a:rPr lang="en-US" smtClean="0"/>
              <a:t>83</a:t>
            </a:fld>
            <a:endParaRPr lang="en-US"/>
          </a:p>
        </p:txBody>
      </p:sp>
    </p:spTree>
    <p:extLst>
      <p:ext uri="{BB962C8B-B14F-4D97-AF65-F5344CB8AC3E}">
        <p14:creationId xmlns:p14="http://schemas.microsoft.com/office/powerpoint/2010/main" val="13417790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7294E-C70D-6249-CD8B-D33913CCCD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D0F74E-68FE-36A6-DF82-4BD5A4D27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2CE5CF-4DD4-E159-D438-B1E0FD1AD5C9}"/>
              </a:ext>
            </a:extLst>
          </p:cNvPr>
          <p:cNvSpPr>
            <a:spLocks noGrp="1"/>
          </p:cNvSpPr>
          <p:nvPr>
            <p:ph type="body" idx="1"/>
          </p:nvPr>
        </p:nvSpPr>
        <p:spPr/>
        <p:txBody>
          <a:bodyPr/>
          <a:lstStyle/>
          <a:p>
            <a:r>
              <a:rPr lang="en-US" dirty="0"/>
              <a:t>Read silently until you get to a question in bold.</a:t>
            </a:r>
          </a:p>
          <a:p>
            <a:r>
              <a:rPr lang="en-US" dirty="0"/>
              <a:t> Pause and wait for your partner.</a:t>
            </a:r>
          </a:p>
          <a:p>
            <a:r>
              <a:rPr lang="en-US" dirty="0"/>
              <a:t> Quietly discuss your ideas to answer the question.</a:t>
            </a:r>
          </a:p>
          <a:p>
            <a:r>
              <a:rPr lang="en-US" dirty="0"/>
              <a:t> Continue reading until the next bold question.</a:t>
            </a:r>
          </a:p>
          <a:p>
            <a:r>
              <a:rPr lang="en-US" dirty="0"/>
              <a:t>As you read about them, place a check mark by things we figured out from our two-column chart.</a:t>
            </a:r>
          </a:p>
          <a:p>
            <a:r>
              <a:rPr lang="en-US" dirty="0"/>
              <a:t>As you read about new ideas to answer our questions, place a star by them in the reading.</a:t>
            </a:r>
          </a:p>
          <a:p>
            <a:r>
              <a:rPr lang="en-US" dirty="0"/>
              <a:t>When you complete the reading, discuss the questions from your two-column chart with your partner.</a:t>
            </a:r>
          </a:p>
          <a:p>
            <a:r>
              <a:rPr lang="en-US" dirty="0"/>
              <a:t> How would you answer the questions now?</a:t>
            </a:r>
          </a:p>
          <a:p>
            <a:endParaRPr lang="en-US" dirty="0"/>
          </a:p>
        </p:txBody>
      </p:sp>
      <p:sp>
        <p:nvSpPr>
          <p:cNvPr id="4" name="Slide Number Placeholder 3">
            <a:extLst>
              <a:ext uri="{FF2B5EF4-FFF2-40B4-BE49-F238E27FC236}">
                <a16:creationId xmlns:a16="http://schemas.microsoft.com/office/drawing/2014/main" id="{859AAFC8-8A01-248A-3CF4-0735B7E2E58B}"/>
              </a:ext>
            </a:extLst>
          </p:cNvPr>
          <p:cNvSpPr>
            <a:spLocks noGrp="1"/>
          </p:cNvSpPr>
          <p:nvPr>
            <p:ph type="sldNum" sz="quarter" idx="5"/>
          </p:nvPr>
        </p:nvSpPr>
        <p:spPr/>
        <p:txBody>
          <a:bodyPr/>
          <a:lstStyle/>
          <a:p>
            <a:fld id="{D45E1C2A-C00C-461B-8CF1-6D1F29622184}" type="slidenum">
              <a:rPr lang="en-US" smtClean="0"/>
              <a:t>84</a:t>
            </a:fld>
            <a:endParaRPr lang="en-US"/>
          </a:p>
        </p:txBody>
      </p:sp>
    </p:spTree>
    <p:extLst>
      <p:ext uri="{BB962C8B-B14F-4D97-AF65-F5344CB8AC3E}">
        <p14:creationId xmlns:p14="http://schemas.microsoft.com/office/powerpoint/2010/main" val="18284337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60EA2-8583-3B33-2385-2AD448B0C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9FA452-1B19-C73C-F4BD-5AF13682A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7BB73-F47E-2BEF-00C8-65DA09E5C008}"/>
              </a:ext>
            </a:extLst>
          </p:cNvPr>
          <p:cNvSpPr>
            <a:spLocks noGrp="1"/>
          </p:cNvSpPr>
          <p:nvPr>
            <p:ph type="body" idx="1"/>
          </p:nvPr>
        </p:nvSpPr>
        <p:spPr/>
        <p:txBody>
          <a:bodyPr/>
          <a:lstStyle/>
          <a:p>
            <a:r>
              <a:rPr lang="en-US" dirty="0"/>
              <a:t>Read silently until you get to a question in bold.</a:t>
            </a:r>
          </a:p>
          <a:p>
            <a:r>
              <a:rPr lang="en-US" dirty="0"/>
              <a:t> Pause and wait for your partner.</a:t>
            </a:r>
          </a:p>
          <a:p>
            <a:r>
              <a:rPr lang="en-US" dirty="0"/>
              <a:t> Quietly discuss your ideas to answer the question.</a:t>
            </a:r>
          </a:p>
          <a:p>
            <a:r>
              <a:rPr lang="en-US" dirty="0"/>
              <a:t> Continue reading until the next bold question.</a:t>
            </a:r>
          </a:p>
          <a:p>
            <a:r>
              <a:rPr lang="en-US" dirty="0"/>
              <a:t>As you read about them, place a check mark by things we figured out from our two-column chart.</a:t>
            </a:r>
          </a:p>
          <a:p>
            <a:r>
              <a:rPr lang="en-US" dirty="0"/>
              <a:t>As you read about new ideas to answer our questions, place a star by them in the reading.</a:t>
            </a:r>
          </a:p>
          <a:p>
            <a:r>
              <a:rPr lang="en-US" dirty="0"/>
              <a:t>When you complete the reading, discuss the questions from your two-column chart with your partner.</a:t>
            </a:r>
          </a:p>
          <a:p>
            <a:r>
              <a:rPr lang="en-US" dirty="0"/>
              <a:t> How would you answer the questions now?</a:t>
            </a:r>
          </a:p>
          <a:p>
            <a:endParaRPr lang="en-US" dirty="0"/>
          </a:p>
        </p:txBody>
      </p:sp>
      <p:sp>
        <p:nvSpPr>
          <p:cNvPr id="4" name="Slide Number Placeholder 3">
            <a:extLst>
              <a:ext uri="{FF2B5EF4-FFF2-40B4-BE49-F238E27FC236}">
                <a16:creationId xmlns:a16="http://schemas.microsoft.com/office/drawing/2014/main" id="{57F9FC8E-365D-7F45-0C9E-69FCF416986E}"/>
              </a:ext>
            </a:extLst>
          </p:cNvPr>
          <p:cNvSpPr>
            <a:spLocks noGrp="1"/>
          </p:cNvSpPr>
          <p:nvPr>
            <p:ph type="sldNum" sz="quarter" idx="5"/>
          </p:nvPr>
        </p:nvSpPr>
        <p:spPr/>
        <p:txBody>
          <a:bodyPr/>
          <a:lstStyle/>
          <a:p>
            <a:fld id="{D45E1C2A-C00C-461B-8CF1-6D1F29622184}" type="slidenum">
              <a:rPr lang="en-US" smtClean="0"/>
              <a:t>85</a:t>
            </a:fld>
            <a:endParaRPr lang="en-US"/>
          </a:p>
        </p:txBody>
      </p:sp>
    </p:spTree>
    <p:extLst>
      <p:ext uri="{BB962C8B-B14F-4D97-AF65-F5344CB8AC3E}">
        <p14:creationId xmlns:p14="http://schemas.microsoft.com/office/powerpoint/2010/main" val="30089192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AD7A1-756D-AB4C-C034-78C1B38DB3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EBB87-37CF-ACE5-193C-9A25AC2A58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B65F5D-2DBD-6951-ECA0-8CF94B756633}"/>
              </a:ext>
            </a:extLst>
          </p:cNvPr>
          <p:cNvSpPr>
            <a:spLocks noGrp="1"/>
          </p:cNvSpPr>
          <p:nvPr>
            <p:ph type="body" idx="1"/>
          </p:nvPr>
        </p:nvSpPr>
        <p:spPr/>
        <p:txBody>
          <a:bodyPr/>
          <a:lstStyle/>
          <a:p>
            <a:r>
              <a:rPr lang="en-US" sz="1600" kern="1200" dirty="0">
                <a:solidFill>
                  <a:schemeClr val="tx1"/>
                </a:solidFill>
                <a:effectLst/>
                <a:latin typeface="Plus Jakarta Sans" pitchFamily="2" charset="0"/>
                <a:ea typeface="+mn-ea"/>
                <a:cs typeface="Plus Jakarta Sans" pitchFamily="2" charset="0"/>
              </a:rPr>
              <a:t>Students will summarize and discuss with the whole class key ideas from this lesson</a:t>
            </a:r>
            <a:endParaRPr lang="en-US" dirty="0"/>
          </a:p>
        </p:txBody>
      </p:sp>
      <p:sp>
        <p:nvSpPr>
          <p:cNvPr id="4" name="Slide Number Placeholder 3">
            <a:extLst>
              <a:ext uri="{FF2B5EF4-FFF2-40B4-BE49-F238E27FC236}">
                <a16:creationId xmlns:a16="http://schemas.microsoft.com/office/drawing/2014/main" id="{CF2C4F69-6E28-02E7-AE2D-27888350174E}"/>
              </a:ext>
            </a:extLst>
          </p:cNvPr>
          <p:cNvSpPr>
            <a:spLocks noGrp="1"/>
          </p:cNvSpPr>
          <p:nvPr>
            <p:ph type="sldNum" sz="quarter" idx="5"/>
          </p:nvPr>
        </p:nvSpPr>
        <p:spPr/>
        <p:txBody>
          <a:bodyPr/>
          <a:lstStyle/>
          <a:p>
            <a:fld id="{D45E1C2A-C00C-461B-8CF1-6D1F29622184}" type="slidenum">
              <a:rPr lang="en-US" smtClean="0"/>
              <a:t>86</a:t>
            </a:fld>
            <a:endParaRPr lang="en-US"/>
          </a:p>
        </p:txBody>
      </p:sp>
    </p:spTree>
    <p:extLst>
      <p:ext uri="{BB962C8B-B14F-4D97-AF65-F5344CB8AC3E}">
        <p14:creationId xmlns:p14="http://schemas.microsoft.com/office/powerpoint/2010/main" val="33659794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33955-0C21-E358-BF17-B08BBB31D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9FA1C0-A342-5F2E-6904-12B49F8739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EEAB80-B238-7035-DE09-B041A89E269F}"/>
              </a:ext>
            </a:extLst>
          </p:cNvPr>
          <p:cNvSpPr>
            <a:spLocks noGrp="1"/>
          </p:cNvSpPr>
          <p:nvPr>
            <p:ph type="body" idx="1"/>
          </p:nvPr>
        </p:nvSpPr>
        <p:spPr/>
        <p:txBody>
          <a:bodyPr/>
          <a:lstStyle/>
          <a:p>
            <a:r>
              <a:rPr lang="en-US" dirty="0"/>
              <a:t>Have students list things they figured out and questions they have </a:t>
            </a:r>
          </a:p>
          <a:p>
            <a:endParaRPr lang="en-US" dirty="0"/>
          </a:p>
        </p:txBody>
      </p:sp>
      <p:sp>
        <p:nvSpPr>
          <p:cNvPr id="4" name="Slide Number Placeholder 3">
            <a:extLst>
              <a:ext uri="{FF2B5EF4-FFF2-40B4-BE49-F238E27FC236}">
                <a16:creationId xmlns:a16="http://schemas.microsoft.com/office/drawing/2014/main" id="{9BA3AE04-D9A9-431D-07E8-575C8EE41B89}"/>
              </a:ext>
            </a:extLst>
          </p:cNvPr>
          <p:cNvSpPr>
            <a:spLocks noGrp="1"/>
          </p:cNvSpPr>
          <p:nvPr>
            <p:ph type="sldNum" sz="quarter" idx="5"/>
          </p:nvPr>
        </p:nvSpPr>
        <p:spPr/>
        <p:txBody>
          <a:bodyPr/>
          <a:lstStyle/>
          <a:p>
            <a:fld id="{D45E1C2A-C00C-461B-8CF1-6D1F29622184}" type="slidenum">
              <a:rPr lang="en-US" smtClean="0"/>
              <a:t>87</a:t>
            </a:fld>
            <a:endParaRPr lang="en-US"/>
          </a:p>
        </p:txBody>
      </p:sp>
    </p:spTree>
    <p:extLst>
      <p:ext uri="{BB962C8B-B14F-4D97-AF65-F5344CB8AC3E}">
        <p14:creationId xmlns:p14="http://schemas.microsoft.com/office/powerpoint/2010/main" val="417022868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5E125-3CBA-49AB-3211-95D8B684C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5D4BEB-AB9D-C348-02F5-E1324CE2CB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5300F-547D-280A-856D-C1A3477850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1AC429-A742-E96B-74E7-C814E3D7CDB0}"/>
              </a:ext>
            </a:extLst>
          </p:cNvPr>
          <p:cNvSpPr>
            <a:spLocks noGrp="1"/>
          </p:cNvSpPr>
          <p:nvPr>
            <p:ph type="sldNum" sz="quarter" idx="5"/>
          </p:nvPr>
        </p:nvSpPr>
        <p:spPr/>
        <p:txBody>
          <a:bodyPr/>
          <a:lstStyle/>
          <a:p>
            <a:fld id="{D45E1C2A-C00C-461B-8CF1-6D1F29622184}" type="slidenum">
              <a:rPr lang="en-US" smtClean="0"/>
              <a:t>88</a:t>
            </a:fld>
            <a:endParaRPr lang="en-US"/>
          </a:p>
        </p:txBody>
      </p:sp>
    </p:spTree>
    <p:extLst>
      <p:ext uri="{BB962C8B-B14F-4D97-AF65-F5344CB8AC3E}">
        <p14:creationId xmlns:p14="http://schemas.microsoft.com/office/powerpoint/2010/main" val="85767852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95EEC-8DE6-E961-0626-AFFD16BFA5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7FF974-0A94-3C85-46FE-54D930CEA7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8F6CC5-A373-ED41-FD67-B3091ACFF1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DBEC80-31FC-B8E2-AEB6-AD8D81C7404C}"/>
              </a:ext>
            </a:extLst>
          </p:cNvPr>
          <p:cNvSpPr>
            <a:spLocks noGrp="1"/>
          </p:cNvSpPr>
          <p:nvPr>
            <p:ph type="sldNum" sz="quarter" idx="5"/>
          </p:nvPr>
        </p:nvSpPr>
        <p:spPr/>
        <p:txBody>
          <a:bodyPr/>
          <a:lstStyle/>
          <a:p>
            <a:fld id="{D45E1C2A-C00C-461B-8CF1-6D1F29622184}" type="slidenum">
              <a:rPr lang="en-US" smtClean="0"/>
              <a:t>89</a:t>
            </a:fld>
            <a:endParaRPr lang="en-US"/>
          </a:p>
        </p:txBody>
      </p:sp>
    </p:spTree>
    <p:extLst>
      <p:ext uri="{BB962C8B-B14F-4D97-AF65-F5344CB8AC3E}">
        <p14:creationId xmlns:p14="http://schemas.microsoft.com/office/powerpoint/2010/main" val="2158812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2F7A0-8B2D-2113-50C8-377D1C1EE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ABF5F4-4BD8-75DF-E606-F59171A207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9912DF-26E5-134D-C926-33A9A6959458}"/>
              </a:ext>
            </a:extLst>
          </p:cNvPr>
          <p:cNvSpPr>
            <a:spLocks noGrp="1"/>
          </p:cNvSpPr>
          <p:nvPr>
            <p:ph type="body" idx="1"/>
          </p:nvPr>
        </p:nvSpPr>
        <p:spPr/>
        <p:txBody>
          <a:bodyPr/>
          <a:lstStyle/>
          <a:p>
            <a:r>
              <a:rPr lang="en-US" dirty="0"/>
              <a:t>I can identify the parts of an electrical system.</a:t>
            </a:r>
          </a:p>
          <a:p>
            <a:r>
              <a:rPr lang="en-US" dirty="0"/>
              <a:t>I can explain how energy moves through an electrical system.</a:t>
            </a:r>
          </a:p>
          <a:p>
            <a:r>
              <a:rPr lang="en-US" dirty="0"/>
              <a:t>I can explain how electricity creates a magnetic field.</a:t>
            </a:r>
          </a:p>
          <a:p>
            <a:r>
              <a:rPr lang="en-US" dirty="0"/>
              <a:t>I can use evidence from investigations and readings.</a:t>
            </a:r>
          </a:p>
          <a:p>
            <a:r>
              <a:rPr lang="en-US" dirty="0"/>
              <a:t>I can model how electrical systems convert energy.</a:t>
            </a:r>
          </a:p>
          <a:p>
            <a:endParaRPr lang="en-US" dirty="0"/>
          </a:p>
        </p:txBody>
      </p:sp>
      <p:sp>
        <p:nvSpPr>
          <p:cNvPr id="4" name="Slide Number Placeholder 3">
            <a:extLst>
              <a:ext uri="{FF2B5EF4-FFF2-40B4-BE49-F238E27FC236}">
                <a16:creationId xmlns:a16="http://schemas.microsoft.com/office/drawing/2014/main" id="{33CD52C4-216B-D942-7245-33866230BCC2}"/>
              </a:ext>
            </a:extLst>
          </p:cNvPr>
          <p:cNvSpPr>
            <a:spLocks noGrp="1"/>
          </p:cNvSpPr>
          <p:nvPr>
            <p:ph type="sldNum" sz="quarter" idx="5"/>
          </p:nvPr>
        </p:nvSpPr>
        <p:spPr/>
        <p:txBody>
          <a:bodyPr/>
          <a:lstStyle/>
          <a:p>
            <a:fld id="{D45E1C2A-C00C-461B-8CF1-6D1F29622184}" type="slidenum">
              <a:rPr lang="en-US" smtClean="0"/>
              <a:t>9</a:t>
            </a:fld>
            <a:endParaRPr lang="en-US"/>
          </a:p>
        </p:txBody>
      </p:sp>
    </p:spTree>
    <p:extLst>
      <p:ext uri="{BB962C8B-B14F-4D97-AF65-F5344CB8AC3E}">
        <p14:creationId xmlns:p14="http://schemas.microsoft.com/office/powerpoint/2010/main" val="262849899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905D4-5494-EF9A-9844-3E5DA63DAA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631849-882E-A13B-F288-89AC7C8285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A8A8D4-E513-F793-3EEE-65A3E4B2B7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E48629-3F94-6F73-3A1D-281DD8770EAB}"/>
              </a:ext>
            </a:extLst>
          </p:cNvPr>
          <p:cNvSpPr>
            <a:spLocks noGrp="1"/>
          </p:cNvSpPr>
          <p:nvPr>
            <p:ph type="sldNum" sz="quarter" idx="5"/>
          </p:nvPr>
        </p:nvSpPr>
        <p:spPr/>
        <p:txBody>
          <a:bodyPr/>
          <a:lstStyle/>
          <a:p>
            <a:fld id="{D45E1C2A-C00C-461B-8CF1-6D1F29622184}" type="slidenum">
              <a:rPr lang="en-US" smtClean="0"/>
              <a:t>90</a:t>
            </a:fld>
            <a:endParaRPr lang="en-US"/>
          </a:p>
        </p:txBody>
      </p:sp>
    </p:spTree>
    <p:extLst>
      <p:ext uri="{BB962C8B-B14F-4D97-AF65-F5344CB8AC3E}">
        <p14:creationId xmlns:p14="http://schemas.microsoft.com/office/powerpoint/2010/main" val="354454984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510BA-08EC-8CDB-D7A0-A831F75B6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8FFEE-D379-1594-DC08-BD65959226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F2F4B7-E3E4-EA7A-E245-AFDA40C0B6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27E89E-F800-E392-8025-13EEDF08DF2D}"/>
              </a:ext>
            </a:extLst>
          </p:cNvPr>
          <p:cNvSpPr>
            <a:spLocks noGrp="1"/>
          </p:cNvSpPr>
          <p:nvPr>
            <p:ph type="sldNum" sz="quarter" idx="5"/>
          </p:nvPr>
        </p:nvSpPr>
        <p:spPr/>
        <p:txBody>
          <a:bodyPr/>
          <a:lstStyle/>
          <a:p>
            <a:fld id="{D45E1C2A-C00C-461B-8CF1-6D1F29622184}" type="slidenum">
              <a:rPr lang="en-US" smtClean="0"/>
              <a:t>91</a:t>
            </a:fld>
            <a:endParaRPr lang="en-US"/>
          </a:p>
        </p:txBody>
      </p:sp>
    </p:spTree>
    <p:extLst>
      <p:ext uri="{BB962C8B-B14F-4D97-AF65-F5344CB8AC3E}">
        <p14:creationId xmlns:p14="http://schemas.microsoft.com/office/powerpoint/2010/main" val="15687515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4EE5D-0BDC-7C28-D51A-A7A77B07B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8E5FD6-1FAC-EF1A-0C14-46A210F2AE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C11DE7-396A-0078-48C7-BB1AFDBB7E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9CC4E1-09C9-3C99-58FC-9D4654ED41A9}"/>
              </a:ext>
            </a:extLst>
          </p:cNvPr>
          <p:cNvSpPr>
            <a:spLocks noGrp="1"/>
          </p:cNvSpPr>
          <p:nvPr>
            <p:ph type="sldNum" sz="quarter" idx="5"/>
          </p:nvPr>
        </p:nvSpPr>
        <p:spPr/>
        <p:txBody>
          <a:bodyPr/>
          <a:lstStyle/>
          <a:p>
            <a:fld id="{D45E1C2A-C00C-461B-8CF1-6D1F29622184}" type="slidenum">
              <a:rPr lang="en-US" smtClean="0"/>
              <a:t>92</a:t>
            </a:fld>
            <a:endParaRPr lang="en-US"/>
          </a:p>
        </p:txBody>
      </p:sp>
    </p:spTree>
    <p:extLst>
      <p:ext uri="{BB962C8B-B14F-4D97-AF65-F5344CB8AC3E}">
        <p14:creationId xmlns:p14="http://schemas.microsoft.com/office/powerpoint/2010/main" val="1984748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ideo" Target="https://www.youtube.com/embed/WernYF9GmAo?feature=oembed"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ideo" Target="https://www.youtube.com/embed/0atFyVpAxqg?feature=oembed"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E3C44-5D04-1CEC-FE52-684D3975C779}"/>
              </a:ext>
            </a:extLst>
          </p:cNvPr>
          <p:cNvSpPr>
            <a:spLocks noGrp="1"/>
          </p:cNvSpPr>
          <p:nvPr>
            <p:ph type="ctrTitle" hasCustomPrompt="1"/>
          </p:nvPr>
        </p:nvSpPr>
        <p:spPr>
          <a:xfrm>
            <a:off x="1403230" y="948907"/>
            <a:ext cx="9144000" cy="1000662"/>
          </a:xfrm>
        </p:spPr>
        <p:txBody>
          <a:bodyPr anchor="b"/>
          <a:lstStyle>
            <a:lvl1pPr algn="ctr">
              <a:defRPr sz="6000">
                <a:latin typeface="Plus Jakarta Sans" pitchFamily="2" charset="0"/>
                <a:cs typeface="Plus Jakarta Sans" pitchFamily="2" charset="0"/>
              </a:defRPr>
            </a:lvl1pPr>
          </a:lstStyle>
          <a:p>
            <a:r>
              <a:rPr lang="en-US" dirty="0"/>
              <a:t>Bell Work</a:t>
            </a:r>
          </a:p>
        </p:txBody>
      </p:sp>
      <p:sp>
        <p:nvSpPr>
          <p:cNvPr id="9" name="Rectangle 8">
            <a:extLst>
              <a:ext uri="{FF2B5EF4-FFF2-40B4-BE49-F238E27FC236}">
                <a16:creationId xmlns:a16="http://schemas.microsoft.com/office/drawing/2014/main" id="{3BEA90D6-C124-418E-D65E-4D10EF17256D}"/>
              </a:ext>
            </a:extLst>
          </p:cNvPr>
          <p:cNvSpPr/>
          <p:nvPr/>
        </p:nvSpPr>
        <p:spPr>
          <a:xfrm>
            <a:off x="1010009" y="2152799"/>
            <a:ext cx="10171981" cy="40237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D7293C7-3B8C-3C24-BB0A-678B16F95F64}"/>
              </a:ext>
            </a:extLst>
          </p:cNvPr>
          <p:cNvSpPr/>
          <p:nvPr/>
        </p:nvSpPr>
        <p:spPr>
          <a:xfrm>
            <a:off x="4538931" y="2348796"/>
            <a:ext cx="3114136" cy="348507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39BAEEF-4A20-9722-64D4-5536C79E8FFC}"/>
              </a:ext>
            </a:extLst>
          </p:cNvPr>
          <p:cNvSpPr/>
          <p:nvPr/>
        </p:nvSpPr>
        <p:spPr>
          <a:xfrm>
            <a:off x="7884542" y="2348795"/>
            <a:ext cx="3114136" cy="348507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245CC5D-DB41-4FE1-08F8-0D5EED3CABA2}"/>
              </a:ext>
            </a:extLst>
          </p:cNvPr>
          <p:cNvSpPr/>
          <p:nvPr/>
        </p:nvSpPr>
        <p:spPr>
          <a:xfrm>
            <a:off x="1217402" y="2348795"/>
            <a:ext cx="3114136" cy="348507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96900B8-B69C-94CA-694A-4158A2D2769C}"/>
              </a:ext>
            </a:extLst>
          </p:cNvPr>
          <p:cNvSpPr>
            <a:spLocks noGrp="1"/>
          </p:cNvSpPr>
          <p:nvPr>
            <p:ph type="subTitle" idx="1" hasCustomPrompt="1"/>
          </p:nvPr>
        </p:nvSpPr>
        <p:spPr>
          <a:xfrm>
            <a:off x="1436837" y="2566865"/>
            <a:ext cx="2651185" cy="3048929"/>
          </a:xfrm>
        </p:spPr>
        <p:txBody>
          <a:bodyPr/>
          <a:lstStyle>
            <a:lvl1pPr marL="0" indent="0" algn="l">
              <a:buNone/>
              <a:defRPr sz="2400">
                <a:solidFill>
                  <a:schemeClr val="bg1"/>
                </a:solidFill>
                <a:latin typeface="Plus Jakarta Sans" pitchFamily="2" charset="0"/>
                <a:cs typeface="Plus Jakarta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Silently write three sentences about</a:t>
            </a:r>
          </a:p>
        </p:txBody>
      </p:sp>
      <p:sp>
        <p:nvSpPr>
          <p:cNvPr id="13" name="Subtitle 2">
            <a:extLst>
              <a:ext uri="{FF2B5EF4-FFF2-40B4-BE49-F238E27FC236}">
                <a16:creationId xmlns:a16="http://schemas.microsoft.com/office/drawing/2014/main" id="{90D07B60-46D2-F654-A549-768616EFA6E0}"/>
              </a:ext>
            </a:extLst>
          </p:cNvPr>
          <p:cNvSpPr txBox="1">
            <a:spLocks/>
          </p:cNvSpPr>
          <p:nvPr/>
        </p:nvSpPr>
        <p:spPr>
          <a:xfrm>
            <a:off x="8116017" y="2443220"/>
            <a:ext cx="2651185" cy="30489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Plus Jakarta Sans" pitchFamily="2" charset="0"/>
                <a:ea typeface="+mn-ea"/>
                <a:cs typeface="Plus Jakarta Sans"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Plus Jakarta Sans" pitchFamily="2" charset="0"/>
                <a:ea typeface="+mn-ea"/>
                <a:cs typeface="Plus Jakarta Sans" pitchFamily="2" charset="0"/>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Plus Jakarta Sans" pitchFamily="2" charset="0"/>
                <a:ea typeface="+mn-ea"/>
                <a:cs typeface="Plus Jakarta Sans" pitchFamily="2" charset="0"/>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Plus Jakarta Sans" pitchFamily="2" charset="0"/>
                <a:ea typeface="+mn-ea"/>
                <a:cs typeface="Plus Jakarta Sans" pitchFamily="2" charset="0"/>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Plus Jakarta Sans" pitchFamily="2" charset="0"/>
                <a:ea typeface="+mn-ea"/>
                <a:cs typeface="Plus Jakarta Sans"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Silently write three sentences about</a:t>
            </a:r>
            <a:endParaRPr lang="en-US" dirty="0"/>
          </a:p>
        </p:txBody>
      </p:sp>
      <p:pic>
        <p:nvPicPr>
          <p:cNvPr id="14" name="Online Media 13" title="30 Second Timer with Voice Countdown">
            <a:hlinkClick r:id="" action="ppaction://media"/>
            <a:extLst>
              <a:ext uri="{FF2B5EF4-FFF2-40B4-BE49-F238E27FC236}">
                <a16:creationId xmlns:a16="http://schemas.microsoft.com/office/drawing/2014/main" id="{E414D071-2BF3-90EB-4754-49BA0804ED32}"/>
              </a:ext>
            </a:extLst>
          </p:cNvPr>
          <p:cNvPicPr>
            <a:picLocks noRot="1" noChangeAspect="1"/>
          </p:cNvPicPr>
          <p:nvPr>
            <a:videoFile r:link="rId1"/>
          </p:nvPr>
        </p:nvPicPr>
        <p:blipFill>
          <a:blip r:embed="rId3"/>
          <a:stretch>
            <a:fillRect/>
          </a:stretch>
        </p:blipFill>
        <p:spPr>
          <a:xfrm>
            <a:off x="4787361" y="3221499"/>
            <a:ext cx="2641357" cy="1492370"/>
          </a:xfrm>
          <a:prstGeom prst="rect">
            <a:avLst/>
          </a:prstGeom>
        </p:spPr>
      </p:pic>
    </p:spTree>
    <p:extLst>
      <p:ext uri="{BB962C8B-B14F-4D97-AF65-F5344CB8AC3E}">
        <p14:creationId xmlns:p14="http://schemas.microsoft.com/office/powerpoint/2010/main" val="262461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B788-D454-9B91-F0E8-69F666616969}"/>
              </a:ext>
            </a:extLst>
          </p:cNvPr>
          <p:cNvSpPr>
            <a:spLocks noGrp="1"/>
          </p:cNvSpPr>
          <p:nvPr>
            <p:ph type="title" hasCustomPrompt="1"/>
          </p:nvPr>
        </p:nvSpPr>
        <p:spPr>
          <a:xfrm>
            <a:off x="1371600" y="824422"/>
            <a:ext cx="9506310" cy="1241305"/>
          </a:xfrm>
        </p:spPr>
        <p:txBody>
          <a:bodyPr anchor="b"/>
          <a:lstStyle>
            <a:lvl1pPr>
              <a:defRPr sz="6000"/>
            </a:lvl1pPr>
          </a:lstStyle>
          <a:p>
            <a:r>
              <a:rPr lang="en-US" dirty="0"/>
              <a:t>Our Path to Success</a:t>
            </a:r>
          </a:p>
        </p:txBody>
      </p:sp>
      <p:grpSp>
        <p:nvGrpSpPr>
          <p:cNvPr id="33" name="Group 32">
            <a:extLst>
              <a:ext uri="{FF2B5EF4-FFF2-40B4-BE49-F238E27FC236}">
                <a16:creationId xmlns:a16="http://schemas.microsoft.com/office/drawing/2014/main" id="{A2892D16-B82A-3E20-2916-9A21968F6B90}"/>
              </a:ext>
            </a:extLst>
          </p:cNvPr>
          <p:cNvGrpSpPr/>
          <p:nvPr/>
        </p:nvGrpSpPr>
        <p:grpSpPr>
          <a:xfrm>
            <a:off x="1785667" y="2432213"/>
            <a:ext cx="8678176" cy="677024"/>
            <a:chOff x="1756912" y="2739036"/>
            <a:chExt cx="8678176" cy="677024"/>
          </a:xfrm>
        </p:grpSpPr>
        <p:sp>
          <p:nvSpPr>
            <p:cNvPr id="3" name="Rectangle: Rounded Corners 2">
              <a:extLst>
                <a:ext uri="{FF2B5EF4-FFF2-40B4-BE49-F238E27FC236}">
                  <a16:creationId xmlns:a16="http://schemas.microsoft.com/office/drawing/2014/main" id="{89B6EC15-63B0-2F0D-AEE5-C030B383387E}"/>
                </a:ext>
              </a:extLst>
            </p:cNvPr>
            <p:cNvSpPr/>
            <p:nvPr/>
          </p:nvSpPr>
          <p:spPr>
            <a:xfrm>
              <a:off x="1756912" y="2743200"/>
              <a:ext cx="672860"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3DE196A-63D4-E1E6-2D08-39F492485436}"/>
                </a:ext>
              </a:extLst>
            </p:cNvPr>
            <p:cNvSpPr/>
            <p:nvPr/>
          </p:nvSpPr>
          <p:spPr>
            <a:xfrm>
              <a:off x="2576422" y="2743200"/>
              <a:ext cx="180579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DE37913-4E54-C355-1CFA-EE106B4DB158}"/>
                </a:ext>
              </a:extLst>
            </p:cNvPr>
            <p:cNvSpPr/>
            <p:nvPr/>
          </p:nvSpPr>
          <p:spPr>
            <a:xfrm>
              <a:off x="4528870" y="2739036"/>
              <a:ext cx="590621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27AEE07-33C8-5276-CEA0-5A4DE5FF78F8}"/>
                </a:ext>
              </a:extLst>
            </p:cNvPr>
            <p:cNvSpPr txBox="1"/>
            <p:nvPr/>
          </p:nvSpPr>
          <p:spPr>
            <a:xfrm>
              <a:off x="4595003" y="2844633"/>
              <a:ext cx="5644559"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Bell Work</a:t>
              </a:r>
            </a:p>
          </p:txBody>
        </p:sp>
        <p:sp>
          <p:nvSpPr>
            <p:cNvPr id="8" name="TextBox 7">
              <a:extLst>
                <a:ext uri="{FF2B5EF4-FFF2-40B4-BE49-F238E27FC236}">
                  <a16:creationId xmlns:a16="http://schemas.microsoft.com/office/drawing/2014/main" id="{F421060B-0E53-E18A-F9B8-2DF08F459488}"/>
                </a:ext>
              </a:extLst>
            </p:cNvPr>
            <p:cNvSpPr txBox="1"/>
            <p:nvPr/>
          </p:nvSpPr>
          <p:spPr>
            <a:xfrm>
              <a:off x="2576422" y="2848797"/>
              <a:ext cx="1805798"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0–5 min</a:t>
              </a:r>
            </a:p>
          </p:txBody>
        </p:sp>
        <p:sp>
          <p:nvSpPr>
            <p:cNvPr id="9" name="TextBox 8">
              <a:extLst>
                <a:ext uri="{FF2B5EF4-FFF2-40B4-BE49-F238E27FC236}">
                  <a16:creationId xmlns:a16="http://schemas.microsoft.com/office/drawing/2014/main" id="{A4DEFD06-05AD-53A4-9505-B62A13A76436}"/>
                </a:ext>
              </a:extLst>
            </p:cNvPr>
            <p:cNvSpPr txBox="1"/>
            <p:nvPr/>
          </p:nvSpPr>
          <p:spPr>
            <a:xfrm>
              <a:off x="1756912" y="2848796"/>
              <a:ext cx="649853" cy="461665"/>
            </a:xfrm>
            <a:prstGeom prst="rect">
              <a:avLst/>
            </a:prstGeom>
            <a:noFill/>
          </p:spPr>
          <p:txBody>
            <a:bodyPr wrap="square" rtlCol="0">
              <a:spAutoFit/>
            </a:bodyPr>
            <a:lstStyle/>
            <a:p>
              <a:pPr algn="ctr"/>
              <a:r>
                <a:rPr lang="en-US" sz="2400" b="1" dirty="0">
                  <a:solidFill>
                    <a:schemeClr val="bg1"/>
                  </a:solidFill>
                  <a:latin typeface="Plus Jakarta Sans" pitchFamily="2" charset="0"/>
                  <a:cs typeface="Plus Jakarta Sans" pitchFamily="2" charset="0"/>
                </a:rPr>
                <a:t>1</a:t>
              </a:r>
            </a:p>
          </p:txBody>
        </p:sp>
      </p:grpSp>
      <p:grpSp>
        <p:nvGrpSpPr>
          <p:cNvPr id="34" name="Group 33">
            <a:extLst>
              <a:ext uri="{FF2B5EF4-FFF2-40B4-BE49-F238E27FC236}">
                <a16:creationId xmlns:a16="http://schemas.microsoft.com/office/drawing/2014/main" id="{CE460701-C55B-EA24-039F-F9FF9917B88E}"/>
              </a:ext>
            </a:extLst>
          </p:cNvPr>
          <p:cNvGrpSpPr/>
          <p:nvPr/>
        </p:nvGrpSpPr>
        <p:grpSpPr>
          <a:xfrm>
            <a:off x="1785667" y="3177338"/>
            <a:ext cx="8678176" cy="677024"/>
            <a:chOff x="1756912" y="2739036"/>
            <a:chExt cx="8678176" cy="677024"/>
          </a:xfrm>
        </p:grpSpPr>
        <p:sp>
          <p:nvSpPr>
            <p:cNvPr id="35" name="Rectangle: Rounded Corners 34">
              <a:extLst>
                <a:ext uri="{FF2B5EF4-FFF2-40B4-BE49-F238E27FC236}">
                  <a16:creationId xmlns:a16="http://schemas.microsoft.com/office/drawing/2014/main" id="{4BF2B17A-8DE2-23FC-6EF5-5474102BD879}"/>
                </a:ext>
              </a:extLst>
            </p:cNvPr>
            <p:cNvSpPr/>
            <p:nvPr/>
          </p:nvSpPr>
          <p:spPr>
            <a:xfrm>
              <a:off x="1756912" y="2743200"/>
              <a:ext cx="672860"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805E61F0-6475-A2A8-F7DE-BBE2279A9F40}"/>
                </a:ext>
              </a:extLst>
            </p:cNvPr>
            <p:cNvSpPr/>
            <p:nvPr/>
          </p:nvSpPr>
          <p:spPr>
            <a:xfrm>
              <a:off x="2576422" y="2743200"/>
              <a:ext cx="180579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4C4D7FD3-2701-CC57-DB8B-C16CB253971A}"/>
                </a:ext>
              </a:extLst>
            </p:cNvPr>
            <p:cNvSpPr/>
            <p:nvPr/>
          </p:nvSpPr>
          <p:spPr>
            <a:xfrm>
              <a:off x="4528870" y="2739036"/>
              <a:ext cx="590621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4C2E8FA-1265-01F4-B41E-BCCEFFF0EBE6}"/>
                </a:ext>
              </a:extLst>
            </p:cNvPr>
            <p:cNvSpPr txBox="1"/>
            <p:nvPr/>
          </p:nvSpPr>
          <p:spPr>
            <a:xfrm>
              <a:off x="4595003" y="2844633"/>
              <a:ext cx="5644559"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Activity 1</a:t>
              </a:r>
            </a:p>
          </p:txBody>
        </p:sp>
        <p:sp>
          <p:nvSpPr>
            <p:cNvPr id="39" name="TextBox 38">
              <a:extLst>
                <a:ext uri="{FF2B5EF4-FFF2-40B4-BE49-F238E27FC236}">
                  <a16:creationId xmlns:a16="http://schemas.microsoft.com/office/drawing/2014/main" id="{B8633110-2FAC-CBD5-378E-6A0AE873C6FA}"/>
                </a:ext>
              </a:extLst>
            </p:cNvPr>
            <p:cNvSpPr txBox="1"/>
            <p:nvPr/>
          </p:nvSpPr>
          <p:spPr>
            <a:xfrm>
              <a:off x="2576422" y="2848797"/>
              <a:ext cx="1805798"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5–10 min</a:t>
              </a:r>
            </a:p>
          </p:txBody>
        </p:sp>
        <p:sp>
          <p:nvSpPr>
            <p:cNvPr id="40" name="TextBox 39">
              <a:extLst>
                <a:ext uri="{FF2B5EF4-FFF2-40B4-BE49-F238E27FC236}">
                  <a16:creationId xmlns:a16="http://schemas.microsoft.com/office/drawing/2014/main" id="{D0AFEFE0-1C81-AC19-DA0A-2188965BA8DD}"/>
                </a:ext>
              </a:extLst>
            </p:cNvPr>
            <p:cNvSpPr txBox="1"/>
            <p:nvPr/>
          </p:nvSpPr>
          <p:spPr>
            <a:xfrm>
              <a:off x="1756912" y="2849415"/>
              <a:ext cx="592343" cy="461665"/>
            </a:xfrm>
            <a:prstGeom prst="rect">
              <a:avLst/>
            </a:prstGeom>
            <a:noFill/>
          </p:spPr>
          <p:txBody>
            <a:bodyPr wrap="square" rtlCol="0">
              <a:spAutoFit/>
            </a:bodyPr>
            <a:lstStyle/>
            <a:p>
              <a:pPr algn="ctr"/>
              <a:r>
                <a:rPr lang="en-US" sz="2400" b="1" dirty="0">
                  <a:solidFill>
                    <a:schemeClr val="bg1"/>
                  </a:solidFill>
                  <a:latin typeface="Plus Jakarta Sans" pitchFamily="2" charset="0"/>
                  <a:cs typeface="Plus Jakarta Sans" pitchFamily="2" charset="0"/>
                </a:rPr>
                <a:t>2</a:t>
              </a:r>
            </a:p>
          </p:txBody>
        </p:sp>
      </p:grpSp>
      <p:grpSp>
        <p:nvGrpSpPr>
          <p:cNvPr id="41" name="Group 40">
            <a:extLst>
              <a:ext uri="{FF2B5EF4-FFF2-40B4-BE49-F238E27FC236}">
                <a16:creationId xmlns:a16="http://schemas.microsoft.com/office/drawing/2014/main" id="{3B8D6AC3-B9BD-8A46-C99B-BA4780D26E2C}"/>
              </a:ext>
            </a:extLst>
          </p:cNvPr>
          <p:cNvGrpSpPr/>
          <p:nvPr/>
        </p:nvGrpSpPr>
        <p:grpSpPr>
          <a:xfrm>
            <a:off x="1756912" y="3922463"/>
            <a:ext cx="8678176" cy="677024"/>
            <a:chOff x="1756912" y="2739036"/>
            <a:chExt cx="8678176" cy="677024"/>
          </a:xfrm>
        </p:grpSpPr>
        <p:sp>
          <p:nvSpPr>
            <p:cNvPr id="42" name="Rectangle: Rounded Corners 41">
              <a:extLst>
                <a:ext uri="{FF2B5EF4-FFF2-40B4-BE49-F238E27FC236}">
                  <a16:creationId xmlns:a16="http://schemas.microsoft.com/office/drawing/2014/main" id="{AFEF81E1-9922-7F31-22D7-E18339C52104}"/>
                </a:ext>
              </a:extLst>
            </p:cNvPr>
            <p:cNvSpPr/>
            <p:nvPr/>
          </p:nvSpPr>
          <p:spPr>
            <a:xfrm>
              <a:off x="1756912" y="2743200"/>
              <a:ext cx="672860"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47C7C381-4926-9EE4-23AA-D746DFA15603}"/>
                </a:ext>
              </a:extLst>
            </p:cNvPr>
            <p:cNvSpPr/>
            <p:nvPr/>
          </p:nvSpPr>
          <p:spPr>
            <a:xfrm>
              <a:off x="2576422" y="2743200"/>
              <a:ext cx="180579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92ED34E1-4E85-3764-E2B0-97D40B0D1754}"/>
                </a:ext>
              </a:extLst>
            </p:cNvPr>
            <p:cNvSpPr/>
            <p:nvPr/>
          </p:nvSpPr>
          <p:spPr>
            <a:xfrm>
              <a:off x="4528870" y="2739036"/>
              <a:ext cx="590621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CC1419-3ABB-91A1-5B8D-AA521854B1FD}"/>
                </a:ext>
              </a:extLst>
            </p:cNvPr>
            <p:cNvSpPr txBox="1"/>
            <p:nvPr/>
          </p:nvSpPr>
          <p:spPr>
            <a:xfrm>
              <a:off x="4595003" y="2844633"/>
              <a:ext cx="5644559"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Activity 2</a:t>
              </a:r>
            </a:p>
          </p:txBody>
        </p:sp>
        <p:sp>
          <p:nvSpPr>
            <p:cNvPr id="46" name="TextBox 45">
              <a:extLst>
                <a:ext uri="{FF2B5EF4-FFF2-40B4-BE49-F238E27FC236}">
                  <a16:creationId xmlns:a16="http://schemas.microsoft.com/office/drawing/2014/main" id="{5E65D5C5-1313-7225-A528-39A3FFFFD5CF}"/>
                </a:ext>
              </a:extLst>
            </p:cNvPr>
            <p:cNvSpPr txBox="1"/>
            <p:nvPr/>
          </p:nvSpPr>
          <p:spPr>
            <a:xfrm>
              <a:off x="2576422" y="2848797"/>
              <a:ext cx="1805798"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10–25 min</a:t>
              </a:r>
            </a:p>
          </p:txBody>
        </p:sp>
        <p:sp>
          <p:nvSpPr>
            <p:cNvPr id="47" name="TextBox 46">
              <a:extLst>
                <a:ext uri="{FF2B5EF4-FFF2-40B4-BE49-F238E27FC236}">
                  <a16:creationId xmlns:a16="http://schemas.microsoft.com/office/drawing/2014/main" id="{9B7909CA-D8F9-217D-5C74-44005DEAEDD4}"/>
                </a:ext>
              </a:extLst>
            </p:cNvPr>
            <p:cNvSpPr txBox="1"/>
            <p:nvPr/>
          </p:nvSpPr>
          <p:spPr>
            <a:xfrm>
              <a:off x="1785667" y="2844632"/>
              <a:ext cx="592343" cy="461665"/>
            </a:xfrm>
            <a:prstGeom prst="rect">
              <a:avLst/>
            </a:prstGeom>
            <a:noFill/>
          </p:spPr>
          <p:txBody>
            <a:bodyPr wrap="square" rtlCol="0">
              <a:spAutoFit/>
            </a:bodyPr>
            <a:lstStyle/>
            <a:p>
              <a:pPr algn="ctr"/>
              <a:r>
                <a:rPr lang="en-US" sz="2400" b="1" dirty="0">
                  <a:solidFill>
                    <a:schemeClr val="bg1"/>
                  </a:solidFill>
                  <a:latin typeface="Plus Jakarta Sans" pitchFamily="2" charset="0"/>
                  <a:cs typeface="Plus Jakarta Sans" pitchFamily="2" charset="0"/>
                </a:rPr>
                <a:t>3</a:t>
              </a:r>
            </a:p>
          </p:txBody>
        </p:sp>
      </p:grpSp>
      <p:grpSp>
        <p:nvGrpSpPr>
          <p:cNvPr id="48" name="Group 47">
            <a:extLst>
              <a:ext uri="{FF2B5EF4-FFF2-40B4-BE49-F238E27FC236}">
                <a16:creationId xmlns:a16="http://schemas.microsoft.com/office/drawing/2014/main" id="{2A69099D-168D-63C2-BEE0-5F2663A67D15}"/>
              </a:ext>
            </a:extLst>
          </p:cNvPr>
          <p:cNvGrpSpPr/>
          <p:nvPr/>
        </p:nvGrpSpPr>
        <p:grpSpPr>
          <a:xfrm>
            <a:off x="1756912" y="4667588"/>
            <a:ext cx="8678176" cy="677024"/>
            <a:chOff x="1756912" y="2739036"/>
            <a:chExt cx="8678176" cy="677024"/>
          </a:xfrm>
        </p:grpSpPr>
        <p:sp>
          <p:nvSpPr>
            <p:cNvPr id="49" name="Rectangle: Rounded Corners 48">
              <a:extLst>
                <a:ext uri="{FF2B5EF4-FFF2-40B4-BE49-F238E27FC236}">
                  <a16:creationId xmlns:a16="http://schemas.microsoft.com/office/drawing/2014/main" id="{E6315A7E-708B-0184-C187-C5E9890720DF}"/>
                </a:ext>
              </a:extLst>
            </p:cNvPr>
            <p:cNvSpPr/>
            <p:nvPr/>
          </p:nvSpPr>
          <p:spPr>
            <a:xfrm>
              <a:off x="1756912" y="2743200"/>
              <a:ext cx="672860"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FB1C5A3D-3D39-861F-FF0E-C2B452339477}"/>
                </a:ext>
              </a:extLst>
            </p:cNvPr>
            <p:cNvSpPr/>
            <p:nvPr/>
          </p:nvSpPr>
          <p:spPr>
            <a:xfrm>
              <a:off x="2576422" y="2743200"/>
              <a:ext cx="180579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B8777A19-9CE6-4C53-9B88-FD141B4032BD}"/>
                </a:ext>
              </a:extLst>
            </p:cNvPr>
            <p:cNvSpPr/>
            <p:nvPr/>
          </p:nvSpPr>
          <p:spPr>
            <a:xfrm>
              <a:off x="4528870" y="2739036"/>
              <a:ext cx="590621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7EC6FF60-6169-D883-0126-3142AC9C5BAC}"/>
                </a:ext>
              </a:extLst>
            </p:cNvPr>
            <p:cNvSpPr txBox="1"/>
            <p:nvPr/>
          </p:nvSpPr>
          <p:spPr>
            <a:xfrm>
              <a:off x="4595003" y="2844633"/>
              <a:ext cx="5644559"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Activity 3</a:t>
              </a:r>
            </a:p>
          </p:txBody>
        </p:sp>
        <p:sp>
          <p:nvSpPr>
            <p:cNvPr id="53" name="TextBox 52">
              <a:extLst>
                <a:ext uri="{FF2B5EF4-FFF2-40B4-BE49-F238E27FC236}">
                  <a16:creationId xmlns:a16="http://schemas.microsoft.com/office/drawing/2014/main" id="{E7D046E8-B77E-AD82-98B0-83C448DEA7DF}"/>
                </a:ext>
              </a:extLst>
            </p:cNvPr>
            <p:cNvSpPr txBox="1"/>
            <p:nvPr/>
          </p:nvSpPr>
          <p:spPr>
            <a:xfrm>
              <a:off x="2526103" y="2849247"/>
              <a:ext cx="1929442"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25- 40  min</a:t>
              </a:r>
            </a:p>
          </p:txBody>
        </p:sp>
        <p:sp>
          <p:nvSpPr>
            <p:cNvPr id="54" name="TextBox 53">
              <a:extLst>
                <a:ext uri="{FF2B5EF4-FFF2-40B4-BE49-F238E27FC236}">
                  <a16:creationId xmlns:a16="http://schemas.microsoft.com/office/drawing/2014/main" id="{75AD3C45-5754-6BA4-666B-3ACAAEE37A28}"/>
                </a:ext>
              </a:extLst>
            </p:cNvPr>
            <p:cNvSpPr txBox="1"/>
            <p:nvPr/>
          </p:nvSpPr>
          <p:spPr>
            <a:xfrm>
              <a:off x="1785668" y="2848796"/>
              <a:ext cx="621098" cy="461665"/>
            </a:xfrm>
            <a:prstGeom prst="rect">
              <a:avLst/>
            </a:prstGeom>
            <a:noFill/>
          </p:spPr>
          <p:txBody>
            <a:bodyPr wrap="square" rtlCol="0">
              <a:spAutoFit/>
            </a:bodyPr>
            <a:lstStyle/>
            <a:p>
              <a:pPr algn="ctr"/>
              <a:r>
                <a:rPr lang="en-US" sz="2400" b="1" dirty="0">
                  <a:solidFill>
                    <a:schemeClr val="bg1"/>
                  </a:solidFill>
                  <a:latin typeface="Plus Jakarta Sans" pitchFamily="2" charset="0"/>
                  <a:cs typeface="Plus Jakarta Sans" pitchFamily="2" charset="0"/>
                </a:rPr>
                <a:t>4</a:t>
              </a:r>
            </a:p>
          </p:txBody>
        </p:sp>
      </p:grpSp>
      <p:grpSp>
        <p:nvGrpSpPr>
          <p:cNvPr id="55" name="Group 54">
            <a:extLst>
              <a:ext uri="{FF2B5EF4-FFF2-40B4-BE49-F238E27FC236}">
                <a16:creationId xmlns:a16="http://schemas.microsoft.com/office/drawing/2014/main" id="{99CC4DC7-397D-7757-9103-387B61DEA6F8}"/>
              </a:ext>
            </a:extLst>
          </p:cNvPr>
          <p:cNvGrpSpPr/>
          <p:nvPr/>
        </p:nvGrpSpPr>
        <p:grpSpPr>
          <a:xfrm>
            <a:off x="1756912" y="5385250"/>
            <a:ext cx="8678176" cy="677024"/>
            <a:chOff x="1756912" y="2739036"/>
            <a:chExt cx="8678176" cy="677024"/>
          </a:xfrm>
        </p:grpSpPr>
        <p:sp>
          <p:nvSpPr>
            <p:cNvPr id="56" name="Rectangle: Rounded Corners 55">
              <a:extLst>
                <a:ext uri="{FF2B5EF4-FFF2-40B4-BE49-F238E27FC236}">
                  <a16:creationId xmlns:a16="http://schemas.microsoft.com/office/drawing/2014/main" id="{D747EC79-BE2D-86BF-22B7-9F8E4DC055FB}"/>
                </a:ext>
              </a:extLst>
            </p:cNvPr>
            <p:cNvSpPr/>
            <p:nvPr/>
          </p:nvSpPr>
          <p:spPr>
            <a:xfrm>
              <a:off x="1756912" y="2743200"/>
              <a:ext cx="672860"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E5EB4AC8-3255-EA68-CFC6-EB8D5A96EBE2}"/>
                </a:ext>
              </a:extLst>
            </p:cNvPr>
            <p:cNvSpPr/>
            <p:nvPr/>
          </p:nvSpPr>
          <p:spPr>
            <a:xfrm>
              <a:off x="2576422" y="2743200"/>
              <a:ext cx="180579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BF3558F3-4422-7AD8-A1E1-9C78E1D67B19}"/>
                </a:ext>
              </a:extLst>
            </p:cNvPr>
            <p:cNvSpPr/>
            <p:nvPr/>
          </p:nvSpPr>
          <p:spPr>
            <a:xfrm>
              <a:off x="4528870" y="2739036"/>
              <a:ext cx="590621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7FE22128-0E08-95CB-FD56-0558CFD6FA69}"/>
                </a:ext>
              </a:extLst>
            </p:cNvPr>
            <p:cNvSpPr txBox="1"/>
            <p:nvPr/>
          </p:nvSpPr>
          <p:spPr>
            <a:xfrm>
              <a:off x="4595003" y="2844633"/>
              <a:ext cx="5644559"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Cleanup/ Wrap Up </a:t>
              </a:r>
            </a:p>
          </p:txBody>
        </p:sp>
        <p:sp>
          <p:nvSpPr>
            <p:cNvPr id="60" name="TextBox 59">
              <a:extLst>
                <a:ext uri="{FF2B5EF4-FFF2-40B4-BE49-F238E27FC236}">
                  <a16:creationId xmlns:a16="http://schemas.microsoft.com/office/drawing/2014/main" id="{B6C8618D-1ADE-03CD-ED80-A588B6225BAF}"/>
                </a:ext>
              </a:extLst>
            </p:cNvPr>
            <p:cNvSpPr txBox="1"/>
            <p:nvPr/>
          </p:nvSpPr>
          <p:spPr>
            <a:xfrm>
              <a:off x="2520354" y="2846202"/>
              <a:ext cx="1879123"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40 - 29 min</a:t>
              </a:r>
            </a:p>
          </p:txBody>
        </p:sp>
        <p:sp>
          <p:nvSpPr>
            <p:cNvPr id="61" name="TextBox 60">
              <a:extLst>
                <a:ext uri="{FF2B5EF4-FFF2-40B4-BE49-F238E27FC236}">
                  <a16:creationId xmlns:a16="http://schemas.microsoft.com/office/drawing/2014/main" id="{8418BB3A-76AB-AFA5-4F30-45AC717ACCEE}"/>
                </a:ext>
              </a:extLst>
            </p:cNvPr>
            <p:cNvSpPr txBox="1"/>
            <p:nvPr/>
          </p:nvSpPr>
          <p:spPr>
            <a:xfrm>
              <a:off x="1785668" y="2848796"/>
              <a:ext cx="621098" cy="461665"/>
            </a:xfrm>
            <a:prstGeom prst="rect">
              <a:avLst/>
            </a:prstGeom>
            <a:noFill/>
          </p:spPr>
          <p:txBody>
            <a:bodyPr wrap="square" rtlCol="0">
              <a:spAutoFit/>
            </a:bodyPr>
            <a:lstStyle/>
            <a:p>
              <a:pPr algn="ctr"/>
              <a:r>
                <a:rPr lang="en-US" sz="2400" b="1" dirty="0">
                  <a:solidFill>
                    <a:schemeClr val="bg1"/>
                  </a:solidFill>
                  <a:latin typeface="Plus Jakarta Sans" pitchFamily="2" charset="0"/>
                  <a:cs typeface="Plus Jakarta Sans" pitchFamily="2" charset="0"/>
                </a:rPr>
                <a:t>5</a:t>
              </a:r>
            </a:p>
          </p:txBody>
        </p:sp>
      </p:grpSp>
    </p:spTree>
    <p:extLst>
      <p:ext uri="{BB962C8B-B14F-4D97-AF65-F5344CB8AC3E}">
        <p14:creationId xmlns:p14="http://schemas.microsoft.com/office/powerpoint/2010/main" val="46658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B788-D454-9B91-F0E8-69F666616969}"/>
              </a:ext>
            </a:extLst>
          </p:cNvPr>
          <p:cNvSpPr>
            <a:spLocks noGrp="1"/>
          </p:cNvSpPr>
          <p:nvPr>
            <p:ph type="title" hasCustomPrompt="1"/>
          </p:nvPr>
        </p:nvSpPr>
        <p:spPr>
          <a:xfrm>
            <a:off x="1371600" y="824422"/>
            <a:ext cx="9506310" cy="1241305"/>
          </a:xfrm>
        </p:spPr>
        <p:txBody>
          <a:bodyPr anchor="b"/>
          <a:lstStyle>
            <a:lvl1pPr>
              <a:defRPr sz="6000"/>
            </a:lvl1pPr>
          </a:lstStyle>
          <a:p>
            <a:r>
              <a:rPr lang="en-US" dirty="0"/>
              <a:t>Instructions</a:t>
            </a:r>
          </a:p>
        </p:txBody>
      </p:sp>
      <p:grpSp>
        <p:nvGrpSpPr>
          <p:cNvPr id="33" name="Group 32">
            <a:extLst>
              <a:ext uri="{FF2B5EF4-FFF2-40B4-BE49-F238E27FC236}">
                <a16:creationId xmlns:a16="http://schemas.microsoft.com/office/drawing/2014/main" id="{A2892D16-B82A-3E20-2916-9A21968F6B90}"/>
              </a:ext>
            </a:extLst>
          </p:cNvPr>
          <p:cNvGrpSpPr/>
          <p:nvPr/>
        </p:nvGrpSpPr>
        <p:grpSpPr>
          <a:xfrm>
            <a:off x="1785667" y="2432212"/>
            <a:ext cx="5762446" cy="3502761"/>
            <a:chOff x="1756912" y="2739035"/>
            <a:chExt cx="8678176" cy="3502761"/>
          </a:xfrm>
        </p:grpSpPr>
        <p:sp>
          <p:nvSpPr>
            <p:cNvPr id="3" name="Rectangle: Rounded Corners 2">
              <a:extLst>
                <a:ext uri="{FF2B5EF4-FFF2-40B4-BE49-F238E27FC236}">
                  <a16:creationId xmlns:a16="http://schemas.microsoft.com/office/drawing/2014/main" id="{89B6EC15-63B0-2F0D-AEE5-C030B383387E}"/>
                </a:ext>
              </a:extLst>
            </p:cNvPr>
            <p:cNvSpPr/>
            <p:nvPr/>
          </p:nvSpPr>
          <p:spPr>
            <a:xfrm>
              <a:off x="1756912" y="2743199"/>
              <a:ext cx="672860" cy="3498597"/>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DE37913-4E54-C355-1CFA-EE106B4DB158}"/>
                </a:ext>
              </a:extLst>
            </p:cNvPr>
            <p:cNvSpPr/>
            <p:nvPr/>
          </p:nvSpPr>
          <p:spPr>
            <a:xfrm>
              <a:off x="2567796" y="2739035"/>
              <a:ext cx="7867292" cy="3498597"/>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27AEE07-33C8-5276-CEA0-5A4DE5FF78F8}"/>
                </a:ext>
              </a:extLst>
            </p:cNvPr>
            <p:cNvSpPr txBox="1"/>
            <p:nvPr/>
          </p:nvSpPr>
          <p:spPr>
            <a:xfrm>
              <a:off x="3069031" y="2833189"/>
              <a:ext cx="6977866"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Step by step </a:t>
              </a:r>
            </a:p>
          </p:txBody>
        </p:sp>
        <p:sp>
          <p:nvSpPr>
            <p:cNvPr id="9" name="TextBox 8">
              <a:extLst>
                <a:ext uri="{FF2B5EF4-FFF2-40B4-BE49-F238E27FC236}">
                  <a16:creationId xmlns:a16="http://schemas.microsoft.com/office/drawing/2014/main" id="{A4DEFD06-05AD-53A4-9505-B62A13A76436}"/>
                </a:ext>
              </a:extLst>
            </p:cNvPr>
            <p:cNvSpPr txBox="1"/>
            <p:nvPr/>
          </p:nvSpPr>
          <p:spPr>
            <a:xfrm>
              <a:off x="1756912" y="2848796"/>
              <a:ext cx="649853" cy="461665"/>
            </a:xfrm>
            <a:prstGeom prst="rect">
              <a:avLst/>
            </a:prstGeom>
            <a:noFill/>
          </p:spPr>
          <p:txBody>
            <a:bodyPr wrap="square" rtlCol="0">
              <a:spAutoFit/>
            </a:bodyPr>
            <a:lstStyle/>
            <a:p>
              <a:pPr algn="ctr"/>
              <a:r>
                <a:rPr lang="en-US" sz="2400" b="1" dirty="0">
                  <a:solidFill>
                    <a:schemeClr val="bg1"/>
                  </a:solidFill>
                  <a:latin typeface="Plus Jakarta Sans" pitchFamily="2" charset="0"/>
                  <a:cs typeface="Plus Jakarta Sans" pitchFamily="2" charset="0"/>
                </a:rPr>
                <a:t>1</a:t>
              </a:r>
            </a:p>
          </p:txBody>
        </p:sp>
      </p:grpSp>
      <p:sp>
        <p:nvSpPr>
          <p:cNvPr id="4" name="Rectangle: Rounded Corners 3">
            <a:extLst>
              <a:ext uri="{FF2B5EF4-FFF2-40B4-BE49-F238E27FC236}">
                <a16:creationId xmlns:a16="http://schemas.microsoft.com/office/drawing/2014/main" id="{22560052-A0B9-7136-F7FE-DB74377EFBA3}"/>
              </a:ext>
            </a:extLst>
          </p:cNvPr>
          <p:cNvSpPr/>
          <p:nvPr/>
        </p:nvSpPr>
        <p:spPr>
          <a:xfrm>
            <a:off x="7639763" y="2432211"/>
            <a:ext cx="3238147" cy="3498597"/>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384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B788-D454-9B91-F0E8-69F666616969}"/>
              </a:ext>
            </a:extLst>
          </p:cNvPr>
          <p:cNvSpPr>
            <a:spLocks noGrp="1"/>
          </p:cNvSpPr>
          <p:nvPr>
            <p:ph type="title" hasCustomPrompt="1"/>
          </p:nvPr>
        </p:nvSpPr>
        <p:spPr>
          <a:xfrm>
            <a:off x="1371600" y="824422"/>
            <a:ext cx="9506310" cy="1241305"/>
          </a:xfrm>
        </p:spPr>
        <p:txBody>
          <a:bodyPr anchor="b">
            <a:normAutofit/>
          </a:bodyPr>
          <a:lstStyle>
            <a:lvl1pPr>
              <a:defRPr sz="5400"/>
            </a:lvl1pPr>
          </a:lstStyle>
          <a:p>
            <a:r>
              <a:rPr lang="en-US" dirty="0"/>
              <a:t>Claim/ Evidence/ Reason</a:t>
            </a:r>
          </a:p>
        </p:txBody>
      </p:sp>
      <p:grpSp>
        <p:nvGrpSpPr>
          <p:cNvPr id="16" name="Group 15">
            <a:extLst>
              <a:ext uri="{FF2B5EF4-FFF2-40B4-BE49-F238E27FC236}">
                <a16:creationId xmlns:a16="http://schemas.microsoft.com/office/drawing/2014/main" id="{2DACF687-78C8-763E-890A-94D118DE918F}"/>
              </a:ext>
            </a:extLst>
          </p:cNvPr>
          <p:cNvGrpSpPr/>
          <p:nvPr/>
        </p:nvGrpSpPr>
        <p:grpSpPr>
          <a:xfrm>
            <a:off x="2055525" y="2456980"/>
            <a:ext cx="2469110" cy="3498597"/>
            <a:chOff x="2116108" y="2094670"/>
            <a:chExt cx="2469110" cy="3498597"/>
          </a:xfrm>
        </p:grpSpPr>
        <p:grpSp>
          <p:nvGrpSpPr>
            <p:cNvPr id="33" name="Group 32">
              <a:extLst>
                <a:ext uri="{FF2B5EF4-FFF2-40B4-BE49-F238E27FC236}">
                  <a16:creationId xmlns:a16="http://schemas.microsoft.com/office/drawing/2014/main" id="{A2892D16-B82A-3E20-2916-9A21968F6B90}"/>
                </a:ext>
              </a:extLst>
            </p:cNvPr>
            <p:cNvGrpSpPr/>
            <p:nvPr/>
          </p:nvGrpSpPr>
          <p:grpSpPr>
            <a:xfrm>
              <a:off x="2116108" y="2094670"/>
              <a:ext cx="2469110" cy="3498597"/>
              <a:chOff x="2236652" y="2401493"/>
              <a:chExt cx="3930934" cy="3498597"/>
            </a:xfrm>
          </p:grpSpPr>
          <p:sp>
            <p:nvSpPr>
              <p:cNvPr id="7" name="Rectangle: Rounded Corners 6">
                <a:extLst>
                  <a:ext uri="{FF2B5EF4-FFF2-40B4-BE49-F238E27FC236}">
                    <a16:creationId xmlns:a16="http://schemas.microsoft.com/office/drawing/2014/main" id="{8DE37913-4E54-C355-1CFA-EE106B4DB158}"/>
                  </a:ext>
                </a:extLst>
              </p:cNvPr>
              <p:cNvSpPr/>
              <p:nvPr/>
            </p:nvSpPr>
            <p:spPr>
              <a:xfrm>
                <a:off x="2236652" y="2401493"/>
                <a:ext cx="3930934" cy="3498597"/>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27AEE07-33C8-5276-CEA0-5A4DE5FF78F8}"/>
                  </a:ext>
                </a:extLst>
              </p:cNvPr>
              <p:cNvSpPr txBox="1"/>
              <p:nvPr/>
            </p:nvSpPr>
            <p:spPr>
              <a:xfrm>
                <a:off x="2489446" y="2487022"/>
                <a:ext cx="3537546" cy="461665"/>
              </a:xfrm>
              <a:prstGeom prst="rect">
                <a:avLst/>
              </a:prstGeom>
              <a:noFill/>
            </p:spPr>
            <p:txBody>
              <a:bodyPr wrap="square" rtlCol="0">
                <a:spAutoFit/>
              </a:bodyPr>
              <a:lstStyle/>
              <a:p>
                <a:pPr algn="ctr"/>
                <a:r>
                  <a:rPr lang="en-US" sz="2400" b="1" dirty="0">
                    <a:solidFill>
                      <a:schemeClr val="bg1"/>
                    </a:solidFill>
                    <a:latin typeface="Plus Jakarta Sans" pitchFamily="2" charset="0"/>
                    <a:cs typeface="Plus Jakarta Sans" pitchFamily="2" charset="0"/>
                  </a:rPr>
                  <a:t>Claim</a:t>
                </a:r>
              </a:p>
            </p:txBody>
          </p:sp>
        </p:grpSp>
        <p:sp>
          <p:nvSpPr>
            <p:cNvPr id="5" name="TextBox 4">
              <a:extLst>
                <a:ext uri="{FF2B5EF4-FFF2-40B4-BE49-F238E27FC236}">
                  <a16:creationId xmlns:a16="http://schemas.microsoft.com/office/drawing/2014/main" id="{7B359B28-49E1-40BC-5E96-3E231F3D663F}"/>
                </a:ext>
              </a:extLst>
            </p:cNvPr>
            <p:cNvSpPr txBox="1"/>
            <p:nvPr/>
          </p:nvSpPr>
          <p:spPr>
            <a:xfrm>
              <a:off x="2274894" y="2631808"/>
              <a:ext cx="2222014" cy="2677656"/>
            </a:xfrm>
            <a:prstGeom prst="rect">
              <a:avLst/>
            </a:prstGeom>
            <a:noFill/>
          </p:spPr>
          <p:txBody>
            <a:bodyPr wrap="square" rtlCol="0">
              <a:spAutoFit/>
            </a:bodyPr>
            <a:lstStyle/>
            <a:p>
              <a:pPr algn="l"/>
              <a:r>
                <a:rPr lang="en-US" sz="2400" b="1" dirty="0">
                  <a:solidFill>
                    <a:schemeClr val="bg1"/>
                  </a:solidFill>
                  <a:latin typeface="Plus Jakarta Sans" pitchFamily="2" charset="0"/>
                  <a:cs typeface="Plus Jakarta Sans" pitchFamily="2" charset="0"/>
                </a:rPr>
                <a:t>List the claim</a:t>
              </a:r>
            </a:p>
            <a:p>
              <a:pPr algn="l"/>
              <a:endParaRPr lang="en-US" sz="2400" b="1" dirty="0">
                <a:solidFill>
                  <a:schemeClr val="bg1"/>
                </a:solidFill>
                <a:latin typeface="Plus Jakarta Sans" pitchFamily="2" charset="0"/>
                <a:cs typeface="Plus Jakarta Sans" pitchFamily="2" charset="0"/>
              </a:endParaRPr>
            </a:p>
            <a:p>
              <a:pPr algn="l"/>
              <a:endParaRPr lang="en-US" sz="2400" b="1" dirty="0">
                <a:solidFill>
                  <a:schemeClr val="bg1"/>
                </a:solidFill>
                <a:latin typeface="Plus Jakarta Sans" pitchFamily="2" charset="0"/>
                <a:cs typeface="Plus Jakarta Sans" pitchFamily="2" charset="0"/>
              </a:endParaRPr>
            </a:p>
            <a:p>
              <a:pPr algn="l"/>
              <a:endParaRPr lang="en-US" sz="2400" b="1" dirty="0">
                <a:solidFill>
                  <a:schemeClr val="bg1"/>
                </a:solidFill>
                <a:latin typeface="Plus Jakarta Sans" pitchFamily="2" charset="0"/>
                <a:cs typeface="Plus Jakarta Sans" pitchFamily="2" charset="0"/>
              </a:endParaRPr>
            </a:p>
            <a:p>
              <a:pPr algn="l"/>
              <a:endParaRPr lang="en-US" sz="2400" b="1" dirty="0">
                <a:solidFill>
                  <a:schemeClr val="bg1"/>
                </a:solidFill>
                <a:latin typeface="Plus Jakarta Sans" pitchFamily="2" charset="0"/>
                <a:cs typeface="Plus Jakarta Sans" pitchFamily="2" charset="0"/>
              </a:endParaRPr>
            </a:p>
            <a:p>
              <a:pPr algn="l"/>
              <a:endParaRPr lang="en-US" sz="2400" b="1" dirty="0">
                <a:solidFill>
                  <a:schemeClr val="bg1"/>
                </a:solidFill>
                <a:latin typeface="Plus Jakarta Sans" pitchFamily="2" charset="0"/>
                <a:cs typeface="Plus Jakarta Sans" pitchFamily="2" charset="0"/>
              </a:endParaRPr>
            </a:p>
            <a:p>
              <a:pPr algn="l"/>
              <a:endParaRPr lang="en-US" sz="2400" b="1" dirty="0">
                <a:solidFill>
                  <a:schemeClr val="bg1"/>
                </a:solidFill>
                <a:latin typeface="Plus Jakarta Sans" pitchFamily="2" charset="0"/>
                <a:cs typeface="Plus Jakarta Sans" pitchFamily="2" charset="0"/>
              </a:endParaRPr>
            </a:p>
          </p:txBody>
        </p:sp>
      </p:grpSp>
      <p:grpSp>
        <p:nvGrpSpPr>
          <p:cNvPr id="17" name="Group 16">
            <a:extLst>
              <a:ext uri="{FF2B5EF4-FFF2-40B4-BE49-F238E27FC236}">
                <a16:creationId xmlns:a16="http://schemas.microsoft.com/office/drawing/2014/main" id="{2E26A7DE-F5A3-21D1-868E-4CF1E266D2E4}"/>
              </a:ext>
            </a:extLst>
          </p:cNvPr>
          <p:cNvGrpSpPr/>
          <p:nvPr/>
        </p:nvGrpSpPr>
        <p:grpSpPr>
          <a:xfrm>
            <a:off x="7333794" y="2460721"/>
            <a:ext cx="2804813" cy="3744449"/>
            <a:chOff x="7153977" y="2346338"/>
            <a:chExt cx="2804813" cy="3744449"/>
          </a:xfrm>
        </p:grpSpPr>
        <p:grpSp>
          <p:nvGrpSpPr>
            <p:cNvPr id="12" name="Group 11">
              <a:extLst>
                <a:ext uri="{FF2B5EF4-FFF2-40B4-BE49-F238E27FC236}">
                  <a16:creationId xmlns:a16="http://schemas.microsoft.com/office/drawing/2014/main" id="{5CA2BB33-B41F-D23E-862D-CD6AC1009D1E}"/>
                </a:ext>
              </a:extLst>
            </p:cNvPr>
            <p:cNvGrpSpPr/>
            <p:nvPr/>
          </p:nvGrpSpPr>
          <p:grpSpPr>
            <a:xfrm>
              <a:off x="7153977" y="2346338"/>
              <a:ext cx="2804813" cy="3498597"/>
              <a:chOff x="5963115" y="2619829"/>
              <a:chExt cx="4465388" cy="3498597"/>
            </a:xfrm>
          </p:grpSpPr>
          <p:sp>
            <p:nvSpPr>
              <p:cNvPr id="13" name="Rectangle: Rounded Corners 12">
                <a:extLst>
                  <a:ext uri="{FF2B5EF4-FFF2-40B4-BE49-F238E27FC236}">
                    <a16:creationId xmlns:a16="http://schemas.microsoft.com/office/drawing/2014/main" id="{4F070F00-EA40-DE62-1754-72D810BA3227}"/>
                  </a:ext>
                </a:extLst>
              </p:cNvPr>
              <p:cNvSpPr/>
              <p:nvPr/>
            </p:nvSpPr>
            <p:spPr>
              <a:xfrm>
                <a:off x="6497569" y="2619829"/>
                <a:ext cx="3930934" cy="3498597"/>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22B0A0D-7956-5D09-6FD9-E5A04A45D7CA}"/>
                  </a:ext>
                </a:extLst>
              </p:cNvPr>
              <p:cNvSpPr txBox="1"/>
              <p:nvPr/>
            </p:nvSpPr>
            <p:spPr>
              <a:xfrm>
                <a:off x="5963115" y="2810209"/>
                <a:ext cx="3537546" cy="461665"/>
              </a:xfrm>
              <a:prstGeom prst="rect">
                <a:avLst/>
              </a:prstGeom>
              <a:noFill/>
            </p:spPr>
            <p:txBody>
              <a:bodyPr wrap="square" rtlCol="0">
                <a:spAutoFit/>
              </a:bodyPr>
              <a:lstStyle/>
              <a:p>
                <a:pPr algn="ctr"/>
                <a:r>
                  <a:rPr lang="en-US" sz="2400" b="1" dirty="0">
                    <a:solidFill>
                      <a:schemeClr val="bg1"/>
                    </a:solidFill>
                    <a:latin typeface="Plus Jakarta Sans" pitchFamily="2" charset="0"/>
                    <a:cs typeface="Plus Jakarta Sans" pitchFamily="2" charset="0"/>
                  </a:rPr>
                  <a:t>Reason</a:t>
                </a:r>
              </a:p>
            </p:txBody>
          </p:sp>
        </p:grpSp>
        <p:sp>
          <p:nvSpPr>
            <p:cNvPr id="15" name="TextBox 14">
              <a:extLst>
                <a:ext uri="{FF2B5EF4-FFF2-40B4-BE49-F238E27FC236}">
                  <a16:creationId xmlns:a16="http://schemas.microsoft.com/office/drawing/2014/main" id="{70C8D5EA-A7E7-D4BC-7DF3-BC71D50229FE}"/>
                </a:ext>
              </a:extLst>
            </p:cNvPr>
            <p:cNvSpPr txBox="1"/>
            <p:nvPr/>
          </p:nvSpPr>
          <p:spPr>
            <a:xfrm>
              <a:off x="7613228" y="3043799"/>
              <a:ext cx="2222014" cy="3046988"/>
            </a:xfrm>
            <a:prstGeom prst="rect">
              <a:avLst/>
            </a:prstGeom>
            <a:noFill/>
          </p:spPr>
          <p:txBody>
            <a:bodyPr wrap="square" rtlCol="0">
              <a:spAutoFit/>
            </a:bodyPr>
            <a:lstStyle/>
            <a:p>
              <a:pPr algn="l"/>
              <a:r>
                <a:rPr lang="en-US" sz="2400" b="1" dirty="0">
                  <a:solidFill>
                    <a:schemeClr val="bg1"/>
                  </a:solidFill>
                  <a:latin typeface="Plus Jakarta Sans" pitchFamily="2" charset="0"/>
                  <a:cs typeface="Plus Jakarta Sans" pitchFamily="2" charset="0"/>
                </a:rPr>
                <a:t>List the Reason</a:t>
              </a:r>
            </a:p>
            <a:p>
              <a:pPr algn="l"/>
              <a:endParaRPr lang="en-US" sz="2400" b="1" dirty="0">
                <a:solidFill>
                  <a:schemeClr val="bg1"/>
                </a:solidFill>
                <a:latin typeface="Plus Jakarta Sans" pitchFamily="2" charset="0"/>
                <a:cs typeface="Plus Jakarta Sans" pitchFamily="2" charset="0"/>
              </a:endParaRPr>
            </a:p>
            <a:p>
              <a:pPr algn="l"/>
              <a:endParaRPr lang="en-US" sz="2400" b="1" dirty="0">
                <a:solidFill>
                  <a:schemeClr val="bg1"/>
                </a:solidFill>
                <a:latin typeface="Plus Jakarta Sans" pitchFamily="2" charset="0"/>
                <a:cs typeface="Plus Jakarta Sans" pitchFamily="2" charset="0"/>
              </a:endParaRPr>
            </a:p>
            <a:p>
              <a:pPr algn="l"/>
              <a:endParaRPr lang="en-US" sz="2400" b="1" dirty="0">
                <a:solidFill>
                  <a:schemeClr val="bg1"/>
                </a:solidFill>
                <a:latin typeface="Plus Jakarta Sans" pitchFamily="2" charset="0"/>
                <a:cs typeface="Plus Jakarta Sans" pitchFamily="2" charset="0"/>
              </a:endParaRPr>
            </a:p>
            <a:p>
              <a:pPr algn="l"/>
              <a:endParaRPr lang="en-US" sz="2400" b="1" dirty="0">
                <a:solidFill>
                  <a:schemeClr val="bg1"/>
                </a:solidFill>
                <a:latin typeface="Plus Jakarta Sans" pitchFamily="2" charset="0"/>
                <a:cs typeface="Plus Jakarta Sans" pitchFamily="2" charset="0"/>
              </a:endParaRPr>
            </a:p>
            <a:p>
              <a:pPr algn="l"/>
              <a:endParaRPr lang="en-US" sz="2400" b="1" dirty="0">
                <a:solidFill>
                  <a:schemeClr val="bg1"/>
                </a:solidFill>
                <a:latin typeface="Plus Jakarta Sans" pitchFamily="2" charset="0"/>
                <a:cs typeface="Plus Jakarta Sans" pitchFamily="2" charset="0"/>
              </a:endParaRPr>
            </a:p>
            <a:p>
              <a:pPr algn="l"/>
              <a:endParaRPr lang="en-US" sz="2400" b="1" dirty="0">
                <a:solidFill>
                  <a:schemeClr val="bg1"/>
                </a:solidFill>
                <a:latin typeface="Plus Jakarta Sans" pitchFamily="2" charset="0"/>
                <a:cs typeface="Plus Jakarta Sans" pitchFamily="2" charset="0"/>
              </a:endParaRPr>
            </a:p>
          </p:txBody>
        </p:sp>
      </p:grpSp>
      <p:grpSp>
        <p:nvGrpSpPr>
          <p:cNvPr id="18" name="Group 17">
            <a:extLst>
              <a:ext uri="{FF2B5EF4-FFF2-40B4-BE49-F238E27FC236}">
                <a16:creationId xmlns:a16="http://schemas.microsoft.com/office/drawing/2014/main" id="{FEA653C7-1086-09E7-8C19-9B232E85D528}"/>
              </a:ext>
            </a:extLst>
          </p:cNvPr>
          <p:cNvGrpSpPr/>
          <p:nvPr/>
        </p:nvGrpSpPr>
        <p:grpSpPr>
          <a:xfrm>
            <a:off x="4890200" y="2456980"/>
            <a:ext cx="2469110" cy="3584126"/>
            <a:chOff x="4910329" y="2465543"/>
            <a:chExt cx="2469110" cy="3584126"/>
          </a:xfrm>
        </p:grpSpPr>
        <p:grpSp>
          <p:nvGrpSpPr>
            <p:cNvPr id="19" name="Group 18">
              <a:extLst>
                <a:ext uri="{FF2B5EF4-FFF2-40B4-BE49-F238E27FC236}">
                  <a16:creationId xmlns:a16="http://schemas.microsoft.com/office/drawing/2014/main" id="{325B2168-0167-4185-F369-632C6E71C77B}"/>
                </a:ext>
              </a:extLst>
            </p:cNvPr>
            <p:cNvGrpSpPr/>
            <p:nvPr/>
          </p:nvGrpSpPr>
          <p:grpSpPr>
            <a:xfrm>
              <a:off x="4910329" y="2465543"/>
              <a:ext cx="2469110" cy="3498597"/>
              <a:chOff x="2391127" y="2739034"/>
              <a:chExt cx="3930934" cy="3498597"/>
            </a:xfrm>
          </p:grpSpPr>
          <p:sp>
            <p:nvSpPr>
              <p:cNvPr id="21" name="Rectangle: Rounded Corners 20">
                <a:extLst>
                  <a:ext uri="{FF2B5EF4-FFF2-40B4-BE49-F238E27FC236}">
                    <a16:creationId xmlns:a16="http://schemas.microsoft.com/office/drawing/2014/main" id="{84FC3385-6962-EA13-DFC6-D5E8D1AC59ED}"/>
                  </a:ext>
                </a:extLst>
              </p:cNvPr>
              <p:cNvSpPr/>
              <p:nvPr/>
            </p:nvSpPr>
            <p:spPr>
              <a:xfrm>
                <a:off x="2391127" y="2739034"/>
                <a:ext cx="3930934" cy="3498597"/>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754064-7C1C-65B3-198E-CD0E8A61B406}"/>
                  </a:ext>
                </a:extLst>
              </p:cNvPr>
              <p:cNvSpPr txBox="1"/>
              <p:nvPr/>
            </p:nvSpPr>
            <p:spPr>
              <a:xfrm>
                <a:off x="2681669" y="2824563"/>
                <a:ext cx="3309228" cy="461665"/>
              </a:xfrm>
              <a:prstGeom prst="rect">
                <a:avLst/>
              </a:prstGeom>
              <a:noFill/>
            </p:spPr>
            <p:txBody>
              <a:bodyPr wrap="square" rtlCol="0">
                <a:spAutoFit/>
              </a:bodyPr>
              <a:lstStyle/>
              <a:p>
                <a:pPr algn="ctr"/>
                <a:r>
                  <a:rPr lang="en-US" sz="2400" b="1" dirty="0">
                    <a:solidFill>
                      <a:schemeClr val="bg1"/>
                    </a:solidFill>
                    <a:latin typeface="Plus Jakarta Sans" pitchFamily="2" charset="0"/>
                    <a:cs typeface="Plus Jakarta Sans" pitchFamily="2" charset="0"/>
                  </a:rPr>
                  <a:t>Evidence</a:t>
                </a:r>
              </a:p>
            </p:txBody>
          </p:sp>
        </p:grpSp>
        <p:sp>
          <p:nvSpPr>
            <p:cNvPr id="20" name="TextBox 19">
              <a:extLst>
                <a:ext uri="{FF2B5EF4-FFF2-40B4-BE49-F238E27FC236}">
                  <a16:creationId xmlns:a16="http://schemas.microsoft.com/office/drawing/2014/main" id="{07190153-10F9-8B47-1D74-5AE65F85FB17}"/>
                </a:ext>
              </a:extLst>
            </p:cNvPr>
            <p:cNvSpPr txBox="1"/>
            <p:nvPr/>
          </p:nvSpPr>
          <p:spPr>
            <a:xfrm>
              <a:off x="5033877" y="3002681"/>
              <a:ext cx="2222014" cy="3046988"/>
            </a:xfrm>
            <a:prstGeom prst="rect">
              <a:avLst/>
            </a:prstGeom>
            <a:noFill/>
          </p:spPr>
          <p:txBody>
            <a:bodyPr wrap="square" rtlCol="0">
              <a:spAutoFit/>
            </a:bodyPr>
            <a:lstStyle/>
            <a:p>
              <a:pPr algn="l"/>
              <a:r>
                <a:rPr lang="en-US" sz="2400" b="1" dirty="0">
                  <a:solidFill>
                    <a:schemeClr val="bg1"/>
                  </a:solidFill>
                  <a:latin typeface="Plus Jakarta Sans" pitchFamily="2" charset="0"/>
                  <a:cs typeface="Plus Jakarta Sans" pitchFamily="2" charset="0"/>
                </a:rPr>
                <a:t>List the Evidence</a:t>
              </a:r>
            </a:p>
            <a:p>
              <a:pPr algn="l"/>
              <a:endParaRPr lang="en-US" sz="2400" b="1" dirty="0">
                <a:solidFill>
                  <a:schemeClr val="bg1"/>
                </a:solidFill>
                <a:latin typeface="Plus Jakarta Sans" pitchFamily="2" charset="0"/>
                <a:cs typeface="Plus Jakarta Sans" pitchFamily="2" charset="0"/>
              </a:endParaRPr>
            </a:p>
            <a:p>
              <a:pPr algn="l"/>
              <a:endParaRPr lang="en-US" sz="2400" b="1" dirty="0">
                <a:solidFill>
                  <a:schemeClr val="bg1"/>
                </a:solidFill>
                <a:latin typeface="Plus Jakarta Sans" pitchFamily="2" charset="0"/>
                <a:cs typeface="Plus Jakarta Sans" pitchFamily="2" charset="0"/>
              </a:endParaRPr>
            </a:p>
            <a:p>
              <a:pPr algn="l"/>
              <a:endParaRPr lang="en-US" sz="2400" b="1" dirty="0">
                <a:solidFill>
                  <a:schemeClr val="bg1"/>
                </a:solidFill>
                <a:latin typeface="Plus Jakarta Sans" pitchFamily="2" charset="0"/>
                <a:cs typeface="Plus Jakarta Sans" pitchFamily="2" charset="0"/>
              </a:endParaRPr>
            </a:p>
            <a:p>
              <a:pPr algn="l"/>
              <a:endParaRPr lang="en-US" sz="2400" b="1" dirty="0">
                <a:solidFill>
                  <a:schemeClr val="bg1"/>
                </a:solidFill>
                <a:latin typeface="Plus Jakarta Sans" pitchFamily="2" charset="0"/>
                <a:cs typeface="Plus Jakarta Sans" pitchFamily="2" charset="0"/>
              </a:endParaRPr>
            </a:p>
            <a:p>
              <a:pPr algn="l"/>
              <a:endParaRPr lang="en-US" sz="2400" b="1" dirty="0">
                <a:solidFill>
                  <a:schemeClr val="bg1"/>
                </a:solidFill>
                <a:latin typeface="Plus Jakarta Sans" pitchFamily="2" charset="0"/>
                <a:cs typeface="Plus Jakarta Sans" pitchFamily="2" charset="0"/>
              </a:endParaRPr>
            </a:p>
            <a:p>
              <a:pPr algn="l"/>
              <a:endParaRPr lang="en-US" sz="2400" b="1" dirty="0">
                <a:solidFill>
                  <a:schemeClr val="bg1"/>
                </a:solidFill>
                <a:latin typeface="Plus Jakarta Sans" pitchFamily="2" charset="0"/>
                <a:cs typeface="Plus Jakarta Sans" pitchFamily="2" charset="0"/>
              </a:endParaRPr>
            </a:p>
          </p:txBody>
        </p:sp>
      </p:grpSp>
    </p:spTree>
    <p:extLst>
      <p:ext uri="{BB962C8B-B14F-4D97-AF65-F5344CB8AC3E}">
        <p14:creationId xmlns:p14="http://schemas.microsoft.com/office/powerpoint/2010/main" val="251988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B788-D454-9B91-F0E8-69F666616969}"/>
              </a:ext>
            </a:extLst>
          </p:cNvPr>
          <p:cNvSpPr>
            <a:spLocks noGrp="1"/>
          </p:cNvSpPr>
          <p:nvPr>
            <p:ph type="title" hasCustomPrompt="1"/>
          </p:nvPr>
        </p:nvSpPr>
        <p:spPr>
          <a:xfrm>
            <a:off x="1371600" y="824422"/>
            <a:ext cx="9506310" cy="1116521"/>
          </a:xfrm>
        </p:spPr>
        <p:txBody>
          <a:bodyPr anchor="b"/>
          <a:lstStyle>
            <a:lvl1pPr>
              <a:defRPr sz="6000"/>
            </a:lvl1pPr>
          </a:lstStyle>
          <a:p>
            <a:r>
              <a:rPr lang="en-US" dirty="0"/>
              <a:t>Hypothesis</a:t>
            </a:r>
          </a:p>
        </p:txBody>
      </p:sp>
      <p:grpSp>
        <p:nvGrpSpPr>
          <p:cNvPr id="33" name="Group 32">
            <a:extLst>
              <a:ext uri="{FF2B5EF4-FFF2-40B4-BE49-F238E27FC236}">
                <a16:creationId xmlns:a16="http://schemas.microsoft.com/office/drawing/2014/main" id="{A2892D16-B82A-3E20-2916-9A21968F6B90}"/>
              </a:ext>
            </a:extLst>
          </p:cNvPr>
          <p:cNvGrpSpPr/>
          <p:nvPr/>
        </p:nvGrpSpPr>
        <p:grpSpPr>
          <a:xfrm>
            <a:off x="2185880" y="2534982"/>
            <a:ext cx="8900358" cy="3391366"/>
            <a:chOff x="2567795" y="2739035"/>
            <a:chExt cx="8821440" cy="3498597"/>
          </a:xfrm>
        </p:grpSpPr>
        <p:sp>
          <p:nvSpPr>
            <p:cNvPr id="7" name="Rectangle: Rounded Corners 6">
              <a:extLst>
                <a:ext uri="{FF2B5EF4-FFF2-40B4-BE49-F238E27FC236}">
                  <a16:creationId xmlns:a16="http://schemas.microsoft.com/office/drawing/2014/main" id="{8DE37913-4E54-C355-1CFA-EE106B4DB158}"/>
                </a:ext>
              </a:extLst>
            </p:cNvPr>
            <p:cNvSpPr/>
            <p:nvPr/>
          </p:nvSpPr>
          <p:spPr>
            <a:xfrm>
              <a:off x="2567795" y="2739035"/>
              <a:ext cx="8170362" cy="3498597"/>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27AEE07-33C8-5276-CEA0-5A4DE5FF78F8}"/>
                </a:ext>
              </a:extLst>
            </p:cNvPr>
            <p:cNvSpPr txBox="1"/>
            <p:nvPr/>
          </p:nvSpPr>
          <p:spPr>
            <a:xfrm>
              <a:off x="4061626" y="3401142"/>
              <a:ext cx="7327609"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If we change _______</a:t>
              </a:r>
            </a:p>
          </p:txBody>
        </p:sp>
        <p:sp>
          <p:nvSpPr>
            <p:cNvPr id="9" name="TextBox 8">
              <a:extLst>
                <a:ext uri="{FF2B5EF4-FFF2-40B4-BE49-F238E27FC236}">
                  <a16:creationId xmlns:a16="http://schemas.microsoft.com/office/drawing/2014/main" id="{A4DEFD06-05AD-53A4-9505-B62A13A76436}"/>
                </a:ext>
              </a:extLst>
            </p:cNvPr>
            <p:cNvSpPr txBox="1"/>
            <p:nvPr/>
          </p:nvSpPr>
          <p:spPr>
            <a:xfrm>
              <a:off x="3273748" y="3401142"/>
              <a:ext cx="649853" cy="461665"/>
            </a:xfrm>
            <a:prstGeom prst="rect">
              <a:avLst/>
            </a:prstGeom>
            <a:noFill/>
          </p:spPr>
          <p:txBody>
            <a:bodyPr wrap="square" rtlCol="0">
              <a:spAutoFit/>
            </a:bodyPr>
            <a:lstStyle/>
            <a:p>
              <a:pPr algn="ctr"/>
              <a:r>
                <a:rPr lang="en-US" sz="2400" b="1" dirty="0">
                  <a:solidFill>
                    <a:schemeClr val="bg1"/>
                  </a:solidFill>
                  <a:latin typeface="Plus Jakarta Sans" pitchFamily="2" charset="0"/>
                  <a:cs typeface="Plus Jakarta Sans" pitchFamily="2" charset="0"/>
                </a:rPr>
                <a:t>1</a:t>
              </a:r>
            </a:p>
          </p:txBody>
        </p:sp>
      </p:grpSp>
      <p:sp>
        <p:nvSpPr>
          <p:cNvPr id="6" name="TextBox 5">
            <a:extLst>
              <a:ext uri="{FF2B5EF4-FFF2-40B4-BE49-F238E27FC236}">
                <a16:creationId xmlns:a16="http://schemas.microsoft.com/office/drawing/2014/main" id="{E5C3FB3B-A40B-5DD3-112F-CFD3990BADF4}"/>
              </a:ext>
            </a:extLst>
          </p:cNvPr>
          <p:cNvSpPr txBox="1"/>
          <p:nvPr/>
        </p:nvSpPr>
        <p:spPr>
          <a:xfrm>
            <a:off x="3683926" y="3985741"/>
            <a:ext cx="5904269"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Then we will observe_______</a:t>
            </a:r>
          </a:p>
        </p:txBody>
      </p:sp>
      <p:sp>
        <p:nvSpPr>
          <p:cNvPr id="8" name="TextBox 7">
            <a:extLst>
              <a:ext uri="{FF2B5EF4-FFF2-40B4-BE49-F238E27FC236}">
                <a16:creationId xmlns:a16="http://schemas.microsoft.com/office/drawing/2014/main" id="{5CD8EBCD-B4A1-3723-209B-36D70EE499C6}"/>
              </a:ext>
            </a:extLst>
          </p:cNvPr>
          <p:cNvSpPr txBox="1"/>
          <p:nvPr/>
        </p:nvSpPr>
        <p:spPr>
          <a:xfrm>
            <a:off x="3693075" y="4800066"/>
            <a:ext cx="5395310"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Because ________________</a:t>
            </a:r>
          </a:p>
        </p:txBody>
      </p:sp>
      <p:sp>
        <p:nvSpPr>
          <p:cNvPr id="11" name="TextBox 10">
            <a:extLst>
              <a:ext uri="{FF2B5EF4-FFF2-40B4-BE49-F238E27FC236}">
                <a16:creationId xmlns:a16="http://schemas.microsoft.com/office/drawing/2014/main" id="{7BE7FBEB-666B-C360-148E-59157422D323}"/>
              </a:ext>
            </a:extLst>
          </p:cNvPr>
          <p:cNvSpPr txBox="1"/>
          <p:nvPr/>
        </p:nvSpPr>
        <p:spPr>
          <a:xfrm>
            <a:off x="2898149" y="3985740"/>
            <a:ext cx="655667" cy="461665"/>
          </a:xfrm>
          <a:prstGeom prst="rect">
            <a:avLst/>
          </a:prstGeom>
          <a:noFill/>
        </p:spPr>
        <p:txBody>
          <a:bodyPr wrap="square" rtlCol="0">
            <a:spAutoFit/>
          </a:bodyPr>
          <a:lstStyle/>
          <a:p>
            <a:pPr algn="ctr"/>
            <a:r>
              <a:rPr lang="en-US" sz="2400" b="1" dirty="0">
                <a:solidFill>
                  <a:schemeClr val="bg1"/>
                </a:solidFill>
                <a:latin typeface="Plus Jakarta Sans" pitchFamily="2" charset="0"/>
                <a:cs typeface="Plus Jakarta Sans" pitchFamily="2" charset="0"/>
              </a:rPr>
              <a:t>2</a:t>
            </a:r>
          </a:p>
        </p:txBody>
      </p:sp>
      <p:sp>
        <p:nvSpPr>
          <p:cNvPr id="12" name="TextBox 11">
            <a:extLst>
              <a:ext uri="{FF2B5EF4-FFF2-40B4-BE49-F238E27FC236}">
                <a16:creationId xmlns:a16="http://schemas.microsoft.com/office/drawing/2014/main" id="{4983242A-B337-CD01-D5C4-2607075413BD}"/>
              </a:ext>
            </a:extLst>
          </p:cNvPr>
          <p:cNvSpPr txBox="1"/>
          <p:nvPr/>
        </p:nvSpPr>
        <p:spPr>
          <a:xfrm>
            <a:off x="2898149" y="4778827"/>
            <a:ext cx="655667" cy="461665"/>
          </a:xfrm>
          <a:prstGeom prst="rect">
            <a:avLst/>
          </a:prstGeom>
          <a:noFill/>
        </p:spPr>
        <p:txBody>
          <a:bodyPr wrap="square" rtlCol="0">
            <a:spAutoFit/>
          </a:bodyPr>
          <a:lstStyle/>
          <a:p>
            <a:pPr algn="ctr"/>
            <a:r>
              <a:rPr lang="en-US" sz="2400" b="1" dirty="0">
                <a:solidFill>
                  <a:schemeClr val="bg1"/>
                </a:solidFill>
                <a:latin typeface="Plus Jakarta Sans" pitchFamily="2" charset="0"/>
                <a:cs typeface="Plus Jakarta Sans" pitchFamily="2" charset="0"/>
              </a:rPr>
              <a:t>3</a:t>
            </a:r>
          </a:p>
        </p:txBody>
      </p:sp>
    </p:spTree>
    <p:extLst>
      <p:ext uri="{BB962C8B-B14F-4D97-AF65-F5344CB8AC3E}">
        <p14:creationId xmlns:p14="http://schemas.microsoft.com/office/powerpoint/2010/main" val="1732048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B41B-A955-CF5A-991F-1827F97E00D6}"/>
              </a:ext>
            </a:extLst>
          </p:cNvPr>
          <p:cNvSpPr>
            <a:spLocks noGrp="1"/>
          </p:cNvSpPr>
          <p:nvPr>
            <p:ph type="title" hasCustomPrompt="1"/>
          </p:nvPr>
        </p:nvSpPr>
        <p:spPr/>
        <p:txBody>
          <a:bodyPr/>
          <a:lstStyle>
            <a:lvl1pPr>
              <a:defRPr/>
            </a:lvl1pPr>
          </a:lstStyle>
          <a:p>
            <a:r>
              <a:rPr lang="en-US" dirty="0"/>
              <a:t>Text or Graphics</a:t>
            </a:r>
          </a:p>
        </p:txBody>
      </p:sp>
      <p:sp>
        <p:nvSpPr>
          <p:cNvPr id="3" name="Content Placeholder 2">
            <a:extLst>
              <a:ext uri="{FF2B5EF4-FFF2-40B4-BE49-F238E27FC236}">
                <a16:creationId xmlns:a16="http://schemas.microsoft.com/office/drawing/2014/main" id="{4F322853-C59A-2AFE-5B74-2DDB0FBCA2A5}"/>
              </a:ext>
            </a:extLst>
          </p:cNvPr>
          <p:cNvSpPr>
            <a:spLocks noGrp="1"/>
          </p:cNvSpPr>
          <p:nvPr>
            <p:ph sz="half" idx="1"/>
          </p:nvPr>
        </p:nvSpPr>
        <p:spPr>
          <a:xfrm>
            <a:off x="1526874" y="2553419"/>
            <a:ext cx="4492925" cy="3398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7F18086-1DE7-A132-9648-987D4B68A047}"/>
              </a:ext>
            </a:extLst>
          </p:cNvPr>
          <p:cNvSpPr>
            <a:spLocks noGrp="1"/>
          </p:cNvSpPr>
          <p:nvPr>
            <p:ph sz="half" idx="2"/>
          </p:nvPr>
        </p:nvSpPr>
        <p:spPr>
          <a:xfrm>
            <a:off x="6096000" y="2553419"/>
            <a:ext cx="4445479" cy="3398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4919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42777-8980-436F-A937-610F0EF981D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80316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399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AA70-FDFD-E751-992F-AA23E059BE02}"/>
              </a:ext>
            </a:extLst>
          </p:cNvPr>
          <p:cNvSpPr>
            <a:spLocks noGrp="1"/>
          </p:cNvSpPr>
          <p:nvPr>
            <p:ph type="title" hasCustomPrompt="1"/>
          </p:nvPr>
        </p:nvSpPr>
        <p:spPr>
          <a:xfrm>
            <a:off x="1276709" y="905774"/>
            <a:ext cx="9558068" cy="1000664"/>
          </a:xfrm>
        </p:spPr>
        <p:txBody>
          <a:bodyPr anchor="b">
            <a:normAutofit/>
          </a:bodyPr>
          <a:lstStyle>
            <a:lvl1pPr>
              <a:defRPr sz="4800"/>
            </a:lvl1pPr>
          </a:lstStyle>
          <a:p>
            <a:r>
              <a:rPr lang="en-US" dirty="0"/>
              <a:t>Text (Left) With Graphic (Right)</a:t>
            </a:r>
          </a:p>
        </p:txBody>
      </p:sp>
      <p:sp>
        <p:nvSpPr>
          <p:cNvPr id="3" name="Picture Placeholder 2">
            <a:extLst>
              <a:ext uri="{FF2B5EF4-FFF2-40B4-BE49-F238E27FC236}">
                <a16:creationId xmlns:a16="http://schemas.microsoft.com/office/drawing/2014/main" id="{FFA0B2F3-698F-876B-C55F-C5155AC278E9}"/>
              </a:ext>
            </a:extLst>
          </p:cNvPr>
          <p:cNvSpPr>
            <a:spLocks noGrp="1"/>
          </p:cNvSpPr>
          <p:nvPr>
            <p:ph type="pic" idx="1"/>
          </p:nvPr>
        </p:nvSpPr>
        <p:spPr>
          <a:xfrm>
            <a:off x="5936382" y="2493034"/>
            <a:ext cx="4734493" cy="3459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E05412E-33E6-5914-9977-F6EC1A3A4FFE}"/>
              </a:ext>
            </a:extLst>
          </p:cNvPr>
          <p:cNvSpPr>
            <a:spLocks noGrp="1"/>
          </p:cNvSpPr>
          <p:nvPr>
            <p:ph type="body" sz="half" idx="2"/>
          </p:nvPr>
        </p:nvSpPr>
        <p:spPr>
          <a:xfrm>
            <a:off x="1669540" y="2493034"/>
            <a:ext cx="4067025" cy="34591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1575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AA70-FDFD-E751-992F-AA23E059BE02}"/>
              </a:ext>
            </a:extLst>
          </p:cNvPr>
          <p:cNvSpPr>
            <a:spLocks noGrp="1"/>
          </p:cNvSpPr>
          <p:nvPr>
            <p:ph type="title" hasCustomPrompt="1"/>
          </p:nvPr>
        </p:nvSpPr>
        <p:spPr>
          <a:xfrm>
            <a:off x="1276709" y="905774"/>
            <a:ext cx="9558068" cy="983411"/>
          </a:xfrm>
        </p:spPr>
        <p:txBody>
          <a:bodyPr anchor="b">
            <a:normAutofit/>
          </a:bodyPr>
          <a:lstStyle>
            <a:lvl1pPr>
              <a:defRPr sz="4800"/>
            </a:lvl1pPr>
          </a:lstStyle>
          <a:p>
            <a:r>
              <a:rPr lang="en-US" dirty="0"/>
              <a:t>Today In Science </a:t>
            </a:r>
            <a:r>
              <a:rPr lang="en-US" dirty="0" err="1"/>
              <a:t>Histroy</a:t>
            </a:r>
            <a:endParaRPr lang="en-US" dirty="0"/>
          </a:p>
        </p:txBody>
      </p:sp>
      <p:sp>
        <p:nvSpPr>
          <p:cNvPr id="3" name="Picture Placeholder 2">
            <a:extLst>
              <a:ext uri="{FF2B5EF4-FFF2-40B4-BE49-F238E27FC236}">
                <a16:creationId xmlns:a16="http://schemas.microsoft.com/office/drawing/2014/main" id="{FFA0B2F3-698F-876B-C55F-C5155AC278E9}"/>
              </a:ext>
            </a:extLst>
          </p:cNvPr>
          <p:cNvSpPr>
            <a:spLocks noGrp="1"/>
          </p:cNvSpPr>
          <p:nvPr>
            <p:ph type="pic" idx="1"/>
          </p:nvPr>
        </p:nvSpPr>
        <p:spPr>
          <a:xfrm>
            <a:off x="1692185" y="2493034"/>
            <a:ext cx="4734493" cy="3459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E05412E-33E6-5914-9977-F6EC1A3A4FFE}"/>
              </a:ext>
            </a:extLst>
          </p:cNvPr>
          <p:cNvSpPr>
            <a:spLocks noGrp="1"/>
          </p:cNvSpPr>
          <p:nvPr>
            <p:ph type="body" sz="half" idx="2" hasCustomPrompt="1"/>
          </p:nvPr>
        </p:nvSpPr>
        <p:spPr>
          <a:xfrm>
            <a:off x="6612477" y="2493034"/>
            <a:ext cx="4067025" cy="34591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On this date (Month, 00 9999) someone did something important. </a:t>
            </a:r>
          </a:p>
        </p:txBody>
      </p:sp>
    </p:spTree>
    <p:extLst>
      <p:ext uri="{BB962C8B-B14F-4D97-AF65-F5344CB8AC3E}">
        <p14:creationId xmlns:p14="http://schemas.microsoft.com/office/powerpoint/2010/main" val="245184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AA70-FDFD-E751-992F-AA23E059BE02}"/>
              </a:ext>
            </a:extLst>
          </p:cNvPr>
          <p:cNvSpPr>
            <a:spLocks noGrp="1"/>
          </p:cNvSpPr>
          <p:nvPr>
            <p:ph type="title" hasCustomPrompt="1"/>
          </p:nvPr>
        </p:nvSpPr>
        <p:spPr>
          <a:xfrm>
            <a:off x="1276709" y="905774"/>
            <a:ext cx="9558068" cy="983411"/>
          </a:xfrm>
        </p:spPr>
        <p:txBody>
          <a:bodyPr anchor="b">
            <a:normAutofit/>
          </a:bodyPr>
          <a:lstStyle>
            <a:lvl1pPr>
              <a:defRPr sz="4800"/>
            </a:lvl1pPr>
          </a:lstStyle>
          <a:p>
            <a:r>
              <a:rPr lang="en-US" dirty="0"/>
              <a:t>Marvels Monday</a:t>
            </a:r>
          </a:p>
        </p:txBody>
      </p:sp>
      <p:sp>
        <p:nvSpPr>
          <p:cNvPr id="3" name="Picture Placeholder 2">
            <a:extLst>
              <a:ext uri="{FF2B5EF4-FFF2-40B4-BE49-F238E27FC236}">
                <a16:creationId xmlns:a16="http://schemas.microsoft.com/office/drawing/2014/main" id="{FFA0B2F3-698F-876B-C55F-C5155AC278E9}"/>
              </a:ext>
            </a:extLst>
          </p:cNvPr>
          <p:cNvSpPr>
            <a:spLocks noGrp="1"/>
          </p:cNvSpPr>
          <p:nvPr>
            <p:ph type="pic" idx="1"/>
          </p:nvPr>
        </p:nvSpPr>
        <p:spPr>
          <a:xfrm>
            <a:off x="1692185" y="2493034"/>
            <a:ext cx="4734493" cy="3459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E05412E-33E6-5914-9977-F6EC1A3A4FFE}"/>
              </a:ext>
            </a:extLst>
          </p:cNvPr>
          <p:cNvSpPr>
            <a:spLocks noGrp="1"/>
          </p:cNvSpPr>
          <p:nvPr>
            <p:ph type="body" sz="half" idx="2" hasCustomPrompt="1"/>
          </p:nvPr>
        </p:nvSpPr>
        <p:spPr>
          <a:xfrm>
            <a:off x="6612477" y="2493034"/>
            <a:ext cx="4067025" cy="34591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Today is Marvels Monday: Amazing Science Fact </a:t>
            </a:r>
          </a:p>
        </p:txBody>
      </p:sp>
    </p:spTree>
    <p:extLst>
      <p:ext uri="{BB962C8B-B14F-4D97-AF65-F5344CB8AC3E}">
        <p14:creationId xmlns:p14="http://schemas.microsoft.com/office/powerpoint/2010/main" val="321594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E3C44-5D04-1CEC-FE52-684D3975C779}"/>
              </a:ext>
            </a:extLst>
          </p:cNvPr>
          <p:cNvSpPr>
            <a:spLocks noGrp="1"/>
          </p:cNvSpPr>
          <p:nvPr>
            <p:ph type="ctrTitle" hasCustomPrompt="1"/>
          </p:nvPr>
        </p:nvSpPr>
        <p:spPr>
          <a:xfrm>
            <a:off x="1403230" y="948907"/>
            <a:ext cx="9144000" cy="1000662"/>
          </a:xfrm>
        </p:spPr>
        <p:txBody>
          <a:bodyPr anchor="b"/>
          <a:lstStyle>
            <a:lvl1pPr algn="ctr">
              <a:defRPr sz="6000">
                <a:latin typeface="Plus Jakarta Sans" pitchFamily="2" charset="0"/>
                <a:cs typeface="Plus Jakarta Sans" pitchFamily="2" charset="0"/>
              </a:defRPr>
            </a:lvl1pPr>
          </a:lstStyle>
          <a:p>
            <a:r>
              <a:rPr lang="en-US" dirty="0"/>
              <a:t>Turn &amp; Talk</a:t>
            </a:r>
          </a:p>
        </p:txBody>
      </p:sp>
      <p:sp>
        <p:nvSpPr>
          <p:cNvPr id="9" name="Rectangle 8">
            <a:extLst>
              <a:ext uri="{FF2B5EF4-FFF2-40B4-BE49-F238E27FC236}">
                <a16:creationId xmlns:a16="http://schemas.microsoft.com/office/drawing/2014/main" id="{3BEA90D6-C124-418E-D65E-4D10EF17256D}"/>
              </a:ext>
            </a:extLst>
          </p:cNvPr>
          <p:cNvSpPr/>
          <p:nvPr/>
        </p:nvSpPr>
        <p:spPr>
          <a:xfrm>
            <a:off x="1010009" y="2152799"/>
            <a:ext cx="10171981" cy="40237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39BAEEF-4A20-9722-64D4-5536C79E8FFC}"/>
              </a:ext>
            </a:extLst>
          </p:cNvPr>
          <p:cNvSpPr/>
          <p:nvPr/>
        </p:nvSpPr>
        <p:spPr>
          <a:xfrm>
            <a:off x="6909758" y="2348795"/>
            <a:ext cx="4088920" cy="348507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245CC5D-DB41-4FE1-08F8-0D5EED3CABA2}"/>
              </a:ext>
            </a:extLst>
          </p:cNvPr>
          <p:cNvSpPr/>
          <p:nvPr/>
        </p:nvSpPr>
        <p:spPr>
          <a:xfrm>
            <a:off x="1217401" y="2348795"/>
            <a:ext cx="5580213" cy="348507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96900B8-B69C-94CA-694A-4158A2D2769C}"/>
              </a:ext>
            </a:extLst>
          </p:cNvPr>
          <p:cNvSpPr>
            <a:spLocks noGrp="1"/>
          </p:cNvSpPr>
          <p:nvPr>
            <p:ph type="subTitle" idx="1" hasCustomPrompt="1"/>
          </p:nvPr>
        </p:nvSpPr>
        <p:spPr>
          <a:xfrm>
            <a:off x="1436837" y="2566865"/>
            <a:ext cx="5084733" cy="3048929"/>
          </a:xfrm>
        </p:spPr>
        <p:txBody>
          <a:bodyPr/>
          <a:lstStyle>
            <a:lvl1pPr marL="0" indent="0" algn="l">
              <a:buNone/>
              <a:defRPr sz="2400">
                <a:solidFill>
                  <a:schemeClr val="bg1"/>
                </a:solidFill>
                <a:latin typeface="Plus Jakarta Sans" pitchFamily="2" charset="0"/>
                <a:cs typeface="Plus Jakarta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Talk about </a:t>
            </a:r>
          </a:p>
        </p:txBody>
      </p:sp>
      <p:sp>
        <p:nvSpPr>
          <p:cNvPr id="13" name="Subtitle 2">
            <a:extLst>
              <a:ext uri="{FF2B5EF4-FFF2-40B4-BE49-F238E27FC236}">
                <a16:creationId xmlns:a16="http://schemas.microsoft.com/office/drawing/2014/main" id="{90D07B60-46D2-F654-A549-768616EFA6E0}"/>
              </a:ext>
            </a:extLst>
          </p:cNvPr>
          <p:cNvSpPr txBox="1">
            <a:spLocks/>
          </p:cNvSpPr>
          <p:nvPr/>
        </p:nvSpPr>
        <p:spPr>
          <a:xfrm>
            <a:off x="8116017" y="2443220"/>
            <a:ext cx="2651185" cy="30489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Plus Jakarta Sans" pitchFamily="2" charset="0"/>
                <a:ea typeface="+mn-ea"/>
                <a:cs typeface="Plus Jakarta Sans"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Plus Jakarta Sans" pitchFamily="2" charset="0"/>
                <a:ea typeface="+mn-ea"/>
                <a:cs typeface="Plus Jakarta Sans" pitchFamily="2" charset="0"/>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Plus Jakarta Sans" pitchFamily="2" charset="0"/>
                <a:ea typeface="+mn-ea"/>
                <a:cs typeface="Plus Jakarta Sans" pitchFamily="2" charset="0"/>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Plus Jakarta Sans" pitchFamily="2" charset="0"/>
                <a:ea typeface="+mn-ea"/>
                <a:cs typeface="Plus Jakarta Sans" pitchFamily="2" charset="0"/>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Plus Jakarta Sans" pitchFamily="2" charset="0"/>
                <a:ea typeface="+mn-ea"/>
                <a:cs typeface="Plus Jakarta Sans"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4" name="Online Media 3" title="5 Minute Countdown Timer for Kids with Alarm and Fun Music | Under the Sea 🐟">
            <a:hlinkClick r:id="" action="ppaction://media"/>
            <a:extLst>
              <a:ext uri="{FF2B5EF4-FFF2-40B4-BE49-F238E27FC236}">
                <a16:creationId xmlns:a16="http://schemas.microsoft.com/office/drawing/2014/main" id="{E638F307-5C71-1046-7849-1A6E190353B9}"/>
              </a:ext>
            </a:extLst>
          </p:cNvPr>
          <p:cNvPicPr>
            <a:picLocks noRot="1" noChangeAspect="1"/>
          </p:cNvPicPr>
          <p:nvPr>
            <a:videoFile r:link="rId1"/>
          </p:nvPr>
        </p:nvPicPr>
        <p:blipFill>
          <a:blip r:embed="rId3"/>
          <a:stretch>
            <a:fillRect/>
          </a:stretch>
        </p:blipFill>
        <p:spPr>
          <a:xfrm>
            <a:off x="7201296" y="3074617"/>
            <a:ext cx="3598972" cy="2033424"/>
          </a:xfrm>
          <a:prstGeom prst="rect">
            <a:avLst/>
          </a:prstGeom>
        </p:spPr>
      </p:pic>
    </p:spTree>
    <p:extLst>
      <p:ext uri="{BB962C8B-B14F-4D97-AF65-F5344CB8AC3E}">
        <p14:creationId xmlns:p14="http://schemas.microsoft.com/office/powerpoint/2010/main" val="408592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5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AA70-FDFD-E751-992F-AA23E059BE02}"/>
              </a:ext>
            </a:extLst>
          </p:cNvPr>
          <p:cNvSpPr>
            <a:spLocks noGrp="1"/>
          </p:cNvSpPr>
          <p:nvPr>
            <p:ph type="title" hasCustomPrompt="1"/>
          </p:nvPr>
        </p:nvSpPr>
        <p:spPr>
          <a:xfrm>
            <a:off x="1276709" y="905774"/>
            <a:ext cx="9558068" cy="983411"/>
          </a:xfrm>
        </p:spPr>
        <p:txBody>
          <a:bodyPr anchor="b">
            <a:normAutofit/>
          </a:bodyPr>
          <a:lstStyle>
            <a:lvl1pPr>
              <a:defRPr sz="4800"/>
            </a:lvl1pPr>
          </a:lstStyle>
          <a:p>
            <a:r>
              <a:rPr lang="en-US" dirty="0"/>
              <a:t>Technology Tuesday</a:t>
            </a:r>
          </a:p>
        </p:txBody>
      </p:sp>
      <p:sp>
        <p:nvSpPr>
          <p:cNvPr id="3" name="Picture Placeholder 2">
            <a:extLst>
              <a:ext uri="{FF2B5EF4-FFF2-40B4-BE49-F238E27FC236}">
                <a16:creationId xmlns:a16="http://schemas.microsoft.com/office/drawing/2014/main" id="{FFA0B2F3-698F-876B-C55F-C5155AC278E9}"/>
              </a:ext>
            </a:extLst>
          </p:cNvPr>
          <p:cNvSpPr>
            <a:spLocks noGrp="1"/>
          </p:cNvSpPr>
          <p:nvPr>
            <p:ph type="pic" idx="1"/>
          </p:nvPr>
        </p:nvSpPr>
        <p:spPr>
          <a:xfrm>
            <a:off x="1692185" y="2493034"/>
            <a:ext cx="4734493" cy="3459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E05412E-33E6-5914-9977-F6EC1A3A4FFE}"/>
              </a:ext>
            </a:extLst>
          </p:cNvPr>
          <p:cNvSpPr>
            <a:spLocks noGrp="1"/>
          </p:cNvSpPr>
          <p:nvPr>
            <p:ph type="body" sz="half" idx="2" hasCustomPrompt="1"/>
          </p:nvPr>
        </p:nvSpPr>
        <p:spPr>
          <a:xfrm>
            <a:off x="6612477" y="2493034"/>
            <a:ext cx="4067025" cy="34591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Today is Technology Tuesday: Something About Technology </a:t>
            </a:r>
          </a:p>
        </p:txBody>
      </p:sp>
    </p:spTree>
    <p:extLst>
      <p:ext uri="{BB962C8B-B14F-4D97-AF65-F5344CB8AC3E}">
        <p14:creationId xmlns:p14="http://schemas.microsoft.com/office/powerpoint/2010/main" val="1263724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6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AA70-FDFD-E751-992F-AA23E059BE02}"/>
              </a:ext>
            </a:extLst>
          </p:cNvPr>
          <p:cNvSpPr>
            <a:spLocks noGrp="1"/>
          </p:cNvSpPr>
          <p:nvPr>
            <p:ph type="title" hasCustomPrompt="1"/>
          </p:nvPr>
        </p:nvSpPr>
        <p:spPr>
          <a:xfrm>
            <a:off x="1276709" y="905774"/>
            <a:ext cx="9558068" cy="983411"/>
          </a:xfrm>
        </p:spPr>
        <p:txBody>
          <a:bodyPr anchor="b">
            <a:normAutofit/>
          </a:bodyPr>
          <a:lstStyle>
            <a:lvl1pPr>
              <a:defRPr sz="4800"/>
            </a:lvl1pPr>
          </a:lstStyle>
          <a:p>
            <a:r>
              <a:rPr lang="en-US" dirty="0"/>
              <a:t>Wonders Wednesday</a:t>
            </a:r>
          </a:p>
        </p:txBody>
      </p:sp>
      <p:sp>
        <p:nvSpPr>
          <p:cNvPr id="3" name="Picture Placeholder 2">
            <a:extLst>
              <a:ext uri="{FF2B5EF4-FFF2-40B4-BE49-F238E27FC236}">
                <a16:creationId xmlns:a16="http://schemas.microsoft.com/office/drawing/2014/main" id="{FFA0B2F3-698F-876B-C55F-C5155AC278E9}"/>
              </a:ext>
            </a:extLst>
          </p:cNvPr>
          <p:cNvSpPr>
            <a:spLocks noGrp="1"/>
          </p:cNvSpPr>
          <p:nvPr>
            <p:ph type="pic" idx="1"/>
          </p:nvPr>
        </p:nvSpPr>
        <p:spPr>
          <a:xfrm>
            <a:off x="1692185" y="2493034"/>
            <a:ext cx="4734493" cy="3459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E05412E-33E6-5914-9977-F6EC1A3A4FFE}"/>
              </a:ext>
            </a:extLst>
          </p:cNvPr>
          <p:cNvSpPr>
            <a:spLocks noGrp="1"/>
          </p:cNvSpPr>
          <p:nvPr>
            <p:ph type="body" sz="half" idx="2" hasCustomPrompt="1"/>
          </p:nvPr>
        </p:nvSpPr>
        <p:spPr>
          <a:xfrm>
            <a:off x="6612477" y="2493034"/>
            <a:ext cx="4067025" cy="34591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Today is Wonders Wednesday:  Something wonderful and scientific </a:t>
            </a:r>
          </a:p>
        </p:txBody>
      </p:sp>
    </p:spTree>
    <p:extLst>
      <p:ext uri="{BB962C8B-B14F-4D97-AF65-F5344CB8AC3E}">
        <p14:creationId xmlns:p14="http://schemas.microsoft.com/office/powerpoint/2010/main" val="2702717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7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AA70-FDFD-E751-992F-AA23E059BE02}"/>
              </a:ext>
            </a:extLst>
          </p:cNvPr>
          <p:cNvSpPr>
            <a:spLocks noGrp="1"/>
          </p:cNvSpPr>
          <p:nvPr>
            <p:ph type="title" hasCustomPrompt="1"/>
          </p:nvPr>
        </p:nvSpPr>
        <p:spPr>
          <a:xfrm>
            <a:off x="1276709" y="905774"/>
            <a:ext cx="9558068" cy="983411"/>
          </a:xfrm>
        </p:spPr>
        <p:txBody>
          <a:bodyPr anchor="b">
            <a:normAutofit/>
          </a:bodyPr>
          <a:lstStyle>
            <a:lvl1pPr>
              <a:defRPr sz="4800"/>
            </a:lvl1pPr>
          </a:lstStyle>
          <a:p>
            <a:r>
              <a:rPr lang="en-US" dirty="0"/>
              <a:t>Theory Thursday</a:t>
            </a:r>
          </a:p>
        </p:txBody>
      </p:sp>
      <p:sp>
        <p:nvSpPr>
          <p:cNvPr id="3" name="Picture Placeholder 2">
            <a:extLst>
              <a:ext uri="{FF2B5EF4-FFF2-40B4-BE49-F238E27FC236}">
                <a16:creationId xmlns:a16="http://schemas.microsoft.com/office/drawing/2014/main" id="{FFA0B2F3-698F-876B-C55F-C5155AC278E9}"/>
              </a:ext>
            </a:extLst>
          </p:cNvPr>
          <p:cNvSpPr>
            <a:spLocks noGrp="1"/>
          </p:cNvSpPr>
          <p:nvPr>
            <p:ph type="pic" idx="1"/>
          </p:nvPr>
        </p:nvSpPr>
        <p:spPr>
          <a:xfrm>
            <a:off x="1692185" y="2493034"/>
            <a:ext cx="4734493" cy="3459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E05412E-33E6-5914-9977-F6EC1A3A4FFE}"/>
              </a:ext>
            </a:extLst>
          </p:cNvPr>
          <p:cNvSpPr>
            <a:spLocks noGrp="1"/>
          </p:cNvSpPr>
          <p:nvPr>
            <p:ph type="body" sz="half" idx="2" hasCustomPrompt="1"/>
          </p:nvPr>
        </p:nvSpPr>
        <p:spPr>
          <a:xfrm>
            <a:off x="6612477" y="2493034"/>
            <a:ext cx="4067025" cy="34591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Today is Theory Thursday:  Something about a scientific theory </a:t>
            </a:r>
          </a:p>
        </p:txBody>
      </p:sp>
    </p:spTree>
    <p:extLst>
      <p:ext uri="{BB962C8B-B14F-4D97-AF65-F5344CB8AC3E}">
        <p14:creationId xmlns:p14="http://schemas.microsoft.com/office/powerpoint/2010/main" val="431229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8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AA70-FDFD-E751-992F-AA23E059BE02}"/>
              </a:ext>
            </a:extLst>
          </p:cNvPr>
          <p:cNvSpPr>
            <a:spLocks noGrp="1"/>
          </p:cNvSpPr>
          <p:nvPr>
            <p:ph type="title" hasCustomPrompt="1"/>
          </p:nvPr>
        </p:nvSpPr>
        <p:spPr>
          <a:xfrm>
            <a:off x="1276709" y="905774"/>
            <a:ext cx="9558068" cy="983411"/>
          </a:xfrm>
        </p:spPr>
        <p:txBody>
          <a:bodyPr anchor="b">
            <a:normAutofit/>
          </a:bodyPr>
          <a:lstStyle>
            <a:lvl1pPr>
              <a:defRPr sz="4800"/>
            </a:lvl1pPr>
          </a:lstStyle>
          <a:p>
            <a:r>
              <a:rPr lang="en-US" dirty="0"/>
              <a:t>Fossil Friday</a:t>
            </a:r>
          </a:p>
        </p:txBody>
      </p:sp>
      <p:sp>
        <p:nvSpPr>
          <p:cNvPr id="3" name="Picture Placeholder 2">
            <a:extLst>
              <a:ext uri="{FF2B5EF4-FFF2-40B4-BE49-F238E27FC236}">
                <a16:creationId xmlns:a16="http://schemas.microsoft.com/office/drawing/2014/main" id="{FFA0B2F3-698F-876B-C55F-C5155AC278E9}"/>
              </a:ext>
            </a:extLst>
          </p:cNvPr>
          <p:cNvSpPr>
            <a:spLocks noGrp="1"/>
          </p:cNvSpPr>
          <p:nvPr>
            <p:ph type="pic" idx="1"/>
          </p:nvPr>
        </p:nvSpPr>
        <p:spPr>
          <a:xfrm>
            <a:off x="1692185" y="2493034"/>
            <a:ext cx="4734493" cy="3459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E05412E-33E6-5914-9977-F6EC1A3A4FFE}"/>
              </a:ext>
            </a:extLst>
          </p:cNvPr>
          <p:cNvSpPr>
            <a:spLocks noGrp="1"/>
          </p:cNvSpPr>
          <p:nvPr>
            <p:ph type="body" sz="half" idx="2" hasCustomPrompt="1"/>
          </p:nvPr>
        </p:nvSpPr>
        <p:spPr>
          <a:xfrm>
            <a:off x="6612477" y="2493034"/>
            <a:ext cx="4067025" cy="34591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Today is Fossil Friday:  Something about a fossil </a:t>
            </a:r>
          </a:p>
        </p:txBody>
      </p:sp>
    </p:spTree>
    <p:extLst>
      <p:ext uri="{BB962C8B-B14F-4D97-AF65-F5344CB8AC3E}">
        <p14:creationId xmlns:p14="http://schemas.microsoft.com/office/powerpoint/2010/main" val="3553157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9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AA70-FDFD-E751-992F-AA23E059BE02}"/>
              </a:ext>
            </a:extLst>
          </p:cNvPr>
          <p:cNvSpPr>
            <a:spLocks noGrp="1"/>
          </p:cNvSpPr>
          <p:nvPr>
            <p:ph type="title" hasCustomPrompt="1"/>
          </p:nvPr>
        </p:nvSpPr>
        <p:spPr>
          <a:xfrm>
            <a:off x="1276709" y="905774"/>
            <a:ext cx="9558068" cy="983411"/>
          </a:xfrm>
        </p:spPr>
        <p:txBody>
          <a:bodyPr anchor="b">
            <a:normAutofit/>
          </a:bodyPr>
          <a:lstStyle>
            <a:lvl1pPr>
              <a:defRPr sz="4800"/>
            </a:lvl1pPr>
          </a:lstStyle>
          <a:p>
            <a:r>
              <a:rPr lang="en-US" dirty="0"/>
              <a:t>Today We Celebrate</a:t>
            </a:r>
          </a:p>
        </p:txBody>
      </p:sp>
      <p:sp>
        <p:nvSpPr>
          <p:cNvPr id="3" name="Picture Placeholder 2">
            <a:extLst>
              <a:ext uri="{FF2B5EF4-FFF2-40B4-BE49-F238E27FC236}">
                <a16:creationId xmlns:a16="http://schemas.microsoft.com/office/drawing/2014/main" id="{FFA0B2F3-698F-876B-C55F-C5155AC278E9}"/>
              </a:ext>
            </a:extLst>
          </p:cNvPr>
          <p:cNvSpPr>
            <a:spLocks noGrp="1"/>
          </p:cNvSpPr>
          <p:nvPr>
            <p:ph type="pic" idx="1"/>
          </p:nvPr>
        </p:nvSpPr>
        <p:spPr>
          <a:xfrm>
            <a:off x="1692185" y="2493034"/>
            <a:ext cx="4734493" cy="3459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E05412E-33E6-5914-9977-F6EC1A3A4FFE}"/>
              </a:ext>
            </a:extLst>
          </p:cNvPr>
          <p:cNvSpPr>
            <a:spLocks noGrp="1"/>
          </p:cNvSpPr>
          <p:nvPr>
            <p:ph type="body" sz="half" idx="2" hasCustomPrompt="1"/>
          </p:nvPr>
        </p:nvSpPr>
        <p:spPr>
          <a:xfrm>
            <a:off x="6612477" y="2493034"/>
            <a:ext cx="4067025" cy="34591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Today is Fun Holiday:  Something about a fun holiday  </a:t>
            </a:r>
          </a:p>
        </p:txBody>
      </p:sp>
    </p:spTree>
    <p:extLst>
      <p:ext uri="{BB962C8B-B14F-4D97-AF65-F5344CB8AC3E}">
        <p14:creationId xmlns:p14="http://schemas.microsoft.com/office/powerpoint/2010/main" val="1251688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AF85C2A2-1CFE-63AC-B0C3-3B496122E291}"/>
              </a:ext>
            </a:extLst>
          </p:cNvPr>
          <p:cNvSpPr/>
          <p:nvPr/>
        </p:nvSpPr>
        <p:spPr>
          <a:xfrm>
            <a:off x="1549969" y="3252154"/>
            <a:ext cx="4203850" cy="616787"/>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36FF736-697C-FAB4-0ADD-F031CA20077A}"/>
              </a:ext>
            </a:extLst>
          </p:cNvPr>
          <p:cNvSpPr/>
          <p:nvPr/>
        </p:nvSpPr>
        <p:spPr>
          <a:xfrm>
            <a:off x="1537300" y="2480096"/>
            <a:ext cx="8968239" cy="616787"/>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56AA70-FDFD-E751-992F-AA23E059BE02}"/>
              </a:ext>
            </a:extLst>
          </p:cNvPr>
          <p:cNvSpPr>
            <a:spLocks noGrp="1"/>
          </p:cNvSpPr>
          <p:nvPr>
            <p:ph type="title" hasCustomPrompt="1"/>
          </p:nvPr>
        </p:nvSpPr>
        <p:spPr>
          <a:xfrm>
            <a:off x="1276709" y="905774"/>
            <a:ext cx="9558068" cy="871268"/>
          </a:xfrm>
        </p:spPr>
        <p:txBody>
          <a:bodyPr anchor="b">
            <a:normAutofit/>
          </a:bodyPr>
          <a:lstStyle>
            <a:lvl1pPr>
              <a:defRPr sz="4800"/>
            </a:lvl1pPr>
          </a:lstStyle>
          <a:p>
            <a:r>
              <a:rPr lang="en-US" dirty="0"/>
              <a:t>Cause and Effect</a:t>
            </a:r>
          </a:p>
        </p:txBody>
      </p:sp>
      <p:sp>
        <p:nvSpPr>
          <p:cNvPr id="4" name="Text Placeholder 3">
            <a:extLst>
              <a:ext uri="{FF2B5EF4-FFF2-40B4-BE49-F238E27FC236}">
                <a16:creationId xmlns:a16="http://schemas.microsoft.com/office/drawing/2014/main" id="{EE05412E-33E6-5914-9977-F6EC1A3A4FFE}"/>
              </a:ext>
            </a:extLst>
          </p:cNvPr>
          <p:cNvSpPr>
            <a:spLocks noGrp="1"/>
          </p:cNvSpPr>
          <p:nvPr>
            <p:ph type="body" sz="half" idx="2" hasCustomPrompt="1"/>
          </p:nvPr>
        </p:nvSpPr>
        <p:spPr>
          <a:xfrm>
            <a:off x="1763737" y="2592236"/>
            <a:ext cx="8475818" cy="38818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Cause and Effect Title</a:t>
            </a:r>
          </a:p>
        </p:txBody>
      </p:sp>
      <p:sp>
        <p:nvSpPr>
          <p:cNvPr id="11" name="Text Placeholder 3">
            <a:extLst>
              <a:ext uri="{FF2B5EF4-FFF2-40B4-BE49-F238E27FC236}">
                <a16:creationId xmlns:a16="http://schemas.microsoft.com/office/drawing/2014/main" id="{685B111A-573F-386B-2592-E87A3D694FCB}"/>
              </a:ext>
            </a:extLst>
          </p:cNvPr>
          <p:cNvSpPr>
            <a:spLocks noGrp="1"/>
          </p:cNvSpPr>
          <p:nvPr>
            <p:ph type="body" sz="half" idx="10" hasCustomPrompt="1"/>
          </p:nvPr>
        </p:nvSpPr>
        <p:spPr>
          <a:xfrm>
            <a:off x="1763737" y="3366452"/>
            <a:ext cx="3834806" cy="38818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Cause 1</a:t>
            </a:r>
          </a:p>
        </p:txBody>
      </p:sp>
      <p:sp>
        <p:nvSpPr>
          <p:cNvPr id="25" name="Rectangle: Rounded Corners 24">
            <a:extLst>
              <a:ext uri="{FF2B5EF4-FFF2-40B4-BE49-F238E27FC236}">
                <a16:creationId xmlns:a16="http://schemas.microsoft.com/office/drawing/2014/main" id="{2B565621-E6EE-565F-090A-1685C7160297}"/>
              </a:ext>
            </a:extLst>
          </p:cNvPr>
          <p:cNvSpPr/>
          <p:nvPr/>
        </p:nvSpPr>
        <p:spPr>
          <a:xfrm>
            <a:off x="6285155" y="3252154"/>
            <a:ext cx="4203850" cy="616787"/>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
            <a:extLst>
              <a:ext uri="{FF2B5EF4-FFF2-40B4-BE49-F238E27FC236}">
                <a16:creationId xmlns:a16="http://schemas.microsoft.com/office/drawing/2014/main" id="{DEF86A7C-AFA5-BD4C-DF88-442D1007C529}"/>
              </a:ext>
            </a:extLst>
          </p:cNvPr>
          <p:cNvSpPr>
            <a:spLocks noGrp="1"/>
          </p:cNvSpPr>
          <p:nvPr>
            <p:ph type="body" sz="half" idx="20" hasCustomPrompt="1"/>
          </p:nvPr>
        </p:nvSpPr>
        <p:spPr>
          <a:xfrm>
            <a:off x="6498923" y="3366452"/>
            <a:ext cx="3834806" cy="38818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Effect 1</a:t>
            </a:r>
          </a:p>
        </p:txBody>
      </p:sp>
      <p:sp>
        <p:nvSpPr>
          <p:cNvPr id="27" name="Rectangle: Rounded Corners 26">
            <a:extLst>
              <a:ext uri="{FF2B5EF4-FFF2-40B4-BE49-F238E27FC236}">
                <a16:creationId xmlns:a16="http://schemas.microsoft.com/office/drawing/2014/main" id="{0DE7F782-49DF-DBA5-5492-07594F14FB1C}"/>
              </a:ext>
            </a:extLst>
          </p:cNvPr>
          <p:cNvSpPr/>
          <p:nvPr/>
        </p:nvSpPr>
        <p:spPr>
          <a:xfrm>
            <a:off x="1537300" y="4024212"/>
            <a:ext cx="4203850" cy="616787"/>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8E44A616-19F8-0009-EF76-A93177D38512}"/>
              </a:ext>
            </a:extLst>
          </p:cNvPr>
          <p:cNvSpPr/>
          <p:nvPr/>
        </p:nvSpPr>
        <p:spPr>
          <a:xfrm>
            <a:off x="6272486" y="4024212"/>
            <a:ext cx="4203850" cy="616787"/>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8F6CAC4F-17F0-C982-CCE0-D2DF28394FF1}"/>
              </a:ext>
            </a:extLst>
          </p:cNvPr>
          <p:cNvSpPr/>
          <p:nvPr/>
        </p:nvSpPr>
        <p:spPr>
          <a:xfrm>
            <a:off x="1537300" y="4800573"/>
            <a:ext cx="4203850" cy="616787"/>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0A1B118-FC11-189E-77D9-EB8AA5E28BEE}"/>
              </a:ext>
            </a:extLst>
          </p:cNvPr>
          <p:cNvSpPr/>
          <p:nvPr/>
        </p:nvSpPr>
        <p:spPr>
          <a:xfrm>
            <a:off x="6272486" y="4800573"/>
            <a:ext cx="4203850" cy="616787"/>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
            <a:extLst>
              <a:ext uri="{FF2B5EF4-FFF2-40B4-BE49-F238E27FC236}">
                <a16:creationId xmlns:a16="http://schemas.microsoft.com/office/drawing/2014/main" id="{1BEEAFF8-6430-E3CD-2DC2-34831A2A0A17}"/>
              </a:ext>
            </a:extLst>
          </p:cNvPr>
          <p:cNvSpPr>
            <a:spLocks noGrp="1"/>
          </p:cNvSpPr>
          <p:nvPr>
            <p:ph type="body" sz="half" idx="21" hasCustomPrompt="1"/>
          </p:nvPr>
        </p:nvSpPr>
        <p:spPr>
          <a:xfrm>
            <a:off x="1763737" y="4138503"/>
            <a:ext cx="3834806" cy="38818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Cause 2</a:t>
            </a:r>
          </a:p>
        </p:txBody>
      </p:sp>
      <p:sp>
        <p:nvSpPr>
          <p:cNvPr id="34" name="Text Placeholder 3">
            <a:extLst>
              <a:ext uri="{FF2B5EF4-FFF2-40B4-BE49-F238E27FC236}">
                <a16:creationId xmlns:a16="http://schemas.microsoft.com/office/drawing/2014/main" id="{1A462398-D860-C9D7-6523-C51E3A85BA59}"/>
              </a:ext>
            </a:extLst>
          </p:cNvPr>
          <p:cNvSpPr>
            <a:spLocks noGrp="1"/>
          </p:cNvSpPr>
          <p:nvPr>
            <p:ph type="body" sz="half" idx="22" hasCustomPrompt="1"/>
          </p:nvPr>
        </p:nvSpPr>
        <p:spPr>
          <a:xfrm>
            <a:off x="1763737" y="4914871"/>
            <a:ext cx="3834806" cy="38818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Cause 3</a:t>
            </a:r>
          </a:p>
        </p:txBody>
      </p:sp>
      <p:sp>
        <p:nvSpPr>
          <p:cNvPr id="36" name="Text Placeholder 3">
            <a:extLst>
              <a:ext uri="{FF2B5EF4-FFF2-40B4-BE49-F238E27FC236}">
                <a16:creationId xmlns:a16="http://schemas.microsoft.com/office/drawing/2014/main" id="{2D4DD4D9-3633-5181-47E4-4C3C88683D3F}"/>
              </a:ext>
            </a:extLst>
          </p:cNvPr>
          <p:cNvSpPr>
            <a:spLocks noGrp="1"/>
          </p:cNvSpPr>
          <p:nvPr>
            <p:ph type="body" sz="half" idx="23" hasCustomPrompt="1"/>
          </p:nvPr>
        </p:nvSpPr>
        <p:spPr>
          <a:xfrm>
            <a:off x="6498923" y="4138503"/>
            <a:ext cx="3834806" cy="38818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Effect 1</a:t>
            </a:r>
          </a:p>
        </p:txBody>
      </p:sp>
      <p:sp>
        <p:nvSpPr>
          <p:cNvPr id="37" name="Text Placeholder 3">
            <a:extLst>
              <a:ext uri="{FF2B5EF4-FFF2-40B4-BE49-F238E27FC236}">
                <a16:creationId xmlns:a16="http://schemas.microsoft.com/office/drawing/2014/main" id="{88A6EFA7-B685-2F27-8229-9ED38B078EFC}"/>
              </a:ext>
            </a:extLst>
          </p:cNvPr>
          <p:cNvSpPr>
            <a:spLocks noGrp="1"/>
          </p:cNvSpPr>
          <p:nvPr>
            <p:ph type="body" sz="half" idx="24" hasCustomPrompt="1"/>
          </p:nvPr>
        </p:nvSpPr>
        <p:spPr>
          <a:xfrm>
            <a:off x="6469677" y="4914871"/>
            <a:ext cx="3834806" cy="38818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Effect 1</a:t>
            </a:r>
          </a:p>
        </p:txBody>
      </p:sp>
    </p:spTree>
    <p:extLst>
      <p:ext uri="{BB962C8B-B14F-4D97-AF65-F5344CB8AC3E}">
        <p14:creationId xmlns:p14="http://schemas.microsoft.com/office/powerpoint/2010/main" val="3598205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AA70-FDFD-E751-992F-AA23E059BE02}"/>
              </a:ext>
            </a:extLst>
          </p:cNvPr>
          <p:cNvSpPr>
            <a:spLocks noGrp="1"/>
          </p:cNvSpPr>
          <p:nvPr>
            <p:ph type="title" hasCustomPrompt="1"/>
          </p:nvPr>
        </p:nvSpPr>
        <p:spPr>
          <a:xfrm>
            <a:off x="1276709" y="905774"/>
            <a:ext cx="9558068" cy="1151626"/>
          </a:xfrm>
        </p:spPr>
        <p:txBody>
          <a:bodyPr anchor="b"/>
          <a:lstStyle>
            <a:lvl1pPr>
              <a:defRPr sz="3200"/>
            </a:lvl1pPr>
          </a:lstStyle>
          <a:p>
            <a:r>
              <a:rPr lang="en-US" dirty="0"/>
              <a:t>Simple T-Chart</a:t>
            </a:r>
          </a:p>
        </p:txBody>
      </p:sp>
      <p:sp>
        <p:nvSpPr>
          <p:cNvPr id="4" name="Text Placeholder 3">
            <a:extLst>
              <a:ext uri="{FF2B5EF4-FFF2-40B4-BE49-F238E27FC236}">
                <a16:creationId xmlns:a16="http://schemas.microsoft.com/office/drawing/2014/main" id="{EE05412E-33E6-5914-9977-F6EC1A3A4FFE}"/>
              </a:ext>
            </a:extLst>
          </p:cNvPr>
          <p:cNvSpPr>
            <a:spLocks noGrp="1"/>
          </p:cNvSpPr>
          <p:nvPr>
            <p:ph type="body" sz="half" idx="2" hasCustomPrompt="1"/>
          </p:nvPr>
        </p:nvSpPr>
        <p:spPr>
          <a:xfrm>
            <a:off x="1587261" y="2475781"/>
            <a:ext cx="8962846" cy="38818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T-Chart Title</a:t>
            </a:r>
          </a:p>
        </p:txBody>
      </p:sp>
      <p:cxnSp>
        <p:nvCxnSpPr>
          <p:cNvPr id="6" name="Straight Connector 5">
            <a:extLst>
              <a:ext uri="{FF2B5EF4-FFF2-40B4-BE49-F238E27FC236}">
                <a16:creationId xmlns:a16="http://schemas.microsoft.com/office/drawing/2014/main" id="{B18E978B-42F2-2A5F-8453-06B55909B324}"/>
              </a:ext>
            </a:extLst>
          </p:cNvPr>
          <p:cNvCxnSpPr/>
          <p:nvPr/>
        </p:nvCxnSpPr>
        <p:spPr>
          <a:xfrm>
            <a:off x="1575758" y="3001992"/>
            <a:ext cx="904048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BF4EDE6C-ABED-7BF5-F4FE-26DCD91BFF95}"/>
              </a:ext>
            </a:extLst>
          </p:cNvPr>
          <p:cNvCxnSpPr>
            <a:cxnSpLocks/>
          </p:cNvCxnSpPr>
          <p:nvPr/>
        </p:nvCxnSpPr>
        <p:spPr>
          <a:xfrm>
            <a:off x="6024112" y="3001992"/>
            <a:ext cx="0" cy="2967487"/>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1" name="Text Placeholder 3">
            <a:extLst>
              <a:ext uri="{FF2B5EF4-FFF2-40B4-BE49-F238E27FC236}">
                <a16:creationId xmlns:a16="http://schemas.microsoft.com/office/drawing/2014/main" id="{685B111A-573F-386B-2592-E87A3D694FCB}"/>
              </a:ext>
            </a:extLst>
          </p:cNvPr>
          <p:cNvSpPr>
            <a:spLocks noGrp="1"/>
          </p:cNvSpPr>
          <p:nvPr>
            <p:ph type="body" sz="half" idx="10" hasCustomPrompt="1"/>
          </p:nvPr>
        </p:nvSpPr>
        <p:spPr>
          <a:xfrm>
            <a:off x="1614576" y="3234905"/>
            <a:ext cx="4337650" cy="38818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12" name="Text Placeholder 3">
            <a:extLst>
              <a:ext uri="{FF2B5EF4-FFF2-40B4-BE49-F238E27FC236}">
                <a16:creationId xmlns:a16="http://schemas.microsoft.com/office/drawing/2014/main" id="{5B966DE5-53CC-56F5-15AB-F3FB35A198BC}"/>
              </a:ext>
            </a:extLst>
          </p:cNvPr>
          <p:cNvSpPr>
            <a:spLocks noGrp="1"/>
          </p:cNvSpPr>
          <p:nvPr>
            <p:ph type="body" sz="half" idx="11" hasCustomPrompt="1"/>
          </p:nvPr>
        </p:nvSpPr>
        <p:spPr>
          <a:xfrm>
            <a:off x="6151352" y="3234904"/>
            <a:ext cx="4337650" cy="38818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13" name="Text Placeholder 3">
            <a:extLst>
              <a:ext uri="{FF2B5EF4-FFF2-40B4-BE49-F238E27FC236}">
                <a16:creationId xmlns:a16="http://schemas.microsoft.com/office/drawing/2014/main" id="{C956C23C-199F-683F-2DAD-AFBD0B3884E1}"/>
              </a:ext>
            </a:extLst>
          </p:cNvPr>
          <p:cNvSpPr>
            <a:spLocks noGrp="1"/>
          </p:cNvSpPr>
          <p:nvPr>
            <p:ph type="body" sz="half" idx="12" hasCustomPrompt="1"/>
          </p:nvPr>
        </p:nvSpPr>
        <p:spPr>
          <a:xfrm>
            <a:off x="1614576" y="3765429"/>
            <a:ext cx="4337650" cy="38818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Point 1</a:t>
            </a:r>
          </a:p>
        </p:txBody>
      </p:sp>
      <p:sp>
        <p:nvSpPr>
          <p:cNvPr id="14" name="Text Placeholder 3">
            <a:extLst>
              <a:ext uri="{FF2B5EF4-FFF2-40B4-BE49-F238E27FC236}">
                <a16:creationId xmlns:a16="http://schemas.microsoft.com/office/drawing/2014/main" id="{58AFB6AE-942E-D3F0-1C50-0B49498BC902}"/>
              </a:ext>
            </a:extLst>
          </p:cNvPr>
          <p:cNvSpPr>
            <a:spLocks noGrp="1"/>
          </p:cNvSpPr>
          <p:nvPr>
            <p:ph type="body" sz="half" idx="13" hasCustomPrompt="1"/>
          </p:nvPr>
        </p:nvSpPr>
        <p:spPr>
          <a:xfrm>
            <a:off x="1614576" y="4291640"/>
            <a:ext cx="4337650" cy="38818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Point 2</a:t>
            </a:r>
          </a:p>
        </p:txBody>
      </p:sp>
      <p:sp>
        <p:nvSpPr>
          <p:cNvPr id="15" name="Text Placeholder 3">
            <a:extLst>
              <a:ext uri="{FF2B5EF4-FFF2-40B4-BE49-F238E27FC236}">
                <a16:creationId xmlns:a16="http://schemas.microsoft.com/office/drawing/2014/main" id="{5A321EA5-D96E-8B06-BFDD-AAEC795B876D}"/>
              </a:ext>
            </a:extLst>
          </p:cNvPr>
          <p:cNvSpPr>
            <a:spLocks noGrp="1"/>
          </p:cNvSpPr>
          <p:nvPr>
            <p:ph type="body" sz="half" idx="14" hasCustomPrompt="1"/>
          </p:nvPr>
        </p:nvSpPr>
        <p:spPr>
          <a:xfrm>
            <a:off x="1614576" y="4826479"/>
            <a:ext cx="4337650" cy="38818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Point 3</a:t>
            </a:r>
          </a:p>
        </p:txBody>
      </p:sp>
      <p:sp>
        <p:nvSpPr>
          <p:cNvPr id="16" name="Text Placeholder 3">
            <a:extLst>
              <a:ext uri="{FF2B5EF4-FFF2-40B4-BE49-F238E27FC236}">
                <a16:creationId xmlns:a16="http://schemas.microsoft.com/office/drawing/2014/main" id="{2B1059F6-6D57-9491-F992-2C7BC5BAD2C0}"/>
              </a:ext>
            </a:extLst>
          </p:cNvPr>
          <p:cNvSpPr>
            <a:spLocks noGrp="1"/>
          </p:cNvSpPr>
          <p:nvPr>
            <p:ph type="body" sz="half" idx="15" hasCustomPrompt="1"/>
          </p:nvPr>
        </p:nvSpPr>
        <p:spPr>
          <a:xfrm>
            <a:off x="1631110" y="5361318"/>
            <a:ext cx="4337650" cy="38818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Point 4</a:t>
            </a:r>
          </a:p>
        </p:txBody>
      </p:sp>
      <p:sp>
        <p:nvSpPr>
          <p:cNvPr id="17" name="Text Placeholder 3">
            <a:extLst>
              <a:ext uri="{FF2B5EF4-FFF2-40B4-BE49-F238E27FC236}">
                <a16:creationId xmlns:a16="http://schemas.microsoft.com/office/drawing/2014/main" id="{972E7763-E0A1-4E10-D2B9-93E4B0CA1BFE}"/>
              </a:ext>
            </a:extLst>
          </p:cNvPr>
          <p:cNvSpPr>
            <a:spLocks noGrp="1"/>
          </p:cNvSpPr>
          <p:nvPr>
            <p:ph type="body" sz="half" idx="16" hasCustomPrompt="1"/>
          </p:nvPr>
        </p:nvSpPr>
        <p:spPr>
          <a:xfrm>
            <a:off x="6151355" y="3765429"/>
            <a:ext cx="4337650" cy="38818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Point 1</a:t>
            </a:r>
          </a:p>
        </p:txBody>
      </p:sp>
      <p:sp>
        <p:nvSpPr>
          <p:cNvPr id="18" name="Text Placeholder 3">
            <a:extLst>
              <a:ext uri="{FF2B5EF4-FFF2-40B4-BE49-F238E27FC236}">
                <a16:creationId xmlns:a16="http://schemas.microsoft.com/office/drawing/2014/main" id="{82492D15-6430-1593-81C9-954F803BCC01}"/>
              </a:ext>
            </a:extLst>
          </p:cNvPr>
          <p:cNvSpPr>
            <a:spLocks noGrp="1"/>
          </p:cNvSpPr>
          <p:nvPr>
            <p:ph type="body" sz="half" idx="17" hasCustomPrompt="1"/>
          </p:nvPr>
        </p:nvSpPr>
        <p:spPr>
          <a:xfrm>
            <a:off x="6151355" y="4291640"/>
            <a:ext cx="4337650" cy="38818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Point 2</a:t>
            </a:r>
          </a:p>
        </p:txBody>
      </p:sp>
      <p:sp>
        <p:nvSpPr>
          <p:cNvPr id="19" name="Text Placeholder 3">
            <a:extLst>
              <a:ext uri="{FF2B5EF4-FFF2-40B4-BE49-F238E27FC236}">
                <a16:creationId xmlns:a16="http://schemas.microsoft.com/office/drawing/2014/main" id="{D6F38882-C896-430F-CBFE-D1F33183ECFF}"/>
              </a:ext>
            </a:extLst>
          </p:cNvPr>
          <p:cNvSpPr>
            <a:spLocks noGrp="1"/>
          </p:cNvSpPr>
          <p:nvPr>
            <p:ph type="body" sz="half" idx="18" hasCustomPrompt="1"/>
          </p:nvPr>
        </p:nvSpPr>
        <p:spPr>
          <a:xfrm>
            <a:off x="6151355" y="4826479"/>
            <a:ext cx="4337650" cy="38818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Point 3</a:t>
            </a:r>
          </a:p>
        </p:txBody>
      </p:sp>
      <p:sp>
        <p:nvSpPr>
          <p:cNvPr id="20" name="Text Placeholder 3">
            <a:extLst>
              <a:ext uri="{FF2B5EF4-FFF2-40B4-BE49-F238E27FC236}">
                <a16:creationId xmlns:a16="http://schemas.microsoft.com/office/drawing/2014/main" id="{410DEC1A-4C8B-EEEE-F160-A055CE565458}"/>
              </a:ext>
            </a:extLst>
          </p:cNvPr>
          <p:cNvSpPr>
            <a:spLocks noGrp="1"/>
          </p:cNvSpPr>
          <p:nvPr>
            <p:ph type="body" sz="half" idx="19" hasCustomPrompt="1"/>
          </p:nvPr>
        </p:nvSpPr>
        <p:spPr>
          <a:xfrm>
            <a:off x="6167889" y="5361318"/>
            <a:ext cx="4337650" cy="38818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Point 4</a:t>
            </a:r>
          </a:p>
        </p:txBody>
      </p:sp>
    </p:spTree>
    <p:extLst>
      <p:ext uri="{BB962C8B-B14F-4D97-AF65-F5344CB8AC3E}">
        <p14:creationId xmlns:p14="http://schemas.microsoft.com/office/powerpoint/2010/main" val="45110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6900B8-B69C-94CA-694A-4158A2D2769C}"/>
              </a:ext>
            </a:extLst>
          </p:cNvPr>
          <p:cNvSpPr>
            <a:spLocks noGrp="1"/>
          </p:cNvSpPr>
          <p:nvPr>
            <p:ph type="subTitle" idx="1" hasCustomPrompt="1"/>
          </p:nvPr>
        </p:nvSpPr>
        <p:spPr>
          <a:xfrm>
            <a:off x="1429111" y="2566867"/>
            <a:ext cx="4721524" cy="3195577"/>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Plus Jakarta Sans" pitchFamily="2" charset="0"/>
                <a:cs typeface="Plus Jakarta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Welcome Scientists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e-IL" dirty="0"/>
              <a:t>ברוכים הבאים למדענים</a:t>
            </a:r>
            <a:r>
              <a:rPr lang="en-US" dirty="0"/>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bg1"/>
                </a:solidFill>
              </a:rPr>
              <a:t>Hola, </a:t>
            </a:r>
            <a:r>
              <a:rPr lang="en-US" sz="2400" dirty="0" err="1">
                <a:solidFill>
                  <a:schemeClr val="bg1"/>
                </a:solidFill>
              </a:rPr>
              <a:t>científica</a:t>
            </a:r>
            <a:r>
              <a:rPr lang="en-US" sz="2400" dirty="0">
                <a:solidFill>
                  <a:schemeClr val="bg1"/>
                </a:solidFill>
              </a:rPr>
              <a:t> y </a:t>
            </a:r>
            <a:r>
              <a:rPr lang="en-US" sz="2400" dirty="0" err="1">
                <a:solidFill>
                  <a:schemeClr val="bg1"/>
                </a:solidFill>
              </a:rPr>
              <a:t>científicos</a:t>
            </a:r>
            <a:r>
              <a:rPr lang="en-US" sz="2400" dirty="0">
                <a:solidFill>
                  <a:schemeClr val="bg1"/>
                </a:solidFill>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err="1">
                <a:solidFill>
                  <a:schemeClr val="bg1"/>
                </a:solidFill>
              </a:rPr>
              <a:t>Kɔc</a:t>
            </a:r>
            <a:r>
              <a:rPr lang="en-US" sz="2400" dirty="0">
                <a:solidFill>
                  <a:schemeClr val="bg1"/>
                </a:solidFill>
              </a:rPr>
              <a:t> </a:t>
            </a:r>
            <a:r>
              <a:rPr lang="en-US" sz="2400" dirty="0" err="1">
                <a:solidFill>
                  <a:schemeClr val="bg1"/>
                </a:solidFill>
              </a:rPr>
              <a:t>nyic</a:t>
            </a:r>
            <a:r>
              <a:rPr lang="en-US" sz="2400" dirty="0">
                <a:solidFill>
                  <a:schemeClr val="bg1"/>
                </a:solidFill>
              </a:rPr>
              <a:t> </a:t>
            </a:r>
            <a:r>
              <a:rPr lang="en-US" sz="2400" dirty="0" err="1">
                <a:solidFill>
                  <a:schemeClr val="bg1"/>
                </a:solidFill>
              </a:rPr>
              <a:t>käŋ</a:t>
            </a:r>
            <a:r>
              <a:rPr lang="en-US" sz="2400" dirty="0">
                <a:solidFill>
                  <a:schemeClr val="bg1"/>
                </a:solidFill>
              </a:rPr>
              <a:t> </a:t>
            </a:r>
            <a:r>
              <a:rPr lang="en-US" sz="2400" dirty="0" err="1">
                <a:solidFill>
                  <a:schemeClr val="bg1"/>
                </a:solidFill>
              </a:rPr>
              <a:t>acï</a:t>
            </a:r>
            <a:r>
              <a:rPr lang="en-US" sz="2400" dirty="0">
                <a:solidFill>
                  <a:schemeClr val="bg1"/>
                </a:solidFill>
              </a:rPr>
              <a:t> </a:t>
            </a:r>
            <a:r>
              <a:rPr lang="en-US" sz="2400" dirty="0" err="1">
                <a:solidFill>
                  <a:schemeClr val="bg1"/>
                </a:solidFill>
              </a:rPr>
              <a:t>keek</a:t>
            </a:r>
            <a:r>
              <a:rPr lang="en-US" sz="2400" dirty="0">
                <a:solidFill>
                  <a:schemeClr val="bg1"/>
                </a:solidFill>
              </a:rPr>
              <a:t> </a:t>
            </a:r>
            <a:r>
              <a:rPr lang="en-US" sz="2400" dirty="0" err="1">
                <a:solidFill>
                  <a:schemeClr val="bg1"/>
                </a:solidFill>
              </a:rPr>
              <a:t>loor</a:t>
            </a:r>
            <a:endParaRPr lang="en-US" sz="2400" dirty="0">
              <a:solidFill>
                <a:schemeClr val="bg1"/>
              </a:solidFil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az-Cyrl-AZ" sz="2400" dirty="0">
                <a:solidFill>
                  <a:schemeClr val="bg1"/>
                </a:solidFill>
              </a:rPr>
              <a:t>Добро пожаловать, ученые!</a:t>
            </a:r>
            <a:endParaRPr lang="en-US" sz="2400" dirty="0">
              <a:solidFill>
                <a:schemeClr val="bg1"/>
              </a:solidFil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err="1">
                <a:solidFill>
                  <a:schemeClr val="bg1"/>
                </a:solidFill>
              </a:rPr>
              <a:t>Willkommen</a:t>
            </a:r>
            <a:r>
              <a:rPr lang="en-US" sz="2400" dirty="0">
                <a:solidFill>
                  <a:schemeClr val="bg1"/>
                </a:solidFill>
              </a:rPr>
              <a:t>, </a:t>
            </a:r>
            <a:r>
              <a:rPr lang="en-US" sz="2400" dirty="0" err="1">
                <a:solidFill>
                  <a:schemeClr val="bg1"/>
                </a:solidFill>
              </a:rPr>
              <a:t>Wissenschaftler</a:t>
            </a:r>
            <a:r>
              <a:rPr lang="en-US" sz="2400" dirty="0">
                <a:solidFill>
                  <a:schemeClr val="bg1"/>
                </a:solidFill>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ar-AE" sz="2400" dirty="0">
                <a:solidFill>
                  <a:schemeClr val="bg1"/>
                </a:solidFill>
              </a:rPr>
              <a:t>مرحبا بالعلماء</a:t>
            </a:r>
            <a:endParaRPr lang="en-US" sz="2400" dirty="0">
              <a:solidFill>
                <a:schemeClr val="bg1"/>
              </a:solidFill>
            </a:endParaRPr>
          </a:p>
          <a:p>
            <a:endParaRPr lang="en-US" dirty="0"/>
          </a:p>
        </p:txBody>
      </p:sp>
      <p:pic>
        <p:nvPicPr>
          <p:cNvPr id="5" name="Picture 4">
            <a:extLst>
              <a:ext uri="{FF2B5EF4-FFF2-40B4-BE49-F238E27FC236}">
                <a16:creationId xmlns:a16="http://schemas.microsoft.com/office/drawing/2014/main" id="{F290C4E3-947B-F5E2-6069-E589CB383A37}"/>
              </a:ext>
            </a:extLst>
          </p:cNvPr>
          <p:cNvPicPr>
            <a:picLocks noChangeAspect="1"/>
          </p:cNvPicPr>
          <p:nvPr/>
        </p:nvPicPr>
        <p:blipFill>
          <a:blip r:embed="rId2"/>
          <a:stretch>
            <a:fillRect/>
          </a:stretch>
        </p:blipFill>
        <p:spPr>
          <a:xfrm>
            <a:off x="2882509" y="816186"/>
            <a:ext cx="6030167" cy="1257475"/>
          </a:xfrm>
          <a:prstGeom prst="rect">
            <a:avLst/>
          </a:prstGeom>
        </p:spPr>
      </p:pic>
      <p:sp>
        <p:nvSpPr>
          <p:cNvPr id="6" name="Subtitle 2">
            <a:extLst>
              <a:ext uri="{FF2B5EF4-FFF2-40B4-BE49-F238E27FC236}">
                <a16:creationId xmlns:a16="http://schemas.microsoft.com/office/drawing/2014/main" id="{74BD709E-E0A9-A2D9-D311-AF62A4BE81B2}"/>
              </a:ext>
            </a:extLst>
          </p:cNvPr>
          <p:cNvSpPr txBox="1">
            <a:spLocks/>
          </p:cNvSpPr>
          <p:nvPr/>
        </p:nvSpPr>
        <p:spPr>
          <a:xfrm>
            <a:off x="6150635" y="2566867"/>
            <a:ext cx="4721524" cy="3195577"/>
          </a:xfrm>
          <a:prstGeom prst="rect">
            <a:avLst/>
          </a:prstGeom>
        </p:spPr>
        <p:txBody>
          <a:bodyPr vert="horz" lIns="91440" tIns="45720" rIns="91440" bIns="45720" rtlCol="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kern="1200">
                <a:solidFill>
                  <a:schemeClr val="bg1"/>
                </a:solidFill>
                <a:latin typeface="Plus Jakarta Sans" pitchFamily="2" charset="0"/>
                <a:ea typeface="+mn-ea"/>
                <a:cs typeface="Plus Jakarta Sans"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Plus Jakarta Sans" pitchFamily="2" charset="0"/>
                <a:ea typeface="+mn-ea"/>
                <a:cs typeface="Plus Jakarta Sans" pitchFamily="2" charset="0"/>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Plus Jakarta Sans" pitchFamily="2" charset="0"/>
                <a:ea typeface="+mn-ea"/>
                <a:cs typeface="Plus Jakarta Sans" pitchFamily="2" charset="0"/>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Plus Jakarta Sans" pitchFamily="2" charset="0"/>
                <a:ea typeface="+mn-ea"/>
                <a:cs typeface="Plus Jakarta Sans" pitchFamily="2" charset="0"/>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Plus Jakarta Sans" pitchFamily="2" charset="0"/>
                <a:ea typeface="+mn-ea"/>
                <a:cs typeface="Plus Jakarta Sans"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ja-JP" altLang="en-US" dirty="0"/>
              <a:t>科学者の皆様へようこそ</a:t>
            </a:r>
            <a:endParaRPr lang="en-US" altLang="ja-JP" dirty="0"/>
          </a:p>
          <a:p>
            <a:r>
              <a:rPr lang="am-ET" dirty="0"/>
              <a:t>እንኳን ደህና መጡ ሳይንቲስቶች</a:t>
            </a:r>
            <a:r>
              <a:rPr lang="en-US" dirty="0"/>
              <a:t>. </a:t>
            </a:r>
          </a:p>
          <a:p>
            <a:r>
              <a:rPr lang="en-US" dirty="0"/>
              <a:t>Karibu </a:t>
            </a:r>
            <a:r>
              <a:rPr lang="en-US" dirty="0" err="1"/>
              <a:t>Wanasayansi</a:t>
            </a:r>
            <a:endParaRPr lang="en-US" dirty="0"/>
          </a:p>
          <a:p>
            <a:r>
              <a:rPr lang="en-US" dirty="0"/>
              <a:t>Bienvenue aux </a:t>
            </a:r>
            <a:r>
              <a:rPr lang="en-US" dirty="0" err="1"/>
              <a:t>scientifiques</a:t>
            </a:r>
            <a:endParaRPr lang="en-US" dirty="0"/>
          </a:p>
          <a:p>
            <a:r>
              <a:rPr lang="en-US" dirty="0" err="1"/>
              <a:t>Croeso</a:t>
            </a:r>
            <a:r>
              <a:rPr lang="en-US" dirty="0"/>
              <a:t> </a:t>
            </a:r>
            <a:r>
              <a:rPr lang="en-US" dirty="0" err="1"/>
              <a:t>i</a:t>
            </a:r>
            <a:r>
              <a:rPr lang="en-US" dirty="0"/>
              <a:t> </a:t>
            </a:r>
            <a:r>
              <a:rPr lang="en-US" dirty="0" err="1"/>
              <a:t>Wyddonwyr</a:t>
            </a:r>
            <a:endParaRPr lang="en-US" dirty="0"/>
          </a:p>
          <a:p>
            <a:r>
              <a:rPr lang="en-US" dirty="0" err="1"/>
              <a:t>Velkomnir</a:t>
            </a:r>
            <a:r>
              <a:rPr lang="en-US" dirty="0"/>
              <a:t> </a:t>
            </a:r>
            <a:r>
              <a:rPr lang="en-US" dirty="0" err="1"/>
              <a:t>vísindamenn</a:t>
            </a:r>
            <a:endParaRPr lang="en-US" dirty="0"/>
          </a:p>
          <a:p>
            <a:r>
              <a:rPr lang="ko-KR" altLang="en-US" dirty="0"/>
              <a:t>과학자 여러분 환영합니다</a:t>
            </a:r>
            <a:endParaRPr lang="en-US" dirty="0"/>
          </a:p>
        </p:txBody>
      </p:sp>
    </p:spTree>
    <p:extLst>
      <p:ext uri="{BB962C8B-B14F-4D97-AF65-F5344CB8AC3E}">
        <p14:creationId xmlns:p14="http://schemas.microsoft.com/office/powerpoint/2010/main" val="1102859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B41B-A955-CF5A-991F-1827F97E00D6}"/>
              </a:ext>
            </a:extLst>
          </p:cNvPr>
          <p:cNvSpPr>
            <a:spLocks noGrp="1"/>
          </p:cNvSpPr>
          <p:nvPr>
            <p:ph type="title" hasCustomPrompt="1"/>
          </p:nvPr>
        </p:nvSpPr>
        <p:spPr/>
        <p:txBody>
          <a:bodyPr/>
          <a:lstStyle>
            <a:lvl1pPr>
              <a:defRPr/>
            </a:lvl1pPr>
          </a:lstStyle>
          <a:p>
            <a:r>
              <a:rPr lang="en-US" dirty="0"/>
              <a:t>Lesson Hook Title</a:t>
            </a:r>
          </a:p>
        </p:txBody>
      </p:sp>
      <p:sp>
        <p:nvSpPr>
          <p:cNvPr id="3" name="Content Placeholder 2">
            <a:extLst>
              <a:ext uri="{FF2B5EF4-FFF2-40B4-BE49-F238E27FC236}">
                <a16:creationId xmlns:a16="http://schemas.microsoft.com/office/drawing/2014/main" id="{4F322853-C59A-2AFE-5B74-2DDB0FBCA2A5}"/>
              </a:ext>
            </a:extLst>
          </p:cNvPr>
          <p:cNvSpPr>
            <a:spLocks noGrp="1"/>
          </p:cNvSpPr>
          <p:nvPr>
            <p:ph sz="half" idx="1"/>
          </p:nvPr>
        </p:nvSpPr>
        <p:spPr>
          <a:xfrm>
            <a:off x="1526874" y="2553419"/>
            <a:ext cx="4492925" cy="3398807"/>
          </a:xfrm>
        </p:spPr>
        <p:txBody>
          <a:bodyPr/>
          <a:lstStyle>
            <a:lvl1pPr marL="0" indent="0">
              <a:buNone/>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97F18086-1DE7-A132-9648-987D4B68A047}"/>
              </a:ext>
            </a:extLst>
          </p:cNvPr>
          <p:cNvSpPr>
            <a:spLocks noGrp="1"/>
          </p:cNvSpPr>
          <p:nvPr>
            <p:ph sz="half" idx="2"/>
          </p:nvPr>
        </p:nvSpPr>
        <p:spPr>
          <a:xfrm>
            <a:off x="6096000" y="2553419"/>
            <a:ext cx="4445479" cy="3398807"/>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99143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9F57-A77D-EF9F-2888-EF522B963B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F0255A-D9AD-C710-4B94-C3477B51E573}"/>
              </a:ext>
            </a:extLst>
          </p:cNvPr>
          <p:cNvSpPr>
            <a:spLocks noGrp="1"/>
          </p:cNvSpPr>
          <p:nvPr>
            <p:ph idx="1"/>
          </p:nvPr>
        </p:nvSpPr>
        <p:spPr>
          <a:xfrm>
            <a:off x="1509623" y="2639683"/>
            <a:ext cx="9213011" cy="3191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684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B788-D454-9B91-F0E8-69F666616969}"/>
              </a:ext>
            </a:extLst>
          </p:cNvPr>
          <p:cNvSpPr>
            <a:spLocks noGrp="1"/>
          </p:cNvSpPr>
          <p:nvPr>
            <p:ph type="title" hasCustomPrompt="1"/>
          </p:nvPr>
        </p:nvSpPr>
        <p:spPr>
          <a:xfrm>
            <a:off x="1371600" y="824422"/>
            <a:ext cx="9506310" cy="1241305"/>
          </a:xfrm>
        </p:spPr>
        <p:txBody>
          <a:bodyPr anchor="b"/>
          <a:lstStyle>
            <a:lvl1pPr>
              <a:defRPr sz="6000"/>
            </a:lvl1pPr>
          </a:lstStyle>
          <a:p>
            <a:r>
              <a:rPr lang="en-US" dirty="0"/>
              <a:t>Lesson Purpose</a:t>
            </a:r>
          </a:p>
        </p:txBody>
      </p:sp>
      <p:grpSp>
        <p:nvGrpSpPr>
          <p:cNvPr id="18" name="Group 17">
            <a:extLst>
              <a:ext uri="{FF2B5EF4-FFF2-40B4-BE49-F238E27FC236}">
                <a16:creationId xmlns:a16="http://schemas.microsoft.com/office/drawing/2014/main" id="{8BB2BDCC-037D-A0DA-5D01-02277DBC3A6B}"/>
              </a:ext>
            </a:extLst>
          </p:cNvPr>
          <p:cNvGrpSpPr/>
          <p:nvPr/>
        </p:nvGrpSpPr>
        <p:grpSpPr>
          <a:xfrm>
            <a:off x="1682150" y="2416680"/>
            <a:ext cx="7660259" cy="707425"/>
            <a:chOff x="1682150" y="2416680"/>
            <a:chExt cx="7660259" cy="707425"/>
          </a:xfrm>
        </p:grpSpPr>
        <p:sp>
          <p:nvSpPr>
            <p:cNvPr id="9" name="Arrow: Right 8">
              <a:extLst>
                <a:ext uri="{FF2B5EF4-FFF2-40B4-BE49-F238E27FC236}">
                  <a16:creationId xmlns:a16="http://schemas.microsoft.com/office/drawing/2014/main" id="{10A074E6-608B-E5A3-73B6-32618EA7123D}"/>
                </a:ext>
              </a:extLst>
            </p:cNvPr>
            <p:cNvSpPr/>
            <p:nvPr/>
          </p:nvSpPr>
          <p:spPr>
            <a:xfrm>
              <a:off x="1682151" y="2416680"/>
              <a:ext cx="7660258" cy="707425"/>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27AEE07-33C8-5276-CEA0-5A4DE5FF78F8}"/>
                </a:ext>
              </a:extLst>
            </p:cNvPr>
            <p:cNvSpPr txBox="1"/>
            <p:nvPr/>
          </p:nvSpPr>
          <p:spPr>
            <a:xfrm>
              <a:off x="1682150" y="2512920"/>
              <a:ext cx="6990736"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I can</a:t>
              </a:r>
            </a:p>
          </p:txBody>
        </p:sp>
      </p:grpSp>
      <p:grpSp>
        <p:nvGrpSpPr>
          <p:cNvPr id="19" name="Group 18">
            <a:extLst>
              <a:ext uri="{FF2B5EF4-FFF2-40B4-BE49-F238E27FC236}">
                <a16:creationId xmlns:a16="http://schemas.microsoft.com/office/drawing/2014/main" id="{261DC05F-2EDA-5430-2374-4D6FB79F72CB}"/>
              </a:ext>
            </a:extLst>
          </p:cNvPr>
          <p:cNvGrpSpPr/>
          <p:nvPr/>
        </p:nvGrpSpPr>
        <p:grpSpPr>
          <a:xfrm>
            <a:off x="1660581" y="3124105"/>
            <a:ext cx="7681827" cy="707425"/>
            <a:chOff x="1660581" y="3124105"/>
            <a:chExt cx="7681827" cy="707425"/>
          </a:xfrm>
        </p:grpSpPr>
        <p:sp>
          <p:nvSpPr>
            <p:cNvPr id="16" name="Arrow: Right 15">
              <a:extLst>
                <a:ext uri="{FF2B5EF4-FFF2-40B4-BE49-F238E27FC236}">
                  <a16:creationId xmlns:a16="http://schemas.microsoft.com/office/drawing/2014/main" id="{4A0ECB5A-4621-C1C3-F02D-43428E802C46}"/>
                </a:ext>
              </a:extLst>
            </p:cNvPr>
            <p:cNvSpPr/>
            <p:nvPr/>
          </p:nvSpPr>
          <p:spPr>
            <a:xfrm>
              <a:off x="1682150" y="3124105"/>
              <a:ext cx="7660258" cy="707425"/>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A018875-6982-634B-FE27-D75C745D4AFA}"/>
                </a:ext>
              </a:extLst>
            </p:cNvPr>
            <p:cNvSpPr txBox="1"/>
            <p:nvPr/>
          </p:nvSpPr>
          <p:spPr>
            <a:xfrm>
              <a:off x="1660581" y="3220345"/>
              <a:ext cx="6990736"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Which will</a:t>
              </a:r>
            </a:p>
          </p:txBody>
        </p:sp>
      </p:grpSp>
      <p:grpSp>
        <p:nvGrpSpPr>
          <p:cNvPr id="20" name="Group 19">
            <a:extLst>
              <a:ext uri="{FF2B5EF4-FFF2-40B4-BE49-F238E27FC236}">
                <a16:creationId xmlns:a16="http://schemas.microsoft.com/office/drawing/2014/main" id="{3D746492-1422-7E6D-3350-7FAC04F3A72E}"/>
              </a:ext>
            </a:extLst>
          </p:cNvPr>
          <p:cNvGrpSpPr/>
          <p:nvPr/>
        </p:nvGrpSpPr>
        <p:grpSpPr>
          <a:xfrm>
            <a:off x="1660581" y="3849871"/>
            <a:ext cx="7681827" cy="707425"/>
            <a:chOff x="1660581" y="3849871"/>
            <a:chExt cx="7681827" cy="707425"/>
          </a:xfrm>
        </p:grpSpPr>
        <p:sp>
          <p:nvSpPr>
            <p:cNvPr id="17" name="Arrow: Right 16">
              <a:extLst>
                <a:ext uri="{FF2B5EF4-FFF2-40B4-BE49-F238E27FC236}">
                  <a16:creationId xmlns:a16="http://schemas.microsoft.com/office/drawing/2014/main" id="{262DCC27-0818-B701-2EE1-9798FF8665B0}"/>
                </a:ext>
              </a:extLst>
            </p:cNvPr>
            <p:cNvSpPr/>
            <p:nvPr/>
          </p:nvSpPr>
          <p:spPr>
            <a:xfrm>
              <a:off x="1682150" y="3849871"/>
              <a:ext cx="7660258" cy="707425"/>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47DE676-B55A-770F-F027-036144693B65}"/>
                </a:ext>
              </a:extLst>
            </p:cNvPr>
            <p:cNvSpPr txBox="1"/>
            <p:nvPr/>
          </p:nvSpPr>
          <p:spPr>
            <a:xfrm>
              <a:off x="1660581" y="3931781"/>
              <a:ext cx="6990736"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And this then does </a:t>
              </a:r>
            </a:p>
          </p:txBody>
        </p:sp>
      </p:grpSp>
      <p:grpSp>
        <p:nvGrpSpPr>
          <p:cNvPr id="23" name="Group 22">
            <a:extLst>
              <a:ext uri="{FF2B5EF4-FFF2-40B4-BE49-F238E27FC236}">
                <a16:creationId xmlns:a16="http://schemas.microsoft.com/office/drawing/2014/main" id="{8F962C56-7A35-12FA-EB77-E1DF238E29EE}"/>
              </a:ext>
            </a:extLst>
          </p:cNvPr>
          <p:cNvGrpSpPr/>
          <p:nvPr/>
        </p:nvGrpSpPr>
        <p:grpSpPr>
          <a:xfrm>
            <a:off x="1682150" y="4792272"/>
            <a:ext cx="8827699" cy="830998"/>
            <a:chOff x="1682150" y="4792272"/>
            <a:chExt cx="8827699" cy="830998"/>
          </a:xfrm>
        </p:grpSpPr>
        <p:grpSp>
          <p:nvGrpSpPr>
            <p:cNvPr id="21" name="Group 20">
              <a:extLst>
                <a:ext uri="{FF2B5EF4-FFF2-40B4-BE49-F238E27FC236}">
                  <a16:creationId xmlns:a16="http://schemas.microsoft.com/office/drawing/2014/main" id="{A7CEA30B-2E3D-78B7-44F8-DC679E1F646A}"/>
                </a:ext>
              </a:extLst>
            </p:cNvPr>
            <p:cNvGrpSpPr/>
            <p:nvPr/>
          </p:nvGrpSpPr>
          <p:grpSpPr>
            <a:xfrm>
              <a:off x="1682150" y="4792272"/>
              <a:ext cx="7660259" cy="830998"/>
              <a:chOff x="1682150" y="4792272"/>
              <a:chExt cx="7660259" cy="830998"/>
            </a:xfrm>
          </p:grpSpPr>
          <p:sp>
            <p:nvSpPr>
              <p:cNvPr id="15" name="Rectangle 14">
                <a:extLst>
                  <a:ext uri="{FF2B5EF4-FFF2-40B4-BE49-F238E27FC236}">
                    <a16:creationId xmlns:a16="http://schemas.microsoft.com/office/drawing/2014/main" id="{3599F854-7AFE-FF04-8D9B-3F7D07794176}"/>
                  </a:ext>
                </a:extLst>
              </p:cNvPr>
              <p:cNvSpPr/>
              <p:nvPr/>
            </p:nvSpPr>
            <p:spPr>
              <a:xfrm>
                <a:off x="1682151" y="4792273"/>
                <a:ext cx="7660258" cy="830997"/>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B39B8C7-EA7D-00C8-0575-56D6EDD78760}"/>
                  </a:ext>
                </a:extLst>
              </p:cNvPr>
              <p:cNvSpPr txBox="1"/>
              <p:nvPr/>
            </p:nvSpPr>
            <p:spPr>
              <a:xfrm>
                <a:off x="1682150" y="4792272"/>
                <a:ext cx="6990736"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To explain </a:t>
                </a:r>
              </a:p>
            </p:txBody>
          </p:sp>
        </p:grpSp>
        <p:sp>
          <p:nvSpPr>
            <p:cNvPr id="22" name="Star: 10 Points 21">
              <a:extLst>
                <a:ext uri="{FF2B5EF4-FFF2-40B4-BE49-F238E27FC236}">
                  <a16:creationId xmlns:a16="http://schemas.microsoft.com/office/drawing/2014/main" id="{EE85E296-FC8B-2211-9609-93F4344729CE}"/>
                </a:ext>
              </a:extLst>
            </p:cNvPr>
            <p:cNvSpPr/>
            <p:nvPr/>
          </p:nvSpPr>
          <p:spPr>
            <a:xfrm>
              <a:off x="9690340" y="4792273"/>
              <a:ext cx="819509" cy="830997"/>
            </a:xfrm>
            <a:prstGeom prst="star10">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354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B788-D454-9B91-F0E8-69F666616969}"/>
              </a:ext>
            </a:extLst>
          </p:cNvPr>
          <p:cNvSpPr>
            <a:spLocks noGrp="1"/>
          </p:cNvSpPr>
          <p:nvPr>
            <p:ph type="title" hasCustomPrompt="1"/>
          </p:nvPr>
        </p:nvSpPr>
        <p:spPr>
          <a:xfrm>
            <a:off x="1371600" y="824422"/>
            <a:ext cx="9506310" cy="1241305"/>
          </a:xfrm>
        </p:spPr>
        <p:txBody>
          <a:bodyPr anchor="b"/>
          <a:lstStyle>
            <a:lvl1pPr>
              <a:defRPr sz="6000"/>
            </a:lvl1pPr>
          </a:lstStyle>
          <a:p>
            <a:r>
              <a:rPr lang="en-US" dirty="0"/>
              <a:t>Driving Question</a:t>
            </a:r>
          </a:p>
        </p:txBody>
      </p:sp>
      <p:sp>
        <p:nvSpPr>
          <p:cNvPr id="4" name="Rectangle 3">
            <a:extLst>
              <a:ext uri="{FF2B5EF4-FFF2-40B4-BE49-F238E27FC236}">
                <a16:creationId xmlns:a16="http://schemas.microsoft.com/office/drawing/2014/main" id="{B9A4DAB0-B493-0DB1-D495-D135276AF855}"/>
              </a:ext>
            </a:extLst>
          </p:cNvPr>
          <p:cNvSpPr/>
          <p:nvPr/>
        </p:nvSpPr>
        <p:spPr>
          <a:xfrm>
            <a:off x="1691728" y="2872596"/>
            <a:ext cx="7548113" cy="253616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1009FAA7-F2B6-E210-B727-833FC17E9207}"/>
              </a:ext>
            </a:extLst>
          </p:cNvPr>
          <p:cNvSpPr/>
          <p:nvPr/>
        </p:nvSpPr>
        <p:spPr>
          <a:xfrm rot="5400000">
            <a:off x="8674811" y="3437626"/>
            <a:ext cx="2536166" cy="1406106"/>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27AEE07-33C8-5276-CEA0-5A4DE5FF78F8}"/>
              </a:ext>
            </a:extLst>
          </p:cNvPr>
          <p:cNvSpPr txBox="1"/>
          <p:nvPr/>
        </p:nvSpPr>
        <p:spPr>
          <a:xfrm>
            <a:off x="2027208" y="2967335"/>
            <a:ext cx="6990736"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Driving Question Text</a:t>
            </a:r>
          </a:p>
        </p:txBody>
      </p:sp>
    </p:spTree>
    <p:extLst>
      <p:ext uri="{BB962C8B-B14F-4D97-AF65-F5344CB8AC3E}">
        <p14:creationId xmlns:p14="http://schemas.microsoft.com/office/powerpoint/2010/main" val="311406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B788-D454-9B91-F0E8-69F666616969}"/>
              </a:ext>
            </a:extLst>
          </p:cNvPr>
          <p:cNvSpPr>
            <a:spLocks noGrp="1"/>
          </p:cNvSpPr>
          <p:nvPr>
            <p:ph type="title" hasCustomPrompt="1"/>
          </p:nvPr>
        </p:nvSpPr>
        <p:spPr>
          <a:xfrm>
            <a:off x="1371600" y="824422"/>
            <a:ext cx="9506310" cy="1241305"/>
          </a:xfrm>
        </p:spPr>
        <p:txBody>
          <a:bodyPr anchor="b"/>
          <a:lstStyle>
            <a:lvl1pPr>
              <a:defRPr sz="6000"/>
            </a:lvl1pPr>
          </a:lstStyle>
          <a:p>
            <a:r>
              <a:rPr lang="en-US" dirty="0"/>
              <a:t>Learning Check List</a:t>
            </a:r>
          </a:p>
        </p:txBody>
      </p:sp>
      <p:grpSp>
        <p:nvGrpSpPr>
          <p:cNvPr id="16" name="Group 15">
            <a:extLst>
              <a:ext uri="{FF2B5EF4-FFF2-40B4-BE49-F238E27FC236}">
                <a16:creationId xmlns:a16="http://schemas.microsoft.com/office/drawing/2014/main" id="{8C4B0D16-E708-1C97-309C-6A7EA7B05823}"/>
              </a:ext>
            </a:extLst>
          </p:cNvPr>
          <p:cNvGrpSpPr/>
          <p:nvPr/>
        </p:nvGrpSpPr>
        <p:grpSpPr>
          <a:xfrm>
            <a:off x="1552755" y="2399029"/>
            <a:ext cx="9184257" cy="1169214"/>
            <a:chOff x="1552755" y="2603400"/>
            <a:chExt cx="9184257" cy="1169214"/>
          </a:xfrm>
          <a:solidFill>
            <a:srgbClr val="C00000"/>
          </a:solidFill>
        </p:grpSpPr>
        <p:sp>
          <p:nvSpPr>
            <p:cNvPr id="13" name="Flowchart: Terminator 12">
              <a:extLst>
                <a:ext uri="{FF2B5EF4-FFF2-40B4-BE49-F238E27FC236}">
                  <a16:creationId xmlns:a16="http://schemas.microsoft.com/office/drawing/2014/main" id="{14033564-0237-7504-E7DD-133F616604E2}"/>
                </a:ext>
              </a:extLst>
            </p:cNvPr>
            <p:cNvSpPr/>
            <p:nvPr/>
          </p:nvSpPr>
          <p:spPr>
            <a:xfrm>
              <a:off x="1552755" y="2627955"/>
              <a:ext cx="4330461" cy="1144659"/>
            </a:xfrm>
            <a:prstGeom prst="flowChartTerminator">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Terminator 13">
              <a:extLst>
                <a:ext uri="{FF2B5EF4-FFF2-40B4-BE49-F238E27FC236}">
                  <a16:creationId xmlns:a16="http://schemas.microsoft.com/office/drawing/2014/main" id="{78943484-B002-E46B-285D-E4FD674CD297}"/>
                </a:ext>
              </a:extLst>
            </p:cNvPr>
            <p:cNvSpPr/>
            <p:nvPr/>
          </p:nvSpPr>
          <p:spPr>
            <a:xfrm>
              <a:off x="6406551" y="2603400"/>
              <a:ext cx="4330461" cy="1144659"/>
            </a:xfrm>
            <a:prstGeom prst="flowChartTerminator">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A5884F0-EFE2-CC4F-25A5-14FFC6B414E0}"/>
                </a:ext>
              </a:extLst>
            </p:cNvPr>
            <p:cNvSpPr txBox="1"/>
            <p:nvPr/>
          </p:nvSpPr>
          <p:spPr>
            <a:xfrm>
              <a:off x="1749814" y="2938674"/>
              <a:ext cx="3848729" cy="523220"/>
            </a:xfrm>
            <a:prstGeom prst="rect">
              <a:avLst/>
            </a:prstGeom>
            <a:grpFill/>
          </p:spPr>
          <p:txBody>
            <a:bodyPr wrap="square" rtlCol="0">
              <a:spAutoFit/>
            </a:bodyPr>
            <a:lstStyle/>
            <a:p>
              <a:r>
                <a:rPr lang="en-US" sz="2800" b="1" dirty="0">
                  <a:solidFill>
                    <a:schemeClr val="bg1"/>
                  </a:solidFill>
                  <a:latin typeface="Plus Jakarta Sans" pitchFamily="2" charset="0"/>
                  <a:cs typeface="Plus Jakarta Sans" pitchFamily="2" charset="0"/>
                </a:rPr>
                <a:t>Assignment 1</a:t>
              </a:r>
            </a:p>
          </p:txBody>
        </p:sp>
        <p:sp>
          <p:nvSpPr>
            <p:cNvPr id="15" name="TextBox 14">
              <a:extLst>
                <a:ext uri="{FF2B5EF4-FFF2-40B4-BE49-F238E27FC236}">
                  <a16:creationId xmlns:a16="http://schemas.microsoft.com/office/drawing/2014/main" id="{05C55635-E60C-1ED9-E9EF-6E57BED087FD}"/>
                </a:ext>
              </a:extLst>
            </p:cNvPr>
            <p:cNvSpPr txBox="1"/>
            <p:nvPr/>
          </p:nvSpPr>
          <p:spPr>
            <a:xfrm>
              <a:off x="6508720" y="2905780"/>
              <a:ext cx="3848729" cy="523220"/>
            </a:xfrm>
            <a:prstGeom prst="rect">
              <a:avLst/>
            </a:prstGeom>
            <a:grpFill/>
          </p:spPr>
          <p:txBody>
            <a:bodyPr wrap="square" rtlCol="0">
              <a:spAutoFit/>
            </a:bodyPr>
            <a:lstStyle/>
            <a:p>
              <a:r>
                <a:rPr lang="en-US" sz="2800" b="1" dirty="0">
                  <a:solidFill>
                    <a:schemeClr val="bg1"/>
                  </a:solidFill>
                  <a:latin typeface="Plus Jakarta Sans" pitchFamily="2" charset="0"/>
                  <a:cs typeface="Plus Jakarta Sans" pitchFamily="2" charset="0"/>
                </a:rPr>
                <a:t>Due Tuesday</a:t>
              </a:r>
            </a:p>
          </p:txBody>
        </p:sp>
      </p:grpSp>
      <p:grpSp>
        <p:nvGrpSpPr>
          <p:cNvPr id="18" name="Group 17">
            <a:extLst>
              <a:ext uri="{FF2B5EF4-FFF2-40B4-BE49-F238E27FC236}">
                <a16:creationId xmlns:a16="http://schemas.microsoft.com/office/drawing/2014/main" id="{84598234-DC86-DB11-85D0-6CA1520F41E8}"/>
              </a:ext>
            </a:extLst>
          </p:cNvPr>
          <p:cNvGrpSpPr/>
          <p:nvPr/>
        </p:nvGrpSpPr>
        <p:grpSpPr>
          <a:xfrm>
            <a:off x="1532626" y="3632775"/>
            <a:ext cx="9184257" cy="1169214"/>
            <a:chOff x="1552755" y="2603400"/>
            <a:chExt cx="9184257" cy="1169214"/>
          </a:xfrm>
          <a:solidFill>
            <a:srgbClr val="C00000"/>
          </a:solidFill>
        </p:grpSpPr>
        <p:sp>
          <p:nvSpPr>
            <p:cNvPr id="19" name="Flowchart: Terminator 18">
              <a:extLst>
                <a:ext uri="{FF2B5EF4-FFF2-40B4-BE49-F238E27FC236}">
                  <a16:creationId xmlns:a16="http://schemas.microsoft.com/office/drawing/2014/main" id="{9442F54A-09B5-C07B-ABE7-EA2473FF2210}"/>
                </a:ext>
              </a:extLst>
            </p:cNvPr>
            <p:cNvSpPr/>
            <p:nvPr/>
          </p:nvSpPr>
          <p:spPr>
            <a:xfrm>
              <a:off x="1552755" y="2627955"/>
              <a:ext cx="4330461" cy="1144659"/>
            </a:xfrm>
            <a:prstGeom prst="flowChartTerminator">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Terminator 19">
              <a:extLst>
                <a:ext uri="{FF2B5EF4-FFF2-40B4-BE49-F238E27FC236}">
                  <a16:creationId xmlns:a16="http://schemas.microsoft.com/office/drawing/2014/main" id="{4A48B134-E7B6-60F6-1472-B6FF40D3CA18}"/>
                </a:ext>
              </a:extLst>
            </p:cNvPr>
            <p:cNvSpPr/>
            <p:nvPr/>
          </p:nvSpPr>
          <p:spPr>
            <a:xfrm>
              <a:off x="6406551" y="2603400"/>
              <a:ext cx="4330461" cy="1144659"/>
            </a:xfrm>
            <a:prstGeom prst="flowChartTerminator">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322C662-693E-5831-FEA2-E4FD8DDF214F}"/>
                </a:ext>
              </a:extLst>
            </p:cNvPr>
            <p:cNvSpPr txBox="1"/>
            <p:nvPr/>
          </p:nvSpPr>
          <p:spPr>
            <a:xfrm>
              <a:off x="1749814" y="2938674"/>
              <a:ext cx="3848729" cy="523220"/>
            </a:xfrm>
            <a:prstGeom prst="rect">
              <a:avLst/>
            </a:prstGeom>
            <a:grpFill/>
          </p:spPr>
          <p:txBody>
            <a:bodyPr wrap="square" rtlCol="0">
              <a:spAutoFit/>
            </a:bodyPr>
            <a:lstStyle/>
            <a:p>
              <a:r>
                <a:rPr lang="en-US" sz="2800" b="1" dirty="0">
                  <a:solidFill>
                    <a:schemeClr val="bg1"/>
                  </a:solidFill>
                  <a:latin typeface="Plus Jakarta Sans" pitchFamily="2" charset="0"/>
                  <a:cs typeface="Plus Jakarta Sans" pitchFamily="2" charset="0"/>
                </a:rPr>
                <a:t>Assignment 2</a:t>
              </a:r>
            </a:p>
          </p:txBody>
        </p:sp>
        <p:sp>
          <p:nvSpPr>
            <p:cNvPr id="22" name="TextBox 21">
              <a:extLst>
                <a:ext uri="{FF2B5EF4-FFF2-40B4-BE49-F238E27FC236}">
                  <a16:creationId xmlns:a16="http://schemas.microsoft.com/office/drawing/2014/main" id="{69BD2D78-9748-5E29-A997-814577A7AA82}"/>
                </a:ext>
              </a:extLst>
            </p:cNvPr>
            <p:cNvSpPr txBox="1"/>
            <p:nvPr/>
          </p:nvSpPr>
          <p:spPr>
            <a:xfrm>
              <a:off x="6508720" y="2905780"/>
              <a:ext cx="3848729" cy="523220"/>
            </a:xfrm>
            <a:prstGeom prst="rect">
              <a:avLst/>
            </a:prstGeom>
            <a:grpFill/>
          </p:spPr>
          <p:txBody>
            <a:bodyPr wrap="square" rtlCol="0">
              <a:spAutoFit/>
            </a:bodyPr>
            <a:lstStyle/>
            <a:p>
              <a:r>
                <a:rPr lang="en-US" sz="2800" b="1" dirty="0">
                  <a:solidFill>
                    <a:schemeClr val="bg1"/>
                  </a:solidFill>
                  <a:latin typeface="Plus Jakarta Sans" pitchFamily="2" charset="0"/>
                  <a:cs typeface="Plus Jakarta Sans" pitchFamily="2" charset="0"/>
                </a:rPr>
                <a:t>Due Friday</a:t>
              </a:r>
            </a:p>
          </p:txBody>
        </p:sp>
      </p:grpSp>
      <p:sp>
        <p:nvSpPr>
          <p:cNvPr id="24" name="Flowchart: Terminator 23">
            <a:extLst>
              <a:ext uri="{FF2B5EF4-FFF2-40B4-BE49-F238E27FC236}">
                <a16:creationId xmlns:a16="http://schemas.microsoft.com/office/drawing/2014/main" id="{4E1371D8-520B-C209-578E-AB206A1EC783}"/>
              </a:ext>
            </a:extLst>
          </p:cNvPr>
          <p:cNvSpPr/>
          <p:nvPr/>
        </p:nvSpPr>
        <p:spPr>
          <a:xfrm>
            <a:off x="1508947" y="4888919"/>
            <a:ext cx="9084291" cy="1144659"/>
          </a:xfrm>
          <a:prstGeom prst="flowChartTerminator">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621A48D-0C5D-C774-4336-5EB2BD5CCF67}"/>
              </a:ext>
            </a:extLst>
          </p:cNvPr>
          <p:cNvSpPr txBox="1"/>
          <p:nvPr/>
        </p:nvSpPr>
        <p:spPr>
          <a:xfrm>
            <a:off x="2000654" y="5199638"/>
            <a:ext cx="8463188" cy="523220"/>
          </a:xfrm>
          <a:prstGeom prst="rect">
            <a:avLst/>
          </a:prstGeom>
          <a:solidFill>
            <a:srgbClr val="C00000"/>
          </a:solidFill>
        </p:spPr>
        <p:txBody>
          <a:bodyPr wrap="square" rtlCol="0">
            <a:spAutoFit/>
          </a:bodyPr>
          <a:lstStyle/>
          <a:p>
            <a:r>
              <a:rPr lang="en-US" sz="2800" b="1" dirty="0">
                <a:solidFill>
                  <a:schemeClr val="bg1"/>
                </a:solidFill>
                <a:latin typeface="Plus Jakarta Sans" pitchFamily="2" charset="0"/>
                <a:cs typeface="Plus Jakarta Sans" pitchFamily="2" charset="0"/>
              </a:rPr>
              <a:t>All Missing Work From Last Week Is Due Friday</a:t>
            </a:r>
          </a:p>
        </p:txBody>
      </p:sp>
    </p:spTree>
    <p:extLst>
      <p:ext uri="{BB962C8B-B14F-4D97-AF65-F5344CB8AC3E}">
        <p14:creationId xmlns:p14="http://schemas.microsoft.com/office/powerpoint/2010/main" val="259453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B788-D454-9B91-F0E8-69F666616969}"/>
              </a:ext>
            </a:extLst>
          </p:cNvPr>
          <p:cNvSpPr>
            <a:spLocks noGrp="1"/>
          </p:cNvSpPr>
          <p:nvPr>
            <p:ph type="title" hasCustomPrompt="1"/>
          </p:nvPr>
        </p:nvSpPr>
        <p:spPr>
          <a:xfrm>
            <a:off x="1371600" y="824422"/>
            <a:ext cx="9506310" cy="1241305"/>
          </a:xfrm>
        </p:spPr>
        <p:txBody>
          <a:bodyPr anchor="b"/>
          <a:lstStyle>
            <a:lvl1pPr>
              <a:defRPr sz="6000"/>
            </a:lvl1pPr>
          </a:lstStyle>
          <a:p>
            <a:r>
              <a:rPr lang="en-US" dirty="0"/>
              <a:t>M.A.P.</a:t>
            </a:r>
          </a:p>
        </p:txBody>
      </p:sp>
      <p:grpSp>
        <p:nvGrpSpPr>
          <p:cNvPr id="5" name="Group 4">
            <a:extLst>
              <a:ext uri="{FF2B5EF4-FFF2-40B4-BE49-F238E27FC236}">
                <a16:creationId xmlns:a16="http://schemas.microsoft.com/office/drawing/2014/main" id="{DC9106F7-B89C-C3BF-5E67-C5194D86DCFE}"/>
              </a:ext>
            </a:extLst>
          </p:cNvPr>
          <p:cNvGrpSpPr/>
          <p:nvPr/>
        </p:nvGrpSpPr>
        <p:grpSpPr>
          <a:xfrm>
            <a:off x="3378624" y="3686988"/>
            <a:ext cx="5624699" cy="1088128"/>
            <a:chOff x="3378624" y="3686988"/>
            <a:chExt cx="5624699" cy="1088128"/>
          </a:xfrm>
        </p:grpSpPr>
        <p:sp>
          <p:nvSpPr>
            <p:cNvPr id="8" name="Arrow: Chevron 7">
              <a:extLst>
                <a:ext uri="{FF2B5EF4-FFF2-40B4-BE49-F238E27FC236}">
                  <a16:creationId xmlns:a16="http://schemas.microsoft.com/office/drawing/2014/main" id="{D9DC7D9F-E844-50FA-BA3E-0AB69556ECD4}"/>
                </a:ext>
              </a:extLst>
            </p:cNvPr>
            <p:cNvSpPr/>
            <p:nvPr/>
          </p:nvSpPr>
          <p:spPr>
            <a:xfrm>
              <a:off x="3378624" y="3686988"/>
              <a:ext cx="5492262" cy="1088128"/>
            </a:xfrm>
            <a:prstGeom prst="chevron">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FA5884F0-EFE2-CC4F-25A5-14FFC6B414E0}"/>
                </a:ext>
              </a:extLst>
            </p:cNvPr>
            <p:cNvSpPr txBox="1"/>
            <p:nvPr/>
          </p:nvSpPr>
          <p:spPr>
            <a:xfrm>
              <a:off x="3992682" y="3930991"/>
              <a:ext cx="5010641" cy="523220"/>
            </a:xfrm>
            <a:prstGeom prst="rect">
              <a:avLst/>
            </a:prstGeom>
            <a:noFill/>
          </p:spPr>
          <p:txBody>
            <a:bodyPr wrap="square" rtlCol="0">
              <a:spAutoFit/>
            </a:bodyPr>
            <a:lstStyle/>
            <a:p>
              <a:r>
                <a:rPr lang="en-US" sz="2800" b="1" dirty="0">
                  <a:solidFill>
                    <a:schemeClr val="bg1"/>
                  </a:solidFill>
                  <a:latin typeface="Plus Jakarta Sans" pitchFamily="2" charset="0"/>
                  <a:cs typeface="Plus Jakarta Sans" pitchFamily="2" charset="0"/>
                </a:rPr>
                <a:t>A-All Other Items Away</a:t>
              </a:r>
            </a:p>
          </p:txBody>
        </p:sp>
      </p:grpSp>
      <p:grpSp>
        <p:nvGrpSpPr>
          <p:cNvPr id="4" name="Group 3">
            <a:extLst>
              <a:ext uri="{FF2B5EF4-FFF2-40B4-BE49-F238E27FC236}">
                <a16:creationId xmlns:a16="http://schemas.microsoft.com/office/drawing/2014/main" id="{5BB8341B-FD8F-4271-5D34-0C0827836F74}"/>
              </a:ext>
            </a:extLst>
          </p:cNvPr>
          <p:cNvGrpSpPr/>
          <p:nvPr/>
        </p:nvGrpSpPr>
        <p:grpSpPr>
          <a:xfrm>
            <a:off x="3378624" y="2486913"/>
            <a:ext cx="5492262" cy="1088128"/>
            <a:chOff x="3378624" y="2486913"/>
            <a:chExt cx="5492262" cy="1088128"/>
          </a:xfrm>
        </p:grpSpPr>
        <p:sp>
          <p:nvSpPr>
            <p:cNvPr id="11" name="Arrow: Chevron 10">
              <a:extLst>
                <a:ext uri="{FF2B5EF4-FFF2-40B4-BE49-F238E27FC236}">
                  <a16:creationId xmlns:a16="http://schemas.microsoft.com/office/drawing/2014/main" id="{E98B70AF-9C9A-3EE2-CA84-D327EC22DAFE}"/>
                </a:ext>
              </a:extLst>
            </p:cNvPr>
            <p:cNvSpPr/>
            <p:nvPr/>
          </p:nvSpPr>
          <p:spPr>
            <a:xfrm>
              <a:off x="3378624" y="2486913"/>
              <a:ext cx="5492262" cy="1088128"/>
            </a:xfrm>
            <a:prstGeom prst="chevron">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727AEE07-33C8-5276-CEA0-5A4DE5FF78F8}"/>
                </a:ext>
              </a:extLst>
            </p:cNvPr>
            <p:cNvSpPr txBox="1"/>
            <p:nvPr/>
          </p:nvSpPr>
          <p:spPr>
            <a:xfrm>
              <a:off x="3992682" y="2856118"/>
              <a:ext cx="4474310" cy="523220"/>
            </a:xfrm>
            <a:prstGeom prst="rect">
              <a:avLst/>
            </a:prstGeom>
            <a:noFill/>
          </p:spPr>
          <p:txBody>
            <a:bodyPr wrap="square" rtlCol="0">
              <a:spAutoFit/>
            </a:bodyPr>
            <a:lstStyle/>
            <a:p>
              <a:r>
                <a:rPr lang="en-US" sz="2800" b="1" dirty="0">
                  <a:solidFill>
                    <a:schemeClr val="bg1"/>
                  </a:solidFill>
                  <a:latin typeface="Plus Jakarta Sans" pitchFamily="2" charset="0"/>
                  <a:cs typeface="Plus Jakarta Sans" pitchFamily="2" charset="0"/>
                </a:rPr>
                <a:t>M-Materials First</a:t>
              </a:r>
            </a:p>
          </p:txBody>
        </p:sp>
      </p:grpSp>
      <p:grpSp>
        <p:nvGrpSpPr>
          <p:cNvPr id="7" name="Group 6">
            <a:extLst>
              <a:ext uri="{FF2B5EF4-FFF2-40B4-BE49-F238E27FC236}">
                <a16:creationId xmlns:a16="http://schemas.microsoft.com/office/drawing/2014/main" id="{1E815B72-CAAE-F2FF-8486-4F6B04251552}"/>
              </a:ext>
            </a:extLst>
          </p:cNvPr>
          <p:cNvGrpSpPr/>
          <p:nvPr/>
        </p:nvGrpSpPr>
        <p:grpSpPr>
          <a:xfrm>
            <a:off x="3349869" y="4896241"/>
            <a:ext cx="7633549" cy="1088128"/>
            <a:chOff x="3349869" y="4896241"/>
            <a:chExt cx="7633549" cy="1088128"/>
          </a:xfrm>
        </p:grpSpPr>
        <p:sp>
          <p:nvSpPr>
            <p:cNvPr id="12" name="Arrow: Chevron 11">
              <a:extLst>
                <a:ext uri="{FF2B5EF4-FFF2-40B4-BE49-F238E27FC236}">
                  <a16:creationId xmlns:a16="http://schemas.microsoft.com/office/drawing/2014/main" id="{4964171A-47BF-21CB-B65A-C37CED6AF33A}"/>
                </a:ext>
              </a:extLst>
            </p:cNvPr>
            <p:cNvSpPr/>
            <p:nvPr/>
          </p:nvSpPr>
          <p:spPr>
            <a:xfrm>
              <a:off x="3349869" y="4896241"/>
              <a:ext cx="5492262" cy="1088128"/>
            </a:xfrm>
            <a:prstGeom prst="chevron">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BF3044AB-96F5-151D-945C-BBB0CB8F74D4}"/>
                </a:ext>
              </a:extLst>
            </p:cNvPr>
            <p:cNvSpPr txBox="1"/>
            <p:nvPr/>
          </p:nvSpPr>
          <p:spPr>
            <a:xfrm>
              <a:off x="3992682" y="5209472"/>
              <a:ext cx="6990736" cy="523220"/>
            </a:xfrm>
            <a:prstGeom prst="rect">
              <a:avLst/>
            </a:prstGeom>
            <a:noFill/>
          </p:spPr>
          <p:txBody>
            <a:bodyPr wrap="square" rtlCol="0">
              <a:spAutoFit/>
            </a:bodyPr>
            <a:lstStyle/>
            <a:p>
              <a:r>
                <a:rPr lang="en-US" sz="2800" b="1" dirty="0">
                  <a:solidFill>
                    <a:schemeClr val="bg1"/>
                  </a:solidFill>
                  <a:latin typeface="Plus Jakarta Sans" pitchFamily="2" charset="0"/>
                  <a:cs typeface="Plus Jakarta Sans" pitchFamily="2" charset="0"/>
                </a:rPr>
                <a:t>P-Place Your Backpack </a:t>
              </a:r>
            </a:p>
          </p:txBody>
        </p:sp>
      </p:grpSp>
    </p:spTree>
    <p:extLst>
      <p:ext uri="{BB962C8B-B14F-4D97-AF65-F5344CB8AC3E}">
        <p14:creationId xmlns:p14="http://schemas.microsoft.com/office/powerpoint/2010/main" val="3542221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662E2C1-A7B5-1A30-3305-27E412527D7C}"/>
              </a:ext>
            </a:extLst>
          </p:cNvPr>
          <p:cNvSpPr/>
          <p:nvPr/>
        </p:nvSpPr>
        <p:spPr>
          <a:xfrm>
            <a:off x="1124306" y="787250"/>
            <a:ext cx="9929004" cy="1325563"/>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F042A5-6C81-EA5D-1641-D5A152B80A46}"/>
              </a:ext>
            </a:extLst>
          </p:cNvPr>
          <p:cNvSpPr/>
          <p:nvPr/>
        </p:nvSpPr>
        <p:spPr>
          <a:xfrm>
            <a:off x="1550205" y="787250"/>
            <a:ext cx="8781691" cy="1325563"/>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58C9353-2346-C6AB-5404-E65255278A84}"/>
              </a:ext>
            </a:extLst>
          </p:cNvPr>
          <p:cNvSpPr>
            <a:spLocks noGrp="1"/>
          </p:cNvSpPr>
          <p:nvPr>
            <p:ph type="title"/>
          </p:nvPr>
        </p:nvSpPr>
        <p:spPr>
          <a:xfrm>
            <a:off x="1124305" y="787250"/>
            <a:ext cx="9943389"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8" name="Picture 7">
            <a:extLst>
              <a:ext uri="{FF2B5EF4-FFF2-40B4-BE49-F238E27FC236}">
                <a16:creationId xmlns:a16="http://schemas.microsoft.com/office/drawing/2014/main" id="{3D8C722C-D373-95E7-41D0-CB12B2FC311F}"/>
              </a:ext>
            </a:extLst>
          </p:cNvPr>
          <p:cNvPicPr>
            <a:picLocks noChangeAspect="1"/>
          </p:cNvPicPr>
          <p:nvPr/>
        </p:nvPicPr>
        <p:blipFill>
          <a:blip r:embed="rId28"/>
          <a:stretch>
            <a:fillRect/>
          </a:stretch>
        </p:blipFill>
        <p:spPr>
          <a:xfrm>
            <a:off x="9503105" y="2685946"/>
            <a:ext cx="828791" cy="1486107"/>
          </a:xfrm>
          <a:prstGeom prst="rect">
            <a:avLst/>
          </a:prstGeom>
        </p:spPr>
      </p:pic>
      <p:sp>
        <p:nvSpPr>
          <p:cNvPr id="12" name="Rectangle 11">
            <a:extLst>
              <a:ext uri="{FF2B5EF4-FFF2-40B4-BE49-F238E27FC236}">
                <a16:creationId xmlns:a16="http://schemas.microsoft.com/office/drawing/2014/main" id="{5ABA5683-FE6A-1A4A-CD17-BEE5F478A950}"/>
              </a:ext>
            </a:extLst>
          </p:cNvPr>
          <p:cNvSpPr/>
          <p:nvPr/>
        </p:nvSpPr>
        <p:spPr>
          <a:xfrm>
            <a:off x="831009" y="456974"/>
            <a:ext cx="10515599" cy="5944050"/>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9BBFDE48-351E-47E4-1E49-D003A554AFEF}"/>
              </a:ext>
            </a:extLst>
          </p:cNvPr>
          <p:cNvSpPr/>
          <p:nvPr/>
        </p:nvSpPr>
        <p:spPr>
          <a:xfrm>
            <a:off x="1124305" y="2311879"/>
            <a:ext cx="9943389" cy="3838755"/>
          </a:xfrm>
          <a:prstGeom prst="round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80688DF-F1D1-0857-6021-3AF7A61BD1D5}"/>
              </a:ext>
            </a:extLst>
          </p:cNvPr>
          <p:cNvSpPr>
            <a:spLocks noGrp="1"/>
          </p:cNvSpPr>
          <p:nvPr>
            <p:ph type="body" idx="1"/>
          </p:nvPr>
        </p:nvSpPr>
        <p:spPr>
          <a:xfrm>
            <a:off x="1647645" y="2613804"/>
            <a:ext cx="8928340" cy="3243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4886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ctr" defTabSz="914400" rtl="0" eaLnBrk="1" latinLnBrk="0" hangingPunct="1">
        <a:lnSpc>
          <a:spcPct val="90000"/>
        </a:lnSpc>
        <a:spcBef>
          <a:spcPct val="0"/>
        </a:spcBef>
        <a:buNone/>
        <a:defRPr sz="4400" b="1" kern="1200">
          <a:solidFill>
            <a:schemeClr val="bg1"/>
          </a:solidFill>
          <a:latin typeface="Plus Jakarta Sans" pitchFamily="2" charset="0"/>
          <a:ea typeface="+mj-ea"/>
          <a:cs typeface="Plus Jakarta Sans"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solidFill>
          <a:latin typeface="Plus Jakarta Sans" pitchFamily="2" charset="0"/>
          <a:ea typeface="+mn-ea"/>
          <a:cs typeface="Plus Jakarta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bg1"/>
          </a:solidFill>
          <a:latin typeface="Plus Jakarta Sans" pitchFamily="2" charset="0"/>
          <a:ea typeface="+mn-ea"/>
          <a:cs typeface="Plus Jakarta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bg1"/>
          </a:solidFill>
          <a:latin typeface="Plus Jakarta Sans" pitchFamily="2" charset="0"/>
          <a:ea typeface="+mn-ea"/>
          <a:cs typeface="Plus Jakarta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Plus Jakarta Sans" pitchFamily="2" charset="0"/>
          <a:ea typeface="+mn-ea"/>
          <a:cs typeface="Plus Jakarta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Plus Jakarta Sans" pitchFamily="2" charset="0"/>
          <a:ea typeface="+mn-ea"/>
          <a:cs typeface="Plus Jakarta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video" Target="https://www.youtube.com/embed/I9DN5XkQFnI?feature=oembed" TargetMode="Externa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video" Target="https://www.youtube.com/embed/ckX3kW6OnG8?start=8&amp;feature=oembed" TargetMode="Externa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2.xml"/><Relationship Id="rId1" Type="http://schemas.openxmlformats.org/officeDocument/2006/relationships/video" Target="https://www.youtube.com/embed/tP1fO0RPNTI?feature=oembed" TargetMode="External"/><Relationship Id="rId4" Type="http://schemas.openxmlformats.org/officeDocument/2006/relationships/image" Target="../media/image21.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4.xml"/><Relationship Id="rId1" Type="http://schemas.openxmlformats.org/officeDocument/2006/relationships/video" Target="https://www.youtube.com/embed/lHbNH4YmVh4?feature=oembed" TargetMode="External"/><Relationship Id="rId4" Type="http://schemas.openxmlformats.org/officeDocument/2006/relationships/image" Target="../media/image23.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2.xml"/><Relationship Id="rId1" Type="http://schemas.openxmlformats.org/officeDocument/2006/relationships/video" Target="https://www.youtube.com/embed/VC24gV1o7XQ?feature=oembed" TargetMode="External"/><Relationship Id="rId4" Type="http://schemas.openxmlformats.org/officeDocument/2006/relationships/image" Target="../media/image24.jpe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1.xml"/><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2.xml"/><Relationship Id="rId1" Type="http://schemas.openxmlformats.org/officeDocument/2006/relationships/video" Target="https://www.youtube.com/embed/VC24gV1o7XQ?feature=oembed" TargetMode="Externa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2.xml"/><Relationship Id="rId1" Type="http://schemas.openxmlformats.org/officeDocument/2006/relationships/video" Target="https://www.youtube.com/embed/6RryXd-REKs?feature=oembed" TargetMode="External"/><Relationship Id="rId4" Type="http://schemas.openxmlformats.org/officeDocument/2006/relationships/image" Target="../media/image25.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0.xml"/><Relationship Id="rId1" Type="http://schemas.openxmlformats.org/officeDocument/2006/relationships/slideLayout" Target="../slideLayouts/slideLayout2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2.xml"/></Relationships>
</file>

<file path=ppt/slides/_rels/slide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F16BC-C007-EF8C-2D63-766CFD166AF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3BDB900-374D-77C9-3B08-E3AB5F7B9652}"/>
              </a:ext>
            </a:extLst>
          </p:cNvPr>
          <p:cNvPicPr>
            <a:picLocks noChangeAspect="1"/>
          </p:cNvPicPr>
          <p:nvPr/>
        </p:nvPicPr>
        <p:blipFill>
          <a:blip r:embed="rId3"/>
          <a:stretch>
            <a:fillRect/>
          </a:stretch>
        </p:blipFill>
        <p:spPr>
          <a:xfrm>
            <a:off x="3851004" y="863084"/>
            <a:ext cx="4295742" cy="1202808"/>
          </a:xfrm>
          <a:prstGeom prst="rect">
            <a:avLst/>
          </a:prstGeom>
        </p:spPr>
      </p:pic>
      <p:pic>
        <p:nvPicPr>
          <p:cNvPr id="4" name="Picture 3">
            <a:extLst>
              <a:ext uri="{FF2B5EF4-FFF2-40B4-BE49-F238E27FC236}">
                <a16:creationId xmlns:a16="http://schemas.microsoft.com/office/drawing/2014/main" id="{6647A033-AF2C-2522-2CBC-85F074B35B32}"/>
              </a:ext>
            </a:extLst>
          </p:cNvPr>
          <p:cNvPicPr>
            <a:picLocks noChangeAspect="1"/>
          </p:cNvPicPr>
          <p:nvPr/>
        </p:nvPicPr>
        <p:blipFill>
          <a:blip r:embed="rId4"/>
          <a:stretch>
            <a:fillRect/>
          </a:stretch>
        </p:blipFill>
        <p:spPr>
          <a:xfrm>
            <a:off x="4520438" y="2552700"/>
            <a:ext cx="2888365" cy="3257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6410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AF9B5-CAA4-EF71-6F11-097BAC82AC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4EBB3A-71B4-AC23-DFD5-3E268698E98B}"/>
              </a:ext>
            </a:extLst>
          </p:cNvPr>
          <p:cNvSpPr>
            <a:spLocks noGrp="1"/>
          </p:cNvSpPr>
          <p:nvPr>
            <p:ph type="title"/>
          </p:nvPr>
        </p:nvSpPr>
        <p:spPr>
          <a:xfrm>
            <a:off x="1342845" y="922746"/>
            <a:ext cx="9506310" cy="968941"/>
          </a:xfrm>
        </p:spPr>
        <p:txBody>
          <a:bodyPr/>
          <a:lstStyle/>
          <a:p>
            <a:r>
              <a:rPr lang="en-US" dirty="0"/>
              <a:t>Success Is When…</a:t>
            </a:r>
          </a:p>
        </p:txBody>
      </p:sp>
      <p:sp>
        <p:nvSpPr>
          <p:cNvPr id="6" name="TextBox 5">
            <a:extLst>
              <a:ext uri="{FF2B5EF4-FFF2-40B4-BE49-F238E27FC236}">
                <a16:creationId xmlns:a16="http://schemas.microsoft.com/office/drawing/2014/main" id="{2E989E3B-CE75-D450-B5B0-4DCF5152D4FD}"/>
              </a:ext>
            </a:extLst>
          </p:cNvPr>
          <p:cNvSpPr txBox="1"/>
          <p:nvPr/>
        </p:nvSpPr>
        <p:spPr>
          <a:xfrm>
            <a:off x="1639577" y="2644585"/>
            <a:ext cx="9209578" cy="2677656"/>
          </a:xfrm>
          <a:prstGeom prst="rect">
            <a:avLst/>
          </a:prstGeom>
          <a:noFill/>
        </p:spPr>
        <p:txBody>
          <a:bodyPr wrap="square" rtlCol="0">
            <a:spAutoFit/>
          </a:bodyPr>
          <a:lstStyle/>
          <a:p>
            <a:r>
              <a:rPr lang="en-US" sz="2800" b="1" dirty="0">
                <a:solidFill>
                  <a:schemeClr val="bg1"/>
                </a:solidFill>
                <a:latin typeface="Plus Jakarta Sans" pitchFamily="2" charset="0"/>
                <a:cs typeface="Plus Jakarta Sans" pitchFamily="2" charset="0"/>
              </a:rPr>
              <a:t>I can explain how electricity creates a magnetic field.</a:t>
            </a:r>
          </a:p>
          <a:p>
            <a:endParaRPr lang="en-US" sz="2800" b="1" dirty="0">
              <a:solidFill>
                <a:schemeClr val="bg1"/>
              </a:solidFill>
              <a:latin typeface="Plus Jakarta Sans" pitchFamily="2" charset="0"/>
              <a:cs typeface="Plus Jakarta Sans" pitchFamily="2" charset="0"/>
            </a:endParaRPr>
          </a:p>
          <a:p>
            <a:r>
              <a:rPr lang="en-US" sz="2800" b="1" dirty="0">
                <a:solidFill>
                  <a:schemeClr val="bg1"/>
                </a:solidFill>
                <a:latin typeface="Plus Jakarta Sans" pitchFamily="2" charset="0"/>
                <a:cs typeface="Plus Jakarta Sans" pitchFamily="2" charset="0"/>
              </a:rPr>
              <a:t>I can use evidence from investigations and readings.</a:t>
            </a:r>
          </a:p>
          <a:p>
            <a:endParaRPr lang="en-US" sz="2800" b="1" dirty="0">
              <a:solidFill>
                <a:schemeClr val="bg1"/>
              </a:solidFill>
              <a:latin typeface="Plus Jakarta Sans" pitchFamily="2" charset="0"/>
              <a:cs typeface="Plus Jakarta Sans" pitchFamily="2" charset="0"/>
            </a:endParaRPr>
          </a:p>
          <a:p>
            <a:r>
              <a:rPr lang="en-US" sz="2800" b="1" dirty="0">
                <a:solidFill>
                  <a:schemeClr val="bg1"/>
                </a:solidFill>
                <a:latin typeface="Plus Jakarta Sans" pitchFamily="2" charset="0"/>
                <a:cs typeface="Plus Jakarta Sans" pitchFamily="2" charset="0"/>
              </a:rPr>
              <a:t>I can model how electrical systems convert energy.</a:t>
            </a:r>
          </a:p>
        </p:txBody>
      </p:sp>
    </p:spTree>
    <p:extLst>
      <p:ext uri="{BB962C8B-B14F-4D97-AF65-F5344CB8AC3E}">
        <p14:creationId xmlns:p14="http://schemas.microsoft.com/office/powerpoint/2010/main" val="2371731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6F4FF-F6D2-78A8-5CB3-B8EB6AB046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2000DB-0802-21F7-E3CA-252E8A8709CF}"/>
              </a:ext>
            </a:extLst>
          </p:cNvPr>
          <p:cNvSpPr>
            <a:spLocks noGrp="1"/>
          </p:cNvSpPr>
          <p:nvPr>
            <p:ph type="title"/>
          </p:nvPr>
        </p:nvSpPr>
        <p:spPr>
          <a:xfrm>
            <a:off x="1342845" y="922746"/>
            <a:ext cx="9506310" cy="968941"/>
          </a:xfrm>
        </p:spPr>
        <p:txBody>
          <a:bodyPr/>
          <a:lstStyle/>
          <a:p>
            <a:r>
              <a:rPr lang="en-US" dirty="0"/>
              <a:t>Spiral Connection</a:t>
            </a:r>
          </a:p>
        </p:txBody>
      </p:sp>
      <p:sp>
        <p:nvSpPr>
          <p:cNvPr id="6" name="TextBox 5">
            <a:extLst>
              <a:ext uri="{FF2B5EF4-FFF2-40B4-BE49-F238E27FC236}">
                <a16:creationId xmlns:a16="http://schemas.microsoft.com/office/drawing/2014/main" id="{18156862-8E0B-8DCD-C3C0-CEE3A1298489}"/>
              </a:ext>
            </a:extLst>
          </p:cNvPr>
          <p:cNvSpPr txBox="1"/>
          <p:nvPr/>
        </p:nvSpPr>
        <p:spPr>
          <a:xfrm>
            <a:off x="1729336" y="2757774"/>
            <a:ext cx="9209578" cy="2554545"/>
          </a:xfrm>
          <a:prstGeom prst="rect">
            <a:avLst/>
          </a:prstGeom>
          <a:noFill/>
        </p:spPr>
        <p:txBody>
          <a:bodyPr wrap="square" rtlCol="0">
            <a:spAutoFit/>
          </a:bodyPr>
          <a:lstStyle/>
          <a:p>
            <a:r>
              <a:rPr lang="en-US" sz="4000" b="1" dirty="0">
                <a:solidFill>
                  <a:schemeClr val="bg1"/>
                </a:solidFill>
                <a:latin typeface="Plus Jakarta Sans" pitchFamily="2" charset="0"/>
                <a:cs typeface="Plus Jakarta Sans" pitchFamily="2" charset="0"/>
              </a:rPr>
              <a:t>What I Learned Before: Changing the distance between magnets changes the amount of energy transferred.</a:t>
            </a:r>
          </a:p>
        </p:txBody>
      </p:sp>
    </p:spTree>
    <p:extLst>
      <p:ext uri="{BB962C8B-B14F-4D97-AF65-F5344CB8AC3E}">
        <p14:creationId xmlns:p14="http://schemas.microsoft.com/office/powerpoint/2010/main" val="3232874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FDE12-CF4E-755A-98D5-998C2DA530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88129C-00D2-9BE9-C4EA-6D1FBF11B120}"/>
              </a:ext>
            </a:extLst>
          </p:cNvPr>
          <p:cNvSpPr>
            <a:spLocks noGrp="1"/>
          </p:cNvSpPr>
          <p:nvPr>
            <p:ph type="title"/>
          </p:nvPr>
        </p:nvSpPr>
        <p:spPr>
          <a:xfrm>
            <a:off x="1342845" y="922746"/>
            <a:ext cx="9506310" cy="968941"/>
          </a:xfrm>
        </p:spPr>
        <p:txBody>
          <a:bodyPr/>
          <a:lstStyle/>
          <a:p>
            <a:r>
              <a:rPr lang="en-US" dirty="0"/>
              <a:t>Spiral Connection</a:t>
            </a:r>
          </a:p>
        </p:txBody>
      </p:sp>
      <p:sp>
        <p:nvSpPr>
          <p:cNvPr id="6" name="TextBox 5">
            <a:extLst>
              <a:ext uri="{FF2B5EF4-FFF2-40B4-BE49-F238E27FC236}">
                <a16:creationId xmlns:a16="http://schemas.microsoft.com/office/drawing/2014/main" id="{B079928F-D929-6130-14ED-0CDAD8544EEF}"/>
              </a:ext>
            </a:extLst>
          </p:cNvPr>
          <p:cNvSpPr txBox="1"/>
          <p:nvPr/>
        </p:nvSpPr>
        <p:spPr>
          <a:xfrm>
            <a:off x="1757911" y="2767299"/>
            <a:ext cx="9209578" cy="2554545"/>
          </a:xfrm>
          <a:prstGeom prst="rect">
            <a:avLst/>
          </a:prstGeom>
          <a:noFill/>
        </p:spPr>
        <p:txBody>
          <a:bodyPr wrap="square" rtlCol="0">
            <a:spAutoFit/>
          </a:bodyPr>
          <a:lstStyle/>
          <a:p>
            <a:r>
              <a:rPr lang="en-US" sz="4000" b="1" dirty="0">
                <a:solidFill>
                  <a:schemeClr val="bg1"/>
                </a:solidFill>
                <a:latin typeface="Plus Jakarta Sans" pitchFamily="2" charset="0"/>
                <a:cs typeface="Plus Jakarta Sans" pitchFamily="2" charset="0"/>
              </a:rPr>
              <a:t>What I Am Learning Now: Electric current transfers energy through a system and can create changing magnetic fields.</a:t>
            </a:r>
          </a:p>
        </p:txBody>
      </p:sp>
    </p:spTree>
    <p:extLst>
      <p:ext uri="{BB962C8B-B14F-4D97-AF65-F5344CB8AC3E}">
        <p14:creationId xmlns:p14="http://schemas.microsoft.com/office/powerpoint/2010/main" val="311560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E4EA0-0E0B-F3A1-D433-DB142871F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7A1958-6A00-A42E-2D0C-691BE625424B}"/>
              </a:ext>
            </a:extLst>
          </p:cNvPr>
          <p:cNvSpPr>
            <a:spLocks noGrp="1"/>
          </p:cNvSpPr>
          <p:nvPr>
            <p:ph type="title"/>
          </p:nvPr>
        </p:nvSpPr>
        <p:spPr>
          <a:xfrm>
            <a:off x="1342845" y="922746"/>
            <a:ext cx="9506310" cy="968941"/>
          </a:xfrm>
        </p:spPr>
        <p:txBody>
          <a:bodyPr/>
          <a:lstStyle/>
          <a:p>
            <a:r>
              <a:rPr lang="en-US" dirty="0"/>
              <a:t>Spiral Connection</a:t>
            </a:r>
          </a:p>
        </p:txBody>
      </p:sp>
      <p:sp>
        <p:nvSpPr>
          <p:cNvPr id="6" name="TextBox 5">
            <a:extLst>
              <a:ext uri="{FF2B5EF4-FFF2-40B4-BE49-F238E27FC236}">
                <a16:creationId xmlns:a16="http://schemas.microsoft.com/office/drawing/2014/main" id="{956E5535-C5B0-983F-6040-38D29487D82A}"/>
              </a:ext>
            </a:extLst>
          </p:cNvPr>
          <p:cNvSpPr txBox="1"/>
          <p:nvPr/>
        </p:nvSpPr>
        <p:spPr>
          <a:xfrm>
            <a:off x="1639577" y="3143250"/>
            <a:ext cx="9209578" cy="1938992"/>
          </a:xfrm>
          <a:prstGeom prst="rect">
            <a:avLst/>
          </a:prstGeom>
          <a:noFill/>
        </p:spPr>
        <p:txBody>
          <a:bodyPr wrap="square" rtlCol="0">
            <a:spAutoFit/>
          </a:bodyPr>
          <a:lstStyle/>
          <a:p>
            <a:r>
              <a:rPr lang="en-US" sz="4000" b="1" dirty="0">
                <a:solidFill>
                  <a:schemeClr val="bg1"/>
                </a:solidFill>
                <a:latin typeface="Plus Jakarta Sans" pitchFamily="2" charset="0"/>
                <a:cs typeface="Plus Jakarta Sans" pitchFamily="2" charset="0"/>
              </a:rPr>
              <a:t>What I Will Learn Next: Magnets and electromagnets work together inside a speaker to produce sound.</a:t>
            </a:r>
          </a:p>
        </p:txBody>
      </p:sp>
    </p:spTree>
    <p:extLst>
      <p:ext uri="{BB962C8B-B14F-4D97-AF65-F5344CB8AC3E}">
        <p14:creationId xmlns:p14="http://schemas.microsoft.com/office/powerpoint/2010/main" val="3900499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030A9-A51B-86ED-6C1B-5B3D9A1DAF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E3BA55-CA64-F444-3882-DB02138B747C}"/>
              </a:ext>
            </a:extLst>
          </p:cNvPr>
          <p:cNvSpPr>
            <a:spLocks noGrp="1"/>
          </p:cNvSpPr>
          <p:nvPr>
            <p:ph type="title"/>
          </p:nvPr>
        </p:nvSpPr>
        <p:spPr>
          <a:xfrm>
            <a:off x="1342845" y="922746"/>
            <a:ext cx="9506310" cy="968941"/>
          </a:xfrm>
        </p:spPr>
        <p:txBody>
          <a:bodyPr/>
          <a:lstStyle/>
          <a:p>
            <a:r>
              <a:rPr lang="en-US" dirty="0"/>
              <a:t>Our Path To Success</a:t>
            </a:r>
          </a:p>
        </p:txBody>
      </p:sp>
      <p:grpSp>
        <p:nvGrpSpPr>
          <p:cNvPr id="6" name="Group 5">
            <a:extLst>
              <a:ext uri="{FF2B5EF4-FFF2-40B4-BE49-F238E27FC236}">
                <a16:creationId xmlns:a16="http://schemas.microsoft.com/office/drawing/2014/main" id="{FF1E24AF-C56F-1700-1861-CC2EEE4AC93D}"/>
              </a:ext>
            </a:extLst>
          </p:cNvPr>
          <p:cNvGrpSpPr/>
          <p:nvPr/>
        </p:nvGrpSpPr>
        <p:grpSpPr>
          <a:xfrm>
            <a:off x="2166667" y="2443479"/>
            <a:ext cx="7858666" cy="677024"/>
            <a:chOff x="2576422" y="2739036"/>
            <a:chExt cx="7858666" cy="677024"/>
          </a:xfrm>
        </p:grpSpPr>
        <p:sp>
          <p:nvSpPr>
            <p:cNvPr id="8" name="Rectangle: Rounded Corners 7">
              <a:extLst>
                <a:ext uri="{FF2B5EF4-FFF2-40B4-BE49-F238E27FC236}">
                  <a16:creationId xmlns:a16="http://schemas.microsoft.com/office/drawing/2014/main" id="{98FB40B3-7180-62A2-3328-5EF040598535}"/>
                </a:ext>
              </a:extLst>
            </p:cNvPr>
            <p:cNvSpPr/>
            <p:nvPr userDrawn="1"/>
          </p:nvSpPr>
          <p:spPr>
            <a:xfrm>
              <a:off x="2576422" y="2743200"/>
              <a:ext cx="180579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6A10A12-D96B-CF08-AE61-CC8204194B88}"/>
                </a:ext>
              </a:extLst>
            </p:cNvPr>
            <p:cNvSpPr/>
            <p:nvPr userDrawn="1"/>
          </p:nvSpPr>
          <p:spPr>
            <a:xfrm>
              <a:off x="4528870" y="2739036"/>
              <a:ext cx="590621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A6E4E77-E0A6-F93F-982E-BFF54255C916}"/>
                </a:ext>
              </a:extLst>
            </p:cNvPr>
            <p:cNvSpPr txBox="1"/>
            <p:nvPr userDrawn="1"/>
          </p:nvSpPr>
          <p:spPr>
            <a:xfrm>
              <a:off x="4595003" y="2844633"/>
              <a:ext cx="5644559"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Bell Work/Centennial Light Bulb </a:t>
              </a:r>
            </a:p>
          </p:txBody>
        </p:sp>
        <p:sp>
          <p:nvSpPr>
            <p:cNvPr id="11" name="TextBox 10">
              <a:extLst>
                <a:ext uri="{FF2B5EF4-FFF2-40B4-BE49-F238E27FC236}">
                  <a16:creationId xmlns:a16="http://schemas.microsoft.com/office/drawing/2014/main" id="{CF348153-FBFD-392E-BC3A-79B96186008B}"/>
                </a:ext>
              </a:extLst>
            </p:cNvPr>
            <p:cNvSpPr txBox="1"/>
            <p:nvPr userDrawn="1"/>
          </p:nvSpPr>
          <p:spPr>
            <a:xfrm>
              <a:off x="2576422" y="2848797"/>
              <a:ext cx="1805798"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0–5 min</a:t>
              </a:r>
            </a:p>
          </p:txBody>
        </p:sp>
      </p:grpSp>
      <p:grpSp>
        <p:nvGrpSpPr>
          <p:cNvPr id="13" name="Group 12">
            <a:extLst>
              <a:ext uri="{FF2B5EF4-FFF2-40B4-BE49-F238E27FC236}">
                <a16:creationId xmlns:a16="http://schemas.microsoft.com/office/drawing/2014/main" id="{5A9EACCA-0A05-424A-85D9-86643DB67E47}"/>
              </a:ext>
            </a:extLst>
          </p:cNvPr>
          <p:cNvGrpSpPr/>
          <p:nvPr/>
        </p:nvGrpSpPr>
        <p:grpSpPr>
          <a:xfrm>
            <a:off x="2166667" y="3196580"/>
            <a:ext cx="7858666" cy="677024"/>
            <a:chOff x="2576422" y="2739036"/>
            <a:chExt cx="7858666" cy="677024"/>
          </a:xfrm>
        </p:grpSpPr>
        <p:sp>
          <p:nvSpPr>
            <p:cNvPr id="15" name="Rectangle: Rounded Corners 14">
              <a:extLst>
                <a:ext uri="{FF2B5EF4-FFF2-40B4-BE49-F238E27FC236}">
                  <a16:creationId xmlns:a16="http://schemas.microsoft.com/office/drawing/2014/main" id="{323841D2-3A99-5C0E-4F26-ABBC5C24D2E0}"/>
                </a:ext>
              </a:extLst>
            </p:cNvPr>
            <p:cNvSpPr/>
            <p:nvPr userDrawn="1"/>
          </p:nvSpPr>
          <p:spPr>
            <a:xfrm>
              <a:off x="2576422" y="2743200"/>
              <a:ext cx="180579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B6EAFA2-0378-900C-E524-8AD3CEDE4E02}"/>
                </a:ext>
              </a:extLst>
            </p:cNvPr>
            <p:cNvSpPr/>
            <p:nvPr userDrawn="1"/>
          </p:nvSpPr>
          <p:spPr>
            <a:xfrm>
              <a:off x="4528870" y="2739036"/>
              <a:ext cx="590621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ADA1F4C-B2DE-CEC2-6167-78BAD6381570}"/>
                </a:ext>
              </a:extLst>
            </p:cNvPr>
            <p:cNvSpPr txBox="1"/>
            <p:nvPr userDrawn="1"/>
          </p:nvSpPr>
          <p:spPr>
            <a:xfrm>
              <a:off x="4528870" y="2849601"/>
              <a:ext cx="5644559"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 Investigations </a:t>
              </a:r>
            </a:p>
          </p:txBody>
        </p:sp>
        <p:sp>
          <p:nvSpPr>
            <p:cNvPr id="18" name="TextBox 17">
              <a:extLst>
                <a:ext uri="{FF2B5EF4-FFF2-40B4-BE49-F238E27FC236}">
                  <a16:creationId xmlns:a16="http://schemas.microsoft.com/office/drawing/2014/main" id="{8B52700A-D0A4-25CC-79E3-A7BA76232CD0}"/>
                </a:ext>
              </a:extLst>
            </p:cNvPr>
            <p:cNvSpPr txBox="1"/>
            <p:nvPr userDrawn="1"/>
          </p:nvSpPr>
          <p:spPr>
            <a:xfrm>
              <a:off x="2576422" y="2848797"/>
              <a:ext cx="1805798"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5– 25 min</a:t>
              </a:r>
            </a:p>
          </p:txBody>
        </p:sp>
      </p:grpSp>
      <p:grpSp>
        <p:nvGrpSpPr>
          <p:cNvPr id="20" name="Group 19">
            <a:extLst>
              <a:ext uri="{FF2B5EF4-FFF2-40B4-BE49-F238E27FC236}">
                <a16:creationId xmlns:a16="http://schemas.microsoft.com/office/drawing/2014/main" id="{5301CE39-3597-5FD4-263B-71D616AF3F72}"/>
              </a:ext>
            </a:extLst>
          </p:cNvPr>
          <p:cNvGrpSpPr/>
          <p:nvPr/>
        </p:nvGrpSpPr>
        <p:grpSpPr>
          <a:xfrm>
            <a:off x="2166667" y="3912283"/>
            <a:ext cx="7858666" cy="677024"/>
            <a:chOff x="2576422" y="2739036"/>
            <a:chExt cx="7858666" cy="677024"/>
          </a:xfrm>
        </p:grpSpPr>
        <p:sp>
          <p:nvSpPr>
            <p:cNvPr id="22" name="Rectangle: Rounded Corners 21">
              <a:extLst>
                <a:ext uri="{FF2B5EF4-FFF2-40B4-BE49-F238E27FC236}">
                  <a16:creationId xmlns:a16="http://schemas.microsoft.com/office/drawing/2014/main" id="{10BD97CD-8486-36FC-F51C-85EF4CAD7B17}"/>
                </a:ext>
              </a:extLst>
            </p:cNvPr>
            <p:cNvSpPr/>
            <p:nvPr userDrawn="1"/>
          </p:nvSpPr>
          <p:spPr>
            <a:xfrm>
              <a:off x="2576422" y="2743200"/>
              <a:ext cx="180579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6D24BE55-BA0E-331D-0894-7DF9AC08F0DC}"/>
                </a:ext>
              </a:extLst>
            </p:cNvPr>
            <p:cNvSpPr/>
            <p:nvPr userDrawn="1"/>
          </p:nvSpPr>
          <p:spPr>
            <a:xfrm>
              <a:off x="4528870" y="2739036"/>
              <a:ext cx="590621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145D2EB-0445-B793-713A-946172365801}"/>
                </a:ext>
              </a:extLst>
            </p:cNvPr>
            <p:cNvSpPr txBox="1"/>
            <p:nvPr userDrawn="1"/>
          </p:nvSpPr>
          <p:spPr>
            <a:xfrm>
              <a:off x="4595003" y="2844633"/>
              <a:ext cx="5644559"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What Our Results Mean</a:t>
              </a:r>
            </a:p>
          </p:txBody>
        </p:sp>
        <p:sp>
          <p:nvSpPr>
            <p:cNvPr id="25" name="TextBox 24">
              <a:extLst>
                <a:ext uri="{FF2B5EF4-FFF2-40B4-BE49-F238E27FC236}">
                  <a16:creationId xmlns:a16="http://schemas.microsoft.com/office/drawing/2014/main" id="{3B2873E9-86F1-EBD6-8F07-53B44702F7F4}"/>
                </a:ext>
              </a:extLst>
            </p:cNvPr>
            <p:cNvSpPr txBox="1"/>
            <p:nvPr userDrawn="1"/>
          </p:nvSpPr>
          <p:spPr>
            <a:xfrm>
              <a:off x="2576422" y="2848797"/>
              <a:ext cx="1805798"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25– 35 min</a:t>
              </a:r>
            </a:p>
          </p:txBody>
        </p:sp>
      </p:grpSp>
      <p:grpSp>
        <p:nvGrpSpPr>
          <p:cNvPr id="27" name="Group 26">
            <a:extLst>
              <a:ext uri="{FF2B5EF4-FFF2-40B4-BE49-F238E27FC236}">
                <a16:creationId xmlns:a16="http://schemas.microsoft.com/office/drawing/2014/main" id="{4232FC8B-6F67-028C-9A11-A93E6F322663}"/>
              </a:ext>
            </a:extLst>
          </p:cNvPr>
          <p:cNvGrpSpPr/>
          <p:nvPr/>
        </p:nvGrpSpPr>
        <p:grpSpPr>
          <a:xfrm>
            <a:off x="2116348" y="4636313"/>
            <a:ext cx="7908985" cy="677024"/>
            <a:chOff x="2526103" y="2739036"/>
            <a:chExt cx="7908985" cy="677024"/>
          </a:xfrm>
        </p:grpSpPr>
        <p:sp>
          <p:nvSpPr>
            <p:cNvPr id="29" name="Rectangle: Rounded Corners 28">
              <a:extLst>
                <a:ext uri="{FF2B5EF4-FFF2-40B4-BE49-F238E27FC236}">
                  <a16:creationId xmlns:a16="http://schemas.microsoft.com/office/drawing/2014/main" id="{6F856B46-6ABB-F2DF-4B33-4CE11CEE785F}"/>
                </a:ext>
              </a:extLst>
            </p:cNvPr>
            <p:cNvSpPr/>
            <p:nvPr userDrawn="1"/>
          </p:nvSpPr>
          <p:spPr>
            <a:xfrm>
              <a:off x="2576422" y="2743200"/>
              <a:ext cx="180579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E9451851-0457-5372-8605-13F9651EB340}"/>
                </a:ext>
              </a:extLst>
            </p:cNvPr>
            <p:cNvSpPr/>
            <p:nvPr userDrawn="1"/>
          </p:nvSpPr>
          <p:spPr>
            <a:xfrm>
              <a:off x="4528870" y="2739036"/>
              <a:ext cx="590621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359D08B-E099-2DA1-36F8-0D8CF0C8160D}"/>
                </a:ext>
              </a:extLst>
            </p:cNvPr>
            <p:cNvSpPr txBox="1"/>
            <p:nvPr userDrawn="1"/>
          </p:nvSpPr>
          <p:spPr>
            <a:xfrm>
              <a:off x="4595003" y="2844633"/>
              <a:ext cx="5644559"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Claim, Evidence, Reason</a:t>
              </a:r>
            </a:p>
          </p:txBody>
        </p:sp>
        <p:sp>
          <p:nvSpPr>
            <p:cNvPr id="32" name="TextBox 31">
              <a:extLst>
                <a:ext uri="{FF2B5EF4-FFF2-40B4-BE49-F238E27FC236}">
                  <a16:creationId xmlns:a16="http://schemas.microsoft.com/office/drawing/2014/main" id="{1105F0A6-87C6-4C5F-097C-66092F14FBD2}"/>
                </a:ext>
              </a:extLst>
            </p:cNvPr>
            <p:cNvSpPr txBox="1"/>
            <p:nvPr userDrawn="1"/>
          </p:nvSpPr>
          <p:spPr>
            <a:xfrm>
              <a:off x="2526103" y="2849247"/>
              <a:ext cx="1929442"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35- 40  min</a:t>
              </a:r>
            </a:p>
          </p:txBody>
        </p:sp>
      </p:grpSp>
      <p:grpSp>
        <p:nvGrpSpPr>
          <p:cNvPr id="34" name="Group 33">
            <a:extLst>
              <a:ext uri="{FF2B5EF4-FFF2-40B4-BE49-F238E27FC236}">
                <a16:creationId xmlns:a16="http://schemas.microsoft.com/office/drawing/2014/main" id="{81195FD5-4683-365B-5D8F-FAD4C8A765BC}"/>
              </a:ext>
            </a:extLst>
          </p:cNvPr>
          <p:cNvGrpSpPr/>
          <p:nvPr/>
        </p:nvGrpSpPr>
        <p:grpSpPr>
          <a:xfrm>
            <a:off x="2116348" y="5399471"/>
            <a:ext cx="7914734" cy="677024"/>
            <a:chOff x="2520354" y="2739036"/>
            <a:chExt cx="7914734" cy="677024"/>
          </a:xfrm>
        </p:grpSpPr>
        <p:sp>
          <p:nvSpPr>
            <p:cNvPr id="36" name="Rectangle: Rounded Corners 35">
              <a:extLst>
                <a:ext uri="{FF2B5EF4-FFF2-40B4-BE49-F238E27FC236}">
                  <a16:creationId xmlns:a16="http://schemas.microsoft.com/office/drawing/2014/main" id="{39C94F0F-53B0-2877-B326-02DA3BDCCA9B}"/>
                </a:ext>
              </a:extLst>
            </p:cNvPr>
            <p:cNvSpPr/>
            <p:nvPr userDrawn="1"/>
          </p:nvSpPr>
          <p:spPr>
            <a:xfrm>
              <a:off x="2576422" y="2743200"/>
              <a:ext cx="180579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50932530-0C38-F33A-9FFC-DA1E2856170B}"/>
                </a:ext>
              </a:extLst>
            </p:cNvPr>
            <p:cNvSpPr/>
            <p:nvPr userDrawn="1"/>
          </p:nvSpPr>
          <p:spPr>
            <a:xfrm>
              <a:off x="4528870" y="2739036"/>
              <a:ext cx="590621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F7944A49-88BB-6872-81A3-F83A2BEE403B}"/>
                </a:ext>
              </a:extLst>
            </p:cNvPr>
            <p:cNvSpPr txBox="1"/>
            <p:nvPr userDrawn="1"/>
          </p:nvSpPr>
          <p:spPr>
            <a:xfrm>
              <a:off x="4595003" y="2844633"/>
              <a:ext cx="5644559"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Cleanup/ Wrap Up </a:t>
              </a:r>
            </a:p>
          </p:txBody>
        </p:sp>
        <p:sp>
          <p:nvSpPr>
            <p:cNvPr id="39" name="TextBox 38">
              <a:extLst>
                <a:ext uri="{FF2B5EF4-FFF2-40B4-BE49-F238E27FC236}">
                  <a16:creationId xmlns:a16="http://schemas.microsoft.com/office/drawing/2014/main" id="{F5CC8285-BC02-1575-D335-75563964224F}"/>
                </a:ext>
              </a:extLst>
            </p:cNvPr>
            <p:cNvSpPr txBox="1"/>
            <p:nvPr userDrawn="1"/>
          </p:nvSpPr>
          <p:spPr>
            <a:xfrm>
              <a:off x="2520354" y="2846202"/>
              <a:ext cx="1879123"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40 - 45 min</a:t>
              </a:r>
            </a:p>
          </p:txBody>
        </p:sp>
      </p:grpSp>
    </p:spTree>
    <p:extLst>
      <p:ext uri="{BB962C8B-B14F-4D97-AF65-F5344CB8AC3E}">
        <p14:creationId xmlns:p14="http://schemas.microsoft.com/office/powerpoint/2010/main" val="2063004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19EE2-0E49-FEF4-4B10-D88157F9CE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85A0C5-EFC8-20D8-A6F8-D0179A8B1C82}"/>
              </a:ext>
            </a:extLst>
          </p:cNvPr>
          <p:cNvSpPr>
            <a:spLocks noGrp="1"/>
          </p:cNvSpPr>
          <p:nvPr>
            <p:ph type="title"/>
          </p:nvPr>
        </p:nvSpPr>
        <p:spPr/>
        <p:txBody>
          <a:bodyPr/>
          <a:lstStyle/>
          <a:p>
            <a:r>
              <a:rPr lang="en-US" dirty="0"/>
              <a:t>Bell Work</a:t>
            </a:r>
          </a:p>
        </p:txBody>
      </p:sp>
      <p:sp>
        <p:nvSpPr>
          <p:cNvPr id="4" name="Text Placeholder 3">
            <a:extLst>
              <a:ext uri="{FF2B5EF4-FFF2-40B4-BE49-F238E27FC236}">
                <a16:creationId xmlns:a16="http://schemas.microsoft.com/office/drawing/2014/main" id="{FBA6E648-4F4C-7772-2FE1-D1973339C713}"/>
              </a:ext>
            </a:extLst>
          </p:cNvPr>
          <p:cNvSpPr>
            <a:spLocks noGrp="1"/>
          </p:cNvSpPr>
          <p:nvPr>
            <p:ph type="body" sz="half" idx="2"/>
          </p:nvPr>
        </p:nvSpPr>
        <p:spPr>
          <a:xfrm>
            <a:off x="6096000" y="2414376"/>
            <a:ext cx="2912018" cy="3459192"/>
          </a:xfrm>
        </p:spPr>
        <p:txBody>
          <a:bodyPr/>
          <a:lstStyle/>
          <a:p>
            <a:endParaRPr lang="en-US" dirty="0"/>
          </a:p>
        </p:txBody>
      </p:sp>
      <p:sp>
        <p:nvSpPr>
          <p:cNvPr id="5" name="Rectangle 4">
            <a:extLst>
              <a:ext uri="{FF2B5EF4-FFF2-40B4-BE49-F238E27FC236}">
                <a16:creationId xmlns:a16="http://schemas.microsoft.com/office/drawing/2014/main" id="{FA2C86C7-0AF3-163E-4F3A-EEA66641C17A}"/>
              </a:ext>
            </a:extLst>
          </p:cNvPr>
          <p:cNvSpPr/>
          <p:nvPr/>
        </p:nvSpPr>
        <p:spPr>
          <a:xfrm>
            <a:off x="1061884" y="2281084"/>
            <a:ext cx="10097729" cy="396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5871EB6-92D6-8E90-1BE2-E8E804B1B88F}"/>
              </a:ext>
            </a:extLst>
          </p:cNvPr>
          <p:cNvSpPr/>
          <p:nvPr/>
        </p:nvSpPr>
        <p:spPr>
          <a:xfrm>
            <a:off x="4512357" y="2414376"/>
            <a:ext cx="3039652" cy="345919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0B59E79-C50B-D55A-7AE0-6CC7B7BE5E5A}"/>
              </a:ext>
            </a:extLst>
          </p:cNvPr>
          <p:cNvSpPr/>
          <p:nvPr/>
        </p:nvSpPr>
        <p:spPr>
          <a:xfrm>
            <a:off x="1311493" y="2414376"/>
            <a:ext cx="2908092" cy="345919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Plus Jakarta Sans" pitchFamily="2" charset="0"/>
                <a:cs typeface="Plus Jakarta Sans" pitchFamily="2" charset="0"/>
              </a:rPr>
              <a:t>Write five sentences about how you think a light bulb works? </a:t>
            </a:r>
          </a:p>
        </p:txBody>
      </p:sp>
      <p:sp>
        <p:nvSpPr>
          <p:cNvPr id="9" name="Rectangle: Rounded Corners 8">
            <a:extLst>
              <a:ext uri="{FF2B5EF4-FFF2-40B4-BE49-F238E27FC236}">
                <a16:creationId xmlns:a16="http://schemas.microsoft.com/office/drawing/2014/main" id="{F1571ADC-5CDF-C48B-20FB-1299F1AA48D5}"/>
              </a:ext>
            </a:extLst>
          </p:cNvPr>
          <p:cNvSpPr/>
          <p:nvPr/>
        </p:nvSpPr>
        <p:spPr>
          <a:xfrm>
            <a:off x="7742464" y="2414376"/>
            <a:ext cx="3039652" cy="345919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2000" dirty="0">
                <a:latin typeface="Plus Jakarta Sans" pitchFamily="2" charset="0"/>
                <a:cs typeface="Plus Jakarta Sans" pitchFamily="2" charset="0"/>
              </a:rPr>
              <a:t>Escribe cinco oraciones sobre cómo crees que funciona una bombilla.</a:t>
            </a:r>
          </a:p>
        </p:txBody>
      </p:sp>
      <p:pic>
        <p:nvPicPr>
          <p:cNvPr id="10" name="Picture 9">
            <a:extLst>
              <a:ext uri="{FF2B5EF4-FFF2-40B4-BE49-F238E27FC236}">
                <a16:creationId xmlns:a16="http://schemas.microsoft.com/office/drawing/2014/main" id="{FC8F872C-D82E-39BF-A961-530088949971}"/>
              </a:ext>
            </a:extLst>
          </p:cNvPr>
          <p:cNvPicPr>
            <a:picLocks noChangeAspect="1"/>
          </p:cNvPicPr>
          <p:nvPr/>
        </p:nvPicPr>
        <p:blipFill>
          <a:blip r:embed="rId3"/>
          <a:stretch>
            <a:fillRect/>
          </a:stretch>
        </p:blipFill>
        <p:spPr>
          <a:xfrm>
            <a:off x="5079278" y="2783324"/>
            <a:ext cx="1952930" cy="2721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45324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32420-4A5B-C4FD-E9AD-6DED137F2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E20D4F-1A7A-5D90-DB6B-92CFD59B024B}"/>
              </a:ext>
            </a:extLst>
          </p:cNvPr>
          <p:cNvSpPr>
            <a:spLocks noGrp="1"/>
          </p:cNvSpPr>
          <p:nvPr>
            <p:ph type="title"/>
          </p:nvPr>
        </p:nvSpPr>
        <p:spPr>
          <a:xfrm>
            <a:off x="1342845" y="922746"/>
            <a:ext cx="9506310" cy="968941"/>
          </a:xfrm>
        </p:spPr>
        <p:txBody>
          <a:bodyPr/>
          <a:lstStyle/>
          <a:p>
            <a:r>
              <a:rPr lang="en-US" dirty="0"/>
              <a:t>Centennial Light Bulb</a:t>
            </a:r>
          </a:p>
        </p:txBody>
      </p:sp>
      <p:sp>
        <p:nvSpPr>
          <p:cNvPr id="6" name="TextBox 5">
            <a:extLst>
              <a:ext uri="{FF2B5EF4-FFF2-40B4-BE49-F238E27FC236}">
                <a16:creationId xmlns:a16="http://schemas.microsoft.com/office/drawing/2014/main" id="{96B282D1-342A-B022-046E-3A035D007075}"/>
              </a:ext>
            </a:extLst>
          </p:cNvPr>
          <p:cNvSpPr txBox="1"/>
          <p:nvPr/>
        </p:nvSpPr>
        <p:spPr>
          <a:xfrm>
            <a:off x="3412275" y="3054160"/>
            <a:ext cx="7281746" cy="2308324"/>
          </a:xfrm>
          <a:prstGeom prst="rect">
            <a:avLst/>
          </a:prstGeom>
          <a:noFill/>
        </p:spPr>
        <p:txBody>
          <a:bodyPr wrap="square" rtlCol="0">
            <a:spAutoFit/>
          </a:bodyPr>
          <a:lstStyle/>
          <a:p>
            <a:r>
              <a:rPr lang="en-US" sz="4800" b="1" dirty="0">
                <a:solidFill>
                  <a:schemeClr val="bg1"/>
                </a:solidFill>
                <a:latin typeface="Plus Jakarta Sans" pitchFamily="2" charset="0"/>
                <a:cs typeface="Plus Jakarta Sans" pitchFamily="2" charset="0"/>
              </a:rPr>
              <a:t>How has the Centennial Light Bulb been burning since 1901?</a:t>
            </a:r>
          </a:p>
        </p:txBody>
      </p:sp>
      <p:pic>
        <p:nvPicPr>
          <p:cNvPr id="3" name="Online Media 2" title="Longest-lasting Light Bulb In The World 💡">
            <a:hlinkClick r:id="" action="ppaction://media"/>
            <a:extLst>
              <a:ext uri="{FF2B5EF4-FFF2-40B4-BE49-F238E27FC236}">
                <a16:creationId xmlns:a16="http://schemas.microsoft.com/office/drawing/2014/main" id="{EDFDC977-CAE5-73EF-3856-407CA3807DD6}"/>
              </a:ext>
            </a:extLst>
          </p:cNvPr>
          <p:cNvPicPr>
            <a:picLocks noRot="1" noChangeAspect="1"/>
          </p:cNvPicPr>
          <p:nvPr>
            <a:videoFile r:link="rId1"/>
          </p:nvPr>
        </p:nvPicPr>
        <p:blipFill>
          <a:blip r:embed="rId4"/>
          <a:stretch>
            <a:fillRect/>
          </a:stretch>
        </p:blipFill>
        <p:spPr>
          <a:xfrm>
            <a:off x="1608643" y="2702908"/>
            <a:ext cx="1701258" cy="3010829"/>
          </a:xfrm>
          <a:prstGeom prst="rect">
            <a:avLst/>
          </a:prstGeom>
        </p:spPr>
      </p:pic>
    </p:spTree>
    <p:extLst>
      <p:ext uri="{BB962C8B-B14F-4D97-AF65-F5344CB8AC3E}">
        <p14:creationId xmlns:p14="http://schemas.microsoft.com/office/powerpoint/2010/main" val="24573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32420-4A5B-C4FD-E9AD-6DED137F2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E20D4F-1A7A-5D90-DB6B-92CFD59B024B}"/>
              </a:ext>
            </a:extLst>
          </p:cNvPr>
          <p:cNvSpPr>
            <a:spLocks noGrp="1"/>
          </p:cNvSpPr>
          <p:nvPr>
            <p:ph type="title"/>
          </p:nvPr>
        </p:nvSpPr>
        <p:spPr>
          <a:xfrm>
            <a:off x="1342845" y="922746"/>
            <a:ext cx="9506310" cy="968941"/>
          </a:xfrm>
        </p:spPr>
        <p:txBody>
          <a:bodyPr/>
          <a:lstStyle/>
          <a:p>
            <a:r>
              <a:rPr lang="en-US" dirty="0"/>
              <a:t>In Your Notebook</a:t>
            </a:r>
          </a:p>
        </p:txBody>
      </p:sp>
      <p:pic>
        <p:nvPicPr>
          <p:cNvPr id="5" name="Picture 4">
            <a:extLst>
              <a:ext uri="{FF2B5EF4-FFF2-40B4-BE49-F238E27FC236}">
                <a16:creationId xmlns:a16="http://schemas.microsoft.com/office/drawing/2014/main" id="{26244B4C-021C-21C0-4182-57C410DC0911}"/>
              </a:ext>
            </a:extLst>
          </p:cNvPr>
          <p:cNvPicPr>
            <a:picLocks noChangeAspect="1"/>
          </p:cNvPicPr>
          <p:nvPr/>
        </p:nvPicPr>
        <p:blipFill>
          <a:blip r:embed="rId3"/>
          <a:stretch>
            <a:fillRect/>
          </a:stretch>
        </p:blipFill>
        <p:spPr>
          <a:xfrm>
            <a:off x="2350990" y="2466331"/>
            <a:ext cx="7232822" cy="3468923"/>
          </a:xfrm>
          <a:prstGeom prst="rect">
            <a:avLst/>
          </a:prstGeom>
        </p:spPr>
      </p:pic>
    </p:spTree>
    <p:extLst>
      <p:ext uri="{BB962C8B-B14F-4D97-AF65-F5344CB8AC3E}">
        <p14:creationId xmlns:p14="http://schemas.microsoft.com/office/powerpoint/2010/main" val="4250437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FAD56-CAE1-FCA8-F904-9F8ED77FE03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1DB255A-57A7-5351-E906-5724FF197164}"/>
              </a:ext>
            </a:extLst>
          </p:cNvPr>
          <p:cNvSpPr>
            <a:spLocks noGrp="1"/>
          </p:cNvSpPr>
          <p:nvPr>
            <p:ph type="title"/>
          </p:nvPr>
        </p:nvSpPr>
        <p:spPr/>
        <p:txBody>
          <a:bodyPr/>
          <a:lstStyle/>
          <a:p>
            <a:r>
              <a:rPr lang="en-US" dirty="0"/>
              <a:t>Battery and Incandescent Bulb Investigations</a:t>
            </a:r>
          </a:p>
        </p:txBody>
      </p:sp>
      <p:pic>
        <p:nvPicPr>
          <p:cNvPr id="3" name="Google Shape;134;p15">
            <a:extLst>
              <a:ext uri="{FF2B5EF4-FFF2-40B4-BE49-F238E27FC236}">
                <a16:creationId xmlns:a16="http://schemas.microsoft.com/office/drawing/2014/main" id="{E7FB9018-0508-2EFC-7C32-7731FB0B9F78}"/>
              </a:ext>
            </a:extLst>
          </p:cNvPr>
          <p:cNvPicPr preferRelativeResize="0"/>
          <p:nvPr/>
        </p:nvPicPr>
        <p:blipFill rotWithShape="1">
          <a:blip r:embed="rId3">
            <a:alphaModFix/>
          </a:blip>
          <a:srcRect/>
          <a:stretch/>
        </p:blipFill>
        <p:spPr>
          <a:xfrm>
            <a:off x="4938710" y="3046422"/>
            <a:ext cx="2314577" cy="22979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243384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0976E-B8A7-1F97-0BA0-931F2C36A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E4FEEE-88C3-78BB-C818-144F3240DDEC}"/>
              </a:ext>
            </a:extLst>
          </p:cNvPr>
          <p:cNvSpPr>
            <a:spLocks noGrp="1"/>
          </p:cNvSpPr>
          <p:nvPr>
            <p:ph type="title"/>
          </p:nvPr>
        </p:nvSpPr>
        <p:spPr>
          <a:xfrm>
            <a:off x="1124305" y="787250"/>
            <a:ext cx="9943389" cy="1325563"/>
          </a:xfrm>
        </p:spPr>
        <p:txBody>
          <a:bodyPr vert="horz" lIns="91440" tIns="45720" rIns="91440" bIns="45720" rtlCol="0" anchor="ctr">
            <a:normAutofit/>
          </a:bodyPr>
          <a:lstStyle/>
          <a:p>
            <a:r>
              <a:rPr lang="en-US" b="1" kern="1200" dirty="0">
                <a:latin typeface="Plus Jakarta Sans" pitchFamily="2" charset="0"/>
                <a:ea typeface="+mj-ea"/>
                <a:cs typeface="Plus Jakarta Sans" pitchFamily="2" charset="0"/>
              </a:rPr>
              <a:t>In Your Notebook</a:t>
            </a:r>
          </a:p>
        </p:txBody>
      </p:sp>
      <p:pic>
        <p:nvPicPr>
          <p:cNvPr id="5" name="Picture 4">
            <a:extLst>
              <a:ext uri="{FF2B5EF4-FFF2-40B4-BE49-F238E27FC236}">
                <a16:creationId xmlns:a16="http://schemas.microsoft.com/office/drawing/2014/main" id="{F750936D-10A5-6037-6B01-E4F9C447DE09}"/>
              </a:ext>
            </a:extLst>
          </p:cNvPr>
          <p:cNvPicPr>
            <a:picLocks noChangeAspect="1"/>
          </p:cNvPicPr>
          <p:nvPr/>
        </p:nvPicPr>
        <p:blipFill>
          <a:blip r:embed="rId3"/>
          <a:stretch>
            <a:fillRect/>
          </a:stretch>
        </p:blipFill>
        <p:spPr>
          <a:xfrm>
            <a:off x="3099968" y="2519173"/>
            <a:ext cx="5992061" cy="2715004"/>
          </a:xfrm>
          <a:prstGeom prst="rect">
            <a:avLst/>
          </a:prstGeom>
        </p:spPr>
      </p:pic>
      <p:sp>
        <p:nvSpPr>
          <p:cNvPr id="7" name="TextBox 6">
            <a:extLst>
              <a:ext uri="{FF2B5EF4-FFF2-40B4-BE49-F238E27FC236}">
                <a16:creationId xmlns:a16="http://schemas.microsoft.com/office/drawing/2014/main" id="{563BA169-CA5A-36E2-2C4F-9F00918D0744}"/>
              </a:ext>
            </a:extLst>
          </p:cNvPr>
          <p:cNvSpPr txBox="1"/>
          <p:nvPr/>
        </p:nvSpPr>
        <p:spPr>
          <a:xfrm>
            <a:off x="2552949" y="5149743"/>
            <a:ext cx="7720716" cy="830997"/>
          </a:xfrm>
          <a:prstGeom prst="rect">
            <a:avLst/>
          </a:prstGeom>
          <a:noFill/>
        </p:spPr>
        <p:txBody>
          <a:bodyPr wrap="square">
            <a:spAutoFit/>
          </a:bodyPr>
          <a:lstStyle/>
          <a:p>
            <a:pPr lvl="0">
              <a:buSzPts val="1800"/>
            </a:pPr>
            <a:r>
              <a:rPr lang="en-US" sz="2400" b="1" dirty="0">
                <a:solidFill>
                  <a:schemeClr val="bg1"/>
                </a:solidFill>
                <a:latin typeface="Plus Jakarta Sans" pitchFamily="2" charset="0"/>
                <a:ea typeface="Caveat"/>
                <a:cs typeface="Plus Jakarta Sans" pitchFamily="2" charset="0"/>
                <a:sym typeface="Caveat"/>
              </a:rPr>
              <a:t>How can we connect a battery to a lightbulb to provide it energy? </a:t>
            </a:r>
          </a:p>
        </p:txBody>
      </p:sp>
    </p:spTree>
    <p:extLst>
      <p:ext uri="{BB962C8B-B14F-4D97-AF65-F5344CB8AC3E}">
        <p14:creationId xmlns:p14="http://schemas.microsoft.com/office/powerpoint/2010/main" val="279547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12922C-3E5B-9289-40D5-F861F45F0E47}"/>
              </a:ext>
            </a:extLst>
          </p:cNvPr>
          <p:cNvSpPr txBox="1"/>
          <p:nvPr/>
        </p:nvSpPr>
        <p:spPr>
          <a:xfrm>
            <a:off x="3512634" y="3695853"/>
            <a:ext cx="5152524" cy="830997"/>
          </a:xfrm>
          <a:prstGeom prst="rect">
            <a:avLst/>
          </a:prstGeom>
          <a:noFill/>
        </p:spPr>
        <p:txBody>
          <a:bodyPr wrap="square" rtlCol="0">
            <a:spAutoFit/>
          </a:bodyPr>
          <a:lstStyle/>
          <a:p>
            <a:pPr algn="ctr"/>
            <a:r>
              <a:rPr lang="en-US" sz="4800" dirty="0">
                <a:solidFill>
                  <a:schemeClr val="bg1"/>
                </a:solidFill>
                <a:latin typeface="Plus Jakarta Sans" pitchFamily="2" charset="0"/>
                <a:cs typeface="Plus Jakarta Sans" pitchFamily="2" charset="0"/>
              </a:rPr>
              <a:t>Lesson 3-8a</a:t>
            </a:r>
          </a:p>
        </p:txBody>
      </p:sp>
    </p:spTree>
    <p:extLst>
      <p:ext uri="{BB962C8B-B14F-4D97-AF65-F5344CB8AC3E}">
        <p14:creationId xmlns:p14="http://schemas.microsoft.com/office/powerpoint/2010/main" val="2178064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64C35-9A21-2A04-C40E-60AF9EF16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0295D5-84AB-8478-62CA-D66FB8A12969}"/>
              </a:ext>
            </a:extLst>
          </p:cNvPr>
          <p:cNvSpPr>
            <a:spLocks noGrp="1"/>
          </p:cNvSpPr>
          <p:nvPr>
            <p:ph type="title"/>
          </p:nvPr>
        </p:nvSpPr>
        <p:spPr>
          <a:xfrm>
            <a:off x="1342845" y="922746"/>
            <a:ext cx="9506310" cy="968941"/>
          </a:xfrm>
        </p:spPr>
        <p:txBody>
          <a:bodyPr/>
          <a:lstStyle/>
          <a:p>
            <a:r>
              <a:rPr lang="en-US" dirty="0"/>
              <a:t>Think About It</a:t>
            </a:r>
          </a:p>
        </p:txBody>
      </p:sp>
      <p:sp>
        <p:nvSpPr>
          <p:cNvPr id="6" name="TextBox 5">
            <a:extLst>
              <a:ext uri="{FF2B5EF4-FFF2-40B4-BE49-F238E27FC236}">
                <a16:creationId xmlns:a16="http://schemas.microsoft.com/office/drawing/2014/main" id="{A2048D7F-0465-8336-CAAF-4D2144341B82}"/>
              </a:ext>
            </a:extLst>
          </p:cNvPr>
          <p:cNvSpPr txBox="1"/>
          <p:nvPr/>
        </p:nvSpPr>
        <p:spPr>
          <a:xfrm>
            <a:off x="1809750" y="2701735"/>
            <a:ext cx="9334680" cy="2862322"/>
          </a:xfrm>
          <a:prstGeom prst="rect">
            <a:avLst/>
          </a:prstGeom>
          <a:noFill/>
        </p:spPr>
        <p:txBody>
          <a:bodyPr wrap="square" rtlCol="0">
            <a:spAutoFit/>
          </a:bodyPr>
          <a:lstStyle/>
          <a:p>
            <a:r>
              <a:rPr lang="en-US" sz="3600" b="1" dirty="0">
                <a:solidFill>
                  <a:schemeClr val="bg1"/>
                </a:solidFill>
                <a:latin typeface="Plus Jakarta Sans" pitchFamily="2" charset="0"/>
                <a:cs typeface="Plus Jakarta Sans" pitchFamily="2" charset="0"/>
              </a:rPr>
              <a:t>If electric current flows through a wire, what happens around the wire?</a:t>
            </a:r>
          </a:p>
          <a:p>
            <a:endParaRPr lang="en-US" sz="3600" b="1" dirty="0">
              <a:solidFill>
                <a:schemeClr val="bg1"/>
              </a:solidFill>
              <a:latin typeface="Plus Jakarta Sans" pitchFamily="2" charset="0"/>
              <a:cs typeface="Plus Jakarta Sans" pitchFamily="2" charset="0"/>
            </a:endParaRPr>
          </a:p>
          <a:p>
            <a:r>
              <a:rPr lang="en-US" sz="3600" b="1" dirty="0">
                <a:solidFill>
                  <a:schemeClr val="bg1"/>
                </a:solidFill>
                <a:latin typeface="Plus Jakarta Sans" pitchFamily="2" charset="0"/>
                <a:cs typeface="Plus Jakarta Sans" pitchFamily="2" charset="0"/>
              </a:rPr>
              <a:t>How might that connect to what we learned about magnets in Lesson 7?</a:t>
            </a:r>
          </a:p>
        </p:txBody>
      </p:sp>
    </p:spTree>
    <p:extLst>
      <p:ext uri="{BB962C8B-B14F-4D97-AF65-F5344CB8AC3E}">
        <p14:creationId xmlns:p14="http://schemas.microsoft.com/office/powerpoint/2010/main" val="3579909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080AE-D5E0-8754-09E2-8005717459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4ABC2E-EA02-6905-6FA3-4812F2AD731F}"/>
              </a:ext>
            </a:extLst>
          </p:cNvPr>
          <p:cNvSpPr>
            <a:spLocks noGrp="1"/>
          </p:cNvSpPr>
          <p:nvPr>
            <p:ph type="title"/>
          </p:nvPr>
        </p:nvSpPr>
        <p:spPr>
          <a:xfrm>
            <a:off x="1124305" y="787250"/>
            <a:ext cx="9943389" cy="1325563"/>
          </a:xfrm>
        </p:spPr>
        <p:txBody>
          <a:bodyPr vert="horz" lIns="91440" tIns="45720" rIns="91440" bIns="45720" rtlCol="0" anchor="ctr">
            <a:normAutofit/>
          </a:bodyPr>
          <a:lstStyle/>
          <a:p>
            <a:r>
              <a:rPr lang="en-US" b="1" kern="1200" dirty="0">
                <a:latin typeface="Plus Jakarta Sans" pitchFamily="2" charset="0"/>
                <a:ea typeface="+mj-ea"/>
                <a:cs typeface="Plus Jakarta Sans" pitchFamily="2" charset="0"/>
              </a:rPr>
              <a:t>In Your Notebook</a:t>
            </a:r>
          </a:p>
        </p:txBody>
      </p:sp>
      <p:sp>
        <p:nvSpPr>
          <p:cNvPr id="7" name="TextBox 6">
            <a:extLst>
              <a:ext uri="{FF2B5EF4-FFF2-40B4-BE49-F238E27FC236}">
                <a16:creationId xmlns:a16="http://schemas.microsoft.com/office/drawing/2014/main" id="{B2F406FE-7B4C-7DF6-1D2F-DF12692F3E6F}"/>
              </a:ext>
            </a:extLst>
          </p:cNvPr>
          <p:cNvSpPr txBox="1"/>
          <p:nvPr/>
        </p:nvSpPr>
        <p:spPr>
          <a:xfrm>
            <a:off x="2552949" y="5149743"/>
            <a:ext cx="7720716" cy="830997"/>
          </a:xfrm>
          <a:prstGeom prst="rect">
            <a:avLst/>
          </a:prstGeom>
          <a:noFill/>
        </p:spPr>
        <p:txBody>
          <a:bodyPr wrap="square">
            <a:spAutoFit/>
          </a:bodyPr>
          <a:lstStyle/>
          <a:p>
            <a:pPr lvl="0">
              <a:buSzPts val="1800"/>
            </a:pPr>
            <a:r>
              <a:rPr lang="en-US" sz="2400" b="1" dirty="0">
                <a:solidFill>
                  <a:schemeClr val="bg1"/>
                </a:solidFill>
                <a:latin typeface="Plus Jakarta Sans" pitchFamily="2" charset="0"/>
                <a:ea typeface="Caveat"/>
                <a:cs typeface="Plus Jakarta Sans" pitchFamily="2" charset="0"/>
                <a:sym typeface="Caveat"/>
              </a:rPr>
              <a:t>Is the computer providing electric current to the speaker to produce sounds?</a:t>
            </a:r>
          </a:p>
        </p:txBody>
      </p:sp>
      <p:pic>
        <p:nvPicPr>
          <p:cNvPr id="4" name="Picture 3">
            <a:extLst>
              <a:ext uri="{FF2B5EF4-FFF2-40B4-BE49-F238E27FC236}">
                <a16:creationId xmlns:a16="http://schemas.microsoft.com/office/drawing/2014/main" id="{39F0A11C-31D3-FCA7-5644-33BB152E84A8}"/>
              </a:ext>
            </a:extLst>
          </p:cNvPr>
          <p:cNvPicPr>
            <a:picLocks noChangeAspect="1"/>
          </p:cNvPicPr>
          <p:nvPr/>
        </p:nvPicPr>
        <p:blipFill>
          <a:blip r:embed="rId3"/>
          <a:stretch>
            <a:fillRect/>
          </a:stretch>
        </p:blipFill>
        <p:spPr>
          <a:xfrm>
            <a:off x="2980905" y="2577634"/>
            <a:ext cx="6020640" cy="2572109"/>
          </a:xfrm>
          <a:prstGeom prst="rect">
            <a:avLst/>
          </a:prstGeom>
        </p:spPr>
      </p:pic>
    </p:spTree>
    <p:extLst>
      <p:ext uri="{BB962C8B-B14F-4D97-AF65-F5344CB8AC3E}">
        <p14:creationId xmlns:p14="http://schemas.microsoft.com/office/powerpoint/2010/main" val="59315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08A9C-1A71-D873-2B02-527A3467B50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452DB1-94E6-6D7C-C826-7C19B605935C}"/>
              </a:ext>
            </a:extLst>
          </p:cNvPr>
          <p:cNvSpPr>
            <a:spLocks noGrp="1"/>
          </p:cNvSpPr>
          <p:nvPr>
            <p:ph type="title"/>
          </p:nvPr>
        </p:nvSpPr>
        <p:spPr/>
        <p:txBody>
          <a:bodyPr>
            <a:normAutofit fontScale="90000"/>
          </a:bodyPr>
          <a:lstStyle/>
          <a:p>
            <a:r>
              <a:rPr lang="en-US" dirty="0"/>
              <a:t>How Volume Affects Light Produced by an Incandescent Light Bulb </a:t>
            </a:r>
          </a:p>
        </p:txBody>
      </p:sp>
      <p:pic>
        <p:nvPicPr>
          <p:cNvPr id="2" name="Online Media 1" title="Volume Demonstrations with Speaker &amp; Lightbulb - Unit 8.3 Forces at a Distance Lesson 8 Day 1">
            <a:hlinkClick r:id="" action="ppaction://media"/>
            <a:extLst>
              <a:ext uri="{FF2B5EF4-FFF2-40B4-BE49-F238E27FC236}">
                <a16:creationId xmlns:a16="http://schemas.microsoft.com/office/drawing/2014/main" id="{7E44D8DC-515E-78FF-0F02-155CC491198F}"/>
              </a:ext>
            </a:extLst>
          </p:cNvPr>
          <p:cNvPicPr>
            <a:picLocks noRot="1" noChangeAspect="1"/>
          </p:cNvPicPr>
          <p:nvPr>
            <a:videoFile r:link="rId1"/>
          </p:nvPr>
        </p:nvPicPr>
        <p:blipFill>
          <a:blip r:embed="rId4"/>
          <a:stretch>
            <a:fillRect/>
          </a:stretch>
        </p:blipFill>
        <p:spPr>
          <a:xfrm>
            <a:off x="3275013" y="2665573"/>
            <a:ext cx="5211762" cy="2944652"/>
          </a:xfrm>
          <a:prstGeom prst="rect">
            <a:avLst/>
          </a:prstGeom>
        </p:spPr>
      </p:pic>
    </p:spTree>
    <p:extLst>
      <p:ext uri="{BB962C8B-B14F-4D97-AF65-F5344CB8AC3E}">
        <p14:creationId xmlns:p14="http://schemas.microsoft.com/office/powerpoint/2010/main" val="9204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9A70D-A0C6-E6AB-4DFF-73015F25AEE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08D15DC-09F6-DE36-16DE-EFA0EF9E58DA}"/>
              </a:ext>
            </a:extLst>
          </p:cNvPr>
          <p:cNvSpPr>
            <a:spLocks noGrp="1"/>
          </p:cNvSpPr>
          <p:nvPr>
            <p:ph type="title"/>
          </p:nvPr>
        </p:nvSpPr>
        <p:spPr/>
        <p:txBody>
          <a:bodyPr/>
          <a:lstStyle/>
          <a:p>
            <a:r>
              <a:rPr lang="en-US" dirty="0"/>
              <a:t>Battery and Incandescent Bulb Investigations</a:t>
            </a:r>
          </a:p>
        </p:txBody>
      </p:sp>
      <p:pic>
        <p:nvPicPr>
          <p:cNvPr id="4" name="Picture 3">
            <a:extLst>
              <a:ext uri="{FF2B5EF4-FFF2-40B4-BE49-F238E27FC236}">
                <a16:creationId xmlns:a16="http://schemas.microsoft.com/office/drawing/2014/main" id="{6392C5BC-3FC1-B946-9B98-E496C4B9DE85}"/>
              </a:ext>
            </a:extLst>
          </p:cNvPr>
          <p:cNvPicPr>
            <a:picLocks noChangeAspect="1"/>
          </p:cNvPicPr>
          <p:nvPr/>
        </p:nvPicPr>
        <p:blipFill>
          <a:blip r:embed="rId3"/>
          <a:stretch>
            <a:fillRect/>
          </a:stretch>
        </p:blipFill>
        <p:spPr>
          <a:xfrm>
            <a:off x="2839893" y="2453393"/>
            <a:ext cx="6512213" cy="2671938"/>
          </a:xfrm>
          <a:prstGeom prst="rect">
            <a:avLst/>
          </a:prstGeom>
        </p:spPr>
      </p:pic>
      <p:sp>
        <p:nvSpPr>
          <p:cNvPr id="7" name="TextBox 6">
            <a:extLst>
              <a:ext uri="{FF2B5EF4-FFF2-40B4-BE49-F238E27FC236}">
                <a16:creationId xmlns:a16="http://schemas.microsoft.com/office/drawing/2014/main" id="{71D47B2C-C177-E051-73C3-1633D4A8C197}"/>
              </a:ext>
            </a:extLst>
          </p:cNvPr>
          <p:cNvSpPr txBox="1"/>
          <p:nvPr/>
        </p:nvSpPr>
        <p:spPr>
          <a:xfrm>
            <a:off x="2400549" y="5125331"/>
            <a:ext cx="7720716" cy="830997"/>
          </a:xfrm>
          <a:prstGeom prst="rect">
            <a:avLst/>
          </a:prstGeom>
          <a:noFill/>
        </p:spPr>
        <p:txBody>
          <a:bodyPr wrap="square">
            <a:spAutoFit/>
          </a:bodyPr>
          <a:lstStyle/>
          <a:p>
            <a:pPr lvl="0">
              <a:buSzPts val="1800"/>
            </a:pPr>
            <a:r>
              <a:rPr lang="en-US" sz="2400" b="1" dirty="0">
                <a:solidFill>
                  <a:schemeClr val="bg1"/>
                </a:solidFill>
                <a:latin typeface="Plus Jakarta Sans" pitchFamily="2" charset="0"/>
                <a:ea typeface="Caveat"/>
                <a:cs typeface="Plus Jakarta Sans" pitchFamily="2" charset="0"/>
                <a:sym typeface="Caveat"/>
              </a:rPr>
              <a:t>How can we change the amount of energy transferred by an electric current to a lightbulb?</a:t>
            </a:r>
          </a:p>
        </p:txBody>
      </p:sp>
    </p:spTree>
    <p:extLst>
      <p:ext uri="{BB962C8B-B14F-4D97-AF65-F5344CB8AC3E}">
        <p14:creationId xmlns:p14="http://schemas.microsoft.com/office/powerpoint/2010/main" val="3303233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02FF-B871-41F7-1124-530769903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6E8E9-1B39-D182-4CC7-A1DA0AF95CB3}"/>
              </a:ext>
            </a:extLst>
          </p:cNvPr>
          <p:cNvSpPr>
            <a:spLocks noGrp="1"/>
          </p:cNvSpPr>
          <p:nvPr>
            <p:ph type="title"/>
          </p:nvPr>
        </p:nvSpPr>
        <p:spPr>
          <a:xfrm>
            <a:off x="1342845" y="922746"/>
            <a:ext cx="9506310" cy="968941"/>
          </a:xfrm>
        </p:spPr>
        <p:txBody>
          <a:bodyPr/>
          <a:lstStyle/>
          <a:p>
            <a:r>
              <a:rPr lang="en-US" dirty="0"/>
              <a:t>In Your Notebook</a:t>
            </a:r>
          </a:p>
        </p:txBody>
      </p:sp>
      <p:sp>
        <p:nvSpPr>
          <p:cNvPr id="6" name="TextBox 5">
            <a:extLst>
              <a:ext uri="{FF2B5EF4-FFF2-40B4-BE49-F238E27FC236}">
                <a16:creationId xmlns:a16="http://schemas.microsoft.com/office/drawing/2014/main" id="{B1D2C452-E26E-F8B9-0F16-88ECFDA61869}"/>
              </a:ext>
            </a:extLst>
          </p:cNvPr>
          <p:cNvSpPr txBox="1"/>
          <p:nvPr/>
        </p:nvSpPr>
        <p:spPr>
          <a:xfrm>
            <a:off x="1514475" y="2663635"/>
            <a:ext cx="9334680" cy="3046988"/>
          </a:xfrm>
          <a:prstGeom prst="rect">
            <a:avLst/>
          </a:prstGeom>
          <a:noFill/>
        </p:spPr>
        <p:txBody>
          <a:bodyPr wrap="square" rtlCol="0">
            <a:spAutoFit/>
          </a:bodyPr>
          <a:lstStyle/>
          <a:p>
            <a:r>
              <a:rPr lang="en-US" sz="4800" b="1" dirty="0">
                <a:solidFill>
                  <a:schemeClr val="bg1"/>
                </a:solidFill>
                <a:latin typeface="Plus Jakarta Sans" pitchFamily="2" charset="0"/>
                <a:cs typeface="Plus Jakarta Sans" pitchFamily="2" charset="0"/>
              </a:rPr>
              <a:t>Write questions, ideas for investigations, and predictions did you generated during today’s lesson.</a:t>
            </a:r>
          </a:p>
        </p:txBody>
      </p:sp>
    </p:spTree>
    <p:extLst>
      <p:ext uri="{BB962C8B-B14F-4D97-AF65-F5344CB8AC3E}">
        <p14:creationId xmlns:p14="http://schemas.microsoft.com/office/powerpoint/2010/main" val="2345838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960E7-98BA-167E-BE6F-DC7274158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C93D0-D620-4CDA-F980-25F548A04116}"/>
              </a:ext>
            </a:extLst>
          </p:cNvPr>
          <p:cNvSpPr>
            <a:spLocks noGrp="1"/>
          </p:cNvSpPr>
          <p:nvPr>
            <p:ph type="title"/>
          </p:nvPr>
        </p:nvSpPr>
        <p:spPr>
          <a:xfrm>
            <a:off x="1342845" y="922746"/>
            <a:ext cx="9506310" cy="968941"/>
          </a:xfrm>
        </p:spPr>
        <p:txBody>
          <a:bodyPr/>
          <a:lstStyle/>
          <a:p>
            <a:r>
              <a:rPr lang="en-US" dirty="0"/>
              <a:t>What Our Results Mean</a:t>
            </a:r>
          </a:p>
        </p:txBody>
      </p:sp>
      <p:sp>
        <p:nvSpPr>
          <p:cNvPr id="6" name="TextBox 5">
            <a:extLst>
              <a:ext uri="{FF2B5EF4-FFF2-40B4-BE49-F238E27FC236}">
                <a16:creationId xmlns:a16="http://schemas.microsoft.com/office/drawing/2014/main" id="{E38D0E65-1EFD-816E-60BB-3BC8D874B79D}"/>
              </a:ext>
            </a:extLst>
          </p:cNvPr>
          <p:cNvSpPr txBox="1"/>
          <p:nvPr/>
        </p:nvSpPr>
        <p:spPr>
          <a:xfrm>
            <a:off x="1877702" y="2816035"/>
            <a:ext cx="8436596" cy="2800767"/>
          </a:xfrm>
          <a:prstGeom prst="rect">
            <a:avLst/>
          </a:prstGeom>
          <a:noFill/>
        </p:spPr>
        <p:txBody>
          <a:bodyPr wrap="square" rtlCol="0">
            <a:spAutoFit/>
          </a:bodyPr>
          <a:lstStyle/>
          <a:p>
            <a:r>
              <a:rPr lang="en-US" sz="4400" b="1" dirty="0">
                <a:solidFill>
                  <a:schemeClr val="bg1"/>
                </a:solidFill>
                <a:latin typeface="Plus Jakarta Sans" pitchFamily="2" charset="0"/>
                <a:cs typeface="Plus Jakarta Sans" pitchFamily="2" charset="0"/>
              </a:rPr>
              <a:t>What is electric current? How is circuit completed?</a:t>
            </a:r>
          </a:p>
          <a:p>
            <a:r>
              <a:rPr lang="en-US" sz="4400" b="1" dirty="0">
                <a:solidFill>
                  <a:schemeClr val="bg1"/>
                </a:solidFill>
                <a:latin typeface="Plus Jakarta Sans" pitchFamily="2" charset="0"/>
                <a:cs typeface="Plus Jakarta Sans" pitchFamily="2" charset="0"/>
              </a:rPr>
              <a:t>How does a circuit relate to circle?</a:t>
            </a:r>
          </a:p>
        </p:txBody>
      </p:sp>
    </p:spTree>
    <p:extLst>
      <p:ext uri="{BB962C8B-B14F-4D97-AF65-F5344CB8AC3E}">
        <p14:creationId xmlns:p14="http://schemas.microsoft.com/office/powerpoint/2010/main" val="3110573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3FA5C-2A90-5B31-4DDB-C423ED569C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EE5981-2C31-DB72-27F6-78829218B482}"/>
              </a:ext>
            </a:extLst>
          </p:cNvPr>
          <p:cNvSpPr>
            <a:spLocks noGrp="1"/>
          </p:cNvSpPr>
          <p:nvPr>
            <p:ph type="title"/>
          </p:nvPr>
        </p:nvSpPr>
        <p:spPr>
          <a:xfrm>
            <a:off x="1342845" y="922746"/>
            <a:ext cx="9506310" cy="968941"/>
          </a:xfrm>
        </p:spPr>
        <p:txBody>
          <a:bodyPr/>
          <a:lstStyle/>
          <a:p>
            <a:r>
              <a:rPr lang="en-US" dirty="0"/>
              <a:t>What Our Results Mean</a:t>
            </a:r>
          </a:p>
        </p:txBody>
      </p:sp>
      <p:sp>
        <p:nvSpPr>
          <p:cNvPr id="6" name="TextBox 5">
            <a:extLst>
              <a:ext uri="{FF2B5EF4-FFF2-40B4-BE49-F238E27FC236}">
                <a16:creationId xmlns:a16="http://schemas.microsoft.com/office/drawing/2014/main" id="{6A1ECF81-4226-A28A-8113-6AFEA389733F}"/>
              </a:ext>
            </a:extLst>
          </p:cNvPr>
          <p:cNvSpPr txBox="1"/>
          <p:nvPr/>
        </p:nvSpPr>
        <p:spPr>
          <a:xfrm>
            <a:off x="3317025" y="3282760"/>
            <a:ext cx="5731726" cy="1446550"/>
          </a:xfrm>
          <a:prstGeom prst="rect">
            <a:avLst/>
          </a:prstGeom>
          <a:noFill/>
        </p:spPr>
        <p:txBody>
          <a:bodyPr wrap="square" rtlCol="0">
            <a:spAutoFit/>
          </a:bodyPr>
          <a:lstStyle/>
          <a:p>
            <a:r>
              <a:rPr lang="en-US" sz="4400" b="1" dirty="0">
                <a:solidFill>
                  <a:schemeClr val="bg1"/>
                </a:solidFill>
                <a:latin typeface="Plus Jakarta Sans" pitchFamily="2" charset="0"/>
                <a:cs typeface="Plus Jakarta Sans" pitchFamily="2" charset="0"/>
              </a:rPr>
              <a:t>How are a circuit </a:t>
            </a:r>
          </a:p>
          <a:p>
            <a:r>
              <a:rPr lang="en-US" sz="4400" b="1" dirty="0">
                <a:solidFill>
                  <a:schemeClr val="bg1"/>
                </a:solidFill>
                <a:latin typeface="Plus Jakarta Sans" pitchFamily="2" charset="0"/>
                <a:cs typeface="Plus Jakarta Sans" pitchFamily="2" charset="0"/>
              </a:rPr>
              <a:t>and circle similar? </a:t>
            </a:r>
          </a:p>
        </p:txBody>
      </p:sp>
    </p:spTree>
    <p:extLst>
      <p:ext uri="{BB962C8B-B14F-4D97-AF65-F5344CB8AC3E}">
        <p14:creationId xmlns:p14="http://schemas.microsoft.com/office/powerpoint/2010/main" val="2962777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6D663-4A9A-9F9C-BE59-0FA8CAEE12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115C88-643E-61A1-0D7E-3D344201A9A7}"/>
              </a:ext>
            </a:extLst>
          </p:cNvPr>
          <p:cNvSpPr>
            <a:spLocks noGrp="1"/>
          </p:cNvSpPr>
          <p:nvPr>
            <p:ph type="title"/>
          </p:nvPr>
        </p:nvSpPr>
        <p:spPr>
          <a:xfrm>
            <a:off x="1342845" y="922746"/>
            <a:ext cx="9506310" cy="968941"/>
          </a:xfrm>
        </p:spPr>
        <p:txBody>
          <a:bodyPr/>
          <a:lstStyle/>
          <a:p>
            <a:r>
              <a:rPr lang="en-US" dirty="0"/>
              <a:t>What Our Results Mean</a:t>
            </a:r>
          </a:p>
        </p:txBody>
      </p:sp>
      <p:sp>
        <p:nvSpPr>
          <p:cNvPr id="6" name="TextBox 5">
            <a:extLst>
              <a:ext uri="{FF2B5EF4-FFF2-40B4-BE49-F238E27FC236}">
                <a16:creationId xmlns:a16="http://schemas.microsoft.com/office/drawing/2014/main" id="{EB8DEACF-CAC7-835D-4E34-E38E1BDA7347}"/>
              </a:ext>
            </a:extLst>
          </p:cNvPr>
          <p:cNvSpPr txBox="1"/>
          <p:nvPr/>
        </p:nvSpPr>
        <p:spPr>
          <a:xfrm>
            <a:off x="1914525" y="2473135"/>
            <a:ext cx="8522321" cy="4216539"/>
          </a:xfrm>
          <a:prstGeom prst="rect">
            <a:avLst/>
          </a:prstGeom>
          <a:noFill/>
        </p:spPr>
        <p:txBody>
          <a:bodyPr wrap="square" rtlCol="0">
            <a:spAutoFit/>
          </a:bodyPr>
          <a:lstStyle/>
          <a:p>
            <a:r>
              <a:rPr lang="en-US" sz="4400" b="1" dirty="0">
                <a:solidFill>
                  <a:schemeClr val="bg1"/>
                </a:solidFill>
                <a:latin typeface="Plus Jakarta Sans" pitchFamily="2" charset="0"/>
                <a:cs typeface="Plus Jakarta Sans" pitchFamily="2" charset="0"/>
              </a:rPr>
              <a:t>Are both are continuous? </a:t>
            </a:r>
          </a:p>
          <a:p>
            <a:endParaRPr lang="en-US" sz="4400" b="1" dirty="0">
              <a:solidFill>
                <a:schemeClr val="bg1"/>
              </a:solidFill>
              <a:latin typeface="Plus Jakarta Sans" pitchFamily="2" charset="0"/>
              <a:cs typeface="Plus Jakarta Sans" pitchFamily="2" charset="0"/>
            </a:endParaRPr>
          </a:p>
          <a:p>
            <a:r>
              <a:rPr lang="en-US" sz="4400" b="1" dirty="0">
                <a:solidFill>
                  <a:schemeClr val="bg1"/>
                </a:solidFill>
                <a:latin typeface="Plus Jakarta Sans" pitchFamily="2" charset="0"/>
                <a:cs typeface="Plus Jakarta Sans" pitchFamily="2" charset="0"/>
              </a:rPr>
              <a:t>How does making this sort of connection make a complete circuit? </a:t>
            </a:r>
          </a:p>
          <a:p>
            <a:endParaRPr lang="en-US" sz="4800" b="1" dirty="0">
              <a:solidFill>
                <a:schemeClr val="bg1"/>
              </a:solidFill>
              <a:latin typeface="Plus Jakarta Sans" pitchFamily="2" charset="0"/>
              <a:cs typeface="Plus Jakarta Sans" pitchFamily="2" charset="0"/>
            </a:endParaRPr>
          </a:p>
        </p:txBody>
      </p:sp>
    </p:spTree>
    <p:extLst>
      <p:ext uri="{BB962C8B-B14F-4D97-AF65-F5344CB8AC3E}">
        <p14:creationId xmlns:p14="http://schemas.microsoft.com/office/powerpoint/2010/main" val="4103348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2E8DD-F4CA-C880-9C90-974BE97A1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0C8DB7-1E6F-086D-EE0F-ECDB8F21F92B}"/>
              </a:ext>
            </a:extLst>
          </p:cNvPr>
          <p:cNvSpPr>
            <a:spLocks noGrp="1"/>
          </p:cNvSpPr>
          <p:nvPr>
            <p:ph type="title"/>
          </p:nvPr>
        </p:nvSpPr>
        <p:spPr>
          <a:xfrm>
            <a:off x="1342845" y="922746"/>
            <a:ext cx="9506310" cy="968941"/>
          </a:xfrm>
        </p:spPr>
        <p:txBody>
          <a:bodyPr/>
          <a:lstStyle/>
          <a:p>
            <a:r>
              <a:rPr lang="en-US" dirty="0"/>
              <a:t>What Our Results Mean</a:t>
            </a:r>
          </a:p>
        </p:txBody>
      </p:sp>
      <p:sp>
        <p:nvSpPr>
          <p:cNvPr id="6" name="TextBox 5">
            <a:extLst>
              <a:ext uri="{FF2B5EF4-FFF2-40B4-BE49-F238E27FC236}">
                <a16:creationId xmlns:a16="http://schemas.microsoft.com/office/drawing/2014/main" id="{4C1B8458-A975-7CC5-B70A-44C9D36753F6}"/>
              </a:ext>
            </a:extLst>
          </p:cNvPr>
          <p:cNvSpPr txBox="1"/>
          <p:nvPr/>
        </p:nvSpPr>
        <p:spPr>
          <a:xfrm>
            <a:off x="2669325" y="2654110"/>
            <a:ext cx="7281746" cy="2800767"/>
          </a:xfrm>
          <a:prstGeom prst="rect">
            <a:avLst/>
          </a:prstGeom>
          <a:noFill/>
        </p:spPr>
        <p:txBody>
          <a:bodyPr wrap="square" rtlCol="0">
            <a:spAutoFit/>
          </a:bodyPr>
          <a:lstStyle/>
          <a:p>
            <a:r>
              <a:rPr lang="en-US" sz="4400" b="1" dirty="0">
                <a:solidFill>
                  <a:schemeClr val="bg1"/>
                </a:solidFill>
                <a:latin typeface="Plus Jakarta Sans" pitchFamily="2" charset="0"/>
                <a:cs typeface="Plus Jakarta Sans" pitchFamily="2" charset="0"/>
              </a:rPr>
              <a:t>How does a complete circuit provide a continuous path for electric current to flow? </a:t>
            </a:r>
            <a:endParaRPr lang="en-US" sz="4800" b="1" dirty="0">
              <a:solidFill>
                <a:schemeClr val="bg1"/>
              </a:solidFill>
              <a:latin typeface="Plus Jakarta Sans" pitchFamily="2" charset="0"/>
              <a:cs typeface="Plus Jakarta Sans" pitchFamily="2" charset="0"/>
            </a:endParaRPr>
          </a:p>
        </p:txBody>
      </p:sp>
    </p:spTree>
    <p:extLst>
      <p:ext uri="{BB962C8B-B14F-4D97-AF65-F5344CB8AC3E}">
        <p14:creationId xmlns:p14="http://schemas.microsoft.com/office/powerpoint/2010/main" val="2482553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85FDC-C8EF-B449-E177-2D7324811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64D7A9-E2F2-1E73-373F-AC160F29DDA7}"/>
              </a:ext>
            </a:extLst>
          </p:cNvPr>
          <p:cNvSpPr>
            <a:spLocks noGrp="1"/>
          </p:cNvSpPr>
          <p:nvPr>
            <p:ph type="title"/>
          </p:nvPr>
        </p:nvSpPr>
        <p:spPr>
          <a:xfrm>
            <a:off x="1342845" y="922746"/>
            <a:ext cx="9506310" cy="968941"/>
          </a:xfrm>
        </p:spPr>
        <p:txBody>
          <a:bodyPr/>
          <a:lstStyle/>
          <a:p>
            <a:r>
              <a:rPr lang="en-US" dirty="0"/>
              <a:t>What Our Results Mean</a:t>
            </a:r>
          </a:p>
        </p:txBody>
      </p:sp>
      <p:sp>
        <p:nvSpPr>
          <p:cNvPr id="6" name="TextBox 5">
            <a:extLst>
              <a:ext uri="{FF2B5EF4-FFF2-40B4-BE49-F238E27FC236}">
                <a16:creationId xmlns:a16="http://schemas.microsoft.com/office/drawing/2014/main" id="{A8FAB6BC-8340-4E0D-3407-5B76C38DC571}"/>
              </a:ext>
            </a:extLst>
          </p:cNvPr>
          <p:cNvSpPr txBox="1"/>
          <p:nvPr/>
        </p:nvSpPr>
        <p:spPr>
          <a:xfrm>
            <a:off x="1819276" y="2558860"/>
            <a:ext cx="8829854" cy="3539430"/>
          </a:xfrm>
          <a:prstGeom prst="rect">
            <a:avLst/>
          </a:prstGeom>
          <a:noFill/>
        </p:spPr>
        <p:txBody>
          <a:bodyPr wrap="square" rtlCol="0">
            <a:spAutoFit/>
          </a:bodyPr>
          <a:lstStyle/>
          <a:p>
            <a:r>
              <a:rPr lang="en-US" sz="4400" b="1" dirty="0">
                <a:solidFill>
                  <a:schemeClr val="bg1"/>
                </a:solidFill>
                <a:latin typeface="Plus Jakarta Sans" pitchFamily="2" charset="0"/>
                <a:cs typeface="Plus Jakarta Sans" pitchFamily="2" charset="0"/>
              </a:rPr>
              <a:t>How does the electric current transfers energy from the battery to the lightbulb when it is hooked up to the battery?</a:t>
            </a:r>
          </a:p>
          <a:p>
            <a:endParaRPr lang="en-US" sz="4800" b="1" dirty="0">
              <a:solidFill>
                <a:schemeClr val="bg1"/>
              </a:solidFill>
              <a:latin typeface="Plus Jakarta Sans" pitchFamily="2" charset="0"/>
              <a:cs typeface="Plus Jakarta Sans" pitchFamily="2" charset="0"/>
            </a:endParaRPr>
          </a:p>
        </p:txBody>
      </p:sp>
    </p:spTree>
    <p:extLst>
      <p:ext uri="{BB962C8B-B14F-4D97-AF65-F5344CB8AC3E}">
        <p14:creationId xmlns:p14="http://schemas.microsoft.com/office/powerpoint/2010/main" val="4148243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8725D-35F8-65AD-1565-BEE16968C702}"/>
              </a:ext>
            </a:extLst>
          </p:cNvPr>
          <p:cNvSpPr>
            <a:spLocks noGrp="1"/>
          </p:cNvSpPr>
          <p:nvPr>
            <p:ph type="title"/>
          </p:nvPr>
        </p:nvSpPr>
        <p:spPr/>
        <p:txBody>
          <a:bodyPr/>
          <a:lstStyle/>
          <a:p>
            <a:r>
              <a:rPr lang="en-US" dirty="0"/>
              <a:t>Bell Work</a:t>
            </a:r>
          </a:p>
        </p:txBody>
      </p:sp>
      <p:sp>
        <p:nvSpPr>
          <p:cNvPr id="4" name="Text Placeholder 3">
            <a:extLst>
              <a:ext uri="{FF2B5EF4-FFF2-40B4-BE49-F238E27FC236}">
                <a16:creationId xmlns:a16="http://schemas.microsoft.com/office/drawing/2014/main" id="{9CD90A15-4EAB-B09B-B669-94CA0F0D15E3}"/>
              </a:ext>
            </a:extLst>
          </p:cNvPr>
          <p:cNvSpPr>
            <a:spLocks noGrp="1"/>
          </p:cNvSpPr>
          <p:nvPr>
            <p:ph type="body" sz="half" idx="2"/>
          </p:nvPr>
        </p:nvSpPr>
        <p:spPr>
          <a:xfrm>
            <a:off x="6096000" y="2414376"/>
            <a:ext cx="2912018" cy="3459192"/>
          </a:xfrm>
        </p:spPr>
        <p:txBody>
          <a:bodyPr/>
          <a:lstStyle/>
          <a:p>
            <a:endParaRPr lang="en-US" dirty="0"/>
          </a:p>
        </p:txBody>
      </p:sp>
      <p:sp>
        <p:nvSpPr>
          <p:cNvPr id="5" name="Rectangle 4">
            <a:extLst>
              <a:ext uri="{FF2B5EF4-FFF2-40B4-BE49-F238E27FC236}">
                <a16:creationId xmlns:a16="http://schemas.microsoft.com/office/drawing/2014/main" id="{94C6A3D4-47C4-ECD8-DED9-EB3351189E05}"/>
              </a:ext>
            </a:extLst>
          </p:cNvPr>
          <p:cNvSpPr/>
          <p:nvPr/>
        </p:nvSpPr>
        <p:spPr>
          <a:xfrm>
            <a:off x="1061884" y="2281084"/>
            <a:ext cx="10097729" cy="396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98365A7-1DD0-9F26-8D03-788586F6B4CA}"/>
              </a:ext>
            </a:extLst>
          </p:cNvPr>
          <p:cNvSpPr/>
          <p:nvPr/>
        </p:nvSpPr>
        <p:spPr>
          <a:xfrm>
            <a:off x="4512357" y="2414376"/>
            <a:ext cx="3039652" cy="345919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2DB740A-3345-22AF-7C1F-8618ABAF602F}"/>
              </a:ext>
            </a:extLst>
          </p:cNvPr>
          <p:cNvSpPr/>
          <p:nvPr/>
        </p:nvSpPr>
        <p:spPr>
          <a:xfrm>
            <a:off x="1311493" y="2414376"/>
            <a:ext cx="2908092" cy="345919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Plus Jakarta Sans" pitchFamily="2" charset="0"/>
                <a:cs typeface="Plus Jakarta Sans" pitchFamily="2" charset="0"/>
              </a:rPr>
              <a:t>Write five sentences about how you think a light bulb works? </a:t>
            </a:r>
          </a:p>
        </p:txBody>
      </p:sp>
      <p:sp>
        <p:nvSpPr>
          <p:cNvPr id="9" name="Rectangle: Rounded Corners 8">
            <a:extLst>
              <a:ext uri="{FF2B5EF4-FFF2-40B4-BE49-F238E27FC236}">
                <a16:creationId xmlns:a16="http://schemas.microsoft.com/office/drawing/2014/main" id="{00C502D4-43C9-57AB-0ABB-B2DE120FBDE7}"/>
              </a:ext>
            </a:extLst>
          </p:cNvPr>
          <p:cNvSpPr/>
          <p:nvPr/>
        </p:nvSpPr>
        <p:spPr>
          <a:xfrm>
            <a:off x="7742464" y="2414376"/>
            <a:ext cx="3039652" cy="345919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2000" dirty="0">
                <a:latin typeface="Plus Jakarta Sans" pitchFamily="2" charset="0"/>
                <a:cs typeface="Plus Jakarta Sans" pitchFamily="2" charset="0"/>
              </a:rPr>
              <a:t>Escribe cinco oraciones sobre cómo crees que funciona una bombilla.</a:t>
            </a:r>
          </a:p>
        </p:txBody>
      </p:sp>
      <p:pic>
        <p:nvPicPr>
          <p:cNvPr id="10" name="Picture 9">
            <a:extLst>
              <a:ext uri="{FF2B5EF4-FFF2-40B4-BE49-F238E27FC236}">
                <a16:creationId xmlns:a16="http://schemas.microsoft.com/office/drawing/2014/main" id="{7F7D3811-206F-1B14-0D4F-E600C57BB8CC}"/>
              </a:ext>
            </a:extLst>
          </p:cNvPr>
          <p:cNvPicPr>
            <a:picLocks noChangeAspect="1"/>
          </p:cNvPicPr>
          <p:nvPr/>
        </p:nvPicPr>
        <p:blipFill>
          <a:blip r:embed="rId3"/>
          <a:stretch>
            <a:fillRect/>
          </a:stretch>
        </p:blipFill>
        <p:spPr>
          <a:xfrm>
            <a:off x="5079278" y="2783324"/>
            <a:ext cx="1952930" cy="2721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51703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1D35F-AA1E-AB57-E1B9-3B4ECAD8B9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E28E7-55BE-236A-2730-F645A00DA161}"/>
              </a:ext>
            </a:extLst>
          </p:cNvPr>
          <p:cNvSpPr>
            <a:spLocks noGrp="1"/>
          </p:cNvSpPr>
          <p:nvPr>
            <p:ph type="title"/>
          </p:nvPr>
        </p:nvSpPr>
        <p:spPr>
          <a:xfrm>
            <a:off x="1342845" y="922746"/>
            <a:ext cx="9506310" cy="968941"/>
          </a:xfrm>
        </p:spPr>
        <p:txBody>
          <a:bodyPr/>
          <a:lstStyle/>
          <a:p>
            <a:r>
              <a:rPr lang="en-US" dirty="0"/>
              <a:t>What Our Results Mean</a:t>
            </a:r>
          </a:p>
        </p:txBody>
      </p:sp>
      <p:sp>
        <p:nvSpPr>
          <p:cNvPr id="6" name="TextBox 5">
            <a:extLst>
              <a:ext uri="{FF2B5EF4-FFF2-40B4-BE49-F238E27FC236}">
                <a16:creationId xmlns:a16="http://schemas.microsoft.com/office/drawing/2014/main" id="{CA3941ED-6190-4E96-FC3C-FEE18AE06D68}"/>
              </a:ext>
            </a:extLst>
          </p:cNvPr>
          <p:cNvSpPr txBox="1"/>
          <p:nvPr/>
        </p:nvSpPr>
        <p:spPr>
          <a:xfrm>
            <a:off x="1828800" y="2739835"/>
            <a:ext cx="9315630" cy="2800767"/>
          </a:xfrm>
          <a:prstGeom prst="rect">
            <a:avLst/>
          </a:prstGeom>
          <a:noFill/>
        </p:spPr>
        <p:txBody>
          <a:bodyPr wrap="square" rtlCol="0">
            <a:spAutoFit/>
          </a:bodyPr>
          <a:lstStyle/>
          <a:p>
            <a:r>
              <a:rPr lang="en-US" sz="4400" b="1" dirty="0">
                <a:solidFill>
                  <a:schemeClr val="bg1"/>
                </a:solidFill>
                <a:latin typeface="Plus Jakarta Sans" pitchFamily="2" charset="0"/>
                <a:cs typeface="Plus Jakarta Sans" pitchFamily="2" charset="0"/>
              </a:rPr>
              <a:t>Add labels to their own diagram to indicate the path for electric current to flow through the battery to the lightbulb.</a:t>
            </a:r>
          </a:p>
        </p:txBody>
      </p:sp>
    </p:spTree>
    <p:extLst>
      <p:ext uri="{BB962C8B-B14F-4D97-AF65-F5344CB8AC3E}">
        <p14:creationId xmlns:p14="http://schemas.microsoft.com/office/powerpoint/2010/main" val="1142325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D77B3-1EF9-02CA-E7FF-A5D804E06E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8267F-B010-C62B-C0F3-ACAF3B1B8891}"/>
              </a:ext>
            </a:extLst>
          </p:cNvPr>
          <p:cNvSpPr>
            <a:spLocks noGrp="1"/>
          </p:cNvSpPr>
          <p:nvPr>
            <p:ph type="title"/>
          </p:nvPr>
        </p:nvSpPr>
        <p:spPr>
          <a:xfrm>
            <a:off x="1342845" y="922746"/>
            <a:ext cx="9506310" cy="968941"/>
          </a:xfrm>
        </p:spPr>
        <p:txBody>
          <a:bodyPr/>
          <a:lstStyle/>
          <a:p>
            <a:r>
              <a:rPr lang="en-US" dirty="0"/>
              <a:t>Energy Transformation</a:t>
            </a:r>
          </a:p>
        </p:txBody>
      </p:sp>
      <p:sp>
        <p:nvSpPr>
          <p:cNvPr id="6" name="TextBox 5">
            <a:extLst>
              <a:ext uri="{FF2B5EF4-FFF2-40B4-BE49-F238E27FC236}">
                <a16:creationId xmlns:a16="http://schemas.microsoft.com/office/drawing/2014/main" id="{DF2195D3-204E-ED6A-7338-138B4FA00E1B}"/>
              </a:ext>
            </a:extLst>
          </p:cNvPr>
          <p:cNvSpPr txBox="1"/>
          <p:nvPr/>
        </p:nvSpPr>
        <p:spPr>
          <a:xfrm>
            <a:off x="2200275" y="2816035"/>
            <a:ext cx="9315630" cy="2123658"/>
          </a:xfrm>
          <a:prstGeom prst="rect">
            <a:avLst/>
          </a:prstGeom>
          <a:noFill/>
        </p:spPr>
        <p:txBody>
          <a:bodyPr wrap="square" rtlCol="0">
            <a:spAutoFit/>
          </a:bodyPr>
          <a:lstStyle/>
          <a:p>
            <a:r>
              <a:rPr lang="en-US" sz="4400" b="1" dirty="0">
                <a:solidFill>
                  <a:schemeClr val="bg1"/>
                </a:solidFill>
                <a:latin typeface="Plus Jakarta Sans" pitchFamily="2" charset="0"/>
                <a:cs typeface="Plus Jakarta Sans" pitchFamily="2" charset="0"/>
              </a:rPr>
              <a:t>Battery → Electrical Energy → Light Bulb → Light Energy + Thermal Energy</a:t>
            </a:r>
          </a:p>
        </p:txBody>
      </p:sp>
      <p:pic>
        <p:nvPicPr>
          <p:cNvPr id="4" name="Picture 3">
            <a:extLst>
              <a:ext uri="{FF2B5EF4-FFF2-40B4-BE49-F238E27FC236}">
                <a16:creationId xmlns:a16="http://schemas.microsoft.com/office/drawing/2014/main" id="{CE4339CA-01C8-35A7-A962-638696527F72}"/>
              </a:ext>
            </a:extLst>
          </p:cNvPr>
          <p:cNvPicPr>
            <a:picLocks noChangeAspect="1"/>
          </p:cNvPicPr>
          <p:nvPr/>
        </p:nvPicPr>
        <p:blipFill>
          <a:blip r:embed="rId3"/>
          <a:stretch>
            <a:fillRect/>
          </a:stretch>
        </p:blipFill>
        <p:spPr>
          <a:xfrm>
            <a:off x="4905164" y="2816035"/>
            <a:ext cx="4638885" cy="765365"/>
          </a:xfrm>
          <a:prstGeom prst="rect">
            <a:avLst/>
          </a:prstGeom>
        </p:spPr>
      </p:pic>
      <p:pic>
        <p:nvPicPr>
          <p:cNvPr id="7" name="Picture 6">
            <a:extLst>
              <a:ext uri="{FF2B5EF4-FFF2-40B4-BE49-F238E27FC236}">
                <a16:creationId xmlns:a16="http://schemas.microsoft.com/office/drawing/2014/main" id="{7E5C5461-E96E-DE30-5B39-ED7E0200957C}"/>
              </a:ext>
            </a:extLst>
          </p:cNvPr>
          <p:cNvPicPr>
            <a:picLocks noChangeAspect="1"/>
          </p:cNvPicPr>
          <p:nvPr/>
        </p:nvPicPr>
        <p:blipFill>
          <a:blip r:embed="rId3"/>
          <a:stretch>
            <a:fillRect/>
          </a:stretch>
        </p:blipFill>
        <p:spPr>
          <a:xfrm>
            <a:off x="2200276" y="3581400"/>
            <a:ext cx="2781300" cy="641943"/>
          </a:xfrm>
          <a:prstGeom prst="rect">
            <a:avLst/>
          </a:prstGeom>
        </p:spPr>
      </p:pic>
      <p:pic>
        <p:nvPicPr>
          <p:cNvPr id="9" name="Picture 8">
            <a:extLst>
              <a:ext uri="{FF2B5EF4-FFF2-40B4-BE49-F238E27FC236}">
                <a16:creationId xmlns:a16="http://schemas.microsoft.com/office/drawing/2014/main" id="{21A00D67-912E-1CB1-6487-83246FFB7CAF}"/>
              </a:ext>
            </a:extLst>
          </p:cNvPr>
          <p:cNvPicPr>
            <a:picLocks noChangeAspect="1"/>
          </p:cNvPicPr>
          <p:nvPr/>
        </p:nvPicPr>
        <p:blipFill>
          <a:blip r:embed="rId3"/>
          <a:stretch>
            <a:fillRect/>
          </a:stretch>
        </p:blipFill>
        <p:spPr>
          <a:xfrm>
            <a:off x="5524290" y="3618603"/>
            <a:ext cx="3524460" cy="641943"/>
          </a:xfrm>
          <a:prstGeom prst="rect">
            <a:avLst/>
          </a:prstGeom>
        </p:spPr>
      </p:pic>
      <p:pic>
        <p:nvPicPr>
          <p:cNvPr id="11" name="Picture 10">
            <a:extLst>
              <a:ext uri="{FF2B5EF4-FFF2-40B4-BE49-F238E27FC236}">
                <a16:creationId xmlns:a16="http://schemas.microsoft.com/office/drawing/2014/main" id="{BE1175C5-DFA0-75C7-D90D-60693439902F}"/>
              </a:ext>
            </a:extLst>
          </p:cNvPr>
          <p:cNvPicPr>
            <a:picLocks noChangeAspect="1"/>
          </p:cNvPicPr>
          <p:nvPr/>
        </p:nvPicPr>
        <p:blipFill>
          <a:blip r:embed="rId3"/>
          <a:stretch>
            <a:fillRect/>
          </a:stretch>
        </p:blipFill>
        <p:spPr>
          <a:xfrm>
            <a:off x="1971256" y="4260546"/>
            <a:ext cx="4810544" cy="885949"/>
          </a:xfrm>
          <a:prstGeom prst="rect">
            <a:avLst/>
          </a:prstGeom>
        </p:spPr>
      </p:pic>
    </p:spTree>
    <p:extLst>
      <p:ext uri="{BB962C8B-B14F-4D97-AF65-F5344CB8AC3E}">
        <p14:creationId xmlns:p14="http://schemas.microsoft.com/office/powerpoint/2010/main" val="93605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3CF3F-E06F-2C42-FBA8-B280D03A15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C10DC7-9158-4A74-2B36-D84EFE8014CF}"/>
              </a:ext>
            </a:extLst>
          </p:cNvPr>
          <p:cNvSpPr>
            <a:spLocks noGrp="1"/>
          </p:cNvSpPr>
          <p:nvPr>
            <p:ph type="title"/>
          </p:nvPr>
        </p:nvSpPr>
        <p:spPr>
          <a:xfrm>
            <a:off x="1342845" y="922746"/>
            <a:ext cx="9506310" cy="968941"/>
          </a:xfrm>
        </p:spPr>
        <p:txBody>
          <a:bodyPr/>
          <a:lstStyle/>
          <a:p>
            <a:r>
              <a:rPr lang="en-US" dirty="0"/>
              <a:t>Energy Transformation</a:t>
            </a:r>
          </a:p>
        </p:txBody>
      </p:sp>
      <p:sp>
        <p:nvSpPr>
          <p:cNvPr id="6" name="TextBox 5">
            <a:extLst>
              <a:ext uri="{FF2B5EF4-FFF2-40B4-BE49-F238E27FC236}">
                <a16:creationId xmlns:a16="http://schemas.microsoft.com/office/drawing/2014/main" id="{8CF1D0F8-0C33-AB7C-8BF0-31D523C35057}"/>
              </a:ext>
            </a:extLst>
          </p:cNvPr>
          <p:cNvSpPr txBox="1"/>
          <p:nvPr/>
        </p:nvSpPr>
        <p:spPr>
          <a:xfrm>
            <a:off x="1733550" y="2901760"/>
            <a:ext cx="9315630" cy="1446550"/>
          </a:xfrm>
          <a:prstGeom prst="rect">
            <a:avLst/>
          </a:prstGeom>
          <a:noFill/>
        </p:spPr>
        <p:txBody>
          <a:bodyPr wrap="square" rtlCol="0">
            <a:spAutoFit/>
          </a:bodyPr>
          <a:lstStyle/>
          <a:p>
            <a:r>
              <a:rPr lang="en-US" sz="4400" b="1" dirty="0">
                <a:solidFill>
                  <a:schemeClr val="bg1"/>
                </a:solidFill>
                <a:latin typeface="Plus Jakarta Sans" pitchFamily="2" charset="0"/>
                <a:cs typeface="Plus Jakarta Sans" pitchFamily="2" charset="0"/>
              </a:rPr>
              <a:t>Computer → Electrical Energy → Speaker → Sound Energy</a:t>
            </a:r>
          </a:p>
        </p:txBody>
      </p:sp>
      <p:pic>
        <p:nvPicPr>
          <p:cNvPr id="4" name="Picture 3">
            <a:extLst>
              <a:ext uri="{FF2B5EF4-FFF2-40B4-BE49-F238E27FC236}">
                <a16:creationId xmlns:a16="http://schemas.microsoft.com/office/drawing/2014/main" id="{E7FF79AD-041A-E46E-070F-20F90B9929DB}"/>
              </a:ext>
            </a:extLst>
          </p:cNvPr>
          <p:cNvPicPr>
            <a:picLocks noChangeAspect="1"/>
          </p:cNvPicPr>
          <p:nvPr/>
        </p:nvPicPr>
        <p:blipFill>
          <a:blip r:embed="rId3"/>
          <a:stretch>
            <a:fillRect/>
          </a:stretch>
        </p:blipFill>
        <p:spPr>
          <a:xfrm>
            <a:off x="5286165" y="2901760"/>
            <a:ext cx="4572210" cy="736790"/>
          </a:xfrm>
          <a:prstGeom prst="rect">
            <a:avLst/>
          </a:prstGeom>
        </p:spPr>
      </p:pic>
      <p:pic>
        <p:nvPicPr>
          <p:cNvPr id="7" name="Picture 6">
            <a:extLst>
              <a:ext uri="{FF2B5EF4-FFF2-40B4-BE49-F238E27FC236}">
                <a16:creationId xmlns:a16="http://schemas.microsoft.com/office/drawing/2014/main" id="{6A049BEA-BB29-5F24-3C0A-68BCDC7EEB08}"/>
              </a:ext>
            </a:extLst>
          </p:cNvPr>
          <p:cNvPicPr>
            <a:picLocks noChangeAspect="1"/>
          </p:cNvPicPr>
          <p:nvPr/>
        </p:nvPicPr>
        <p:blipFill>
          <a:blip r:embed="rId3"/>
          <a:stretch>
            <a:fillRect/>
          </a:stretch>
        </p:blipFill>
        <p:spPr>
          <a:xfrm>
            <a:off x="1609725" y="3719450"/>
            <a:ext cx="2486025" cy="731647"/>
          </a:xfrm>
          <a:prstGeom prst="rect">
            <a:avLst/>
          </a:prstGeom>
        </p:spPr>
      </p:pic>
      <p:pic>
        <p:nvPicPr>
          <p:cNvPr id="9" name="Picture 8">
            <a:extLst>
              <a:ext uri="{FF2B5EF4-FFF2-40B4-BE49-F238E27FC236}">
                <a16:creationId xmlns:a16="http://schemas.microsoft.com/office/drawing/2014/main" id="{AAD17FD2-E8F4-FDA1-91C5-E2B5908D929C}"/>
              </a:ext>
            </a:extLst>
          </p:cNvPr>
          <p:cNvPicPr>
            <a:picLocks noChangeAspect="1"/>
          </p:cNvPicPr>
          <p:nvPr/>
        </p:nvPicPr>
        <p:blipFill>
          <a:blip r:embed="rId3"/>
          <a:stretch>
            <a:fillRect/>
          </a:stretch>
        </p:blipFill>
        <p:spPr>
          <a:xfrm>
            <a:off x="4590839" y="3719450"/>
            <a:ext cx="4010235" cy="885949"/>
          </a:xfrm>
          <a:prstGeom prst="rect">
            <a:avLst/>
          </a:prstGeom>
        </p:spPr>
      </p:pic>
    </p:spTree>
    <p:extLst>
      <p:ext uri="{BB962C8B-B14F-4D97-AF65-F5344CB8AC3E}">
        <p14:creationId xmlns:p14="http://schemas.microsoft.com/office/powerpoint/2010/main" val="18321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00825-3C47-398B-AAFB-8D4CE5757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F96A48-5856-AD20-FB9C-8F0E4E259272}"/>
              </a:ext>
            </a:extLst>
          </p:cNvPr>
          <p:cNvSpPr>
            <a:spLocks noGrp="1"/>
          </p:cNvSpPr>
          <p:nvPr>
            <p:ph type="title"/>
          </p:nvPr>
        </p:nvSpPr>
        <p:spPr>
          <a:xfrm>
            <a:off x="1342845" y="922746"/>
            <a:ext cx="9506310" cy="968941"/>
          </a:xfrm>
        </p:spPr>
        <p:txBody>
          <a:bodyPr/>
          <a:lstStyle/>
          <a:p>
            <a:r>
              <a:rPr lang="en-US" dirty="0"/>
              <a:t>What Our Results Mean</a:t>
            </a:r>
          </a:p>
        </p:txBody>
      </p:sp>
      <p:sp>
        <p:nvSpPr>
          <p:cNvPr id="6" name="TextBox 5">
            <a:extLst>
              <a:ext uri="{FF2B5EF4-FFF2-40B4-BE49-F238E27FC236}">
                <a16:creationId xmlns:a16="http://schemas.microsoft.com/office/drawing/2014/main" id="{337997EC-066C-5D3D-292D-7ACE2A647285}"/>
              </a:ext>
            </a:extLst>
          </p:cNvPr>
          <p:cNvSpPr txBox="1"/>
          <p:nvPr/>
        </p:nvSpPr>
        <p:spPr>
          <a:xfrm>
            <a:off x="1828800" y="2739835"/>
            <a:ext cx="9315630" cy="2800767"/>
          </a:xfrm>
          <a:prstGeom prst="rect">
            <a:avLst/>
          </a:prstGeom>
          <a:noFill/>
        </p:spPr>
        <p:txBody>
          <a:bodyPr wrap="square" rtlCol="0">
            <a:spAutoFit/>
          </a:bodyPr>
          <a:lstStyle/>
          <a:p>
            <a:r>
              <a:rPr lang="en-US" sz="4400" b="1" dirty="0">
                <a:solidFill>
                  <a:schemeClr val="bg1"/>
                </a:solidFill>
                <a:latin typeface="Plus Jakarta Sans" pitchFamily="2" charset="0"/>
                <a:cs typeface="Plus Jakarta Sans" pitchFamily="2" charset="0"/>
              </a:rPr>
              <a:t>Add labels to their own diagram to indicate the path for electric current to flow through the battery to the lightbulb.</a:t>
            </a:r>
          </a:p>
        </p:txBody>
      </p:sp>
    </p:spTree>
    <p:extLst>
      <p:ext uri="{BB962C8B-B14F-4D97-AF65-F5344CB8AC3E}">
        <p14:creationId xmlns:p14="http://schemas.microsoft.com/office/powerpoint/2010/main" val="2466088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70065-DA8E-4C25-DDEC-64AEAC136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04B9F0-CAFF-FE06-B824-AC523D75B79B}"/>
              </a:ext>
            </a:extLst>
          </p:cNvPr>
          <p:cNvSpPr>
            <a:spLocks noGrp="1"/>
          </p:cNvSpPr>
          <p:nvPr>
            <p:ph type="title"/>
          </p:nvPr>
        </p:nvSpPr>
        <p:spPr>
          <a:xfrm>
            <a:off x="1342845" y="922746"/>
            <a:ext cx="9506310" cy="968941"/>
          </a:xfrm>
        </p:spPr>
        <p:txBody>
          <a:bodyPr/>
          <a:lstStyle/>
          <a:p>
            <a:r>
              <a:rPr lang="en-US" dirty="0"/>
              <a:t>Claim, Evidence, Reason</a:t>
            </a:r>
          </a:p>
        </p:txBody>
      </p:sp>
      <p:sp>
        <p:nvSpPr>
          <p:cNvPr id="6" name="TextBox 5">
            <a:extLst>
              <a:ext uri="{FF2B5EF4-FFF2-40B4-BE49-F238E27FC236}">
                <a16:creationId xmlns:a16="http://schemas.microsoft.com/office/drawing/2014/main" id="{C63B2142-7C2D-2C7B-2786-D4DD79EE924E}"/>
              </a:ext>
            </a:extLst>
          </p:cNvPr>
          <p:cNvSpPr txBox="1"/>
          <p:nvPr/>
        </p:nvSpPr>
        <p:spPr>
          <a:xfrm>
            <a:off x="2093277" y="2457379"/>
            <a:ext cx="8565197" cy="3477875"/>
          </a:xfrm>
          <a:prstGeom prst="rect">
            <a:avLst/>
          </a:prstGeom>
          <a:noFill/>
        </p:spPr>
        <p:txBody>
          <a:bodyPr wrap="square" rtlCol="0">
            <a:spAutoFit/>
          </a:bodyPr>
          <a:lstStyle/>
          <a:p>
            <a:r>
              <a:rPr lang="en-US" sz="4400" b="1" dirty="0">
                <a:solidFill>
                  <a:schemeClr val="bg1"/>
                </a:solidFill>
                <a:latin typeface="Plus Jakarta Sans" pitchFamily="2" charset="0"/>
                <a:cs typeface="Plus Jakarta Sans" pitchFamily="2" charset="0"/>
              </a:rPr>
              <a:t>Using CER (Claim, Evidence, Reason) Answer: How does a complete circuit allow energy to transfer from a battery to a light bulb?</a:t>
            </a:r>
          </a:p>
        </p:txBody>
      </p:sp>
    </p:spTree>
    <p:extLst>
      <p:ext uri="{BB962C8B-B14F-4D97-AF65-F5344CB8AC3E}">
        <p14:creationId xmlns:p14="http://schemas.microsoft.com/office/powerpoint/2010/main" val="4082895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051D9-7FC5-772D-5603-690E528F9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FDEEC1-528A-3046-F115-15C4D76D9029}"/>
              </a:ext>
            </a:extLst>
          </p:cNvPr>
          <p:cNvSpPr>
            <a:spLocks noGrp="1"/>
          </p:cNvSpPr>
          <p:nvPr>
            <p:ph type="title"/>
          </p:nvPr>
        </p:nvSpPr>
        <p:spPr>
          <a:xfrm>
            <a:off x="1342845" y="922746"/>
            <a:ext cx="9506310" cy="968941"/>
          </a:xfrm>
        </p:spPr>
        <p:txBody>
          <a:bodyPr/>
          <a:lstStyle/>
          <a:p>
            <a:r>
              <a:rPr lang="en-US" dirty="0"/>
              <a:t>What Our Results Mean</a:t>
            </a:r>
          </a:p>
        </p:txBody>
      </p:sp>
      <p:sp>
        <p:nvSpPr>
          <p:cNvPr id="6" name="TextBox 5">
            <a:extLst>
              <a:ext uri="{FF2B5EF4-FFF2-40B4-BE49-F238E27FC236}">
                <a16:creationId xmlns:a16="http://schemas.microsoft.com/office/drawing/2014/main" id="{27E416B2-C017-5319-2FC9-655DC9C98922}"/>
              </a:ext>
            </a:extLst>
          </p:cNvPr>
          <p:cNvSpPr txBox="1"/>
          <p:nvPr/>
        </p:nvSpPr>
        <p:spPr>
          <a:xfrm>
            <a:off x="2574075" y="2787460"/>
            <a:ext cx="7281746" cy="2862322"/>
          </a:xfrm>
          <a:prstGeom prst="rect">
            <a:avLst/>
          </a:prstGeom>
          <a:noFill/>
        </p:spPr>
        <p:txBody>
          <a:bodyPr wrap="square" rtlCol="0">
            <a:spAutoFit/>
          </a:bodyPr>
          <a:lstStyle/>
          <a:p>
            <a:r>
              <a:rPr lang="en-US" sz="4400" b="1" dirty="0">
                <a:solidFill>
                  <a:schemeClr val="bg1"/>
                </a:solidFill>
                <a:latin typeface="Plus Jakarta Sans" pitchFamily="2" charset="0"/>
                <a:cs typeface="Plus Jakarta Sans" pitchFamily="2" charset="0"/>
              </a:rPr>
              <a:t>What did you do to get the battery to provide energy to the lightbulb?</a:t>
            </a:r>
          </a:p>
          <a:p>
            <a:endParaRPr lang="en-US" sz="4800" b="1" dirty="0">
              <a:solidFill>
                <a:schemeClr val="bg1"/>
              </a:solidFill>
              <a:latin typeface="Plus Jakarta Sans" pitchFamily="2" charset="0"/>
              <a:cs typeface="Plus Jakarta Sans" pitchFamily="2" charset="0"/>
            </a:endParaRPr>
          </a:p>
        </p:txBody>
      </p:sp>
    </p:spTree>
    <p:extLst>
      <p:ext uri="{BB962C8B-B14F-4D97-AF65-F5344CB8AC3E}">
        <p14:creationId xmlns:p14="http://schemas.microsoft.com/office/powerpoint/2010/main" val="2036830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0BB4A-96C9-DF1D-C404-00962CF170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0C5516-5294-974C-A08D-CD2F1310E1C1}"/>
              </a:ext>
            </a:extLst>
          </p:cNvPr>
          <p:cNvSpPr>
            <a:spLocks noGrp="1"/>
          </p:cNvSpPr>
          <p:nvPr>
            <p:ph type="title"/>
          </p:nvPr>
        </p:nvSpPr>
        <p:spPr>
          <a:xfrm>
            <a:off x="1342845" y="922746"/>
            <a:ext cx="9506310" cy="968941"/>
          </a:xfrm>
        </p:spPr>
        <p:txBody>
          <a:bodyPr/>
          <a:lstStyle/>
          <a:p>
            <a:r>
              <a:rPr lang="en-US" dirty="0"/>
              <a:t>Exit Ticket</a:t>
            </a:r>
          </a:p>
        </p:txBody>
      </p:sp>
      <p:sp>
        <p:nvSpPr>
          <p:cNvPr id="6" name="TextBox 5">
            <a:extLst>
              <a:ext uri="{FF2B5EF4-FFF2-40B4-BE49-F238E27FC236}">
                <a16:creationId xmlns:a16="http://schemas.microsoft.com/office/drawing/2014/main" id="{BCAAC0E6-337E-CD56-DD1C-1E7E1EC1FB03}"/>
              </a:ext>
            </a:extLst>
          </p:cNvPr>
          <p:cNvSpPr txBox="1"/>
          <p:nvPr/>
        </p:nvSpPr>
        <p:spPr>
          <a:xfrm>
            <a:off x="3644475" y="3429000"/>
            <a:ext cx="5194725" cy="1446550"/>
          </a:xfrm>
          <a:prstGeom prst="rect">
            <a:avLst/>
          </a:prstGeom>
          <a:noFill/>
        </p:spPr>
        <p:txBody>
          <a:bodyPr wrap="square" rtlCol="0">
            <a:spAutoFit/>
          </a:bodyPr>
          <a:lstStyle/>
          <a:p>
            <a:r>
              <a:rPr lang="en-US" sz="4400" b="1" dirty="0">
                <a:solidFill>
                  <a:schemeClr val="bg1"/>
                </a:solidFill>
                <a:latin typeface="Plus Jakarta Sans" pitchFamily="2" charset="0"/>
                <a:cs typeface="Plus Jakarta Sans" pitchFamily="2" charset="0"/>
              </a:rPr>
              <a:t>Draw and label a complete circuit.</a:t>
            </a:r>
            <a:endParaRPr lang="en-US" sz="4800" b="1" dirty="0">
              <a:solidFill>
                <a:schemeClr val="bg1"/>
              </a:solidFill>
              <a:latin typeface="Plus Jakarta Sans" pitchFamily="2" charset="0"/>
              <a:cs typeface="Plus Jakarta Sans" pitchFamily="2" charset="0"/>
            </a:endParaRPr>
          </a:p>
        </p:txBody>
      </p:sp>
    </p:spTree>
    <p:extLst>
      <p:ext uri="{BB962C8B-B14F-4D97-AF65-F5344CB8AC3E}">
        <p14:creationId xmlns:p14="http://schemas.microsoft.com/office/powerpoint/2010/main" val="3478878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B8C6C-42DF-6473-7269-A6EF72FDEA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9A6ABF-EAEC-1826-9B8E-CA0EDBC7762A}"/>
              </a:ext>
            </a:extLst>
          </p:cNvPr>
          <p:cNvSpPr>
            <a:spLocks noGrp="1"/>
          </p:cNvSpPr>
          <p:nvPr>
            <p:ph type="title"/>
          </p:nvPr>
        </p:nvSpPr>
        <p:spPr>
          <a:xfrm>
            <a:off x="1342845" y="922746"/>
            <a:ext cx="9506310" cy="968941"/>
          </a:xfrm>
        </p:spPr>
        <p:txBody>
          <a:bodyPr/>
          <a:lstStyle/>
          <a:p>
            <a:r>
              <a:rPr lang="en-US" dirty="0"/>
              <a:t>Lesson Purpose</a:t>
            </a:r>
          </a:p>
        </p:txBody>
      </p:sp>
      <p:sp>
        <p:nvSpPr>
          <p:cNvPr id="6" name="TextBox 5">
            <a:extLst>
              <a:ext uri="{FF2B5EF4-FFF2-40B4-BE49-F238E27FC236}">
                <a16:creationId xmlns:a16="http://schemas.microsoft.com/office/drawing/2014/main" id="{2551CEB1-447E-D7C7-9B08-74808E6DFCDA}"/>
              </a:ext>
            </a:extLst>
          </p:cNvPr>
          <p:cNvSpPr txBox="1"/>
          <p:nvPr/>
        </p:nvSpPr>
        <p:spPr>
          <a:xfrm>
            <a:off x="1646904" y="3078276"/>
            <a:ext cx="5301330" cy="2246769"/>
          </a:xfrm>
          <a:prstGeom prst="rect">
            <a:avLst/>
          </a:prstGeom>
          <a:noFill/>
        </p:spPr>
        <p:txBody>
          <a:bodyPr wrap="square" rtlCol="0">
            <a:spAutoFit/>
          </a:bodyPr>
          <a:lstStyle/>
          <a:p>
            <a:r>
              <a:rPr lang="en-US" sz="2800" b="1" dirty="0">
                <a:solidFill>
                  <a:schemeClr val="bg1"/>
                </a:solidFill>
                <a:latin typeface="Plus Jakarta Sans" pitchFamily="2" charset="0"/>
                <a:cs typeface="Plus Jakarta Sans" pitchFamily="2" charset="0"/>
              </a:rPr>
              <a:t>I can investigate and explain how energy flows through an electrical system and how electric current makes electrical systems work.</a:t>
            </a:r>
          </a:p>
        </p:txBody>
      </p:sp>
      <p:pic>
        <p:nvPicPr>
          <p:cNvPr id="4" name="Picture 3">
            <a:extLst>
              <a:ext uri="{FF2B5EF4-FFF2-40B4-BE49-F238E27FC236}">
                <a16:creationId xmlns:a16="http://schemas.microsoft.com/office/drawing/2014/main" id="{B2742F94-98D9-4619-7721-F4BF9E6998AA}"/>
              </a:ext>
            </a:extLst>
          </p:cNvPr>
          <p:cNvPicPr>
            <a:picLocks noChangeAspect="1"/>
          </p:cNvPicPr>
          <p:nvPr/>
        </p:nvPicPr>
        <p:blipFill>
          <a:blip r:embed="rId3"/>
          <a:stretch>
            <a:fillRect/>
          </a:stretch>
        </p:blipFill>
        <p:spPr>
          <a:xfrm>
            <a:off x="7038820" y="3224122"/>
            <a:ext cx="3398722" cy="2100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8843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AA795-205C-0F91-088F-5D1C0913FA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9132BA-F616-F9EB-7841-A343C5061C0C}"/>
              </a:ext>
            </a:extLst>
          </p:cNvPr>
          <p:cNvSpPr>
            <a:spLocks noGrp="1"/>
          </p:cNvSpPr>
          <p:nvPr>
            <p:ph type="title"/>
          </p:nvPr>
        </p:nvSpPr>
        <p:spPr>
          <a:xfrm>
            <a:off x="1342845" y="922746"/>
            <a:ext cx="9506310" cy="968941"/>
          </a:xfrm>
        </p:spPr>
        <p:txBody>
          <a:bodyPr/>
          <a:lstStyle/>
          <a:p>
            <a:r>
              <a:rPr lang="en-US" dirty="0"/>
              <a:t>Driving Question</a:t>
            </a:r>
          </a:p>
        </p:txBody>
      </p:sp>
      <p:sp>
        <p:nvSpPr>
          <p:cNvPr id="3" name="Arrow: Right 2">
            <a:extLst>
              <a:ext uri="{FF2B5EF4-FFF2-40B4-BE49-F238E27FC236}">
                <a16:creationId xmlns:a16="http://schemas.microsoft.com/office/drawing/2014/main" id="{243B2711-EC5E-9ABB-D7EB-F5DE3DEC4B9D}"/>
              </a:ext>
            </a:extLst>
          </p:cNvPr>
          <p:cNvSpPr/>
          <p:nvPr/>
        </p:nvSpPr>
        <p:spPr>
          <a:xfrm>
            <a:off x="1733690" y="2412704"/>
            <a:ext cx="6015855" cy="3398027"/>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Plus Jakarta Sans" pitchFamily="2" charset="0"/>
              <a:cs typeface="Plus Jakarta Sans" pitchFamily="2" charset="0"/>
            </a:endParaRPr>
          </a:p>
        </p:txBody>
      </p:sp>
      <p:sp>
        <p:nvSpPr>
          <p:cNvPr id="4" name="TextBox 3">
            <a:extLst>
              <a:ext uri="{FF2B5EF4-FFF2-40B4-BE49-F238E27FC236}">
                <a16:creationId xmlns:a16="http://schemas.microsoft.com/office/drawing/2014/main" id="{C46475D2-2AF6-8CE1-3416-8826331F7DF9}"/>
              </a:ext>
            </a:extLst>
          </p:cNvPr>
          <p:cNvSpPr txBox="1"/>
          <p:nvPr/>
        </p:nvSpPr>
        <p:spPr>
          <a:xfrm>
            <a:off x="1733690" y="3065276"/>
            <a:ext cx="4791665" cy="2092881"/>
          </a:xfrm>
          <a:prstGeom prst="rect">
            <a:avLst/>
          </a:prstGeom>
          <a:noFill/>
        </p:spPr>
        <p:txBody>
          <a:bodyPr wrap="square" rtlCol="0">
            <a:spAutoFit/>
          </a:bodyPr>
          <a:lstStyle/>
          <a:p>
            <a:endParaRPr lang="en-US" sz="2600" b="1" dirty="0">
              <a:solidFill>
                <a:schemeClr val="bg1"/>
              </a:solidFill>
              <a:latin typeface="Plus Jakarta Sans" pitchFamily="2" charset="0"/>
              <a:cs typeface="Plus Jakarta Sans" pitchFamily="2" charset="0"/>
            </a:endParaRPr>
          </a:p>
          <a:p>
            <a:r>
              <a:rPr lang="en-US" sz="2600" b="1" dirty="0">
                <a:solidFill>
                  <a:schemeClr val="bg1"/>
                </a:solidFill>
                <a:latin typeface="Plus Jakarta Sans" pitchFamily="2" charset="0"/>
                <a:cs typeface="Plus Jakarta Sans" pitchFamily="2" charset="0"/>
              </a:rPr>
              <a:t>How does energy travel through an electrical system to make the system work?</a:t>
            </a:r>
          </a:p>
          <a:p>
            <a:endParaRPr lang="en-US" sz="2600" b="1" dirty="0">
              <a:solidFill>
                <a:schemeClr val="bg1"/>
              </a:solidFill>
              <a:latin typeface="Plus Jakarta Sans" pitchFamily="2" charset="0"/>
              <a:cs typeface="Plus Jakarta Sans" pitchFamily="2" charset="0"/>
            </a:endParaRPr>
          </a:p>
        </p:txBody>
      </p:sp>
      <p:sp>
        <p:nvSpPr>
          <p:cNvPr id="5" name="TextBox 4">
            <a:extLst>
              <a:ext uri="{FF2B5EF4-FFF2-40B4-BE49-F238E27FC236}">
                <a16:creationId xmlns:a16="http://schemas.microsoft.com/office/drawing/2014/main" id="{430FF732-7C6C-D9CB-0869-B4FE75F7F4E9}"/>
              </a:ext>
            </a:extLst>
          </p:cNvPr>
          <p:cNvSpPr txBox="1"/>
          <p:nvPr/>
        </p:nvSpPr>
        <p:spPr>
          <a:xfrm>
            <a:off x="8052620" y="1757228"/>
            <a:ext cx="2493460" cy="4708981"/>
          </a:xfrm>
          <a:prstGeom prst="rect">
            <a:avLst/>
          </a:prstGeom>
          <a:noFill/>
        </p:spPr>
        <p:txBody>
          <a:bodyPr wrap="square" rtlCol="0">
            <a:spAutoFit/>
          </a:bodyPr>
          <a:lstStyle/>
          <a:p>
            <a:r>
              <a:rPr lang="en-US" sz="30000" b="1" dirty="0">
                <a:solidFill>
                  <a:schemeClr val="bg1"/>
                </a:solidFill>
                <a:latin typeface="Plus Jakarta Sans" pitchFamily="2" charset="0"/>
                <a:cs typeface="Plus Jakarta Sans" pitchFamily="2" charset="0"/>
              </a:rPr>
              <a:t>?</a:t>
            </a:r>
          </a:p>
        </p:txBody>
      </p:sp>
    </p:spTree>
    <p:extLst>
      <p:ext uri="{BB962C8B-B14F-4D97-AF65-F5344CB8AC3E}">
        <p14:creationId xmlns:p14="http://schemas.microsoft.com/office/powerpoint/2010/main" val="1194573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23AC7-C82D-933D-C955-4ADC4695668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91BE3F1-8C77-1E76-BD43-300EB614D82C}"/>
              </a:ext>
            </a:extLst>
          </p:cNvPr>
          <p:cNvSpPr txBox="1"/>
          <p:nvPr/>
        </p:nvSpPr>
        <p:spPr>
          <a:xfrm>
            <a:off x="1720645" y="1140542"/>
            <a:ext cx="8593393" cy="707886"/>
          </a:xfrm>
          <a:prstGeom prst="rect">
            <a:avLst/>
          </a:prstGeom>
          <a:noFill/>
        </p:spPr>
        <p:txBody>
          <a:bodyPr wrap="square" rtlCol="0">
            <a:spAutoFit/>
          </a:bodyPr>
          <a:lstStyle/>
          <a:p>
            <a:pPr algn="ctr"/>
            <a:r>
              <a:rPr lang="en" sz="4000" b="1" dirty="0">
                <a:solidFill>
                  <a:schemeClr val="bg1"/>
                </a:solidFill>
                <a:latin typeface="Plus Jakarta Sans" pitchFamily="2" charset="0"/>
                <a:cs typeface="Plus Jakarta Sans" pitchFamily="2" charset="0"/>
              </a:rPr>
              <a:t>Cleanup</a:t>
            </a:r>
            <a:endParaRPr lang="en-US" sz="4000" dirty="0">
              <a:solidFill>
                <a:schemeClr val="bg1"/>
              </a:solidFill>
            </a:endParaRPr>
          </a:p>
        </p:txBody>
      </p:sp>
      <p:sp>
        <p:nvSpPr>
          <p:cNvPr id="3" name="TextBox 2">
            <a:extLst>
              <a:ext uri="{FF2B5EF4-FFF2-40B4-BE49-F238E27FC236}">
                <a16:creationId xmlns:a16="http://schemas.microsoft.com/office/drawing/2014/main" id="{FE862B84-6296-A682-C559-CC2F66589982}"/>
              </a:ext>
            </a:extLst>
          </p:cNvPr>
          <p:cNvSpPr txBox="1"/>
          <p:nvPr/>
        </p:nvSpPr>
        <p:spPr>
          <a:xfrm>
            <a:off x="1756713" y="3070581"/>
            <a:ext cx="6659195" cy="2308324"/>
          </a:xfrm>
          <a:prstGeom prst="rect">
            <a:avLst/>
          </a:prstGeom>
          <a:noFill/>
        </p:spPr>
        <p:txBody>
          <a:bodyPr wrap="none" rtlCol="0">
            <a:spAutoFit/>
          </a:bodyPr>
          <a:lstStyle/>
          <a:p>
            <a:r>
              <a:rPr lang="en-US" sz="3600" b="1" dirty="0">
                <a:solidFill>
                  <a:schemeClr val="bg1"/>
                </a:solidFill>
                <a:latin typeface="Plus Jakarta Sans" pitchFamily="2" charset="0"/>
                <a:cs typeface="Plus Jakarta Sans" pitchFamily="2" charset="0"/>
              </a:rPr>
              <a:t>Wrap it up, clean your space,</a:t>
            </a:r>
          </a:p>
          <a:p>
            <a:r>
              <a:rPr lang="en-US" sz="3600" b="1" dirty="0">
                <a:solidFill>
                  <a:schemeClr val="bg1"/>
                </a:solidFill>
                <a:latin typeface="Plus Jakarta Sans" pitchFamily="2" charset="0"/>
                <a:cs typeface="Plus Jakarta Sans" pitchFamily="2" charset="0"/>
              </a:rPr>
              <a:t>Leave it tidy, leave no trace.</a:t>
            </a:r>
          </a:p>
          <a:p>
            <a:r>
              <a:rPr lang="en-US" sz="3600" b="1" dirty="0">
                <a:solidFill>
                  <a:schemeClr val="bg1"/>
                </a:solidFill>
                <a:latin typeface="Plus Jakarta Sans" pitchFamily="2" charset="0"/>
                <a:cs typeface="Plus Jakarta Sans" pitchFamily="2" charset="0"/>
              </a:rPr>
              <a:t>Tools away, trash in the bin,</a:t>
            </a:r>
          </a:p>
          <a:p>
            <a:r>
              <a:rPr lang="en-US" sz="3600" b="1" dirty="0">
                <a:solidFill>
                  <a:schemeClr val="bg1"/>
                </a:solidFill>
                <a:latin typeface="Plus Jakarta Sans" pitchFamily="2" charset="0"/>
                <a:cs typeface="Plus Jakarta Sans" pitchFamily="2" charset="0"/>
              </a:rPr>
              <a:t>A fresh start helps us win!</a:t>
            </a:r>
          </a:p>
        </p:txBody>
      </p:sp>
      <p:pic>
        <p:nvPicPr>
          <p:cNvPr id="4" name="Picture 3">
            <a:extLst>
              <a:ext uri="{FF2B5EF4-FFF2-40B4-BE49-F238E27FC236}">
                <a16:creationId xmlns:a16="http://schemas.microsoft.com/office/drawing/2014/main" id="{4EEE89CA-1287-67DC-0C86-2F92757D4C73}"/>
              </a:ext>
            </a:extLst>
          </p:cNvPr>
          <p:cNvPicPr>
            <a:picLocks noChangeAspect="1"/>
          </p:cNvPicPr>
          <p:nvPr/>
        </p:nvPicPr>
        <p:blipFill>
          <a:blip r:embed="rId3"/>
          <a:stretch>
            <a:fillRect/>
          </a:stretch>
        </p:blipFill>
        <p:spPr>
          <a:xfrm>
            <a:off x="8415907" y="3576611"/>
            <a:ext cx="1916031" cy="16738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37649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2DB740A-3345-22AF-7C1F-8618ABAF602F}"/>
              </a:ext>
            </a:extLst>
          </p:cNvPr>
          <p:cNvSpPr/>
          <p:nvPr/>
        </p:nvSpPr>
        <p:spPr>
          <a:xfrm>
            <a:off x="1267294" y="2414376"/>
            <a:ext cx="4828705" cy="3459192"/>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Welcome Scientists</a:t>
            </a:r>
          </a:p>
          <a:p>
            <a:pPr lvl="0" algn="ctr">
              <a:lnSpc>
                <a:spcPct val="90000"/>
              </a:lnSpc>
              <a:spcBef>
                <a:spcPts val="1000"/>
              </a:spcBef>
              <a:defRPr/>
            </a:pPr>
            <a:r>
              <a:rPr lang="he-IL" sz="2400" dirty="0"/>
              <a:t>ברוכים הבאים למדענים</a:t>
            </a:r>
            <a:r>
              <a:rPr lang="en-US" sz="2400" dirty="0"/>
              <a:t>   </a:t>
            </a:r>
          </a:p>
          <a:p>
            <a:pPr lvl="0" algn="ctr">
              <a:lnSpc>
                <a:spcPct val="90000"/>
              </a:lnSpc>
              <a:spcBef>
                <a:spcPts val="1000"/>
              </a:spcBef>
              <a:defRPr/>
            </a:pPr>
            <a:r>
              <a:rPr lang="en-US" sz="2400" dirty="0">
                <a:solidFill>
                  <a:schemeClr val="bg1"/>
                </a:solidFill>
              </a:rPr>
              <a:t>Hola, </a:t>
            </a:r>
            <a:r>
              <a:rPr lang="en-US" sz="2400" dirty="0" err="1">
                <a:solidFill>
                  <a:schemeClr val="bg1"/>
                </a:solidFill>
              </a:rPr>
              <a:t>científica</a:t>
            </a:r>
            <a:r>
              <a:rPr lang="en-US" sz="2400" dirty="0">
                <a:solidFill>
                  <a:schemeClr val="bg1"/>
                </a:solidFill>
              </a:rPr>
              <a:t> y </a:t>
            </a:r>
            <a:r>
              <a:rPr lang="en-US" sz="2400" dirty="0" err="1">
                <a:solidFill>
                  <a:schemeClr val="bg1"/>
                </a:solidFill>
              </a:rPr>
              <a:t>científicos</a:t>
            </a:r>
            <a:r>
              <a:rPr lang="en-US" sz="2400" dirty="0">
                <a:solidFill>
                  <a:schemeClr val="bg1"/>
                </a:solidFill>
              </a:rPr>
              <a:t>. </a:t>
            </a:r>
          </a:p>
          <a:p>
            <a:pPr lvl="0" algn="ctr">
              <a:lnSpc>
                <a:spcPct val="90000"/>
              </a:lnSpc>
              <a:spcBef>
                <a:spcPts val="1000"/>
              </a:spcBef>
              <a:defRPr/>
            </a:pPr>
            <a:r>
              <a:rPr lang="en-US" sz="2400" dirty="0" err="1">
                <a:solidFill>
                  <a:schemeClr val="bg1"/>
                </a:solidFill>
              </a:rPr>
              <a:t>Kɔc</a:t>
            </a:r>
            <a:r>
              <a:rPr lang="en-US" sz="2400" dirty="0">
                <a:solidFill>
                  <a:schemeClr val="bg1"/>
                </a:solidFill>
              </a:rPr>
              <a:t> </a:t>
            </a:r>
            <a:r>
              <a:rPr lang="en-US" sz="2400" dirty="0" err="1">
                <a:solidFill>
                  <a:schemeClr val="bg1"/>
                </a:solidFill>
              </a:rPr>
              <a:t>nyic</a:t>
            </a:r>
            <a:r>
              <a:rPr lang="en-US" sz="2400" dirty="0">
                <a:solidFill>
                  <a:schemeClr val="bg1"/>
                </a:solidFill>
              </a:rPr>
              <a:t> </a:t>
            </a:r>
            <a:r>
              <a:rPr lang="en-US" sz="2400" dirty="0" err="1">
                <a:solidFill>
                  <a:schemeClr val="bg1"/>
                </a:solidFill>
              </a:rPr>
              <a:t>käŋ</a:t>
            </a:r>
            <a:r>
              <a:rPr lang="en-US" sz="2400" dirty="0">
                <a:solidFill>
                  <a:schemeClr val="bg1"/>
                </a:solidFill>
              </a:rPr>
              <a:t> </a:t>
            </a:r>
            <a:r>
              <a:rPr lang="en-US" sz="2400" dirty="0" err="1">
                <a:solidFill>
                  <a:schemeClr val="bg1"/>
                </a:solidFill>
              </a:rPr>
              <a:t>acï</a:t>
            </a:r>
            <a:r>
              <a:rPr lang="en-US" sz="2400" dirty="0">
                <a:solidFill>
                  <a:schemeClr val="bg1"/>
                </a:solidFill>
              </a:rPr>
              <a:t> </a:t>
            </a:r>
            <a:r>
              <a:rPr lang="en-US" sz="2400" dirty="0" err="1">
                <a:solidFill>
                  <a:schemeClr val="bg1"/>
                </a:solidFill>
              </a:rPr>
              <a:t>keek</a:t>
            </a:r>
            <a:r>
              <a:rPr lang="en-US" sz="2400" dirty="0">
                <a:solidFill>
                  <a:schemeClr val="bg1"/>
                </a:solidFill>
              </a:rPr>
              <a:t> </a:t>
            </a:r>
            <a:r>
              <a:rPr lang="en-US" sz="2400" dirty="0" err="1">
                <a:solidFill>
                  <a:schemeClr val="bg1"/>
                </a:solidFill>
              </a:rPr>
              <a:t>loor</a:t>
            </a:r>
            <a:endParaRPr lang="en-US" sz="2400" dirty="0">
              <a:solidFill>
                <a:schemeClr val="bg1"/>
              </a:solidFill>
            </a:endParaRPr>
          </a:p>
          <a:p>
            <a:pPr lvl="0" algn="ctr">
              <a:lnSpc>
                <a:spcPct val="90000"/>
              </a:lnSpc>
              <a:spcBef>
                <a:spcPts val="1000"/>
              </a:spcBef>
              <a:defRPr/>
            </a:pPr>
            <a:r>
              <a:rPr lang="az-Cyrl-AZ" sz="2400" dirty="0">
                <a:solidFill>
                  <a:schemeClr val="bg1"/>
                </a:solidFill>
              </a:rPr>
              <a:t>Добро пожаловать, ученые!</a:t>
            </a:r>
            <a:endParaRPr lang="en-US" sz="2400" dirty="0">
              <a:solidFill>
                <a:schemeClr val="bg1"/>
              </a:solidFill>
            </a:endParaRPr>
          </a:p>
          <a:p>
            <a:pPr lvl="0" algn="ctr">
              <a:lnSpc>
                <a:spcPct val="90000"/>
              </a:lnSpc>
              <a:spcBef>
                <a:spcPts val="1000"/>
              </a:spcBef>
              <a:defRPr/>
            </a:pPr>
            <a:r>
              <a:rPr lang="en-US" sz="2400" dirty="0" err="1">
                <a:solidFill>
                  <a:schemeClr val="bg1"/>
                </a:solidFill>
              </a:rPr>
              <a:t>Willkommen</a:t>
            </a:r>
            <a:r>
              <a:rPr lang="en-US" sz="2400" dirty="0">
                <a:solidFill>
                  <a:schemeClr val="bg1"/>
                </a:solidFill>
              </a:rPr>
              <a:t>, </a:t>
            </a:r>
            <a:r>
              <a:rPr lang="en-US" sz="2400" dirty="0" err="1">
                <a:solidFill>
                  <a:schemeClr val="bg1"/>
                </a:solidFill>
              </a:rPr>
              <a:t>Wissenschaftler</a:t>
            </a:r>
            <a:r>
              <a:rPr lang="en-US" sz="2400" dirty="0">
                <a:solidFill>
                  <a:schemeClr val="bg1"/>
                </a:solidFill>
              </a:rPr>
              <a:t>!</a:t>
            </a:r>
          </a:p>
          <a:p>
            <a:pPr lvl="0" algn="ctr">
              <a:lnSpc>
                <a:spcPct val="90000"/>
              </a:lnSpc>
              <a:spcBef>
                <a:spcPts val="1000"/>
              </a:spcBef>
              <a:defRPr/>
            </a:pPr>
            <a:r>
              <a:rPr lang="ar-AE" sz="2400" dirty="0">
                <a:solidFill>
                  <a:schemeClr val="bg1"/>
                </a:solidFill>
              </a:rPr>
              <a:t>مرحبا بالعلماء</a:t>
            </a:r>
            <a:endParaRPr lang="en-US" sz="2400" dirty="0">
              <a:solidFill>
                <a:schemeClr val="bg1"/>
              </a:solidFill>
            </a:endParaRPr>
          </a:p>
        </p:txBody>
      </p:sp>
      <p:sp>
        <p:nvSpPr>
          <p:cNvPr id="9" name="Rectangle: Rounded Corners 8">
            <a:extLst>
              <a:ext uri="{FF2B5EF4-FFF2-40B4-BE49-F238E27FC236}">
                <a16:creationId xmlns:a16="http://schemas.microsoft.com/office/drawing/2014/main" id="{00C502D4-43C9-57AB-0ABB-B2DE120FBDE7}"/>
              </a:ext>
            </a:extLst>
          </p:cNvPr>
          <p:cNvSpPr/>
          <p:nvPr/>
        </p:nvSpPr>
        <p:spPr>
          <a:xfrm>
            <a:off x="6251693" y="2341191"/>
            <a:ext cx="4504426" cy="3459192"/>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dirty="0"/>
              <a:t>科学者の皆様へようこそ</a:t>
            </a:r>
            <a:endParaRPr lang="en-US" altLang="ja-JP" sz="2400" dirty="0"/>
          </a:p>
          <a:p>
            <a:r>
              <a:rPr lang="am-ET" sz="2400" dirty="0"/>
              <a:t>እንኳን ደህና መጡ ሳይንቲስቶች</a:t>
            </a:r>
            <a:r>
              <a:rPr lang="en-US" sz="2400" dirty="0"/>
              <a:t>. </a:t>
            </a:r>
          </a:p>
          <a:p>
            <a:r>
              <a:rPr lang="en-US" sz="2400" dirty="0"/>
              <a:t>Karibu </a:t>
            </a:r>
            <a:r>
              <a:rPr lang="en-US" sz="2400" dirty="0" err="1"/>
              <a:t>Wanasayansi</a:t>
            </a:r>
            <a:endParaRPr lang="en-US" sz="2400" dirty="0"/>
          </a:p>
          <a:p>
            <a:r>
              <a:rPr lang="en-US" sz="2400" dirty="0"/>
              <a:t>Bienvenue aux </a:t>
            </a:r>
            <a:r>
              <a:rPr lang="en-US" sz="2400" dirty="0" err="1"/>
              <a:t>scientifiques</a:t>
            </a:r>
            <a:endParaRPr lang="en-US" sz="2400" dirty="0"/>
          </a:p>
          <a:p>
            <a:r>
              <a:rPr lang="en-US" sz="2400" dirty="0" err="1"/>
              <a:t>Croeso</a:t>
            </a:r>
            <a:r>
              <a:rPr lang="en-US" sz="2400" dirty="0"/>
              <a:t> </a:t>
            </a:r>
            <a:r>
              <a:rPr lang="en-US" sz="2400" dirty="0" err="1"/>
              <a:t>i</a:t>
            </a:r>
            <a:r>
              <a:rPr lang="en-US" sz="2400" dirty="0"/>
              <a:t> </a:t>
            </a:r>
            <a:r>
              <a:rPr lang="en-US" sz="2400" dirty="0" err="1"/>
              <a:t>Wyddonwyr</a:t>
            </a:r>
            <a:endParaRPr lang="en-US" sz="2400" dirty="0"/>
          </a:p>
          <a:p>
            <a:r>
              <a:rPr lang="en-US" sz="2400" dirty="0" err="1"/>
              <a:t>Velkomnir</a:t>
            </a:r>
            <a:r>
              <a:rPr lang="en-US" sz="2400" dirty="0"/>
              <a:t> </a:t>
            </a:r>
            <a:r>
              <a:rPr lang="en-US" sz="2400" dirty="0" err="1"/>
              <a:t>vísindamenn</a:t>
            </a:r>
            <a:endParaRPr lang="en-US" sz="2400" dirty="0"/>
          </a:p>
          <a:p>
            <a:r>
              <a:rPr lang="ko-KR" altLang="en-US" sz="2400" dirty="0"/>
              <a:t>과학자 여러분 환영합니다</a:t>
            </a:r>
            <a:endParaRPr lang="en-US" sz="2400" dirty="0"/>
          </a:p>
        </p:txBody>
      </p:sp>
      <p:pic>
        <p:nvPicPr>
          <p:cNvPr id="3" name="Picture 2">
            <a:extLst>
              <a:ext uri="{FF2B5EF4-FFF2-40B4-BE49-F238E27FC236}">
                <a16:creationId xmlns:a16="http://schemas.microsoft.com/office/drawing/2014/main" id="{8DEEB55D-984F-23EF-24C0-23FD33E3BD13}"/>
              </a:ext>
            </a:extLst>
          </p:cNvPr>
          <p:cNvPicPr>
            <a:picLocks noChangeAspect="1"/>
          </p:cNvPicPr>
          <p:nvPr/>
        </p:nvPicPr>
        <p:blipFill>
          <a:blip r:embed="rId3"/>
          <a:stretch>
            <a:fillRect/>
          </a:stretch>
        </p:blipFill>
        <p:spPr>
          <a:xfrm>
            <a:off x="3831954" y="844034"/>
            <a:ext cx="4295742" cy="1202808"/>
          </a:xfrm>
          <a:prstGeom prst="rect">
            <a:avLst/>
          </a:prstGeom>
        </p:spPr>
      </p:pic>
    </p:spTree>
    <p:extLst>
      <p:ext uri="{BB962C8B-B14F-4D97-AF65-F5344CB8AC3E}">
        <p14:creationId xmlns:p14="http://schemas.microsoft.com/office/powerpoint/2010/main" val="1150389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0809B-0D1A-B59B-5417-EACA2B436EB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76FCF17-989C-0AA5-894E-BD46612FE4DB}"/>
              </a:ext>
            </a:extLst>
          </p:cNvPr>
          <p:cNvSpPr txBox="1"/>
          <p:nvPr/>
        </p:nvSpPr>
        <p:spPr>
          <a:xfrm>
            <a:off x="3512634" y="3695853"/>
            <a:ext cx="5152524" cy="830997"/>
          </a:xfrm>
          <a:prstGeom prst="rect">
            <a:avLst/>
          </a:prstGeom>
          <a:noFill/>
        </p:spPr>
        <p:txBody>
          <a:bodyPr wrap="square" rtlCol="0">
            <a:spAutoFit/>
          </a:bodyPr>
          <a:lstStyle/>
          <a:p>
            <a:pPr algn="ctr"/>
            <a:r>
              <a:rPr lang="en-US" sz="4800" dirty="0">
                <a:solidFill>
                  <a:schemeClr val="bg1"/>
                </a:solidFill>
                <a:latin typeface="Plus Jakarta Sans" pitchFamily="2" charset="0"/>
                <a:cs typeface="Plus Jakarta Sans" pitchFamily="2" charset="0"/>
              </a:rPr>
              <a:t>Lesson 3-8b</a:t>
            </a:r>
          </a:p>
        </p:txBody>
      </p:sp>
    </p:spTree>
    <p:extLst>
      <p:ext uri="{BB962C8B-B14F-4D97-AF65-F5344CB8AC3E}">
        <p14:creationId xmlns:p14="http://schemas.microsoft.com/office/powerpoint/2010/main" val="3032939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F1DAA-0035-3C46-8FD6-D47D787FD9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FFD469-1E8C-659B-F8DA-BF4FA9C96A61}"/>
              </a:ext>
            </a:extLst>
          </p:cNvPr>
          <p:cNvSpPr>
            <a:spLocks noGrp="1"/>
          </p:cNvSpPr>
          <p:nvPr>
            <p:ph type="title"/>
          </p:nvPr>
        </p:nvSpPr>
        <p:spPr/>
        <p:txBody>
          <a:bodyPr/>
          <a:lstStyle/>
          <a:p>
            <a:r>
              <a:rPr lang="en-US" dirty="0"/>
              <a:t>Bell Work</a:t>
            </a:r>
          </a:p>
        </p:txBody>
      </p:sp>
      <p:sp>
        <p:nvSpPr>
          <p:cNvPr id="4" name="Text Placeholder 3">
            <a:extLst>
              <a:ext uri="{FF2B5EF4-FFF2-40B4-BE49-F238E27FC236}">
                <a16:creationId xmlns:a16="http://schemas.microsoft.com/office/drawing/2014/main" id="{B1C9A910-72ED-CA95-A6FB-9665F2D18898}"/>
              </a:ext>
            </a:extLst>
          </p:cNvPr>
          <p:cNvSpPr>
            <a:spLocks noGrp="1"/>
          </p:cNvSpPr>
          <p:nvPr>
            <p:ph type="body" sz="half" idx="2"/>
          </p:nvPr>
        </p:nvSpPr>
        <p:spPr>
          <a:xfrm>
            <a:off x="6096000" y="2414376"/>
            <a:ext cx="2912018" cy="3459192"/>
          </a:xfrm>
        </p:spPr>
        <p:txBody>
          <a:bodyPr/>
          <a:lstStyle/>
          <a:p>
            <a:endParaRPr lang="en-US" dirty="0"/>
          </a:p>
        </p:txBody>
      </p:sp>
      <p:sp>
        <p:nvSpPr>
          <p:cNvPr id="5" name="Rectangle 4">
            <a:extLst>
              <a:ext uri="{FF2B5EF4-FFF2-40B4-BE49-F238E27FC236}">
                <a16:creationId xmlns:a16="http://schemas.microsoft.com/office/drawing/2014/main" id="{C6FA4726-4A76-C272-4FDD-BDB37FEA0952}"/>
              </a:ext>
            </a:extLst>
          </p:cNvPr>
          <p:cNvSpPr/>
          <p:nvPr/>
        </p:nvSpPr>
        <p:spPr>
          <a:xfrm>
            <a:off x="1061884" y="2281084"/>
            <a:ext cx="10097729" cy="396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7D551F0-E5B2-4E00-9325-4D920B4F6D4D}"/>
              </a:ext>
            </a:extLst>
          </p:cNvPr>
          <p:cNvSpPr/>
          <p:nvPr/>
        </p:nvSpPr>
        <p:spPr>
          <a:xfrm>
            <a:off x="4512357" y="2414376"/>
            <a:ext cx="3039652" cy="345919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8382C8F-4B9C-1A7B-593F-9C5619463BD2}"/>
              </a:ext>
            </a:extLst>
          </p:cNvPr>
          <p:cNvSpPr/>
          <p:nvPr/>
        </p:nvSpPr>
        <p:spPr>
          <a:xfrm>
            <a:off x="1311493" y="2414376"/>
            <a:ext cx="2908092" cy="345919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Plus Jakarta Sans" pitchFamily="2" charset="0"/>
                <a:cs typeface="Plus Jakarta Sans" pitchFamily="2" charset="0"/>
              </a:rPr>
              <a:t>Gently place your hand around your throat and talk. Write five sentences about how you think energy produces sound. </a:t>
            </a:r>
          </a:p>
        </p:txBody>
      </p:sp>
      <p:sp>
        <p:nvSpPr>
          <p:cNvPr id="9" name="Rectangle: Rounded Corners 8">
            <a:extLst>
              <a:ext uri="{FF2B5EF4-FFF2-40B4-BE49-F238E27FC236}">
                <a16:creationId xmlns:a16="http://schemas.microsoft.com/office/drawing/2014/main" id="{90EE3785-E53D-649A-6FAF-F2B8E86291F5}"/>
              </a:ext>
            </a:extLst>
          </p:cNvPr>
          <p:cNvSpPr/>
          <p:nvPr/>
        </p:nvSpPr>
        <p:spPr>
          <a:xfrm>
            <a:off x="7742464" y="2414376"/>
            <a:ext cx="3039652" cy="345919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2000" dirty="0">
                <a:latin typeface="Plus Jakarta Sans" pitchFamily="2" charset="0"/>
                <a:cs typeface="Plus Jakarta Sans" pitchFamily="2" charset="0"/>
              </a:rPr>
              <a:t>Coloca suavemente la mano alrededor de la garganta y habla. Escribe cinco oraciones sobre cómo crees que la energía produce sonido.</a:t>
            </a:r>
          </a:p>
        </p:txBody>
      </p:sp>
      <p:pic>
        <p:nvPicPr>
          <p:cNvPr id="8" name="Picture 7">
            <a:extLst>
              <a:ext uri="{FF2B5EF4-FFF2-40B4-BE49-F238E27FC236}">
                <a16:creationId xmlns:a16="http://schemas.microsoft.com/office/drawing/2014/main" id="{ACF0D1C0-D3D4-1366-85B2-D17C1597BCC3}"/>
              </a:ext>
            </a:extLst>
          </p:cNvPr>
          <p:cNvPicPr>
            <a:picLocks noChangeAspect="1"/>
          </p:cNvPicPr>
          <p:nvPr/>
        </p:nvPicPr>
        <p:blipFill>
          <a:blip r:embed="rId3"/>
          <a:stretch>
            <a:fillRect/>
          </a:stretch>
        </p:blipFill>
        <p:spPr>
          <a:xfrm>
            <a:off x="4828856" y="2781301"/>
            <a:ext cx="2534288" cy="2846366"/>
          </a:xfrm>
          <a:prstGeom prst="ellipse">
            <a:avLst/>
          </a:prstGeom>
          <a:ln>
            <a:noFill/>
          </a:ln>
          <a:effectLst>
            <a:softEdge rad="112500"/>
          </a:effectLst>
        </p:spPr>
      </p:pic>
    </p:spTree>
    <p:extLst>
      <p:ext uri="{BB962C8B-B14F-4D97-AF65-F5344CB8AC3E}">
        <p14:creationId xmlns:p14="http://schemas.microsoft.com/office/powerpoint/2010/main" val="3463131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D5EF2-6AB0-1BC1-0FE6-7B7E635E14DA}"/>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0D81D1D-6F12-A44C-9104-36ECB31FD9CB}"/>
              </a:ext>
            </a:extLst>
          </p:cNvPr>
          <p:cNvSpPr/>
          <p:nvPr/>
        </p:nvSpPr>
        <p:spPr>
          <a:xfrm>
            <a:off x="1267294" y="2414376"/>
            <a:ext cx="4828705" cy="3459192"/>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Welcome Scientists</a:t>
            </a:r>
          </a:p>
          <a:p>
            <a:pPr lvl="0" algn="ctr">
              <a:lnSpc>
                <a:spcPct val="90000"/>
              </a:lnSpc>
              <a:spcBef>
                <a:spcPts val="1000"/>
              </a:spcBef>
              <a:defRPr/>
            </a:pPr>
            <a:r>
              <a:rPr lang="he-IL" sz="2400" dirty="0"/>
              <a:t>ברוכים הבאים למדענים</a:t>
            </a:r>
            <a:r>
              <a:rPr lang="en-US" sz="2400" dirty="0"/>
              <a:t>   </a:t>
            </a:r>
          </a:p>
          <a:p>
            <a:pPr lvl="0" algn="ctr">
              <a:lnSpc>
                <a:spcPct val="90000"/>
              </a:lnSpc>
              <a:spcBef>
                <a:spcPts val="1000"/>
              </a:spcBef>
              <a:defRPr/>
            </a:pPr>
            <a:r>
              <a:rPr lang="en-US" sz="2400" dirty="0">
                <a:solidFill>
                  <a:schemeClr val="bg1"/>
                </a:solidFill>
              </a:rPr>
              <a:t>Hola, </a:t>
            </a:r>
            <a:r>
              <a:rPr lang="en-US" sz="2400" dirty="0" err="1">
                <a:solidFill>
                  <a:schemeClr val="bg1"/>
                </a:solidFill>
              </a:rPr>
              <a:t>científica</a:t>
            </a:r>
            <a:r>
              <a:rPr lang="en-US" sz="2400" dirty="0">
                <a:solidFill>
                  <a:schemeClr val="bg1"/>
                </a:solidFill>
              </a:rPr>
              <a:t> y </a:t>
            </a:r>
            <a:r>
              <a:rPr lang="en-US" sz="2400" dirty="0" err="1">
                <a:solidFill>
                  <a:schemeClr val="bg1"/>
                </a:solidFill>
              </a:rPr>
              <a:t>científicos</a:t>
            </a:r>
            <a:r>
              <a:rPr lang="en-US" sz="2400" dirty="0">
                <a:solidFill>
                  <a:schemeClr val="bg1"/>
                </a:solidFill>
              </a:rPr>
              <a:t>. </a:t>
            </a:r>
          </a:p>
          <a:p>
            <a:pPr lvl="0" algn="ctr">
              <a:lnSpc>
                <a:spcPct val="90000"/>
              </a:lnSpc>
              <a:spcBef>
                <a:spcPts val="1000"/>
              </a:spcBef>
              <a:defRPr/>
            </a:pPr>
            <a:r>
              <a:rPr lang="en-US" sz="2400" dirty="0" err="1">
                <a:solidFill>
                  <a:schemeClr val="bg1"/>
                </a:solidFill>
              </a:rPr>
              <a:t>Kɔc</a:t>
            </a:r>
            <a:r>
              <a:rPr lang="en-US" sz="2400" dirty="0">
                <a:solidFill>
                  <a:schemeClr val="bg1"/>
                </a:solidFill>
              </a:rPr>
              <a:t> </a:t>
            </a:r>
            <a:r>
              <a:rPr lang="en-US" sz="2400" dirty="0" err="1">
                <a:solidFill>
                  <a:schemeClr val="bg1"/>
                </a:solidFill>
              </a:rPr>
              <a:t>nyic</a:t>
            </a:r>
            <a:r>
              <a:rPr lang="en-US" sz="2400" dirty="0">
                <a:solidFill>
                  <a:schemeClr val="bg1"/>
                </a:solidFill>
              </a:rPr>
              <a:t> </a:t>
            </a:r>
            <a:r>
              <a:rPr lang="en-US" sz="2400" dirty="0" err="1">
                <a:solidFill>
                  <a:schemeClr val="bg1"/>
                </a:solidFill>
              </a:rPr>
              <a:t>käŋ</a:t>
            </a:r>
            <a:r>
              <a:rPr lang="en-US" sz="2400" dirty="0">
                <a:solidFill>
                  <a:schemeClr val="bg1"/>
                </a:solidFill>
              </a:rPr>
              <a:t> </a:t>
            </a:r>
            <a:r>
              <a:rPr lang="en-US" sz="2400" dirty="0" err="1">
                <a:solidFill>
                  <a:schemeClr val="bg1"/>
                </a:solidFill>
              </a:rPr>
              <a:t>acï</a:t>
            </a:r>
            <a:r>
              <a:rPr lang="en-US" sz="2400" dirty="0">
                <a:solidFill>
                  <a:schemeClr val="bg1"/>
                </a:solidFill>
              </a:rPr>
              <a:t> </a:t>
            </a:r>
            <a:r>
              <a:rPr lang="en-US" sz="2400" dirty="0" err="1">
                <a:solidFill>
                  <a:schemeClr val="bg1"/>
                </a:solidFill>
              </a:rPr>
              <a:t>keek</a:t>
            </a:r>
            <a:r>
              <a:rPr lang="en-US" sz="2400" dirty="0">
                <a:solidFill>
                  <a:schemeClr val="bg1"/>
                </a:solidFill>
              </a:rPr>
              <a:t> </a:t>
            </a:r>
            <a:r>
              <a:rPr lang="en-US" sz="2400" dirty="0" err="1">
                <a:solidFill>
                  <a:schemeClr val="bg1"/>
                </a:solidFill>
              </a:rPr>
              <a:t>loor</a:t>
            </a:r>
            <a:endParaRPr lang="en-US" sz="2400" dirty="0">
              <a:solidFill>
                <a:schemeClr val="bg1"/>
              </a:solidFill>
            </a:endParaRPr>
          </a:p>
          <a:p>
            <a:pPr lvl="0" algn="ctr">
              <a:lnSpc>
                <a:spcPct val="90000"/>
              </a:lnSpc>
              <a:spcBef>
                <a:spcPts val="1000"/>
              </a:spcBef>
              <a:defRPr/>
            </a:pPr>
            <a:r>
              <a:rPr lang="az-Cyrl-AZ" sz="2400" dirty="0">
                <a:solidFill>
                  <a:schemeClr val="bg1"/>
                </a:solidFill>
              </a:rPr>
              <a:t>Добро пожаловать, ученые!</a:t>
            </a:r>
            <a:endParaRPr lang="en-US" sz="2400" dirty="0">
              <a:solidFill>
                <a:schemeClr val="bg1"/>
              </a:solidFill>
            </a:endParaRPr>
          </a:p>
          <a:p>
            <a:pPr lvl="0" algn="ctr">
              <a:lnSpc>
                <a:spcPct val="90000"/>
              </a:lnSpc>
              <a:spcBef>
                <a:spcPts val="1000"/>
              </a:spcBef>
              <a:defRPr/>
            </a:pPr>
            <a:r>
              <a:rPr lang="en-US" sz="2400" dirty="0" err="1">
                <a:solidFill>
                  <a:schemeClr val="bg1"/>
                </a:solidFill>
              </a:rPr>
              <a:t>Willkommen</a:t>
            </a:r>
            <a:r>
              <a:rPr lang="en-US" sz="2400" dirty="0">
                <a:solidFill>
                  <a:schemeClr val="bg1"/>
                </a:solidFill>
              </a:rPr>
              <a:t>, </a:t>
            </a:r>
            <a:r>
              <a:rPr lang="en-US" sz="2400" dirty="0" err="1">
                <a:solidFill>
                  <a:schemeClr val="bg1"/>
                </a:solidFill>
              </a:rPr>
              <a:t>Wissenschaftler</a:t>
            </a:r>
            <a:r>
              <a:rPr lang="en-US" sz="2400" dirty="0">
                <a:solidFill>
                  <a:schemeClr val="bg1"/>
                </a:solidFill>
              </a:rPr>
              <a:t>!</a:t>
            </a:r>
          </a:p>
          <a:p>
            <a:pPr lvl="0" algn="ctr">
              <a:lnSpc>
                <a:spcPct val="90000"/>
              </a:lnSpc>
              <a:spcBef>
                <a:spcPts val="1000"/>
              </a:spcBef>
              <a:defRPr/>
            </a:pPr>
            <a:r>
              <a:rPr lang="ar-AE" sz="2400" dirty="0">
                <a:solidFill>
                  <a:schemeClr val="bg1"/>
                </a:solidFill>
              </a:rPr>
              <a:t>مرحبا بالعلماء</a:t>
            </a:r>
            <a:endParaRPr lang="en-US" sz="2400" dirty="0">
              <a:solidFill>
                <a:schemeClr val="bg1"/>
              </a:solidFill>
            </a:endParaRPr>
          </a:p>
        </p:txBody>
      </p:sp>
      <p:sp>
        <p:nvSpPr>
          <p:cNvPr id="9" name="Rectangle: Rounded Corners 8">
            <a:extLst>
              <a:ext uri="{FF2B5EF4-FFF2-40B4-BE49-F238E27FC236}">
                <a16:creationId xmlns:a16="http://schemas.microsoft.com/office/drawing/2014/main" id="{A39F0380-488A-30D6-1ECB-7E4339FB1E71}"/>
              </a:ext>
            </a:extLst>
          </p:cNvPr>
          <p:cNvSpPr/>
          <p:nvPr/>
        </p:nvSpPr>
        <p:spPr>
          <a:xfrm>
            <a:off x="6251693" y="2341191"/>
            <a:ext cx="4504426" cy="3459192"/>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dirty="0"/>
              <a:t>科学者の皆様へようこそ</a:t>
            </a:r>
            <a:endParaRPr lang="en-US" altLang="ja-JP" sz="2400" dirty="0"/>
          </a:p>
          <a:p>
            <a:r>
              <a:rPr lang="am-ET" sz="2400" dirty="0"/>
              <a:t>እንኳን ደህና መጡ ሳይንቲስቶች</a:t>
            </a:r>
            <a:r>
              <a:rPr lang="en-US" sz="2400" dirty="0"/>
              <a:t>. </a:t>
            </a:r>
          </a:p>
          <a:p>
            <a:r>
              <a:rPr lang="en-US" sz="2400" dirty="0"/>
              <a:t>Karibu </a:t>
            </a:r>
            <a:r>
              <a:rPr lang="en-US" sz="2400" dirty="0" err="1"/>
              <a:t>Wanasayansi</a:t>
            </a:r>
            <a:endParaRPr lang="en-US" sz="2400" dirty="0"/>
          </a:p>
          <a:p>
            <a:r>
              <a:rPr lang="en-US" sz="2400" dirty="0"/>
              <a:t>Bienvenue aux </a:t>
            </a:r>
            <a:r>
              <a:rPr lang="en-US" sz="2400" dirty="0" err="1"/>
              <a:t>scientifiques</a:t>
            </a:r>
            <a:endParaRPr lang="en-US" sz="2400" dirty="0"/>
          </a:p>
          <a:p>
            <a:r>
              <a:rPr lang="en-US" sz="2400" dirty="0" err="1"/>
              <a:t>Croeso</a:t>
            </a:r>
            <a:r>
              <a:rPr lang="en-US" sz="2400" dirty="0"/>
              <a:t> </a:t>
            </a:r>
            <a:r>
              <a:rPr lang="en-US" sz="2400" dirty="0" err="1"/>
              <a:t>i</a:t>
            </a:r>
            <a:r>
              <a:rPr lang="en-US" sz="2400" dirty="0"/>
              <a:t> </a:t>
            </a:r>
            <a:r>
              <a:rPr lang="en-US" sz="2400" dirty="0" err="1"/>
              <a:t>Wyddonwyr</a:t>
            </a:r>
            <a:endParaRPr lang="en-US" sz="2400" dirty="0"/>
          </a:p>
          <a:p>
            <a:r>
              <a:rPr lang="en-US" sz="2400" dirty="0" err="1"/>
              <a:t>Velkomnir</a:t>
            </a:r>
            <a:r>
              <a:rPr lang="en-US" sz="2400" dirty="0"/>
              <a:t> </a:t>
            </a:r>
            <a:r>
              <a:rPr lang="en-US" sz="2400" dirty="0" err="1"/>
              <a:t>vísindamenn</a:t>
            </a:r>
            <a:endParaRPr lang="en-US" sz="2400" dirty="0"/>
          </a:p>
          <a:p>
            <a:r>
              <a:rPr lang="ko-KR" altLang="en-US" sz="2400" dirty="0"/>
              <a:t>과학자 여러분 환영합니다</a:t>
            </a:r>
            <a:endParaRPr lang="en-US" sz="2400" dirty="0"/>
          </a:p>
        </p:txBody>
      </p:sp>
      <p:pic>
        <p:nvPicPr>
          <p:cNvPr id="3" name="Picture 2">
            <a:extLst>
              <a:ext uri="{FF2B5EF4-FFF2-40B4-BE49-F238E27FC236}">
                <a16:creationId xmlns:a16="http://schemas.microsoft.com/office/drawing/2014/main" id="{3927C261-7C49-DBEC-D10F-A769E25E34D2}"/>
              </a:ext>
            </a:extLst>
          </p:cNvPr>
          <p:cNvPicPr>
            <a:picLocks noChangeAspect="1"/>
          </p:cNvPicPr>
          <p:nvPr/>
        </p:nvPicPr>
        <p:blipFill>
          <a:blip r:embed="rId3"/>
          <a:stretch>
            <a:fillRect/>
          </a:stretch>
        </p:blipFill>
        <p:spPr>
          <a:xfrm>
            <a:off x="3689079" y="844034"/>
            <a:ext cx="4295742" cy="1202808"/>
          </a:xfrm>
          <a:prstGeom prst="rect">
            <a:avLst/>
          </a:prstGeom>
        </p:spPr>
      </p:pic>
    </p:spTree>
    <p:extLst>
      <p:ext uri="{BB962C8B-B14F-4D97-AF65-F5344CB8AC3E}">
        <p14:creationId xmlns:p14="http://schemas.microsoft.com/office/powerpoint/2010/main" val="4087472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55B30-2839-A7A4-9767-452712E88C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FE849-02F8-B031-BD61-FBFB6D79C46F}"/>
              </a:ext>
            </a:extLst>
          </p:cNvPr>
          <p:cNvSpPr>
            <a:spLocks noGrp="1"/>
          </p:cNvSpPr>
          <p:nvPr>
            <p:ph type="title"/>
          </p:nvPr>
        </p:nvSpPr>
        <p:spPr>
          <a:xfrm>
            <a:off x="1342845" y="922746"/>
            <a:ext cx="9506310" cy="1024042"/>
          </a:xfrm>
        </p:spPr>
        <p:txBody>
          <a:bodyPr/>
          <a:lstStyle/>
          <a:p>
            <a:r>
              <a:rPr lang="en-US" dirty="0"/>
              <a:t>Our Path to Success</a:t>
            </a:r>
          </a:p>
        </p:txBody>
      </p:sp>
      <p:sp>
        <p:nvSpPr>
          <p:cNvPr id="3" name="Arrow: Chevron 2">
            <a:extLst>
              <a:ext uri="{FF2B5EF4-FFF2-40B4-BE49-F238E27FC236}">
                <a16:creationId xmlns:a16="http://schemas.microsoft.com/office/drawing/2014/main" id="{94CF7D0B-7E84-29A8-C83E-2E81D238A30D}"/>
              </a:ext>
            </a:extLst>
          </p:cNvPr>
          <p:cNvSpPr/>
          <p:nvPr/>
        </p:nvSpPr>
        <p:spPr>
          <a:xfrm>
            <a:off x="1531541" y="2622754"/>
            <a:ext cx="6272981" cy="806246"/>
          </a:xfrm>
          <a:prstGeom prst="chevron">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Plus Jakarta Sans" pitchFamily="2" charset="0"/>
                <a:cs typeface="Plus Jakarta Sans" pitchFamily="2" charset="0"/>
              </a:rPr>
              <a:t>M</a:t>
            </a:r>
            <a:r>
              <a:rPr lang="en-US" sz="3200" dirty="0">
                <a:solidFill>
                  <a:schemeClr val="bg1"/>
                </a:solidFill>
                <a:latin typeface="Plus Jakarta Sans" pitchFamily="2" charset="0"/>
                <a:cs typeface="Plus Jakarta Sans" pitchFamily="2" charset="0"/>
              </a:rPr>
              <a:t>-Materials First</a:t>
            </a:r>
          </a:p>
        </p:txBody>
      </p:sp>
      <p:sp>
        <p:nvSpPr>
          <p:cNvPr id="6" name="Arrow: Chevron 5">
            <a:extLst>
              <a:ext uri="{FF2B5EF4-FFF2-40B4-BE49-F238E27FC236}">
                <a16:creationId xmlns:a16="http://schemas.microsoft.com/office/drawing/2014/main" id="{FF86E508-158D-7D32-A336-C174DB165554}"/>
              </a:ext>
            </a:extLst>
          </p:cNvPr>
          <p:cNvSpPr/>
          <p:nvPr/>
        </p:nvSpPr>
        <p:spPr>
          <a:xfrm>
            <a:off x="1531542" y="3586315"/>
            <a:ext cx="6272981" cy="806246"/>
          </a:xfrm>
          <a:prstGeom prst="chevron">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Plus Jakarta Sans" pitchFamily="2" charset="0"/>
                <a:cs typeface="Plus Jakarta Sans" pitchFamily="2" charset="0"/>
              </a:rPr>
              <a:t>A</a:t>
            </a:r>
            <a:r>
              <a:rPr lang="en-US" sz="3200" dirty="0">
                <a:solidFill>
                  <a:schemeClr val="bg1"/>
                </a:solidFill>
                <a:latin typeface="Plus Jakarta Sans" pitchFamily="2" charset="0"/>
                <a:cs typeface="Plus Jakarta Sans" pitchFamily="2" charset="0"/>
              </a:rPr>
              <a:t>-All Other Items Away</a:t>
            </a:r>
          </a:p>
        </p:txBody>
      </p:sp>
      <p:sp>
        <p:nvSpPr>
          <p:cNvPr id="10" name="Arrow: Chevron 9">
            <a:extLst>
              <a:ext uri="{FF2B5EF4-FFF2-40B4-BE49-F238E27FC236}">
                <a16:creationId xmlns:a16="http://schemas.microsoft.com/office/drawing/2014/main" id="{9063A2D2-DC6A-E7F5-8C58-AB8B284B32A9}"/>
              </a:ext>
            </a:extLst>
          </p:cNvPr>
          <p:cNvSpPr/>
          <p:nvPr/>
        </p:nvSpPr>
        <p:spPr>
          <a:xfrm>
            <a:off x="1531541" y="4549876"/>
            <a:ext cx="6272981" cy="806246"/>
          </a:xfrm>
          <a:prstGeom prst="chevron">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Plus Jakarta Sans" pitchFamily="2" charset="0"/>
                <a:cs typeface="Plus Jakarta Sans" pitchFamily="2" charset="0"/>
              </a:rPr>
              <a:t>P</a:t>
            </a:r>
            <a:r>
              <a:rPr lang="en-US" sz="3200" dirty="0">
                <a:solidFill>
                  <a:schemeClr val="bg1"/>
                </a:solidFill>
                <a:latin typeface="Plus Jakarta Sans" pitchFamily="2" charset="0"/>
                <a:cs typeface="Plus Jakarta Sans" pitchFamily="2" charset="0"/>
              </a:rPr>
              <a:t> –Place Your Backpack</a:t>
            </a:r>
          </a:p>
        </p:txBody>
      </p:sp>
      <p:pic>
        <p:nvPicPr>
          <p:cNvPr id="4" name="Picture 3">
            <a:extLst>
              <a:ext uri="{FF2B5EF4-FFF2-40B4-BE49-F238E27FC236}">
                <a16:creationId xmlns:a16="http://schemas.microsoft.com/office/drawing/2014/main" id="{C3A9A9F6-D314-046A-91BC-238F44AE1AFB}"/>
              </a:ext>
            </a:extLst>
          </p:cNvPr>
          <p:cNvPicPr>
            <a:picLocks noChangeAspect="1"/>
          </p:cNvPicPr>
          <p:nvPr/>
        </p:nvPicPr>
        <p:blipFill>
          <a:blip r:embed="rId3"/>
          <a:stretch>
            <a:fillRect/>
          </a:stretch>
        </p:blipFill>
        <p:spPr>
          <a:xfrm>
            <a:off x="7986829" y="2900756"/>
            <a:ext cx="2673629" cy="21773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99931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F07EE-218A-D799-CAD5-163CC6752D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F9A17-2F33-3963-B694-50CC56180061}"/>
              </a:ext>
            </a:extLst>
          </p:cNvPr>
          <p:cNvSpPr>
            <a:spLocks noGrp="1"/>
          </p:cNvSpPr>
          <p:nvPr>
            <p:ph type="title"/>
          </p:nvPr>
        </p:nvSpPr>
        <p:spPr>
          <a:xfrm>
            <a:off x="1342845" y="922746"/>
            <a:ext cx="9506310" cy="1024042"/>
          </a:xfrm>
        </p:spPr>
        <p:txBody>
          <a:bodyPr>
            <a:normAutofit/>
          </a:bodyPr>
          <a:lstStyle/>
          <a:p>
            <a:r>
              <a:rPr lang="en-US" dirty="0"/>
              <a:t>Dr. Lewis' Classroom Rules</a:t>
            </a:r>
          </a:p>
        </p:txBody>
      </p:sp>
      <p:sp>
        <p:nvSpPr>
          <p:cNvPr id="7" name="Rectangle 6">
            <a:extLst>
              <a:ext uri="{FF2B5EF4-FFF2-40B4-BE49-F238E27FC236}">
                <a16:creationId xmlns:a16="http://schemas.microsoft.com/office/drawing/2014/main" id="{D44D7E11-5DBE-9766-0224-7D314B455802}"/>
              </a:ext>
            </a:extLst>
          </p:cNvPr>
          <p:cNvSpPr/>
          <p:nvPr/>
        </p:nvSpPr>
        <p:spPr>
          <a:xfrm>
            <a:off x="5305036" y="2794150"/>
            <a:ext cx="5417242" cy="2955296"/>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Plus Jakarta Sans" pitchFamily="2" charset="0"/>
                <a:cs typeface="Plus Jakarta Sans" pitchFamily="2" charset="0"/>
              </a:rPr>
              <a:t>Who are we? </a:t>
            </a:r>
          </a:p>
          <a:p>
            <a:r>
              <a:rPr lang="en-US" sz="3200" b="1" dirty="0">
                <a:solidFill>
                  <a:schemeClr val="bg1"/>
                </a:solidFill>
                <a:latin typeface="Plus Jakarta Sans" pitchFamily="2" charset="0"/>
                <a:cs typeface="Plus Jakarta Sans" pitchFamily="2" charset="0"/>
              </a:rPr>
              <a:t>We are a community of respect, courtesy, excellence, and responsibility.</a:t>
            </a:r>
            <a:endParaRPr lang="en-US" sz="3200" dirty="0">
              <a:solidFill>
                <a:schemeClr val="bg1"/>
              </a:solidFill>
              <a:latin typeface="Plus Jakarta Sans" pitchFamily="2" charset="0"/>
              <a:cs typeface="Plus Jakarta Sans" pitchFamily="2" charset="0"/>
            </a:endParaRPr>
          </a:p>
        </p:txBody>
      </p:sp>
      <p:pic>
        <p:nvPicPr>
          <p:cNvPr id="6" name="Picture 5">
            <a:extLst>
              <a:ext uri="{FF2B5EF4-FFF2-40B4-BE49-F238E27FC236}">
                <a16:creationId xmlns:a16="http://schemas.microsoft.com/office/drawing/2014/main" id="{28448E02-A2BA-4F91-7D44-4412C871ADBC}"/>
              </a:ext>
            </a:extLst>
          </p:cNvPr>
          <p:cNvPicPr>
            <a:picLocks noChangeAspect="1"/>
          </p:cNvPicPr>
          <p:nvPr/>
        </p:nvPicPr>
        <p:blipFill>
          <a:blip r:embed="rId3"/>
          <a:stretch>
            <a:fillRect/>
          </a:stretch>
        </p:blipFill>
        <p:spPr>
          <a:xfrm>
            <a:off x="1580351" y="3429000"/>
            <a:ext cx="3391692" cy="1777850"/>
          </a:xfrm>
          <a:prstGeom prst="rect">
            <a:avLst/>
          </a:prstGeom>
          <a:ln>
            <a:noFill/>
          </a:ln>
          <a:effectLst>
            <a:softEdge rad="112500"/>
          </a:effectLst>
        </p:spPr>
      </p:pic>
    </p:spTree>
    <p:extLst>
      <p:ext uri="{BB962C8B-B14F-4D97-AF65-F5344CB8AC3E}">
        <p14:creationId xmlns:p14="http://schemas.microsoft.com/office/powerpoint/2010/main" val="2412772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4D092-2F3C-1CB7-64DA-C205CF4A57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7BB595-A7EF-30DA-3752-792A50B5D3A7}"/>
              </a:ext>
            </a:extLst>
          </p:cNvPr>
          <p:cNvSpPr>
            <a:spLocks noGrp="1"/>
          </p:cNvSpPr>
          <p:nvPr>
            <p:ph type="title"/>
          </p:nvPr>
        </p:nvSpPr>
        <p:spPr>
          <a:xfrm>
            <a:off x="1342845" y="922746"/>
            <a:ext cx="9506310" cy="968941"/>
          </a:xfrm>
        </p:spPr>
        <p:txBody>
          <a:bodyPr/>
          <a:lstStyle/>
          <a:p>
            <a:r>
              <a:rPr lang="en-US" dirty="0"/>
              <a:t>Lesson Purpose</a:t>
            </a:r>
          </a:p>
        </p:txBody>
      </p:sp>
      <p:sp>
        <p:nvSpPr>
          <p:cNvPr id="6" name="TextBox 5">
            <a:extLst>
              <a:ext uri="{FF2B5EF4-FFF2-40B4-BE49-F238E27FC236}">
                <a16:creationId xmlns:a16="http://schemas.microsoft.com/office/drawing/2014/main" id="{F2D281F2-864D-D8DD-6F39-73D300B8281A}"/>
              </a:ext>
            </a:extLst>
          </p:cNvPr>
          <p:cNvSpPr txBox="1"/>
          <p:nvPr/>
        </p:nvSpPr>
        <p:spPr>
          <a:xfrm>
            <a:off x="1646904" y="3078276"/>
            <a:ext cx="5301330" cy="2246769"/>
          </a:xfrm>
          <a:prstGeom prst="rect">
            <a:avLst/>
          </a:prstGeom>
          <a:noFill/>
        </p:spPr>
        <p:txBody>
          <a:bodyPr wrap="square" rtlCol="0">
            <a:spAutoFit/>
          </a:bodyPr>
          <a:lstStyle/>
          <a:p>
            <a:r>
              <a:rPr lang="en-US" sz="2800" b="1" dirty="0">
                <a:solidFill>
                  <a:schemeClr val="bg1"/>
                </a:solidFill>
                <a:latin typeface="Plus Jakarta Sans" pitchFamily="2" charset="0"/>
                <a:cs typeface="Plus Jakarta Sans" pitchFamily="2" charset="0"/>
              </a:rPr>
              <a:t>I can investigate and explain how energy flows through an electrical system and how electric current makes electrical systems work.</a:t>
            </a:r>
          </a:p>
        </p:txBody>
      </p:sp>
      <p:pic>
        <p:nvPicPr>
          <p:cNvPr id="4" name="Picture 3">
            <a:extLst>
              <a:ext uri="{FF2B5EF4-FFF2-40B4-BE49-F238E27FC236}">
                <a16:creationId xmlns:a16="http://schemas.microsoft.com/office/drawing/2014/main" id="{63E2D203-3C44-EA99-E502-ED0DE56B79C7}"/>
              </a:ext>
            </a:extLst>
          </p:cNvPr>
          <p:cNvPicPr>
            <a:picLocks noChangeAspect="1"/>
          </p:cNvPicPr>
          <p:nvPr/>
        </p:nvPicPr>
        <p:blipFill>
          <a:blip r:embed="rId3"/>
          <a:stretch>
            <a:fillRect/>
          </a:stretch>
        </p:blipFill>
        <p:spPr>
          <a:xfrm>
            <a:off x="7038820" y="3224122"/>
            <a:ext cx="3398722" cy="2100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51170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57D61-EBD7-D9E5-044E-73A682689A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20A31E-2BD4-D96E-EC3E-FEFFC956CA15}"/>
              </a:ext>
            </a:extLst>
          </p:cNvPr>
          <p:cNvSpPr>
            <a:spLocks noGrp="1"/>
          </p:cNvSpPr>
          <p:nvPr>
            <p:ph type="title"/>
          </p:nvPr>
        </p:nvSpPr>
        <p:spPr>
          <a:xfrm>
            <a:off x="1342845" y="922746"/>
            <a:ext cx="9506310" cy="968941"/>
          </a:xfrm>
        </p:spPr>
        <p:txBody>
          <a:bodyPr/>
          <a:lstStyle/>
          <a:p>
            <a:r>
              <a:rPr lang="en-US" dirty="0"/>
              <a:t>Driving Question</a:t>
            </a:r>
          </a:p>
        </p:txBody>
      </p:sp>
      <p:sp>
        <p:nvSpPr>
          <p:cNvPr id="3" name="Arrow: Right 2">
            <a:extLst>
              <a:ext uri="{FF2B5EF4-FFF2-40B4-BE49-F238E27FC236}">
                <a16:creationId xmlns:a16="http://schemas.microsoft.com/office/drawing/2014/main" id="{94EA4CFA-A69F-27D2-7C23-98022AA357F7}"/>
              </a:ext>
            </a:extLst>
          </p:cNvPr>
          <p:cNvSpPr/>
          <p:nvPr/>
        </p:nvSpPr>
        <p:spPr>
          <a:xfrm>
            <a:off x="1733690" y="2412704"/>
            <a:ext cx="6015855" cy="3398027"/>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Plus Jakarta Sans" pitchFamily="2" charset="0"/>
              <a:cs typeface="Plus Jakarta Sans" pitchFamily="2" charset="0"/>
            </a:endParaRPr>
          </a:p>
        </p:txBody>
      </p:sp>
      <p:sp>
        <p:nvSpPr>
          <p:cNvPr id="4" name="TextBox 3">
            <a:extLst>
              <a:ext uri="{FF2B5EF4-FFF2-40B4-BE49-F238E27FC236}">
                <a16:creationId xmlns:a16="http://schemas.microsoft.com/office/drawing/2014/main" id="{26735B08-3252-8B68-F025-7CD5FF6D448D}"/>
              </a:ext>
            </a:extLst>
          </p:cNvPr>
          <p:cNvSpPr txBox="1"/>
          <p:nvPr/>
        </p:nvSpPr>
        <p:spPr>
          <a:xfrm>
            <a:off x="1733690" y="3065276"/>
            <a:ext cx="4791665" cy="2092881"/>
          </a:xfrm>
          <a:prstGeom prst="rect">
            <a:avLst/>
          </a:prstGeom>
          <a:noFill/>
        </p:spPr>
        <p:txBody>
          <a:bodyPr wrap="square" rtlCol="0">
            <a:spAutoFit/>
          </a:bodyPr>
          <a:lstStyle/>
          <a:p>
            <a:endParaRPr lang="en-US" sz="2600" b="1" dirty="0">
              <a:solidFill>
                <a:schemeClr val="bg1"/>
              </a:solidFill>
              <a:latin typeface="Plus Jakarta Sans" pitchFamily="2" charset="0"/>
              <a:cs typeface="Plus Jakarta Sans" pitchFamily="2" charset="0"/>
            </a:endParaRPr>
          </a:p>
          <a:p>
            <a:r>
              <a:rPr lang="en-US" sz="2600" b="1" dirty="0">
                <a:solidFill>
                  <a:schemeClr val="bg1"/>
                </a:solidFill>
                <a:latin typeface="Plus Jakarta Sans" pitchFamily="2" charset="0"/>
                <a:cs typeface="Plus Jakarta Sans" pitchFamily="2" charset="0"/>
              </a:rPr>
              <a:t>How does energy travel through an electrical system to make the system work?</a:t>
            </a:r>
          </a:p>
          <a:p>
            <a:endParaRPr lang="en-US" sz="2600" b="1" dirty="0">
              <a:solidFill>
                <a:schemeClr val="bg1"/>
              </a:solidFill>
              <a:latin typeface="Plus Jakarta Sans" pitchFamily="2" charset="0"/>
              <a:cs typeface="Plus Jakarta Sans" pitchFamily="2" charset="0"/>
            </a:endParaRPr>
          </a:p>
        </p:txBody>
      </p:sp>
      <p:sp>
        <p:nvSpPr>
          <p:cNvPr id="5" name="TextBox 4">
            <a:extLst>
              <a:ext uri="{FF2B5EF4-FFF2-40B4-BE49-F238E27FC236}">
                <a16:creationId xmlns:a16="http://schemas.microsoft.com/office/drawing/2014/main" id="{8E17121E-9657-B610-9A00-749E074695D1}"/>
              </a:ext>
            </a:extLst>
          </p:cNvPr>
          <p:cNvSpPr txBox="1"/>
          <p:nvPr/>
        </p:nvSpPr>
        <p:spPr>
          <a:xfrm>
            <a:off x="8052620" y="1757228"/>
            <a:ext cx="2493460" cy="4708981"/>
          </a:xfrm>
          <a:prstGeom prst="rect">
            <a:avLst/>
          </a:prstGeom>
          <a:noFill/>
        </p:spPr>
        <p:txBody>
          <a:bodyPr wrap="square" rtlCol="0">
            <a:spAutoFit/>
          </a:bodyPr>
          <a:lstStyle/>
          <a:p>
            <a:r>
              <a:rPr lang="en-US" sz="30000" b="1" dirty="0">
                <a:solidFill>
                  <a:schemeClr val="bg1"/>
                </a:solidFill>
                <a:latin typeface="Plus Jakarta Sans" pitchFamily="2" charset="0"/>
                <a:cs typeface="Plus Jakarta Sans" pitchFamily="2" charset="0"/>
              </a:rPr>
              <a:t>?</a:t>
            </a:r>
          </a:p>
        </p:txBody>
      </p:sp>
    </p:spTree>
    <p:extLst>
      <p:ext uri="{BB962C8B-B14F-4D97-AF65-F5344CB8AC3E}">
        <p14:creationId xmlns:p14="http://schemas.microsoft.com/office/powerpoint/2010/main" val="87139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3E155-2E74-ED22-EA0D-1F8CF50501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D22D7D-F9A6-D640-80BC-F44DE126B5D5}"/>
              </a:ext>
            </a:extLst>
          </p:cNvPr>
          <p:cNvSpPr>
            <a:spLocks noGrp="1"/>
          </p:cNvSpPr>
          <p:nvPr>
            <p:ph type="title"/>
          </p:nvPr>
        </p:nvSpPr>
        <p:spPr>
          <a:xfrm>
            <a:off x="1342845" y="922746"/>
            <a:ext cx="9506310" cy="968941"/>
          </a:xfrm>
        </p:spPr>
        <p:txBody>
          <a:bodyPr/>
          <a:lstStyle/>
          <a:p>
            <a:r>
              <a:rPr lang="en-US" dirty="0"/>
              <a:t>Success Is When…</a:t>
            </a:r>
          </a:p>
        </p:txBody>
      </p:sp>
      <p:sp>
        <p:nvSpPr>
          <p:cNvPr id="6" name="TextBox 5">
            <a:extLst>
              <a:ext uri="{FF2B5EF4-FFF2-40B4-BE49-F238E27FC236}">
                <a16:creationId xmlns:a16="http://schemas.microsoft.com/office/drawing/2014/main" id="{5778448B-53A2-59CE-AE5E-A89B87E8194D}"/>
              </a:ext>
            </a:extLst>
          </p:cNvPr>
          <p:cNvSpPr txBox="1"/>
          <p:nvPr/>
        </p:nvSpPr>
        <p:spPr>
          <a:xfrm>
            <a:off x="1639577" y="3150432"/>
            <a:ext cx="9209578" cy="1815882"/>
          </a:xfrm>
          <a:prstGeom prst="rect">
            <a:avLst/>
          </a:prstGeom>
          <a:noFill/>
        </p:spPr>
        <p:txBody>
          <a:bodyPr wrap="square" rtlCol="0">
            <a:spAutoFit/>
          </a:bodyPr>
          <a:lstStyle/>
          <a:p>
            <a:r>
              <a:rPr lang="en-US" sz="2800" b="1" dirty="0">
                <a:solidFill>
                  <a:schemeClr val="bg1"/>
                </a:solidFill>
                <a:latin typeface="Plus Jakarta Sans" pitchFamily="2" charset="0"/>
                <a:cs typeface="Plus Jakarta Sans" pitchFamily="2" charset="0"/>
              </a:rPr>
              <a:t>I can identify the parts of an electrical system.</a:t>
            </a:r>
          </a:p>
          <a:p>
            <a:endParaRPr lang="en-US" sz="2800" b="1" dirty="0">
              <a:solidFill>
                <a:schemeClr val="bg1"/>
              </a:solidFill>
              <a:latin typeface="Plus Jakarta Sans" pitchFamily="2" charset="0"/>
              <a:cs typeface="Plus Jakarta Sans" pitchFamily="2" charset="0"/>
            </a:endParaRPr>
          </a:p>
          <a:p>
            <a:r>
              <a:rPr lang="en-US" sz="2800" b="1" dirty="0">
                <a:solidFill>
                  <a:schemeClr val="bg1"/>
                </a:solidFill>
                <a:latin typeface="Plus Jakarta Sans" pitchFamily="2" charset="0"/>
                <a:cs typeface="Plus Jakarta Sans" pitchFamily="2" charset="0"/>
              </a:rPr>
              <a:t>I can explain how energy moves through an electrical system.</a:t>
            </a:r>
          </a:p>
        </p:txBody>
      </p:sp>
    </p:spTree>
    <p:extLst>
      <p:ext uri="{BB962C8B-B14F-4D97-AF65-F5344CB8AC3E}">
        <p14:creationId xmlns:p14="http://schemas.microsoft.com/office/powerpoint/2010/main" val="1577816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762D0-844B-390A-63EF-9F5E91C45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C27696-C261-22C3-04D1-A7A25A9DDD8F}"/>
              </a:ext>
            </a:extLst>
          </p:cNvPr>
          <p:cNvSpPr>
            <a:spLocks noGrp="1"/>
          </p:cNvSpPr>
          <p:nvPr>
            <p:ph type="title"/>
          </p:nvPr>
        </p:nvSpPr>
        <p:spPr>
          <a:xfrm>
            <a:off x="1342845" y="922746"/>
            <a:ext cx="9506310" cy="968941"/>
          </a:xfrm>
        </p:spPr>
        <p:txBody>
          <a:bodyPr/>
          <a:lstStyle/>
          <a:p>
            <a:r>
              <a:rPr lang="en-US" dirty="0"/>
              <a:t>Success Is When…</a:t>
            </a:r>
          </a:p>
        </p:txBody>
      </p:sp>
      <p:sp>
        <p:nvSpPr>
          <p:cNvPr id="6" name="TextBox 5">
            <a:extLst>
              <a:ext uri="{FF2B5EF4-FFF2-40B4-BE49-F238E27FC236}">
                <a16:creationId xmlns:a16="http://schemas.microsoft.com/office/drawing/2014/main" id="{258C0748-E05B-2276-6E13-A6F13F1D7F88}"/>
              </a:ext>
            </a:extLst>
          </p:cNvPr>
          <p:cNvSpPr txBox="1"/>
          <p:nvPr/>
        </p:nvSpPr>
        <p:spPr>
          <a:xfrm>
            <a:off x="1639577" y="2644585"/>
            <a:ext cx="9209578" cy="2677656"/>
          </a:xfrm>
          <a:prstGeom prst="rect">
            <a:avLst/>
          </a:prstGeom>
          <a:noFill/>
        </p:spPr>
        <p:txBody>
          <a:bodyPr wrap="square" rtlCol="0">
            <a:spAutoFit/>
          </a:bodyPr>
          <a:lstStyle/>
          <a:p>
            <a:r>
              <a:rPr lang="en-US" sz="2800" b="1" dirty="0">
                <a:solidFill>
                  <a:schemeClr val="bg1"/>
                </a:solidFill>
                <a:latin typeface="Plus Jakarta Sans" pitchFamily="2" charset="0"/>
                <a:cs typeface="Plus Jakarta Sans" pitchFamily="2" charset="0"/>
              </a:rPr>
              <a:t>I can explain how electricity creates a magnetic field.</a:t>
            </a:r>
          </a:p>
          <a:p>
            <a:endParaRPr lang="en-US" sz="2800" b="1" dirty="0">
              <a:solidFill>
                <a:schemeClr val="bg1"/>
              </a:solidFill>
              <a:latin typeface="Plus Jakarta Sans" pitchFamily="2" charset="0"/>
              <a:cs typeface="Plus Jakarta Sans" pitchFamily="2" charset="0"/>
            </a:endParaRPr>
          </a:p>
          <a:p>
            <a:r>
              <a:rPr lang="en-US" sz="2800" b="1" dirty="0">
                <a:solidFill>
                  <a:schemeClr val="bg1"/>
                </a:solidFill>
                <a:latin typeface="Plus Jakarta Sans" pitchFamily="2" charset="0"/>
                <a:cs typeface="Plus Jakarta Sans" pitchFamily="2" charset="0"/>
              </a:rPr>
              <a:t>I can use evidence from investigations and readings.</a:t>
            </a:r>
          </a:p>
          <a:p>
            <a:endParaRPr lang="en-US" sz="2800" b="1" dirty="0">
              <a:solidFill>
                <a:schemeClr val="bg1"/>
              </a:solidFill>
              <a:latin typeface="Plus Jakarta Sans" pitchFamily="2" charset="0"/>
              <a:cs typeface="Plus Jakarta Sans" pitchFamily="2" charset="0"/>
            </a:endParaRPr>
          </a:p>
          <a:p>
            <a:r>
              <a:rPr lang="en-US" sz="2800" b="1" dirty="0">
                <a:solidFill>
                  <a:schemeClr val="bg1"/>
                </a:solidFill>
                <a:latin typeface="Plus Jakarta Sans" pitchFamily="2" charset="0"/>
                <a:cs typeface="Plus Jakarta Sans" pitchFamily="2" charset="0"/>
              </a:rPr>
              <a:t>I can model how electrical systems convert energy.</a:t>
            </a:r>
          </a:p>
        </p:txBody>
      </p:sp>
    </p:spTree>
    <p:extLst>
      <p:ext uri="{BB962C8B-B14F-4D97-AF65-F5344CB8AC3E}">
        <p14:creationId xmlns:p14="http://schemas.microsoft.com/office/powerpoint/2010/main" val="3465162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1FC92-4E38-AEA1-2F11-CE4B1B44DD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C2763E-7DE9-1539-AD29-60E0D0C0A239}"/>
              </a:ext>
            </a:extLst>
          </p:cNvPr>
          <p:cNvSpPr>
            <a:spLocks noGrp="1"/>
          </p:cNvSpPr>
          <p:nvPr>
            <p:ph type="title"/>
          </p:nvPr>
        </p:nvSpPr>
        <p:spPr>
          <a:xfrm>
            <a:off x="1342845" y="922746"/>
            <a:ext cx="9506310" cy="968941"/>
          </a:xfrm>
        </p:spPr>
        <p:txBody>
          <a:bodyPr/>
          <a:lstStyle/>
          <a:p>
            <a:r>
              <a:rPr lang="en-US" dirty="0"/>
              <a:t>Spiral Connection</a:t>
            </a:r>
          </a:p>
        </p:txBody>
      </p:sp>
      <p:sp>
        <p:nvSpPr>
          <p:cNvPr id="6" name="TextBox 5">
            <a:extLst>
              <a:ext uri="{FF2B5EF4-FFF2-40B4-BE49-F238E27FC236}">
                <a16:creationId xmlns:a16="http://schemas.microsoft.com/office/drawing/2014/main" id="{963FFB09-A18E-D3D4-EDC1-8996A987B4FC}"/>
              </a:ext>
            </a:extLst>
          </p:cNvPr>
          <p:cNvSpPr txBox="1"/>
          <p:nvPr/>
        </p:nvSpPr>
        <p:spPr>
          <a:xfrm>
            <a:off x="1729336" y="2757774"/>
            <a:ext cx="9209578" cy="2554545"/>
          </a:xfrm>
          <a:prstGeom prst="rect">
            <a:avLst/>
          </a:prstGeom>
          <a:noFill/>
        </p:spPr>
        <p:txBody>
          <a:bodyPr wrap="square" rtlCol="0">
            <a:spAutoFit/>
          </a:bodyPr>
          <a:lstStyle/>
          <a:p>
            <a:r>
              <a:rPr lang="en-US" sz="4000" b="1" dirty="0">
                <a:solidFill>
                  <a:schemeClr val="bg1"/>
                </a:solidFill>
                <a:latin typeface="Plus Jakarta Sans" pitchFamily="2" charset="0"/>
                <a:cs typeface="Plus Jakarta Sans" pitchFamily="2" charset="0"/>
              </a:rPr>
              <a:t>What I Learned Before: Changing the distance between magnets changes the amount of energy transferred.</a:t>
            </a:r>
          </a:p>
        </p:txBody>
      </p:sp>
    </p:spTree>
    <p:extLst>
      <p:ext uri="{BB962C8B-B14F-4D97-AF65-F5344CB8AC3E}">
        <p14:creationId xmlns:p14="http://schemas.microsoft.com/office/powerpoint/2010/main" val="1643610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8777F-EFF6-6175-6827-449CFA0A20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7FE21-B618-B073-DA2E-AA7BB9AA8AD6}"/>
              </a:ext>
            </a:extLst>
          </p:cNvPr>
          <p:cNvSpPr>
            <a:spLocks noGrp="1"/>
          </p:cNvSpPr>
          <p:nvPr>
            <p:ph type="title"/>
          </p:nvPr>
        </p:nvSpPr>
        <p:spPr>
          <a:xfrm>
            <a:off x="1342845" y="922746"/>
            <a:ext cx="9506310" cy="1024042"/>
          </a:xfrm>
        </p:spPr>
        <p:txBody>
          <a:bodyPr/>
          <a:lstStyle/>
          <a:p>
            <a:r>
              <a:rPr lang="en-US" dirty="0"/>
              <a:t>Our Path to Success</a:t>
            </a:r>
          </a:p>
        </p:txBody>
      </p:sp>
      <p:sp>
        <p:nvSpPr>
          <p:cNvPr id="3" name="Arrow: Chevron 2">
            <a:extLst>
              <a:ext uri="{FF2B5EF4-FFF2-40B4-BE49-F238E27FC236}">
                <a16:creationId xmlns:a16="http://schemas.microsoft.com/office/drawing/2014/main" id="{05B86F90-C218-CE8B-F835-D7B1720D3C78}"/>
              </a:ext>
            </a:extLst>
          </p:cNvPr>
          <p:cNvSpPr/>
          <p:nvPr/>
        </p:nvSpPr>
        <p:spPr>
          <a:xfrm>
            <a:off x="1531541" y="2622754"/>
            <a:ext cx="6272981" cy="806246"/>
          </a:xfrm>
          <a:prstGeom prst="chevron">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Plus Jakarta Sans" pitchFamily="2" charset="0"/>
                <a:cs typeface="Plus Jakarta Sans" pitchFamily="2" charset="0"/>
              </a:rPr>
              <a:t>M</a:t>
            </a:r>
            <a:r>
              <a:rPr lang="en-US" sz="3200" dirty="0">
                <a:solidFill>
                  <a:schemeClr val="bg1"/>
                </a:solidFill>
                <a:latin typeface="Plus Jakarta Sans" pitchFamily="2" charset="0"/>
                <a:cs typeface="Plus Jakarta Sans" pitchFamily="2" charset="0"/>
              </a:rPr>
              <a:t>-Materials First</a:t>
            </a:r>
          </a:p>
        </p:txBody>
      </p:sp>
      <p:sp>
        <p:nvSpPr>
          <p:cNvPr id="6" name="Arrow: Chevron 5">
            <a:extLst>
              <a:ext uri="{FF2B5EF4-FFF2-40B4-BE49-F238E27FC236}">
                <a16:creationId xmlns:a16="http://schemas.microsoft.com/office/drawing/2014/main" id="{7161EC55-ECAE-7BB5-727C-8EB4C3CAE7E7}"/>
              </a:ext>
            </a:extLst>
          </p:cNvPr>
          <p:cNvSpPr/>
          <p:nvPr/>
        </p:nvSpPr>
        <p:spPr>
          <a:xfrm>
            <a:off x="1531542" y="3586315"/>
            <a:ext cx="6272981" cy="806246"/>
          </a:xfrm>
          <a:prstGeom prst="chevron">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Plus Jakarta Sans" pitchFamily="2" charset="0"/>
                <a:cs typeface="Plus Jakarta Sans" pitchFamily="2" charset="0"/>
              </a:rPr>
              <a:t>A</a:t>
            </a:r>
            <a:r>
              <a:rPr lang="en-US" sz="3200" dirty="0">
                <a:solidFill>
                  <a:schemeClr val="bg1"/>
                </a:solidFill>
                <a:latin typeface="Plus Jakarta Sans" pitchFamily="2" charset="0"/>
                <a:cs typeface="Plus Jakarta Sans" pitchFamily="2" charset="0"/>
              </a:rPr>
              <a:t>-All Other Items Away</a:t>
            </a:r>
          </a:p>
        </p:txBody>
      </p:sp>
      <p:sp>
        <p:nvSpPr>
          <p:cNvPr id="10" name="Arrow: Chevron 9">
            <a:extLst>
              <a:ext uri="{FF2B5EF4-FFF2-40B4-BE49-F238E27FC236}">
                <a16:creationId xmlns:a16="http://schemas.microsoft.com/office/drawing/2014/main" id="{4D455450-3AB5-2EBE-2A0A-A183375C7557}"/>
              </a:ext>
            </a:extLst>
          </p:cNvPr>
          <p:cNvSpPr/>
          <p:nvPr/>
        </p:nvSpPr>
        <p:spPr>
          <a:xfrm>
            <a:off x="1531541" y="4549876"/>
            <a:ext cx="6272981" cy="806246"/>
          </a:xfrm>
          <a:prstGeom prst="chevron">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Plus Jakarta Sans" pitchFamily="2" charset="0"/>
                <a:cs typeface="Plus Jakarta Sans" pitchFamily="2" charset="0"/>
              </a:rPr>
              <a:t>P</a:t>
            </a:r>
            <a:r>
              <a:rPr lang="en-US" sz="3200" dirty="0">
                <a:solidFill>
                  <a:schemeClr val="bg1"/>
                </a:solidFill>
                <a:latin typeface="Plus Jakarta Sans" pitchFamily="2" charset="0"/>
                <a:cs typeface="Plus Jakarta Sans" pitchFamily="2" charset="0"/>
              </a:rPr>
              <a:t> –Place Your Backpack</a:t>
            </a:r>
          </a:p>
        </p:txBody>
      </p:sp>
      <p:pic>
        <p:nvPicPr>
          <p:cNvPr id="4" name="Picture 3">
            <a:extLst>
              <a:ext uri="{FF2B5EF4-FFF2-40B4-BE49-F238E27FC236}">
                <a16:creationId xmlns:a16="http://schemas.microsoft.com/office/drawing/2014/main" id="{45AF8758-4C0A-31F8-E74D-0B0C566666E9}"/>
              </a:ext>
            </a:extLst>
          </p:cNvPr>
          <p:cNvPicPr>
            <a:picLocks noChangeAspect="1"/>
          </p:cNvPicPr>
          <p:nvPr/>
        </p:nvPicPr>
        <p:blipFill>
          <a:blip r:embed="rId3"/>
          <a:stretch>
            <a:fillRect/>
          </a:stretch>
        </p:blipFill>
        <p:spPr>
          <a:xfrm>
            <a:off x="7986829" y="2900756"/>
            <a:ext cx="2673629" cy="21773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213997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6B642-B4E1-0F48-FABA-F8C6424CD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3239AF-DB09-AA1A-7AB7-670398693001}"/>
              </a:ext>
            </a:extLst>
          </p:cNvPr>
          <p:cNvSpPr>
            <a:spLocks noGrp="1"/>
          </p:cNvSpPr>
          <p:nvPr>
            <p:ph type="title"/>
          </p:nvPr>
        </p:nvSpPr>
        <p:spPr>
          <a:xfrm>
            <a:off x="1342845" y="922746"/>
            <a:ext cx="9506310" cy="968941"/>
          </a:xfrm>
        </p:spPr>
        <p:txBody>
          <a:bodyPr/>
          <a:lstStyle/>
          <a:p>
            <a:r>
              <a:rPr lang="en-US" dirty="0"/>
              <a:t>Spiral Connection</a:t>
            </a:r>
          </a:p>
        </p:txBody>
      </p:sp>
      <p:sp>
        <p:nvSpPr>
          <p:cNvPr id="6" name="TextBox 5">
            <a:extLst>
              <a:ext uri="{FF2B5EF4-FFF2-40B4-BE49-F238E27FC236}">
                <a16:creationId xmlns:a16="http://schemas.microsoft.com/office/drawing/2014/main" id="{0868BB3A-711D-896A-7228-0C21275FB0E7}"/>
              </a:ext>
            </a:extLst>
          </p:cNvPr>
          <p:cNvSpPr txBox="1"/>
          <p:nvPr/>
        </p:nvSpPr>
        <p:spPr>
          <a:xfrm>
            <a:off x="1757911" y="2767299"/>
            <a:ext cx="9209578" cy="2554545"/>
          </a:xfrm>
          <a:prstGeom prst="rect">
            <a:avLst/>
          </a:prstGeom>
          <a:noFill/>
        </p:spPr>
        <p:txBody>
          <a:bodyPr wrap="square" rtlCol="0">
            <a:spAutoFit/>
          </a:bodyPr>
          <a:lstStyle/>
          <a:p>
            <a:r>
              <a:rPr lang="en-US" sz="4000" b="1" dirty="0">
                <a:solidFill>
                  <a:schemeClr val="bg1"/>
                </a:solidFill>
                <a:latin typeface="Plus Jakarta Sans" pitchFamily="2" charset="0"/>
                <a:cs typeface="Plus Jakarta Sans" pitchFamily="2" charset="0"/>
              </a:rPr>
              <a:t>What I Am Learning Now: Electric current transfers energy through a system and can create changing magnetic fields.</a:t>
            </a:r>
          </a:p>
        </p:txBody>
      </p:sp>
    </p:spTree>
    <p:extLst>
      <p:ext uri="{BB962C8B-B14F-4D97-AF65-F5344CB8AC3E}">
        <p14:creationId xmlns:p14="http://schemas.microsoft.com/office/powerpoint/2010/main" val="5017242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44323-D677-9FCE-14C1-BA80703103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E92F80-B358-7198-F26E-E2A57B2E05EE}"/>
              </a:ext>
            </a:extLst>
          </p:cNvPr>
          <p:cNvSpPr>
            <a:spLocks noGrp="1"/>
          </p:cNvSpPr>
          <p:nvPr>
            <p:ph type="title"/>
          </p:nvPr>
        </p:nvSpPr>
        <p:spPr>
          <a:xfrm>
            <a:off x="1342845" y="922746"/>
            <a:ext cx="9506310" cy="968941"/>
          </a:xfrm>
        </p:spPr>
        <p:txBody>
          <a:bodyPr/>
          <a:lstStyle/>
          <a:p>
            <a:r>
              <a:rPr lang="en-US" dirty="0"/>
              <a:t>Spiral Connection</a:t>
            </a:r>
          </a:p>
        </p:txBody>
      </p:sp>
      <p:sp>
        <p:nvSpPr>
          <p:cNvPr id="6" name="TextBox 5">
            <a:extLst>
              <a:ext uri="{FF2B5EF4-FFF2-40B4-BE49-F238E27FC236}">
                <a16:creationId xmlns:a16="http://schemas.microsoft.com/office/drawing/2014/main" id="{22BB77EF-9BEC-A74C-3CCF-2FC1B49784E2}"/>
              </a:ext>
            </a:extLst>
          </p:cNvPr>
          <p:cNvSpPr txBox="1"/>
          <p:nvPr/>
        </p:nvSpPr>
        <p:spPr>
          <a:xfrm>
            <a:off x="1639577" y="3143250"/>
            <a:ext cx="9209578" cy="1938992"/>
          </a:xfrm>
          <a:prstGeom prst="rect">
            <a:avLst/>
          </a:prstGeom>
          <a:noFill/>
        </p:spPr>
        <p:txBody>
          <a:bodyPr wrap="square" rtlCol="0">
            <a:spAutoFit/>
          </a:bodyPr>
          <a:lstStyle/>
          <a:p>
            <a:r>
              <a:rPr lang="en-US" sz="4000" b="1" dirty="0">
                <a:solidFill>
                  <a:schemeClr val="bg1"/>
                </a:solidFill>
                <a:latin typeface="Plus Jakarta Sans" pitchFamily="2" charset="0"/>
                <a:cs typeface="Plus Jakarta Sans" pitchFamily="2" charset="0"/>
              </a:rPr>
              <a:t>What I Will Learn Next: Magnets and electromagnets work together inside a speaker to produce sound.</a:t>
            </a:r>
          </a:p>
        </p:txBody>
      </p:sp>
    </p:spTree>
    <p:extLst>
      <p:ext uri="{BB962C8B-B14F-4D97-AF65-F5344CB8AC3E}">
        <p14:creationId xmlns:p14="http://schemas.microsoft.com/office/powerpoint/2010/main" val="18781243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0F7C1-E70C-ED93-6870-DF203A9671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88D69A-FF57-5960-EFD3-24C4F242705C}"/>
              </a:ext>
            </a:extLst>
          </p:cNvPr>
          <p:cNvSpPr>
            <a:spLocks noGrp="1"/>
          </p:cNvSpPr>
          <p:nvPr>
            <p:ph type="title"/>
          </p:nvPr>
        </p:nvSpPr>
        <p:spPr>
          <a:xfrm>
            <a:off x="1342845" y="922746"/>
            <a:ext cx="9506310" cy="968941"/>
          </a:xfrm>
        </p:spPr>
        <p:txBody>
          <a:bodyPr/>
          <a:lstStyle/>
          <a:p>
            <a:r>
              <a:rPr lang="en-US" dirty="0"/>
              <a:t>Our Path To Success</a:t>
            </a:r>
          </a:p>
        </p:txBody>
      </p:sp>
      <p:grpSp>
        <p:nvGrpSpPr>
          <p:cNvPr id="6" name="Group 5">
            <a:extLst>
              <a:ext uri="{FF2B5EF4-FFF2-40B4-BE49-F238E27FC236}">
                <a16:creationId xmlns:a16="http://schemas.microsoft.com/office/drawing/2014/main" id="{0B404CFB-8359-3864-BE46-CD2EAE79F690}"/>
              </a:ext>
            </a:extLst>
          </p:cNvPr>
          <p:cNvGrpSpPr/>
          <p:nvPr/>
        </p:nvGrpSpPr>
        <p:grpSpPr>
          <a:xfrm>
            <a:off x="2166667" y="2443479"/>
            <a:ext cx="7858666" cy="677024"/>
            <a:chOff x="2576422" y="2739036"/>
            <a:chExt cx="7858666" cy="677024"/>
          </a:xfrm>
        </p:grpSpPr>
        <p:sp>
          <p:nvSpPr>
            <p:cNvPr id="8" name="Rectangle: Rounded Corners 7">
              <a:extLst>
                <a:ext uri="{FF2B5EF4-FFF2-40B4-BE49-F238E27FC236}">
                  <a16:creationId xmlns:a16="http://schemas.microsoft.com/office/drawing/2014/main" id="{5FE235FC-5CFA-948A-2CB5-84E530C4EE5E}"/>
                </a:ext>
              </a:extLst>
            </p:cNvPr>
            <p:cNvSpPr/>
            <p:nvPr userDrawn="1"/>
          </p:nvSpPr>
          <p:spPr>
            <a:xfrm>
              <a:off x="2576422" y="2743200"/>
              <a:ext cx="180579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B096A7C-05C5-106B-BA24-1B21748A9B71}"/>
                </a:ext>
              </a:extLst>
            </p:cNvPr>
            <p:cNvSpPr/>
            <p:nvPr userDrawn="1"/>
          </p:nvSpPr>
          <p:spPr>
            <a:xfrm>
              <a:off x="4528870" y="2739036"/>
              <a:ext cx="590621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B00362C-9775-C40E-39D5-13CE7C08F12F}"/>
                </a:ext>
              </a:extLst>
            </p:cNvPr>
            <p:cNvSpPr txBox="1"/>
            <p:nvPr userDrawn="1"/>
          </p:nvSpPr>
          <p:spPr>
            <a:xfrm>
              <a:off x="4595003" y="2844633"/>
              <a:ext cx="5644559"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Bell Work</a:t>
              </a:r>
            </a:p>
          </p:txBody>
        </p:sp>
        <p:sp>
          <p:nvSpPr>
            <p:cNvPr id="11" name="TextBox 10">
              <a:extLst>
                <a:ext uri="{FF2B5EF4-FFF2-40B4-BE49-F238E27FC236}">
                  <a16:creationId xmlns:a16="http://schemas.microsoft.com/office/drawing/2014/main" id="{EE2EEE43-0B45-D282-B1DC-53D7DC0B165A}"/>
                </a:ext>
              </a:extLst>
            </p:cNvPr>
            <p:cNvSpPr txBox="1"/>
            <p:nvPr userDrawn="1"/>
          </p:nvSpPr>
          <p:spPr>
            <a:xfrm>
              <a:off x="2576422" y="2848797"/>
              <a:ext cx="1805798"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0–5 min</a:t>
              </a:r>
            </a:p>
          </p:txBody>
        </p:sp>
      </p:grpSp>
      <p:grpSp>
        <p:nvGrpSpPr>
          <p:cNvPr id="13" name="Group 12">
            <a:extLst>
              <a:ext uri="{FF2B5EF4-FFF2-40B4-BE49-F238E27FC236}">
                <a16:creationId xmlns:a16="http://schemas.microsoft.com/office/drawing/2014/main" id="{CB893A08-1C94-C05F-AEA2-A39A444CB9E7}"/>
              </a:ext>
            </a:extLst>
          </p:cNvPr>
          <p:cNvGrpSpPr/>
          <p:nvPr/>
        </p:nvGrpSpPr>
        <p:grpSpPr>
          <a:xfrm>
            <a:off x="2166667" y="3196580"/>
            <a:ext cx="7858666" cy="677024"/>
            <a:chOff x="2576422" y="2739036"/>
            <a:chExt cx="7858666" cy="677024"/>
          </a:xfrm>
        </p:grpSpPr>
        <p:sp>
          <p:nvSpPr>
            <p:cNvPr id="15" name="Rectangle: Rounded Corners 14">
              <a:extLst>
                <a:ext uri="{FF2B5EF4-FFF2-40B4-BE49-F238E27FC236}">
                  <a16:creationId xmlns:a16="http://schemas.microsoft.com/office/drawing/2014/main" id="{BC2E3281-D9DC-B8CF-001A-21EA2B527D91}"/>
                </a:ext>
              </a:extLst>
            </p:cNvPr>
            <p:cNvSpPr/>
            <p:nvPr userDrawn="1"/>
          </p:nvSpPr>
          <p:spPr>
            <a:xfrm>
              <a:off x="2576422" y="2743200"/>
              <a:ext cx="180579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71219499-B199-FA1F-0AAA-A825C8ABC8F7}"/>
                </a:ext>
              </a:extLst>
            </p:cNvPr>
            <p:cNvSpPr/>
            <p:nvPr userDrawn="1"/>
          </p:nvSpPr>
          <p:spPr>
            <a:xfrm>
              <a:off x="4528870" y="2739036"/>
              <a:ext cx="590621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5AA5332-301D-F7A9-D6F8-BA4AA8F52493}"/>
                </a:ext>
              </a:extLst>
            </p:cNvPr>
            <p:cNvSpPr txBox="1"/>
            <p:nvPr userDrawn="1"/>
          </p:nvSpPr>
          <p:spPr>
            <a:xfrm>
              <a:off x="4528870" y="2849601"/>
              <a:ext cx="5644559"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 Sound and Energy</a:t>
              </a:r>
            </a:p>
          </p:txBody>
        </p:sp>
        <p:sp>
          <p:nvSpPr>
            <p:cNvPr id="18" name="TextBox 17">
              <a:extLst>
                <a:ext uri="{FF2B5EF4-FFF2-40B4-BE49-F238E27FC236}">
                  <a16:creationId xmlns:a16="http://schemas.microsoft.com/office/drawing/2014/main" id="{010B1819-2968-622B-1FEA-2890C0077960}"/>
                </a:ext>
              </a:extLst>
            </p:cNvPr>
            <p:cNvSpPr txBox="1"/>
            <p:nvPr userDrawn="1"/>
          </p:nvSpPr>
          <p:spPr>
            <a:xfrm>
              <a:off x="2576422" y="2848797"/>
              <a:ext cx="1805798"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5– 10 min</a:t>
              </a:r>
            </a:p>
          </p:txBody>
        </p:sp>
      </p:grpSp>
      <p:grpSp>
        <p:nvGrpSpPr>
          <p:cNvPr id="20" name="Group 19">
            <a:extLst>
              <a:ext uri="{FF2B5EF4-FFF2-40B4-BE49-F238E27FC236}">
                <a16:creationId xmlns:a16="http://schemas.microsoft.com/office/drawing/2014/main" id="{4C448DFC-EFF0-E8E6-1D83-091717C7D7BC}"/>
              </a:ext>
            </a:extLst>
          </p:cNvPr>
          <p:cNvGrpSpPr/>
          <p:nvPr/>
        </p:nvGrpSpPr>
        <p:grpSpPr>
          <a:xfrm>
            <a:off x="2166667" y="3912283"/>
            <a:ext cx="7858666" cy="677024"/>
            <a:chOff x="2576422" y="2739036"/>
            <a:chExt cx="7858666" cy="677024"/>
          </a:xfrm>
        </p:grpSpPr>
        <p:sp>
          <p:nvSpPr>
            <p:cNvPr id="22" name="Rectangle: Rounded Corners 21">
              <a:extLst>
                <a:ext uri="{FF2B5EF4-FFF2-40B4-BE49-F238E27FC236}">
                  <a16:creationId xmlns:a16="http://schemas.microsoft.com/office/drawing/2014/main" id="{11BE1265-279F-8772-F5CA-D24AF1791BEF}"/>
                </a:ext>
              </a:extLst>
            </p:cNvPr>
            <p:cNvSpPr/>
            <p:nvPr userDrawn="1"/>
          </p:nvSpPr>
          <p:spPr>
            <a:xfrm>
              <a:off x="2576422" y="2743200"/>
              <a:ext cx="180579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F910268D-FE2F-F9A6-B8A6-89317FD376EE}"/>
                </a:ext>
              </a:extLst>
            </p:cNvPr>
            <p:cNvSpPr/>
            <p:nvPr userDrawn="1"/>
          </p:nvSpPr>
          <p:spPr>
            <a:xfrm>
              <a:off x="4528870" y="2739036"/>
              <a:ext cx="590621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E4533D9-3CCA-6A92-8EE0-67F82F319098}"/>
                </a:ext>
              </a:extLst>
            </p:cNvPr>
            <p:cNvSpPr txBox="1"/>
            <p:nvPr userDrawn="1"/>
          </p:nvSpPr>
          <p:spPr>
            <a:xfrm>
              <a:off x="4595003" y="2844633"/>
              <a:ext cx="5644559"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Investigations </a:t>
              </a:r>
            </a:p>
          </p:txBody>
        </p:sp>
        <p:sp>
          <p:nvSpPr>
            <p:cNvPr id="25" name="TextBox 24">
              <a:extLst>
                <a:ext uri="{FF2B5EF4-FFF2-40B4-BE49-F238E27FC236}">
                  <a16:creationId xmlns:a16="http://schemas.microsoft.com/office/drawing/2014/main" id="{E5E82A43-7456-22BB-51B1-E29BE9378489}"/>
                </a:ext>
              </a:extLst>
            </p:cNvPr>
            <p:cNvSpPr txBox="1"/>
            <p:nvPr userDrawn="1"/>
          </p:nvSpPr>
          <p:spPr>
            <a:xfrm>
              <a:off x="2576422" y="2848797"/>
              <a:ext cx="1805798"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10–30 min</a:t>
              </a:r>
            </a:p>
          </p:txBody>
        </p:sp>
      </p:grpSp>
      <p:grpSp>
        <p:nvGrpSpPr>
          <p:cNvPr id="27" name="Group 26">
            <a:extLst>
              <a:ext uri="{FF2B5EF4-FFF2-40B4-BE49-F238E27FC236}">
                <a16:creationId xmlns:a16="http://schemas.microsoft.com/office/drawing/2014/main" id="{98D1B18C-D06C-9FDF-FBBD-B24DC478093C}"/>
              </a:ext>
            </a:extLst>
          </p:cNvPr>
          <p:cNvGrpSpPr/>
          <p:nvPr/>
        </p:nvGrpSpPr>
        <p:grpSpPr>
          <a:xfrm>
            <a:off x="2116348" y="4636313"/>
            <a:ext cx="7908985" cy="677024"/>
            <a:chOff x="2526103" y="2739036"/>
            <a:chExt cx="7908985" cy="677024"/>
          </a:xfrm>
        </p:grpSpPr>
        <p:sp>
          <p:nvSpPr>
            <p:cNvPr id="29" name="Rectangle: Rounded Corners 28">
              <a:extLst>
                <a:ext uri="{FF2B5EF4-FFF2-40B4-BE49-F238E27FC236}">
                  <a16:creationId xmlns:a16="http://schemas.microsoft.com/office/drawing/2014/main" id="{5B4326CB-9F5A-1A6C-05DC-5399C30A5AEC}"/>
                </a:ext>
              </a:extLst>
            </p:cNvPr>
            <p:cNvSpPr/>
            <p:nvPr userDrawn="1"/>
          </p:nvSpPr>
          <p:spPr>
            <a:xfrm>
              <a:off x="2576422" y="2743200"/>
              <a:ext cx="180579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5E1DDDAC-751C-A0E4-D228-4BBFB85B8AA6}"/>
                </a:ext>
              </a:extLst>
            </p:cNvPr>
            <p:cNvSpPr/>
            <p:nvPr userDrawn="1"/>
          </p:nvSpPr>
          <p:spPr>
            <a:xfrm>
              <a:off x="4528870" y="2739036"/>
              <a:ext cx="590621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428D049-5CC1-9195-1518-E635551642EC}"/>
                </a:ext>
              </a:extLst>
            </p:cNvPr>
            <p:cNvSpPr txBox="1"/>
            <p:nvPr userDrawn="1"/>
          </p:nvSpPr>
          <p:spPr>
            <a:xfrm>
              <a:off x="4595003" y="2844633"/>
              <a:ext cx="5644559"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Your Hypothesis </a:t>
              </a:r>
            </a:p>
          </p:txBody>
        </p:sp>
        <p:sp>
          <p:nvSpPr>
            <p:cNvPr id="32" name="TextBox 31">
              <a:extLst>
                <a:ext uri="{FF2B5EF4-FFF2-40B4-BE49-F238E27FC236}">
                  <a16:creationId xmlns:a16="http://schemas.microsoft.com/office/drawing/2014/main" id="{D032C191-382B-9AEC-5E9C-9DCAF8C154E2}"/>
                </a:ext>
              </a:extLst>
            </p:cNvPr>
            <p:cNvSpPr txBox="1"/>
            <p:nvPr userDrawn="1"/>
          </p:nvSpPr>
          <p:spPr>
            <a:xfrm>
              <a:off x="2526103" y="2849247"/>
              <a:ext cx="1929442"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30- 40  min</a:t>
              </a:r>
            </a:p>
          </p:txBody>
        </p:sp>
      </p:grpSp>
      <p:grpSp>
        <p:nvGrpSpPr>
          <p:cNvPr id="34" name="Group 33">
            <a:extLst>
              <a:ext uri="{FF2B5EF4-FFF2-40B4-BE49-F238E27FC236}">
                <a16:creationId xmlns:a16="http://schemas.microsoft.com/office/drawing/2014/main" id="{ED0680DC-1636-DB99-EB33-89973505839A}"/>
              </a:ext>
            </a:extLst>
          </p:cNvPr>
          <p:cNvGrpSpPr/>
          <p:nvPr/>
        </p:nvGrpSpPr>
        <p:grpSpPr>
          <a:xfrm>
            <a:off x="2116348" y="5399471"/>
            <a:ext cx="7914734" cy="677024"/>
            <a:chOff x="2520354" y="2739036"/>
            <a:chExt cx="7914734" cy="677024"/>
          </a:xfrm>
        </p:grpSpPr>
        <p:sp>
          <p:nvSpPr>
            <p:cNvPr id="36" name="Rectangle: Rounded Corners 35">
              <a:extLst>
                <a:ext uri="{FF2B5EF4-FFF2-40B4-BE49-F238E27FC236}">
                  <a16:creationId xmlns:a16="http://schemas.microsoft.com/office/drawing/2014/main" id="{3EF2F0C3-F14B-ED8A-468B-AD43603F87FD}"/>
                </a:ext>
              </a:extLst>
            </p:cNvPr>
            <p:cNvSpPr/>
            <p:nvPr userDrawn="1"/>
          </p:nvSpPr>
          <p:spPr>
            <a:xfrm>
              <a:off x="2576422" y="2743200"/>
              <a:ext cx="180579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A76A7CC4-8951-F55E-AEC2-1A19D18E59CF}"/>
                </a:ext>
              </a:extLst>
            </p:cNvPr>
            <p:cNvSpPr/>
            <p:nvPr userDrawn="1"/>
          </p:nvSpPr>
          <p:spPr>
            <a:xfrm>
              <a:off x="4528870" y="2739036"/>
              <a:ext cx="590621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92D7DDCF-C6F1-FC51-45D1-E121B6C74116}"/>
                </a:ext>
              </a:extLst>
            </p:cNvPr>
            <p:cNvSpPr txBox="1"/>
            <p:nvPr userDrawn="1"/>
          </p:nvSpPr>
          <p:spPr>
            <a:xfrm>
              <a:off x="4595003" y="2844633"/>
              <a:ext cx="5644559"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Cleanup/ Wrap Up </a:t>
              </a:r>
            </a:p>
          </p:txBody>
        </p:sp>
        <p:sp>
          <p:nvSpPr>
            <p:cNvPr id="39" name="TextBox 38">
              <a:extLst>
                <a:ext uri="{FF2B5EF4-FFF2-40B4-BE49-F238E27FC236}">
                  <a16:creationId xmlns:a16="http://schemas.microsoft.com/office/drawing/2014/main" id="{84B39CEE-46CC-D95F-1A57-38061AE2749E}"/>
                </a:ext>
              </a:extLst>
            </p:cNvPr>
            <p:cNvSpPr txBox="1"/>
            <p:nvPr userDrawn="1"/>
          </p:nvSpPr>
          <p:spPr>
            <a:xfrm>
              <a:off x="2520354" y="2846202"/>
              <a:ext cx="1879123"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40 - 45 min</a:t>
              </a:r>
            </a:p>
          </p:txBody>
        </p:sp>
      </p:grpSp>
    </p:spTree>
    <p:extLst>
      <p:ext uri="{BB962C8B-B14F-4D97-AF65-F5344CB8AC3E}">
        <p14:creationId xmlns:p14="http://schemas.microsoft.com/office/powerpoint/2010/main" val="3278302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3CEF5-7E39-4F59-ED43-BD9DE9DEDF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5E863F-3133-1230-4209-B8179E9B1A08}"/>
              </a:ext>
            </a:extLst>
          </p:cNvPr>
          <p:cNvSpPr>
            <a:spLocks noGrp="1"/>
          </p:cNvSpPr>
          <p:nvPr>
            <p:ph type="title"/>
          </p:nvPr>
        </p:nvSpPr>
        <p:spPr/>
        <p:txBody>
          <a:bodyPr/>
          <a:lstStyle/>
          <a:p>
            <a:r>
              <a:rPr lang="en-US" dirty="0"/>
              <a:t>Bell Work</a:t>
            </a:r>
          </a:p>
        </p:txBody>
      </p:sp>
      <p:sp>
        <p:nvSpPr>
          <p:cNvPr id="4" name="Text Placeholder 3">
            <a:extLst>
              <a:ext uri="{FF2B5EF4-FFF2-40B4-BE49-F238E27FC236}">
                <a16:creationId xmlns:a16="http://schemas.microsoft.com/office/drawing/2014/main" id="{A3145510-CD4C-843B-6752-3D5C540143A3}"/>
              </a:ext>
            </a:extLst>
          </p:cNvPr>
          <p:cNvSpPr>
            <a:spLocks noGrp="1"/>
          </p:cNvSpPr>
          <p:nvPr>
            <p:ph type="body" sz="half" idx="2"/>
          </p:nvPr>
        </p:nvSpPr>
        <p:spPr>
          <a:xfrm>
            <a:off x="6096000" y="2414376"/>
            <a:ext cx="2912018" cy="3459192"/>
          </a:xfrm>
        </p:spPr>
        <p:txBody>
          <a:bodyPr/>
          <a:lstStyle/>
          <a:p>
            <a:endParaRPr lang="en-US" dirty="0"/>
          </a:p>
        </p:txBody>
      </p:sp>
      <p:sp>
        <p:nvSpPr>
          <p:cNvPr id="5" name="Rectangle 4">
            <a:extLst>
              <a:ext uri="{FF2B5EF4-FFF2-40B4-BE49-F238E27FC236}">
                <a16:creationId xmlns:a16="http://schemas.microsoft.com/office/drawing/2014/main" id="{DCF2D507-2E95-1293-BCE1-851AEB9FC91D}"/>
              </a:ext>
            </a:extLst>
          </p:cNvPr>
          <p:cNvSpPr/>
          <p:nvPr/>
        </p:nvSpPr>
        <p:spPr>
          <a:xfrm>
            <a:off x="1061884" y="2281084"/>
            <a:ext cx="10097729" cy="396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FA5BADF-692A-25A3-5512-BC148B7CE681}"/>
              </a:ext>
            </a:extLst>
          </p:cNvPr>
          <p:cNvSpPr/>
          <p:nvPr/>
        </p:nvSpPr>
        <p:spPr>
          <a:xfrm>
            <a:off x="4512357" y="2414376"/>
            <a:ext cx="3039652" cy="345919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C9C71E9-2638-0A99-8992-59F59DFF9267}"/>
              </a:ext>
            </a:extLst>
          </p:cNvPr>
          <p:cNvSpPr/>
          <p:nvPr/>
        </p:nvSpPr>
        <p:spPr>
          <a:xfrm>
            <a:off x="1311493" y="2414376"/>
            <a:ext cx="2908092" cy="345919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Plus Jakarta Sans" pitchFamily="2" charset="0"/>
                <a:cs typeface="Plus Jakarta Sans" pitchFamily="2" charset="0"/>
              </a:rPr>
              <a:t>Gently place your hand around your throat and talk. Write five sentences about how you think energy produces sound. </a:t>
            </a:r>
          </a:p>
        </p:txBody>
      </p:sp>
      <p:sp>
        <p:nvSpPr>
          <p:cNvPr id="9" name="Rectangle: Rounded Corners 8">
            <a:extLst>
              <a:ext uri="{FF2B5EF4-FFF2-40B4-BE49-F238E27FC236}">
                <a16:creationId xmlns:a16="http://schemas.microsoft.com/office/drawing/2014/main" id="{25C90697-FE9E-E7D7-5EF4-F7D51157290F}"/>
              </a:ext>
            </a:extLst>
          </p:cNvPr>
          <p:cNvSpPr/>
          <p:nvPr/>
        </p:nvSpPr>
        <p:spPr>
          <a:xfrm>
            <a:off x="7742464" y="2414376"/>
            <a:ext cx="3039652" cy="345919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2000" dirty="0">
                <a:latin typeface="Plus Jakarta Sans" pitchFamily="2" charset="0"/>
                <a:cs typeface="Plus Jakarta Sans" pitchFamily="2" charset="0"/>
              </a:rPr>
              <a:t>Coloca suavemente la mano alrededor de la garganta y habla. Escribe cinco oraciones sobre cómo crees que la energía produce sonido.</a:t>
            </a:r>
          </a:p>
        </p:txBody>
      </p:sp>
      <p:pic>
        <p:nvPicPr>
          <p:cNvPr id="8" name="Picture 7">
            <a:extLst>
              <a:ext uri="{FF2B5EF4-FFF2-40B4-BE49-F238E27FC236}">
                <a16:creationId xmlns:a16="http://schemas.microsoft.com/office/drawing/2014/main" id="{E88005D4-8138-3371-4B9D-A3C57CEC6F85}"/>
              </a:ext>
            </a:extLst>
          </p:cNvPr>
          <p:cNvPicPr>
            <a:picLocks noChangeAspect="1"/>
          </p:cNvPicPr>
          <p:nvPr/>
        </p:nvPicPr>
        <p:blipFill>
          <a:blip r:embed="rId3"/>
          <a:stretch>
            <a:fillRect/>
          </a:stretch>
        </p:blipFill>
        <p:spPr>
          <a:xfrm>
            <a:off x="4828856" y="2781301"/>
            <a:ext cx="2534288" cy="2846366"/>
          </a:xfrm>
          <a:prstGeom prst="ellipse">
            <a:avLst/>
          </a:prstGeom>
          <a:ln>
            <a:noFill/>
          </a:ln>
          <a:effectLst>
            <a:softEdge rad="112500"/>
          </a:effectLst>
        </p:spPr>
      </p:pic>
    </p:spTree>
    <p:extLst>
      <p:ext uri="{BB962C8B-B14F-4D97-AF65-F5344CB8AC3E}">
        <p14:creationId xmlns:p14="http://schemas.microsoft.com/office/powerpoint/2010/main" val="35076066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CAD08-9935-FFE7-B9DF-26B671054E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90793C-1286-4799-0774-D58AB76C24CC}"/>
              </a:ext>
            </a:extLst>
          </p:cNvPr>
          <p:cNvSpPr>
            <a:spLocks noGrp="1"/>
          </p:cNvSpPr>
          <p:nvPr>
            <p:ph type="title"/>
          </p:nvPr>
        </p:nvSpPr>
        <p:spPr>
          <a:xfrm>
            <a:off x="1342845" y="922746"/>
            <a:ext cx="9506310" cy="968941"/>
          </a:xfrm>
        </p:spPr>
        <p:txBody>
          <a:bodyPr/>
          <a:lstStyle/>
          <a:p>
            <a:r>
              <a:rPr lang="en-US" dirty="0"/>
              <a:t>Sound and Energy</a:t>
            </a:r>
          </a:p>
        </p:txBody>
      </p:sp>
      <p:sp>
        <p:nvSpPr>
          <p:cNvPr id="6" name="TextBox 5">
            <a:extLst>
              <a:ext uri="{FF2B5EF4-FFF2-40B4-BE49-F238E27FC236}">
                <a16:creationId xmlns:a16="http://schemas.microsoft.com/office/drawing/2014/main" id="{F2DAB63D-BDB5-978C-855B-EFB36D4E3F1B}"/>
              </a:ext>
            </a:extLst>
          </p:cNvPr>
          <p:cNvSpPr txBox="1"/>
          <p:nvPr/>
        </p:nvSpPr>
        <p:spPr>
          <a:xfrm>
            <a:off x="4441155" y="3197035"/>
            <a:ext cx="6408000" cy="2308324"/>
          </a:xfrm>
          <a:prstGeom prst="rect">
            <a:avLst/>
          </a:prstGeom>
          <a:noFill/>
        </p:spPr>
        <p:txBody>
          <a:bodyPr wrap="square" rtlCol="0">
            <a:spAutoFit/>
          </a:bodyPr>
          <a:lstStyle/>
          <a:p>
            <a:r>
              <a:rPr lang="en-US" sz="4800" b="1" dirty="0">
                <a:solidFill>
                  <a:schemeClr val="bg1"/>
                </a:solidFill>
                <a:latin typeface="Plus Jakarta Sans" pitchFamily="2" charset="0"/>
                <a:cs typeface="Plus Jakarta Sans" pitchFamily="2" charset="0"/>
              </a:rPr>
              <a:t>How does this speaker transfer energy?</a:t>
            </a:r>
          </a:p>
        </p:txBody>
      </p:sp>
      <p:pic>
        <p:nvPicPr>
          <p:cNvPr id="4" name="Online Media 3" title="Can it hit the bottle? #speaker  #bass #subwoofer">
            <a:hlinkClick r:id="" action="ppaction://media"/>
            <a:extLst>
              <a:ext uri="{FF2B5EF4-FFF2-40B4-BE49-F238E27FC236}">
                <a16:creationId xmlns:a16="http://schemas.microsoft.com/office/drawing/2014/main" id="{B9F471C1-E743-8C89-F3E7-A9A57F0D99D7}"/>
              </a:ext>
            </a:extLst>
          </p:cNvPr>
          <p:cNvPicPr>
            <a:picLocks noRot="1" noChangeAspect="1"/>
          </p:cNvPicPr>
          <p:nvPr>
            <a:videoFile r:link="rId1"/>
          </p:nvPr>
        </p:nvPicPr>
        <p:blipFill>
          <a:blip r:embed="rId4"/>
          <a:stretch>
            <a:fillRect/>
          </a:stretch>
        </p:blipFill>
        <p:spPr>
          <a:xfrm>
            <a:off x="2300502" y="2900151"/>
            <a:ext cx="1639815" cy="2902091"/>
          </a:xfrm>
          <a:prstGeom prst="rect">
            <a:avLst/>
          </a:prstGeom>
        </p:spPr>
      </p:pic>
    </p:spTree>
    <p:extLst>
      <p:ext uri="{BB962C8B-B14F-4D97-AF65-F5344CB8AC3E}">
        <p14:creationId xmlns:p14="http://schemas.microsoft.com/office/powerpoint/2010/main" val="156590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CAD08-9935-FFE7-B9DF-26B671054E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90793C-1286-4799-0774-D58AB76C24CC}"/>
              </a:ext>
            </a:extLst>
          </p:cNvPr>
          <p:cNvSpPr>
            <a:spLocks noGrp="1"/>
          </p:cNvSpPr>
          <p:nvPr>
            <p:ph type="title"/>
          </p:nvPr>
        </p:nvSpPr>
        <p:spPr>
          <a:xfrm>
            <a:off x="1342845" y="922746"/>
            <a:ext cx="9506310" cy="968941"/>
          </a:xfrm>
        </p:spPr>
        <p:txBody>
          <a:bodyPr/>
          <a:lstStyle/>
          <a:p>
            <a:r>
              <a:rPr lang="en-US" dirty="0"/>
              <a:t>Your Ideas</a:t>
            </a:r>
          </a:p>
        </p:txBody>
      </p:sp>
      <p:sp>
        <p:nvSpPr>
          <p:cNvPr id="6" name="TextBox 5">
            <a:extLst>
              <a:ext uri="{FF2B5EF4-FFF2-40B4-BE49-F238E27FC236}">
                <a16:creationId xmlns:a16="http://schemas.microsoft.com/office/drawing/2014/main" id="{F2DAB63D-BDB5-978C-855B-EFB36D4E3F1B}"/>
              </a:ext>
            </a:extLst>
          </p:cNvPr>
          <p:cNvSpPr txBox="1"/>
          <p:nvPr/>
        </p:nvSpPr>
        <p:spPr>
          <a:xfrm>
            <a:off x="1857375" y="2539810"/>
            <a:ext cx="8925105" cy="3046988"/>
          </a:xfrm>
          <a:prstGeom prst="rect">
            <a:avLst/>
          </a:prstGeom>
          <a:noFill/>
        </p:spPr>
        <p:txBody>
          <a:bodyPr wrap="square" rtlCol="0">
            <a:spAutoFit/>
          </a:bodyPr>
          <a:lstStyle/>
          <a:p>
            <a:r>
              <a:rPr lang="en-US" sz="4800" b="1" dirty="0">
                <a:solidFill>
                  <a:schemeClr val="bg1"/>
                </a:solidFill>
                <a:latin typeface="Plus Jakarta Sans" pitchFamily="2" charset="0"/>
                <a:cs typeface="Plus Jakarta Sans" pitchFamily="2" charset="0"/>
              </a:rPr>
              <a:t>What questions, ideas for investigations, </a:t>
            </a:r>
          </a:p>
          <a:p>
            <a:r>
              <a:rPr lang="en-US" sz="4800" b="1" dirty="0">
                <a:solidFill>
                  <a:schemeClr val="bg1"/>
                </a:solidFill>
                <a:latin typeface="Plus Jakarta Sans" pitchFamily="2" charset="0"/>
                <a:cs typeface="Plus Jakarta Sans" pitchFamily="2" charset="0"/>
              </a:rPr>
              <a:t>and predictions did you generate last time?</a:t>
            </a:r>
          </a:p>
        </p:txBody>
      </p:sp>
    </p:spTree>
    <p:extLst>
      <p:ext uri="{BB962C8B-B14F-4D97-AF65-F5344CB8AC3E}">
        <p14:creationId xmlns:p14="http://schemas.microsoft.com/office/powerpoint/2010/main" val="6189508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35ADB-0710-433C-D5C4-DF8AD803969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29DE5C7-A193-5E07-2883-158B4330F89B}"/>
              </a:ext>
            </a:extLst>
          </p:cNvPr>
          <p:cNvSpPr>
            <a:spLocks noGrp="1"/>
          </p:cNvSpPr>
          <p:nvPr>
            <p:ph type="title"/>
          </p:nvPr>
        </p:nvSpPr>
        <p:spPr/>
        <p:txBody>
          <a:bodyPr/>
          <a:lstStyle/>
          <a:p>
            <a:r>
              <a:rPr lang="en-US" dirty="0"/>
              <a:t>Frequency and LED Bulb Investigations</a:t>
            </a:r>
          </a:p>
        </p:txBody>
      </p:sp>
      <p:sp>
        <p:nvSpPr>
          <p:cNvPr id="7" name="TextBox 6">
            <a:extLst>
              <a:ext uri="{FF2B5EF4-FFF2-40B4-BE49-F238E27FC236}">
                <a16:creationId xmlns:a16="http://schemas.microsoft.com/office/drawing/2014/main" id="{BF5ABB99-9DDB-3293-621F-487A56149612}"/>
              </a:ext>
            </a:extLst>
          </p:cNvPr>
          <p:cNvSpPr txBox="1"/>
          <p:nvPr/>
        </p:nvSpPr>
        <p:spPr>
          <a:xfrm>
            <a:off x="2400549" y="5125331"/>
            <a:ext cx="7720716" cy="830997"/>
          </a:xfrm>
          <a:prstGeom prst="rect">
            <a:avLst/>
          </a:prstGeom>
          <a:noFill/>
        </p:spPr>
        <p:txBody>
          <a:bodyPr wrap="square">
            <a:spAutoFit/>
          </a:bodyPr>
          <a:lstStyle/>
          <a:p>
            <a:pPr lvl="0">
              <a:buSzPts val="1800"/>
            </a:pPr>
            <a:r>
              <a:rPr lang="en-US" sz="2400" b="1" dirty="0">
                <a:solidFill>
                  <a:schemeClr val="bg1"/>
                </a:solidFill>
                <a:latin typeface="Plus Jakarta Sans" pitchFamily="2" charset="0"/>
                <a:ea typeface="Caveat"/>
                <a:cs typeface="Plus Jakarta Sans" pitchFamily="2" charset="0"/>
                <a:sym typeface="Caveat"/>
              </a:rPr>
              <a:t>How can we change the amount of energy transferred by an electric current to a lightbulb?</a:t>
            </a:r>
          </a:p>
        </p:txBody>
      </p:sp>
      <p:pic>
        <p:nvPicPr>
          <p:cNvPr id="3" name="Picture 2">
            <a:extLst>
              <a:ext uri="{FF2B5EF4-FFF2-40B4-BE49-F238E27FC236}">
                <a16:creationId xmlns:a16="http://schemas.microsoft.com/office/drawing/2014/main" id="{2B92C2F3-570F-23AC-7321-2427408CC723}"/>
              </a:ext>
            </a:extLst>
          </p:cNvPr>
          <p:cNvPicPr>
            <a:picLocks noChangeAspect="1"/>
          </p:cNvPicPr>
          <p:nvPr/>
        </p:nvPicPr>
        <p:blipFill>
          <a:blip r:embed="rId3"/>
          <a:stretch>
            <a:fillRect/>
          </a:stretch>
        </p:blipFill>
        <p:spPr>
          <a:xfrm>
            <a:off x="2885660" y="2504897"/>
            <a:ext cx="5944430" cy="2553056"/>
          </a:xfrm>
          <a:prstGeom prst="rect">
            <a:avLst/>
          </a:prstGeom>
        </p:spPr>
      </p:pic>
    </p:spTree>
    <p:extLst>
      <p:ext uri="{BB962C8B-B14F-4D97-AF65-F5344CB8AC3E}">
        <p14:creationId xmlns:p14="http://schemas.microsoft.com/office/powerpoint/2010/main" val="41036552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C83D9-3C04-F10D-2F55-F9FD37DCB8D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63CE631-F2EC-82A1-211B-6B932AFD6046}"/>
              </a:ext>
            </a:extLst>
          </p:cNvPr>
          <p:cNvSpPr>
            <a:spLocks noGrp="1"/>
          </p:cNvSpPr>
          <p:nvPr>
            <p:ph type="title"/>
          </p:nvPr>
        </p:nvSpPr>
        <p:spPr/>
        <p:txBody>
          <a:bodyPr>
            <a:normAutofit fontScale="90000"/>
          </a:bodyPr>
          <a:lstStyle/>
          <a:p>
            <a:r>
              <a:rPr lang="en-US" dirty="0"/>
              <a:t>How Frequency Affects Light Produced by an Incandescent Light Bulb </a:t>
            </a:r>
          </a:p>
        </p:txBody>
      </p:sp>
      <p:pic>
        <p:nvPicPr>
          <p:cNvPr id="3" name="Online Media 2" title="Frequency Demonstration with a Lightbulb - Unit 8.3 Forces at a Distance Lesson 8 Day 2">
            <a:hlinkClick r:id="" action="ppaction://media"/>
            <a:extLst>
              <a:ext uri="{FF2B5EF4-FFF2-40B4-BE49-F238E27FC236}">
                <a16:creationId xmlns:a16="http://schemas.microsoft.com/office/drawing/2014/main" id="{FFAD2CDD-6F6A-E94E-E50F-BDF0D9566443}"/>
              </a:ext>
            </a:extLst>
          </p:cNvPr>
          <p:cNvPicPr>
            <a:picLocks noRot="1" noChangeAspect="1"/>
          </p:cNvPicPr>
          <p:nvPr>
            <a:videoFile r:link="rId1"/>
          </p:nvPr>
        </p:nvPicPr>
        <p:blipFill>
          <a:blip r:embed="rId4"/>
          <a:stretch>
            <a:fillRect/>
          </a:stretch>
        </p:blipFill>
        <p:spPr>
          <a:xfrm>
            <a:off x="3617913" y="2962275"/>
            <a:ext cx="4697412" cy="2654044"/>
          </a:xfrm>
          <a:prstGeom prst="rect">
            <a:avLst/>
          </a:prstGeom>
        </p:spPr>
      </p:pic>
    </p:spTree>
    <p:extLst>
      <p:ext uri="{BB962C8B-B14F-4D97-AF65-F5344CB8AC3E}">
        <p14:creationId xmlns:p14="http://schemas.microsoft.com/office/powerpoint/2010/main" val="44465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C288B-7C26-2C97-8696-0FFA202B9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EDA8E-0244-DBA7-4458-44171590FF4E}"/>
              </a:ext>
            </a:extLst>
          </p:cNvPr>
          <p:cNvSpPr>
            <a:spLocks noGrp="1"/>
          </p:cNvSpPr>
          <p:nvPr>
            <p:ph type="title"/>
          </p:nvPr>
        </p:nvSpPr>
        <p:spPr>
          <a:xfrm>
            <a:off x="1342845" y="922746"/>
            <a:ext cx="9506310" cy="968941"/>
          </a:xfrm>
        </p:spPr>
        <p:txBody>
          <a:bodyPr/>
          <a:lstStyle/>
          <a:p>
            <a:r>
              <a:rPr lang="en-US" dirty="0"/>
              <a:t>What Our Results Mean</a:t>
            </a:r>
          </a:p>
        </p:txBody>
      </p:sp>
      <p:sp>
        <p:nvSpPr>
          <p:cNvPr id="6" name="TextBox 5">
            <a:extLst>
              <a:ext uri="{FF2B5EF4-FFF2-40B4-BE49-F238E27FC236}">
                <a16:creationId xmlns:a16="http://schemas.microsoft.com/office/drawing/2014/main" id="{104284EF-69E6-DE10-9829-59FB8B10FAA7}"/>
              </a:ext>
            </a:extLst>
          </p:cNvPr>
          <p:cNvSpPr txBox="1"/>
          <p:nvPr/>
        </p:nvSpPr>
        <p:spPr>
          <a:xfrm>
            <a:off x="1819275" y="2406460"/>
            <a:ext cx="9315630" cy="3416320"/>
          </a:xfrm>
          <a:prstGeom prst="rect">
            <a:avLst/>
          </a:prstGeom>
          <a:noFill/>
        </p:spPr>
        <p:txBody>
          <a:bodyPr wrap="square" rtlCol="0">
            <a:spAutoFit/>
          </a:bodyPr>
          <a:lstStyle/>
          <a:p>
            <a:r>
              <a:rPr lang="en-US" sz="3600" b="1" dirty="0">
                <a:solidFill>
                  <a:schemeClr val="bg1"/>
                </a:solidFill>
                <a:latin typeface="Plus Jakarta Sans" pitchFamily="2" charset="0"/>
                <a:cs typeface="Plus Jakarta Sans" pitchFamily="2" charset="0"/>
              </a:rPr>
              <a:t>What changed when the frequency increased?</a:t>
            </a:r>
          </a:p>
          <a:p>
            <a:r>
              <a:rPr lang="en-US" sz="3600" b="1" dirty="0">
                <a:solidFill>
                  <a:schemeClr val="bg1"/>
                </a:solidFill>
                <a:latin typeface="Plus Jakarta Sans" pitchFamily="2" charset="0"/>
                <a:cs typeface="Plus Jakarta Sans" pitchFamily="2" charset="0"/>
              </a:rPr>
              <a:t>What stayed the same?</a:t>
            </a:r>
          </a:p>
          <a:p>
            <a:r>
              <a:rPr lang="en-US" sz="3600" b="1" dirty="0">
                <a:solidFill>
                  <a:schemeClr val="bg1"/>
                </a:solidFill>
                <a:latin typeface="Plus Jakarta Sans" pitchFamily="2" charset="0"/>
                <a:cs typeface="Plus Jakarta Sans" pitchFamily="2" charset="0"/>
              </a:rPr>
              <a:t>What does this suggest about the electrical energy entering the speaker system?</a:t>
            </a:r>
          </a:p>
        </p:txBody>
      </p:sp>
    </p:spTree>
    <p:extLst>
      <p:ext uri="{BB962C8B-B14F-4D97-AF65-F5344CB8AC3E}">
        <p14:creationId xmlns:p14="http://schemas.microsoft.com/office/powerpoint/2010/main" val="14741908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93E0E-3949-E71F-8E76-29D4D9A08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F255D5-32CA-2700-F9E8-98F8BED46D39}"/>
              </a:ext>
            </a:extLst>
          </p:cNvPr>
          <p:cNvSpPr>
            <a:spLocks noGrp="1"/>
          </p:cNvSpPr>
          <p:nvPr>
            <p:ph type="title"/>
          </p:nvPr>
        </p:nvSpPr>
        <p:spPr>
          <a:xfrm>
            <a:off x="1342845" y="922746"/>
            <a:ext cx="9506310" cy="968941"/>
          </a:xfrm>
        </p:spPr>
        <p:txBody>
          <a:bodyPr/>
          <a:lstStyle/>
          <a:p>
            <a:r>
              <a:rPr lang="en-US" dirty="0"/>
              <a:t>Work in A Group</a:t>
            </a:r>
          </a:p>
        </p:txBody>
      </p:sp>
      <p:sp>
        <p:nvSpPr>
          <p:cNvPr id="6" name="TextBox 5">
            <a:extLst>
              <a:ext uri="{FF2B5EF4-FFF2-40B4-BE49-F238E27FC236}">
                <a16:creationId xmlns:a16="http://schemas.microsoft.com/office/drawing/2014/main" id="{7DA22176-0C73-DA48-3083-101623BD1792}"/>
              </a:ext>
            </a:extLst>
          </p:cNvPr>
          <p:cNvSpPr txBox="1"/>
          <p:nvPr/>
        </p:nvSpPr>
        <p:spPr>
          <a:xfrm>
            <a:off x="1857375" y="2539810"/>
            <a:ext cx="8925105" cy="3046988"/>
          </a:xfrm>
          <a:prstGeom prst="rect">
            <a:avLst/>
          </a:prstGeom>
          <a:noFill/>
        </p:spPr>
        <p:txBody>
          <a:bodyPr wrap="square" rtlCol="0">
            <a:spAutoFit/>
          </a:bodyPr>
          <a:lstStyle/>
          <a:p>
            <a:r>
              <a:rPr lang="en-US" sz="4800" b="1" dirty="0">
                <a:solidFill>
                  <a:schemeClr val="bg1"/>
                </a:solidFill>
                <a:latin typeface="Plus Jakarta Sans" pitchFamily="2" charset="0"/>
                <a:cs typeface="Plus Jakarta Sans" pitchFamily="2" charset="0"/>
              </a:rPr>
              <a:t>Explore how to produce light (of different colors) from a single LED using batteries and wires.</a:t>
            </a:r>
          </a:p>
        </p:txBody>
      </p:sp>
    </p:spTree>
    <p:extLst>
      <p:ext uri="{BB962C8B-B14F-4D97-AF65-F5344CB8AC3E}">
        <p14:creationId xmlns:p14="http://schemas.microsoft.com/office/powerpoint/2010/main" val="1482612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B09DD-BE2C-1CBE-1891-B17F1B1EDD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AEE499-6950-D7AB-EBB7-3F65BD1C0CDC}"/>
              </a:ext>
            </a:extLst>
          </p:cNvPr>
          <p:cNvSpPr>
            <a:spLocks noGrp="1"/>
          </p:cNvSpPr>
          <p:nvPr>
            <p:ph type="title"/>
          </p:nvPr>
        </p:nvSpPr>
        <p:spPr>
          <a:xfrm>
            <a:off x="1342845" y="922746"/>
            <a:ext cx="9506310" cy="1024042"/>
          </a:xfrm>
        </p:spPr>
        <p:txBody>
          <a:bodyPr>
            <a:normAutofit/>
          </a:bodyPr>
          <a:lstStyle/>
          <a:p>
            <a:r>
              <a:rPr lang="en-US" dirty="0"/>
              <a:t>Dr. Lewis' Classroom Rules</a:t>
            </a:r>
          </a:p>
        </p:txBody>
      </p:sp>
      <p:sp>
        <p:nvSpPr>
          <p:cNvPr id="7" name="Rectangle 6">
            <a:extLst>
              <a:ext uri="{FF2B5EF4-FFF2-40B4-BE49-F238E27FC236}">
                <a16:creationId xmlns:a16="http://schemas.microsoft.com/office/drawing/2014/main" id="{F9CC7969-556B-3225-31B4-852F6A98FED2}"/>
              </a:ext>
            </a:extLst>
          </p:cNvPr>
          <p:cNvSpPr/>
          <p:nvPr/>
        </p:nvSpPr>
        <p:spPr>
          <a:xfrm>
            <a:off x="5305036" y="2794150"/>
            <a:ext cx="5417242" cy="2955296"/>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Plus Jakarta Sans" pitchFamily="2" charset="0"/>
                <a:cs typeface="Plus Jakarta Sans" pitchFamily="2" charset="0"/>
              </a:rPr>
              <a:t>Who are we? </a:t>
            </a:r>
          </a:p>
          <a:p>
            <a:r>
              <a:rPr lang="en-US" sz="3200" b="1" dirty="0">
                <a:solidFill>
                  <a:schemeClr val="bg1"/>
                </a:solidFill>
                <a:latin typeface="Plus Jakarta Sans" pitchFamily="2" charset="0"/>
                <a:cs typeface="Plus Jakarta Sans" pitchFamily="2" charset="0"/>
              </a:rPr>
              <a:t>We are a community of respect, courtesy, excellence, and responsibility.</a:t>
            </a:r>
            <a:endParaRPr lang="en-US" sz="3200" dirty="0">
              <a:solidFill>
                <a:schemeClr val="bg1"/>
              </a:solidFill>
              <a:latin typeface="Plus Jakarta Sans" pitchFamily="2" charset="0"/>
              <a:cs typeface="Plus Jakarta Sans" pitchFamily="2" charset="0"/>
            </a:endParaRPr>
          </a:p>
        </p:txBody>
      </p:sp>
      <p:pic>
        <p:nvPicPr>
          <p:cNvPr id="6" name="Picture 5">
            <a:extLst>
              <a:ext uri="{FF2B5EF4-FFF2-40B4-BE49-F238E27FC236}">
                <a16:creationId xmlns:a16="http://schemas.microsoft.com/office/drawing/2014/main" id="{20D46F5B-DBBE-EDB3-594D-016E2487712A}"/>
              </a:ext>
            </a:extLst>
          </p:cNvPr>
          <p:cNvPicPr>
            <a:picLocks noChangeAspect="1"/>
          </p:cNvPicPr>
          <p:nvPr/>
        </p:nvPicPr>
        <p:blipFill>
          <a:blip r:embed="rId3"/>
          <a:stretch>
            <a:fillRect/>
          </a:stretch>
        </p:blipFill>
        <p:spPr>
          <a:xfrm>
            <a:off x="1580351" y="3429000"/>
            <a:ext cx="3391692" cy="1777850"/>
          </a:xfrm>
          <a:prstGeom prst="rect">
            <a:avLst/>
          </a:prstGeom>
          <a:ln>
            <a:noFill/>
          </a:ln>
          <a:effectLst>
            <a:softEdge rad="112500"/>
          </a:effectLst>
        </p:spPr>
      </p:pic>
    </p:spTree>
    <p:extLst>
      <p:ext uri="{BB962C8B-B14F-4D97-AF65-F5344CB8AC3E}">
        <p14:creationId xmlns:p14="http://schemas.microsoft.com/office/powerpoint/2010/main" val="863053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694A5-5053-1432-9834-5CEEF441B5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4FC202-B805-1BAB-0CEF-C606F5835DF4}"/>
              </a:ext>
            </a:extLst>
          </p:cNvPr>
          <p:cNvSpPr>
            <a:spLocks noGrp="1"/>
          </p:cNvSpPr>
          <p:nvPr>
            <p:ph type="title"/>
          </p:nvPr>
        </p:nvSpPr>
        <p:spPr>
          <a:xfrm>
            <a:off x="1342845" y="922746"/>
            <a:ext cx="9506310" cy="968941"/>
          </a:xfrm>
        </p:spPr>
        <p:txBody>
          <a:bodyPr/>
          <a:lstStyle/>
          <a:p>
            <a:r>
              <a:rPr lang="en-US" dirty="0"/>
              <a:t>Your Hypothesis</a:t>
            </a:r>
          </a:p>
        </p:txBody>
      </p:sp>
      <p:sp>
        <p:nvSpPr>
          <p:cNvPr id="6" name="TextBox 5">
            <a:extLst>
              <a:ext uri="{FF2B5EF4-FFF2-40B4-BE49-F238E27FC236}">
                <a16:creationId xmlns:a16="http://schemas.microsoft.com/office/drawing/2014/main" id="{605107D5-3092-CBBF-A329-96C2F5239533}"/>
              </a:ext>
            </a:extLst>
          </p:cNvPr>
          <p:cNvSpPr txBox="1"/>
          <p:nvPr/>
        </p:nvSpPr>
        <p:spPr>
          <a:xfrm>
            <a:off x="1885950" y="2530285"/>
            <a:ext cx="8925105" cy="3416320"/>
          </a:xfrm>
          <a:prstGeom prst="rect">
            <a:avLst/>
          </a:prstGeom>
          <a:noFill/>
        </p:spPr>
        <p:txBody>
          <a:bodyPr wrap="square" rtlCol="0">
            <a:spAutoFit/>
          </a:bodyPr>
          <a:lstStyle/>
          <a:p>
            <a:r>
              <a:rPr lang="en-US" sz="3600" b="1" dirty="0">
                <a:solidFill>
                  <a:schemeClr val="bg1"/>
                </a:solidFill>
                <a:latin typeface="Plus Jakarta Sans" pitchFamily="2" charset="0"/>
                <a:cs typeface="Plus Jakarta Sans" pitchFamily="2" charset="0"/>
              </a:rPr>
              <a:t>What hypothesis could you investigate with an LED bulb?</a:t>
            </a:r>
          </a:p>
          <a:p>
            <a:endParaRPr lang="en-US" sz="3600" b="1" dirty="0">
              <a:solidFill>
                <a:schemeClr val="bg1"/>
              </a:solidFill>
              <a:latin typeface="Plus Jakarta Sans" pitchFamily="2" charset="0"/>
              <a:cs typeface="Plus Jakarta Sans" pitchFamily="2" charset="0"/>
            </a:endParaRPr>
          </a:p>
          <a:p>
            <a:r>
              <a:rPr lang="en-US" sz="3600" b="1" dirty="0">
                <a:solidFill>
                  <a:schemeClr val="bg1"/>
                </a:solidFill>
                <a:latin typeface="Plus Jakarta Sans" pitchFamily="2" charset="0"/>
                <a:cs typeface="Plus Jakarta Sans" pitchFamily="2" charset="0"/>
              </a:rPr>
              <a:t>How would you do that?</a:t>
            </a:r>
          </a:p>
          <a:p>
            <a:endParaRPr lang="en-US" sz="3600" b="1" dirty="0">
              <a:solidFill>
                <a:schemeClr val="bg1"/>
              </a:solidFill>
              <a:latin typeface="Plus Jakarta Sans" pitchFamily="2" charset="0"/>
              <a:cs typeface="Plus Jakarta Sans" pitchFamily="2" charset="0"/>
            </a:endParaRPr>
          </a:p>
          <a:p>
            <a:r>
              <a:rPr lang="en-US" sz="3600" b="1" dirty="0">
                <a:solidFill>
                  <a:schemeClr val="bg1"/>
                </a:solidFill>
                <a:latin typeface="Plus Jakarta Sans" pitchFamily="2" charset="0"/>
                <a:cs typeface="Plus Jakarta Sans" pitchFamily="2" charset="0"/>
              </a:rPr>
              <a:t>What variables would you test?</a:t>
            </a:r>
          </a:p>
        </p:txBody>
      </p:sp>
    </p:spTree>
    <p:extLst>
      <p:ext uri="{BB962C8B-B14F-4D97-AF65-F5344CB8AC3E}">
        <p14:creationId xmlns:p14="http://schemas.microsoft.com/office/powerpoint/2010/main" val="25498575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C16AC-96FF-3C5F-E995-003D550C19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3A1EB-7A85-DB0C-8199-71BB3BB7114E}"/>
              </a:ext>
            </a:extLst>
          </p:cNvPr>
          <p:cNvSpPr>
            <a:spLocks noGrp="1"/>
          </p:cNvSpPr>
          <p:nvPr>
            <p:ph type="title"/>
          </p:nvPr>
        </p:nvSpPr>
        <p:spPr>
          <a:xfrm>
            <a:off x="1342845" y="922746"/>
            <a:ext cx="9506310" cy="968941"/>
          </a:xfrm>
        </p:spPr>
        <p:txBody>
          <a:bodyPr/>
          <a:lstStyle/>
          <a:p>
            <a:r>
              <a:rPr lang="en-US" dirty="0"/>
              <a:t>Claim, Evidence, Reason</a:t>
            </a:r>
          </a:p>
        </p:txBody>
      </p:sp>
      <p:sp>
        <p:nvSpPr>
          <p:cNvPr id="6" name="TextBox 5">
            <a:extLst>
              <a:ext uri="{FF2B5EF4-FFF2-40B4-BE49-F238E27FC236}">
                <a16:creationId xmlns:a16="http://schemas.microsoft.com/office/drawing/2014/main" id="{5CC9FBF0-3662-B5B7-B90A-2CF07DE85609}"/>
              </a:ext>
            </a:extLst>
          </p:cNvPr>
          <p:cNvSpPr txBox="1"/>
          <p:nvPr/>
        </p:nvSpPr>
        <p:spPr>
          <a:xfrm>
            <a:off x="2045652" y="2724079"/>
            <a:ext cx="8565197" cy="2800767"/>
          </a:xfrm>
          <a:prstGeom prst="rect">
            <a:avLst/>
          </a:prstGeom>
          <a:noFill/>
        </p:spPr>
        <p:txBody>
          <a:bodyPr wrap="square" rtlCol="0">
            <a:spAutoFit/>
          </a:bodyPr>
          <a:lstStyle/>
          <a:p>
            <a:r>
              <a:rPr lang="en-US" sz="4400" b="1" dirty="0">
                <a:solidFill>
                  <a:schemeClr val="bg1"/>
                </a:solidFill>
                <a:latin typeface="Plus Jakarta Sans" pitchFamily="2" charset="0"/>
                <a:cs typeface="Plus Jakarta Sans" pitchFamily="2" charset="0"/>
              </a:rPr>
              <a:t>Using CER (Claim, Evidence, Reason) Answer: How does electric energy travel through a speaker to make sound?</a:t>
            </a:r>
          </a:p>
        </p:txBody>
      </p:sp>
    </p:spTree>
    <p:extLst>
      <p:ext uri="{BB962C8B-B14F-4D97-AF65-F5344CB8AC3E}">
        <p14:creationId xmlns:p14="http://schemas.microsoft.com/office/powerpoint/2010/main" val="42344514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01411-8117-9766-53C5-0DB7B72E3F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C123F-4AE5-4583-EB17-4016FEE1C2C5}"/>
              </a:ext>
            </a:extLst>
          </p:cNvPr>
          <p:cNvSpPr>
            <a:spLocks noGrp="1"/>
          </p:cNvSpPr>
          <p:nvPr>
            <p:ph type="title"/>
          </p:nvPr>
        </p:nvSpPr>
        <p:spPr>
          <a:xfrm>
            <a:off x="1342845" y="922746"/>
            <a:ext cx="9506310" cy="968941"/>
          </a:xfrm>
        </p:spPr>
        <p:txBody>
          <a:bodyPr/>
          <a:lstStyle/>
          <a:p>
            <a:r>
              <a:rPr lang="en-US" dirty="0"/>
              <a:t>Exit Ticket</a:t>
            </a:r>
          </a:p>
        </p:txBody>
      </p:sp>
      <p:sp>
        <p:nvSpPr>
          <p:cNvPr id="6" name="TextBox 5">
            <a:extLst>
              <a:ext uri="{FF2B5EF4-FFF2-40B4-BE49-F238E27FC236}">
                <a16:creationId xmlns:a16="http://schemas.microsoft.com/office/drawing/2014/main" id="{97EB311C-D863-5F1F-17C9-F97A645BCE7F}"/>
              </a:ext>
            </a:extLst>
          </p:cNvPr>
          <p:cNvSpPr txBox="1"/>
          <p:nvPr/>
        </p:nvSpPr>
        <p:spPr>
          <a:xfrm>
            <a:off x="3330150" y="2771704"/>
            <a:ext cx="6128175" cy="2800767"/>
          </a:xfrm>
          <a:prstGeom prst="rect">
            <a:avLst/>
          </a:prstGeom>
          <a:noFill/>
        </p:spPr>
        <p:txBody>
          <a:bodyPr wrap="square" rtlCol="0">
            <a:spAutoFit/>
          </a:bodyPr>
          <a:lstStyle/>
          <a:p>
            <a:r>
              <a:rPr lang="en-US" sz="4400" b="1" dirty="0">
                <a:solidFill>
                  <a:schemeClr val="bg1"/>
                </a:solidFill>
                <a:latin typeface="Plus Jakarta Sans" pitchFamily="2" charset="0"/>
                <a:cs typeface="Plus Jakarta Sans" pitchFamily="2" charset="0"/>
              </a:rPr>
              <a:t>Predict what would happen if current increased in an electrical system.</a:t>
            </a:r>
            <a:endParaRPr lang="en-US" sz="4800" b="1" dirty="0">
              <a:solidFill>
                <a:schemeClr val="bg1"/>
              </a:solidFill>
              <a:latin typeface="Plus Jakarta Sans" pitchFamily="2" charset="0"/>
              <a:cs typeface="Plus Jakarta Sans" pitchFamily="2" charset="0"/>
            </a:endParaRPr>
          </a:p>
        </p:txBody>
      </p:sp>
    </p:spTree>
    <p:extLst>
      <p:ext uri="{BB962C8B-B14F-4D97-AF65-F5344CB8AC3E}">
        <p14:creationId xmlns:p14="http://schemas.microsoft.com/office/powerpoint/2010/main" val="21687896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8D635-7DEA-58FA-D096-48ECAD6C6D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D8D8D-4203-A3CA-5112-31255CA44BA3}"/>
              </a:ext>
            </a:extLst>
          </p:cNvPr>
          <p:cNvSpPr>
            <a:spLocks noGrp="1"/>
          </p:cNvSpPr>
          <p:nvPr>
            <p:ph type="title"/>
          </p:nvPr>
        </p:nvSpPr>
        <p:spPr>
          <a:xfrm>
            <a:off x="1342845" y="922746"/>
            <a:ext cx="9506310" cy="968941"/>
          </a:xfrm>
        </p:spPr>
        <p:txBody>
          <a:bodyPr/>
          <a:lstStyle/>
          <a:p>
            <a:r>
              <a:rPr lang="en-US" dirty="0"/>
              <a:t>Lesson Purpose</a:t>
            </a:r>
          </a:p>
        </p:txBody>
      </p:sp>
      <p:sp>
        <p:nvSpPr>
          <p:cNvPr id="6" name="TextBox 5">
            <a:extLst>
              <a:ext uri="{FF2B5EF4-FFF2-40B4-BE49-F238E27FC236}">
                <a16:creationId xmlns:a16="http://schemas.microsoft.com/office/drawing/2014/main" id="{4D444E0B-7068-295A-5B73-B4184ADBB643}"/>
              </a:ext>
            </a:extLst>
          </p:cNvPr>
          <p:cNvSpPr txBox="1"/>
          <p:nvPr/>
        </p:nvSpPr>
        <p:spPr>
          <a:xfrm>
            <a:off x="1646904" y="3078276"/>
            <a:ext cx="5301330" cy="2246769"/>
          </a:xfrm>
          <a:prstGeom prst="rect">
            <a:avLst/>
          </a:prstGeom>
          <a:noFill/>
        </p:spPr>
        <p:txBody>
          <a:bodyPr wrap="square" rtlCol="0">
            <a:spAutoFit/>
          </a:bodyPr>
          <a:lstStyle/>
          <a:p>
            <a:r>
              <a:rPr lang="en-US" sz="2800" b="1" dirty="0">
                <a:solidFill>
                  <a:schemeClr val="bg1"/>
                </a:solidFill>
                <a:latin typeface="Plus Jakarta Sans" pitchFamily="2" charset="0"/>
                <a:cs typeface="Plus Jakarta Sans" pitchFamily="2" charset="0"/>
              </a:rPr>
              <a:t>I can investigate and explain how energy flows through an electrical system and how electric current makes electrical systems work.</a:t>
            </a:r>
          </a:p>
        </p:txBody>
      </p:sp>
      <p:pic>
        <p:nvPicPr>
          <p:cNvPr id="4" name="Picture 3">
            <a:extLst>
              <a:ext uri="{FF2B5EF4-FFF2-40B4-BE49-F238E27FC236}">
                <a16:creationId xmlns:a16="http://schemas.microsoft.com/office/drawing/2014/main" id="{20A4FCC4-5894-92A7-55D9-780C943797FB}"/>
              </a:ext>
            </a:extLst>
          </p:cNvPr>
          <p:cNvPicPr>
            <a:picLocks noChangeAspect="1"/>
          </p:cNvPicPr>
          <p:nvPr/>
        </p:nvPicPr>
        <p:blipFill>
          <a:blip r:embed="rId3"/>
          <a:stretch>
            <a:fillRect/>
          </a:stretch>
        </p:blipFill>
        <p:spPr>
          <a:xfrm>
            <a:off x="7038820" y="3224122"/>
            <a:ext cx="3398722" cy="2100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61574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879C8-F5FE-2605-F160-971F5CEB66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534538-1CC8-25BB-3501-E1690F9E31CF}"/>
              </a:ext>
            </a:extLst>
          </p:cNvPr>
          <p:cNvSpPr>
            <a:spLocks noGrp="1"/>
          </p:cNvSpPr>
          <p:nvPr>
            <p:ph type="title"/>
          </p:nvPr>
        </p:nvSpPr>
        <p:spPr>
          <a:xfrm>
            <a:off x="1342845" y="922746"/>
            <a:ext cx="9506310" cy="968941"/>
          </a:xfrm>
        </p:spPr>
        <p:txBody>
          <a:bodyPr/>
          <a:lstStyle/>
          <a:p>
            <a:r>
              <a:rPr lang="en-US" dirty="0"/>
              <a:t>Driving Question</a:t>
            </a:r>
          </a:p>
        </p:txBody>
      </p:sp>
      <p:sp>
        <p:nvSpPr>
          <p:cNvPr id="3" name="Arrow: Right 2">
            <a:extLst>
              <a:ext uri="{FF2B5EF4-FFF2-40B4-BE49-F238E27FC236}">
                <a16:creationId xmlns:a16="http://schemas.microsoft.com/office/drawing/2014/main" id="{EEE9A9A1-B3A0-7E9D-7399-636940D6D1C6}"/>
              </a:ext>
            </a:extLst>
          </p:cNvPr>
          <p:cNvSpPr/>
          <p:nvPr/>
        </p:nvSpPr>
        <p:spPr>
          <a:xfrm>
            <a:off x="1733690" y="2412704"/>
            <a:ext cx="6015855" cy="3398027"/>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Plus Jakarta Sans" pitchFamily="2" charset="0"/>
              <a:cs typeface="Plus Jakarta Sans" pitchFamily="2" charset="0"/>
            </a:endParaRPr>
          </a:p>
        </p:txBody>
      </p:sp>
      <p:sp>
        <p:nvSpPr>
          <p:cNvPr id="4" name="TextBox 3">
            <a:extLst>
              <a:ext uri="{FF2B5EF4-FFF2-40B4-BE49-F238E27FC236}">
                <a16:creationId xmlns:a16="http://schemas.microsoft.com/office/drawing/2014/main" id="{DA06A146-9F0C-58AE-1CAC-10F4E9950E6A}"/>
              </a:ext>
            </a:extLst>
          </p:cNvPr>
          <p:cNvSpPr txBox="1"/>
          <p:nvPr/>
        </p:nvSpPr>
        <p:spPr>
          <a:xfrm>
            <a:off x="1733690" y="3065276"/>
            <a:ext cx="4791665" cy="2092881"/>
          </a:xfrm>
          <a:prstGeom prst="rect">
            <a:avLst/>
          </a:prstGeom>
          <a:noFill/>
        </p:spPr>
        <p:txBody>
          <a:bodyPr wrap="square" rtlCol="0">
            <a:spAutoFit/>
          </a:bodyPr>
          <a:lstStyle/>
          <a:p>
            <a:endParaRPr lang="en-US" sz="2600" b="1" dirty="0">
              <a:solidFill>
                <a:schemeClr val="bg1"/>
              </a:solidFill>
              <a:latin typeface="Plus Jakarta Sans" pitchFamily="2" charset="0"/>
              <a:cs typeface="Plus Jakarta Sans" pitchFamily="2" charset="0"/>
            </a:endParaRPr>
          </a:p>
          <a:p>
            <a:r>
              <a:rPr lang="en-US" sz="2600" b="1" dirty="0">
                <a:solidFill>
                  <a:schemeClr val="bg1"/>
                </a:solidFill>
                <a:latin typeface="Plus Jakarta Sans" pitchFamily="2" charset="0"/>
                <a:cs typeface="Plus Jakarta Sans" pitchFamily="2" charset="0"/>
              </a:rPr>
              <a:t>How does energy travel through an electrical system to make the system work?</a:t>
            </a:r>
          </a:p>
          <a:p>
            <a:endParaRPr lang="en-US" sz="2600" b="1" dirty="0">
              <a:solidFill>
                <a:schemeClr val="bg1"/>
              </a:solidFill>
              <a:latin typeface="Plus Jakarta Sans" pitchFamily="2" charset="0"/>
              <a:cs typeface="Plus Jakarta Sans" pitchFamily="2" charset="0"/>
            </a:endParaRPr>
          </a:p>
        </p:txBody>
      </p:sp>
      <p:sp>
        <p:nvSpPr>
          <p:cNvPr id="5" name="TextBox 4">
            <a:extLst>
              <a:ext uri="{FF2B5EF4-FFF2-40B4-BE49-F238E27FC236}">
                <a16:creationId xmlns:a16="http://schemas.microsoft.com/office/drawing/2014/main" id="{99290CCA-CA7F-A4F3-05A1-B6E1E4C0048D}"/>
              </a:ext>
            </a:extLst>
          </p:cNvPr>
          <p:cNvSpPr txBox="1"/>
          <p:nvPr/>
        </p:nvSpPr>
        <p:spPr>
          <a:xfrm>
            <a:off x="8052620" y="1757228"/>
            <a:ext cx="2493460" cy="4708981"/>
          </a:xfrm>
          <a:prstGeom prst="rect">
            <a:avLst/>
          </a:prstGeom>
          <a:noFill/>
        </p:spPr>
        <p:txBody>
          <a:bodyPr wrap="square" rtlCol="0">
            <a:spAutoFit/>
          </a:bodyPr>
          <a:lstStyle/>
          <a:p>
            <a:r>
              <a:rPr lang="en-US" sz="30000" b="1" dirty="0">
                <a:solidFill>
                  <a:schemeClr val="bg1"/>
                </a:solidFill>
                <a:latin typeface="Plus Jakarta Sans" pitchFamily="2" charset="0"/>
                <a:cs typeface="Plus Jakarta Sans" pitchFamily="2" charset="0"/>
              </a:rPr>
              <a:t>?</a:t>
            </a:r>
          </a:p>
        </p:txBody>
      </p:sp>
    </p:spTree>
    <p:extLst>
      <p:ext uri="{BB962C8B-B14F-4D97-AF65-F5344CB8AC3E}">
        <p14:creationId xmlns:p14="http://schemas.microsoft.com/office/powerpoint/2010/main" val="10819033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2DCF4-B24B-BA27-04C0-717BE9603D0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912ABF-405C-F70C-1A23-E9A84635B0A0}"/>
              </a:ext>
            </a:extLst>
          </p:cNvPr>
          <p:cNvSpPr txBox="1"/>
          <p:nvPr/>
        </p:nvSpPr>
        <p:spPr>
          <a:xfrm>
            <a:off x="1720645" y="1140542"/>
            <a:ext cx="8593393" cy="707886"/>
          </a:xfrm>
          <a:prstGeom prst="rect">
            <a:avLst/>
          </a:prstGeom>
          <a:noFill/>
        </p:spPr>
        <p:txBody>
          <a:bodyPr wrap="square" rtlCol="0">
            <a:spAutoFit/>
          </a:bodyPr>
          <a:lstStyle/>
          <a:p>
            <a:pPr algn="ctr"/>
            <a:r>
              <a:rPr lang="en" sz="4000" b="1" dirty="0">
                <a:solidFill>
                  <a:schemeClr val="bg1"/>
                </a:solidFill>
                <a:latin typeface="Plus Jakarta Sans" pitchFamily="2" charset="0"/>
                <a:cs typeface="Plus Jakarta Sans" pitchFamily="2" charset="0"/>
              </a:rPr>
              <a:t>Cleanup</a:t>
            </a:r>
            <a:endParaRPr lang="en-US" sz="4000" dirty="0">
              <a:solidFill>
                <a:schemeClr val="bg1"/>
              </a:solidFill>
            </a:endParaRPr>
          </a:p>
        </p:txBody>
      </p:sp>
      <p:sp>
        <p:nvSpPr>
          <p:cNvPr id="3" name="TextBox 2">
            <a:extLst>
              <a:ext uri="{FF2B5EF4-FFF2-40B4-BE49-F238E27FC236}">
                <a16:creationId xmlns:a16="http://schemas.microsoft.com/office/drawing/2014/main" id="{7B51D72C-02A4-AC10-6039-45D1EE69CA10}"/>
              </a:ext>
            </a:extLst>
          </p:cNvPr>
          <p:cNvSpPr txBox="1"/>
          <p:nvPr/>
        </p:nvSpPr>
        <p:spPr>
          <a:xfrm>
            <a:off x="1756713" y="3070581"/>
            <a:ext cx="6659195" cy="2308324"/>
          </a:xfrm>
          <a:prstGeom prst="rect">
            <a:avLst/>
          </a:prstGeom>
          <a:noFill/>
        </p:spPr>
        <p:txBody>
          <a:bodyPr wrap="none" rtlCol="0">
            <a:spAutoFit/>
          </a:bodyPr>
          <a:lstStyle/>
          <a:p>
            <a:r>
              <a:rPr lang="en-US" sz="3600" b="1" dirty="0">
                <a:solidFill>
                  <a:schemeClr val="bg1"/>
                </a:solidFill>
                <a:latin typeface="Plus Jakarta Sans" pitchFamily="2" charset="0"/>
                <a:cs typeface="Plus Jakarta Sans" pitchFamily="2" charset="0"/>
              </a:rPr>
              <a:t>Wrap it up, clean your space,</a:t>
            </a:r>
          </a:p>
          <a:p>
            <a:r>
              <a:rPr lang="en-US" sz="3600" b="1" dirty="0">
                <a:solidFill>
                  <a:schemeClr val="bg1"/>
                </a:solidFill>
                <a:latin typeface="Plus Jakarta Sans" pitchFamily="2" charset="0"/>
                <a:cs typeface="Plus Jakarta Sans" pitchFamily="2" charset="0"/>
              </a:rPr>
              <a:t>Leave it tidy, leave no trace.</a:t>
            </a:r>
          </a:p>
          <a:p>
            <a:r>
              <a:rPr lang="en-US" sz="3600" b="1" dirty="0">
                <a:solidFill>
                  <a:schemeClr val="bg1"/>
                </a:solidFill>
                <a:latin typeface="Plus Jakarta Sans" pitchFamily="2" charset="0"/>
                <a:cs typeface="Plus Jakarta Sans" pitchFamily="2" charset="0"/>
              </a:rPr>
              <a:t>Tools away, trash in the bin,</a:t>
            </a:r>
          </a:p>
          <a:p>
            <a:r>
              <a:rPr lang="en-US" sz="3600" b="1" dirty="0">
                <a:solidFill>
                  <a:schemeClr val="bg1"/>
                </a:solidFill>
                <a:latin typeface="Plus Jakarta Sans" pitchFamily="2" charset="0"/>
                <a:cs typeface="Plus Jakarta Sans" pitchFamily="2" charset="0"/>
              </a:rPr>
              <a:t>A fresh start helps us win!</a:t>
            </a:r>
          </a:p>
        </p:txBody>
      </p:sp>
      <p:pic>
        <p:nvPicPr>
          <p:cNvPr id="4" name="Picture 3">
            <a:extLst>
              <a:ext uri="{FF2B5EF4-FFF2-40B4-BE49-F238E27FC236}">
                <a16:creationId xmlns:a16="http://schemas.microsoft.com/office/drawing/2014/main" id="{9DC1A7F8-6558-650F-25B7-E619C3FFBA3C}"/>
              </a:ext>
            </a:extLst>
          </p:cNvPr>
          <p:cNvPicPr>
            <a:picLocks noChangeAspect="1"/>
          </p:cNvPicPr>
          <p:nvPr/>
        </p:nvPicPr>
        <p:blipFill>
          <a:blip r:embed="rId3"/>
          <a:stretch>
            <a:fillRect/>
          </a:stretch>
        </p:blipFill>
        <p:spPr>
          <a:xfrm>
            <a:off x="8415907" y="3576611"/>
            <a:ext cx="1916031" cy="16738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699236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6584C-23FC-3A74-1482-C44E325C595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AB00DDD-6DD6-A379-4B52-D66F91629FC6}"/>
              </a:ext>
            </a:extLst>
          </p:cNvPr>
          <p:cNvSpPr txBox="1"/>
          <p:nvPr/>
        </p:nvSpPr>
        <p:spPr>
          <a:xfrm>
            <a:off x="3512634" y="3695853"/>
            <a:ext cx="5152524" cy="830997"/>
          </a:xfrm>
          <a:prstGeom prst="rect">
            <a:avLst/>
          </a:prstGeom>
          <a:noFill/>
        </p:spPr>
        <p:txBody>
          <a:bodyPr wrap="square" rtlCol="0">
            <a:spAutoFit/>
          </a:bodyPr>
          <a:lstStyle/>
          <a:p>
            <a:pPr algn="ctr"/>
            <a:r>
              <a:rPr lang="en-US" sz="4800" dirty="0">
                <a:solidFill>
                  <a:schemeClr val="bg1"/>
                </a:solidFill>
                <a:latin typeface="Plus Jakarta Sans" pitchFamily="2" charset="0"/>
                <a:cs typeface="Plus Jakarta Sans" pitchFamily="2" charset="0"/>
              </a:rPr>
              <a:t>Lesson 3-8c</a:t>
            </a:r>
          </a:p>
        </p:txBody>
      </p:sp>
    </p:spTree>
    <p:extLst>
      <p:ext uri="{BB962C8B-B14F-4D97-AF65-F5344CB8AC3E}">
        <p14:creationId xmlns:p14="http://schemas.microsoft.com/office/powerpoint/2010/main" val="12534663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C15A4-A195-B1F3-EF4F-63F3B545C3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6AB8E2-848F-E25A-A270-45FFE3AC6CF0}"/>
              </a:ext>
            </a:extLst>
          </p:cNvPr>
          <p:cNvSpPr>
            <a:spLocks noGrp="1"/>
          </p:cNvSpPr>
          <p:nvPr>
            <p:ph type="title"/>
          </p:nvPr>
        </p:nvSpPr>
        <p:spPr/>
        <p:txBody>
          <a:bodyPr/>
          <a:lstStyle/>
          <a:p>
            <a:r>
              <a:rPr lang="en-US" dirty="0"/>
              <a:t>Bell Work</a:t>
            </a:r>
          </a:p>
        </p:txBody>
      </p:sp>
      <p:sp>
        <p:nvSpPr>
          <p:cNvPr id="4" name="Text Placeholder 3">
            <a:extLst>
              <a:ext uri="{FF2B5EF4-FFF2-40B4-BE49-F238E27FC236}">
                <a16:creationId xmlns:a16="http://schemas.microsoft.com/office/drawing/2014/main" id="{B03CBD15-ED22-9558-3042-D373A7B535F6}"/>
              </a:ext>
            </a:extLst>
          </p:cNvPr>
          <p:cNvSpPr>
            <a:spLocks noGrp="1"/>
          </p:cNvSpPr>
          <p:nvPr>
            <p:ph type="body" sz="half" idx="2"/>
          </p:nvPr>
        </p:nvSpPr>
        <p:spPr>
          <a:xfrm>
            <a:off x="6096000" y="2414376"/>
            <a:ext cx="2912018" cy="3459192"/>
          </a:xfrm>
        </p:spPr>
        <p:txBody>
          <a:bodyPr/>
          <a:lstStyle/>
          <a:p>
            <a:endParaRPr lang="en-US" dirty="0"/>
          </a:p>
        </p:txBody>
      </p:sp>
      <p:sp>
        <p:nvSpPr>
          <p:cNvPr id="5" name="Rectangle 4">
            <a:extLst>
              <a:ext uri="{FF2B5EF4-FFF2-40B4-BE49-F238E27FC236}">
                <a16:creationId xmlns:a16="http://schemas.microsoft.com/office/drawing/2014/main" id="{0EFC070E-E6A1-49C7-78DC-C2D35EFC7E89}"/>
              </a:ext>
            </a:extLst>
          </p:cNvPr>
          <p:cNvSpPr/>
          <p:nvPr/>
        </p:nvSpPr>
        <p:spPr>
          <a:xfrm>
            <a:off x="1061884" y="2281084"/>
            <a:ext cx="10097729" cy="396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4CB7200-7F28-59FF-1D8F-C1FD0ED2FEDA}"/>
              </a:ext>
            </a:extLst>
          </p:cNvPr>
          <p:cNvSpPr/>
          <p:nvPr/>
        </p:nvSpPr>
        <p:spPr>
          <a:xfrm>
            <a:off x="4576174" y="2444336"/>
            <a:ext cx="3039652" cy="345919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1922CBC-E658-732A-29D7-0F7C632A5B3A}"/>
              </a:ext>
            </a:extLst>
          </p:cNvPr>
          <p:cNvSpPr/>
          <p:nvPr/>
        </p:nvSpPr>
        <p:spPr>
          <a:xfrm>
            <a:off x="1311493" y="2414376"/>
            <a:ext cx="2908092" cy="345919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Plus Jakarta Sans" pitchFamily="2" charset="0"/>
                <a:cs typeface="Plus Jakarta Sans" pitchFamily="2" charset="0"/>
              </a:rPr>
              <a:t>Based on what you learned this the last two days, write five sentences about how the instruments in this video produce low and high notes. </a:t>
            </a:r>
          </a:p>
        </p:txBody>
      </p:sp>
      <p:sp>
        <p:nvSpPr>
          <p:cNvPr id="9" name="Rectangle: Rounded Corners 8">
            <a:extLst>
              <a:ext uri="{FF2B5EF4-FFF2-40B4-BE49-F238E27FC236}">
                <a16:creationId xmlns:a16="http://schemas.microsoft.com/office/drawing/2014/main" id="{007A8385-0588-427F-E818-A5549846DAFD}"/>
              </a:ext>
            </a:extLst>
          </p:cNvPr>
          <p:cNvSpPr/>
          <p:nvPr/>
        </p:nvSpPr>
        <p:spPr>
          <a:xfrm>
            <a:off x="7742464" y="2414376"/>
            <a:ext cx="3039652" cy="345919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2000" dirty="0">
                <a:latin typeface="Plus Jakarta Sans" pitchFamily="2" charset="0"/>
                <a:cs typeface="Plus Jakarta Sans" pitchFamily="2" charset="0"/>
              </a:rPr>
              <a:t>Basándote en lo que aprendiste durante los últimos dos días, escribe cinco oraciones sobre cómo los instrumentos de este video producen notas graves y agudas.</a:t>
            </a:r>
          </a:p>
        </p:txBody>
      </p:sp>
      <p:pic>
        <p:nvPicPr>
          <p:cNvPr id="3" name="Online Media 2" title="Bach: Brandenburg Concerto No. 2 | Claudio Abbado &amp; the Orchestra Mozart">
            <a:hlinkClick r:id="" action="ppaction://media"/>
            <a:extLst>
              <a:ext uri="{FF2B5EF4-FFF2-40B4-BE49-F238E27FC236}">
                <a16:creationId xmlns:a16="http://schemas.microsoft.com/office/drawing/2014/main" id="{44DE1EC3-DACD-747A-5851-6B181C7428F5}"/>
              </a:ext>
            </a:extLst>
          </p:cNvPr>
          <p:cNvPicPr>
            <a:picLocks noRot="1" noChangeAspect="1"/>
          </p:cNvPicPr>
          <p:nvPr>
            <a:videoFile r:link="rId1"/>
          </p:nvPr>
        </p:nvPicPr>
        <p:blipFill>
          <a:blip r:embed="rId4"/>
          <a:stretch>
            <a:fillRect/>
          </a:stretch>
        </p:blipFill>
        <p:spPr>
          <a:xfrm>
            <a:off x="4713722" y="3429000"/>
            <a:ext cx="2636921" cy="1489864"/>
          </a:xfrm>
          <a:prstGeom prst="rect">
            <a:avLst/>
          </a:prstGeom>
        </p:spPr>
      </p:pic>
    </p:spTree>
    <p:extLst>
      <p:ext uri="{BB962C8B-B14F-4D97-AF65-F5344CB8AC3E}">
        <p14:creationId xmlns:p14="http://schemas.microsoft.com/office/powerpoint/2010/main" val="117359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9E2AD-C1C3-90C8-4ABD-A30B65863A2F}"/>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B9830FB-AE31-5176-3DAE-E0A2114C8352}"/>
              </a:ext>
            </a:extLst>
          </p:cNvPr>
          <p:cNvSpPr/>
          <p:nvPr/>
        </p:nvSpPr>
        <p:spPr>
          <a:xfrm>
            <a:off x="1267294" y="2414376"/>
            <a:ext cx="4828705" cy="3459192"/>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Welcome Scientists</a:t>
            </a:r>
          </a:p>
          <a:p>
            <a:pPr lvl="0" algn="ctr">
              <a:lnSpc>
                <a:spcPct val="90000"/>
              </a:lnSpc>
              <a:spcBef>
                <a:spcPts val="1000"/>
              </a:spcBef>
              <a:defRPr/>
            </a:pPr>
            <a:r>
              <a:rPr lang="he-IL" sz="2400" dirty="0"/>
              <a:t>ברוכים הבאים למדענים</a:t>
            </a:r>
            <a:r>
              <a:rPr lang="en-US" sz="2400" dirty="0"/>
              <a:t>   </a:t>
            </a:r>
          </a:p>
          <a:p>
            <a:pPr lvl="0" algn="ctr">
              <a:lnSpc>
                <a:spcPct val="90000"/>
              </a:lnSpc>
              <a:spcBef>
                <a:spcPts val="1000"/>
              </a:spcBef>
              <a:defRPr/>
            </a:pPr>
            <a:r>
              <a:rPr lang="en-US" sz="2400" dirty="0">
                <a:solidFill>
                  <a:schemeClr val="bg1"/>
                </a:solidFill>
              </a:rPr>
              <a:t>Hola, </a:t>
            </a:r>
            <a:r>
              <a:rPr lang="en-US" sz="2400" dirty="0" err="1">
                <a:solidFill>
                  <a:schemeClr val="bg1"/>
                </a:solidFill>
              </a:rPr>
              <a:t>científica</a:t>
            </a:r>
            <a:r>
              <a:rPr lang="en-US" sz="2400" dirty="0">
                <a:solidFill>
                  <a:schemeClr val="bg1"/>
                </a:solidFill>
              </a:rPr>
              <a:t> y </a:t>
            </a:r>
            <a:r>
              <a:rPr lang="en-US" sz="2400" dirty="0" err="1">
                <a:solidFill>
                  <a:schemeClr val="bg1"/>
                </a:solidFill>
              </a:rPr>
              <a:t>científicos</a:t>
            </a:r>
            <a:r>
              <a:rPr lang="en-US" sz="2400" dirty="0">
                <a:solidFill>
                  <a:schemeClr val="bg1"/>
                </a:solidFill>
              </a:rPr>
              <a:t>. </a:t>
            </a:r>
          </a:p>
          <a:p>
            <a:pPr lvl="0" algn="ctr">
              <a:lnSpc>
                <a:spcPct val="90000"/>
              </a:lnSpc>
              <a:spcBef>
                <a:spcPts val="1000"/>
              </a:spcBef>
              <a:defRPr/>
            </a:pPr>
            <a:r>
              <a:rPr lang="en-US" sz="2400" dirty="0" err="1">
                <a:solidFill>
                  <a:schemeClr val="bg1"/>
                </a:solidFill>
              </a:rPr>
              <a:t>Kɔc</a:t>
            </a:r>
            <a:r>
              <a:rPr lang="en-US" sz="2400" dirty="0">
                <a:solidFill>
                  <a:schemeClr val="bg1"/>
                </a:solidFill>
              </a:rPr>
              <a:t> </a:t>
            </a:r>
            <a:r>
              <a:rPr lang="en-US" sz="2400" dirty="0" err="1">
                <a:solidFill>
                  <a:schemeClr val="bg1"/>
                </a:solidFill>
              </a:rPr>
              <a:t>nyic</a:t>
            </a:r>
            <a:r>
              <a:rPr lang="en-US" sz="2400" dirty="0">
                <a:solidFill>
                  <a:schemeClr val="bg1"/>
                </a:solidFill>
              </a:rPr>
              <a:t> </a:t>
            </a:r>
            <a:r>
              <a:rPr lang="en-US" sz="2400" dirty="0" err="1">
                <a:solidFill>
                  <a:schemeClr val="bg1"/>
                </a:solidFill>
              </a:rPr>
              <a:t>käŋ</a:t>
            </a:r>
            <a:r>
              <a:rPr lang="en-US" sz="2400" dirty="0">
                <a:solidFill>
                  <a:schemeClr val="bg1"/>
                </a:solidFill>
              </a:rPr>
              <a:t> </a:t>
            </a:r>
            <a:r>
              <a:rPr lang="en-US" sz="2400" dirty="0" err="1">
                <a:solidFill>
                  <a:schemeClr val="bg1"/>
                </a:solidFill>
              </a:rPr>
              <a:t>acï</a:t>
            </a:r>
            <a:r>
              <a:rPr lang="en-US" sz="2400" dirty="0">
                <a:solidFill>
                  <a:schemeClr val="bg1"/>
                </a:solidFill>
              </a:rPr>
              <a:t> </a:t>
            </a:r>
            <a:r>
              <a:rPr lang="en-US" sz="2400" dirty="0" err="1">
                <a:solidFill>
                  <a:schemeClr val="bg1"/>
                </a:solidFill>
              </a:rPr>
              <a:t>keek</a:t>
            </a:r>
            <a:r>
              <a:rPr lang="en-US" sz="2400" dirty="0">
                <a:solidFill>
                  <a:schemeClr val="bg1"/>
                </a:solidFill>
              </a:rPr>
              <a:t> </a:t>
            </a:r>
            <a:r>
              <a:rPr lang="en-US" sz="2400" dirty="0" err="1">
                <a:solidFill>
                  <a:schemeClr val="bg1"/>
                </a:solidFill>
              </a:rPr>
              <a:t>loor</a:t>
            </a:r>
            <a:endParaRPr lang="en-US" sz="2400" dirty="0">
              <a:solidFill>
                <a:schemeClr val="bg1"/>
              </a:solidFill>
            </a:endParaRPr>
          </a:p>
          <a:p>
            <a:pPr lvl="0" algn="ctr">
              <a:lnSpc>
                <a:spcPct val="90000"/>
              </a:lnSpc>
              <a:spcBef>
                <a:spcPts val="1000"/>
              </a:spcBef>
              <a:defRPr/>
            </a:pPr>
            <a:r>
              <a:rPr lang="az-Cyrl-AZ" sz="2400" dirty="0">
                <a:solidFill>
                  <a:schemeClr val="bg1"/>
                </a:solidFill>
              </a:rPr>
              <a:t>Добро пожаловать, ученые!</a:t>
            </a:r>
            <a:endParaRPr lang="en-US" sz="2400" dirty="0">
              <a:solidFill>
                <a:schemeClr val="bg1"/>
              </a:solidFill>
            </a:endParaRPr>
          </a:p>
          <a:p>
            <a:pPr lvl="0" algn="ctr">
              <a:lnSpc>
                <a:spcPct val="90000"/>
              </a:lnSpc>
              <a:spcBef>
                <a:spcPts val="1000"/>
              </a:spcBef>
              <a:defRPr/>
            </a:pPr>
            <a:r>
              <a:rPr lang="en-US" sz="2400" dirty="0" err="1">
                <a:solidFill>
                  <a:schemeClr val="bg1"/>
                </a:solidFill>
              </a:rPr>
              <a:t>Willkommen</a:t>
            </a:r>
            <a:r>
              <a:rPr lang="en-US" sz="2400" dirty="0">
                <a:solidFill>
                  <a:schemeClr val="bg1"/>
                </a:solidFill>
              </a:rPr>
              <a:t>, </a:t>
            </a:r>
            <a:r>
              <a:rPr lang="en-US" sz="2400" dirty="0" err="1">
                <a:solidFill>
                  <a:schemeClr val="bg1"/>
                </a:solidFill>
              </a:rPr>
              <a:t>Wissenschaftler</a:t>
            </a:r>
            <a:r>
              <a:rPr lang="en-US" sz="2400" dirty="0">
                <a:solidFill>
                  <a:schemeClr val="bg1"/>
                </a:solidFill>
              </a:rPr>
              <a:t>!</a:t>
            </a:r>
          </a:p>
          <a:p>
            <a:pPr lvl="0" algn="ctr">
              <a:lnSpc>
                <a:spcPct val="90000"/>
              </a:lnSpc>
              <a:spcBef>
                <a:spcPts val="1000"/>
              </a:spcBef>
              <a:defRPr/>
            </a:pPr>
            <a:r>
              <a:rPr lang="ar-AE" sz="2400" dirty="0">
                <a:solidFill>
                  <a:schemeClr val="bg1"/>
                </a:solidFill>
              </a:rPr>
              <a:t>مرحبا بالعلماء</a:t>
            </a:r>
            <a:endParaRPr lang="en-US" sz="2400" dirty="0">
              <a:solidFill>
                <a:schemeClr val="bg1"/>
              </a:solidFill>
            </a:endParaRPr>
          </a:p>
        </p:txBody>
      </p:sp>
      <p:sp>
        <p:nvSpPr>
          <p:cNvPr id="9" name="Rectangle: Rounded Corners 8">
            <a:extLst>
              <a:ext uri="{FF2B5EF4-FFF2-40B4-BE49-F238E27FC236}">
                <a16:creationId xmlns:a16="http://schemas.microsoft.com/office/drawing/2014/main" id="{7D418F3F-4077-7CB4-F1A7-CC86FC8DDA00}"/>
              </a:ext>
            </a:extLst>
          </p:cNvPr>
          <p:cNvSpPr/>
          <p:nvPr/>
        </p:nvSpPr>
        <p:spPr>
          <a:xfrm>
            <a:off x="6251693" y="2341191"/>
            <a:ext cx="4504426" cy="3459192"/>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dirty="0"/>
              <a:t>科学者の皆様へようこそ</a:t>
            </a:r>
            <a:endParaRPr lang="en-US" altLang="ja-JP" sz="2400" dirty="0"/>
          </a:p>
          <a:p>
            <a:r>
              <a:rPr lang="am-ET" sz="2400" dirty="0"/>
              <a:t>እንኳን ደህና መጡ ሳይንቲስቶች</a:t>
            </a:r>
            <a:r>
              <a:rPr lang="en-US" sz="2400" dirty="0"/>
              <a:t>. </a:t>
            </a:r>
          </a:p>
          <a:p>
            <a:r>
              <a:rPr lang="en-US" sz="2400" dirty="0"/>
              <a:t>Karibu </a:t>
            </a:r>
            <a:r>
              <a:rPr lang="en-US" sz="2400" dirty="0" err="1"/>
              <a:t>Wanasayansi</a:t>
            </a:r>
            <a:endParaRPr lang="en-US" sz="2400" dirty="0"/>
          </a:p>
          <a:p>
            <a:r>
              <a:rPr lang="en-US" sz="2400" dirty="0"/>
              <a:t>Bienvenue aux </a:t>
            </a:r>
            <a:r>
              <a:rPr lang="en-US" sz="2400" dirty="0" err="1"/>
              <a:t>scientifiques</a:t>
            </a:r>
            <a:endParaRPr lang="en-US" sz="2400" dirty="0"/>
          </a:p>
          <a:p>
            <a:r>
              <a:rPr lang="en-US" sz="2400" dirty="0" err="1"/>
              <a:t>Croeso</a:t>
            </a:r>
            <a:r>
              <a:rPr lang="en-US" sz="2400" dirty="0"/>
              <a:t> </a:t>
            </a:r>
            <a:r>
              <a:rPr lang="en-US" sz="2400" dirty="0" err="1"/>
              <a:t>i</a:t>
            </a:r>
            <a:r>
              <a:rPr lang="en-US" sz="2400" dirty="0"/>
              <a:t> </a:t>
            </a:r>
            <a:r>
              <a:rPr lang="en-US" sz="2400" dirty="0" err="1"/>
              <a:t>Wyddonwyr</a:t>
            </a:r>
            <a:endParaRPr lang="en-US" sz="2400" dirty="0"/>
          </a:p>
          <a:p>
            <a:r>
              <a:rPr lang="en-US" sz="2400" dirty="0" err="1"/>
              <a:t>Velkomnir</a:t>
            </a:r>
            <a:r>
              <a:rPr lang="en-US" sz="2400" dirty="0"/>
              <a:t> </a:t>
            </a:r>
            <a:r>
              <a:rPr lang="en-US" sz="2400" dirty="0" err="1"/>
              <a:t>vísindamenn</a:t>
            </a:r>
            <a:endParaRPr lang="en-US" sz="2400" dirty="0"/>
          </a:p>
          <a:p>
            <a:r>
              <a:rPr lang="ko-KR" altLang="en-US" sz="2400" dirty="0"/>
              <a:t>과학자 여러분 환영합니다</a:t>
            </a:r>
            <a:endParaRPr lang="en-US" sz="2400" dirty="0"/>
          </a:p>
        </p:txBody>
      </p:sp>
      <p:pic>
        <p:nvPicPr>
          <p:cNvPr id="3" name="Picture 2">
            <a:extLst>
              <a:ext uri="{FF2B5EF4-FFF2-40B4-BE49-F238E27FC236}">
                <a16:creationId xmlns:a16="http://schemas.microsoft.com/office/drawing/2014/main" id="{8E6D2AFC-1EF2-4653-210F-FA88EA1B6C67}"/>
              </a:ext>
            </a:extLst>
          </p:cNvPr>
          <p:cNvPicPr>
            <a:picLocks noChangeAspect="1"/>
          </p:cNvPicPr>
          <p:nvPr/>
        </p:nvPicPr>
        <p:blipFill>
          <a:blip r:embed="rId3"/>
          <a:stretch>
            <a:fillRect/>
          </a:stretch>
        </p:blipFill>
        <p:spPr>
          <a:xfrm>
            <a:off x="3689079" y="844034"/>
            <a:ext cx="4295742" cy="1202808"/>
          </a:xfrm>
          <a:prstGeom prst="rect">
            <a:avLst/>
          </a:prstGeom>
        </p:spPr>
      </p:pic>
    </p:spTree>
    <p:extLst>
      <p:ext uri="{BB962C8B-B14F-4D97-AF65-F5344CB8AC3E}">
        <p14:creationId xmlns:p14="http://schemas.microsoft.com/office/powerpoint/2010/main" val="21464977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D03D2-C3E9-110A-C09C-7BB7C13E3B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89BABA-1280-F8BC-6186-24DF02A3BBDE}"/>
              </a:ext>
            </a:extLst>
          </p:cNvPr>
          <p:cNvSpPr>
            <a:spLocks noGrp="1"/>
          </p:cNvSpPr>
          <p:nvPr>
            <p:ph type="title"/>
          </p:nvPr>
        </p:nvSpPr>
        <p:spPr>
          <a:xfrm>
            <a:off x="1342845" y="922746"/>
            <a:ext cx="9506310" cy="1024042"/>
          </a:xfrm>
        </p:spPr>
        <p:txBody>
          <a:bodyPr/>
          <a:lstStyle/>
          <a:p>
            <a:r>
              <a:rPr lang="en-US" dirty="0"/>
              <a:t>Our Path to Success</a:t>
            </a:r>
          </a:p>
        </p:txBody>
      </p:sp>
      <p:sp>
        <p:nvSpPr>
          <p:cNvPr id="3" name="Arrow: Chevron 2">
            <a:extLst>
              <a:ext uri="{FF2B5EF4-FFF2-40B4-BE49-F238E27FC236}">
                <a16:creationId xmlns:a16="http://schemas.microsoft.com/office/drawing/2014/main" id="{37C81F70-24D2-D3DE-A32E-C5DE3C69E4E2}"/>
              </a:ext>
            </a:extLst>
          </p:cNvPr>
          <p:cNvSpPr/>
          <p:nvPr/>
        </p:nvSpPr>
        <p:spPr>
          <a:xfrm>
            <a:off x="1531541" y="2622754"/>
            <a:ext cx="6272981" cy="806246"/>
          </a:xfrm>
          <a:prstGeom prst="chevron">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Plus Jakarta Sans" pitchFamily="2" charset="0"/>
                <a:cs typeface="Plus Jakarta Sans" pitchFamily="2" charset="0"/>
              </a:rPr>
              <a:t>M</a:t>
            </a:r>
            <a:r>
              <a:rPr lang="en-US" sz="3200" dirty="0">
                <a:solidFill>
                  <a:schemeClr val="bg1"/>
                </a:solidFill>
                <a:latin typeface="Plus Jakarta Sans" pitchFamily="2" charset="0"/>
                <a:cs typeface="Plus Jakarta Sans" pitchFamily="2" charset="0"/>
              </a:rPr>
              <a:t>-Materials First</a:t>
            </a:r>
          </a:p>
        </p:txBody>
      </p:sp>
      <p:sp>
        <p:nvSpPr>
          <p:cNvPr id="6" name="Arrow: Chevron 5">
            <a:extLst>
              <a:ext uri="{FF2B5EF4-FFF2-40B4-BE49-F238E27FC236}">
                <a16:creationId xmlns:a16="http://schemas.microsoft.com/office/drawing/2014/main" id="{947F7111-2B62-9235-839C-F461AE40010B}"/>
              </a:ext>
            </a:extLst>
          </p:cNvPr>
          <p:cNvSpPr/>
          <p:nvPr/>
        </p:nvSpPr>
        <p:spPr>
          <a:xfrm>
            <a:off x="1531542" y="3586315"/>
            <a:ext cx="6272981" cy="806246"/>
          </a:xfrm>
          <a:prstGeom prst="chevron">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Plus Jakarta Sans" pitchFamily="2" charset="0"/>
                <a:cs typeface="Plus Jakarta Sans" pitchFamily="2" charset="0"/>
              </a:rPr>
              <a:t>A</a:t>
            </a:r>
            <a:r>
              <a:rPr lang="en-US" sz="3200" dirty="0">
                <a:solidFill>
                  <a:schemeClr val="bg1"/>
                </a:solidFill>
                <a:latin typeface="Plus Jakarta Sans" pitchFamily="2" charset="0"/>
                <a:cs typeface="Plus Jakarta Sans" pitchFamily="2" charset="0"/>
              </a:rPr>
              <a:t>-All Other Items Away</a:t>
            </a:r>
          </a:p>
        </p:txBody>
      </p:sp>
      <p:sp>
        <p:nvSpPr>
          <p:cNvPr id="10" name="Arrow: Chevron 9">
            <a:extLst>
              <a:ext uri="{FF2B5EF4-FFF2-40B4-BE49-F238E27FC236}">
                <a16:creationId xmlns:a16="http://schemas.microsoft.com/office/drawing/2014/main" id="{633EC396-3A09-ABB3-CA1C-F29C105DC9E4}"/>
              </a:ext>
            </a:extLst>
          </p:cNvPr>
          <p:cNvSpPr/>
          <p:nvPr/>
        </p:nvSpPr>
        <p:spPr>
          <a:xfrm>
            <a:off x="1531541" y="4549876"/>
            <a:ext cx="6272981" cy="806246"/>
          </a:xfrm>
          <a:prstGeom prst="chevron">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Plus Jakarta Sans" pitchFamily="2" charset="0"/>
                <a:cs typeface="Plus Jakarta Sans" pitchFamily="2" charset="0"/>
              </a:rPr>
              <a:t>P</a:t>
            </a:r>
            <a:r>
              <a:rPr lang="en-US" sz="3200" dirty="0">
                <a:solidFill>
                  <a:schemeClr val="bg1"/>
                </a:solidFill>
                <a:latin typeface="Plus Jakarta Sans" pitchFamily="2" charset="0"/>
                <a:cs typeface="Plus Jakarta Sans" pitchFamily="2" charset="0"/>
              </a:rPr>
              <a:t> –Place Your Backpack</a:t>
            </a:r>
          </a:p>
        </p:txBody>
      </p:sp>
      <p:pic>
        <p:nvPicPr>
          <p:cNvPr id="4" name="Picture 3">
            <a:extLst>
              <a:ext uri="{FF2B5EF4-FFF2-40B4-BE49-F238E27FC236}">
                <a16:creationId xmlns:a16="http://schemas.microsoft.com/office/drawing/2014/main" id="{EF6237F6-01FF-3523-088F-57F12E21F0B8}"/>
              </a:ext>
            </a:extLst>
          </p:cNvPr>
          <p:cNvPicPr>
            <a:picLocks noChangeAspect="1"/>
          </p:cNvPicPr>
          <p:nvPr/>
        </p:nvPicPr>
        <p:blipFill>
          <a:blip r:embed="rId3"/>
          <a:stretch>
            <a:fillRect/>
          </a:stretch>
        </p:blipFill>
        <p:spPr>
          <a:xfrm>
            <a:off x="7986829" y="2900756"/>
            <a:ext cx="2673629" cy="21773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7365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6781B-A77C-5D89-7709-3F694DCFE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BE39BE-B7CB-E238-8061-1766EF92EBDD}"/>
              </a:ext>
            </a:extLst>
          </p:cNvPr>
          <p:cNvSpPr>
            <a:spLocks noGrp="1"/>
          </p:cNvSpPr>
          <p:nvPr>
            <p:ph type="title"/>
          </p:nvPr>
        </p:nvSpPr>
        <p:spPr>
          <a:xfrm>
            <a:off x="1342845" y="922746"/>
            <a:ext cx="9506310" cy="968941"/>
          </a:xfrm>
        </p:spPr>
        <p:txBody>
          <a:bodyPr/>
          <a:lstStyle/>
          <a:p>
            <a:r>
              <a:rPr lang="en-US" dirty="0"/>
              <a:t>Lesson Purpose</a:t>
            </a:r>
          </a:p>
        </p:txBody>
      </p:sp>
      <p:sp>
        <p:nvSpPr>
          <p:cNvPr id="6" name="TextBox 5">
            <a:extLst>
              <a:ext uri="{FF2B5EF4-FFF2-40B4-BE49-F238E27FC236}">
                <a16:creationId xmlns:a16="http://schemas.microsoft.com/office/drawing/2014/main" id="{2CF31033-2364-9419-FA75-D1DEC9116BC2}"/>
              </a:ext>
            </a:extLst>
          </p:cNvPr>
          <p:cNvSpPr txBox="1"/>
          <p:nvPr/>
        </p:nvSpPr>
        <p:spPr>
          <a:xfrm>
            <a:off x="1646904" y="3078276"/>
            <a:ext cx="5301330" cy="2246769"/>
          </a:xfrm>
          <a:prstGeom prst="rect">
            <a:avLst/>
          </a:prstGeom>
          <a:noFill/>
        </p:spPr>
        <p:txBody>
          <a:bodyPr wrap="square" rtlCol="0">
            <a:spAutoFit/>
          </a:bodyPr>
          <a:lstStyle/>
          <a:p>
            <a:r>
              <a:rPr lang="en-US" sz="2800" b="1" dirty="0">
                <a:solidFill>
                  <a:schemeClr val="bg1"/>
                </a:solidFill>
                <a:latin typeface="Plus Jakarta Sans" pitchFamily="2" charset="0"/>
                <a:cs typeface="Plus Jakarta Sans" pitchFamily="2" charset="0"/>
              </a:rPr>
              <a:t>I can investigate and explain how energy flows through an electrical system and how electric current makes electrical systems work.</a:t>
            </a:r>
          </a:p>
        </p:txBody>
      </p:sp>
      <p:pic>
        <p:nvPicPr>
          <p:cNvPr id="4" name="Picture 3">
            <a:extLst>
              <a:ext uri="{FF2B5EF4-FFF2-40B4-BE49-F238E27FC236}">
                <a16:creationId xmlns:a16="http://schemas.microsoft.com/office/drawing/2014/main" id="{6D9536A1-814E-2B7F-13D1-280F336BF4DC}"/>
              </a:ext>
            </a:extLst>
          </p:cNvPr>
          <p:cNvPicPr>
            <a:picLocks noChangeAspect="1"/>
          </p:cNvPicPr>
          <p:nvPr/>
        </p:nvPicPr>
        <p:blipFill>
          <a:blip r:embed="rId3"/>
          <a:stretch>
            <a:fillRect/>
          </a:stretch>
        </p:blipFill>
        <p:spPr>
          <a:xfrm>
            <a:off x="7038820" y="3224122"/>
            <a:ext cx="3398722" cy="2100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101342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1EB4D-0094-CFBF-4D1E-AF7AD39B9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398FB-9BF2-8E78-DB40-A0C19C1C9815}"/>
              </a:ext>
            </a:extLst>
          </p:cNvPr>
          <p:cNvSpPr>
            <a:spLocks noGrp="1"/>
          </p:cNvSpPr>
          <p:nvPr>
            <p:ph type="title"/>
          </p:nvPr>
        </p:nvSpPr>
        <p:spPr>
          <a:xfrm>
            <a:off x="1342845" y="922746"/>
            <a:ext cx="9506310" cy="1024042"/>
          </a:xfrm>
        </p:spPr>
        <p:txBody>
          <a:bodyPr>
            <a:normAutofit/>
          </a:bodyPr>
          <a:lstStyle/>
          <a:p>
            <a:r>
              <a:rPr lang="en-US" dirty="0"/>
              <a:t>Dr. Lewis' Classroom Rules</a:t>
            </a:r>
          </a:p>
        </p:txBody>
      </p:sp>
      <p:sp>
        <p:nvSpPr>
          <p:cNvPr id="7" name="Rectangle 6">
            <a:extLst>
              <a:ext uri="{FF2B5EF4-FFF2-40B4-BE49-F238E27FC236}">
                <a16:creationId xmlns:a16="http://schemas.microsoft.com/office/drawing/2014/main" id="{14B271A3-E6ED-5361-3FFC-1C6482AE7F32}"/>
              </a:ext>
            </a:extLst>
          </p:cNvPr>
          <p:cNvSpPr/>
          <p:nvPr/>
        </p:nvSpPr>
        <p:spPr>
          <a:xfrm>
            <a:off x="5305036" y="2794150"/>
            <a:ext cx="5417242" cy="2955296"/>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Plus Jakarta Sans" pitchFamily="2" charset="0"/>
                <a:cs typeface="Plus Jakarta Sans" pitchFamily="2" charset="0"/>
              </a:rPr>
              <a:t>Who are we? </a:t>
            </a:r>
          </a:p>
          <a:p>
            <a:r>
              <a:rPr lang="en-US" sz="3200" b="1" dirty="0">
                <a:solidFill>
                  <a:schemeClr val="bg1"/>
                </a:solidFill>
                <a:latin typeface="Plus Jakarta Sans" pitchFamily="2" charset="0"/>
                <a:cs typeface="Plus Jakarta Sans" pitchFamily="2" charset="0"/>
              </a:rPr>
              <a:t>We are a community of respect, courtesy, excellence, and responsibility.</a:t>
            </a:r>
            <a:endParaRPr lang="en-US" sz="3200" dirty="0">
              <a:solidFill>
                <a:schemeClr val="bg1"/>
              </a:solidFill>
              <a:latin typeface="Plus Jakarta Sans" pitchFamily="2" charset="0"/>
              <a:cs typeface="Plus Jakarta Sans" pitchFamily="2" charset="0"/>
            </a:endParaRPr>
          </a:p>
        </p:txBody>
      </p:sp>
      <p:pic>
        <p:nvPicPr>
          <p:cNvPr id="6" name="Picture 5">
            <a:extLst>
              <a:ext uri="{FF2B5EF4-FFF2-40B4-BE49-F238E27FC236}">
                <a16:creationId xmlns:a16="http://schemas.microsoft.com/office/drawing/2014/main" id="{27870BFC-35C2-DF29-3433-60AA530539EF}"/>
              </a:ext>
            </a:extLst>
          </p:cNvPr>
          <p:cNvPicPr>
            <a:picLocks noChangeAspect="1"/>
          </p:cNvPicPr>
          <p:nvPr/>
        </p:nvPicPr>
        <p:blipFill>
          <a:blip r:embed="rId3"/>
          <a:stretch>
            <a:fillRect/>
          </a:stretch>
        </p:blipFill>
        <p:spPr>
          <a:xfrm>
            <a:off x="1580351" y="3429000"/>
            <a:ext cx="3391692" cy="1777850"/>
          </a:xfrm>
          <a:prstGeom prst="rect">
            <a:avLst/>
          </a:prstGeom>
          <a:ln>
            <a:noFill/>
          </a:ln>
          <a:effectLst>
            <a:softEdge rad="112500"/>
          </a:effectLst>
        </p:spPr>
      </p:pic>
    </p:spTree>
    <p:extLst>
      <p:ext uri="{BB962C8B-B14F-4D97-AF65-F5344CB8AC3E}">
        <p14:creationId xmlns:p14="http://schemas.microsoft.com/office/powerpoint/2010/main" val="20339617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38CF0-592E-E844-E1F6-9593675C1A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7B6A8B-F177-99AC-BC82-46E0DA448345}"/>
              </a:ext>
            </a:extLst>
          </p:cNvPr>
          <p:cNvSpPr>
            <a:spLocks noGrp="1"/>
          </p:cNvSpPr>
          <p:nvPr>
            <p:ph type="title"/>
          </p:nvPr>
        </p:nvSpPr>
        <p:spPr>
          <a:xfrm>
            <a:off x="1342845" y="922746"/>
            <a:ext cx="9506310" cy="968941"/>
          </a:xfrm>
        </p:spPr>
        <p:txBody>
          <a:bodyPr/>
          <a:lstStyle/>
          <a:p>
            <a:r>
              <a:rPr lang="en-US" dirty="0"/>
              <a:t>Lesson Purpose</a:t>
            </a:r>
          </a:p>
        </p:txBody>
      </p:sp>
      <p:sp>
        <p:nvSpPr>
          <p:cNvPr id="6" name="TextBox 5">
            <a:extLst>
              <a:ext uri="{FF2B5EF4-FFF2-40B4-BE49-F238E27FC236}">
                <a16:creationId xmlns:a16="http://schemas.microsoft.com/office/drawing/2014/main" id="{B5644723-B8C2-A833-9F64-1BB76865FA6D}"/>
              </a:ext>
            </a:extLst>
          </p:cNvPr>
          <p:cNvSpPr txBox="1"/>
          <p:nvPr/>
        </p:nvSpPr>
        <p:spPr>
          <a:xfrm>
            <a:off x="1646904" y="3078276"/>
            <a:ext cx="5301330" cy="2246769"/>
          </a:xfrm>
          <a:prstGeom prst="rect">
            <a:avLst/>
          </a:prstGeom>
          <a:noFill/>
        </p:spPr>
        <p:txBody>
          <a:bodyPr wrap="square" rtlCol="0">
            <a:spAutoFit/>
          </a:bodyPr>
          <a:lstStyle/>
          <a:p>
            <a:r>
              <a:rPr lang="en-US" sz="2800" b="1" dirty="0">
                <a:solidFill>
                  <a:schemeClr val="bg1"/>
                </a:solidFill>
                <a:latin typeface="Plus Jakarta Sans" pitchFamily="2" charset="0"/>
                <a:cs typeface="Plus Jakarta Sans" pitchFamily="2" charset="0"/>
              </a:rPr>
              <a:t>I can investigate and explain how energy flows through an electrical system and how electric current makes electrical systems work.</a:t>
            </a:r>
          </a:p>
        </p:txBody>
      </p:sp>
      <p:pic>
        <p:nvPicPr>
          <p:cNvPr id="4" name="Picture 3">
            <a:extLst>
              <a:ext uri="{FF2B5EF4-FFF2-40B4-BE49-F238E27FC236}">
                <a16:creationId xmlns:a16="http://schemas.microsoft.com/office/drawing/2014/main" id="{10473534-4B48-89D5-5C34-F46D9B777682}"/>
              </a:ext>
            </a:extLst>
          </p:cNvPr>
          <p:cNvPicPr>
            <a:picLocks noChangeAspect="1"/>
          </p:cNvPicPr>
          <p:nvPr/>
        </p:nvPicPr>
        <p:blipFill>
          <a:blip r:embed="rId3"/>
          <a:stretch>
            <a:fillRect/>
          </a:stretch>
        </p:blipFill>
        <p:spPr>
          <a:xfrm>
            <a:off x="7038820" y="3224122"/>
            <a:ext cx="3398722" cy="2100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266543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A8EEF-6B15-BB5C-176C-32CFB20A91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E857E9-6062-6655-C65A-454B5B4E9E64}"/>
              </a:ext>
            </a:extLst>
          </p:cNvPr>
          <p:cNvSpPr>
            <a:spLocks noGrp="1"/>
          </p:cNvSpPr>
          <p:nvPr>
            <p:ph type="title"/>
          </p:nvPr>
        </p:nvSpPr>
        <p:spPr>
          <a:xfrm>
            <a:off x="1342845" y="922746"/>
            <a:ext cx="9506310" cy="968941"/>
          </a:xfrm>
        </p:spPr>
        <p:txBody>
          <a:bodyPr/>
          <a:lstStyle/>
          <a:p>
            <a:r>
              <a:rPr lang="en-US" dirty="0"/>
              <a:t>Driving Question</a:t>
            </a:r>
          </a:p>
        </p:txBody>
      </p:sp>
      <p:sp>
        <p:nvSpPr>
          <p:cNvPr id="3" name="Arrow: Right 2">
            <a:extLst>
              <a:ext uri="{FF2B5EF4-FFF2-40B4-BE49-F238E27FC236}">
                <a16:creationId xmlns:a16="http://schemas.microsoft.com/office/drawing/2014/main" id="{7BAACC71-B38F-8CCD-65F8-C50962E74C67}"/>
              </a:ext>
            </a:extLst>
          </p:cNvPr>
          <p:cNvSpPr/>
          <p:nvPr/>
        </p:nvSpPr>
        <p:spPr>
          <a:xfrm>
            <a:off x="1733690" y="2412704"/>
            <a:ext cx="6015855" cy="3398027"/>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Plus Jakarta Sans" pitchFamily="2" charset="0"/>
              <a:cs typeface="Plus Jakarta Sans" pitchFamily="2" charset="0"/>
            </a:endParaRPr>
          </a:p>
        </p:txBody>
      </p:sp>
      <p:sp>
        <p:nvSpPr>
          <p:cNvPr id="4" name="TextBox 3">
            <a:extLst>
              <a:ext uri="{FF2B5EF4-FFF2-40B4-BE49-F238E27FC236}">
                <a16:creationId xmlns:a16="http://schemas.microsoft.com/office/drawing/2014/main" id="{5FD21C0C-8108-8CBD-D31E-14B6986F3657}"/>
              </a:ext>
            </a:extLst>
          </p:cNvPr>
          <p:cNvSpPr txBox="1"/>
          <p:nvPr/>
        </p:nvSpPr>
        <p:spPr>
          <a:xfrm>
            <a:off x="1733690" y="3065276"/>
            <a:ext cx="4791665" cy="2092881"/>
          </a:xfrm>
          <a:prstGeom prst="rect">
            <a:avLst/>
          </a:prstGeom>
          <a:noFill/>
        </p:spPr>
        <p:txBody>
          <a:bodyPr wrap="square" rtlCol="0">
            <a:spAutoFit/>
          </a:bodyPr>
          <a:lstStyle/>
          <a:p>
            <a:endParaRPr lang="en-US" sz="2600" b="1" dirty="0">
              <a:solidFill>
                <a:schemeClr val="bg1"/>
              </a:solidFill>
              <a:latin typeface="Plus Jakarta Sans" pitchFamily="2" charset="0"/>
              <a:cs typeface="Plus Jakarta Sans" pitchFamily="2" charset="0"/>
            </a:endParaRPr>
          </a:p>
          <a:p>
            <a:r>
              <a:rPr lang="en-US" sz="2600" b="1" dirty="0">
                <a:solidFill>
                  <a:schemeClr val="bg1"/>
                </a:solidFill>
                <a:latin typeface="Plus Jakarta Sans" pitchFamily="2" charset="0"/>
                <a:cs typeface="Plus Jakarta Sans" pitchFamily="2" charset="0"/>
              </a:rPr>
              <a:t>How does energy travel through an electrical system to make the system work?</a:t>
            </a:r>
          </a:p>
          <a:p>
            <a:endParaRPr lang="en-US" sz="2600" b="1" dirty="0">
              <a:solidFill>
                <a:schemeClr val="bg1"/>
              </a:solidFill>
              <a:latin typeface="Plus Jakarta Sans" pitchFamily="2" charset="0"/>
              <a:cs typeface="Plus Jakarta Sans" pitchFamily="2" charset="0"/>
            </a:endParaRPr>
          </a:p>
        </p:txBody>
      </p:sp>
      <p:sp>
        <p:nvSpPr>
          <p:cNvPr id="5" name="TextBox 4">
            <a:extLst>
              <a:ext uri="{FF2B5EF4-FFF2-40B4-BE49-F238E27FC236}">
                <a16:creationId xmlns:a16="http://schemas.microsoft.com/office/drawing/2014/main" id="{4A0F2668-C734-37FC-D5A4-F4F4A46EE324}"/>
              </a:ext>
            </a:extLst>
          </p:cNvPr>
          <p:cNvSpPr txBox="1"/>
          <p:nvPr/>
        </p:nvSpPr>
        <p:spPr>
          <a:xfrm>
            <a:off x="8052620" y="1757228"/>
            <a:ext cx="2493460" cy="4708981"/>
          </a:xfrm>
          <a:prstGeom prst="rect">
            <a:avLst/>
          </a:prstGeom>
          <a:noFill/>
        </p:spPr>
        <p:txBody>
          <a:bodyPr wrap="square" rtlCol="0">
            <a:spAutoFit/>
          </a:bodyPr>
          <a:lstStyle/>
          <a:p>
            <a:r>
              <a:rPr lang="en-US" sz="30000" b="1" dirty="0">
                <a:solidFill>
                  <a:schemeClr val="bg1"/>
                </a:solidFill>
                <a:latin typeface="Plus Jakarta Sans" pitchFamily="2" charset="0"/>
                <a:cs typeface="Plus Jakarta Sans" pitchFamily="2" charset="0"/>
              </a:rPr>
              <a:t>?</a:t>
            </a:r>
          </a:p>
        </p:txBody>
      </p:sp>
    </p:spTree>
    <p:extLst>
      <p:ext uri="{BB962C8B-B14F-4D97-AF65-F5344CB8AC3E}">
        <p14:creationId xmlns:p14="http://schemas.microsoft.com/office/powerpoint/2010/main" val="3486644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B0C36-6035-6D5A-7451-FEFC0A5226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EDA0E9-4C18-D079-4D0B-DEE0A07BC122}"/>
              </a:ext>
            </a:extLst>
          </p:cNvPr>
          <p:cNvSpPr>
            <a:spLocks noGrp="1"/>
          </p:cNvSpPr>
          <p:nvPr>
            <p:ph type="title"/>
          </p:nvPr>
        </p:nvSpPr>
        <p:spPr>
          <a:xfrm>
            <a:off x="1342845" y="922746"/>
            <a:ext cx="9506310" cy="968941"/>
          </a:xfrm>
        </p:spPr>
        <p:txBody>
          <a:bodyPr/>
          <a:lstStyle/>
          <a:p>
            <a:r>
              <a:rPr lang="en-US" dirty="0"/>
              <a:t>Success Is When…</a:t>
            </a:r>
          </a:p>
        </p:txBody>
      </p:sp>
      <p:sp>
        <p:nvSpPr>
          <p:cNvPr id="6" name="TextBox 5">
            <a:extLst>
              <a:ext uri="{FF2B5EF4-FFF2-40B4-BE49-F238E27FC236}">
                <a16:creationId xmlns:a16="http://schemas.microsoft.com/office/drawing/2014/main" id="{81428959-0C52-5C4D-5027-3B6512A14388}"/>
              </a:ext>
            </a:extLst>
          </p:cNvPr>
          <p:cNvSpPr txBox="1"/>
          <p:nvPr/>
        </p:nvSpPr>
        <p:spPr>
          <a:xfrm>
            <a:off x="1639577" y="3150432"/>
            <a:ext cx="9209578" cy="1815882"/>
          </a:xfrm>
          <a:prstGeom prst="rect">
            <a:avLst/>
          </a:prstGeom>
          <a:noFill/>
        </p:spPr>
        <p:txBody>
          <a:bodyPr wrap="square" rtlCol="0">
            <a:spAutoFit/>
          </a:bodyPr>
          <a:lstStyle/>
          <a:p>
            <a:r>
              <a:rPr lang="en-US" sz="2800" b="1" dirty="0">
                <a:solidFill>
                  <a:schemeClr val="bg1"/>
                </a:solidFill>
                <a:latin typeface="Plus Jakarta Sans" pitchFamily="2" charset="0"/>
                <a:cs typeface="Plus Jakarta Sans" pitchFamily="2" charset="0"/>
              </a:rPr>
              <a:t>I can identify the parts of an electrical system.</a:t>
            </a:r>
          </a:p>
          <a:p>
            <a:endParaRPr lang="en-US" sz="2800" b="1" dirty="0">
              <a:solidFill>
                <a:schemeClr val="bg1"/>
              </a:solidFill>
              <a:latin typeface="Plus Jakarta Sans" pitchFamily="2" charset="0"/>
              <a:cs typeface="Plus Jakarta Sans" pitchFamily="2" charset="0"/>
            </a:endParaRPr>
          </a:p>
          <a:p>
            <a:r>
              <a:rPr lang="en-US" sz="2800" b="1" dirty="0">
                <a:solidFill>
                  <a:schemeClr val="bg1"/>
                </a:solidFill>
                <a:latin typeface="Plus Jakarta Sans" pitchFamily="2" charset="0"/>
                <a:cs typeface="Plus Jakarta Sans" pitchFamily="2" charset="0"/>
              </a:rPr>
              <a:t>I can explain how energy moves through an electrical system.</a:t>
            </a:r>
          </a:p>
        </p:txBody>
      </p:sp>
    </p:spTree>
    <p:extLst>
      <p:ext uri="{BB962C8B-B14F-4D97-AF65-F5344CB8AC3E}">
        <p14:creationId xmlns:p14="http://schemas.microsoft.com/office/powerpoint/2010/main" val="18446398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30949-44E4-E26C-6701-97BB1F260D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6B7780-27AA-3935-9831-1ED711D3202D}"/>
              </a:ext>
            </a:extLst>
          </p:cNvPr>
          <p:cNvSpPr>
            <a:spLocks noGrp="1"/>
          </p:cNvSpPr>
          <p:nvPr>
            <p:ph type="title"/>
          </p:nvPr>
        </p:nvSpPr>
        <p:spPr>
          <a:xfrm>
            <a:off x="1342845" y="922746"/>
            <a:ext cx="9506310" cy="968941"/>
          </a:xfrm>
        </p:spPr>
        <p:txBody>
          <a:bodyPr/>
          <a:lstStyle/>
          <a:p>
            <a:r>
              <a:rPr lang="en-US" dirty="0"/>
              <a:t>Success Is When…</a:t>
            </a:r>
          </a:p>
        </p:txBody>
      </p:sp>
      <p:sp>
        <p:nvSpPr>
          <p:cNvPr id="6" name="TextBox 5">
            <a:extLst>
              <a:ext uri="{FF2B5EF4-FFF2-40B4-BE49-F238E27FC236}">
                <a16:creationId xmlns:a16="http://schemas.microsoft.com/office/drawing/2014/main" id="{C5841AAF-2B1A-8E49-AD8D-E078AE490BFA}"/>
              </a:ext>
            </a:extLst>
          </p:cNvPr>
          <p:cNvSpPr txBox="1"/>
          <p:nvPr/>
        </p:nvSpPr>
        <p:spPr>
          <a:xfrm>
            <a:off x="1639577" y="2644585"/>
            <a:ext cx="9209578" cy="2677656"/>
          </a:xfrm>
          <a:prstGeom prst="rect">
            <a:avLst/>
          </a:prstGeom>
          <a:noFill/>
        </p:spPr>
        <p:txBody>
          <a:bodyPr wrap="square" rtlCol="0">
            <a:spAutoFit/>
          </a:bodyPr>
          <a:lstStyle/>
          <a:p>
            <a:r>
              <a:rPr lang="en-US" sz="2800" b="1" dirty="0">
                <a:solidFill>
                  <a:schemeClr val="bg1"/>
                </a:solidFill>
                <a:latin typeface="Plus Jakarta Sans" pitchFamily="2" charset="0"/>
                <a:cs typeface="Plus Jakarta Sans" pitchFamily="2" charset="0"/>
              </a:rPr>
              <a:t>I can explain how electricity creates a magnetic field.</a:t>
            </a:r>
          </a:p>
          <a:p>
            <a:endParaRPr lang="en-US" sz="2800" b="1" dirty="0">
              <a:solidFill>
                <a:schemeClr val="bg1"/>
              </a:solidFill>
              <a:latin typeface="Plus Jakarta Sans" pitchFamily="2" charset="0"/>
              <a:cs typeface="Plus Jakarta Sans" pitchFamily="2" charset="0"/>
            </a:endParaRPr>
          </a:p>
          <a:p>
            <a:r>
              <a:rPr lang="en-US" sz="2800" b="1" dirty="0">
                <a:solidFill>
                  <a:schemeClr val="bg1"/>
                </a:solidFill>
                <a:latin typeface="Plus Jakarta Sans" pitchFamily="2" charset="0"/>
                <a:cs typeface="Plus Jakarta Sans" pitchFamily="2" charset="0"/>
              </a:rPr>
              <a:t>I can use evidence from investigations and readings.</a:t>
            </a:r>
          </a:p>
          <a:p>
            <a:endParaRPr lang="en-US" sz="2800" b="1" dirty="0">
              <a:solidFill>
                <a:schemeClr val="bg1"/>
              </a:solidFill>
              <a:latin typeface="Plus Jakarta Sans" pitchFamily="2" charset="0"/>
              <a:cs typeface="Plus Jakarta Sans" pitchFamily="2" charset="0"/>
            </a:endParaRPr>
          </a:p>
          <a:p>
            <a:r>
              <a:rPr lang="en-US" sz="2800" b="1" dirty="0">
                <a:solidFill>
                  <a:schemeClr val="bg1"/>
                </a:solidFill>
                <a:latin typeface="Plus Jakarta Sans" pitchFamily="2" charset="0"/>
                <a:cs typeface="Plus Jakarta Sans" pitchFamily="2" charset="0"/>
              </a:rPr>
              <a:t>I can model how electrical systems convert energy.</a:t>
            </a:r>
          </a:p>
        </p:txBody>
      </p:sp>
    </p:spTree>
    <p:extLst>
      <p:ext uri="{BB962C8B-B14F-4D97-AF65-F5344CB8AC3E}">
        <p14:creationId xmlns:p14="http://schemas.microsoft.com/office/powerpoint/2010/main" val="624227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7BBA4-BA31-515F-8338-2AABE39AEC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744DF-20DA-5475-2982-669F02B78EE1}"/>
              </a:ext>
            </a:extLst>
          </p:cNvPr>
          <p:cNvSpPr>
            <a:spLocks noGrp="1"/>
          </p:cNvSpPr>
          <p:nvPr>
            <p:ph type="title"/>
          </p:nvPr>
        </p:nvSpPr>
        <p:spPr>
          <a:xfrm>
            <a:off x="1342845" y="922746"/>
            <a:ext cx="9506310" cy="968941"/>
          </a:xfrm>
        </p:spPr>
        <p:txBody>
          <a:bodyPr/>
          <a:lstStyle/>
          <a:p>
            <a:r>
              <a:rPr lang="en-US" dirty="0"/>
              <a:t>Spiral Connection</a:t>
            </a:r>
          </a:p>
        </p:txBody>
      </p:sp>
      <p:sp>
        <p:nvSpPr>
          <p:cNvPr id="6" name="TextBox 5">
            <a:extLst>
              <a:ext uri="{FF2B5EF4-FFF2-40B4-BE49-F238E27FC236}">
                <a16:creationId xmlns:a16="http://schemas.microsoft.com/office/drawing/2014/main" id="{78FCC38E-0272-5D4B-2C42-BC02B7ECEDA8}"/>
              </a:ext>
            </a:extLst>
          </p:cNvPr>
          <p:cNvSpPr txBox="1"/>
          <p:nvPr/>
        </p:nvSpPr>
        <p:spPr>
          <a:xfrm>
            <a:off x="1729336" y="2757774"/>
            <a:ext cx="9209578" cy="2554545"/>
          </a:xfrm>
          <a:prstGeom prst="rect">
            <a:avLst/>
          </a:prstGeom>
          <a:noFill/>
        </p:spPr>
        <p:txBody>
          <a:bodyPr wrap="square" rtlCol="0">
            <a:spAutoFit/>
          </a:bodyPr>
          <a:lstStyle/>
          <a:p>
            <a:r>
              <a:rPr lang="en-US" sz="4000" b="1" dirty="0">
                <a:solidFill>
                  <a:schemeClr val="bg1"/>
                </a:solidFill>
                <a:latin typeface="Plus Jakarta Sans" pitchFamily="2" charset="0"/>
                <a:cs typeface="Plus Jakarta Sans" pitchFamily="2" charset="0"/>
              </a:rPr>
              <a:t>What I Learned Before: Changing the distance between magnets changes the amount of energy transferred.</a:t>
            </a:r>
          </a:p>
        </p:txBody>
      </p:sp>
    </p:spTree>
    <p:extLst>
      <p:ext uri="{BB962C8B-B14F-4D97-AF65-F5344CB8AC3E}">
        <p14:creationId xmlns:p14="http://schemas.microsoft.com/office/powerpoint/2010/main" val="6252580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F08F7-8348-14B5-C8FE-00E322D9EC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82E9FC-BD9E-974C-3E3F-DF409EDC9299}"/>
              </a:ext>
            </a:extLst>
          </p:cNvPr>
          <p:cNvSpPr>
            <a:spLocks noGrp="1"/>
          </p:cNvSpPr>
          <p:nvPr>
            <p:ph type="title"/>
          </p:nvPr>
        </p:nvSpPr>
        <p:spPr>
          <a:xfrm>
            <a:off x="1342845" y="922746"/>
            <a:ext cx="9506310" cy="968941"/>
          </a:xfrm>
        </p:spPr>
        <p:txBody>
          <a:bodyPr/>
          <a:lstStyle/>
          <a:p>
            <a:r>
              <a:rPr lang="en-US" dirty="0"/>
              <a:t>Spiral Connection</a:t>
            </a:r>
          </a:p>
        </p:txBody>
      </p:sp>
      <p:sp>
        <p:nvSpPr>
          <p:cNvPr id="6" name="TextBox 5">
            <a:extLst>
              <a:ext uri="{FF2B5EF4-FFF2-40B4-BE49-F238E27FC236}">
                <a16:creationId xmlns:a16="http://schemas.microsoft.com/office/drawing/2014/main" id="{28193539-B0F7-6E4C-CF08-6839E8C500D5}"/>
              </a:ext>
            </a:extLst>
          </p:cNvPr>
          <p:cNvSpPr txBox="1"/>
          <p:nvPr/>
        </p:nvSpPr>
        <p:spPr>
          <a:xfrm>
            <a:off x="1757911" y="2767299"/>
            <a:ext cx="9209578" cy="2554545"/>
          </a:xfrm>
          <a:prstGeom prst="rect">
            <a:avLst/>
          </a:prstGeom>
          <a:noFill/>
        </p:spPr>
        <p:txBody>
          <a:bodyPr wrap="square" rtlCol="0">
            <a:spAutoFit/>
          </a:bodyPr>
          <a:lstStyle/>
          <a:p>
            <a:r>
              <a:rPr lang="en-US" sz="4000" b="1" dirty="0">
                <a:solidFill>
                  <a:schemeClr val="bg1"/>
                </a:solidFill>
                <a:latin typeface="Plus Jakarta Sans" pitchFamily="2" charset="0"/>
                <a:cs typeface="Plus Jakarta Sans" pitchFamily="2" charset="0"/>
              </a:rPr>
              <a:t>What I Am Learning Now: Electric current transfers energy through a system and can create changing magnetic fields.</a:t>
            </a:r>
          </a:p>
        </p:txBody>
      </p:sp>
    </p:spTree>
    <p:extLst>
      <p:ext uri="{BB962C8B-B14F-4D97-AF65-F5344CB8AC3E}">
        <p14:creationId xmlns:p14="http://schemas.microsoft.com/office/powerpoint/2010/main" val="39994393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A7999-E961-B9F2-4750-9F6B1832EA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79D5AA-4C8D-6F16-7769-DD4BEE4998D2}"/>
              </a:ext>
            </a:extLst>
          </p:cNvPr>
          <p:cNvSpPr>
            <a:spLocks noGrp="1"/>
          </p:cNvSpPr>
          <p:nvPr>
            <p:ph type="title"/>
          </p:nvPr>
        </p:nvSpPr>
        <p:spPr>
          <a:xfrm>
            <a:off x="1342845" y="922746"/>
            <a:ext cx="9506310" cy="968941"/>
          </a:xfrm>
        </p:spPr>
        <p:txBody>
          <a:bodyPr/>
          <a:lstStyle/>
          <a:p>
            <a:r>
              <a:rPr lang="en-US" dirty="0"/>
              <a:t>Spiral Connection</a:t>
            </a:r>
          </a:p>
        </p:txBody>
      </p:sp>
      <p:sp>
        <p:nvSpPr>
          <p:cNvPr id="6" name="TextBox 5">
            <a:extLst>
              <a:ext uri="{FF2B5EF4-FFF2-40B4-BE49-F238E27FC236}">
                <a16:creationId xmlns:a16="http://schemas.microsoft.com/office/drawing/2014/main" id="{5417D6BE-429F-983D-F924-04913F9F3BC9}"/>
              </a:ext>
            </a:extLst>
          </p:cNvPr>
          <p:cNvSpPr txBox="1"/>
          <p:nvPr/>
        </p:nvSpPr>
        <p:spPr>
          <a:xfrm>
            <a:off x="1639577" y="3143250"/>
            <a:ext cx="9209578" cy="1938992"/>
          </a:xfrm>
          <a:prstGeom prst="rect">
            <a:avLst/>
          </a:prstGeom>
          <a:noFill/>
        </p:spPr>
        <p:txBody>
          <a:bodyPr wrap="square" rtlCol="0">
            <a:spAutoFit/>
          </a:bodyPr>
          <a:lstStyle/>
          <a:p>
            <a:r>
              <a:rPr lang="en-US" sz="4000" b="1" dirty="0">
                <a:solidFill>
                  <a:schemeClr val="bg1"/>
                </a:solidFill>
                <a:latin typeface="Plus Jakarta Sans" pitchFamily="2" charset="0"/>
                <a:cs typeface="Plus Jakarta Sans" pitchFamily="2" charset="0"/>
              </a:rPr>
              <a:t>What I Will Learn Next: Magnets and electromagnets work together inside a speaker to produce sound.</a:t>
            </a:r>
          </a:p>
        </p:txBody>
      </p:sp>
    </p:spTree>
    <p:extLst>
      <p:ext uri="{BB962C8B-B14F-4D97-AF65-F5344CB8AC3E}">
        <p14:creationId xmlns:p14="http://schemas.microsoft.com/office/powerpoint/2010/main" val="24731401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E4910-785C-3C41-1DA1-45B99FB9E0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4BBFB1-A17A-CBF0-540F-6C8A97A43A3F}"/>
              </a:ext>
            </a:extLst>
          </p:cNvPr>
          <p:cNvSpPr>
            <a:spLocks noGrp="1"/>
          </p:cNvSpPr>
          <p:nvPr>
            <p:ph type="title"/>
          </p:nvPr>
        </p:nvSpPr>
        <p:spPr>
          <a:xfrm>
            <a:off x="1342845" y="922746"/>
            <a:ext cx="9506310" cy="968941"/>
          </a:xfrm>
        </p:spPr>
        <p:txBody>
          <a:bodyPr/>
          <a:lstStyle/>
          <a:p>
            <a:r>
              <a:rPr lang="en-US" dirty="0"/>
              <a:t>Our Path To Success</a:t>
            </a:r>
          </a:p>
        </p:txBody>
      </p:sp>
      <p:grpSp>
        <p:nvGrpSpPr>
          <p:cNvPr id="6" name="Group 5">
            <a:extLst>
              <a:ext uri="{FF2B5EF4-FFF2-40B4-BE49-F238E27FC236}">
                <a16:creationId xmlns:a16="http://schemas.microsoft.com/office/drawing/2014/main" id="{9299BE13-E008-8C75-53A0-5E03C4CA569B}"/>
              </a:ext>
            </a:extLst>
          </p:cNvPr>
          <p:cNvGrpSpPr/>
          <p:nvPr/>
        </p:nvGrpSpPr>
        <p:grpSpPr>
          <a:xfrm>
            <a:off x="2166667" y="2443479"/>
            <a:ext cx="7858666" cy="677024"/>
            <a:chOff x="2576422" y="2739036"/>
            <a:chExt cx="7858666" cy="677024"/>
          </a:xfrm>
        </p:grpSpPr>
        <p:sp>
          <p:nvSpPr>
            <p:cNvPr id="8" name="Rectangle: Rounded Corners 7">
              <a:extLst>
                <a:ext uri="{FF2B5EF4-FFF2-40B4-BE49-F238E27FC236}">
                  <a16:creationId xmlns:a16="http://schemas.microsoft.com/office/drawing/2014/main" id="{65F9EE99-B453-5AD6-BBE3-F4149C507621}"/>
                </a:ext>
              </a:extLst>
            </p:cNvPr>
            <p:cNvSpPr/>
            <p:nvPr userDrawn="1"/>
          </p:nvSpPr>
          <p:spPr>
            <a:xfrm>
              <a:off x="2576422" y="2743200"/>
              <a:ext cx="180579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CD346D8-BB41-BC64-DEC2-AF0A9FB5A747}"/>
                </a:ext>
              </a:extLst>
            </p:cNvPr>
            <p:cNvSpPr/>
            <p:nvPr userDrawn="1"/>
          </p:nvSpPr>
          <p:spPr>
            <a:xfrm>
              <a:off x="4528870" y="2739036"/>
              <a:ext cx="590621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0860737-4589-EC58-4F6C-E81136207325}"/>
                </a:ext>
              </a:extLst>
            </p:cNvPr>
            <p:cNvSpPr txBox="1"/>
            <p:nvPr userDrawn="1"/>
          </p:nvSpPr>
          <p:spPr>
            <a:xfrm>
              <a:off x="4595003" y="2844633"/>
              <a:ext cx="5644559"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Bell Work</a:t>
              </a:r>
            </a:p>
          </p:txBody>
        </p:sp>
        <p:sp>
          <p:nvSpPr>
            <p:cNvPr id="11" name="TextBox 10">
              <a:extLst>
                <a:ext uri="{FF2B5EF4-FFF2-40B4-BE49-F238E27FC236}">
                  <a16:creationId xmlns:a16="http://schemas.microsoft.com/office/drawing/2014/main" id="{571BC7B5-97B2-0F26-86E8-6F1B6CC24139}"/>
                </a:ext>
              </a:extLst>
            </p:cNvPr>
            <p:cNvSpPr txBox="1"/>
            <p:nvPr userDrawn="1"/>
          </p:nvSpPr>
          <p:spPr>
            <a:xfrm>
              <a:off x="2576422" y="2848797"/>
              <a:ext cx="1805798"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0–5 min</a:t>
              </a:r>
            </a:p>
          </p:txBody>
        </p:sp>
      </p:grpSp>
      <p:grpSp>
        <p:nvGrpSpPr>
          <p:cNvPr id="13" name="Group 12">
            <a:extLst>
              <a:ext uri="{FF2B5EF4-FFF2-40B4-BE49-F238E27FC236}">
                <a16:creationId xmlns:a16="http://schemas.microsoft.com/office/drawing/2014/main" id="{E684F374-8B52-93D5-CF68-ED474A2308BF}"/>
              </a:ext>
            </a:extLst>
          </p:cNvPr>
          <p:cNvGrpSpPr/>
          <p:nvPr/>
        </p:nvGrpSpPr>
        <p:grpSpPr>
          <a:xfrm>
            <a:off x="2166667" y="3196580"/>
            <a:ext cx="7858666" cy="677024"/>
            <a:chOff x="2576422" y="2739036"/>
            <a:chExt cx="7858666" cy="677024"/>
          </a:xfrm>
        </p:grpSpPr>
        <p:sp>
          <p:nvSpPr>
            <p:cNvPr id="15" name="Rectangle: Rounded Corners 14">
              <a:extLst>
                <a:ext uri="{FF2B5EF4-FFF2-40B4-BE49-F238E27FC236}">
                  <a16:creationId xmlns:a16="http://schemas.microsoft.com/office/drawing/2014/main" id="{7FA6D0BE-DD57-CEC0-CD96-D308B9E26467}"/>
                </a:ext>
              </a:extLst>
            </p:cNvPr>
            <p:cNvSpPr/>
            <p:nvPr userDrawn="1"/>
          </p:nvSpPr>
          <p:spPr>
            <a:xfrm>
              <a:off x="2576422" y="2743200"/>
              <a:ext cx="180579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B4041253-7357-AA40-B07D-EE43BC370A23}"/>
                </a:ext>
              </a:extLst>
            </p:cNvPr>
            <p:cNvSpPr/>
            <p:nvPr userDrawn="1"/>
          </p:nvSpPr>
          <p:spPr>
            <a:xfrm>
              <a:off x="4528870" y="2739036"/>
              <a:ext cx="590621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A8E3642-03D2-4A54-7D3D-B08EA112AF7E}"/>
                </a:ext>
              </a:extLst>
            </p:cNvPr>
            <p:cNvSpPr txBox="1"/>
            <p:nvPr userDrawn="1"/>
          </p:nvSpPr>
          <p:spPr>
            <a:xfrm>
              <a:off x="4528870" y="2849601"/>
              <a:ext cx="5644559"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 Sound and Energy</a:t>
              </a:r>
            </a:p>
          </p:txBody>
        </p:sp>
        <p:sp>
          <p:nvSpPr>
            <p:cNvPr id="18" name="TextBox 17">
              <a:extLst>
                <a:ext uri="{FF2B5EF4-FFF2-40B4-BE49-F238E27FC236}">
                  <a16:creationId xmlns:a16="http://schemas.microsoft.com/office/drawing/2014/main" id="{0A83269C-922F-4E55-FE1D-902BA2771590}"/>
                </a:ext>
              </a:extLst>
            </p:cNvPr>
            <p:cNvSpPr txBox="1"/>
            <p:nvPr userDrawn="1"/>
          </p:nvSpPr>
          <p:spPr>
            <a:xfrm>
              <a:off x="2576422" y="2848797"/>
              <a:ext cx="1805798"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5– 10 min</a:t>
              </a:r>
            </a:p>
          </p:txBody>
        </p:sp>
      </p:grpSp>
      <p:grpSp>
        <p:nvGrpSpPr>
          <p:cNvPr id="20" name="Group 19">
            <a:extLst>
              <a:ext uri="{FF2B5EF4-FFF2-40B4-BE49-F238E27FC236}">
                <a16:creationId xmlns:a16="http://schemas.microsoft.com/office/drawing/2014/main" id="{2607EE2F-1006-1383-E632-83C067096644}"/>
              </a:ext>
            </a:extLst>
          </p:cNvPr>
          <p:cNvGrpSpPr/>
          <p:nvPr/>
        </p:nvGrpSpPr>
        <p:grpSpPr>
          <a:xfrm>
            <a:off x="2166667" y="3912283"/>
            <a:ext cx="7858666" cy="677024"/>
            <a:chOff x="2576422" y="2739036"/>
            <a:chExt cx="7858666" cy="677024"/>
          </a:xfrm>
        </p:grpSpPr>
        <p:sp>
          <p:nvSpPr>
            <p:cNvPr id="22" name="Rectangle: Rounded Corners 21">
              <a:extLst>
                <a:ext uri="{FF2B5EF4-FFF2-40B4-BE49-F238E27FC236}">
                  <a16:creationId xmlns:a16="http://schemas.microsoft.com/office/drawing/2014/main" id="{CD3F1E10-20B0-DC94-4F39-216485B5AC04}"/>
                </a:ext>
              </a:extLst>
            </p:cNvPr>
            <p:cNvSpPr/>
            <p:nvPr userDrawn="1"/>
          </p:nvSpPr>
          <p:spPr>
            <a:xfrm>
              <a:off x="2576422" y="2743200"/>
              <a:ext cx="180579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7A062AB3-5B76-CCB6-B3E8-8FB5DA2D20AA}"/>
                </a:ext>
              </a:extLst>
            </p:cNvPr>
            <p:cNvSpPr/>
            <p:nvPr userDrawn="1"/>
          </p:nvSpPr>
          <p:spPr>
            <a:xfrm>
              <a:off x="4528870" y="2739036"/>
              <a:ext cx="590621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22AB92A-98E2-6607-3398-E223F6BF1995}"/>
                </a:ext>
              </a:extLst>
            </p:cNvPr>
            <p:cNvSpPr txBox="1"/>
            <p:nvPr userDrawn="1"/>
          </p:nvSpPr>
          <p:spPr>
            <a:xfrm>
              <a:off x="4595003" y="2844633"/>
              <a:ext cx="5644559"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Investigations </a:t>
              </a:r>
            </a:p>
          </p:txBody>
        </p:sp>
        <p:sp>
          <p:nvSpPr>
            <p:cNvPr id="25" name="TextBox 24">
              <a:extLst>
                <a:ext uri="{FF2B5EF4-FFF2-40B4-BE49-F238E27FC236}">
                  <a16:creationId xmlns:a16="http://schemas.microsoft.com/office/drawing/2014/main" id="{FC72CFA9-DA70-AC95-B78E-3A9A3C1831C3}"/>
                </a:ext>
              </a:extLst>
            </p:cNvPr>
            <p:cNvSpPr txBox="1"/>
            <p:nvPr userDrawn="1"/>
          </p:nvSpPr>
          <p:spPr>
            <a:xfrm>
              <a:off x="2576422" y="2848797"/>
              <a:ext cx="1805798"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10–30 min</a:t>
              </a:r>
            </a:p>
          </p:txBody>
        </p:sp>
      </p:grpSp>
      <p:grpSp>
        <p:nvGrpSpPr>
          <p:cNvPr id="27" name="Group 26">
            <a:extLst>
              <a:ext uri="{FF2B5EF4-FFF2-40B4-BE49-F238E27FC236}">
                <a16:creationId xmlns:a16="http://schemas.microsoft.com/office/drawing/2014/main" id="{2028AA93-ACD8-2B81-EFE4-7D071202E734}"/>
              </a:ext>
            </a:extLst>
          </p:cNvPr>
          <p:cNvGrpSpPr/>
          <p:nvPr/>
        </p:nvGrpSpPr>
        <p:grpSpPr>
          <a:xfrm>
            <a:off x="2116348" y="4636313"/>
            <a:ext cx="7908985" cy="677024"/>
            <a:chOff x="2526103" y="2739036"/>
            <a:chExt cx="7908985" cy="677024"/>
          </a:xfrm>
        </p:grpSpPr>
        <p:sp>
          <p:nvSpPr>
            <p:cNvPr id="29" name="Rectangle: Rounded Corners 28">
              <a:extLst>
                <a:ext uri="{FF2B5EF4-FFF2-40B4-BE49-F238E27FC236}">
                  <a16:creationId xmlns:a16="http://schemas.microsoft.com/office/drawing/2014/main" id="{3728BC7D-81B7-5162-7BAA-5BC813AD0B8C}"/>
                </a:ext>
              </a:extLst>
            </p:cNvPr>
            <p:cNvSpPr/>
            <p:nvPr userDrawn="1"/>
          </p:nvSpPr>
          <p:spPr>
            <a:xfrm>
              <a:off x="2576422" y="2743200"/>
              <a:ext cx="180579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3960D37-C141-EE55-3B37-8F509604014E}"/>
                </a:ext>
              </a:extLst>
            </p:cNvPr>
            <p:cNvSpPr/>
            <p:nvPr userDrawn="1"/>
          </p:nvSpPr>
          <p:spPr>
            <a:xfrm>
              <a:off x="4528870" y="2739036"/>
              <a:ext cx="590621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894CF44-5E7C-9900-21DC-FEB2B2279D56}"/>
                </a:ext>
              </a:extLst>
            </p:cNvPr>
            <p:cNvSpPr txBox="1"/>
            <p:nvPr userDrawn="1"/>
          </p:nvSpPr>
          <p:spPr>
            <a:xfrm>
              <a:off x="4595003" y="2844633"/>
              <a:ext cx="5644559"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Your Hypothesis </a:t>
              </a:r>
            </a:p>
          </p:txBody>
        </p:sp>
        <p:sp>
          <p:nvSpPr>
            <p:cNvPr id="32" name="TextBox 31">
              <a:extLst>
                <a:ext uri="{FF2B5EF4-FFF2-40B4-BE49-F238E27FC236}">
                  <a16:creationId xmlns:a16="http://schemas.microsoft.com/office/drawing/2014/main" id="{CB8219FC-0E28-C1C1-D896-815308A9590A}"/>
                </a:ext>
              </a:extLst>
            </p:cNvPr>
            <p:cNvSpPr txBox="1"/>
            <p:nvPr userDrawn="1"/>
          </p:nvSpPr>
          <p:spPr>
            <a:xfrm>
              <a:off x="2526103" y="2849247"/>
              <a:ext cx="1929442"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30- 40  min</a:t>
              </a:r>
            </a:p>
          </p:txBody>
        </p:sp>
      </p:grpSp>
      <p:grpSp>
        <p:nvGrpSpPr>
          <p:cNvPr id="34" name="Group 33">
            <a:extLst>
              <a:ext uri="{FF2B5EF4-FFF2-40B4-BE49-F238E27FC236}">
                <a16:creationId xmlns:a16="http://schemas.microsoft.com/office/drawing/2014/main" id="{FB8054F8-7174-417A-8E4E-00FD58E65D39}"/>
              </a:ext>
            </a:extLst>
          </p:cNvPr>
          <p:cNvGrpSpPr/>
          <p:nvPr/>
        </p:nvGrpSpPr>
        <p:grpSpPr>
          <a:xfrm>
            <a:off x="2116348" y="5399471"/>
            <a:ext cx="7914734" cy="677024"/>
            <a:chOff x="2520354" y="2739036"/>
            <a:chExt cx="7914734" cy="677024"/>
          </a:xfrm>
        </p:grpSpPr>
        <p:sp>
          <p:nvSpPr>
            <p:cNvPr id="36" name="Rectangle: Rounded Corners 35">
              <a:extLst>
                <a:ext uri="{FF2B5EF4-FFF2-40B4-BE49-F238E27FC236}">
                  <a16:creationId xmlns:a16="http://schemas.microsoft.com/office/drawing/2014/main" id="{8495DBA1-2E78-404C-E0DF-83FF7B61968C}"/>
                </a:ext>
              </a:extLst>
            </p:cNvPr>
            <p:cNvSpPr/>
            <p:nvPr userDrawn="1"/>
          </p:nvSpPr>
          <p:spPr>
            <a:xfrm>
              <a:off x="2576422" y="2743200"/>
              <a:ext cx="180579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6FA7C4FD-E542-30C6-9161-82377CDFCD6B}"/>
                </a:ext>
              </a:extLst>
            </p:cNvPr>
            <p:cNvSpPr/>
            <p:nvPr userDrawn="1"/>
          </p:nvSpPr>
          <p:spPr>
            <a:xfrm>
              <a:off x="4528870" y="2739036"/>
              <a:ext cx="5906218" cy="672860"/>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AD67A09-8F43-463E-610F-9B551D57B156}"/>
                </a:ext>
              </a:extLst>
            </p:cNvPr>
            <p:cNvSpPr txBox="1"/>
            <p:nvPr userDrawn="1"/>
          </p:nvSpPr>
          <p:spPr>
            <a:xfrm>
              <a:off x="4595003" y="2844633"/>
              <a:ext cx="5644559"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Cleanup/ Wrap Up </a:t>
              </a:r>
            </a:p>
          </p:txBody>
        </p:sp>
        <p:sp>
          <p:nvSpPr>
            <p:cNvPr id="39" name="TextBox 38">
              <a:extLst>
                <a:ext uri="{FF2B5EF4-FFF2-40B4-BE49-F238E27FC236}">
                  <a16:creationId xmlns:a16="http://schemas.microsoft.com/office/drawing/2014/main" id="{89C5D435-49E8-4268-299F-4350C0378C57}"/>
                </a:ext>
              </a:extLst>
            </p:cNvPr>
            <p:cNvSpPr txBox="1"/>
            <p:nvPr userDrawn="1"/>
          </p:nvSpPr>
          <p:spPr>
            <a:xfrm>
              <a:off x="2520354" y="2846202"/>
              <a:ext cx="1879123" cy="461665"/>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40 - 45 min</a:t>
              </a:r>
            </a:p>
          </p:txBody>
        </p:sp>
      </p:grpSp>
    </p:spTree>
    <p:extLst>
      <p:ext uri="{BB962C8B-B14F-4D97-AF65-F5344CB8AC3E}">
        <p14:creationId xmlns:p14="http://schemas.microsoft.com/office/powerpoint/2010/main" val="25647076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0595E-F754-45BD-9F5D-8A89E058E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893D36-3426-582F-6F34-B2342EDA856B}"/>
              </a:ext>
            </a:extLst>
          </p:cNvPr>
          <p:cNvSpPr>
            <a:spLocks noGrp="1"/>
          </p:cNvSpPr>
          <p:nvPr>
            <p:ph type="title"/>
          </p:nvPr>
        </p:nvSpPr>
        <p:spPr/>
        <p:txBody>
          <a:bodyPr/>
          <a:lstStyle/>
          <a:p>
            <a:r>
              <a:rPr lang="en-US" dirty="0"/>
              <a:t>Bell Work</a:t>
            </a:r>
          </a:p>
        </p:txBody>
      </p:sp>
      <p:sp>
        <p:nvSpPr>
          <p:cNvPr id="4" name="Text Placeholder 3">
            <a:extLst>
              <a:ext uri="{FF2B5EF4-FFF2-40B4-BE49-F238E27FC236}">
                <a16:creationId xmlns:a16="http://schemas.microsoft.com/office/drawing/2014/main" id="{99AE94C3-A282-B5CE-D5CE-CB95D34C514C}"/>
              </a:ext>
            </a:extLst>
          </p:cNvPr>
          <p:cNvSpPr>
            <a:spLocks noGrp="1"/>
          </p:cNvSpPr>
          <p:nvPr>
            <p:ph type="body" sz="half" idx="2"/>
          </p:nvPr>
        </p:nvSpPr>
        <p:spPr>
          <a:xfrm>
            <a:off x="6096000" y="2414376"/>
            <a:ext cx="2912018" cy="3459192"/>
          </a:xfrm>
        </p:spPr>
        <p:txBody>
          <a:bodyPr/>
          <a:lstStyle/>
          <a:p>
            <a:endParaRPr lang="en-US" dirty="0"/>
          </a:p>
        </p:txBody>
      </p:sp>
      <p:sp>
        <p:nvSpPr>
          <p:cNvPr id="5" name="Rectangle 4">
            <a:extLst>
              <a:ext uri="{FF2B5EF4-FFF2-40B4-BE49-F238E27FC236}">
                <a16:creationId xmlns:a16="http://schemas.microsoft.com/office/drawing/2014/main" id="{3C8A8BF2-B60C-7606-27DA-F91DB6C07D2A}"/>
              </a:ext>
            </a:extLst>
          </p:cNvPr>
          <p:cNvSpPr/>
          <p:nvPr/>
        </p:nvSpPr>
        <p:spPr>
          <a:xfrm>
            <a:off x="1061884" y="2281084"/>
            <a:ext cx="10097729" cy="396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31BD7FB-6E61-AED0-67ED-61608AB8002B}"/>
              </a:ext>
            </a:extLst>
          </p:cNvPr>
          <p:cNvSpPr/>
          <p:nvPr/>
        </p:nvSpPr>
        <p:spPr>
          <a:xfrm>
            <a:off x="4576174" y="2444336"/>
            <a:ext cx="3039652" cy="345919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C35070-9CB0-603D-9F70-32D4654699D2}"/>
              </a:ext>
            </a:extLst>
          </p:cNvPr>
          <p:cNvSpPr/>
          <p:nvPr/>
        </p:nvSpPr>
        <p:spPr>
          <a:xfrm>
            <a:off x="1311493" y="2414376"/>
            <a:ext cx="2908092" cy="345919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Plus Jakarta Sans" pitchFamily="2" charset="0"/>
                <a:cs typeface="Plus Jakarta Sans" pitchFamily="2" charset="0"/>
              </a:rPr>
              <a:t>Based on what you learned this the last two days, write five sentences about how the instruments in this video produce low and high notes. </a:t>
            </a:r>
          </a:p>
        </p:txBody>
      </p:sp>
      <p:sp>
        <p:nvSpPr>
          <p:cNvPr id="9" name="Rectangle: Rounded Corners 8">
            <a:extLst>
              <a:ext uri="{FF2B5EF4-FFF2-40B4-BE49-F238E27FC236}">
                <a16:creationId xmlns:a16="http://schemas.microsoft.com/office/drawing/2014/main" id="{4AB860E7-A2C0-BD44-F0A4-3350D845ABC1}"/>
              </a:ext>
            </a:extLst>
          </p:cNvPr>
          <p:cNvSpPr/>
          <p:nvPr/>
        </p:nvSpPr>
        <p:spPr>
          <a:xfrm>
            <a:off x="7742464" y="2414376"/>
            <a:ext cx="3039652" cy="345919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2000" dirty="0">
                <a:latin typeface="Plus Jakarta Sans" pitchFamily="2" charset="0"/>
                <a:cs typeface="Plus Jakarta Sans" pitchFamily="2" charset="0"/>
              </a:rPr>
              <a:t>Basándote en lo que aprendiste durante los últimos dos días, escribe cinco oraciones sobre cómo los instrumentos de este video producen notas graves y agudas.</a:t>
            </a:r>
          </a:p>
        </p:txBody>
      </p:sp>
      <p:pic>
        <p:nvPicPr>
          <p:cNvPr id="3" name="Online Media 2" title="Bach: Brandenburg Concerto No. 2 | Claudio Abbado &amp; the Orchestra Mozart">
            <a:hlinkClick r:id="" action="ppaction://media"/>
            <a:extLst>
              <a:ext uri="{FF2B5EF4-FFF2-40B4-BE49-F238E27FC236}">
                <a16:creationId xmlns:a16="http://schemas.microsoft.com/office/drawing/2014/main" id="{3D24456C-CBA2-9E01-CF19-BB8B8CECA1B8}"/>
              </a:ext>
            </a:extLst>
          </p:cNvPr>
          <p:cNvPicPr>
            <a:picLocks noRot="1" noChangeAspect="1"/>
          </p:cNvPicPr>
          <p:nvPr>
            <a:videoFile r:link="rId1"/>
          </p:nvPr>
        </p:nvPicPr>
        <p:blipFill>
          <a:blip r:embed="rId4"/>
          <a:stretch>
            <a:fillRect/>
          </a:stretch>
        </p:blipFill>
        <p:spPr>
          <a:xfrm>
            <a:off x="4713722" y="3429000"/>
            <a:ext cx="2636921" cy="1489864"/>
          </a:xfrm>
          <a:prstGeom prst="rect">
            <a:avLst/>
          </a:prstGeom>
        </p:spPr>
      </p:pic>
    </p:spTree>
    <p:extLst>
      <p:ext uri="{BB962C8B-B14F-4D97-AF65-F5344CB8AC3E}">
        <p14:creationId xmlns:p14="http://schemas.microsoft.com/office/powerpoint/2010/main" val="423441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784FC-A527-9471-9DC6-D19BE938E0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96DA92-088F-6630-B090-BEFEE83E8D05}"/>
              </a:ext>
            </a:extLst>
          </p:cNvPr>
          <p:cNvSpPr>
            <a:spLocks noGrp="1"/>
          </p:cNvSpPr>
          <p:nvPr>
            <p:ph type="title"/>
          </p:nvPr>
        </p:nvSpPr>
        <p:spPr>
          <a:xfrm>
            <a:off x="1342845" y="922746"/>
            <a:ext cx="9506310" cy="968941"/>
          </a:xfrm>
        </p:spPr>
        <p:txBody>
          <a:bodyPr/>
          <a:lstStyle/>
          <a:p>
            <a:r>
              <a:rPr lang="en-US" dirty="0"/>
              <a:t>Driving Question</a:t>
            </a:r>
          </a:p>
        </p:txBody>
      </p:sp>
      <p:sp>
        <p:nvSpPr>
          <p:cNvPr id="3" name="Arrow: Right 2">
            <a:extLst>
              <a:ext uri="{FF2B5EF4-FFF2-40B4-BE49-F238E27FC236}">
                <a16:creationId xmlns:a16="http://schemas.microsoft.com/office/drawing/2014/main" id="{27F56840-D581-1E01-7F12-084364957D96}"/>
              </a:ext>
            </a:extLst>
          </p:cNvPr>
          <p:cNvSpPr/>
          <p:nvPr/>
        </p:nvSpPr>
        <p:spPr>
          <a:xfrm>
            <a:off x="1733690" y="2412704"/>
            <a:ext cx="6015855" cy="3398027"/>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Plus Jakarta Sans" pitchFamily="2" charset="0"/>
              <a:cs typeface="Plus Jakarta Sans" pitchFamily="2" charset="0"/>
            </a:endParaRPr>
          </a:p>
        </p:txBody>
      </p:sp>
      <p:sp>
        <p:nvSpPr>
          <p:cNvPr id="4" name="TextBox 3">
            <a:extLst>
              <a:ext uri="{FF2B5EF4-FFF2-40B4-BE49-F238E27FC236}">
                <a16:creationId xmlns:a16="http://schemas.microsoft.com/office/drawing/2014/main" id="{485AEFC2-7367-1A21-7122-4674376A8886}"/>
              </a:ext>
            </a:extLst>
          </p:cNvPr>
          <p:cNvSpPr txBox="1"/>
          <p:nvPr/>
        </p:nvSpPr>
        <p:spPr>
          <a:xfrm>
            <a:off x="1733690" y="3065276"/>
            <a:ext cx="4791665" cy="2092881"/>
          </a:xfrm>
          <a:prstGeom prst="rect">
            <a:avLst/>
          </a:prstGeom>
          <a:noFill/>
        </p:spPr>
        <p:txBody>
          <a:bodyPr wrap="square" rtlCol="0">
            <a:spAutoFit/>
          </a:bodyPr>
          <a:lstStyle/>
          <a:p>
            <a:endParaRPr lang="en-US" sz="2600" b="1" dirty="0">
              <a:solidFill>
                <a:schemeClr val="bg1"/>
              </a:solidFill>
              <a:latin typeface="Plus Jakarta Sans" pitchFamily="2" charset="0"/>
              <a:cs typeface="Plus Jakarta Sans" pitchFamily="2" charset="0"/>
            </a:endParaRPr>
          </a:p>
          <a:p>
            <a:r>
              <a:rPr lang="en-US" sz="2600" b="1" dirty="0">
                <a:solidFill>
                  <a:schemeClr val="bg1"/>
                </a:solidFill>
                <a:latin typeface="Plus Jakarta Sans" pitchFamily="2" charset="0"/>
                <a:cs typeface="Plus Jakarta Sans" pitchFamily="2" charset="0"/>
              </a:rPr>
              <a:t>How does energy travel through an electrical system to make the system work?</a:t>
            </a:r>
          </a:p>
          <a:p>
            <a:endParaRPr lang="en-US" sz="2600" b="1" dirty="0">
              <a:solidFill>
                <a:schemeClr val="bg1"/>
              </a:solidFill>
              <a:latin typeface="Plus Jakarta Sans" pitchFamily="2" charset="0"/>
              <a:cs typeface="Plus Jakarta Sans" pitchFamily="2" charset="0"/>
            </a:endParaRPr>
          </a:p>
        </p:txBody>
      </p:sp>
      <p:sp>
        <p:nvSpPr>
          <p:cNvPr id="5" name="TextBox 4">
            <a:extLst>
              <a:ext uri="{FF2B5EF4-FFF2-40B4-BE49-F238E27FC236}">
                <a16:creationId xmlns:a16="http://schemas.microsoft.com/office/drawing/2014/main" id="{4FEDD732-7E98-0644-B4AB-9E1735BE2362}"/>
              </a:ext>
            </a:extLst>
          </p:cNvPr>
          <p:cNvSpPr txBox="1"/>
          <p:nvPr/>
        </p:nvSpPr>
        <p:spPr>
          <a:xfrm>
            <a:off x="8052620" y="1757228"/>
            <a:ext cx="2493460" cy="4708981"/>
          </a:xfrm>
          <a:prstGeom prst="rect">
            <a:avLst/>
          </a:prstGeom>
          <a:noFill/>
        </p:spPr>
        <p:txBody>
          <a:bodyPr wrap="square" rtlCol="0">
            <a:spAutoFit/>
          </a:bodyPr>
          <a:lstStyle/>
          <a:p>
            <a:r>
              <a:rPr lang="en-US" sz="30000" b="1" dirty="0">
                <a:solidFill>
                  <a:schemeClr val="bg1"/>
                </a:solidFill>
                <a:latin typeface="Plus Jakarta Sans" pitchFamily="2" charset="0"/>
                <a:cs typeface="Plus Jakarta Sans" pitchFamily="2" charset="0"/>
              </a:rPr>
              <a:t>?</a:t>
            </a:r>
          </a:p>
        </p:txBody>
      </p:sp>
    </p:spTree>
    <p:extLst>
      <p:ext uri="{BB962C8B-B14F-4D97-AF65-F5344CB8AC3E}">
        <p14:creationId xmlns:p14="http://schemas.microsoft.com/office/powerpoint/2010/main" val="19454082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14A01-2244-EECD-487E-1AE174C9D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B94F62-FBC0-D806-82AF-00D6693AE7C6}"/>
              </a:ext>
            </a:extLst>
          </p:cNvPr>
          <p:cNvSpPr>
            <a:spLocks noGrp="1"/>
          </p:cNvSpPr>
          <p:nvPr>
            <p:ph type="title"/>
          </p:nvPr>
        </p:nvSpPr>
        <p:spPr>
          <a:xfrm>
            <a:off x="1342845" y="922746"/>
            <a:ext cx="9506310" cy="968941"/>
          </a:xfrm>
        </p:spPr>
        <p:txBody>
          <a:bodyPr/>
          <a:lstStyle/>
          <a:p>
            <a:r>
              <a:rPr lang="en-US" dirty="0"/>
              <a:t>Sound and Energy</a:t>
            </a:r>
          </a:p>
        </p:txBody>
      </p:sp>
      <p:sp>
        <p:nvSpPr>
          <p:cNvPr id="6" name="TextBox 5">
            <a:extLst>
              <a:ext uri="{FF2B5EF4-FFF2-40B4-BE49-F238E27FC236}">
                <a16:creationId xmlns:a16="http://schemas.microsoft.com/office/drawing/2014/main" id="{D12F633A-E947-57C5-84A3-6D30EA788D73}"/>
              </a:ext>
            </a:extLst>
          </p:cNvPr>
          <p:cNvSpPr txBox="1"/>
          <p:nvPr/>
        </p:nvSpPr>
        <p:spPr>
          <a:xfrm>
            <a:off x="4279230" y="2778947"/>
            <a:ext cx="6408000" cy="3046988"/>
          </a:xfrm>
          <a:prstGeom prst="rect">
            <a:avLst/>
          </a:prstGeom>
          <a:noFill/>
        </p:spPr>
        <p:txBody>
          <a:bodyPr wrap="square" rtlCol="0">
            <a:spAutoFit/>
          </a:bodyPr>
          <a:lstStyle/>
          <a:p>
            <a:r>
              <a:rPr lang="en-US" sz="4800" b="1" dirty="0">
                <a:solidFill>
                  <a:schemeClr val="bg1"/>
                </a:solidFill>
                <a:latin typeface="Plus Jakarta Sans" pitchFamily="2" charset="0"/>
                <a:cs typeface="Plus Jakarta Sans" pitchFamily="2" charset="0"/>
              </a:rPr>
              <a:t>How does the pattern change as the frequency (pitch changes)?</a:t>
            </a:r>
          </a:p>
        </p:txBody>
      </p:sp>
      <p:pic>
        <p:nvPicPr>
          <p:cNvPr id="3" name="Online Media 2" title="Chladni Plate/Cymatics animation #cymatics #chladniplate #acoustic #resonance #frequency #maths">
            <a:hlinkClick r:id="" action="ppaction://media"/>
            <a:extLst>
              <a:ext uri="{FF2B5EF4-FFF2-40B4-BE49-F238E27FC236}">
                <a16:creationId xmlns:a16="http://schemas.microsoft.com/office/drawing/2014/main" id="{86F32665-98C7-9A86-4F2A-85002B25FB79}"/>
              </a:ext>
            </a:extLst>
          </p:cNvPr>
          <p:cNvPicPr>
            <a:picLocks noRot="1" noChangeAspect="1"/>
          </p:cNvPicPr>
          <p:nvPr>
            <a:videoFile r:link="rId1"/>
          </p:nvPr>
        </p:nvPicPr>
        <p:blipFill>
          <a:blip r:embed="rId4"/>
          <a:stretch>
            <a:fillRect/>
          </a:stretch>
        </p:blipFill>
        <p:spPr>
          <a:xfrm>
            <a:off x="2109788" y="2628900"/>
            <a:ext cx="1806473" cy="3197035"/>
          </a:xfrm>
          <a:prstGeom prst="rect">
            <a:avLst/>
          </a:prstGeom>
        </p:spPr>
      </p:pic>
    </p:spTree>
    <p:extLst>
      <p:ext uri="{BB962C8B-B14F-4D97-AF65-F5344CB8AC3E}">
        <p14:creationId xmlns:p14="http://schemas.microsoft.com/office/powerpoint/2010/main" val="52620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14A01-2244-EECD-487E-1AE174C9D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B94F62-FBC0-D806-82AF-00D6693AE7C6}"/>
              </a:ext>
            </a:extLst>
          </p:cNvPr>
          <p:cNvSpPr>
            <a:spLocks noGrp="1"/>
          </p:cNvSpPr>
          <p:nvPr>
            <p:ph type="title"/>
          </p:nvPr>
        </p:nvSpPr>
        <p:spPr>
          <a:xfrm>
            <a:off x="1342845" y="922746"/>
            <a:ext cx="9506310" cy="968941"/>
          </a:xfrm>
        </p:spPr>
        <p:txBody>
          <a:bodyPr/>
          <a:lstStyle/>
          <a:p>
            <a:r>
              <a:rPr lang="en-US" dirty="0"/>
              <a:t>In Your Notebook</a:t>
            </a:r>
          </a:p>
        </p:txBody>
      </p:sp>
      <p:sp>
        <p:nvSpPr>
          <p:cNvPr id="6" name="TextBox 5">
            <a:extLst>
              <a:ext uri="{FF2B5EF4-FFF2-40B4-BE49-F238E27FC236}">
                <a16:creationId xmlns:a16="http://schemas.microsoft.com/office/drawing/2014/main" id="{D12F633A-E947-57C5-84A3-6D30EA788D73}"/>
              </a:ext>
            </a:extLst>
          </p:cNvPr>
          <p:cNvSpPr txBox="1"/>
          <p:nvPr/>
        </p:nvSpPr>
        <p:spPr>
          <a:xfrm>
            <a:off x="2686050" y="2531297"/>
            <a:ext cx="2638425" cy="1323439"/>
          </a:xfrm>
          <a:prstGeom prst="rect">
            <a:avLst/>
          </a:prstGeom>
          <a:noFill/>
        </p:spPr>
        <p:txBody>
          <a:bodyPr wrap="square" rtlCol="0">
            <a:spAutoFit/>
          </a:bodyPr>
          <a:lstStyle/>
          <a:p>
            <a:pPr algn="ctr"/>
            <a:r>
              <a:rPr lang="en-US" sz="3200" b="1" dirty="0">
                <a:solidFill>
                  <a:schemeClr val="bg1"/>
                </a:solidFill>
                <a:latin typeface="Plus Jakarta Sans" pitchFamily="2" charset="0"/>
                <a:cs typeface="Plus Jakarta Sans" pitchFamily="2" charset="0"/>
              </a:rPr>
              <a:t>Things We </a:t>
            </a:r>
          </a:p>
          <a:p>
            <a:pPr algn="ctr"/>
            <a:r>
              <a:rPr lang="en-US" sz="3200" b="1" dirty="0">
                <a:solidFill>
                  <a:schemeClr val="bg1"/>
                </a:solidFill>
                <a:latin typeface="Plus Jakarta Sans" pitchFamily="2" charset="0"/>
                <a:cs typeface="Plus Jakarta Sans" pitchFamily="2" charset="0"/>
              </a:rPr>
              <a:t>Figured Out</a:t>
            </a:r>
          </a:p>
          <a:p>
            <a:endParaRPr lang="en-US" sz="1600" b="1" dirty="0">
              <a:solidFill>
                <a:schemeClr val="bg1"/>
              </a:solidFill>
              <a:latin typeface="Plus Jakarta Sans" pitchFamily="2" charset="0"/>
              <a:cs typeface="Plus Jakarta Sans" pitchFamily="2" charset="0"/>
            </a:endParaRPr>
          </a:p>
        </p:txBody>
      </p:sp>
      <p:sp>
        <p:nvSpPr>
          <p:cNvPr id="5" name="TextBox 4">
            <a:extLst>
              <a:ext uri="{FF2B5EF4-FFF2-40B4-BE49-F238E27FC236}">
                <a16:creationId xmlns:a16="http://schemas.microsoft.com/office/drawing/2014/main" id="{42A12AEA-8F63-FAD1-2CB0-C37243EA0920}"/>
              </a:ext>
            </a:extLst>
          </p:cNvPr>
          <p:cNvSpPr txBox="1"/>
          <p:nvPr/>
        </p:nvSpPr>
        <p:spPr>
          <a:xfrm>
            <a:off x="6438900" y="2531297"/>
            <a:ext cx="2638425" cy="1077218"/>
          </a:xfrm>
          <a:prstGeom prst="rect">
            <a:avLst/>
          </a:prstGeom>
          <a:noFill/>
        </p:spPr>
        <p:txBody>
          <a:bodyPr wrap="square" rtlCol="0">
            <a:spAutoFit/>
          </a:bodyPr>
          <a:lstStyle/>
          <a:p>
            <a:pPr algn="ctr"/>
            <a:r>
              <a:rPr lang="en-US" sz="3200" b="1" dirty="0">
                <a:solidFill>
                  <a:schemeClr val="bg1"/>
                </a:solidFill>
                <a:latin typeface="Plus Jakarta Sans" pitchFamily="2" charset="0"/>
                <a:cs typeface="Plus Jakarta Sans" pitchFamily="2" charset="0"/>
              </a:rPr>
              <a:t>Questions We Have</a:t>
            </a:r>
            <a:endParaRPr lang="en-US" sz="1600" b="1" dirty="0">
              <a:solidFill>
                <a:schemeClr val="bg1"/>
              </a:solidFill>
              <a:latin typeface="Plus Jakarta Sans" pitchFamily="2" charset="0"/>
              <a:cs typeface="Plus Jakarta Sans" pitchFamily="2" charset="0"/>
            </a:endParaRPr>
          </a:p>
        </p:txBody>
      </p:sp>
      <p:cxnSp>
        <p:nvCxnSpPr>
          <p:cNvPr id="8" name="Straight Connector 7">
            <a:extLst>
              <a:ext uri="{FF2B5EF4-FFF2-40B4-BE49-F238E27FC236}">
                <a16:creationId xmlns:a16="http://schemas.microsoft.com/office/drawing/2014/main" id="{C5DECCEC-F80B-AC99-AA98-4961439FCF00}"/>
              </a:ext>
            </a:extLst>
          </p:cNvPr>
          <p:cNvCxnSpPr/>
          <p:nvPr/>
        </p:nvCxnSpPr>
        <p:spPr>
          <a:xfrm>
            <a:off x="5967412" y="2531297"/>
            <a:ext cx="0" cy="327660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11F638EB-EDD0-DB80-E158-53F29F9701F1}"/>
              </a:ext>
            </a:extLst>
          </p:cNvPr>
          <p:cNvCxnSpPr>
            <a:cxnSpLocks/>
          </p:cNvCxnSpPr>
          <p:nvPr/>
        </p:nvCxnSpPr>
        <p:spPr>
          <a:xfrm>
            <a:off x="2466975" y="3665665"/>
            <a:ext cx="6772275"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996212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FAEAC-58B3-54BA-0469-8FD6A402BA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430760-31ED-5B52-82E4-6367A203F5BE}"/>
              </a:ext>
            </a:extLst>
          </p:cNvPr>
          <p:cNvSpPr>
            <a:spLocks noGrp="1"/>
          </p:cNvSpPr>
          <p:nvPr>
            <p:ph type="title"/>
          </p:nvPr>
        </p:nvSpPr>
        <p:spPr>
          <a:xfrm>
            <a:off x="1342845" y="922746"/>
            <a:ext cx="9506310" cy="968941"/>
          </a:xfrm>
        </p:spPr>
        <p:txBody>
          <a:bodyPr/>
          <a:lstStyle/>
          <a:p>
            <a:r>
              <a:rPr lang="en-US" dirty="0"/>
              <a:t>Reading Instructions</a:t>
            </a:r>
          </a:p>
        </p:txBody>
      </p:sp>
      <p:sp>
        <p:nvSpPr>
          <p:cNvPr id="6" name="TextBox 5">
            <a:extLst>
              <a:ext uri="{FF2B5EF4-FFF2-40B4-BE49-F238E27FC236}">
                <a16:creationId xmlns:a16="http://schemas.microsoft.com/office/drawing/2014/main" id="{32D52D03-8FA4-E1F1-F39A-16BD91D1F8A3}"/>
              </a:ext>
            </a:extLst>
          </p:cNvPr>
          <p:cNvSpPr txBox="1"/>
          <p:nvPr/>
        </p:nvSpPr>
        <p:spPr>
          <a:xfrm>
            <a:off x="1857375" y="2388422"/>
            <a:ext cx="8696505" cy="3785652"/>
          </a:xfrm>
          <a:prstGeom prst="rect">
            <a:avLst/>
          </a:prstGeom>
          <a:noFill/>
        </p:spPr>
        <p:txBody>
          <a:bodyPr wrap="square" rtlCol="0">
            <a:spAutoFit/>
          </a:bodyPr>
          <a:lstStyle/>
          <a:p>
            <a:r>
              <a:rPr lang="en-US" sz="3200" b="1" dirty="0">
                <a:solidFill>
                  <a:schemeClr val="bg1"/>
                </a:solidFill>
                <a:latin typeface="Plus Jakarta Sans" pitchFamily="2" charset="0"/>
                <a:cs typeface="Plus Jakarta Sans" pitchFamily="2" charset="0"/>
              </a:rPr>
              <a:t>Read silently until you get to a question in bold.</a:t>
            </a:r>
          </a:p>
          <a:p>
            <a:pPr lvl="1"/>
            <a:r>
              <a:rPr lang="en-US" sz="3200" b="1" dirty="0">
                <a:solidFill>
                  <a:schemeClr val="bg1"/>
                </a:solidFill>
                <a:latin typeface="Plus Jakarta Sans" pitchFamily="2" charset="0"/>
                <a:cs typeface="Plus Jakarta Sans" pitchFamily="2" charset="0"/>
              </a:rPr>
              <a:t> Pause and wait for your partner.</a:t>
            </a:r>
          </a:p>
          <a:p>
            <a:pPr lvl="1"/>
            <a:r>
              <a:rPr lang="en-US" sz="3200" b="1" dirty="0">
                <a:solidFill>
                  <a:schemeClr val="bg1"/>
                </a:solidFill>
                <a:latin typeface="Plus Jakarta Sans" pitchFamily="2" charset="0"/>
                <a:cs typeface="Plus Jakarta Sans" pitchFamily="2" charset="0"/>
              </a:rPr>
              <a:t>Quietly discuss your ideas to answer the question.</a:t>
            </a:r>
          </a:p>
          <a:p>
            <a:pPr lvl="1"/>
            <a:r>
              <a:rPr lang="en-US" sz="3200" b="1" dirty="0">
                <a:solidFill>
                  <a:schemeClr val="bg1"/>
                </a:solidFill>
                <a:latin typeface="Plus Jakarta Sans" pitchFamily="2" charset="0"/>
                <a:cs typeface="Plus Jakarta Sans" pitchFamily="2" charset="0"/>
              </a:rPr>
              <a:t>Continue reading until the next bold question.</a:t>
            </a:r>
          </a:p>
          <a:p>
            <a:endParaRPr lang="en-US" sz="1600" b="1" dirty="0">
              <a:solidFill>
                <a:schemeClr val="bg1"/>
              </a:solidFill>
              <a:latin typeface="Plus Jakarta Sans" pitchFamily="2" charset="0"/>
              <a:cs typeface="Plus Jakarta Sans" pitchFamily="2" charset="0"/>
            </a:endParaRPr>
          </a:p>
        </p:txBody>
      </p:sp>
    </p:spTree>
    <p:extLst>
      <p:ext uri="{BB962C8B-B14F-4D97-AF65-F5344CB8AC3E}">
        <p14:creationId xmlns:p14="http://schemas.microsoft.com/office/powerpoint/2010/main" val="15768047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FCA27-A4AC-4A4B-73AB-983E153F9D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42978A-26A4-2972-66F0-1E666266445A}"/>
              </a:ext>
            </a:extLst>
          </p:cNvPr>
          <p:cNvSpPr>
            <a:spLocks noGrp="1"/>
          </p:cNvSpPr>
          <p:nvPr>
            <p:ph type="title"/>
          </p:nvPr>
        </p:nvSpPr>
        <p:spPr>
          <a:xfrm>
            <a:off x="1342845" y="922746"/>
            <a:ext cx="9506310" cy="968941"/>
          </a:xfrm>
        </p:spPr>
        <p:txBody>
          <a:bodyPr/>
          <a:lstStyle/>
          <a:p>
            <a:r>
              <a:rPr lang="en-US" dirty="0"/>
              <a:t>Reading Instructions</a:t>
            </a:r>
          </a:p>
        </p:txBody>
      </p:sp>
      <p:sp>
        <p:nvSpPr>
          <p:cNvPr id="6" name="TextBox 5">
            <a:extLst>
              <a:ext uri="{FF2B5EF4-FFF2-40B4-BE49-F238E27FC236}">
                <a16:creationId xmlns:a16="http://schemas.microsoft.com/office/drawing/2014/main" id="{3EACDC7F-5FE9-F37F-89B5-1FB285EF5492}"/>
              </a:ext>
            </a:extLst>
          </p:cNvPr>
          <p:cNvSpPr txBox="1"/>
          <p:nvPr/>
        </p:nvSpPr>
        <p:spPr>
          <a:xfrm>
            <a:off x="1990725" y="2778947"/>
            <a:ext cx="8696505" cy="3539430"/>
          </a:xfrm>
          <a:prstGeom prst="rect">
            <a:avLst/>
          </a:prstGeom>
          <a:noFill/>
        </p:spPr>
        <p:txBody>
          <a:bodyPr wrap="square" rtlCol="0">
            <a:spAutoFit/>
          </a:bodyPr>
          <a:lstStyle/>
          <a:p>
            <a:r>
              <a:rPr lang="en-US" sz="2800" b="1" dirty="0">
                <a:solidFill>
                  <a:schemeClr val="bg1"/>
                </a:solidFill>
                <a:latin typeface="Plus Jakarta Sans" pitchFamily="2" charset="0"/>
                <a:cs typeface="Plus Jakarta Sans" pitchFamily="2" charset="0"/>
              </a:rPr>
              <a:t>As you read about them, place a check mark by things we figured out from our two-column chart.</a:t>
            </a:r>
          </a:p>
          <a:p>
            <a:endParaRPr lang="en-US" sz="2800" b="1" dirty="0">
              <a:solidFill>
                <a:schemeClr val="bg1"/>
              </a:solidFill>
              <a:latin typeface="Plus Jakarta Sans" pitchFamily="2" charset="0"/>
              <a:cs typeface="Plus Jakarta Sans" pitchFamily="2" charset="0"/>
            </a:endParaRPr>
          </a:p>
          <a:p>
            <a:r>
              <a:rPr lang="en-US" sz="2800" b="1" dirty="0">
                <a:solidFill>
                  <a:schemeClr val="bg1"/>
                </a:solidFill>
                <a:latin typeface="Plus Jakarta Sans" pitchFamily="2" charset="0"/>
                <a:cs typeface="Plus Jakarta Sans" pitchFamily="2" charset="0"/>
              </a:rPr>
              <a:t>As you read about new ideas to answer our questions, place a star by them in the reading.</a:t>
            </a:r>
          </a:p>
          <a:p>
            <a:endParaRPr lang="en-US" sz="2800" b="1" dirty="0">
              <a:solidFill>
                <a:schemeClr val="bg1"/>
              </a:solidFill>
              <a:latin typeface="Plus Jakarta Sans" pitchFamily="2" charset="0"/>
              <a:cs typeface="Plus Jakarta Sans" pitchFamily="2" charset="0"/>
            </a:endParaRPr>
          </a:p>
          <a:p>
            <a:endParaRPr lang="en-US" sz="2800" b="1" dirty="0">
              <a:solidFill>
                <a:schemeClr val="bg1"/>
              </a:solidFill>
              <a:latin typeface="Plus Jakarta Sans" pitchFamily="2" charset="0"/>
              <a:cs typeface="Plus Jakarta Sans" pitchFamily="2" charset="0"/>
            </a:endParaRPr>
          </a:p>
        </p:txBody>
      </p:sp>
    </p:spTree>
    <p:extLst>
      <p:ext uri="{BB962C8B-B14F-4D97-AF65-F5344CB8AC3E}">
        <p14:creationId xmlns:p14="http://schemas.microsoft.com/office/powerpoint/2010/main" val="25200564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DE201-B27B-6BC6-D7CA-DA7701E316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4529C5-6D76-B139-084A-71CBEF79E4CB}"/>
              </a:ext>
            </a:extLst>
          </p:cNvPr>
          <p:cNvSpPr>
            <a:spLocks noGrp="1"/>
          </p:cNvSpPr>
          <p:nvPr>
            <p:ph type="title"/>
          </p:nvPr>
        </p:nvSpPr>
        <p:spPr>
          <a:xfrm>
            <a:off x="1342845" y="922746"/>
            <a:ext cx="9506310" cy="968941"/>
          </a:xfrm>
        </p:spPr>
        <p:txBody>
          <a:bodyPr/>
          <a:lstStyle/>
          <a:p>
            <a:r>
              <a:rPr lang="en-US" dirty="0"/>
              <a:t>Reading Instructions</a:t>
            </a:r>
          </a:p>
        </p:txBody>
      </p:sp>
      <p:sp>
        <p:nvSpPr>
          <p:cNvPr id="6" name="TextBox 5">
            <a:extLst>
              <a:ext uri="{FF2B5EF4-FFF2-40B4-BE49-F238E27FC236}">
                <a16:creationId xmlns:a16="http://schemas.microsoft.com/office/drawing/2014/main" id="{D4DDEBB2-9BB4-5AE6-19B2-7E3627584FFE}"/>
              </a:ext>
            </a:extLst>
          </p:cNvPr>
          <p:cNvSpPr txBox="1"/>
          <p:nvPr/>
        </p:nvSpPr>
        <p:spPr>
          <a:xfrm>
            <a:off x="2038350" y="2693222"/>
            <a:ext cx="8696505" cy="3046988"/>
          </a:xfrm>
          <a:prstGeom prst="rect">
            <a:avLst/>
          </a:prstGeom>
          <a:noFill/>
        </p:spPr>
        <p:txBody>
          <a:bodyPr wrap="square" rtlCol="0">
            <a:spAutoFit/>
          </a:bodyPr>
          <a:lstStyle/>
          <a:p>
            <a:r>
              <a:rPr lang="en-US" sz="2400" b="1" dirty="0">
                <a:solidFill>
                  <a:schemeClr val="bg1"/>
                </a:solidFill>
                <a:latin typeface="Plus Jakarta Sans" pitchFamily="2" charset="0"/>
                <a:cs typeface="Plus Jakarta Sans" pitchFamily="2" charset="0"/>
              </a:rPr>
              <a:t>Read silently until you get to a question in bold.</a:t>
            </a:r>
          </a:p>
          <a:p>
            <a:pPr lvl="1"/>
            <a:r>
              <a:rPr lang="en-US" sz="2400" b="1" dirty="0">
                <a:solidFill>
                  <a:schemeClr val="bg1"/>
                </a:solidFill>
                <a:latin typeface="Plus Jakarta Sans" pitchFamily="2" charset="0"/>
                <a:cs typeface="Plus Jakarta Sans" pitchFamily="2" charset="0"/>
              </a:rPr>
              <a:t> Pause and wait for your partner.</a:t>
            </a:r>
          </a:p>
          <a:p>
            <a:pPr lvl="1"/>
            <a:r>
              <a:rPr lang="en-US" sz="2400" b="1" dirty="0">
                <a:solidFill>
                  <a:schemeClr val="bg1"/>
                </a:solidFill>
                <a:latin typeface="Plus Jakarta Sans" pitchFamily="2" charset="0"/>
                <a:cs typeface="Plus Jakarta Sans" pitchFamily="2" charset="0"/>
              </a:rPr>
              <a:t> Quietly discuss your ideas to answer the question.</a:t>
            </a:r>
          </a:p>
          <a:p>
            <a:pPr lvl="1"/>
            <a:r>
              <a:rPr lang="en-US" sz="2400" b="1" dirty="0">
                <a:solidFill>
                  <a:schemeClr val="bg1"/>
                </a:solidFill>
                <a:latin typeface="Plus Jakarta Sans" pitchFamily="2" charset="0"/>
                <a:cs typeface="Plus Jakarta Sans" pitchFamily="2" charset="0"/>
              </a:rPr>
              <a:t> Continue reading until the next bold question.</a:t>
            </a:r>
          </a:p>
          <a:p>
            <a:r>
              <a:rPr lang="en-US" sz="2400" b="1" dirty="0">
                <a:solidFill>
                  <a:schemeClr val="bg1"/>
                </a:solidFill>
                <a:latin typeface="Plus Jakarta Sans" pitchFamily="2" charset="0"/>
                <a:cs typeface="Plus Jakarta Sans" pitchFamily="2" charset="0"/>
              </a:rPr>
              <a:t>As you read about them, place a check mark by things we figured out from our two-column chart.</a:t>
            </a:r>
          </a:p>
          <a:p>
            <a:r>
              <a:rPr lang="en-US" sz="2400" b="1" dirty="0">
                <a:solidFill>
                  <a:schemeClr val="bg1"/>
                </a:solidFill>
                <a:latin typeface="Plus Jakarta Sans" pitchFamily="2" charset="0"/>
                <a:cs typeface="Plus Jakarta Sans" pitchFamily="2" charset="0"/>
              </a:rPr>
              <a:t>As you read about new ideas to answer our questions, place a star by them in the reading.</a:t>
            </a:r>
          </a:p>
        </p:txBody>
      </p:sp>
    </p:spTree>
    <p:extLst>
      <p:ext uri="{BB962C8B-B14F-4D97-AF65-F5344CB8AC3E}">
        <p14:creationId xmlns:p14="http://schemas.microsoft.com/office/powerpoint/2010/main" val="9454673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BC4DF-DEF8-5448-80E7-5535F10DA8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DB626-5A76-320D-305E-356EB25A1CE0}"/>
              </a:ext>
            </a:extLst>
          </p:cNvPr>
          <p:cNvSpPr>
            <a:spLocks noGrp="1"/>
          </p:cNvSpPr>
          <p:nvPr>
            <p:ph type="title"/>
          </p:nvPr>
        </p:nvSpPr>
        <p:spPr>
          <a:xfrm>
            <a:off x="1342845" y="922746"/>
            <a:ext cx="9506310" cy="968941"/>
          </a:xfrm>
        </p:spPr>
        <p:txBody>
          <a:bodyPr/>
          <a:lstStyle/>
          <a:p>
            <a:r>
              <a:rPr lang="en-US" dirty="0"/>
              <a:t>Reading Instructions</a:t>
            </a:r>
          </a:p>
        </p:txBody>
      </p:sp>
      <p:sp>
        <p:nvSpPr>
          <p:cNvPr id="6" name="TextBox 5">
            <a:extLst>
              <a:ext uri="{FF2B5EF4-FFF2-40B4-BE49-F238E27FC236}">
                <a16:creationId xmlns:a16="http://schemas.microsoft.com/office/drawing/2014/main" id="{CB8069CB-09AC-9D3E-5F71-E9398717DB05}"/>
              </a:ext>
            </a:extLst>
          </p:cNvPr>
          <p:cNvSpPr txBox="1"/>
          <p:nvPr/>
        </p:nvSpPr>
        <p:spPr>
          <a:xfrm>
            <a:off x="1962150" y="2636072"/>
            <a:ext cx="8696505" cy="3046988"/>
          </a:xfrm>
          <a:prstGeom prst="rect">
            <a:avLst/>
          </a:prstGeom>
          <a:noFill/>
        </p:spPr>
        <p:txBody>
          <a:bodyPr wrap="square" rtlCol="0">
            <a:spAutoFit/>
          </a:bodyPr>
          <a:lstStyle/>
          <a:p>
            <a:r>
              <a:rPr lang="en-US" sz="3200" b="1" dirty="0">
                <a:solidFill>
                  <a:schemeClr val="bg1"/>
                </a:solidFill>
                <a:latin typeface="Plus Jakarta Sans" pitchFamily="2" charset="0"/>
                <a:cs typeface="Plus Jakarta Sans" pitchFamily="2" charset="0"/>
              </a:rPr>
              <a:t>When you complete the reading, discuss the questions from your two-column chart with your partner.</a:t>
            </a:r>
          </a:p>
          <a:p>
            <a:r>
              <a:rPr lang="en-US" sz="3200" b="1" dirty="0">
                <a:solidFill>
                  <a:schemeClr val="bg1"/>
                </a:solidFill>
                <a:latin typeface="Plus Jakarta Sans" pitchFamily="2" charset="0"/>
                <a:cs typeface="Plus Jakarta Sans" pitchFamily="2" charset="0"/>
              </a:rPr>
              <a:t> </a:t>
            </a:r>
          </a:p>
          <a:p>
            <a:r>
              <a:rPr lang="en-US" sz="3200" b="1" dirty="0">
                <a:solidFill>
                  <a:schemeClr val="bg1"/>
                </a:solidFill>
                <a:latin typeface="Plus Jakarta Sans" pitchFamily="2" charset="0"/>
                <a:cs typeface="Plus Jakarta Sans" pitchFamily="2" charset="0"/>
              </a:rPr>
              <a:t>How would you answer the questions now?</a:t>
            </a:r>
          </a:p>
        </p:txBody>
      </p:sp>
    </p:spTree>
    <p:extLst>
      <p:ext uri="{BB962C8B-B14F-4D97-AF65-F5344CB8AC3E}">
        <p14:creationId xmlns:p14="http://schemas.microsoft.com/office/powerpoint/2010/main" val="40263895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76CEF-84FB-1EF5-61F8-EFD8CA426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A4EC9D-A2A1-A007-43AB-1D0668CCF51A}"/>
              </a:ext>
            </a:extLst>
          </p:cNvPr>
          <p:cNvSpPr>
            <a:spLocks noGrp="1"/>
          </p:cNvSpPr>
          <p:nvPr>
            <p:ph type="title"/>
          </p:nvPr>
        </p:nvSpPr>
        <p:spPr>
          <a:xfrm>
            <a:off x="1342845" y="922746"/>
            <a:ext cx="9506310" cy="968941"/>
          </a:xfrm>
        </p:spPr>
        <p:txBody>
          <a:bodyPr/>
          <a:lstStyle/>
          <a:p>
            <a:r>
              <a:rPr lang="en-US" dirty="0"/>
              <a:t>With Your Class</a:t>
            </a:r>
          </a:p>
        </p:txBody>
      </p:sp>
      <p:sp>
        <p:nvSpPr>
          <p:cNvPr id="6" name="TextBox 5">
            <a:extLst>
              <a:ext uri="{FF2B5EF4-FFF2-40B4-BE49-F238E27FC236}">
                <a16:creationId xmlns:a16="http://schemas.microsoft.com/office/drawing/2014/main" id="{D0C6A165-063A-94B7-7BA0-7E4D22A265D5}"/>
              </a:ext>
            </a:extLst>
          </p:cNvPr>
          <p:cNvSpPr txBox="1"/>
          <p:nvPr/>
        </p:nvSpPr>
        <p:spPr>
          <a:xfrm>
            <a:off x="2047875" y="3836222"/>
            <a:ext cx="8696505" cy="584775"/>
          </a:xfrm>
          <a:prstGeom prst="rect">
            <a:avLst/>
          </a:prstGeom>
          <a:noFill/>
        </p:spPr>
        <p:txBody>
          <a:bodyPr wrap="square" rtlCol="0">
            <a:spAutoFit/>
          </a:bodyPr>
          <a:lstStyle/>
          <a:p>
            <a:r>
              <a:rPr lang="en-US" sz="3200" b="1" dirty="0">
                <a:solidFill>
                  <a:schemeClr val="bg1"/>
                </a:solidFill>
                <a:latin typeface="Plus Jakarta Sans" pitchFamily="2" charset="0"/>
                <a:cs typeface="Plus Jakarta Sans" pitchFamily="2" charset="0"/>
              </a:rPr>
              <a:t>What are the key ideas from this lesson?</a:t>
            </a:r>
          </a:p>
        </p:txBody>
      </p:sp>
    </p:spTree>
    <p:extLst>
      <p:ext uri="{BB962C8B-B14F-4D97-AF65-F5344CB8AC3E}">
        <p14:creationId xmlns:p14="http://schemas.microsoft.com/office/powerpoint/2010/main" val="42108101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265BD-6995-DBBE-CE27-33F5A6CD6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05ADFF-75C2-C51F-779B-5C224199AA57}"/>
              </a:ext>
            </a:extLst>
          </p:cNvPr>
          <p:cNvSpPr>
            <a:spLocks noGrp="1"/>
          </p:cNvSpPr>
          <p:nvPr>
            <p:ph type="title"/>
          </p:nvPr>
        </p:nvSpPr>
        <p:spPr>
          <a:xfrm>
            <a:off x="1342845" y="922746"/>
            <a:ext cx="9506310" cy="968941"/>
          </a:xfrm>
        </p:spPr>
        <p:txBody>
          <a:bodyPr/>
          <a:lstStyle/>
          <a:p>
            <a:r>
              <a:rPr lang="en-US" dirty="0"/>
              <a:t>In Your Notebook</a:t>
            </a:r>
          </a:p>
        </p:txBody>
      </p:sp>
      <p:sp>
        <p:nvSpPr>
          <p:cNvPr id="6" name="TextBox 5">
            <a:extLst>
              <a:ext uri="{FF2B5EF4-FFF2-40B4-BE49-F238E27FC236}">
                <a16:creationId xmlns:a16="http://schemas.microsoft.com/office/drawing/2014/main" id="{0F30459D-2B22-245B-3E70-39C0B743065F}"/>
              </a:ext>
            </a:extLst>
          </p:cNvPr>
          <p:cNvSpPr txBox="1"/>
          <p:nvPr/>
        </p:nvSpPr>
        <p:spPr>
          <a:xfrm>
            <a:off x="2686050" y="2531297"/>
            <a:ext cx="2638425" cy="1323439"/>
          </a:xfrm>
          <a:prstGeom prst="rect">
            <a:avLst/>
          </a:prstGeom>
          <a:noFill/>
        </p:spPr>
        <p:txBody>
          <a:bodyPr wrap="square" rtlCol="0">
            <a:spAutoFit/>
          </a:bodyPr>
          <a:lstStyle/>
          <a:p>
            <a:pPr algn="ctr"/>
            <a:r>
              <a:rPr lang="en-US" sz="3200" b="1" dirty="0">
                <a:solidFill>
                  <a:schemeClr val="bg1"/>
                </a:solidFill>
                <a:latin typeface="Plus Jakarta Sans" pitchFamily="2" charset="0"/>
                <a:cs typeface="Plus Jakarta Sans" pitchFamily="2" charset="0"/>
              </a:rPr>
              <a:t>Things We </a:t>
            </a:r>
          </a:p>
          <a:p>
            <a:pPr algn="ctr"/>
            <a:r>
              <a:rPr lang="en-US" sz="3200" b="1" dirty="0">
                <a:solidFill>
                  <a:schemeClr val="bg1"/>
                </a:solidFill>
                <a:latin typeface="Plus Jakarta Sans" pitchFamily="2" charset="0"/>
                <a:cs typeface="Plus Jakarta Sans" pitchFamily="2" charset="0"/>
              </a:rPr>
              <a:t>Figured Out</a:t>
            </a:r>
          </a:p>
          <a:p>
            <a:endParaRPr lang="en-US" sz="1600" b="1" dirty="0">
              <a:solidFill>
                <a:schemeClr val="bg1"/>
              </a:solidFill>
              <a:latin typeface="Plus Jakarta Sans" pitchFamily="2" charset="0"/>
              <a:cs typeface="Plus Jakarta Sans" pitchFamily="2" charset="0"/>
            </a:endParaRPr>
          </a:p>
        </p:txBody>
      </p:sp>
      <p:sp>
        <p:nvSpPr>
          <p:cNvPr id="5" name="TextBox 4">
            <a:extLst>
              <a:ext uri="{FF2B5EF4-FFF2-40B4-BE49-F238E27FC236}">
                <a16:creationId xmlns:a16="http://schemas.microsoft.com/office/drawing/2014/main" id="{D43CD653-A477-735E-8A10-8A3EBC0D4974}"/>
              </a:ext>
            </a:extLst>
          </p:cNvPr>
          <p:cNvSpPr txBox="1"/>
          <p:nvPr/>
        </p:nvSpPr>
        <p:spPr>
          <a:xfrm>
            <a:off x="6438900" y="2531297"/>
            <a:ext cx="2638425" cy="1077218"/>
          </a:xfrm>
          <a:prstGeom prst="rect">
            <a:avLst/>
          </a:prstGeom>
          <a:noFill/>
        </p:spPr>
        <p:txBody>
          <a:bodyPr wrap="square" rtlCol="0">
            <a:spAutoFit/>
          </a:bodyPr>
          <a:lstStyle/>
          <a:p>
            <a:pPr algn="ctr"/>
            <a:r>
              <a:rPr lang="en-US" sz="3200" b="1" dirty="0">
                <a:solidFill>
                  <a:schemeClr val="bg1"/>
                </a:solidFill>
                <a:latin typeface="Plus Jakarta Sans" pitchFamily="2" charset="0"/>
                <a:cs typeface="Plus Jakarta Sans" pitchFamily="2" charset="0"/>
              </a:rPr>
              <a:t>Questions We Have</a:t>
            </a:r>
            <a:endParaRPr lang="en-US" sz="1600" b="1" dirty="0">
              <a:solidFill>
                <a:schemeClr val="bg1"/>
              </a:solidFill>
              <a:latin typeface="Plus Jakarta Sans" pitchFamily="2" charset="0"/>
              <a:cs typeface="Plus Jakarta Sans" pitchFamily="2" charset="0"/>
            </a:endParaRPr>
          </a:p>
        </p:txBody>
      </p:sp>
      <p:cxnSp>
        <p:nvCxnSpPr>
          <p:cNvPr id="8" name="Straight Connector 7">
            <a:extLst>
              <a:ext uri="{FF2B5EF4-FFF2-40B4-BE49-F238E27FC236}">
                <a16:creationId xmlns:a16="http://schemas.microsoft.com/office/drawing/2014/main" id="{5748D48D-54F5-419E-534F-6FED20738574}"/>
              </a:ext>
            </a:extLst>
          </p:cNvPr>
          <p:cNvCxnSpPr/>
          <p:nvPr/>
        </p:nvCxnSpPr>
        <p:spPr>
          <a:xfrm>
            <a:off x="5967412" y="2531297"/>
            <a:ext cx="0" cy="327660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6D6933AC-068E-4A3A-4E8A-B79D547F9397}"/>
              </a:ext>
            </a:extLst>
          </p:cNvPr>
          <p:cNvCxnSpPr>
            <a:cxnSpLocks/>
          </p:cNvCxnSpPr>
          <p:nvPr/>
        </p:nvCxnSpPr>
        <p:spPr>
          <a:xfrm>
            <a:off x="2466975" y="3665665"/>
            <a:ext cx="6772275"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6706108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A85B9-CD0B-062A-E2A4-0ECC2A26D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3DB139-01A0-C505-828B-9709FD458B9C}"/>
              </a:ext>
            </a:extLst>
          </p:cNvPr>
          <p:cNvSpPr>
            <a:spLocks noGrp="1"/>
          </p:cNvSpPr>
          <p:nvPr>
            <p:ph type="title"/>
          </p:nvPr>
        </p:nvSpPr>
        <p:spPr>
          <a:xfrm>
            <a:off x="1342845" y="922746"/>
            <a:ext cx="9506310" cy="968941"/>
          </a:xfrm>
        </p:spPr>
        <p:txBody>
          <a:bodyPr/>
          <a:lstStyle/>
          <a:p>
            <a:r>
              <a:rPr lang="en-US" dirty="0"/>
              <a:t>Claim, Evidence, Reason</a:t>
            </a:r>
          </a:p>
        </p:txBody>
      </p:sp>
      <p:sp>
        <p:nvSpPr>
          <p:cNvPr id="6" name="TextBox 5">
            <a:extLst>
              <a:ext uri="{FF2B5EF4-FFF2-40B4-BE49-F238E27FC236}">
                <a16:creationId xmlns:a16="http://schemas.microsoft.com/office/drawing/2014/main" id="{0505B17F-8B35-5E04-1F14-7D3E57CCF850}"/>
              </a:ext>
            </a:extLst>
          </p:cNvPr>
          <p:cNvSpPr txBox="1"/>
          <p:nvPr/>
        </p:nvSpPr>
        <p:spPr>
          <a:xfrm>
            <a:off x="2007552" y="2314504"/>
            <a:ext cx="8565197" cy="4154984"/>
          </a:xfrm>
          <a:prstGeom prst="rect">
            <a:avLst/>
          </a:prstGeom>
          <a:noFill/>
        </p:spPr>
        <p:txBody>
          <a:bodyPr wrap="square" rtlCol="0">
            <a:spAutoFit/>
          </a:bodyPr>
          <a:lstStyle/>
          <a:p>
            <a:r>
              <a:rPr lang="en-US" sz="4400" b="1" dirty="0">
                <a:solidFill>
                  <a:schemeClr val="bg1"/>
                </a:solidFill>
                <a:latin typeface="Plus Jakarta Sans" pitchFamily="2" charset="0"/>
                <a:cs typeface="Plus Jakarta Sans" pitchFamily="2" charset="0"/>
              </a:rPr>
              <a:t>Using CER (Claim, Evidence, Reason) Answer: How does energy travel through an electrical system to make the system work?</a:t>
            </a:r>
          </a:p>
          <a:p>
            <a:endParaRPr lang="en-US" sz="4400" b="1" dirty="0">
              <a:solidFill>
                <a:schemeClr val="bg1"/>
              </a:solidFill>
              <a:latin typeface="Plus Jakarta Sans" pitchFamily="2" charset="0"/>
              <a:cs typeface="Plus Jakarta Sans" pitchFamily="2" charset="0"/>
            </a:endParaRPr>
          </a:p>
        </p:txBody>
      </p:sp>
    </p:spTree>
    <p:extLst>
      <p:ext uri="{BB962C8B-B14F-4D97-AF65-F5344CB8AC3E}">
        <p14:creationId xmlns:p14="http://schemas.microsoft.com/office/powerpoint/2010/main" val="17089322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0044B-F86D-3F98-573D-D391867835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496B3-02B4-D3D4-5AFF-98B0FC465B8B}"/>
              </a:ext>
            </a:extLst>
          </p:cNvPr>
          <p:cNvSpPr>
            <a:spLocks noGrp="1"/>
          </p:cNvSpPr>
          <p:nvPr>
            <p:ph type="title"/>
          </p:nvPr>
        </p:nvSpPr>
        <p:spPr>
          <a:xfrm>
            <a:off x="1342845" y="922746"/>
            <a:ext cx="9506310" cy="968941"/>
          </a:xfrm>
        </p:spPr>
        <p:txBody>
          <a:bodyPr/>
          <a:lstStyle/>
          <a:p>
            <a:r>
              <a:rPr lang="en-US" dirty="0"/>
              <a:t>Exit Ticket</a:t>
            </a:r>
          </a:p>
        </p:txBody>
      </p:sp>
      <p:sp>
        <p:nvSpPr>
          <p:cNvPr id="6" name="TextBox 5">
            <a:extLst>
              <a:ext uri="{FF2B5EF4-FFF2-40B4-BE49-F238E27FC236}">
                <a16:creationId xmlns:a16="http://schemas.microsoft.com/office/drawing/2014/main" id="{03803779-8127-A08C-BA28-78766B08F086}"/>
              </a:ext>
            </a:extLst>
          </p:cNvPr>
          <p:cNvSpPr txBox="1"/>
          <p:nvPr/>
        </p:nvSpPr>
        <p:spPr>
          <a:xfrm>
            <a:off x="3168225" y="2842656"/>
            <a:ext cx="6128175" cy="2123658"/>
          </a:xfrm>
          <a:prstGeom prst="rect">
            <a:avLst/>
          </a:prstGeom>
          <a:noFill/>
        </p:spPr>
        <p:txBody>
          <a:bodyPr wrap="square" rtlCol="0">
            <a:spAutoFit/>
          </a:bodyPr>
          <a:lstStyle/>
          <a:p>
            <a:r>
              <a:rPr lang="en-US" sz="4400" b="1" dirty="0">
                <a:solidFill>
                  <a:schemeClr val="bg1"/>
                </a:solidFill>
                <a:latin typeface="Plus Jakarta Sans" pitchFamily="2" charset="0"/>
                <a:cs typeface="Plus Jakarta Sans" pitchFamily="2" charset="0"/>
              </a:rPr>
              <a:t>Explain how electrical energy becomes sound energy.</a:t>
            </a:r>
            <a:endParaRPr lang="en-US" sz="4800" b="1" dirty="0">
              <a:solidFill>
                <a:schemeClr val="bg1"/>
              </a:solidFill>
              <a:latin typeface="Plus Jakarta Sans" pitchFamily="2" charset="0"/>
              <a:cs typeface="Plus Jakarta Sans" pitchFamily="2" charset="0"/>
            </a:endParaRPr>
          </a:p>
        </p:txBody>
      </p:sp>
    </p:spTree>
    <p:extLst>
      <p:ext uri="{BB962C8B-B14F-4D97-AF65-F5344CB8AC3E}">
        <p14:creationId xmlns:p14="http://schemas.microsoft.com/office/powerpoint/2010/main" val="188557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8A6EB-BFC3-D62E-0533-1D70FF5E89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DCBCB7-DA4E-4065-3BA2-832884D5EB03}"/>
              </a:ext>
            </a:extLst>
          </p:cNvPr>
          <p:cNvSpPr>
            <a:spLocks noGrp="1"/>
          </p:cNvSpPr>
          <p:nvPr>
            <p:ph type="title"/>
          </p:nvPr>
        </p:nvSpPr>
        <p:spPr>
          <a:xfrm>
            <a:off x="1342845" y="922746"/>
            <a:ext cx="9506310" cy="968941"/>
          </a:xfrm>
        </p:spPr>
        <p:txBody>
          <a:bodyPr/>
          <a:lstStyle/>
          <a:p>
            <a:r>
              <a:rPr lang="en-US" dirty="0"/>
              <a:t>Success Is When…</a:t>
            </a:r>
          </a:p>
        </p:txBody>
      </p:sp>
      <p:sp>
        <p:nvSpPr>
          <p:cNvPr id="6" name="TextBox 5">
            <a:extLst>
              <a:ext uri="{FF2B5EF4-FFF2-40B4-BE49-F238E27FC236}">
                <a16:creationId xmlns:a16="http://schemas.microsoft.com/office/drawing/2014/main" id="{0ED3A7CA-B263-51E3-7CF1-C3EA842F90A3}"/>
              </a:ext>
            </a:extLst>
          </p:cNvPr>
          <p:cNvSpPr txBox="1"/>
          <p:nvPr/>
        </p:nvSpPr>
        <p:spPr>
          <a:xfrm>
            <a:off x="1639577" y="3150432"/>
            <a:ext cx="9209578" cy="1815882"/>
          </a:xfrm>
          <a:prstGeom prst="rect">
            <a:avLst/>
          </a:prstGeom>
          <a:noFill/>
        </p:spPr>
        <p:txBody>
          <a:bodyPr wrap="square" rtlCol="0">
            <a:spAutoFit/>
          </a:bodyPr>
          <a:lstStyle/>
          <a:p>
            <a:r>
              <a:rPr lang="en-US" sz="2800" b="1" dirty="0">
                <a:solidFill>
                  <a:schemeClr val="bg1"/>
                </a:solidFill>
                <a:latin typeface="Plus Jakarta Sans" pitchFamily="2" charset="0"/>
                <a:cs typeface="Plus Jakarta Sans" pitchFamily="2" charset="0"/>
              </a:rPr>
              <a:t>I can identify the parts of an electrical system.</a:t>
            </a:r>
          </a:p>
          <a:p>
            <a:endParaRPr lang="en-US" sz="2800" b="1" dirty="0">
              <a:solidFill>
                <a:schemeClr val="bg1"/>
              </a:solidFill>
              <a:latin typeface="Plus Jakarta Sans" pitchFamily="2" charset="0"/>
              <a:cs typeface="Plus Jakarta Sans" pitchFamily="2" charset="0"/>
            </a:endParaRPr>
          </a:p>
          <a:p>
            <a:r>
              <a:rPr lang="en-US" sz="2800" b="1" dirty="0">
                <a:solidFill>
                  <a:schemeClr val="bg1"/>
                </a:solidFill>
                <a:latin typeface="Plus Jakarta Sans" pitchFamily="2" charset="0"/>
                <a:cs typeface="Plus Jakarta Sans" pitchFamily="2" charset="0"/>
              </a:rPr>
              <a:t>I can explain how energy moves through an electrical system.</a:t>
            </a:r>
          </a:p>
        </p:txBody>
      </p:sp>
    </p:spTree>
    <p:extLst>
      <p:ext uri="{BB962C8B-B14F-4D97-AF65-F5344CB8AC3E}">
        <p14:creationId xmlns:p14="http://schemas.microsoft.com/office/powerpoint/2010/main" val="37435626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17418-CD78-F397-A763-FD44101BD8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395735-532A-296B-D268-4DA40D9257C8}"/>
              </a:ext>
            </a:extLst>
          </p:cNvPr>
          <p:cNvSpPr>
            <a:spLocks noGrp="1"/>
          </p:cNvSpPr>
          <p:nvPr>
            <p:ph type="title"/>
          </p:nvPr>
        </p:nvSpPr>
        <p:spPr>
          <a:xfrm>
            <a:off x="1342845" y="922746"/>
            <a:ext cx="9506310" cy="968941"/>
          </a:xfrm>
        </p:spPr>
        <p:txBody>
          <a:bodyPr/>
          <a:lstStyle/>
          <a:p>
            <a:r>
              <a:rPr lang="en-US" dirty="0"/>
              <a:t>Lesson Purpose</a:t>
            </a:r>
          </a:p>
        </p:txBody>
      </p:sp>
      <p:sp>
        <p:nvSpPr>
          <p:cNvPr id="6" name="TextBox 5">
            <a:extLst>
              <a:ext uri="{FF2B5EF4-FFF2-40B4-BE49-F238E27FC236}">
                <a16:creationId xmlns:a16="http://schemas.microsoft.com/office/drawing/2014/main" id="{2BC129CE-2073-FD80-0AEC-5FF07E79A367}"/>
              </a:ext>
            </a:extLst>
          </p:cNvPr>
          <p:cNvSpPr txBox="1"/>
          <p:nvPr/>
        </p:nvSpPr>
        <p:spPr>
          <a:xfrm>
            <a:off x="1646904" y="3078276"/>
            <a:ext cx="5301330" cy="2246769"/>
          </a:xfrm>
          <a:prstGeom prst="rect">
            <a:avLst/>
          </a:prstGeom>
          <a:noFill/>
        </p:spPr>
        <p:txBody>
          <a:bodyPr wrap="square" rtlCol="0">
            <a:spAutoFit/>
          </a:bodyPr>
          <a:lstStyle/>
          <a:p>
            <a:r>
              <a:rPr lang="en-US" sz="2800" b="1" dirty="0">
                <a:solidFill>
                  <a:schemeClr val="bg1"/>
                </a:solidFill>
                <a:latin typeface="Plus Jakarta Sans" pitchFamily="2" charset="0"/>
                <a:cs typeface="Plus Jakarta Sans" pitchFamily="2" charset="0"/>
              </a:rPr>
              <a:t>I can investigate and explain how energy flows through an electrical system and how electric current makes electrical systems work.</a:t>
            </a:r>
          </a:p>
        </p:txBody>
      </p:sp>
      <p:pic>
        <p:nvPicPr>
          <p:cNvPr id="4" name="Picture 3">
            <a:extLst>
              <a:ext uri="{FF2B5EF4-FFF2-40B4-BE49-F238E27FC236}">
                <a16:creationId xmlns:a16="http://schemas.microsoft.com/office/drawing/2014/main" id="{1CE4DE5D-AA63-AF95-815F-EBDD1B1ABC9C}"/>
              </a:ext>
            </a:extLst>
          </p:cNvPr>
          <p:cNvPicPr>
            <a:picLocks noChangeAspect="1"/>
          </p:cNvPicPr>
          <p:nvPr/>
        </p:nvPicPr>
        <p:blipFill>
          <a:blip r:embed="rId3"/>
          <a:stretch>
            <a:fillRect/>
          </a:stretch>
        </p:blipFill>
        <p:spPr>
          <a:xfrm>
            <a:off x="7038820" y="3224122"/>
            <a:ext cx="3398722" cy="2100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806522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F320E-1151-8AD0-86FE-96AAF988B7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8A6B5F-CF3E-40E7-666A-931E51B9C6E9}"/>
              </a:ext>
            </a:extLst>
          </p:cNvPr>
          <p:cNvSpPr>
            <a:spLocks noGrp="1"/>
          </p:cNvSpPr>
          <p:nvPr>
            <p:ph type="title"/>
          </p:nvPr>
        </p:nvSpPr>
        <p:spPr>
          <a:xfrm>
            <a:off x="1342845" y="922746"/>
            <a:ext cx="9506310" cy="968941"/>
          </a:xfrm>
        </p:spPr>
        <p:txBody>
          <a:bodyPr/>
          <a:lstStyle/>
          <a:p>
            <a:r>
              <a:rPr lang="en-US" dirty="0"/>
              <a:t>Driving Question</a:t>
            </a:r>
          </a:p>
        </p:txBody>
      </p:sp>
      <p:sp>
        <p:nvSpPr>
          <p:cNvPr id="3" name="Arrow: Right 2">
            <a:extLst>
              <a:ext uri="{FF2B5EF4-FFF2-40B4-BE49-F238E27FC236}">
                <a16:creationId xmlns:a16="http://schemas.microsoft.com/office/drawing/2014/main" id="{C772FD67-01C6-5069-076A-B717D990DD1F}"/>
              </a:ext>
            </a:extLst>
          </p:cNvPr>
          <p:cNvSpPr/>
          <p:nvPr/>
        </p:nvSpPr>
        <p:spPr>
          <a:xfrm>
            <a:off x="1733690" y="2412704"/>
            <a:ext cx="6015855" cy="3398027"/>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Plus Jakarta Sans" pitchFamily="2" charset="0"/>
              <a:cs typeface="Plus Jakarta Sans" pitchFamily="2" charset="0"/>
            </a:endParaRPr>
          </a:p>
        </p:txBody>
      </p:sp>
      <p:sp>
        <p:nvSpPr>
          <p:cNvPr id="4" name="TextBox 3">
            <a:extLst>
              <a:ext uri="{FF2B5EF4-FFF2-40B4-BE49-F238E27FC236}">
                <a16:creationId xmlns:a16="http://schemas.microsoft.com/office/drawing/2014/main" id="{405403D1-D282-C17D-BD09-E9A34930A4FA}"/>
              </a:ext>
            </a:extLst>
          </p:cNvPr>
          <p:cNvSpPr txBox="1"/>
          <p:nvPr/>
        </p:nvSpPr>
        <p:spPr>
          <a:xfrm>
            <a:off x="1733690" y="3065276"/>
            <a:ext cx="4791665" cy="2092881"/>
          </a:xfrm>
          <a:prstGeom prst="rect">
            <a:avLst/>
          </a:prstGeom>
          <a:noFill/>
        </p:spPr>
        <p:txBody>
          <a:bodyPr wrap="square" rtlCol="0">
            <a:spAutoFit/>
          </a:bodyPr>
          <a:lstStyle/>
          <a:p>
            <a:endParaRPr lang="en-US" sz="2600" b="1" dirty="0">
              <a:solidFill>
                <a:schemeClr val="bg1"/>
              </a:solidFill>
              <a:latin typeface="Plus Jakarta Sans" pitchFamily="2" charset="0"/>
              <a:cs typeface="Plus Jakarta Sans" pitchFamily="2" charset="0"/>
            </a:endParaRPr>
          </a:p>
          <a:p>
            <a:r>
              <a:rPr lang="en-US" sz="2600" b="1" dirty="0">
                <a:solidFill>
                  <a:schemeClr val="bg1"/>
                </a:solidFill>
                <a:latin typeface="Plus Jakarta Sans" pitchFamily="2" charset="0"/>
                <a:cs typeface="Plus Jakarta Sans" pitchFamily="2" charset="0"/>
              </a:rPr>
              <a:t>How does energy travel through an electrical system to make the system work?</a:t>
            </a:r>
          </a:p>
          <a:p>
            <a:endParaRPr lang="en-US" sz="2600" b="1" dirty="0">
              <a:solidFill>
                <a:schemeClr val="bg1"/>
              </a:solidFill>
              <a:latin typeface="Plus Jakarta Sans" pitchFamily="2" charset="0"/>
              <a:cs typeface="Plus Jakarta Sans" pitchFamily="2" charset="0"/>
            </a:endParaRPr>
          </a:p>
        </p:txBody>
      </p:sp>
      <p:sp>
        <p:nvSpPr>
          <p:cNvPr id="5" name="TextBox 4">
            <a:extLst>
              <a:ext uri="{FF2B5EF4-FFF2-40B4-BE49-F238E27FC236}">
                <a16:creationId xmlns:a16="http://schemas.microsoft.com/office/drawing/2014/main" id="{EF2439DD-6CB4-0E23-D8FD-13BD399F3E36}"/>
              </a:ext>
            </a:extLst>
          </p:cNvPr>
          <p:cNvSpPr txBox="1"/>
          <p:nvPr/>
        </p:nvSpPr>
        <p:spPr>
          <a:xfrm>
            <a:off x="8052620" y="1757228"/>
            <a:ext cx="2493460" cy="4708981"/>
          </a:xfrm>
          <a:prstGeom prst="rect">
            <a:avLst/>
          </a:prstGeom>
          <a:noFill/>
        </p:spPr>
        <p:txBody>
          <a:bodyPr wrap="square" rtlCol="0">
            <a:spAutoFit/>
          </a:bodyPr>
          <a:lstStyle/>
          <a:p>
            <a:r>
              <a:rPr lang="en-US" sz="30000" b="1" dirty="0">
                <a:solidFill>
                  <a:schemeClr val="bg1"/>
                </a:solidFill>
                <a:latin typeface="Plus Jakarta Sans" pitchFamily="2" charset="0"/>
                <a:cs typeface="Plus Jakarta Sans" pitchFamily="2" charset="0"/>
              </a:rPr>
              <a:t>?</a:t>
            </a:r>
          </a:p>
        </p:txBody>
      </p:sp>
    </p:spTree>
    <p:extLst>
      <p:ext uri="{BB962C8B-B14F-4D97-AF65-F5344CB8AC3E}">
        <p14:creationId xmlns:p14="http://schemas.microsoft.com/office/powerpoint/2010/main" val="22983070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E69EB-A109-EA0C-6D01-4682565805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57E8998-CBD7-CB33-3D4F-5C9FDF51F1A2}"/>
              </a:ext>
            </a:extLst>
          </p:cNvPr>
          <p:cNvSpPr txBox="1"/>
          <p:nvPr/>
        </p:nvSpPr>
        <p:spPr>
          <a:xfrm>
            <a:off x="1720645" y="1140542"/>
            <a:ext cx="8593393" cy="707886"/>
          </a:xfrm>
          <a:prstGeom prst="rect">
            <a:avLst/>
          </a:prstGeom>
          <a:noFill/>
        </p:spPr>
        <p:txBody>
          <a:bodyPr wrap="square" rtlCol="0">
            <a:spAutoFit/>
          </a:bodyPr>
          <a:lstStyle/>
          <a:p>
            <a:pPr algn="ctr"/>
            <a:r>
              <a:rPr lang="en" sz="4000" b="1" dirty="0">
                <a:solidFill>
                  <a:schemeClr val="bg1"/>
                </a:solidFill>
                <a:latin typeface="Plus Jakarta Sans" pitchFamily="2" charset="0"/>
                <a:cs typeface="Plus Jakarta Sans" pitchFamily="2" charset="0"/>
              </a:rPr>
              <a:t>Cleanup</a:t>
            </a:r>
            <a:endParaRPr lang="en-US" sz="4000" dirty="0">
              <a:solidFill>
                <a:schemeClr val="bg1"/>
              </a:solidFill>
            </a:endParaRPr>
          </a:p>
        </p:txBody>
      </p:sp>
      <p:sp>
        <p:nvSpPr>
          <p:cNvPr id="3" name="TextBox 2">
            <a:extLst>
              <a:ext uri="{FF2B5EF4-FFF2-40B4-BE49-F238E27FC236}">
                <a16:creationId xmlns:a16="http://schemas.microsoft.com/office/drawing/2014/main" id="{D3619CB8-7C2C-930A-B0E6-00CFAE000C62}"/>
              </a:ext>
            </a:extLst>
          </p:cNvPr>
          <p:cNvSpPr txBox="1"/>
          <p:nvPr/>
        </p:nvSpPr>
        <p:spPr>
          <a:xfrm>
            <a:off x="1756713" y="3070581"/>
            <a:ext cx="6659195" cy="2308324"/>
          </a:xfrm>
          <a:prstGeom prst="rect">
            <a:avLst/>
          </a:prstGeom>
          <a:noFill/>
        </p:spPr>
        <p:txBody>
          <a:bodyPr wrap="none" rtlCol="0">
            <a:spAutoFit/>
          </a:bodyPr>
          <a:lstStyle/>
          <a:p>
            <a:r>
              <a:rPr lang="en-US" sz="3600" b="1" dirty="0">
                <a:solidFill>
                  <a:schemeClr val="bg1"/>
                </a:solidFill>
                <a:latin typeface="Plus Jakarta Sans" pitchFamily="2" charset="0"/>
                <a:cs typeface="Plus Jakarta Sans" pitchFamily="2" charset="0"/>
              </a:rPr>
              <a:t>Wrap it up, clean your space,</a:t>
            </a:r>
          </a:p>
          <a:p>
            <a:r>
              <a:rPr lang="en-US" sz="3600" b="1" dirty="0">
                <a:solidFill>
                  <a:schemeClr val="bg1"/>
                </a:solidFill>
                <a:latin typeface="Plus Jakarta Sans" pitchFamily="2" charset="0"/>
                <a:cs typeface="Plus Jakarta Sans" pitchFamily="2" charset="0"/>
              </a:rPr>
              <a:t>Leave it tidy, leave no trace.</a:t>
            </a:r>
          </a:p>
          <a:p>
            <a:r>
              <a:rPr lang="en-US" sz="3600" b="1" dirty="0">
                <a:solidFill>
                  <a:schemeClr val="bg1"/>
                </a:solidFill>
                <a:latin typeface="Plus Jakarta Sans" pitchFamily="2" charset="0"/>
                <a:cs typeface="Plus Jakarta Sans" pitchFamily="2" charset="0"/>
              </a:rPr>
              <a:t>Tools away, trash in the bin,</a:t>
            </a:r>
          </a:p>
          <a:p>
            <a:r>
              <a:rPr lang="en-US" sz="3600" b="1" dirty="0">
                <a:solidFill>
                  <a:schemeClr val="bg1"/>
                </a:solidFill>
                <a:latin typeface="Plus Jakarta Sans" pitchFamily="2" charset="0"/>
                <a:cs typeface="Plus Jakarta Sans" pitchFamily="2" charset="0"/>
              </a:rPr>
              <a:t>A fresh start helps us win!</a:t>
            </a:r>
          </a:p>
        </p:txBody>
      </p:sp>
      <p:pic>
        <p:nvPicPr>
          <p:cNvPr id="4" name="Picture 3">
            <a:extLst>
              <a:ext uri="{FF2B5EF4-FFF2-40B4-BE49-F238E27FC236}">
                <a16:creationId xmlns:a16="http://schemas.microsoft.com/office/drawing/2014/main" id="{BC0E050F-2CD5-BFCF-4A11-41671ACA4B3F}"/>
              </a:ext>
            </a:extLst>
          </p:cNvPr>
          <p:cNvPicPr>
            <a:picLocks noChangeAspect="1"/>
          </p:cNvPicPr>
          <p:nvPr/>
        </p:nvPicPr>
        <p:blipFill>
          <a:blip r:embed="rId3"/>
          <a:stretch>
            <a:fillRect/>
          </a:stretch>
        </p:blipFill>
        <p:spPr>
          <a:xfrm>
            <a:off x="8415907" y="3576611"/>
            <a:ext cx="1916031" cy="16738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22357231"/>
      </p:ext>
    </p:extLst>
  </p:cSld>
  <p:clrMapOvr>
    <a:masterClrMapping/>
  </p:clrMapOvr>
</p:sld>
</file>

<file path=ppt/theme/theme1.xml><?xml version="1.0" encoding="utf-8"?>
<a:theme xmlns:a="http://schemas.openxmlformats.org/drawingml/2006/main" name="scien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cience" id="{20A226C7-7A86-48C7-AA12-A96191383C18}" vid="{5E3A7FD0-5299-468F-882D-2A3B5DE093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science</Template>
  <TotalTime>50145</TotalTime>
  <Words>5584</Words>
  <Application>Microsoft Office PowerPoint</Application>
  <PresentationFormat>Widescreen</PresentationFormat>
  <Paragraphs>609</Paragraphs>
  <Slides>92</Slides>
  <Notes>92</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92</vt:i4>
      </vt:variant>
    </vt:vector>
  </HeadingPairs>
  <TitlesOfParts>
    <vt:vector size="97" baseType="lpstr">
      <vt:lpstr>Aptos</vt:lpstr>
      <vt:lpstr>Arial</vt:lpstr>
      <vt:lpstr>Cabin</vt:lpstr>
      <vt:lpstr>Plus Jakarta Sans</vt:lpstr>
      <vt:lpstr>science</vt:lpstr>
      <vt:lpstr>PowerPoint Presentation</vt:lpstr>
      <vt:lpstr>PowerPoint Presentation</vt:lpstr>
      <vt:lpstr>Bell Work</vt:lpstr>
      <vt:lpstr>PowerPoint Presentation</vt:lpstr>
      <vt:lpstr>Our Path to Success</vt:lpstr>
      <vt:lpstr>Dr. Lewis' Classroom Rules</vt:lpstr>
      <vt:lpstr>Lesson Purpose</vt:lpstr>
      <vt:lpstr>Driving Question</vt:lpstr>
      <vt:lpstr>Success Is When…</vt:lpstr>
      <vt:lpstr>Success Is When…</vt:lpstr>
      <vt:lpstr>Spiral Connection</vt:lpstr>
      <vt:lpstr>Spiral Connection</vt:lpstr>
      <vt:lpstr>Spiral Connection</vt:lpstr>
      <vt:lpstr>Our Path To Success</vt:lpstr>
      <vt:lpstr>Bell Work</vt:lpstr>
      <vt:lpstr>Centennial Light Bulb</vt:lpstr>
      <vt:lpstr>In Your Notebook</vt:lpstr>
      <vt:lpstr>Battery and Incandescent Bulb Investigations</vt:lpstr>
      <vt:lpstr>In Your Notebook</vt:lpstr>
      <vt:lpstr>Think About It</vt:lpstr>
      <vt:lpstr>In Your Notebook</vt:lpstr>
      <vt:lpstr>How Volume Affects Light Produced by an Incandescent Light Bulb </vt:lpstr>
      <vt:lpstr>Battery and Incandescent Bulb Investigations</vt:lpstr>
      <vt:lpstr>In Your Notebook</vt:lpstr>
      <vt:lpstr>What Our Results Mean</vt:lpstr>
      <vt:lpstr>What Our Results Mean</vt:lpstr>
      <vt:lpstr>What Our Results Mean</vt:lpstr>
      <vt:lpstr>What Our Results Mean</vt:lpstr>
      <vt:lpstr>What Our Results Mean</vt:lpstr>
      <vt:lpstr>What Our Results Mean</vt:lpstr>
      <vt:lpstr>Energy Transformation</vt:lpstr>
      <vt:lpstr>Energy Transformation</vt:lpstr>
      <vt:lpstr>What Our Results Mean</vt:lpstr>
      <vt:lpstr>Claim, Evidence, Reason</vt:lpstr>
      <vt:lpstr>What Our Results Mean</vt:lpstr>
      <vt:lpstr>Exit Ticket</vt:lpstr>
      <vt:lpstr>Lesson Purpose</vt:lpstr>
      <vt:lpstr>Driving Question</vt:lpstr>
      <vt:lpstr>PowerPoint Presentation</vt:lpstr>
      <vt:lpstr>PowerPoint Presentation</vt:lpstr>
      <vt:lpstr>Bell Work</vt:lpstr>
      <vt:lpstr>PowerPoint Presentation</vt:lpstr>
      <vt:lpstr>Our Path to Success</vt:lpstr>
      <vt:lpstr>Dr. Lewis' Classroom Rules</vt:lpstr>
      <vt:lpstr>Lesson Purpose</vt:lpstr>
      <vt:lpstr>Driving Question</vt:lpstr>
      <vt:lpstr>Success Is When…</vt:lpstr>
      <vt:lpstr>Success Is When…</vt:lpstr>
      <vt:lpstr>Spiral Connection</vt:lpstr>
      <vt:lpstr>Spiral Connection</vt:lpstr>
      <vt:lpstr>Spiral Connection</vt:lpstr>
      <vt:lpstr>Our Path To Success</vt:lpstr>
      <vt:lpstr>Bell Work</vt:lpstr>
      <vt:lpstr>Sound and Energy</vt:lpstr>
      <vt:lpstr>Your Ideas</vt:lpstr>
      <vt:lpstr>Frequency and LED Bulb Investigations</vt:lpstr>
      <vt:lpstr>How Frequency Affects Light Produced by an Incandescent Light Bulb </vt:lpstr>
      <vt:lpstr>What Our Results Mean</vt:lpstr>
      <vt:lpstr>Work in A Group</vt:lpstr>
      <vt:lpstr>Your Hypothesis</vt:lpstr>
      <vt:lpstr>Claim, Evidence, Reason</vt:lpstr>
      <vt:lpstr>Exit Ticket</vt:lpstr>
      <vt:lpstr>Lesson Purpose</vt:lpstr>
      <vt:lpstr>Driving Question</vt:lpstr>
      <vt:lpstr>PowerPoint Presentation</vt:lpstr>
      <vt:lpstr>PowerPoint Presentation</vt:lpstr>
      <vt:lpstr>Bell Work</vt:lpstr>
      <vt:lpstr>PowerPoint Presentation</vt:lpstr>
      <vt:lpstr>Our Path to Success</vt:lpstr>
      <vt:lpstr>Dr. Lewis' Classroom Rules</vt:lpstr>
      <vt:lpstr>Lesson Purpose</vt:lpstr>
      <vt:lpstr>Driving Question</vt:lpstr>
      <vt:lpstr>Success Is When…</vt:lpstr>
      <vt:lpstr>Success Is When…</vt:lpstr>
      <vt:lpstr>Spiral Connection</vt:lpstr>
      <vt:lpstr>Spiral Connection</vt:lpstr>
      <vt:lpstr>Spiral Connection</vt:lpstr>
      <vt:lpstr>Our Path To Success</vt:lpstr>
      <vt:lpstr>Bell Work</vt:lpstr>
      <vt:lpstr>Sound and Energy</vt:lpstr>
      <vt:lpstr>In Your Notebook</vt:lpstr>
      <vt:lpstr>Reading Instructions</vt:lpstr>
      <vt:lpstr>Reading Instructions</vt:lpstr>
      <vt:lpstr>Reading Instructions</vt:lpstr>
      <vt:lpstr>Reading Instructions</vt:lpstr>
      <vt:lpstr>With Your Class</vt:lpstr>
      <vt:lpstr>In Your Notebook</vt:lpstr>
      <vt:lpstr>Claim, Evidence, Reason</vt:lpstr>
      <vt:lpstr>Exit Ticket</vt:lpstr>
      <vt:lpstr>Lesson Purpose</vt:lpstr>
      <vt:lpstr>Driving Question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Lewis</dc:creator>
  <cp:lastModifiedBy>Daniel Lewis</cp:lastModifiedBy>
  <cp:revision>88</cp:revision>
  <dcterms:created xsi:type="dcterms:W3CDTF">2025-11-08T22:12:21Z</dcterms:created>
  <dcterms:modified xsi:type="dcterms:W3CDTF">2026-06-17T15:43:21Z</dcterms:modified>
  <cp:contentStatus/>
</cp:coreProperties>
</file>