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9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BC22-FE4C-4C40-8A85-24DDD70F6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Maximizing Profitability in Unconventional Reservoirs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4141E-FE5F-4170-A967-0F2C1FCD8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Schubarth software systems </a:t>
            </a:r>
            <a:r>
              <a:rPr lang="en-US" dirty="0" err="1"/>
              <a:t>llc</a:t>
            </a:r>
            <a:endParaRPr lang="en-US" dirty="0"/>
          </a:p>
          <a:p>
            <a:r>
              <a:rPr lang="en-US" dirty="0"/>
              <a:t>Schubarth </a:t>
            </a:r>
            <a:r>
              <a:rPr lang="en-US" dirty="0" err="1"/>
              <a:t>inc.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7EB3B4-8737-47DB-8714-950138A7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075" y="4777380"/>
            <a:ext cx="3505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8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2D5AC-4B3B-44CB-9512-EBE2078D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87F8-D2F6-4013-AAAD-B80414352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8" y="2399251"/>
            <a:ext cx="10863743" cy="39428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Are operators focused on economic return or early-time production?</a:t>
            </a:r>
          </a:p>
          <a:p>
            <a:pPr lvl="1"/>
            <a:r>
              <a:rPr lang="en-US" dirty="0"/>
              <a:t>WSJ – </a:t>
            </a:r>
            <a:r>
              <a:rPr lang="en-US" i="1" dirty="0"/>
              <a:t>“</a:t>
            </a:r>
            <a:r>
              <a:rPr lang="en-US" i="1" dirty="0" err="1"/>
              <a:t>Frackers</a:t>
            </a:r>
            <a:r>
              <a:rPr lang="en-US" i="1" dirty="0"/>
              <a:t>, Chasing Fast Oil Output, Are on a Treadmill” – April 8, 2019</a:t>
            </a:r>
          </a:p>
          <a:p>
            <a:pPr lvl="2"/>
            <a:r>
              <a:rPr lang="en-US" dirty="0"/>
              <a:t>High initial production and rapid decline rates lead to the need for more capital to maintain production</a:t>
            </a:r>
          </a:p>
          <a:p>
            <a:r>
              <a:rPr lang="en-US" dirty="0"/>
              <a:t>Is return on investment as promised?</a:t>
            </a:r>
          </a:p>
          <a:p>
            <a:pPr lvl="1"/>
            <a:r>
              <a:rPr lang="en-US" dirty="0"/>
              <a:t>WSJ – </a:t>
            </a:r>
            <a:r>
              <a:rPr lang="en-US" i="1" dirty="0"/>
              <a:t>“</a:t>
            </a:r>
            <a:r>
              <a:rPr lang="en-US" i="1" dirty="0" err="1"/>
              <a:t>Frackers</a:t>
            </a:r>
            <a:r>
              <a:rPr lang="en-US" i="1" dirty="0"/>
              <a:t> Face Harsh Reality as Wall Street Backs Away” – February 24, 2019</a:t>
            </a:r>
          </a:p>
          <a:p>
            <a:pPr lvl="2"/>
            <a:r>
              <a:rPr lang="en-US" dirty="0"/>
              <a:t>Economic returns have been less than promised and Wall Street is wary on new projects</a:t>
            </a:r>
          </a:p>
          <a:p>
            <a:r>
              <a:rPr lang="en-US" dirty="0"/>
              <a:t>Are well’s producing as projected?</a:t>
            </a:r>
          </a:p>
          <a:p>
            <a:pPr lvl="1"/>
            <a:r>
              <a:rPr lang="en-US" dirty="0"/>
              <a:t>WSJ – </a:t>
            </a:r>
            <a:r>
              <a:rPr lang="en-US" i="1" dirty="0"/>
              <a:t>“Fracking’s Secret Problem – Oil Wells Aren’t Producing as Much as Forecast” – January 2, 2019</a:t>
            </a:r>
          </a:p>
          <a:p>
            <a:pPr lvl="2"/>
            <a:r>
              <a:rPr lang="en-US" dirty="0"/>
              <a:t>Many operators are not meeting projected reserve estimates</a:t>
            </a:r>
          </a:p>
          <a:p>
            <a:r>
              <a:rPr lang="en-US" dirty="0"/>
              <a:t>Drilling wells too close together</a:t>
            </a:r>
          </a:p>
          <a:p>
            <a:pPr lvl="1"/>
            <a:r>
              <a:rPr lang="en-US" dirty="0"/>
              <a:t>WSJ – “A Fracking Experiment Fails to Pump as Expected” – July 4, 2019</a:t>
            </a:r>
          </a:p>
          <a:p>
            <a:pPr lvl="2"/>
            <a:r>
              <a:rPr lang="en-US" dirty="0" err="1"/>
              <a:t>Ecana’s</a:t>
            </a:r>
            <a:r>
              <a:rPr lang="en-US" dirty="0"/>
              <a:t> Cube Experiments meets IP targets, but declines rapidly and will recovery only 50% of expected EUR</a:t>
            </a:r>
          </a:p>
          <a:p>
            <a:pPr lvl="2"/>
            <a:endParaRPr lang="en-US" dirty="0"/>
          </a:p>
          <a:p>
            <a:r>
              <a:rPr lang="en-US" dirty="0"/>
              <a:t>The processes we have developed explain and predicts ALL of the above cases.</a:t>
            </a:r>
          </a:p>
        </p:txBody>
      </p:sp>
    </p:spTree>
    <p:extLst>
      <p:ext uri="{BB962C8B-B14F-4D97-AF65-F5344CB8AC3E}">
        <p14:creationId xmlns:p14="http://schemas.microsoft.com/office/powerpoint/2010/main" val="124832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17F5-1740-4F3F-BCEA-68BE2A88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production decline in Hz wells?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D75F4-A636-41B7-AC96-D96D7FD05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18" y="2603500"/>
            <a:ext cx="5272522" cy="3912450"/>
          </a:xfrm>
        </p:spPr>
        <p:txBody>
          <a:bodyPr/>
          <a:lstStyle/>
          <a:p>
            <a:r>
              <a:rPr lang="en-US" dirty="0"/>
              <a:t>All Hz Multi-Stage well’s production decline in the same manner</a:t>
            </a:r>
          </a:p>
          <a:p>
            <a:pPr lvl="1"/>
            <a:r>
              <a:rPr lang="en-US" dirty="0"/>
              <a:t>Early Time Flow</a:t>
            </a:r>
          </a:p>
          <a:p>
            <a:pPr lvl="2"/>
            <a:r>
              <a:rPr lang="en-US" dirty="0"/>
              <a:t>Dependent on the number and length of fracs created and the formation permeability</a:t>
            </a:r>
          </a:p>
          <a:p>
            <a:pPr lvl="1"/>
            <a:r>
              <a:rPr lang="en-US" dirty="0"/>
              <a:t>Transitional Flow</a:t>
            </a:r>
          </a:p>
          <a:p>
            <a:pPr lvl="2"/>
            <a:r>
              <a:rPr lang="en-US" dirty="0"/>
              <a:t>Increased decline rate, timing of the beginning is dependent on distance between fracs &amp; formation permeability</a:t>
            </a:r>
          </a:p>
          <a:p>
            <a:pPr lvl="1"/>
            <a:r>
              <a:rPr lang="en-US" dirty="0"/>
              <a:t>Late Time Flow</a:t>
            </a:r>
          </a:p>
          <a:p>
            <a:pPr lvl="2"/>
            <a:r>
              <a:rPr lang="en-US" dirty="0"/>
              <a:t>Level and timing is dependent on formation permeability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DF0C3-0A22-4F9A-BDAC-4513AF32C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40" y="2547690"/>
            <a:ext cx="5473196" cy="39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1BCD87-8EDA-4D3F-8D61-A70677CC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Reservoir &amp; Completion Success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BACCC-D541-484F-9722-A2BE71AC5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659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Knowledge of reservoir permeability and the effectiveness of frac treatments allows for predicting results from future wells</a:t>
            </a:r>
          </a:p>
          <a:p>
            <a:r>
              <a:rPr lang="en-US" dirty="0"/>
              <a:t>Schubarth Software Systems LLC has developed a software program </a:t>
            </a:r>
            <a:r>
              <a:rPr lang="en-US" b="1" i="1" dirty="0"/>
              <a:t>“Terranaut” </a:t>
            </a:r>
            <a:r>
              <a:rPr lang="en-US" dirty="0"/>
              <a:t>to both analyze past wells to determine formation permeability &amp; frac effectiveness and then project what completion design returns the best economic results</a:t>
            </a:r>
          </a:p>
          <a:p>
            <a:r>
              <a:rPr lang="en-US" dirty="0"/>
              <a:t>Performing these analyses has shown that completion costs can be reduced by 100’s of thousands of dollars and increase well profit by millions of dollars on a per well basis</a:t>
            </a:r>
          </a:p>
          <a:p>
            <a:r>
              <a:rPr lang="en-US" dirty="0"/>
              <a:t>The cost of performing these analyses are insignificant compared to the benefits</a:t>
            </a:r>
          </a:p>
          <a:p>
            <a:r>
              <a:rPr lang="en-US" dirty="0"/>
              <a:t>Knowledge of effective fracture lengths also leads to better well spacing decisions and optimal recovery of oi &amp; gas for the investment made</a:t>
            </a:r>
          </a:p>
        </p:txBody>
      </p:sp>
    </p:spTree>
    <p:extLst>
      <p:ext uri="{BB962C8B-B14F-4D97-AF65-F5344CB8AC3E}">
        <p14:creationId xmlns:p14="http://schemas.microsoft.com/office/powerpoint/2010/main" val="88135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1C1549-E53C-4158-A051-41B75769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Completions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972B68-9031-45CD-8D98-60304F886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53" y="2603500"/>
            <a:ext cx="6598226" cy="37213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example is from an </a:t>
            </a:r>
            <a:r>
              <a:rPr lang="en-US" dirty="0" err="1"/>
              <a:t>URTeC</a:t>
            </a:r>
            <a:r>
              <a:rPr lang="en-US" dirty="0"/>
              <a:t> paper presented in July 2019 by our company</a:t>
            </a:r>
          </a:p>
          <a:p>
            <a:r>
              <a:rPr lang="en-US" dirty="0"/>
              <a:t>The black dot indicates current practices, the white dot indicates a point of improved economics</a:t>
            </a:r>
          </a:p>
          <a:p>
            <a:r>
              <a:rPr lang="en-US" dirty="0"/>
              <a:t>Results Indicate:</a:t>
            </a:r>
          </a:p>
          <a:p>
            <a:pPr lvl="1"/>
            <a:r>
              <a:rPr lang="en-US" dirty="0"/>
              <a:t>Reduce Stage count from 41 to 33</a:t>
            </a:r>
          </a:p>
          <a:p>
            <a:pPr lvl="1"/>
            <a:r>
              <a:rPr lang="en-US" dirty="0"/>
              <a:t>Increase Stage size from 360klbs to 525klbs</a:t>
            </a:r>
          </a:p>
          <a:p>
            <a:pPr lvl="1"/>
            <a:r>
              <a:rPr lang="en-US" dirty="0"/>
              <a:t>Reducing well cost by $151,000  (-3%)</a:t>
            </a:r>
          </a:p>
          <a:p>
            <a:pPr lvl="1"/>
            <a:r>
              <a:rPr lang="en-US" dirty="0"/>
              <a:t>Increasing well profit by $1,640,000  (+52%)</a:t>
            </a:r>
          </a:p>
          <a:p>
            <a:pPr lvl="1"/>
            <a:r>
              <a:rPr lang="en-US" dirty="0"/>
              <a:t>Increased effective frac length increases well drainage area which reduces the number of wells needed to develop land, further reducing cost and increasing return on investment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554D1-CB32-4996-BD82-9E429BD5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32" y="2603500"/>
            <a:ext cx="4265843" cy="37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135AA-86E4-4748-8BBC-D3FEB9AE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Evaluations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E14D7-E851-4853-AA71-113033A88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371680" cy="34163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Here are some of the evaluations we have completed</a:t>
            </a:r>
          </a:p>
          <a:p>
            <a:r>
              <a:rPr lang="en-US" dirty="0"/>
              <a:t>The table shows the percentage decrease in total well cost and improvement in NPV we have identified in each study</a:t>
            </a:r>
          </a:p>
          <a:p>
            <a:r>
              <a:rPr lang="en-US" dirty="0"/>
              <a:t>The industry has been chasing early time rate and not focusing on well life economics</a:t>
            </a:r>
          </a:p>
          <a:p>
            <a:r>
              <a:rPr lang="en-US" dirty="0"/>
              <a:t>This has led to spending too much capital for too little incremental oil &amp; gas, thus poor returns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C3072-7C30-4187-B535-DED3E76D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0" y="3003855"/>
            <a:ext cx="4427287" cy="27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4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6753-0879-4F4B-BAB3-81CECBAD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Cost/Benefit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B605-4D0C-4CA9-929F-D722EF7D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93" y="2539766"/>
            <a:ext cx="6319637" cy="3416300"/>
          </a:xfrm>
        </p:spPr>
        <p:txBody>
          <a:bodyPr/>
          <a:lstStyle/>
          <a:p>
            <a:r>
              <a:rPr lang="en-US" dirty="0"/>
              <a:t>Terranaut cost of analyses are:</a:t>
            </a:r>
          </a:p>
          <a:p>
            <a:pPr lvl="1"/>
            <a:r>
              <a:rPr lang="en-US" dirty="0"/>
              <a:t>Individual well production history matching</a:t>
            </a:r>
          </a:p>
          <a:p>
            <a:pPr lvl="2"/>
            <a:r>
              <a:rPr lang="en-US" dirty="0"/>
              <a:t>$4000/well (updates $1000/well)</a:t>
            </a:r>
          </a:p>
          <a:p>
            <a:pPr lvl="1"/>
            <a:r>
              <a:rPr lang="en-US" dirty="0"/>
              <a:t>Completion optimization for unlimited number of wells</a:t>
            </a:r>
          </a:p>
          <a:p>
            <a:pPr lvl="2"/>
            <a:r>
              <a:rPr lang="en-US" dirty="0"/>
              <a:t>$10,000/horizon  (updates $5,000/horizon)</a:t>
            </a:r>
          </a:p>
          <a:p>
            <a:pPr lvl="1"/>
            <a:r>
              <a:rPr lang="en-US" dirty="0"/>
              <a:t>Well Spacing and Development Optimization</a:t>
            </a:r>
          </a:p>
          <a:p>
            <a:pPr lvl="2"/>
            <a:r>
              <a:rPr lang="en-US" dirty="0"/>
              <a:t>$15,000/horizon  (updates $7,500/horizon)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EB376-7457-4A5C-9950-7918208A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32" y="2539766"/>
            <a:ext cx="470940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135AA-86E4-4748-8BBC-D3FEB9AE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E14D7-E851-4853-AA71-113033A88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We are looking to establish relationships with Capital Providers, Operators and </a:t>
            </a:r>
            <a:r>
              <a:rPr lang="en-US"/>
              <a:t>Consulting Advisors </a:t>
            </a:r>
            <a:r>
              <a:rPr lang="en-US" dirty="0"/>
              <a:t>to work together to identify opportunities for improved return on investment and document the success of these opportunities.</a:t>
            </a:r>
          </a:p>
          <a:p>
            <a:endParaRPr lang="en-US" dirty="0"/>
          </a:p>
          <a:p>
            <a:r>
              <a:rPr lang="en-US" dirty="0"/>
              <a:t>We would like the opportunity to meet and detail the process we have developed to improve economic returns in horizontal multi-stage wells.  We have used our software to analyze wells in numerous shale plays.</a:t>
            </a:r>
          </a:p>
          <a:p>
            <a:endParaRPr lang="en-US" dirty="0"/>
          </a:p>
          <a:p>
            <a:r>
              <a:rPr lang="en-US" dirty="0"/>
              <a:t>Our presentation should take about an hour of your time and detail the process, the cost of the process and benefits you should see and be able to document.</a:t>
            </a:r>
          </a:p>
        </p:txBody>
      </p:sp>
    </p:spTree>
    <p:extLst>
      <p:ext uri="{BB962C8B-B14F-4D97-AF65-F5344CB8AC3E}">
        <p14:creationId xmlns:p14="http://schemas.microsoft.com/office/powerpoint/2010/main" val="2513608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1814</TotalTime>
  <Words>705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Maximizing Profitability in Unconventional Reservoirs</vt:lpstr>
      <vt:lpstr>Where are we now?</vt:lpstr>
      <vt:lpstr>How does production decline in Hz wells?</vt:lpstr>
      <vt:lpstr>Characterizing Reservoir &amp; Completion Success</vt:lpstr>
      <vt:lpstr>Optimizing Completions</vt:lpstr>
      <vt:lpstr>Past Evaluations</vt:lpstr>
      <vt:lpstr>Cost/Benefit</vt:lpstr>
      <vt:lpstr>Where do we go from 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Profitability in Unconventional Reservoirs</dc:title>
  <dc:creator>Stephen Schubarth</dc:creator>
  <cp:lastModifiedBy>Stephen Schubarth</cp:lastModifiedBy>
  <cp:revision>25</cp:revision>
  <dcterms:created xsi:type="dcterms:W3CDTF">2019-05-18T02:44:52Z</dcterms:created>
  <dcterms:modified xsi:type="dcterms:W3CDTF">2019-07-26T19:04:11Z</dcterms:modified>
</cp:coreProperties>
</file>