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61" r:id="rId5"/>
    <p:sldId id="265" r:id="rId6"/>
    <p:sldId id="263" r:id="rId7"/>
    <p:sldId id="264" r:id="rId8"/>
    <p:sldId id="258" r:id="rId9"/>
    <p:sldId id="259" r:id="rId10"/>
    <p:sldId id="267" r:id="rId11"/>
    <p:sldId id="260"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8E5E-745C-407D-B425-C78EBF08DF96}"/>
              </a:ext>
            </a:extLst>
          </p:cNvPr>
          <p:cNvSpPr>
            <a:spLocks noGrp="1"/>
          </p:cNvSpPr>
          <p:nvPr>
            <p:ph type="ctrTitle"/>
          </p:nvPr>
        </p:nvSpPr>
        <p:spPr>
          <a:xfrm>
            <a:off x="571501" y="822960"/>
            <a:ext cx="6057899" cy="5015169"/>
          </a:xfrm>
        </p:spPr>
        <p:txBody>
          <a:bodyPr anchor="t">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D07A4D5-56F4-4287-B174-56C55B18FD68}"/>
              </a:ext>
            </a:extLst>
          </p:cNvPr>
          <p:cNvSpPr>
            <a:spLocks noGrp="1"/>
          </p:cNvSpPr>
          <p:nvPr>
            <p:ph type="subTitle" idx="1"/>
          </p:nvPr>
        </p:nvSpPr>
        <p:spPr>
          <a:xfrm>
            <a:off x="8109113" y="3003642"/>
            <a:ext cx="3522199" cy="2900274"/>
          </a:xfrm>
        </p:spPr>
        <p:txBody>
          <a:bodyPr anchor="b">
            <a:normAutofit/>
          </a:bodyPr>
          <a:lstStyle>
            <a:lvl1pPr marL="0" indent="0" algn="l">
              <a:lnSpc>
                <a:spcPct val="130000"/>
              </a:lnSpc>
              <a:buNone/>
              <a:defRPr sz="14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EB9C19-FEE0-4852-B181-14A0DD77F40D}"/>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5" name="Footer Placeholder 4">
            <a:extLst>
              <a:ext uri="{FF2B5EF4-FFF2-40B4-BE49-F238E27FC236}">
                <a16:creationId xmlns:a16="http://schemas.microsoft.com/office/drawing/2014/main" id="{11127DDF-01B7-463C-82BC-BBF4296182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B2056A-C3EE-4809-B1F3-1CEEEA266F7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a:extLst>
              <a:ext uri="{FF2B5EF4-FFF2-40B4-BE49-F238E27FC236}">
                <a16:creationId xmlns:a16="http://schemas.microsoft.com/office/drawing/2014/main" id="{A240FCEE-B6E2-46D0-9BB0-F45F79545E9D}"/>
              </a:ext>
            </a:extLst>
          </p:cNvPr>
          <p:cNvCxnSpPr>
            <a:cxnSpLocks/>
          </p:cNvCxnSpPr>
          <p:nvPr/>
        </p:nvCxnSpPr>
        <p:spPr>
          <a:xfrm flipH="1">
            <a:off x="571501"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BD2FB83-3783-4477-80B5-DA5BF10BAF57}"/>
              </a:ext>
            </a:extLst>
          </p:cNvPr>
          <p:cNvCxnSpPr>
            <a:cxnSpLocks/>
          </p:cNvCxnSpPr>
          <p:nvPr/>
        </p:nvCxnSpPr>
        <p:spPr>
          <a:xfrm>
            <a:off x="7742482"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3EA203-71D5-49C0-9626-FFA8E46787B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8200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99A0A-70FC-426A-8B3B-60FAF9806EB0}"/>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EF47EC6-9753-4ABC-BB66-64CCC8BA0808}"/>
              </a:ext>
            </a:extLst>
          </p:cNvPr>
          <p:cNvSpPr>
            <a:spLocks noGrp="1"/>
          </p:cNvSpPr>
          <p:nvPr>
            <p:ph type="body" orient="vert" idx="1"/>
          </p:nvPr>
        </p:nvSpPr>
        <p:spPr>
          <a:xfrm>
            <a:off x="571499" y="2036363"/>
            <a:ext cx="11059811" cy="38707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8884D9F-DC99-4B4C-98CF-178BBBB76646}"/>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5" name="Footer Placeholder 4">
            <a:extLst>
              <a:ext uri="{FF2B5EF4-FFF2-40B4-BE49-F238E27FC236}">
                <a16:creationId xmlns:a16="http://schemas.microsoft.com/office/drawing/2014/main" id="{1A7A6840-AC0B-4260-8368-08E0A22D22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A5DAB8-EC07-4CCF-96EA-5D8ACDAE6E4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0438F1AC-9961-4786-A189-20863DD97F68}"/>
              </a:ext>
            </a:extLst>
          </p:cNvPr>
          <p:cNvCxnSpPr>
            <a:cxnSpLocks/>
          </p:cNvCxnSpPr>
          <p:nvPr/>
        </p:nvCxnSpPr>
        <p:spPr>
          <a:xfrm flipH="1">
            <a:off x="571500" y="1780979"/>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5844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75F678-EC03-4845-A51B-C90FA6A15491}"/>
              </a:ext>
            </a:extLst>
          </p:cNvPr>
          <p:cNvSpPr>
            <a:spLocks noGrp="1"/>
          </p:cNvSpPr>
          <p:nvPr>
            <p:ph type="title" orient="vert"/>
          </p:nvPr>
        </p:nvSpPr>
        <p:spPr>
          <a:xfrm>
            <a:off x="9177953" y="797251"/>
            <a:ext cx="2483929" cy="5283785"/>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4A8B4D-A39F-4528-975A-9C84BEE778DF}"/>
              </a:ext>
            </a:extLst>
          </p:cNvPr>
          <p:cNvSpPr>
            <a:spLocks noGrp="1"/>
          </p:cNvSpPr>
          <p:nvPr>
            <p:ph type="body" orient="vert" idx="1"/>
          </p:nvPr>
        </p:nvSpPr>
        <p:spPr>
          <a:xfrm>
            <a:off x="566094" y="797251"/>
            <a:ext cx="8101072" cy="52837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5E4A23-6984-4AD1-A51D-600EDC263543}"/>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5" name="Footer Placeholder 4">
            <a:extLst>
              <a:ext uri="{FF2B5EF4-FFF2-40B4-BE49-F238E27FC236}">
                <a16:creationId xmlns:a16="http://schemas.microsoft.com/office/drawing/2014/main" id="{A9273E28-C341-49CC-BAAB-0C0D198212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26D54A-8E86-4026-8DD0-5B0979BB8C7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1CB05DA4-DF32-4D7A-9E4D-36309C90C5BB}"/>
              </a:ext>
            </a:extLst>
          </p:cNvPr>
          <p:cNvCxnSpPr>
            <a:cxnSpLocks/>
          </p:cNvCxnSpPr>
          <p:nvPr/>
        </p:nvCxnSpPr>
        <p:spPr>
          <a:xfrm flipH="1">
            <a:off x="566094" y="57711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7CC7262-4997-41E4-976D-BA82E148280F}"/>
              </a:ext>
            </a:extLst>
          </p:cNvPr>
          <p:cNvCxnSpPr>
            <a:cxnSpLocks/>
          </p:cNvCxnSpPr>
          <p:nvPr/>
        </p:nvCxnSpPr>
        <p:spPr>
          <a:xfrm flipV="1">
            <a:off x="8875226" y="571500"/>
            <a:ext cx="0" cy="57114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F5063B5-E478-4C41-AD40-49A39AE07429}"/>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93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B2ED8-7F53-4C03-A740-493E5079849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5611087-99A9-4100-B5F7-520880DE322E}"/>
              </a:ext>
            </a:extLst>
          </p:cNvPr>
          <p:cNvSpPr>
            <a:spLocks noGrp="1"/>
          </p:cNvSpPr>
          <p:nvPr>
            <p:ph idx="1"/>
          </p:nvPr>
        </p:nvSpPr>
        <p:spPr>
          <a:xfrm>
            <a:off x="571499" y="2075688"/>
            <a:ext cx="11059811" cy="39109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7B4B20-1A65-4A26-B11E-6095083A1645}"/>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5" name="Footer Placeholder 4">
            <a:extLst>
              <a:ext uri="{FF2B5EF4-FFF2-40B4-BE49-F238E27FC236}">
                <a16:creationId xmlns:a16="http://schemas.microsoft.com/office/drawing/2014/main" id="{FB0D52D3-E985-4FEB-89B9-57C754711C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EA751A-C72D-47C1-A7A6-E8510A40CE9A}"/>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322518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1F78-07BF-45A9-92D4-E4E0A1E88D7A}"/>
              </a:ext>
            </a:extLst>
          </p:cNvPr>
          <p:cNvSpPr>
            <a:spLocks noGrp="1"/>
          </p:cNvSpPr>
          <p:nvPr>
            <p:ph type="title"/>
          </p:nvPr>
        </p:nvSpPr>
        <p:spPr>
          <a:xfrm>
            <a:off x="571500" y="914255"/>
            <a:ext cx="6867115" cy="5009471"/>
          </a:xfrm>
        </p:spPr>
        <p:txBody>
          <a:bodyPr anchor="b">
            <a:normAutofit/>
          </a:bodyPr>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ECC2A83-A380-4828-BC68-C065C8BC5AD5}"/>
              </a:ext>
            </a:extLst>
          </p:cNvPr>
          <p:cNvSpPr>
            <a:spLocks noGrp="1"/>
          </p:cNvSpPr>
          <p:nvPr>
            <p:ph type="body" idx="1"/>
          </p:nvPr>
        </p:nvSpPr>
        <p:spPr>
          <a:xfrm>
            <a:off x="9239817" y="914399"/>
            <a:ext cx="2370268" cy="2670273"/>
          </a:xfrm>
        </p:spPr>
        <p:txBody>
          <a:bodyPr anchor="t">
            <a:normAutofit/>
          </a:bodyPr>
          <a:lstStyle>
            <a:lvl1pPr marL="0" indent="0">
              <a:lnSpc>
                <a:spcPct val="130000"/>
              </a:lnSpc>
              <a:buNone/>
              <a:defRPr sz="1400" cap="all" spc="3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F92B2F-8804-4195-A779-F5C67C25CBBE}"/>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5" name="Footer Placeholder 4">
            <a:extLst>
              <a:ext uri="{FF2B5EF4-FFF2-40B4-BE49-F238E27FC236}">
                <a16:creationId xmlns:a16="http://schemas.microsoft.com/office/drawing/2014/main" id="{25099C26-4411-4833-A917-A45E62D56A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68C7C7-F862-434D-A87A-DECE9FD2E1E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A40BAA4B-C4C0-40C1-8DC8-B4E2F8A68E12}"/>
              </a:ext>
            </a:extLst>
          </p:cNvPr>
          <p:cNvCxnSpPr>
            <a:cxnSpLocks/>
          </p:cNvCxnSpPr>
          <p:nvPr/>
        </p:nvCxnSpPr>
        <p:spPr>
          <a:xfrm>
            <a:off x="8872625"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C0A2259-2540-4B32-A999-2B46A6790E3D}"/>
              </a:ext>
            </a:extLst>
          </p:cNvPr>
          <p:cNvCxnSpPr>
            <a:cxnSpLocks/>
          </p:cNvCxnSpPr>
          <p:nvPr/>
        </p:nvCxnSpPr>
        <p:spPr>
          <a:xfrm flipH="1">
            <a:off x="566094"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CEFB0ED-3F76-4403-AD0B-E738DD9D8CB6}"/>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683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BD5F-CF53-4DD5-B8C5-27BBA2BB8860}"/>
              </a:ext>
            </a:extLst>
          </p:cNvPr>
          <p:cNvSpPr>
            <a:spLocks noGrp="1"/>
          </p:cNvSpPr>
          <p:nvPr>
            <p:ph type="title"/>
          </p:nvPr>
        </p:nvSpPr>
        <p:spPr>
          <a:xfrm>
            <a:off x="571500" y="709684"/>
            <a:ext cx="11049000" cy="1057160"/>
          </a:xfrm>
        </p:spPr>
        <p:txBody>
          <a:bodyPr anchor="ct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76C2E1-5D5E-409F-BEE8-F48CE86F55C9}"/>
              </a:ext>
            </a:extLst>
          </p:cNvPr>
          <p:cNvSpPr>
            <a:spLocks noGrp="1"/>
          </p:cNvSpPr>
          <p:nvPr>
            <p:ph sz="half" idx="1"/>
          </p:nvPr>
        </p:nvSpPr>
        <p:spPr>
          <a:xfrm>
            <a:off x="579447"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FBBF823-1BFB-4CF0-BAF4-D660C8F1AFC0}"/>
              </a:ext>
            </a:extLst>
          </p:cNvPr>
          <p:cNvSpPr>
            <a:spLocks noGrp="1"/>
          </p:cNvSpPr>
          <p:nvPr>
            <p:ph sz="half" idx="2"/>
          </p:nvPr>
        </p:nvSpPr>
        <p:spPr>
          <a:xfrm>
            <a:off x="6447082" y="2074990"/>
            <a:ext cx="5181600" cy="41019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46FF816E-EE02-44A4-8B81-B324ECFD74DF}"/>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6" name="Footer Placeholder 5">
            <a:extLst>
              <a:ext uri="{FF2B5EF4-FFF2-40B4-BE49-F238E27FC236}">
                <a16:creationId xmlns:a16="http://schemas.microsoft.com/office/drawing/2014/main" id="{F134D9E4-A693-44D2-A3E8-E3AABC905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F669F-4B8E-415D-A9BF-AD451F452C6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720AF959-FCDC-4B92-9324-06A06C0D56F2}"/>
              </a:ext>
            </a:extLst>
          </p:cNvPr>
          <p:cNvCxnSpPr>
            <a:cxnSpLocks/>
          </p:cNvCxnSpPr>
          <p:nvPr/>
        </p:nvCxnSpPr>
        <p:spPr>
          <a:xfrm flipV="1">
            <a:off x="6101405" y="1883336"/>
            <a:ext cx="0" cy="43996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4497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F85E5-82C4-4BAE-B2B0-A078ABD6C69C}"/>
              </a:ext>
            </a:extLst>
          </p:cNvPr>
          <p:cNvSpPr>
            <a:spLocks noGrp="1"/>
          </p:cNvSpPr>
          <p:nvPr>
            <p:ph type="title"/>
          </p:nvPr>
        </p:nvSpPr>
        <p:spPr>
          <a:xfrm>
            <a:off x="583469" y="699118"/>
            <a:ext cx="11025062" cy="1063601"/>
          </a:xfrm>
        </p:spPr>
        <p:txBody>
          <a:bodyPr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12D15C7-F445-40F7-88F6-FD6526269CD7}"/>
              </a:ext>
            </a:extLst>
          </p:cNvPr>
          <p:cNvSpPr>
            <a:spLocks noGrp="1"/>
          </p:cNvSpPr>
          <p:nvPr>
            <p:ph type="body" idx="1"/>
          </p:nvPr>
        </p:nvSpPr>
        <p:spPr>
          <a:xfrm>
            <a:off x="583468" y="2022883"/>
            <a:ext cx="5230469" cy="564079"/>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B652C35-AA8E-4154-8A78-7DE9590E1F38}"/>
              </a:ext>
            </a:extLst>
          </p:cNvPr>
          <p:cNvSpPr>
            <a:spLocks noGrp="1"/>
          </p:cNvSpPr>
          <p:nvPr>
            <p:ph sz="half" idx="2"/>
          </p:nvPr>
        </p:nvSpPr>
        <p:spPr>
          <a:xfrm>
            <a:off x="583469" y="2866031"/>
            <a:ext cx="5157787"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557EAC6-567C-4A4A-BB10-57EC14B97DDF}"/>
              </a:ext>
            </a:extLst>
          </p:cNvPr>
          <p:cNvSpPr>
            <a:spLocks noGrp="1"/>
          </p:cNvSpPr>
          <p:nvPr>
            <p:ph type="body" sz="quarter" idx="3"/>
          </p:nvPr>
        </p:nvSpPr>
        <p:spPr>
          <a:xfrm>
            <a:off x="6441470" y="2022883"/>
            <a:ext cx="5183188" cy="564080"/>
          </a:xfrm>
        </p:spPr>
        <p:txBody>
          <a:bodyPr anchor="ctr">
            <a:norm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19A083F-AD60-4437-B32A-44035D78AF63}"/>
              </a:ext>
            </a:extLst>
          </p:cNvPr>
          <p:cNvSpPr>
            <a:spLocks noGrp="1"/>
          </p:cNvSpPr>
          <p:nvPr>
            <p:ph sz="quarter" idx="4"/>
          </p:nvPr>
        </p:nvSpPr>
        <p:spPr>
          <a:xfrm>
            <a:off x="6441470" y="2866031"/>
            <a:ext cx="5183188" cy="322768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DBF86F-3266-4551-B680-06F401FFE665}"/>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8" name="Footer Placeholder 7">
            <a:extLst>
              <a:ext uri="{FF2B5EF4-FFF2-40B4-BE49-F238E27FC236}">
                <a16:creationId xmlns:a16="http://schemas.microsoft.com/office/drawing/2014/main" id="{755B38FE-80F9-4582-B2E1-B067C288DE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7BEF32-F637-47A1-9ED3-AFC4F79F3739}"/>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11" name="Straight Connector 10">
            <a:extLst>
              <a:ext uri="{FF2B5EF4-FFF2-40B4-BE49-F238E27FC236}">
                <a16:creationId xmlns:a16="http://schemas.microsoft.com/office/drawing/2014/main" id="{E0C508D4-7C99-4B8D-BCDE-F0001BD345D9}"/>
              </a:ext>
            </a:extLst>
          </p:cNvPr>
          <p:cNvCxnSpPr>
            <a:cxnSpLocks/>
          </p:cNvCxnSpPr>
          <p:nvPr/>
        </p:nvCxnSpPr>
        <p:spPr>
          <a:xfrm flipV="1">
            <a:off x="6101405" y="1883336"/>
            <a:ext cx="0" cy="43996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49BF61B-7951-48F4-982B-9401A483FFBF}"/>
              </a:ext>
            </a:extLst>
          </p:cNvPr>
          <p:cNvCxnSpPr>
            <a:cxnSpLocks/>
          </p:cNvCxnSpPr>
          <p:nvPr/>
        </p:nvCxnSpPr>
        <p:spPr>
          <a:xfrm flipH="1">
            <a:off x="577485" y="273859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94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A94CB-6BE5-4B9E-B0A6-54F83B201A64}"/>
              </a:ext>
            </a:extLst>
          </p:cNvPr>
          <p:cNvSpPr>
            <a:spLocks noGrp="1"/>
          </p:cNvSpPr>
          <p:nvPr>
            <p:ph type="title"/>
          </p:nvPr>
        </p:nvSpPr>
        <p:spPr>
          <a:xfrm>
            <a:off x="571500" y="717452"/>
            <a:ext cx="11049000" cy="1161836"/>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5E8643C-1A5D-4F23-B0D7-5B46F5E456B4}"/>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4" name="Footer Placeholder 3">
            <a:extLst>
              <a:ext uri="{FF2B5EF4-FFF2-40B4-BE49-F238E27FC236}">
                <a16:creationId xmlns:a16="http://schemas.microsoft.com/office/drawing/2014/main" id="{0C1A3394-78CC-43B0-9762-5E826F8BBF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347F0A-1980-4E13-AB22-AE3B8AA44058}"/>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7" name="Straight Connector 6">
            <a:extLst>
              <a:ext uri="{FF2B5EF4-FFF2-40B4-BE49-F238E27FC236}">
                <a16:creationId xmlns:a16="http://schemas.microsoft.com/office/drawing/2014/main" id="{4E9D858B-8A9C-4235-B151-81C99A3D20D2}"/>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36C7798B-3ECB-4076-8955-A82116BB0D2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426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C61D85-3E72-406F-AB26-B4ED94918442}"/>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3" name="Footer Placeholder 2">
            <a:extLst>
              <a:ext uri="{FF2B5EF4-FFF2-40B4-BE49-F238E27FC236}">
                <a16:creationId xmlns:a16="http://schemas.microsoft.com/office/drawing/2014/main" id="{499C831E-4321-467E-9090-C89C48CF2F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8A9556-B3D8-4403-835F-11AE2D4098E9}"/>
              </a:ext>
            </a:extLst>
          </p:cNvPr>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906970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0AA48-D521-423D-B185-6490EF57B935}"/>
              </a:ext>
            </a:extLst>
          </p:cNvPr>
          <p:cNvSpPr>
            <a:spLocks noGrp="1"/>
          </p:cNvSpPr>
          <p:nvPr>
            <p:ph type="title"/>
          </p:nvPr>
        </p:nvSpPr>
        <p:spPr>
          <a:xfrm>
            <a:off x="572201" y="810344"/>
            <a:ext cx="3478084" cy="1408062"/>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B64E6DD-DDD2-4ED6-B8A9-A8B6D7656549}"/>
              </a:ext>
            </a:extLst>
          </p:cNvPr>
          <p:cNvSpPr>
            <a:spLocks noGrp="1"/>
          </p:cNvSpPr>
          <p:nvPr>
            <p:ph idx="1"/>
          </p:nvPr>
        </p:nvSpPr>
        <p:spPr>
          <a:xfrm>
            <a:off x="4919809" y="931232"/>
            <a:ext cx="6700679" cy="5079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A3F08F5E-AD33-4ACF-84C9-78B0FF6BE3AC}"/>
              </a:ext>
            </a:extLst>
          </p:cNvPr>
          <p:cNvSpPr>
            <a:spLocks noGrp="1"/>
          </p:cNvSpPr>
          <p:nvPr>
            <p:ph type="body" sz="half" idx="2"/>
          </p:nvPr>
        </p:nvSpPr>
        <p:spPr>
          <a:xfrm>
            <a:off x="571500" y="2578608"/>
            <a:ext cx="3478783" cy="34172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D7604E-7DD4-4497-B325-74F899E8ACC6}"/>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6" name="Footer Placeholder 5">
            <a:extLst>
              <a:ext uri="{FF2B5EF4-FFF2-40B4-BE49-F238E27FC236}">
                <a16:creationId xmlns:a16="http://schemas.microsoft.com/office/drawing/2014/main" id="{3F02BEED-A8F6-4256-9539-4434694AA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A1AA6-EE0B-48FD-A7DE-6CEE6A8C7DEB}"/>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B3F35B32-9A23-4805-94A6-96826D202139}"/>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2BA7DA-3944-40D4-91CD-40CA24DBB79B}"/>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8BEA0B78-39E7-4039-B8BE-4F425688C6DF}"/>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D68B99C-0744-42EE-9713-AB0CEC3F5D85}"/>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4270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12732-5D39-4B30-A499-D51BABC882EF}"/>
              </a:ext>
            </a:extLst>
          </p:cNvPr>
          <p:cNvSpPr>
            <a:spLocks noGrp="1"/>
          </p:cNvSpPr>
          <p:nvPr>
            <p:ph type="title"/>
          </p:nvPr>
        </p:nvSpPr>
        <p:spPr>
          <a:xfrm>
            <a:off x="571499" y="802204"/>
            <a:ext cx="3478787" cy="1408062"/>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23AF5AEC-77BC-4A52-8A56-C6479CA6A29D}"/>
              </a:ext>
            </a:extLst>
          </p:cNvPr>
          <p:cNvSpPr>
            <a:spLocks noGrp="1"/>
          </p:cNvSpPr>
          <p:nvPr>
            <p:ph type="pic" idx="1"/>
          </p:nvPr>
        </p:nvSpPr>
        <p:spPr>
          <a:xfrm>
            <a:off x="4723467" y="847384"/>
            <a:ext cx="6907844" cy="52168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60A9240-8762-4C7D-AF22-A844CB2EC871}"/>
              </a:ext>
            </a:extLst>
          </p:cNvPr>
          <p:cNvSpPr>
            <a:spLocks noGrp="1"/>
          </p:cNvSpPr>
          <p:nvPr>
            <p:ph type="body" sz="half" idx="2"/>
          </p:nvPr>
        </p:nvSpPr>
        <p:spPr>
          <a:xfrm>
            <a:off x="571498" y="2574906"/>
            <a:ext cx="3478787" cy="343571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995685-E45D-4E74-8B78-D3B8E85C434D}"/>
              </a:ext>
            </a:extLst>
          </p:cNvPr>
          <p:cNvSpPr>
            <a:spLocks noGrp="1"/>
          </p:cNvSpPr>
          <p:nvPr>
            <p:ph type="dt" sz="half" idx="10"/>
          </p:nvPr>
        </p:nvSpPr>
        <p:spPr/>
        <p:txBody>
          <a:bodyPr/>
          <a:lstStyle/>
          <a:p>
            <a:fld id="{1C8322F6-1C60-46CF-968C-BC20E470F443}" type="datetimeFigureOut">
              <a:rPr lang="en-US" smtClean="0"/>
              <a:t>2/13/2023</a:t>
            </a:fld>
            <a:endParaRPr lang="en-US"/>
          </a:p>
        </p:txBody>
      </p:sp>
      <p:sp>
        <p:nvSpPr>
          <p:cNvPr id="6" name="Footer Placeholder 5">
            <a:extLst>
              <a:ext uri="{FF2B5EF4-FFF2-40B4-BE49-F238E27FC236}">
                <a16:creationId xmlns:a16="http://schemas.microsoft.com/office/drawing/2014/main" id="{321FCBA3-0FF5-47C2-901A-645F6185D2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030381-5320-46AD-A0B9-7C04B3E5A202}"/>
              </a:ext>
            </a:extLst>
          </p:cNvPr>
          <p:cNvSpPr>
            <a:spLocks noGrp="1"/>
          </p:cNvSpPr>
          <p:nvPr>
            <p:ph type="sldNum" sz="quarter" idx="12"/>
          </p:nvPr>
        </p:nvSpPr>
        <p:spPr/>
        <p:txBody>
          <a:bodyPr/>
          <a:lstStyle/>
          <a:p>
            <a:fld id="{5EEB83C2-341F-4C28-A243-1C56DDDA54D3}" type="slidenum">
              <a:rPr lang="en-US" smtClean="0"/>
              <a:t>‹#›</a:t>
            </a:fld>
            <a:endParaRPr lang="en-US"/>
          </a:p>
        </p:txBody>
      </p:sp>
      <p:cxnSp>
        <p:nvCxnSpPr>
          <p:cNvPr id="8" name="Straight Connector 7">
            <a:extLst>
              <a:ext uri="{FF2B5EF4-FFF2-40B4-BE49-F238E27FC236}">
                <a16:creationId xmlns:a16="http://schemas.microsoft.com/office/drawing/2014/main" id="{5357A432-D933-402A-8657-216EE20450EE}"/>
              </a:ext>
            </a:extLst>
          </p:cNvPr>
          <p:cNvCxnSpPr>
            <a:cxnSpLocks/>
          </p:cNvCxnSpPr>
          <p:nvPr/>
        </p:nvCxnSpPr>
        <p:spPr>
          <a:xfrm flipH="1">
            <a:off x="571500"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1B1E0F3-D71B-436F-A10B-B6EA7125F684}"/>
              </a:ext>
            </a:extLst>
          </p:cNvPr>
          <p:cNvCxnSpPr>
            <a:cxnSpLocks/>
          </p:cNvCxnSpPr>
          <p:nvPr/>
        </p:nvCxnSpPr>
        <p:spPr>
          <a:xfrm flipV="1">
            <a:off x="4419601"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DEE64F5-2B48-4A2E-BA5E-1D37F1A7C9A3}"/>
              </a:ext>
            </a:extLst>
          </p:cNvPr>
          <p:cNvCxnSpPr>
            <a:cxnSpLocks/>
          </p:cNvCxnSpPr>
          <p:nvPr/>
        </p:nvCxnSpPr>
        <p:spPr>
          <a:xfrm flipH="1">
            <a:off x="571501" y="2406845"/>
            <a:ext cx="38481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99BF9AA-A2C8-4233-B597-EB11C6D6A0E0}"/>
              </a:ext>
            </a:extLst>
          </p:cNvPr>
          <p:cNvCxnSpPr>
            <a:cxnSpLocks/>
          </p:cNvCxnSpPr>
          <p:nvPr/>
        </p:nvCxnSpPr>
        <p:spPr>
          <a:xfrm flipH="1">
            <a:off x="577485" y="6283518"/>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037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E1467D-9ED1-4211-A71E-41C91C755C9D}"/>
              </a:ext>
            </a:extLst>
          </p:cNvPr>
          <p:cNvSpPr>
            <a:spLocks noGrp="1"/>
          </p:cNvSpPr>
          <p:nvPr>
            <p:ph type="title"/>
          </p:nvPr>
        </p:nvSpPr>
        <p:spPr>
          <a:xfrm>
            <a:off x="571500" y="689289"/>
            <a:ext cx="11049000" cy="10841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1F8A6A1-C9C7-4FDF-B4DA-1E86B6A355F8}"/>
              </a:ext>
            </a:extLst>
          </p:cNvPr>
          <p:cNvSpPr>
            <a:spLocks noGrp="1"/>
          </p:cNvSpPr>
          <p:nvPr>
            <p:ph type="body" idx="1"/>
          </p:nvPr>
        </p:nvSpPr>
        <p:spPr>
          <a:xfrm>
            <a:off x="571499" y="2075688"/>
            <a:ext cx="11059811" cy="38180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AACC44A-C635-4CD0-90E9-D9503AF4CCF2}"/>
              </a:ext>
            </a:extLst>
          </p:cNvPr>
          <p:cNvSpPr>
            <a:spLocks noGrp="1"/>
          </p:cNvSpPr>
          <p:nvPr>
            <p:ph type="dt" sz="half" idx="2"/>
          </p:nvPr>
        </p:nvSpPr>
        <p:spPr>
          <a:xfrm>
            <a:off x="8036732" y="6397103"/>
            <a:ext cx="3091928" cy="365125"/>
          </a:xfrm>
          <a:prstGeom prst="rect">
            <a:avLst/>
          </a:prstGeom>
        </p:spPr>
        <p:txBody>
          <a:bodyPr vert="horz" lIns="91440" tIns="45720" rIns="91440" bIns="45720" rtlCol="0" anchor="ctr"/>
          <a:lstStyle>
            <a:lvl1pPr algn="r">
              <a:defRPr sz="800" cap="all" spc="200" baseline="0">
                <a:solidFill>
                  <a:schemeClr val="tx1"/>
                </a:solidFill>
              </a:defRPr>
            </a:lvl1pPr>
          </a:lstStyle>
          <a:p>
            <a:fld id="{1C8322F6-1C60-46CF-968C-BC20E470F443}" type="datetimeFigureOut">
              <a:rPr lang="en-US" smtClean="0"/>
              <a:t>2/13/2023</a:t>
            </a:fld>
            <a:endParaRPr lang="en-US"/>
          </a:p>
        </p:txBody>
      </p:sp>
      <p:sp>
        <p:nvSpPr>
          <p:cNvPr id="5" name="Footer Placeholder 4">
            <a:extLst>
              <a:ext uri="{FF2B5EF4-FFF2-40B4-BE49-F238E27FC236}">
                <a16:creationId xmlns:a16="http://schemas.microsoft.com/office/drawing/2014/main" id="{58ABF682-1A47-492C-81E3-9DB0A50ECB1F}"/>
              </a:ext>
            </a:extLst>
          </p:cNvPr>
          <p:cNvSpPr>
            <a:spLocks noGrp="1"/>
          </p:cNvSpPr>
          <p:nvPr>
            <p:ph type="ftr" sz="quarter" idx="3"/>
          </p:nvPr>
        </p:nvSpPr>
        <p:spPr>
          <a:xfrm>
            <a:off x="475782" y="6397103"/>
            <a:ext cx="4114800" cy="365125"/>
          </a:xfrm>
          <a:prstGeom prst="rect">
            <a:avLst/>
          </a:prstGeom>
        </p:spPr>
        <p:txBody>
          <a:bodyPr vert="horz" lIns="91440" tIns="45720" rIns="91440" bIns="45720" rtlCol="0" anchor="ctr"/>
          <a:lstStyle>
            <a:lvl1pPr algn="l">
              <a:defRPr sz="800" cap="all" spc="20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6CCC814B-9105-44ED-98A9-D326B2E2605C}"/>
              </a:ext>
            </a:extLst>
          </p:cNvPr>
          <p:cNvSpPr>
            <a:spLocks noGrp="1"/>
          </p:cNvSpPr>
          <p:nvPr>
            <p:ph type="sldNum" sz="quarter" idx="4"/>
          </p:nvPr>
        </p:nvSpPr>
        <p:spPr>
          <a:xfrm>
            <a:off x="11024553" y="6397103"/>
            <a:ext cx="700775" cy="365125"/>
          </a:xfrm>
          <a:prstGeom prst="rect">
            <a:avLst/>
          </a:prstGeom>
        </p:spPr>
        <p:txBody>
          <a:bodyPr vert="horz" lIns="91440" tIns="45720" rIns="91440" bIns="45720" rtlCol="0" anchor="ctr"/>
          <a:lstStyle>
            <a:lvl1pPr algn="r">
              <a:defRPr sz="800">
                <a:solidFill>
                  <a:schemeClr val="tx1"/>
                </a:solidFill>
              </a:defRPr>
            </a:lvl1pPr>
          </a:lstStyle>
          <a:p>
            <a:fld id="{5EEB83C2-341F-4C28-A243-1C56DDDA54D3}" type="slidenum">
              <a:rPr lang="en-US" smtClean="0"/>
              <a:t>‹#›</a:t>
            </a:fld>
            <a:endParaRPr lang="en-US"/>
          </a:p>
        </p:txBody>
      </p:sp>
      <p:cxnSp>
        <p:nvCxnSpPr>
          <p:cNvPr id="20" name="Straight Connector 19">
            <a:extLst>
              <a:ext uri="{FF2B5EF4-FFF2-40B4-BE49-F238E27FC236}">
                <a16:creationId xmlns:a16="http://schemas.microsoft.com/office/drawing/2014/main" id="{A6814345-41DE-42C5-8657-66C1417DF81A}"/>
              </a:ext>
            </a:extLst>
          </p:cNvPr>
          <p:cNvCxnSpPr>
            <a:cxnSpLocks/>
          </p:cNvCxnSpPr>
          <p:nvPr/>
        </p:nvCxnSpPr>
        <p:spPr>
          <a:xfrm flipH="1">
            <a:off x="566094" y="6286347"/>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E68E419-3727-4F5E-8840-AF149B33B0B7}"/>
              </a:ext>
            </a:extLst>
          </p:cNvPr>
          <p:cNvCxnSpPr>
            <a:cxnSpLocks/>
          </p:cNvCxnSpPr>
          <p:nvPr/>
        </p:nvCxnSpPr>
        <p:spPr>
          <a:xfrm flipH="1">
            <a:off x="577485" y="1883336"/>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519B6EC-D7AE-452F-8D0C-D11BD3377F3E}"/>
              </a:ext>
            </a:extLst>
          </p:cNvPr>
          <p:cNvCxnSpPr>
            <a:cxnSpLocks/>
          </p:cNvCxnSpPr>
          <p:nvPr/>
        </p:nvCxnSpPr>
        <p:spPr>
          <a:xfrm flipH="1">
            <a:off x="577485" y="571500"/>
            <a:ext cx="1105981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496578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000" kern="1200" spc="-100" baseline="0">
          <a:solidFill>
            <a:schemeClr val="tx1"/>
          </a:solidFill>
          <a:latin typeface="Batang" panose="02030600000101010101" pitchFamily="18" charset="-127"/>
          <a:ea typeface="Batang" panose="02030600000101010101" pitchFamily="18" charset="-127"/>
          <a:cs typeface="+mj-cs"/>
        </a:defRPr>
      </a:lvl1pPr>
    </p:titleStyle>
    <p:bodyStyle>
      <a:lvl1pPr marL="228600" indent="-228600" algn="l" defTabSz="914400" rtl="0" eaLnBrk="1" latinLnBrk="0" hangingPunct="1">
        <a:lnSpc>
          <a:spcPct val="120000"/>
        </a:lnSpc>
        <a:spcBef>
          <a:spcPts val="1000"/>
        </a:spcBef>
        <a:buSzPct val="8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SzPct val="8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0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20000"/>
        </a:lnSpc>
        <a:spcBef>
          <a:spcPts val="500"/>
        </a:spcBef>
        <a:buSzPct val="80000"/>
        <a:buFont typeface="Avenir Next LT Pro Light" panose="020B0304020202020204" pitchFamily="34" charset="0"/>
        <a:buChar char="–"/>
        <a:defRPr sz="1400" kern="1200">
          <a:solidFill>
            <a:schemeClr val="tx1"/>
          </a:solidFill>
          <a:latin typeface="+mn-lt"/>
          <a:ea typeface="+mn-ea"/>
          <a:cs typeface="+mn-cs"/>
        </a:defRPr>
      </a:lvl4pPr>
      <a:lvl5pPr marL="1280160" indent="-228600" algn="l" defTabSz="914400" rtl="0" eaLnBrk="1" latinLnBrk="0" hangingPunct="1">
        <a:lnSpc>
          <a:spcPct val="120000"/>
        </a:lnSpc>
        <a:spcBef>
          <a:spcPts val="500"/>
        </a:spcBef>
        <a:buSzPct val="8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aRSIZBWlEMg?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terarydevices.net/narrator/" TargetMode="External"/><Relationship Id="rId2" Type="http://schemas.openxmlformats.org/officeDocument/2006/relationships/hyperlink" Target="https://literarydevices.net/tone/" TargetMode="External"/><Relationship Id="rId1" Type="http://schemas.openxmlformats.org/officeDocument/2006/relationships/slideLayout" Target="../slideLayouts/slideLayout2.xml"/><Relationship Id="rId4" Type="http://schemas.openxmlformats.org/officeDocument/2006/relationships/hyperlink" Target="https://literarydevices.net/attitud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SQq7XZ_Im34?feature=oembe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3AB9E1-499E-41EB-A74E-905920CCDF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 y="0"/>
            <a:ext cx="121987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1E97CA-091C-8C56-ED7F-44EDDD8902A0}"/>
              </a:ext>
            </a:extLst>
          </p:cNvPr>
          <p:cNvSpPr>
            <a:spLocks noGrp="1"/>
          </p:cNvSpPr>
          <p:nvPr>
            <p:ph type="ctrTitle"/>
          </p:nvPr>
        </p:nvSpPr>
        <p:spPr>
          <a:xfrm>
            <a:off x="520601" y="4840264"/>
            <a:ext cx="8044280" cy="1215547"/>
          </a:xfrm>
        </p:spPr>
        <p:txBody>
          <a:bodyPr anchor="ctr">
            <a:normAutofit/>
          </a:bodyPr>
          <a:lstStyle/>
          <a:p>
            <a:pPr algn="ctr"/>
            <a:r>
              <a:rPr lang="en-US" dirty="0"/>
              <a:t>Mood in Literature</a:t>
            </a:r>
          </a:p>
        </p:txBody>
      </p:sp>
      <p:sp>
        <p:nvSpPr>
          <p:cNvPr id="3" name="Subtitle 2">
            <a:extLst>
              <a:ext uri="{FF2B5EF4-FFF2-40B4-BE49-F238E27FC236}">
                <a16:creationId xmlns:a16="http://schemas.microsoft.com/office/drawing/2014/main" id="{CA285CDC-8B8D-B900-489B-76F1BB51C1B2}"/>
              </a:ext>
            </a:extLst>
          </p:cNvPr>
          <p:cNvSpPr>
            <a:spLocks noGrp="1"/>
          </p:cNvSpPr>
          <p:nvPr>
            <p:ph type="subTitle" idx="1"/>
          </p:nvPr>
        </p:nvSpPr>
        <p:spPr>
          <a:xfrm>
            <a:off x="9189720" y="4753342"/>
            <a:ext cx="2519973" cy="1389390"/>
          </a:xfrm>
        </p:spPr>
        <p:txBody>
          <a:bodyPr anchor="ctr">
            <a:normAutofit/>
          </a:bodyPr>
          <a:lstStyle/>
          <a:p>
            <a:endParaRPr lang="en-US" dirty="0"/>
          </a:p>
        </p:txBody>
      </p:sp>
      <p:pic>
        <p:nvPicPr>
          <p:cNvPr id="4" name="Picture 3" descr="A colorful light bulb with business icons">
            <a:extLst>
              <a:ext uri="{FF2B5EF4-FFF2-40B4-BE49-F238E27FC236}">
                <a16:creationId xmlns:a16="http://schemas.microsoft.com/office/drawing/2014/main" id="{CB4C5108-300C-F9B4-0948-9FFD72DEBAF1}"/>
              </a:ext>
            </a:extLst>
          </p:cNvPr>
          <p:cNvPicPr>
            <a:picLocks noChangeAspect="1"/>
          </p:cNvPicPr>
          <p:nvPr/>
        </p:nvPicPr>
        <p:blipFill rotWithShape="1">
          <a:blip r:embed="rId2"/>
          <a:srcRect t="27975" b="24688"/>
          <a:stretch/>
        </p:blipFill>
        <p:spPr>
          <a:xfrm>
            <a:off x="-6781" y="1"/>
            <a:ext cx="12198782" cy="4042122"/>
          </a:xfrm>
          <a:prstGeom prst="rect">
            <a:avLst/>
          </a:prstGeom>
        </p:spPr>
      </p:pic>
      <p:cxnSp>
        <p:nvCxnSpPr>
          <p:cNvPr id="11" name="Straight Connector 10">
            <a:extLst>
              <a:ext uri="{FF2B5EF4-FFF2-40B4-BE49-F238E27FC236}">
                <a16:creationId xmlns:a16="http://schemas.microsoft.com/office/drawing/2014/main" id="{CEEA40C4-6B9E-4B9E-8CDF-A0C572462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5869" y="4610607"/>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0A54810C-5CC0-45D3-BD8F-C4407F92F5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7300" y="4610607"/>
            <a:ext cx="0" cy="16748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E458AAC-F667-498F-A263-A8C7AB4FC9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61819" y="6289514"/>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82119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3070E-C296-BEED-6896-B857BA1F8DFB}"/>
              </a:ext>
            </a:extLst>
          </p:cNvPr>
          <p:cNvSpPr>
            <a:spLocks noGrp="1"/>
          </p:cNvSpPr>
          <p:nvPr>
            <p:ph type="title"/>
          </p:nvPr>
        </p:nvSpPr>
        <p:spPr/>
        <p:txBody>
          <a:bodyPr>
            <a:normAutofit/>
          </a:bodyPr>
          <a:lstStyle/>
          <a:p>
            <a:pPr algn="ctr"/>
            <a:r>
              <a:rPr lang="en-US" sz="6000" b="1" dirty="0"/>
              <a:t>More Mood Words</a:t>
            </a:r>
          </a:p>
        </p:txBody>
      </p:sp>
      <p:graphicFrame>
        <p:nvGraphicFramePr>
          <p:cNvPr id="4" name="Content Placeholder 3">
            <a:extLst>
              <a:ext uri="{FF2B5EF4-FFF2-40B4-BE49-F238E27FC236}">
                <a16:creationId xmlns:a16="http://schemas.microsoft.com/office/drawing/2014/main" id="{7398D7B4-9F3C-18A8-50CE-702EA07601A5}"/>
              </a:ext>
            </a:extLst>
          </p:cNvPr>
          <p:cNvGraphicFramePr>
            <a:graphicFrameLocks noGrp="1"/>
          </p:cNvGraphicFramePr>
          <p:nvPr>
            <p:ph idx="1"/>
            <p:extLst>
              <p:ext uri="{D42A27DB-BD31-4B8C-83A1-F6EECF244321}">
                <p14:modId xmlns:p14="http://schemas.microsoft.com/office/powerpoint/2010/main" val="1615084021"/>
              </p:ext>
            </p:extLst>
          </p:nvPr>
        </p:nvGraphicFramePr>
        <p:xfrm>
          <a:off x="1201003" y="1910687"/>
          <a:ext cx="10044753" cy="4258020"/>
        </p:xfrm>
        <a:graphic>
          <a:graphicData uri="http://schemas.openxmlformats.org/drawingml/2006/table">
            <a:tbl>
              <a:tblPr firstRow="1" firstCol="1" bandRow="1">
                <a:tableStyleId>{5C22544A-7EE6-4342-B048-85BDC9FD1C3A}</a:tableStyleId>
              </a:tblPr>
              <a:tblGrid>
                <a:gridCol w="3348251">
                  <a:extLst>
                    <a:ext uri="{9D8B030D-6E8A-4147-A177-3AD203B41FA5}">
                      <a16:colId xmlns:a16="http://schemas.microsoft.com/office/drawing/2014/main" val="142574148"/>
                    </a:ext>
                  </a:extLst>
                </a:gridCol>
                <a:gridCol w="3348251">
                  <a:extLst>
                    <a:ext uri="{9D8B030D-6E8A-4147-A177-3AD203B41FA5}">
                      <a16:colId xmlns:a16="http://schemas.microsoft.com/office/drawing/2014/main" val="638372367"/>
                    </a:ext>
                  </a:extLst>
                </a:gridCol>
                <a:gridCol w="3348251">
                  <a:extLst>
                    <a:ext uri="{9D8B030D-6E8A-4147-A177-3AD203B41FA5}">
                      <a16:colId xmlns:a16="http://schemas.microsoft.com/office/drawing/2014/main" val="2058388703"/>
                    </a:ext>
                  </a:extLst>
                </a:gridCol>
              </a:tblGrid>
              <a:tr h="425802">
                <a:tc>
                  <a:txBody>
                    <a:bodyPr/>
                    <a:lstStyle/>
                    <a:p>
                      <a:pPr marL="0" marR="0">
                        <a:lnSpc>
                          <a:spcPct val="107000"/>
                        </a:lnSpc>
                        <a:spcBef>
                          <a:spcPts val="0"/>
                        </a:spcBef>
                        <a:spcAft>
                          <a:spcPts val="0"/>
                        </a:spcAft>
                      </a:pPr>
                      <a:r>
                        <a:rPr lang="en-US" sz="1350">
                          <a:effectLst/>
                        </a:rPr>
                        <a:t>Anxious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Calm</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Cheerful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2384289469"/>
                  </a:ext>
                </a:extLst>
              </a:tr>
              <a:tr h="425802">
                <a:tc>
                  <a:txBody>
                    <a:bodyPr/>
                    <a:lstStyle/>
                    <a:p>
                      <a:pPr marL="0" marR="0">
                        <a:lnSpc>
                          <a:spcPct val="107000"/>
                        </a:lnSpc>
                        <a:spcBef>
                          <a:spcPts val="0"/>
                        </a:spcBef>
                        <a:spcAft>
                          <a:spcPts val="0"/>
                        </a:spcAft>
                      </a:pPr>
                      <a:r>
                        <a:rPr lang="en-US" sz="1350">
                          <a:effectLst/>
                        </a:rPr>
                        <a:t>Depressing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Eerie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Festive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58325533"/>
                  </a:ext>
                </a:extLst>
              </a:tr>
              <a:tr h="425802">
                <a:tc>
                  <a:txBody>
                    <a:bodyPr/>
                    <a:lstStyle/>
                    <a:p>
                      <a:pPr marL="0" marR="0">
                        <a:lnSpc>
                          <a:spcPct val="107000"/>
                        </a:lnSpc>
                        <a:spcBef>
                          <a:spcPts val="0"/>
                        </a:spcBef>
                        <a:spcAft>
                          <a:spcPts val="0"/>
                        </a:spcAft>
                      </a:pPr>
                      <a:r>
                        <a:rPr lang="en-US" sz="1350">
                          <a:effectLst/>
                        </a:rPr>
                        <a:t>Foreboding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dirty="0">
                          <a:effectLst/>
                        </a:rPr>
                        <a:t>Frightening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Frustrated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3677996573"/>
                  </a:ext>
                </a:extLst>
              </a:tr>
              <a:tr h="425802">
                <a:tc>
                  <a:txBody>
                    <a:bodyPr/>
                    <a:lstStyle/>
                    <a:p>
                      <a:pPr marL="0" marR="0">
                        <a:lnSpc>
                          <a:spcPct val="107000"/>
                        </a:lnSpc>
                        <a:spcBef>
                          <a:spcPts val="0"/>
                        </a:spcBef>
                        <a:spcAft>
                          <a:spcPts val="0"/>
                        </a:spcAft>
                      </a:pPr>
                      <a:r>
                        <a:rPr lang="en-US" sz="1350">
                          <a:effectLst/>
                        </a:rPr>
                        <a:t>Hopeless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Humorous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Idyllic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2496999993"/>
                  </a:ext>
                </a:extLst>
              </a:tr>
              <a:tr h="425802">
                <a:tc>
                  <a:txBody>
                    <a:bodyPr/>
                    <a:lstStyle/>
                    <a:p>
                      <a:pPr marL="0" marR="0">
                        <a:lnSpc>
                          <a:spcPct val="107000"/>
                        </a:lnSpc>
                        <a:spcBef>
                          <a:spcPts val="0"/>
                        </a:spcBef>
                        <a:spcAft>
                          <a:spcPts val="0"/>
                        </a:spcAft>
                      </a:pPr>
                      <a:r>
                        <a:rPr lang="en-US" sz="1350">
                          <a:effectLst/>
                        </a:rPr>
                        <a:t>Joyful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Light-hearted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Lonely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574132974"/>
                  </a:ext>
                </a:extLst>
              </a:tr>
              <a:tr h="425802">
                <a:tc>
                  <a:txBody>
                    <a:bodyPr/>
                    <a:lstStyle/>
                    <a:p>
                      <a:pPr marL="0" marR="0">
                        <a:lnSpc>
                          <a:spcPct val="107000"/>
                        </a:lnSpc>
                        <a:spcBef>
                          <a:spcPts val="0"/>
                        </a:spcBef>
                        <a:spcAft>
                          <a:spcPts val="0"/>
                        </a:spcAft>
                      </a:pPr>
                      <a:r>
                        <a:rPr lang="en-US" sz="1350">
                          <a:effectLst/>
                        </a:rPr>
                        <a:t>Melancholic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Ominous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Optimistic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2229337729"/>
                  </a:ext>
                </a:extLst>
              </a:tr>
              <a:tr h="425802">
                <a:tc>
                  <a:txBody>
                    <a:bodyPr/>
                    <a:lstStyle/>
                    <a:p>
                      <a:pPr marL="0" marR="0">
                        <a:lnSpc>
                          <a:spcPct val="107000"/>
                        </a:lnSpc>
                        <a:spcBef>
                          <a:spcPts val="0"/>
                        </a:spcBef>
                        <a:spcAft>
                          <a:spcPts val="0"/>
                        </a:spcAft>
                      </a:pPr>
                      <a:r>
                        <a:rPr lang="en-US" sz="1350">
                          <a:effectLst/>
                        </a:rPr>
                        <a:t>Panicked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Peaceful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Pensive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904614406"/>
                  </a:ext>
                </a:extLst>
              </a:tr>
              <a:tr h="425802">
                <a:tc>
                  <a:txBody>
                    <a:bodyPr/>
                    <a:lstStyle/>
                    <a:p>
                      <a:pPr marL="0" marR="0">
                        <a:lnSpc>
                          <a:spcPct val="107000"/>
                        </a:lnSpc>
                        <a:spcBef>
                          <a:spcPts val="0"/>
                        </a:spcBef>
                        <a:spcAft>
                          <a:spcPts val="0"/>
                        </a:spcAft>
                      </a:pPr>
                      <a:r>
                        <a:rPr lang="en-US" sz="1350">
                          <a:effectLst/>
                        </a:rPr>
                        <a:t>Pessimistic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Reflective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Restless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727019474"/>
                  </a:ext>
                </a:extLst>
              </a:tr>
              <a:tr h="425802">
                <a:tc>
                  <a:txBody>
                    <a:bodyPr/>
                    <a:lstStyle/>
                    <a:p>
                      <a:pPr marL="0" marR="0">
                        <a:lnSpc>
                          <a:spcPct val="107000"/>
                        </a:lnSpc>
                        <a:spcBef>
                          <a:spcPts val="0"/>
                        </a:spcBef>
                        <a:spcAft>
                          <a:spcPts val="0"/>
                        </a:spcAft>
                      </a:pPr>
                      <a:r>
                        <a:rPr lang="en-US" sz="1350">
                          <a:effectLst/>
                        </a:rPr>
                        <a:t>Romantic</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Sad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Sentimental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3809625018"/>
                  </a:ext>
                </a:extLst>
              </a:tr>
              <a:tr h="425802">
                <a:tc>
                  <a:txBody>
                    <a:bodyPr/>
                    <a:lstStyle/>
                    <a:p>
                      <a:pPr marL="0" marR="0">
                        <a:lnSpc>
                          <a:spcPct val="107000"/>
                        </a:lnSpc>
                        <a:spcBef>
                          <a:spcPts val="0"/>
                        </a:spcBef>
                        <a:spcAft>
                          <a:spcPts val="0"/>
                        </a:spcAft>
                      </a:pPr>
                      <a:r>
                        <a:rPr lang="en-US" sz="1350">
                          <a:effectLst/>
                        </a:rPr>
                        <a:t>Stressed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a:effectLst/>
                        </a:rPr>
                        <a:t>Tense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tc>
                  <a:txBody>
                    <a:bodyPr/>
                    <a:lstStyle/>
                    <a:p>
                      <a:pPr marL="0" marR="0">
                        <a:lnSpc>
                          <a:spcPct val="107000"/>
                        </a:lnSpc>
                        <a:spcBef>
                          <a:spcPts val="0"/>
                        </a:spcBef>
                        <a:spcAft>
                          <a:spcPts val="0"/>
                        </a:spcAft>
                      </a:pPr>
                      <a:r>
                        <a:rPr lang="en-US" sz="1350" dirty="0">
                          <a:effectLst/>
                        </a:rPr>
                        <a:t>Uneasy</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28600" marR="228600" marT="57150" marB="57150" anchor="b"/>
                </a:tc>
                <a:extLst>
                  <a:ext uri="{0D108BD9-81ED-4DB2-BD59-A6C34878D82A}">
                    <a16:rowId xmlns:a16="http://schemas.microsoft.com/office/drawing/2014/main" val="28675267"/>
                  </a:ext>
                </a:extLst>
              </a:tr>
            </a:tbl>
          </a:graphicData>
        </a:graphic>
      </p:graphicFrame>
      <p:sp>
        <p:nvSpPr>
          <p:cNvPr id="5" name="Rectangle 1">
            <a:extLst>
              <a:ext uri="{FF2B5EF4-FFF2-40B4-BE49-F238E27FC236}">
                <a16:creationId xmlns:a16="http://schemas.microsoft.com/office/drawing/2014/main" id="{C2670322-9A27-1B60-7C16-D250E845CB74}"/>
              </a:ext>
            </a:extLst>
          </p:cNvPr>
          <p:cNvSpPr>
            <a:spLocks noChangeArrowheads="1"/>
          </p:cNvSpPr>
          <p:nvPr/>
        </p:nvSpPr>
        <p:spPr bwMode="auto">
          <a:xfrm>
            <a:off x="-1675249" y="71090"/>
            <a:ext cx="1660993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0A0A0A"/>
                </a:solidFill>
                <a:effectLst/>
                <a:latin typeface="inherit"/>
                <a:ea typeface="Times New Roman" panose="02020603050405020304" pitchFamily="18" charset="0"/>
                <a:cs typeface="Open Sans" panose="020B0606030504020204" pitchFamily="34" charset="0"/>
              </a:rPr>
              <a:t>Mood Adjectives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7192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38FA3-0FA8-1CD3-055A-BB12387AD7FF}"/>
              </a:ext>
            </a:extLst>
          </p:cNvPr>
          <p:cNvSpPr>
            <a:spLocks noGrp="1"/>
          </p:cNvSpPr>
          <p:nvPr>
            <p:ph type="title"/>
          </p:nvPr>
        </p:nvSpPr>
        <p:spPr/>
        <p:txBody>
          <a:bodyPr>
            <a:normAutofit/>
          </a:bodyPr>
          <a:lstStyle/>
          <a:p>
            <a:pPr algn="ctr"/>
            <a:r>
              <a:rPr lang="en-US" sz="6000" b="1" dirty="0"/>
              <a:t>More about MOOD</a:t>
            </a:r>
          </a:p>
        </p:txBody>
      </p:sp>
      <p:sp>
        <p:nvSpPr>
          <p:cNvPr id="3" name="Content Placeholder 2">
            <a:extLst>
              <a:ext uri="{FF2B5EF4-FFF2-40B4-BE49-F238E27FC236}">
                <a16:creationId xmlns:a16="http://schemas.microsoft.com/office/drawing/2014/main" id="{9665D7BB-701D-3C34-A81A-C8F41CF2DE3D}"/>
              </a:ext>
            </a:extLst>
          </p:cNvPr>
          <p:cNvSpPr>
            <a:spLocks noGrp="1"/>
          </p:cNvSpPr>
          <p:nvPr>
            <p:ph idx="1"/>
          </p:nvPr>
        </p:nvSpPr>
        <p:spPr/>
        <p:txBody>
          <a:bodyPr>
            <a:normAutofit lnSpcReduction="10000"/>
          </a:bodyPr>
          <a:lstStyle/>
          <a:p>
            <a:r>
              <a:rPr lang="en-US" sz="3000" b="1" dirty="0">
                <a:effectLst/>
                <a:latin typeface="Abadi" panose="020B0604020104020204" pitchFamily="34" charset="0"/>
                <a:ea typeface="Calibri" panose="020F0502020204030204" pitchFamily="34" charset="0"/>
                <a:cs typeface="Times New Roman" panose="02020603050405020304" pitchFamily="18" charset="0"/>
              </a:rPr>
              <a:t>Novels can feature more than one mood, although readers will typically identify an overall emotional response to the work as a whole. Mood allows a writer to create a memorable and meaningful story with which the reader can connect. In addition, writers reveal their artistic use of language and creative skills when establishing the mood of a literary work.”—www.literarydevices.net </a:t>
            </a:r>
          </a:p>
          <a:p>
            <a:endParaRPr lang="en-US" dirty="0"/>
          </a:p>
        </p:txBody>
      </p:sp>
    </p:spTree>
    <p:extLst>
      <p:ext uri="{BB962C8B-B14F-4D97-AF65-F5344CB8AC3E}">
        <p14:creationId xmlns:p14="http://schemas.microsoft.com/office/powerpoint/2010/main" val="1623795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7698C-EEC9-D35E-C32D-DC1E3FC13FCB}"/>
              </a:ext>
            </a:extLst>
          </p:cNvPr>
          <p:cNvSpPr>
            <a:spLocks noGrp="1"/>
          </p:cNvSpPr>
          <p:nvPr>
            <p:ph type="title"/>
          </p:nvPr>
        </p:nvSpPr>
        <p:spPr/>
        <p:txBody>
          <a:bodyPr>
            <a:normAutofit/>
          </a:bodyPr>
          <a:lstStyle/>
          <a:p>
            <a:pPr algn="ctr"/>
            <a:r>
              <a:rPr lang="en-US" sz="5000" b="1" dirty="0"/>
              <a:t>Why is mood important?</a:t>
            </a:r>
          </a:p>
        </p:txBody>
      </p:sp>
      <p:sp>
        <p:nvSpPr>
          <p:cNvPr id="3" name="Content Placeholder 2">
            <a:extLst>
              <a:ext uri="{FF2B5EF4-FFF2-40B4-BE49-F238E27FC236}">
                <a16:creationId xmlns:a16="http://schemas.microsoft.com/office/drawing/2014/main" id="{4E282EE8-24FD-6C8F-D962-C80E00FF516C}"/>
              </a:ext>
            </a:extLst>
          </p:cNvPr>
          <p:cNvSpPr>
            <a:spLocks noGrp="1"/>
          </p:cNvSpPr>
          <p:nvPr>
            <p:ph idx="1"/>
          </p:nvPr>
        </p:nvSpPr>
        <p:spPr/>
        <p:txBody>
          <a:bodyPr>
            <a:normAutofit fontScale="85000" lnSpcReduction="10000"/>
          </a:bodyPr>
          <a:lstStyle/>
          <a:p>
            <a:r>
              <a:rPr lang="en-US" sz="4000" b="0" i="0" dirty="0">
                <a:effectLst/>
                <a:latin typeface="Abadi" panose="020B0604020104020204" pitchFamily="34" charset="0"/>
              </a:rPr>
              <a:t>“…</a:t>
            </a:r>
            <a:r>
              <a:rPr lang="en-US" sz="4000" b="0" i="0" dirty="0">
                <a:solidFill>
                  <a:srgbClr val="FF0000"/>
                </a:solidFill>
                <a:effectLst/>
                <a:latin typeface="Abadi" panose="020B0604020104020204" pitchFamily="34" charset="0"/>
              </a:rPr>
              <a:t>mood</a:t>
            </a:r>
            <a:r>
              <a:rPr lang="en-US" sz="4000" b="0" i="0" dirty="0">
                <a:effectLst/>
                <a:latin typeface="Abadi" panose="020B0604020104020204" pitchFamily="34" charset="0"/>
              </a:rPr>
              <a:t> evokes emotional responses in readers; it helps to establish an emotional connection between a piece of literature and its audience. Once readers feel emotionally impacted by a piece, they will be better able to understand the central message, or </a:t>
            </a:r>
            <a:r>
              <a:rPr lang="en-US" sz="4000" dirty="0">
                <a:latin typeface="Abadi" panose="020B0604020104020204" pitchFamily="34" charset="0"/>
              </a:rPr>
              <a:t>theme</a:t>
            </a:r>
            <a:r>
              <a:rPr lang="en-US" sz="4000" b="0" i="0" dirty="0">
                <a:effectLst/>
                <a:latin typeface="Abadi" panose="020B0604020104020204" pitchFamily="34" charset="0"/>
              </a:rPr>
              <a:t> of the work.”-https://www.tckpublishing.com/mood/</a:t>
            </a:r>
          </a:p>
          <a:p>
            <a:endParaRPr lang="en-US" dirty="0"/>
          </a:p>
        </p:txBody>
      </p:sp>
    </p:spTree>
    <p:extLst>
      <p:ext uri="{BB962C8B-B14F-4D97-AF65-F5344CB8AC3E}">
        <p14:creationId xmlns:p14="http://schemas.microsoft.com/office/powerpoint/2010/main" val="1639085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D28D120-1389-4B3F-BECB-0949DCCAC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 y="0"/>
            <a:ext cx="121987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C65D84-D2FC-0A49-B7A7-8CE1B834FA74}"/>
              </a:ext>
            </a:extLst>
          </p:cNvPr>
          <p:cNvSpPr>
            <a:spLocks noGrp="1"/>
          </p:cNvSpPr>
          <p:nvPr>
            <p:ph type="title"/>
          </p:nvPr>
        </p:nvSpPr>
        <p:spPr>
          <a:xfrm>
            <a:off x="521209" y="786384"/>
            <a:ext cx="3623244" cy="2665614"/>
          </a:xfrm>
        </p:spPr>
        <p:txBody>
          <a:bodyPr anchor="t">
            <a:normAutofit/>
          </a:bodyPr>
          <a:lstStyle/>
          <a:p>
            <a:r>
              <a:rPr lang="en-US" sz="3700" b="1"/>
              <a:t>How do writers establish the mood in literature?</a:t>
            </a:r>
          </a:p>
        </p:txBody>
      </p:sp>
      <p:cxnSp>
        <p:nvCxnSpPr>
          <p:cNvPr id="13" name="Straight Connector 12">
            <a:extLst>
              <a:ext uri="{FF2B5EF4-FFF2-40B4-BE49-F238E27FC236}">
                <a16:creationId xmlns:a16="http://schemas.microsoft.com/office/drawing/2014/main" id="{D927055D-9ECF-487E-91DD-FFA84AB92D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333" y="571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Online Media 3" title="Introduction to MOOD in Literature">
            <a:hlinkClick r:id="" action="ppaction://media"/>
            <a:extLst>
              <a:ext uri="{FF2B5EF4-FFF2-40B4-BE49-F238E27FC236}">
                <a16:creationId xmlns:a16="http://schemas.microsoft.com/office/drawing/2014/main" id="{01E563D0-F40B-934D-AE58-4425ACE7495F}"/>
              </a:ext>
            </a:extLst>
          </p:cNvPr>
          <p:cNvPicPr>
            <a:picLocks noRot="1" noChangeAspect="1"/>
          </p:cNvPicPr>
          <p:nvPr>
            <a:videoFile r:link="rId1"/>
          </p:nvPr>
        </p:nvPicPr>
        <p:blipFill>
          <a:blip r:embed="rId3"/>
          <a:stretch>
            <a:fillRect/>
          </a:stretch>
        </p:blipFill>
        <p:spPr>
          <a:xfrm>
            <a:off x="571333" y="3987248"/>
            <a:ext cx="3570515" cy="2017340"/>
          </a:xfrm>
          <a:prstGeom prst="rect">
            <a:avLst/>
          </a:prstGeom>
        </p:spPr>
      </p:pic>
      <p:sp>
        <p:nvSpPr>
          <p:cNvPr id="8" name="Content Placeholder 7">
            <a:extLst>
              <a:ext uri="{FF2B5EF4-FFF2-40B4-BE49-F238E27FC236}">
                <a16:creationId xmlns:a16="http://schemas.microsoft.com/office/drawing/2014/main" id="{C0542E64-26A4-7421-8F1C-082AC65101C7}"/>
              </a:ext>
            </a:extLst>
          </p:cNvPr>
          <p:cNvSpPr>
            <a:spLocks noGrp="1"/>
          </p:cNvSpPr>
          <p:nvPr>
            <p:ph idx="1"/>
          </p:nvPr>
        </p:nvSpPr>
        <p:spPr>
          <a:xfrm>
            <a:off x="4931765" y="989350"/>
            <a:ext cx="6699544" cy="5021609"/>
          </a:xfrm>
        </p:spPr>
        <p:txBody>
          <a:bodyPr anchor="t">
            <a:normAutofit/>
          </a:bodyPr>
          <a:lstStyle/>
          <a:p>
            <a:pPr marL="0" indent="0">
              <a:buNone/>
            </a:pPr>
            <a:r>
              <a:rPr lang="en-US" b="1" dirty="0">
                <a:solidFill>
                  <a:srgbClr val="FF0000"/>
                </a:solidFill>
                <a:effectLst/>
                <a:latin typeface="Arial" panose="020B0604020202020204" pitchFamily="34" charset="0"/>
                <a:ea typeface="Times New Roman" panose="02020603050405020304" pitchFamily="18" charset="0"/>
              </a:rPr>
              <a:t>Mood </a:t>
            </a:r>
            <a:r>
              <a:rPr lang="en-US" b="1" dirty="0">
                <a:effectLst/>
                <a:latin typeface="Arial" panose="020B0604020202020204" pitchFamily="34" charset="0"/>
                <a:ea typeface="Times New Roman" panose="02020603050405020304" pitchFamily="18" charset="0"/>
              </a:rPr>
              <a:t>is an essential literary device to bring cohesion to a story and create an emotional response in readers. This response allows readers to experience emotion and connection within a story, making the literary work more meaningful and memorable. When writers establish mood, it should be consistent with the literary work so that the mood is not disjointed from the story yet remains emotionally accessible and resonant for readers. Though it may seem difficult to achieve mood in a story without being too overt or too subtle for readers, writers can rely on four techniques to craft this literary device (tone, setting, choice of words, and subject matter).</a:t>
            </a:r>
            <a:endParaRPr lang="en-US" b="1" dirty="0"/>
          </a:p>
        </p:txBody>
      </p:sp>
      <p:cxnSp>
        <p:nvCxnSpPr>
          <p:cNvPr id="15" name="Straight Connector 14">
            <a:extLst>
              <a:ext uri="{FF2B5EF4-FFF2-40B4-BE49-F238E27FC236}">
                <a16:creationId xmlns:a16="http://schemas.microsoft.com/office/drawing/2014/main" id="{F0DC1883-8AF7-483D-9074-3C6D8AF57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CF89D75-E5AC-4C45-9D87-228849A4C7A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422916"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84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8AB49-1182-5605-D28A-E0D49B382840}"/>
              </a:ext>
            </a:extLst>
          </p:cNvPr>
          <p:cNvSpPr>
            <a:spLocks noGrp="1"/>
          </p:cNvSpPr>
          <p:nvPr>
            <p:ph type="title"/>
          </p:nvPr>
        </p:nvSpPr>
        <p:spPr/>
        <p:txBody>
          <a:bodyPr>
            <a:normAutofit/>
          </a:bodyPr>
          <a:lstStyle/>
          <a:p>
            <a:pPr algn="ctr"/>
            <a:r>
              <a:rPr lang="en-US" sz="6000" b="1" dirty="0"/>
              <a:t>Setting, Imagery, and Mood</a:t>
            </a:r>
          </a:p>
        </p:txBody>
      </p:sp>
      <p:sp>
        <p:nvSpPr>
          <p:cNvPr id="3" name="Content Placeholder 2">
            <a:extLst>
              <a:ext uri="{FF2B5EF4-FFF2-40B4-BE49-F238E27FC236}">
                <a16:creationId xmlns:a16="http://schemas.microsoft.com/office/drawing/2014/main" id="{C375FC4D-7B67-F3FC-1698-BDEFFA4E220A}"/>
              </a:ext>
            </a:extLst>
          </p:cNvPr>
          <p:cNvSpPr>
            <a:spLocks noGrp="1"/>
          </p:cNvSpPr>
          <p:nvPr>
            <p:ph idx="1"/>
          </p:nvPr>
        </p:nvSpPr>
        <p:spPr/>
        <p:txBody>
          <a:bodyPr>
            <a:normAutofit/>
          </a:bodyPr>
          <a:lstStyle/>
          <a:p>
            <a:r>
              <a:rPr lang="en-US" sz="3000" b="0" i="0" dirty="0">
                <a:effectLst/>
                <a:latin typeface="Arial" panose="020B0604020202020204" pitchFamily="34" charset="0"/>
              </a:rPr>
              <a:t>A story’s setting refers to its “physical” location and time frame in which it takes place. </a:t>
            </a:r>
            <a:r>
              <a:rPr lang="en-US" sz="3000" b="1" i="0" dirty="0">
                <a:solidFill>
                  <a:srgbClr val="FF0000"/>
                </a:solidFill>
                <a:effectLst/>
                <a:latin typeface="Arial" panose="020B0604020202020204" pitchFamily="34" charset="0"/>
              </a:rPr>
              <a:t>Setting can have a distinct impact on the mood of a story.</a:t>
            </a:r>
            <a:r>
              <a:rPr lang="en-US" sz="3000" b="0" i="0" dirty="0">
                <a:effectLst/>
                <a:latin typeface="Arial" panose="020B0604020202020204" pitchFamily="34" charset="0"/>
              </a:rPr>
              <a:t> For example, if a story is set in an idyllic pasture on a sunny day, readers will be inclined to expect a happy mood. In turn, if a story is set in a futuristic dystopia, readers may expect a mood of tension or hopelessness.</a:t>
            </a:r>
            <a:endParaRPr lang="en-US" sz="3000" dirty="0"/>
          </a:p>
        </p:txBody>
      </p:sp>
    </p:spTree>
    <p:extLst>
      <p:ext uri="{BB962C8B-B14F-4D97-AF65-F5344CB8AC3E}">
        <p14:creationId xmlns:p14="http://schemas.microsoft.com/office/powerpoint/2010/main" val="123195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9FA4-659B-830D-45E7-4F186D11EE78}"/>
              </a:ext>
            </a:extLst>
          </p:cNvPr>
          <p:cNvSpPr>
            <a:spLocks noGrp="1"/>
          </p:cNvSpPr>
          <p:nvPr>
            <p:ph type="title"/>
          </p:nvPr>
        </p:nvSpPr>
        <p:spPr/>
        <p:txBody>
          <a:bodyPr>
            <a:normAutofit/>
          </a:bodyPr>
          <a:lstStyle/>
          <a:p>
            <a:pPr algn="ctr"/>
            <a:r>
              <a:rPr lang="en-US" sz="6000" b="1" dirty="0"/>
              <a:t>TONE vs MOOD</a:t>
            </a:r>
          </a:p>
        </p:txBody>
      </p:sp>
      <p:sp>
        <p:nvSpPr>
          <p:cNvPr id="3" name="Content Placeholder 2">
            <a:extLst>
              <a:ext uri="{FF2B5EF4-FFF2-40B4-BE49-F238E27FC236}">
                <a16:creationId xmlns:a16="http://schemas.microsoft.com/office/drawing/2014/main" id="{383C597C-CE7B-3528-76F6-A27EC26B6130}"/>
              </a:ext>
            </a:extLst>
          </p:cNvPr>
          <p:cNvSpPr>
            <a:spLocks noGrp="1"/>
          </p:cNvSpPr>
          <p:nvPr>
            <p:ph idx="1"/>
          </p:nvPr>
        </p:nvSpPr>
        <p:spPr/>
        <p:txBody>
          <a:bodyPr>
            <a:noAutofit/>
          </a:bodyPr>
          <a:lstStyle/>
          <a:p>
            <a:pPr marL="0" indent="0">
              <a:buNone/>
            </a:pPr>
            <a:r>
              <a:rPr lang="en-US" sz="3000" b="1" i="0" dirty="0">
                <a:solidFill>
                  <a:srgbClr val="FF0000"/>
                </a:solidFill>
                <a:effectLst/>
                <a:latin typeface="Abadi" panose="020B0604020104020204" pitchFamily="34" charset="0"/>
              </a:rPr>
              <a:t>Though </a:t>
            </a:r>
            <a:r>
              <a:rPr lang="en-US" sz="3000" b="1" i="0" u="none" strike="noStrike" dirty="0">
                <a:solidFill>
                  <a:srgbClr val="FF0000"/>
                </a:solidFill>
                <a:effectLst/>
                <a:latin typeface="Abadi" panose="020B0604020104020204" pitchFamily="34" charset="0"/>
                <a:hlinkClick r:id="rId2">
                  <a:extLst>
                    <a:ext uri="{A12FA001-AC4F-418D-AE19-62706E023703}">
                      <ahyp:hlinkClr xmlns:ahyp="http://schemas.microsoft.com/office/drawing/2018/hyperlinkcolor" val="tx"/>
                    </a:ext>
                  </a:extLst>
                </a:hlinkClick>
              </a:rPr>
              <a:t>tone</a:t>
            </a:r>
            <a:r>
              <a:rPr lang="en-US" sz="3000" b="1" i="0" dirty="0">
                <a:solidFill>
                  <a:srgbClr val="FF0000"/>
                </a:solidFill>
                <a:effectLst/>
                <a:latin typeface="Abadi" panose="020B0604020104020204" pitchFamily="34" charset="0"/>
              </a:rPr>
              <a:t> and mood appear similar, they are distinct</a:t>
            </a:r>
            <a:r>
              <a:rPr lang="en-US" sz="3000" b="0" i="0" dirty="0">
                <a:effectLst/>
                <a:latin typeface="Abadi" panose="020B0604020104020204" pitchFamily="34" charset="0"/>
              </a:rPr>
              <a:t>. Mood indicates the emotions evoked in the reader by the story. Tone refers to the </a:t>
            </a:r>
            <a:r>
              <a:rPr lang="en-US" sz="3000" b="0" i="0" u="none" strike="noStrike" dirty="0">
                <a:effectLst/>
                <a:latin typeface="Abadi" panose="020B0604020104020204" pitchFamily="34" charset="0"/>
                <a:hlinkClick r:id="rId3">
                  <a:extLst>
                    <a:ext uri="{A12FA001-AC4F-418D-AE19-62706E023703}">
                      <ahyp:hlinkClr xmlns:ahyp="http://schemas.microsoft.com/office/drawing/2018/hyperlinkcolor" val="tx"/>
                    </a:ext>
                  </a:extLst>
                </a:hlinkClick>
              </a:rPr>
              <a:t>narrator</a:t>
            </a:r>
            <a:r>
              <a:rPr lang="en-US" sz="3000" b="0" i="0" dirty="0">
                <a:effectLst/>
                <a:latin typeface="Abadi" panose="020B0604020104020204" pitchFamily="34" charset="0"/>
              </a:rPr>
              <a:t>’s </a:t>
            </a:r>
            <a:r>
              <a:rPr lang="en-US" sz="3000" b="0" i="0" u="none" strike="noStrike" dirty="0">
                <a:effectLst/>
                <a:latin typeface="Abadi" panose="020B0604020104020204" pitchFamily="34" charset="0"/>
                <a:hlinkClick r:id="rId4">
                  <a:extLst>
                    <a:ext uri="{A12FA001-AC4F-418D-AE19-62706E023703}">
                      <ahyp:hlinkClr xmlns:ahyp="http://schemas.microsoft.com/office/drawing/2018/hyperlinkcolor" val="tx"/>
                    </a:ext>
                  </a:extLst>
                </a:hlinkClick>
              </a:rPr>
              <a:t>attitude</a:t>
            </a:r>
            <a:r>
              <a:rPr lang="en-US" sz="3000" b="0" i="0" dirty="0">
                <a:effectLst/>
                <a:latin typeface="Abadi" panose="020B0604020104020204" pitchFamily="34" charset="0"/>
              </a:rPr>
              <a:t> toward the events taking place in the story, which can also evoke emotion in a reader. The tone of a narrator can contribute to a story’s mood by enhancing the reader’s emotional response.</a:t>
            </a:r>
            <a:endParaRPr lang="en-US" sz="3000" dirty="0">
              <a:latin typeface="Abadi" panose="020B0604020104020204" pitchFamily="34" charset="0"/>
            </a:endParaRPr>
          </a:p>
        </p:txBody>
      </p:sp>
    </p:spTree>
    <p:extLst>
      <p:ext uri="{BB962C8B-B14F-4D97-AF65-F5344CB8AC3E}">
        <p14:creationId xmlns:p14="http://schemas.microsoft.com/office/powerpoint/2010/main" val="1922799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F2D2E-145D-27B0-7A1B-DD82B6CAEA17}"/>
              </a:ext>
            </a:extLst>
          </p:cNvPr>
          <p:cNvSpPr>
            <a:spLocks noGrp="1"/>
          </p:cNvSpPr>
          <p:nvPr>
            <p:ph type="title"/>
          </p:nvPr>
        </p:nvSpPr>
        <p:spPr/>
        <p:txBody>
          <a:bodyPr>
            <a:normAutofit/>
          </a:bodyPr>
          <a:lstStyle/>
          <a:p>
            <a:pPr algn="ctr"/>
            <a:r>
              <a:rPr lang="en-US" sz="6000" b="1" dirty="0"/>
              <a:t>Mood vs Tone</a:t>
            </a:r>
          </a:p>
        </p:txBody>
      </p:sp>
      <p:sp>
        <p:nvSpPr>
          <p:cNvPr id="3" name="Content Placeholder 2">
            <a:extLst>
              <a:ext uri="{FF2B5EF4-FFF2-40B4-BE49-F238E27FC236}">
                <a16:creationId xmlns:a16="http://schemas.microsoft.com/office/drawing/2014/main" id="{18BC697A-5C71-D7F9-A89E-BE14341DC630}"/>
              </a:ext>
            </a:extLst>
          </p:cNvPr>
          <p:cNvSpPr>
            <a:spLocks noGrp="1"/>
          </p:cNvSpPr>
          <p:nvPr>
            <p:ph idx="1"/>
          </p:nvPr>
        </p:nvSpPr>
        <p:spPr/>
        <p:txBody>
          <a:bodyPr>
            <a:normAutofit fontScale="92500" lnSpcReduction="10000"/>
          </a:bodyPr>
          <a:lstStyle/>
          <a:p>
            <a:pPr marL="0" indent="0" algn="l" fontAlgn="base">
              <a:buNone/>
            </a:pPr>
            <a:r>
              <a:rPr lang="en-US" sz="2500" b="0" i="0" u="none" strike="noStrike" dirty="0">
                <a:solidFill>
                  <a:schemeClr val="tx1">
                    <a:lumMod val="95000"/>
                    <a:lumOff val="5000"/>
                  </a:schemeClr>
                </a:solidFill>
                <a:effectLst/>
                <a:latin typeface="Abadi" panose="020B0604020104020204" pitchFamily="34" charset="0"/>
              </a:rPr>
              <a:t>“Tone </a:t>
            </a:r>
            <a:r>
              <a:rPr lang="en-US" sz="2500" b="0" i="0" dirty="0">
                <a:solidFill>
                  <a:schemeClr val="tx1">
                    <a:lumMod val="95000"/>
                    <a:lumOff val="5000"/>
                  </a:schemeClr>
                </a:solidFill>
                <a:effectLst/>
                <a:latin typeface="Abadi" panose="020B0604020104020204" pitchFamily="34" charset="0"/>
              </a:rPr>
              <a:t>reflects the speaker’s feelings or attitude toward the subject, whereas </a:t>
            </a:r>
            <a:r>
              <a:rPr lang="en-US" sz="2500" b="1" i="0" dirty="0">
                <a:solidFill>
                  <a:srgbClr val="FF0000"/>
                </a:solidFill>
                <a:effectLst/>
                <a:latin typeface="Abadi" panose="020B0604020104020204" pitchFamily="34" charset="0"/>
              </a:rPr>
              <a:t>mood </a:t>
            </a:r>
            <a:r>
              <a:rPr lang="en-US" sz="2500" b="0" i="0" dirty="0">
                <a:solidFill>
                  <a:schemeClr val="tx1">
                    <a:lumMod val="95000"/>
                    <a:lumOff val="5000"/>
                  </a:schemeClr>
                </a:solidFill>
                <a:effectLst/>
                <a:latin typeface="Abadi" panose="020B0604020104020204" pitchFamily="34" charset="0"/>
              </a:rPr>
              <a:t>is the feeling experienced by the reader.</a:t>
            </a:r>
          </a:p>
          <a:p>
            <a:pPr marL="0" indent="0" algn="l" fontAlgn="base">
              <a:buNone/>
            </a:pPr>
            <a:r>
              <a:rPr lang="en-US" sz="2500" b="0" i="0" dirty="0">
                <a:solidFill>
                  <a:schemeClr val="tx1">
                    <a:lumMod val="95000"/>
                    <a:lumOff val="5000"/>
                  </a:schemeClr>
                </a:solidFill>
                <a:effectLst/>
                <a:latin typeface="Abadi" panose="020B0604020104020204" pitchFamily="34" charset="0"/>
              </a:rPr>
              <a:t>Tone is important when it comes to creating </a:t>
            </a:r>
            <a:r>
              <a:rPr lang="en-US" sz="2500" b="1" i="0" dirty="0">
                <a:solidFill>
                  <a:srgbClr val="FF0000"/>
                </a:solidFill>
                <a:effectLst/>
                <a:latin typeface="Abadi" panose="020B0604020104020204" pitchFamily="34" charset="0"/>
              </a:rPr>
              <a:t>mood</a:t>
            </a:r>
            <a:r>
              <a:rPr lang="en-US" sz="2500" b="0" i="0" dirty="0">
                <a:solidFill>
                  <a:schemeClr val="tx1">
                    <a:lumMod val="95000"/>
                    <a:lumOff val="5000"/>
                  </a:schemeClr>
                </a:solidFill>
                <a:effectLst/>
                <a:latin typeface="Abadi" panose="020B0604020104020204" pitchFamily="34" charset="0"/>
              </a:rPr>
              <a:t>. The attitude of the speaker will likely influence the way they tell the story, which in turn influences how readers feel while reading it.</a:t>
            </a:r>
          </a:p>
          <a:p>
            <a:pPr marL="0" indent="0" algn="l" fontAlgn="base">
              <a:buNone/>
            </a:pPr>
            <a:r>
              <a:rPr lang="en-US" sz="2500" b="0" i="0" dirty="0">
                <a:solidFill>
                  <a:schemeClr val="tx1">
                    <a:lumMod val="95000"/>
                    <a:lumOff val="5000"/>
                  </a:schemeClr>
                </a:solidFill>
                <a:effectLst/>
                <a:latin typeface="Abadi" panose="020B0604020104020204" pitchFamily="34" charset="0"/>
              </a:rPr>
              <a:t>Diction (an author’s word choice) can also help to create the </a:t>
            </a:r>
            <a:r>
              <a:rPr lang="en-US" sz="2500" b="1" i="0" dirty="0">
                <a:solidFill>
                  <a:srgbClr val="FF0000"/>
                </a:solidFill>
                <a:effectLst/>
                <a:latin typeface="Abadi" panose="020B0604020104020204" pitchFamily="34" charset="0"/>
              </a:rPr>
              <a:t>mood </a:t>
            </a:r>
            <a:r>
              <a:rPr lang="en-US" sz="2500" b="0" i="0" dirty="0">
                <a:solidFill>
                  <a:schemeClr val="tx1">
                    <a:lumMod val="95000"/>
                    <a:lumOff val="5000"/>
                  </a:schemeClr>
                </a:solidFill>
                <a:effectLst/>
                <a:latin typeface="Abadi" panose="020B0604020104020204" pitchFamily="34" charset="0"/>
              </a:rPr>
              <a:t>and atmosphere in a piece of literature. Every word carries a positive, negative, or neutral connotation, so authors must choose their words carefully to create their intended atmosphere.”-https://www.tckpublishing.com/mood/</a:t>
            </a:r>
          </a:p>
          <a:p>
            <a:pPr algn="l" fontAlgn="base"/>
            <a:endParaRPr lang="en-US" dirty="0"/>
          </a:p>
        </p:txBody>
      </p:sp>
    </p:spTree>
    <p:extLst>
      <p:ext uri="{BB962C8B-B14F-4D97-AF65-F5344CB8AC3E}">
        <p14:creationId xmlns:p14="http://schemas.microsoft.com/office/powerpoint/2010/main" val="3109538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F68F7-4A25-9D5A-CC2E-3F50E17015D7}"/>
              </a:ext>
            </a:extLst>
          </p:cNvPr>
          <p:cNvSpPr>
            <a:spLocks noGrp="1"/>
          </p:cNvSpPr>
          <p:nvPr>
            <p:ph type="title"/>
          </p:nvPr>
        </p:nvSpPr>
        <p:spPr/>
        <p:txBody>
          <a:bodyPr>
            <a:normAutofit/>
          </a:bodyPr>
          <a:lstStyle/>
          <a:p>
            <a:pPr algn="ctr"/>
            <a:r>
              <a:rPr lang="en-US" sz="6000" b="1" dirty="0"/>
              <a:t>Word Choice and Mood</a:t>
            </a:r>
          </a:p>
        </p:txBody>
      </p:sp>
      <p:sp>
        <p:nvSpPr>
          <p:cNvPr id="3" name="Content Placeholder 2">
            <a:extLst>
              <a:ext uri="{FF2B5EF4-FFF2-40B4-BE49-F238E27FC236}">
                <a16:creationId xmlns:a16="http://schemas.microsoft.com/office/drawing/2014/main" id="{872A8EF4-464B-F0A1-AE0C-05FC2C520B1E}"/>
              </a:ext>
            </a:extLst>
          </p:cNvPr>
          <p:cNvSpPr>
            <a:spLocks noGrp="1"/>
          </p:cNvSpPr>
          <p:nvPr>
            <p:ph idx="1"/>
          </p:nvPr>
        </p:nvSpPr>
        <p:spPr/>
        <p:txBody>
          <a:bodyPr>
            <a:noAutofit/>
          </a:bodyPr>
          <a:lstStyle/>
          <a:p>
            <a:pPr marL="0" indent="0">
              <a:buNone/>
            </a:pPr>
            <a:r>
              <a:rPr lang="en-US" sz="2300" b="1" i="0" dirty="0">
                <a:solidFill>
                  <a:srgbClr val="FF0000"/>
                </a:solidFill>
                <a:effectLst/>
                <a:latin typeface="Arial" panose="020B0604020202020204" pitchFamily="34" charset="0"/>
              </a:rPr>
              <a:t>Word choice in a story is key to establishing its mood</a:t>
            </a:r>
            <a:r>
              <a:rPr lang="en-US" sz="2300" b="1" i="0" dirty="0">
                <a:effectLst/>
                <a:latin typeface="Arial" panose="020B0604020202020204" pitchFamily="34" charset="0"/>
              </a:rPr>
              <a:t>. This includes the way words “sound” to a reader, perhaps harsh or loving, and the use of connotative meanings of words. For example, if a writer states that a family returned to their house, the implied meaning is that the family has come back to the structure in which they live. If, instead, a writer states that a family has returned to their home, the implied meaning is that the family has come back to a place of comfort and belonging. A writer’s choice of words is significant in establishing a story’s mood by evoking emotional responses in readers.</a:t>
            </a:r>
            <a:endParaRPr lang="en-US" sz="2300" b="1" dirty="0"/>
          </a:p>
        </p:txBody>
      </p:sp>
    </p:spTree>
    <p:extLst>
      <p:ext uri="{BB962C8B-B14F-4D97-AF65-F5344CB8AC3E}">
        <p14:creationId xmlns:p14="http://schemas.microsoft.com/office/powerpoint/2010/main" val="675697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782370-4704-70F0-B62E-6C826AA39DE3}"/>
              </a:ext>
            </a:extLst>
          </p:cNvPr>
          <p:cNvSpPr>
            <a:spLocks noGrp="1"/>
          </p:cNvSpPr>
          <p:nvPr>
            <p:ph type="title"/>
          </p:nvPr>
        </p:nvSpPr>
        <p:spPr/>
        <p:txBody>
          <a:bodyPr>
            <a:normAutofit fontScale="90000"/>
          </a:bodyPr>
          <a:lstStyle/>
          <a:p>
            <a:pPr algn="ctr"/>
            <a:br>
              <a:rPr lang="en-US" sz="3200" b="0" i="0" dirty="0">
                <a:solidFill>
                  <a:srgbClr val="333333"/>
                </a:solidFill>
                <a:effectLst/>
                <a:latin typeface="Arial" panose="020B0604020202020204" pitchFamily="34" charset="0"/>
              </a:rPr>
            </a:br>
            <a:r>
              <a:rPr lang="en-US" sz="6700" b="1" dirty="0">
                <a:solidFill>
                  <a:schemeClr val="tx1">
                    <a:lumMod val="95000"/>
                    <a:lumOff val="5000"/>
                  </a:schemeClr>
                </a:solidFill>
              </a:rPr>
              <a:t>The Subject Matter and Mood</a:t>
            </a:r>
            <a:br>
              <a:rPr lang="en-US" sz="3200" b="0" i="0" dirty="0">
                <a:solidFill>
                  <a:srgbClr val="333333"/>
                </a:solidFill>
                <a:effectLst/>
                <a:latin typeface="Arial" panose="020B0604020202020204" pitchFamily="34" charset="0"/>
              </a:rPr>
            </a:br>
            <a:br>
              <a:rPr lang="en-US" sz="3200" b="0" i="0" dirty="0">
                <a:solidFill>
                  <a:srgbClr val="333333"/>
                </a:solidFill>
                <a:effectLst/>
                <a:latin typeface="Arial" panose="020B0604020202020204" pitchFamily="34" charset="0"/>
              </a:rPr>
            </a:br>
            <a:br>
              <a:rPr lang="en-US" sz="3200" b="0" i="0" dirty="0">
                <a:solidFill>
                  <a:srgbClr val="333333"/>
                </a:solidFill>
                <a:effectLst/>
                <a:latin typeface="Arial" panose="020B0604020202020204" pitchFamily="34" charset="0"/>
              </a:rPr>
            </a:br>
            <a:r>
              <a:rPr lang="en-US" sz="4400" b="0" i="0" dirty="0">
                <a:solidFill>
                  <a:schemeClr val="tx1">
                    <a:lumMod val="95000"/>
                    <a:lumOff val="5000"/>
                  </a:schemeClr>
                </a:solidFill>
                <a:effectLst/>
                <a:latin typeface="Arial" panose="020B0604020202020204" pitchFamily="34" charset="0"/>
              </a:rPr>
              <a:t>The subject matter of a story can also help establish its mood. For example, a story about war is likely to feature a sad mood, whereas a story about romantic love is likely to feature a happy mood.</a:t>
            </a:r>
            <a:endParaRPr lang="en-US" sz="4400" b="1" dirty="0">
              <a:solidFill>
                <a:schemeClr val="tx1">
                  <a:lumMod val="95000"/>
                  <a:lumOff val="5000"/>
                </a:schemeClr>
              </a:solidFill>
            </a:endParaRPr>
          </a:p>
        </p:txBody>
      </p:sp>
    </p:spTree>
    <p:extLst>
      <p:ext uri="{BB962C8B-B14F-4D97-AF65-F5344CB8AC3E}">
        <p14:creationId xmlns:p14="http://schemas.microsoft.com/office/powerpoint/2010/main" val="87385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D28D120-1389-4B3F-BECB-0949DCCAC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2" y="0"/>
            <a:ext cx="121987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259844-8D57-4AE0-7EB7-BD80D493840C}"/>
              </a:ext>
            </a:extLst>
          </p:cNvPr>
          <p:cNvSpPr>
            <a:spLocks noGrp="1"/>
          </p:cNvSpPr>
          <p:nvPr>
            <p:ph type="title"/>
          </p:nvPr>
        </p:nvSpPr>
        <p:spPr>
          <a:xfrm>
            <a:off x="521208" y="786384"/>
            <a:ext cx="4968630" cy="5000462"/>
          </a:xfrm>
        </p:spPr>
        <p:txBody>
          <a:bodyPr anchor="t">
            <a:normAutofit/>
          </a:bodyPr>
          <a:lstStyle/>
          <a:p>
            <a:pPr algn="ctr"/>
            <a:r>
              <a:rPr lang="en-US" sz="3000" dirty="0">
                <a:solidFill>
                  <a:srgbClr val="000000"/>
                </a:solidFill>
                <a:effectLst/>
                <a:latin typeface="Abadi" panose="020B0604020104020204" pitchFamily="34" charset="0"/>
                <a:ea typeface="Calibri" panose="020F0502020204030204" pitchFamily="34" charset="0"/>
              </a:rPr>
              <a:t>“As a literary device, mood refers to the emotional response that the writer wishes to evoke in the reader through a story. </a:t>
            </a:r>
            <a:r>
              <a:rPr lang="en-US" sz="3000" dirty="0">
                <a:effectLst/>
                <a:latin typeface="Abadi" panose="020B0604020104020204" pitchFamily="34" charset="0"/>
              </a:rPr>
              <a:t> This response can range anywhere from feelings of calm, fear, anger, or joy depending on the literary work. In general, short stories and poems feature a consistent mood due to their length. </a:t>
            </a:r>
            <a:endParaRPr lang="en-US" sz="3000" dirty="0">
              <a:latin typeface="Abadi" panose="020B0604020104020204" pitchFamily="34" charset="0"/>
            </a:endParaRPr>
          </a:p>
        </p:txBody>
      </p:sp>
      <p:cxnSp>
        <p:nvCxnSpPr>
          <p:cNvPr id="13" name="Straight Connector 12">
            <a:extLst>
              <a:ext uri="{FF2B5EF4-FFF2-40B4-BE49-F238E27FC236}">
                <a16:creationId xmlns:a16="http://schemas.microsoft.com/office/drawing/2014/main" id="{D927055D-9ECF-487E-91DD-FFA84AB92D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333" y="571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Online Media 3" title="What's the Mood?">
            <a:hlinkClick r:id="" action="ppaction://media"/>
            <a:extLst>
              <a:ext uri="{FF2B5EF4-FFF2-40B4-BE49-F238E27FC236}">
                <a16:creationId xmlns:a16="http://schemas.microsoft.com/office/drawing/2014/main" id="{103F9AD1-B398-7365-7323-2D71F4E94D12}"/>
              </a:ext>
            </a:extLst>
          </p:cNvPr>
          <p:cNvPicPr>
            <a:picLocks noRot="1" noChangeAspect="1"/>
          </p:cNvPicPr>
          <p:nvPr>
            <a:videoFile r:link="rId1"/>
          </p:nvPr>
        </p:nvPicPr>
        <p:blipFill>
          <a:blip r:embed="rId3"/>
          <a:stretch>
            <a:fillRect/>
          </a:stretch>
        </p:blipFill>
        <p:spPr>
          <a:xfrm>
            <a:off x="6930358" y="967954"/>
            <a:ext cx="4705768" cy="2658758"/>
          </a:xfrm>
          <a:prstGeom prst="rect">
            <a:avLst/>
          </a:prstGeom>
        </p:spPr>
      </p:pic>
      <p:sp>
        <p:nvSpPr>
          <p:cNvPr id="8" name="Content Placeholder 7">
            <a:extLst>
              <a:ext uri="{FF2B5EF4-FFF2-40B4-BE49-F238E27FC236}">
                <a16:creationId xmlns:a16="http://schemas.microsoft.com/office/drawing/2014/main" id="{35CD662C-C0CE-BE20-9F44-9C319ABF95F2}"/>
              </a:ext>
            </a:extLst>
          </p:cNvPr>
          <p:cNvSpPr>
            <a:spLocks noGrp="1"/>
          </p:cNvSpPr>
          <p:nvPr>
            <p:ph idx="1"/>
          </p:nvPr>
        </p:nvSpPr>
        <p:spPr>
          <a:xfrm>
            <a:off x="6858000" y="3964578"/>
            <a:ext cx="4778125" cy="2100319"/>
          </a:xfrm>
        </p:spPr>
        <p:txBody>
          <a:bodyPr anchor="t">
            <a:normAutofit/>
          </a:bodyPr>
          <a:lstStyle/>
          <a:p>
            <a:endParaRPr lang="en-US" sz="1800"/>
          </a:p>
        </p:txBody>
      </p:sp>
      <p:cxnSp>
        <p:nvCxnSpPr>
          <p:cNvPr id="15" name="Straight Connector 14">
            <a:extLst>
              <a:ext uri="{FF2B5EF4-FFF2-40B4-BE49-F238E27FC236}">
                <a16:creationId xmlns:a16="http://schemas.microsoft.com/office/drawing/2014/main" id="{F0DC1883-8AF7-483D-9074-3C6D8AF5759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71500" y="6286500"/>
            <a:ext cx="110547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CF89D75-E5AC-4C45-9D87-228849A4C7A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629400" y="571500"/>
            <a:ext cx="0" cy="5715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891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759A1-1E3E-4544-46C2-ABF323D5DB0C}"/>
              </a:ext>
            </a:extLst>
          </p:cNvPr>
          <p:cNvSpPr>
            <a:spLocks noGrp="1"/>
          </p:cNvSpPr>
          <p:nvPr>
            <p:ph type="title"/>
          </p:nvPr>
        </p:nvSpPr>
        <p:spPr/>
        <p:txBody>
          <a:bodyPr>
            <a:normAutofit/>
          </a:bodyPr>
          <a:lstStyle/>
          <a:p>
            <a:pPr algn="ctr"/>
            <a:r>
              <a:rPr lang="en-US" sz="6000" b="1" dirty="0"/>
              <a:t>Mood Words</a:t>
            </a:r>
          </a:p>
        </p:txBody>
      </p:sp>
      <p:sp>
        <p:nvSpPr>
          <p:cNvPr id="3" name="Content Placeholder 2">
            <a:extLst>
              <a:ext uri="{FF2B5EF4-FFF2-40B4-BE49-F238E27FC236}">
                <a16:creationId xmlns:a16="http://schemas.microsoft.com/office/drawing/2014/main" id="{F2CAAB68-0C98-79D6-1F59-08D1CB44D2A0}"/>
              </a:ext>
            </a:extLst>
          </p:cNvPr>
          <p:cNvSpPr>
            <a:spLocks noGrp="1"/>
          </p:cNvSpPr>
          <p:nvPr>
            <p:ph idx="1"/>
          </p:nvPr>
        </p:nvSpPr>
        <p:spPr/>
        <p:txBody>
          <a:bodyPr/>
          <a:lstStyle/>
          <a:p>
            <a:r>
              <a:rPr lang="en-US" sz="1800" dirty="0">
                <a:effectLst/>
                <a:latin typeface="Aharoni" panose="02010803020104030203" pitchFamily="2" charset="-79"/>
                <a:ea typeface="Calibri" panose="020F0502020204030204" pitchFamily="34" charset="0"/>
                <a:cs typeface="Aharoni" panose="02010803020104030203" pitchFamily="2" charset="-79"/>
              </a:rPr>
              <a:t>As a literary device, mood represents the emotional quality of a story that is created through the writer’s use of language. </a:t>
            </a:r>
            <a:r>
              <a:rPr lang="en-US" sz="1800" dirty="0">
                <a:solidFill>
                  <a:schemeClr val="accent1">
                    <a:lumMod val="75000"/>
                  </a:schemeClr>
                </a:solidFill>
                <a:effectLst/>
                <a:latin typeface="Aharoni" panose="02010803020104030203" pitchFamily="2" charset="-79"/>
                <a:ea typeface="Calibri" panose="020F0502020204030204" pitchFamily="34" charset="0"/>
                <a:cs typeface="Aharoni" panose="02010803020104030203" pitchFamily="2" charset="-79"/>
              </a:rPr>
              <a:t>Mood can be evoked through description of events in a story, its setting,  reactions among characters, and even through the story’s outcome or resolution of the conflict</a:t>
            </a:r>
            <a:r>
              <a:rPr lang="en-US" sz="1800" dirty="0">
                <a:effectLst/>
                <a:latin typeface="Aharoni" panose="02010803020104030203" pitchFamily="2" charset="-79"/>
                <a:ea typeface="Calibri" panose="020F0502020204030204" pitchFamily="34" charset="0"/>
                <a:cs typeface="Aharoni" panose="02010803020104030203" pitchFamily="2" charset="-79"/>
              </a:rPr>
              <a:t>. </a:t>
            </a:r>
          </a:p>
          <a:p>
            <a:pPr algn="l">
              <a:buFont typeface="Arial" panose="020B0604020202020204" pitchFamily="34" charset="0"/>
              <a:buChar char="•"/>
            </a:pPr>
            <a:r>
              <a:rPr lang="en-US" sz="1800" dirty="0">
                <a:latin typeface="Aharoni" panose="02010803020104030203" pitchFamily="2" charset="-79"/>
                <a:ea typeface="Calibri" panose="020F0502020204030204" pitchFamily="34" charset="0"/>
                <a:cs typeface="Aharoni" panose="02010803020104030203" pitchFamily="2" charset="-79"/>
              </a:rPr>
              <a:t>Here are some adjectives that can describe the mood: </a:t>
            </a:r>
          </a:p>
          <a:p>
            <a:pPr algn="l">
              <a:buFont typeface="Arial" panose="020B0604020202020204" pitchFamily="34" charset="0"/>
              <a:buChar char="•"/>
            </a:pPr>
            <a:r>
              <a:rPr lang="en-US" sz="1600" b="0" i="0" dirty="0">
                <a:effectLst/>
                <a:latin typeface="Aharoni" panose="02010803020104030203" pitchFamily="2" charset="-79"/>
                <a:cs typeface="Aharoni" panose="02010803020104030203" pitchFamily="2" charset="-79"/>
              </a:rPr>
              <a:t>Joyful			angry			pensive			resentful	</a:t>
            </a:r>
          </a:p>
          <a:p>
            <a:pPr algn="l">
              <a:buFont typeface="Arial" panose="020B0604020202020204" pitchFamily="34" charset="0"/>
              <a:buChar char="•"/>
            </a:pPr>
            <a:r>
              <a:rPr lang="en-US" sz="1600" b="0" i="0" dirty="0">
                <a:effectLst/>
                <a:latin typeface="Aharoni" panose="02010803020104030203" pitchFamily="2" charset="-79"/>
                <a:cs typeface="Aharoni" panose="02010803020104030203" pitchFamily="2" charset="-79"/>
              </a:rPr>
              <a:t>Nervous		hopeful			lonely			nostalgic</a:t>
            </a:r>
          </a:p>
          <a:p>
            <a:pPr algn="l">
              <a:buFont typeface="Arial" panose="020B0604020202020204" pitchFamily="34" charset="0"/>
              <a:buChar char="•"/>
            </a:pPr>
            <a:r>
              <a:rPr lang="en-US" sz="1600" b="0" i="0" dirty="0">
                <a:effectLst/>
                <a:latin typeface="Aharoni" panose="02010803020104030203" pitchFamily="2" charset="-79"/>
                <a:cs typeface="Aharoni" panose="02010803020104030203" pitchFamily="2" charset="-79"/>
              </a:rPr>
              <a:t>Peaceful		calm			sentimental		hopeless</a:t>
            </a:r>
          </a:p>
          <a:p>
            <a:pPr algn="l">
              <a:buFont typeface="Arial" panose="020B0604020202020204" pitchFamily="34" charset="0"/>
              <a:buChar char="•"/>
            </a:pPr>
            <a:r>
              <a:rPr lang="en-US" sz="1600" b="0" i="0" dirty="0">
                <a:effectLst/>
                <a:latin typeface="Aharoni" panose="02010803020104030203" pitchFamily="2" charset="-79"/>
                <a:cs typeface="Aharoni" panose="02010803020104030203" pitchFamily="2" charset="-79"/>
              </a:rPr>
              <a:t>Melancholy		cheerful		</a:t>
            </a:r>
            <a:r>
              <a:rPr lang="en-US" sz="1600" dirty="0">
                <a:latin typeface="Aharoni" panose="02010803020104030203" pitchFamily="2" charset="-79"/>
                <a:cs typeface="Aharoni" panose="02010803020104030203" pitchFamily="2" charset="-79"/>
              </a:rPr>
              <a:t>	stressed			optimistic</a:t>
            </a:r>
            <a:endParaRPr lang="en-US" sz="1600" b="0" i="0" dirty="0">
              <a:effectLst/>
              <a:latin typeface="Aharoni" panose="02010803020104030203" pitchFamily="2" charset="-79"/>
              <a:cs typeface="Aharoni" panose="02010803020104030203" pitchFamily="2" charset="-79"/>
            </a:endParaRPr>
          </a:p>
          <a:p>
            <a:pPr algn="l">
              <a:buFont typeface="Arial" panose="020B0604020202020204" pitchFamily="34" charset="0"/>
              <a:buChar char="•"/>
            </a:pPr>
            <a:r>
              <a:rPr lang="en-US" sz="1600" b="0" i="0" dirty="0">
                <a:effectLst/>
                <a:latin typeface="Aharoni" panose="02010803020104030203" pitchFamily="2" charset="-79"/>
                <a:cs typeface="Aharoni" panose="02010803020104030203" pitchFamily="2" charset="-79"/>
              </a:rPr>
              <a:t>Panicked		sorrowful		anxious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9528389"/>
      </p:ext>
    </p:extLst>
  </p:cSld>
  <p:clrMapOvr>
    <a:masterClrMapping/>
  </p:clrMapOvr>
</p:sld>
</file>

<file path=ppt/theme/theme1.xml><?xml version="1.0" encoding="utf-8"?>
<a:theme xmlns:a="http://schemas.openxmlformats.org/drawingml/2006/main" name="AlignmentVTI">
  <a:themeElements>
    <a:clrScheme name="AnalogousFromRegularSeedRightStep">
      <a:dk1>
        <a:srgbClr val="000000"/>
      </a:dk1>
      <a:lt1>
        <a:srgbClr val="FFFFFF"/>
      </a:lt1>
      <a:dk2>
        <a:srgbClr val="412724"/>
      </a:dk2>
      <a:lt2>
        <a:srgbClr val="E2E8E4"/>
      </a:lt2>
      <a:accent1>
        <a:srgbClr val="D739AE"/>
      </a:accent1>
      <a:accent2>
        <a:srgbClr val="C5275A"/>
      </a:accent2>
      <a:accent3>
        <a:srgbClr val="D74839"/>
      </a:accent3>
      <a:accent4>
        <a:srgbClr val="C57827"/>
      </a:accent4>
      <a:accent5>
        <a:srgbClr val="B0A72F"/>
      </a:accent5>
      <a:accent6>
        <a:srgbClr val="81B223"/>
      </a:accent6>
      <a:hlink>
        <a:srgbClr val="31944B"/>
      </a:hlink>
      <a:folHlink>
        <a:srgbClr val="7F7F7F"/>
      </a:folHlink>
    </a:clrScheme>
    <a:fontScheme name="Custom 1">
      <a:majorFont>
        <a:latin typeface="Batang"/>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ignmentVTI" id="{606D7720-FAA0-4ADC-B967-3239DA8ECA1A}" vid="{10074623-6FCC-4A3C-AAA5-58644BD8FF19}"/>
    </a:ext>
  </a:extLst>
</a:theme>
</file>

<file path=docProps/app.xml><?xml version="1.0" encoding="utf-8"?>
<Properties xmlns="http://schemas.openxmlformats.org/officeDocument/2006/extended-properties" xmlns:vt="http://schemas.openxmlformats.org/officeDocument/2006/docPropsVTypes">
  <TotalTime>127</TotalTime>
  <Words>944</Words>
  <Application>Microsoft Office PowerPoint</Application>
  <PresentationFormat>Widescreen</PresentationFormat>
  <Paragraphs>59</Paragraphs>
  <Slides>12</Slides>
  <Notes>0</Notes>
  <HiddenSlides>0</HiddenSlides>
  <MMClips>2</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Batang</vt:lpstr>
      <vt:lpstr>Abadi</vt:lpstr>
      <vt:lpstr>Aharoni</vt:lpstr>
      <vt:lpstr>Arial</vt:lpstr>
      <vt:lpstr>Avenir Next LT Pro Light</vt:lpstr>
      <vt:lpstr>Calibri</vt:lpstr>
      <vt:lpstr>inherit</vt:lpstr>
      <vt:lpstr>AlignmentVTI</vt:lpstr>
      <vt:lpstr>Mood in Literature</vt:lpstr>
      <vt:lpstr>How do writers establish the mood in literature?</vt:lpstr>
      <vt:lpstr>Setting, Imagery, and Mood</vt:lpstr>
      <vt:lpstr>TONE vs MOOD</vt:lpstr>
      <vt:lpstr>Mood vs Tone</vt:lpstr>
      <vt:lpstr>Word Choice and Mood</vt:lpstr>
      <vt:lpstr> The Subject Matter and Mood   The subject matter of a story can also help establish its mood. For example, a story about war is likely to feature a sad mood, whereas a story about romantic love is likely to feature a happy mood.</vt:lpstr>
      <vt:lpstr>“As a literary device, mood refers to the emotional response that the writer wishes to evoke in the reader through a story.  This response can range anywhere from feelings of calm, fear, anger, or joy depending on the literary work. In general, short stories and poems feature a consistent mood due to their length. </vt:lpstr>
      <vt:lpstr>Mood Words</vt:lpstr>
      <vt:lpstr>More Mood Words</vt:lpstr>
      <vt:lpstr>More about MOOD</vt:lpstr>
      <vt:lpstr>Why is mood important?</vt:lpstr>
    </vt:vector>
  </TitlesOfParts>
  <Company>Atlanta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Mood in Literature</dc:title>
  <dc:creator>Hardy, Corendis</dc:creator>
  <cp:lastModifiedBy>Hardy, Corendis</cp:lastModifiedBy>
  <cp:revision>1</cp:revision>
  <dcterms:created xsi:type="dcterms:W3CDTF">2023-02-13T16:23:04Z</dcterms:created>
  <dcterms:modified xsi:type="dcterms:W3CDTF">2023-02-13T18:30:33Z</dcterms:modified>
</cp:coreProperties>
</file>