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netia Spencer" initials="VS" lastIdx="2" clrIdx="0">
    <p:extLst>
      <p:ext uri="{19B8F6BF-5375-455C-9EA6-DF929625EA0E}">
        <p15:presenceInfo xmlns:p15="http://schemas.microsoft.com/office/powerpoint/2012/main" userId="S::venetia.spencer@pcep.eu::bb80fdab-de11-45e2-ba1f-86cc8491c8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CA3D"/>
    <a:srgbClr val="A2C037"/>
    <a:srgbClr val="67686A"/>
    <a:srgbClr val="BFD476"/>
    <a:srgbClr val="97BF0F"/>
    <a:srgbClr val="0A0713"/>
    <a:srgbClr val="3E3C41"/>
    <a:srgbClr val="0D0C07"/>
    <a:srgbClr val="9C9C9A"/>
    <a:srgbClr val="777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9" autoAdjust="0"/>
    <p:restoredTop sz="75050" autoAdjust="0"/>
  </p:normalViewPr>
  <p:slideViewPr>
    <p:cSldViewPr snapToGrid="0">
      <p:cViewPr varScale="1">
        <p:scale>
          <a:sx n="82" d="100"/>
          <a:sy n="82" d="100"/>
        </p:scale>
        <p:origin x="112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8FE43-B7C6-4BE2-AC4D-9F2DE4F202A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D09C6-8061-4CD7-AA16-2265B7077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7D09C6-8061-4CD7-AA16-2265B70778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2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F8F2-771B-47A1-9B2C-54A072CC0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103" y="1122363"/>
            <a:ext cx="11514907" cy="2387600"/>
          </a:xfrm>
        </p:spPr>
        <p:txBody>
          <a:bodyPr anchor="b"/>
          <a:lstStyle>
            <a:lvl1pPr algn="ctr">
              <a:defRPr sz="6000"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0EB8D-93EF-477C-8C56-BB78A71BB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103" y="3602038"/>
            <a:ext cx="11514907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768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FE0EF-F5D3-4BD9-982D-3CF665FE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33A8-C7DC-4EE4-9FED-835E69A29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184828"/>
            <a:ext cx="11495313" cy="1325563"/>
          </a:xfrm>
        </p:spPr>
        <p:txBody>
          <a:bodyPr/>
          <a:lstStyle>
            <a:lvl1pPr>
              <a:defRPr>
                <a:solidFill>
                  <a:srgbClr val="A2C037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E61E-9AE4-41C7-A5C8-15CEB21A7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 sz="2000">
                <a:solidFill>
                  <a:srgbClr val="67686A"/>
                </a:solidFill>
                <a:latin typeface="Hind Light" panose="02000000000000000000" pitchFamily="2" charset="0"/>
                <a:cs typeface="Hind Light" panose="02000000000000000000" pitchFamily="2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111E0-2FB8-4D4A-962E-EADBD0CF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6614" y="6403723"/>
            <a:ext cx="2991396" cy="365125"/>
          </a:xfrm>
        </p:spPr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08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B6C2D-8BE4-45C3-8409-05828E861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A860D-9B85-40A6-8874-08BC9CFB8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7686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2AAFF-F86D-433E-BA55-9EC36EFA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3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C96D2-80F2-4497-A4CE-77E310E87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DDAE2-FBC1-4B03-ABFC-A1132873E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 sz="2000">
                <a:solidFill>
                  <a:srgbClr val="67686A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4BABF-C062-4DF9-A575-A6FADDA23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 sz="2000">
                <a:solidFill>
                  <a:srgbClr val="67686A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DB76E-3DC5-4BA4-9375-DA8DC3CD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55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88847-DD8F-48DD-806B-E4A3C271C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A21DC-DCBD-4088-8713-9A48892CB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768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B04031-10EF-406B-ACB6-5D74AC207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>
                <a:solidFill>
                  <a:srgbClr val="67686A"/>
                </a:solidFill>
              </a:defRPr>
            </a:lvl2pPr>
            <a:lvl3pPr>
              <a:defRPr>
                <a:solidFill>
                  <a:srgbClr val="67686A"/>
                </a:solidFill>
              </a:defRPr>
            </a:lvl3pPr>
            <a:lvl4pPr>
              <a:defRPr>
                <a:solidFill>
                  <a:srgbClr val="67686A"/>
                </a:solidFill>
              </a:defRPr>
            </a:lvl4pPr>
            <a:lvl5pPr>
              <a:defRPr>
                <a:solidFill>
                  <a:srgbClr val="67686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F20531-EE5B-44FE-B903-E4AE67CE0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768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3904A-C775-4E61-B321-2AA9F16A1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>
                <a:solidFill>
                  <a:srgbClr val="67686A"/>
                </a:solidFill>
              </a:defRPr>
            </a:lvl2pPr>
            <a:lvl3pPr>
              <a:defRPr>
                <a:solidFill>
                  <a:srgbClr val="67686A"/>
                </a:solidFill>
              </a:defRPr>
            </a:lvl3pPr>
            <a:lvl4pPr>
              <a:defRPr>
                <a:solidFill>
                  <a:srgbClr val="67686A"/>
                </a:solidFill>
              </a:defRPr>
            </a:lvl4pPr>
            <a:lvl5pPr>
              <a:defRPr>
                <a:solidFill>
                  <a:srgbClr val="67686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0E2F4A-28D4-4E42-9595-B85BE17EA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4810" y="6492874"/>
            <a:ext cx="2991396" cy="365125"/>
          </a:xfrm>
        </p:spPr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301BC-8D80-4E0A-86E7-1F7C4B36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1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E117B38-F04E-4EC1-A26E-8C92009DD7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333"/>
            </a:lvl1pPr>
          </a:lstStyle>
          <a:p>
            <a:fld id="{7AD283B0-7989-BB48-888D-C38C990C20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2ADA1-D62E-4691-A474-1E347CEC5D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333"/>
            </a:lvl1pPr>
          </a:lstStyle>
          <a:p>
            <a:r>
              <a:rPr lang="de-DE"/>
              <a:t>14.02.2019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E3712-6162-4CA9-BBC7-3B4DB13BCB8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B90F88A4-B0B8-4741-9901-D9C33994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10DDF77-CD30-4B96-B554-7C444CC113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600200"/>
            <a:ext cx="10972800" cy="452755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29290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A7012-0781-4C42-85C0-AB8F364D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BA0840B-9DA5-4BC1-85D0-49B69F06F0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333"/>
            </a:lvl1pPr>
          </a:lstStyle>
          <a:p>
            <a:fld id="{7AD283B0-7989-BB48-888D-C38C990C20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96ADA-7904-448E-825B-0519A491C97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333"/>
            </a:lvl1pPr>
          </a:lstStyle>
          <a:p>
            <a:r>
              <a:rPr lang="de-DE"/>
              <a:t>14.02.2019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35ED51-571A-4B4F-8E31-783AACD05E8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4745D0F2-24EA-4952-BA83-AB4D230D31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10972800" cy="4527551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871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07D0E-4F6B-4BB5-B51D-38A93B56E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365125"/>
            <a:ext cx="114953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8B44F-D906-48FC-8527-33CEF2DBE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697" y="1825625"/>
            <a:ext cx="114953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B3069-D73E-4238-941F-250EB4DAC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4810" y="6492874"/>
            <a:ext cx="29913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BFEBC-BAC4-47D6-BB43-61A6DC5159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88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97BF0F"/>
          </a:solidFill>
          <a:latin typeface="Hind Bold" panose="02000000000000000000" pitchFamily="2" charset="0"/>
          <a:ea typeface="+mj-ea"/>
          <a:cs typeface="Hind Bold" panose="02000000000000000000" pitchFamily="2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rgbClr val="67686A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ep.eu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info@pcep.eu?subject=Information%20about%20PCEP" TargetMode="External"/><Relationship Id="rId4" Type="http://schemas.openxmlformats.org/officeDocument/2006/relationships/hyperlink" Target="https://twitter.com/pcepe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18" Type="http://schemas.openxmlformats.org/officeDocument/2006/relationships/image" Target="../media/image19.jpeg"/><Relationship Id="rId26" Type="http://schemas.openxmlformats.org/officeDocument/2006/relationships/image" Target="../media/image27.png"/><Relationship Id="rId3" Type="http://schemas.openxmlformats.org/officeDocument/2006/relationships/image" Target="../media/image4.jpeg"/><Relationship Id="rId21" Type="http://schemas.openxmlformats.org/officeDocument/2006/relationships/image" Target="../media/image22.jpeg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17" Type="http://schemas.openxmlformats.org/officeDocument/2006/relationships/image" Target="../media/image18.jpeg"/><Relationship Id="rId25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24" Type="http://schemas.openxmlformats.org/officeDocument/2006/relationships/image" Target="../media/image25.jpe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jpe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0C319-4BB2-43BB-8051-DA3570EDD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860" y="184828"/>
            <a:ext cx="8886149" cy="1325563"/>
          </a:xfrm>
        </p:spPr>
        <p:txBody>
          <a:bodyPr/>
          <a:lstStyle/>
          <a:p>
            <a:r>
              <a:rPr lang="en-GB" dirty="0">
                <a:latin typeface="Hind Semibold" panose="02000000000000000000" pitchFamily="2" charset="0"/>
                <a:cs typeface="Hind Semibold" panose="02000000000000000000" pitchFamily="2" charset="0"/>
              </a:rPr>
              <a:t>Driving circular polyolefin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70800-4443-4FFA-9562-88CF9B643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91" y="1483938"/>
            <a:ext cx="11495313" cy="8211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000" dirty="0"/>
              <a:t>Collaborating towards three strategic goals: designing out waste; keeping maximum products and material in use for as long as possible; then recycling into high-quality new raw material.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6153C6-4DCB-4E5C-85E7-BE9DFBA01C89}"/>
              </a:ext>
            </a:extLst>
          </p:cNvPr>
          <p:cNvSpPr txBox="1"/>
          <p:nvPr/>
        </p:nvSpPr>
        <p:spPr>
          <a:xfrm>
            <a:off x="335286" y="2245996"/>
            <a:ext cx="5027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67686A"/>
                </a:solidFill>
                <a:latin typeface="Hind Semibold" panose="02000000000000000000" pitchFamily="2" charset="0"/>
                <a:cs typeface="Hind Semibold" panose="02000000000000000000" pitchFamily="2" charset="0"/>
              </a:rPr>
              <a:t>Six work streams: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E2D05D4-ECE0-4CCE-9C53-ED9AA826625C}"/>
              </a:ext>
            </a:extLst>
          </p:cNvPr>
          <p:cNvSpPr txBox="1">
            <a:spLocks/>
          </p:cNvSpPr>
          <p:nvPr/>
        </p:nvSpPr>
        <p:spPr>
          <a:xfrm>
            <a:off x="6809247" y="6045329"/>
            <a:ext cx="4523846" cy="6487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rgbClr val="67686A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>
                <a:hlinkClick r:id="rId3"/>
              </a:rPr>
              <a:t>www.pcep.eu</a:t>
            </a:r>
            <a:r>
              <a:rPr lang="en-GB" baseline="0" dirty="0"/>
              <a:t>     </a:t>
            </a:r>
            <a:r>
              <a:rPr lang="en-GB" baseline="0" dirty="0">
                <a:hlinkClick r:id="rId4"/>
              </a:rPr>
              <a:t>@</a:t>
            </a:r>
            <a:r>
              <a:rPr lang="en-GB" baseline="0" dirty="0" err="1">
                <a:hlinkClick r:id="rId4"/>
              </a:rPr>
              <a:t>pcepeu</a:t>
            </a:r>
            <a:r>
              <a:rPr lang="en-GB" baseline="0" dirty="0"/>
              <a:t>     </a:t>
            </a:r>
            <a:r>
              <a:rPr lang="en-GB" baseline="0" dirty="0">
                <a:hlinkClick r:id="rId5"/>
              </a:rPr>
              <a:t>info@pcep.eu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14C4933-A410-428A-A63D-5AC129CD9D1E}"/>
              </a:ext>
            </a:extLst>
          </p:cNvPr>
          <p:cNvGrpSpPr/>
          <p:nvPr/>
        </p:nvGrpSpPr>
        <p:grpSpPr>
          <a:xfrm>
            <a:off x="6382727" y="2308144"/>
            <a:ext cx="5128592" cy="3892978"/>
            <a:chOff x="6253783" y="2681453"/>
            <a:chExt cx="5128592" cy="3892978"/>
          </a:xfrm>
        </p:grpSpPr>
        <p:pic>
          <p:nvPicPr>
            <p:cNvPr id="38" name="Picture 37" descr="A close up of text on a white background&#10;&#10;Description automatically generated">
              <a:extLst>
                <a:ext uri="{FF2B5EF4-FFF2-40B4-BE49-F238E27FC236}">
                  <a16:creationId xmlns:a16="http://schemas.microsoft.com/office/drawing/2014/main" id="{3B28DD64-FB6D-4606-94B3-1C16698296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913" t="10628" r="17011" b="9931"/>
            <a:stretch/>
          </p:blipFill>
          <p:spPr>
            <a:xfrm>
              <a:off x="6253783" y="3256710"/>
              <a:ext cx="5128592" cy="3317721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8D08D86-D3C6-4EF6-9370-CE4877E2C2E3}"/>
                </a:ext>
              </a:extLst>
            </p:cNvPr>
            <p:cNvSpPr txBox="1"/>
            <p:nvPr/>
          </p:nvSpPr>
          <p:spPr>
            <a:xfrm>
              <a:off x="6354689" y="2681453"/>
              <a:ext cx="50276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67686A"/>
                  </a:solidFill>
                  <a:latin typeface="Hind Semibold" panose="02000000000000000000" pitchFamily="2" charset="0"/>
                  <a:cs typeface="Hind Semibold" panose="02000000000000000000" pitchFamily="2" charset="0"/>
                </a:rPr>
                <a:t>Membership: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C69125E3-19E3-4EBF-81D1-A4CCC427205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27" y="323563"/>
            <a:ext cx="2635505" cy="935393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DB865E67-11D3-466E-B37A-97E8E2AF4080}"/>
              </a:ext>
            </a:extLst>
          </p:cNvPr>
          <p:cNvSpPr>
            <a:spLocks noChangeAspect="1"/>
          </p:cNvSpPr>
          <p:nvPr/>
        </p:nvSpPr>
        <p:spPr>
          <a:xfrm>
            <a:off x="448766" y="2803376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 Innovate for a circular economy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75D9661-5CD0-4ADF-9F0B-AD397A0D62D6}"/>
              </a:ext>
            </a:extLst>
          </p:cNvPr>
          <p:cNvSpPr>
            <a:spLocks noChangeAspect="1"/>
          </p:cNvSpPr>
          <p:nvPr/>
        </p:nvSpPr>
        <p:spPr>
          <a:xfrm>
            <a:off x="2374623" y="2803376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 Enhance collection &amp; sorting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2AB61F2-BF8F-4A58-9603-9BBB8D74300C}"/>
              </a:ext>
            </a:extLst>
          </p:cNvPr>
          <p:cNvSpPr>
            <a:spLocks noChangeAspect="1"/>
          </p:cNvSpPr>
          <p:nvPr/>
        </p:nvSpPr>
        <p:spPr>
          <a:xfrm>
            <a:off x="4302511" y="2803376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Develop end markets for recycled polyolefin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CA08902-FA30-48E5-A886-739C4765D1F7}"/>
              </a:ext>
            </a:extLst>
          </p:cNvPr>
          <p:cNvSpPr>
            <a:spLocks noChangeAspect="1"/>
          </p:cNvSpPr>
          <p:nvPr/>
        </p:nvSpPr>
        <p:spPr>
          <a:xfrm>
            <a:off x="448766" y="4777621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Understand our material flow and progress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9DC0708-ADDD-4EC7-AD9D-33FF98E1A4A4}"/>
              </a:ext>
            </a:extLst>
          </p:cNvPr>
          <p:cNvSpPr>
            <a:spLocks noChangeAspect="1"/>
          </p:cNvSpPr>
          <p:nvPr/>
        </p:nvSpPr>
        <p:spPr>
          <a:xfrm>
            <a:off x="2374623" y="4777621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Advocate for a supportive framework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015D9F2-7F58-46E4-BFA4-30CA4F35F2AF}"/>
              </a:ext>
            </a:extLst>
          </p:cNvPr>
          <p:cNvSpPr>
            <a:spLocks noChangeAspect="1"/>
          </p:cNvSpPr>
          <p:nvPr/>
        </p:nvSpPr>
        <p:spPr>
          <a:xfrm>
            <a:off x="4273578" y="4748688"/>
            <a:ext cx="1845868" cy="1845868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Communicate a circular polyolefin economy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75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8" descr="Resultado de imagen de SABIC Petrochemicals B.V.">
            <a:extLst>
              <a:ext uri="{FF2B5EF4-FFF2-40B4-BE49-F238E27FC236}">
                <a16:creationId xmlns:a16="http://schemas.microsoft.com/office/drawing/2014/main" id="{5DBA3078-40EC-4C33-806D-EE0FE1526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885" y="4853457"/>
            <a:ext cx="759545" cy="403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Resultado de imagen de Total Petrochemicals &amp; Refining">
            <a:extLst>
              <a:ext uri="{FF2B5EF4-FFF2-40B4-BE49-F238E27FC236}">
                <a16:creationId xmlns:a16="http://schemas.microsoft.com/office/drawing/2014/main" id="{75A0AE38-DACE-4BC5-BBBC-422F9DB83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833" y="4794885"/>
            <a:ext cx="591857" cy="72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" descr="Resultado de imagen de Borealis AG">
            <a:extLst>
              <a:ext uri="{FF2B5EF4-FFF2-40B4-BE49-F238E27FC236}">
                <a16:creationId xmlns:a16="http://schemas.microsoft.com/office/drawing/2014/main" id="{437E8368-5264-42C4-8D7B-102346A77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379" y="1792077"/>
            <a:ext cx="1090246" cy="60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Resultado de imagen de dow">
            <a:extLst>
              <a:ext uri="{FF2B5EF4-FFF2-40B4-BE49-F238E27FC236}">
                <a16:creationId xmlns:a16="http://schemas.microsoft.com/office/drawing/2014/main" id="{E9B9351C-3F2A-42AD-A49F-1E52CB787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1461" y="1932099"/>
            <a:ext cx="1057089" cy="35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Resultado de imagen de Bischof + Klein Holding SE Co. KG">
            <a:extLst>
              <a:ext uri="{FF2B5EF4-FFF2-40B4-BE49-F238E27FC236}">
                <a16:creationId xmlns:a16="http://schemas.microsoft.com/office/drawing/2014/main" id="{14FBEE25-E49C-4642-B44F-03D636E9B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616" y="1910118"/>
            <a:ext cx="856113" cy="42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Resultado de imagen de berry global">
            <a:extLst>
              <a:ext uri="{FF2B5EF4-FFF2-40B4-BE49-F238E27FC236}">
                <a16:creationId xmlns:a16="http://schemas.microsoft.com/office/drawing/2014/main" id="{CF8DA4FA-F086-4EE8-9A1E-7CCC96F38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692" y="1866260"/>
            <a:ext cx="912945" cy="42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Resultado de imagen de braskem">
            <a:extLst>
              <a:ext uri="{FF2B5EF4-FFF2-40B4-BE49-F238E27FC236}">
                <a16:creationId xmlns:a16="http://schemas.microsoft.com/office/drawing/2014/main" id="{F4D971F2-06E6-46CB-A806-0C22B1C642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33" b="34267"/>
          <a:stretch/>
        </p:blipFill>
        <p:spPr bwMode="auto">
          <a:xfrm>
            <a:off x="8077203" y="1872406"/>
            <a:ext cx="1266092" cy="4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362A77D-DBB1-4573-9C3F-FB1F1A37A3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68997" y="3213631"/>
            <a:ext cx="1112668" cy="833427"/>
          </a:xfrm>
          <a:prstGeom prst="rect">
            <a:avLst/>
          </a:prstGeom>
        </p:spPr>
      </p:pic>
      <p:pic>
        <p:nvPicPr>
          <p:cNvPr id="10" name="Picture 18" descr="Resultado de imagen de Ineos Services Belgium SA">
            <a:extLst>
              <a:ext uri="{FF2B5EF4-FFF2-40B4-BE49-F238E27FC236}">
                <a16:creationId xmlns:a16="http://schemas.microsoft.com/office/drawing/2014/main" id="{BA183096-ECE3-46DB-A2AA-95CC5BDA6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317" y="3483216"/>
            <a:ext cx="906176" cy="243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713FD0EB-639A-4FE4-B22A-827A7816DA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958864" y="4734988"/>
            <a:ext cx="912735" cy="581802"/>
          </a:xfrm>
          <a:prstGeom prst="rect">
            <a:avLst/>
          </a:prstGeom>
        </p:spPr>
      </p:pic>
      <p:pic>
        <p:nvPicPr>
          <p:cNvPr id="12" name="Picture 2" descr="Resultado de imagen de alpla werke alwin lehner gmbh &amp; co kg">
            <a:extLst>
              <a:ext uri="{FF2B5EF4-FFF2-40B4-BE49-F238E27FC236}">
                <a16:creationId xmlns:a16="http://schemas.microsoft.com/office/drawing/2014/main" id="{0FD52468-9703-4DD0-9017-8757B00FAA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17" b="34640"/>
          <a:stretch/>
        </p:blipFill>
        <p:spPr bwMode="auto">
          <a:xfrm>
            <a:off x="269631" y="1922365"/>
            <a:ext cx="1054737" cy="36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0E14716-42BA-4630-AD63-FE7B9759CA0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18012" y="4655872"/>
            <a:ext cx="833427" cy="8334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8B8CF89-D006-477D-A4A2-E1D78DB14AE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05234" y="3264179"/>
            <a:ext cx="1058984" cy="660001"/>
          </a:xfrm>
          <a:prstGeom prst="rect">
            <a:avLst/>
          </a:prstGeom>
        </p:spPr>
      </p:pic>
      <p:pic>
        <p:nvPicPr>
          <p:cNvPr id="15" name="Picture 26" descr="Resultado de imagen de REPULP srl">
            <a:extLst>
              <a:ext uri="{FF2B5EF4-FFF2-40B4-BE49-F238E27FC236}">
                <a16:creationId xmlns:a16="http://schemas.microsoft.com/office/drawing/2014/main" id="{FEF93C1E-3457-43A8-B4A4-764E3B809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5" y="4947399"/>
            <a:ext cx="893065" cy="29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2" descr="Resultado de imagen de Songwon International AG">
            <a:extLst>
              <a:ext uri="{FF2B5EF4-FFF2-40B4-BE49-F238E27FC236}">
                <a16:creationId xmlns:a16="http://schemas.microsoft.com/office/drawing/2014/main" id="{FFB243CF-4BF1-4E30-918B-FF2F859ACC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246" y="4870442"/>
            <a:ext cx="1077218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esultado de imagen de eupc">
            <a:extLst>
              <a:ext uri="{FF2B5EF4-FFF2-40B4-BE49-F238E27FC236}">
                <a16:creationId xmlns:a16="http://schemas.microsoft.com/office/drawing/2014/main" id="{882A6145-2706-453F-B7FA-DBEE548BF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139" y="3327815"/>
            <a:ext cx="582858" cy="58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Resultado de imagen de bpi british polythene industries">
            <a:extLst>
              <a:ext uri="{FF2B5EF4-FFF2-40B4-BE49-F238E27FC236}">
                <a16:creationId xmlns:a16="http://schemas.microsoft.com/office/drawing/2014/main" id="{8C3A0E06-97AE-4A80-BD73-FC32726EC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009" y="1859238"/>
            <a:ext cx="1082395" cy="44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4" descr="Resultado de imagen de Plastix A/S">
            <a:extLst>
              <a:ext uri="{FF2B5EF4-FFF2-40B4-BE49-F238E27FC236}">
                <a16:creationId xmlns:a16="http://schemas.microsoft.com/office/drawing/2014/main" id="{03997620-8B2A-4433-8EB0-6F9BEB6E8F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9" b="30798"/>
          <a:stretch/>
        </p:blipFill>
        <p:spPr bwMode="auto">
          <a:xfrm>
            <a:off x="8254356" y="3428473"/>
            <a:ext cx="847476" cy="36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4" descr="Resultado de imagen de EPRO - European Association Of Plastics Recycling &amp; Recovery Organisations">
            <a:extLst>
              <a:ext uri="{FF2B5EF4-FFF2-40B4-BE49-F238E27FC236}">
                <a16:creationId xmlns:a16="http://schemas.microsoft.com/office/drawing/2014/main" id="{1D973E38-FAB5-45BE-A9A2-7372F83B84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6" b="10921"/>
          <a:stretch/>
        </p:blipFill>
        <p:spPr bwMode="auto">
          <a:xfrm>
            <a:off x="237708" y="3386559"/>
            <a:ext cx="1036833" cy="41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EFA126DD-E174-4244-85C2-7331A1EE76B4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700210" y="3327815"/>
            <a:ext cx="582858" cy="59052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498B6AE-C6D4-4E22-91D4-FA10F0FA0574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219214" y="4765080"/>
            <a:ext cx="1077219" cy="600661"/>
          </a:xfrm>
          <a:prstGeom prst="rect">
            <a:avLst/>
          </a:prstGeom>
        </p:spPr>
      </p:pic>
      <p:pic>
        <p:nvPicPr>
          <p:cNvPr id="23" name="Picture 22" descr="Resultado de imagen de Mtm Plastics GmbH">
            <a:extLst>
              <a:ext uri="{FF2B5EF4-FFF2-40B4-BE49-F238E27FC236}">
                <a16:creationId xmlns:a16="http://schemas.microsoft.com/office/drawing/2014/main" id="{EFF9B120-B438-4914-AE40-7F6057160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860" y="3430846"/>
            <a:ext cx="1195990" cy="293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0" descr="Resultado de imagen de Keller &amp; Heckman LLP">
            <a:extLst>
              <a:ext uri="{FF2B5EF4-FFF2-40B4-BE49-F238E27FC236}">
                <a16:creationId xmlns:a16="http://schemas.microsoft.com/office/drawing/2014/main" id="{10F34F2C-AE68-4531-960B-73BA97482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731" y="3446158"/>
            <a:ext cx="847475" cy="391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n 5" descr="Imagen que contiene rojo, naranja, negro, gente&#10;&#10;Descripción generada con confianza muy alta">
            <a:extLst>
              <a:ext uri="{FF2B5EF4-FFF2-40B4-BE49-F238E27FC236}">
                <a16:creationId xmlns:a16="http://schemas.microsoft.com/office/drawing/2014/main" id="{CA1D3037-5F3C-445B-BFA9-6FD6A51FE4BD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440248" y="4944721"/>
            <a:ext cx="1260509" cy="27798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9858065-10B4-4BDA-8A52-7EA1A930F30F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9641390" y="4818862"/>
            <a:ext cx="684326" cy="51324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1F20F1F-5399-40F0-9492-BCD77A462CB4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t="25268" b="17302"/>
          <a:stretch/>
        </p:blipFill>
        <p:spPr>
          <a:xfrm>
            <a:off x="9485770" y="1846002"/>
            <a:ext cx="1089982" cy="62598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6718A6F-8A1F-4370-BD05-F5FE6872FE4A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625143" y="1678589"/>
            <a:ext cx="856112" cy="856112"/>
          </a:xfrm>
          <a:prstGeom prst="rect">
            <a:avLst/>
          </a:prstGeom>
        </p:spPr>
      </p:pic>
      <p:sp>
        <p:nvSpPr>
          <p:cNvPr id="29" name="Title 1">
            <a:extLst>
              <a:ext uri="{FF2B5EF4-FFF2-40B4-BE49-F238E27FC236}">
                <a16:creationId xmlns:a16="http://schemas.microsoft.com/office/drawing/2014/main" id="{FA090B07-C4D7-40CB-B6D8-4B86B622630D}"/>
              </a:ext>
            </a:extLst>
          </p:cNvPr>
          <p:cNvSpPr txBox="1">
            <a:spLocks/>
          </p:cNvSpPr>
          <p:nvPr/>
        </p:nvSpPr>
        <p:spPr>
          <a:xfrm>
            <a:off x="352697" y="184828"/>
            <a:ext cx="11495313" cy="132556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7BF0F"/>
                </a:solidFill>
                <a:latin typeface="Hind Bold" panose="02000000000000000000" pitchFamily="2" charset="0"/>
                <a:ea typeface="+mj-ea"/>
                <a:cs typeface="Hind Bold" panose="02000000000000000000" pitchFamily="2" charset="0"/>
              </a:defRPr>
            </a:lvl1pPr>
          </a:lstStyle>
          <a:p>
            <a:r>
              <a:rPr lang="en-US" dirty="0"/>
              <a:t>PCEP Members</a:t>
            </a:r>
          </a:p>
        </p:txBody>
      </p:sp>
    </p:spTree>
    <p:extLst>
      <p:ext uri="{BB962C8B-B14F-4D97-AF65-F5344CB8AC3E}">
        <p14:creationId xmlns:p14="http://schemas.microsoft.com/office/powerpoint/2010/main" val="327616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35FAA062DEC543A08A6F7B425CD0AB" ma:contentTypeVersion="11" ma:contentTypeDescription="Crée un document." ma:contentTypeScope="" ma:versionID="190f413d311bb02be98a5c12628579c1">
  <xsd:schema xmlns:xsd="http://www.w3.org/2001/XMLSchema" xmlns:xs="http://www.w3.org/2001/XMLSchema" xmlns:p="http://schemas.microsoft.com/office/2006/metadata/properties" xmlns:ns3="4aa67ba0-b4de-44c4-acd7-b76d8472bd1b" xmlns:ns4="814a7c4a-6cfd-4e5e-bfe6-a71a06484e8f" targetNamespace="http://schemas.microsoft.com/office/2006/metadata/properties" ma:root="true" ma:fieldsID="b937638e061e4da0a4e8ecca6b8de041" ns3:_="" ns4:_="">
    <xsd:import namespace="4aa67ba0-b4de-44c4-acd7-b76d8472bd1b"/>
    <xsd:import namespace="814a7c4a-6cfd-4e5e-bfe6-a71a06484e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67ba0-b4de-44c4-acd7-b76d8472bd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a7c4a-6cfd-4e5e-bfe6-a71a06484e8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AA23D8-DA5A-4C83-AFE3-B28EFFF519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E55952-20D2-4F1C-B2CD-D2EA4CE887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67ba0-b4de-44c4-acd7-b76d8472bd1b"/>
    <ds:schemaRef ds:uri="814a7c4a-6cfd-4e5e-bfe6-a71a06484e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B69FA1-16C7-4B24-AFCD-B7B95CEDCE9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89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Hind Bold</vt:lpstr>
      <vt:lpstr>Hind Light</vt:lpstr>
      <vt:lpstr>Hind Regular</vt:lpstr>
      <vt:lpstr>Hind Semibold</vt:lpstr>
      <vt:lpstr>Office Theme</vt:lpstr>
      <vt:lpstr>Driving circular polyolefin system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PCEP</dc:title>
  <dc:creator>Dennis Landsbert-Noon</dc:creator>
  <cp:lastModifiedBy>Dennis Landsbert-Noon</cp:lastModifiedBy>
  <cp:revision>92</cp:revision>
  <dcterms:created xsi:type="dcterms:W3CDTF">2019-06-07T12:58:37Z</dcterms:created>
  <dcterms:modified xsi:type="dcterms:W3CDTF">2020-05-29T12:01:15Z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0x010100BB35FAA062DEC543A08A6F7B425CD0AB</vt:lpwstr>
  </property>
</Properties>
</file>