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8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netia Spencer" initials="VS" lastIdx="2" clrIdx="0">
    <p:extLst>
      <p:ext uri="{19B8F6BF-5375-455C-9EA6-DF929625EA0E}">
        <p15:presenceInfo xmlns:p15="http://schemas.microsoft.com/office/powerpoint/2012/main" userId="S::venetia.spencer@pcep.eu::bb80fdab-de11-45e2-ba1f-86cc8491c8d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CA3D"/>
    <a:srgbClr val="A2C037"/>
    <a:srgbClr val="67686A"/>
    <a:srgbClr val="BFD476"/>
    <a:srgbClr val="97BF0F"/>
    <a:srgbClr val="0A0713"/>
    <a:srgbClr val="3E3C41"/>
    <a:srgbClr val="0D0C07"/>
    <a:srgbClr val="9C9C9A"/>
    <a:srgbClr val="777B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9" autoAdjust="0"/>
    <p:restoredTop sz="75050" autoAdjust="0"/>
  </p:normalViewPr>
  <p:slideViewPr>
    <p:cSldViewPr snapToGrid="0">
      <p:cViewPr varScale="1">
        <p:scale>
          <a:sx n="76" d="100"/>
          <a:sy n="76" d="100"/>
        </p:scale>
        <p:origin x="825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8FE43-B7C6-4BE2-AC4D-9F2DE4F202AC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7D09C6-8061-4CD7-AA16-2265B7077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425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7D09C6-8061-4CD7-AA16-2265B70778E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022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BF8F2-771B-47A1-9B2C-54A072CC02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3103" y="1122363"/>
            <a:ext cx="11514907" cy="2387600"/>
          </a:xfrm>
        </p:spPr>
        <p:txBody>
          <a:bodyPr anchor="b"/>
          <a:lstStyle>
            <a:lvl1pPr algn="ctr">
              <a:defRPr sz="6000">
                <a:solidFill>
                  <a:srgbClr val="97BF0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30EB8D-93EF-477C-8C56-BB78A71BBC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3103" y="3602038"/>
            <a:ext cx="11514907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67686A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FFE0EF-F5D3-4BD9-982D-3CF665FE4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BFEBC-BAC4-47D6-BB43-61A6DC5159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2021E29-8F42-4091-91DD-B0F10AB534A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13" y="6313502"/>
            <a:ext cx="1215522" cy="43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4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D33A8-C7DC-4EE4-9FED-835E69A29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697" y="184828"/>
            <a:ext cx="11495313" cy="1325563"/>
          </a:xfrm>
        </p:spPr>
        <p:txBody>
          <a:bodyPr/>
          <a:lstStyle>
            <a:lvl1pPr>
              <a:defRPr>
                <a:solidFill>
                  <a:srgbClr val="A2C037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6E61E-9AE4-41C7-A5C8-15CEB21A7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67686A"/>
                </a:solidFill>
              </a:defRPr>
            </a:lvl1pPr>
            <a:lvl2pPr>
              <a:defRPr sz="2000">
                <a:solidFill>
                  <a:srgbClr val="67686A"/>
                </a:solidFill>
                <a:latin typeface="Hind Light" panose="02000000000000000000" pitchFamily="2" charset="0"/>
                <a:cs typeface="Hind Light" panose="02000000000000000000" pitchFamily="2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111E0-2FB8-4D4A-962E-EADBD0CFF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56614" y="6403723"/>
            <a:ext cx="2991396" cy="365125"/>
          </a:xfrm>
        </p:spPr>
        <p:txBody>
          <a:bodyPr/>
          <a:lstStyle/>
          <a:p>
            <a:fld id="{B84BFEBC-BAC4-47D6-BB43-61A6DC5159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086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B6C2D-8BE4-45C3-8409-05828E861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97BF0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2A860D-9B85-40A6-8874-08BC9CFB8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67686A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2AAFF-F86D-433E-BA55-9EC36EFA0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BFEBC-BAC4-47D6-BB43-61A6DC5159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2021E29-8F42-4091-91DD-B0F10AB534A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13" y="6313502"/>
            <a:ext cx="1215522" cy="43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232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C96D2-80F2-4497-A4CE-77E310E87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97BF0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DDAE2-FBC1-4B03-ABFC-A1132873E2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67686A"/>
                </a:solidFill>
              </a:defRPr>
            </a:lvl1pPr>
            <a:lvl2pPr>
              <a:defRPr sz="2000">
                <a:solidFill>
                  <a:srgbClr val="67686A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C4BABF-C062-4DF9-A575-A6FADDA23D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67686A"/>
                </a:solidFill>
              </a:defRPr>
            </a:lvl1pPr>
            <a:lvl2pPr>
              <a:defRPr sz="2000">
                <a:solidFill>
                  <a:srgbClr val="67686A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6DB76E-3DC5-4BA4-9375-DA8DC3CD0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BFEBC-BAC4-47D6-BB43-61A6DC51594B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2021E29-8F42-4091-91DD-B0F10AB534A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13" y="6313502"/>
            <a:ext cx="1215522" cy="43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555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88847-DD8F-48DD-806B-E4A3C271C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97BF0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8A21DC-DCBD-4088-8713-9A48892CB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67686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B04031-10EF-406B-ACB6-5D74AC2071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67686A"/>
                </a:solidFill>
              </a:defRPr>
            </a:lvl1pPr>
            <a:lvl2pPr>
              <a:defRPr>
                <a:solidFill>
                  <a:srgbClr val="67686A"/>
                </a:solidFill>
              </a:defRPr>
            </a:lvl2pPr>
            <a:lvl3pPr>
              <a:defRPr>
                <a:solidFill>
                  <a:srgbClr val="67686A"/>
                </a:solidFill>
              </a:defRPr>
            </a:lvl3pPr>
            <a:lvl4pPr>
              <a:defRPr>
                <a:solidFill>
                  <a:srgbClr val="67686A"/>
                </a:solidFill>
              </a:defRPr>
            </a:lvl4pPr>
            <a:lvl5pPr>
              <a:defRPr>
                <a:solidFill>
                  <a:srgbClr val="67686A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F20531-EE5B-44FE-B903-E4AE67CE0A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67686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53904A-C775-4E61-B321-2AA9F16A15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67686A"/>
                </a:solidFill>
              </a:defRPr>
            </a:lvl1pPr>
            <a:lvl2pPr>
              <a:defRPr>
                <a:solidFill>
                  <a:srgbClr val="67686A"/>
                </a:solidFill>
              </a:defRPr>
            </a:lvl2pPr>
            <a:lvl3pPr>
              <a:defRPr>
                <a:solidFill>
                  <a:srgbClr val="67686A"/>
                </a:solidFill>
              </a:defRPr>
            </a:lvl3pPr>
            <a:lvl4pPr>
              <a:defRPr>
                <a:solidFill>
                  <a:srgbClr val="67686A"/>
                </a:solidFill>
              </a:defRPr>
            </a:lvl4pPr>
            <a:lvl5pPr>
              <a:defRPr>
                <a:solidFill>
                  <a:srgbClr val="67686A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0E2F4A-28D4-4E42-9595-B85BE17EA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04810" y="6492874"/>
            <a:ext cx="2991396" cy="365125"/>
          </a:xfrm>
        </p:spPr>
        <p:txBody>
          <a:bodyPr/>
          <a:lstStyle/>
          <a:p>
            <a:fld id="{B84BFEBC-BAC4-47D6-BB43-61A6DC51594B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2021E29-8F42-4091-91DD-B0F10AB534A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13" y="6313502"/>
            <a:ext cx="1215522" cy="43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15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7301BC-8D80-4E0A-86E7-1F7C4B361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BFEBC-BAC4-47D6-BB43-61A6DC51594B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2021E29-8F42-4091-91DD-B0F10AB534A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13" y="6313502"/>
            <a:ext cx="1215522" cy="43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81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E117B38-F04E-4EC1-A26E-8C92009DD7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333"/>
            </a:lvl1pPr>
          </a:lstStyle>
          <a:p>
            <a:fld id="{7AD283B0-7989-BB48-888D-C38C990C206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12ADA1-D62E-4691-A474-1E347CEC5D1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z="1333"/>
            </a:lvl1pPr>
          </a:lstStyle>
          <a:p>
            <a:r>
              <a:rPr lang="de-DE"/>
              <a:t>14.02.2019</a:t>
            </a:r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2E3712-6162-4CA9-BBC7-3B4DB13BCB8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333"/>
            </a:lvl1pPr>
          </a:lstStyle>
          <a:p>
            <a:endParaRPr lang="en-US" dirty="0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B90F88A4-B0B8-4741-9901-D9C33994A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E10DDF77-CD30-4B96-B554-7C444CC113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" y="1600200"/>
            <a:ext cx="10972800" cy="452755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292909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9A7012-0781-4C42-85C0-AB8F364DB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EBA0840B-9DA5-4BC1-85D0-49B69F06F0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333"/>
            </a:lvl1pPr>
          </a:lstStyle>
          <a:p>
            <a:fld id="{7AD283B0-7989-BB48-888D-C38C990C206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D96ADA-7904-448E-825B-0519A491C97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 sz="1333"/>
            </a:lvl1pPr>
          </a:lstStyle>
          <a:p>
            <a:r>
              <a:rPr lang="de-DE"/>
              <a:t>14.02.2019</a:t>
            </a:r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B35ED51-571A-4B4F-8E31-783AACD05E8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333"/>
            </a:lvl1pPr>
          </a:lstStyle>
          <a:p>
            <a:endParaRPr lang="en-US" dirty="0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4745D0F2-24EA-4952-BA83-AB4D230D313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10972800" cy="4527551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58716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407D0E-4F6B-4BB5-B51D-38A93B56E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697" y="365125"/>
            <a:ext cx="1149531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18B44F-D906-48FC-8527-33CEF2DBE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2697" y="1825625"/>
            <a:ext cx="1149531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B3069-D73E-4238-941F-250EB4DAC6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4810" y="6492874"/>
            <a:ext cx="29913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BFEBC-BAC4-47D6-BB43-61A6DC51594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3880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97BF0F"/>
          </a:solidFill>
          <a:latin typeface="Hind Bold" panose="02000000000000000000" pitchFamily="2" charset="0"/>
          <a:ea typeface="+mj-ea"/>
          <a:cs typeface="Hind Bold" panose="02000000000000000000" pitchFamily="2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rgbClr val="67686A"/>
          </a:solidFill>
          <a:latin typeface="Hind Regular" panose="02000000000000000000" pitchFamily="2" charset="0"/>
          <a:ea typeface="+mn-ea"/>
          <a:cs typeface="Hind Regular" panose="02000000000000000000" pitchFamily="2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Hind Regular" panose="02000000000000000000" pitchFamily="2" charset="0"/>
          <a:ea typeface="+mn-ea"/>
          <a:cs typeface="Hind Regular" panose="02000000000000000000" pitchFamily="2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Hind Regular" panose="02000000000000000000" pitchFamily="2" charset="0"/>
          <a:ea typeface="+mn-ea"/>
          <a:cs typeface="Hind Regular" panose="02000000000000000000" pitchFamily="2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Hind Regular" panose="02000000000000000000" pitchFamily="2" charset="0"/>
          <a:ea typeface="+mn-ea"/>
          <a:cs typeface="Hind Regular" panose="02000000000000000000" pitchFamily="2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Hind Regular" panose="02000000000000000000" pitchFamily="2" charset="0"/>
          <a:ea typeface="+mn-ea"/>
          <a:cs typeface="Hind Regular" panose="020000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cep.eu/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mailto:info@pcep.eu?subject=Information%20about%20PCEP" TargetMode="External"/><Relationship Id="rId4" Type="http://schemas.openxmlformats.org/officeDocument/2006/relationships/hyperlink" Target="https://twitter.com/pcepeu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jpeg"/><Relationship Id="rId3" Type="http://schemas.openxmlformats.org/officeDocument/2006/relationships/image" Target="../media/image4.png"/><Relationship Id="rId21" Type="http://schemas.openxmlformats.org/officeDocument/2006/relationships/image" Target="../media/image22.jpe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jpeg"/><Relationship Id="rId2" Type="http://schemas.openxmlformats.org/officeDocument/2006/relationships/image" Target="../media/image3.png"/><Relationship Id="rId16" Type="http://schemas.openxmlformats.org/officeDocument/2006/relationships/image" Target="../media/image17.jpeg"/><Relationship Id="rId20" Type="http://schemas.openxmlformats.org/officeDocument/2006/relationships/image" Target="../media/image21.jpeg"/><Relationship Id="rId29" Type="http://schemas.openxmlformats.org/officeDocument/2006/relationships/image" Target="../media/image3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24" Type="http://schemas.openxmlformats.org/officeDocument/2006/relationships/image" Target="../media/image25.jpeg"/><Relationship Id="rId5" Type="http://schemas.openxmlformats.org/officeDocument/2006/relationships/image" Target="../media/image6.jpeg"/><Relationship Id="rId15" Type="http://schemas.openxmlformats.org/officeDocument/2006/relationships/image" Target="../media/image16.jpeg"/><Relationship Id="rId23" Type="http://schemas.openxmlformats.org/officeDocument/2006/relationships/image" Target="../media/image24.jpeg"/><Relationship Id="rId28" Type="http://schemas.openxmlformats.org/officeDocument/2006/relationships/image" Target="../media/image29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jpe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0C319-4BB2-43BB-8051-DA3570EDD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1860" y="184828"/>
            <a:ext cx="8886149" cy="1325563"/>
          </a:xfrm>
        </p:spPr>
        <p:txBody>
          <a:bodyPr/>
          <a:lstStyle/>
          <a:p>
            <a:r>
              <a:rPr lang="en-GB" dirty="0">
                <a:latin typeface="Hind Semibold" panose="02000000000000000000" pitchFamily="2" charset="0"/>
                <a:cs typeface="Hind Semibold" panose="02000000000000000000" pitchFamily="2" charset="0"/>
              </a:rPr>
              <a:t>Driving circular polyolefin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70800-4443-4FFA-9562-88CF9B643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991" y="1483938"/>
            <a:ext cx="11495313" cy="82111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2000" dirty="0"/>
              <a:t>Collaborating towards three strategic goals: designing out waste; keeping maximum products and material in use for as long as possible; then recycling into high-quality new raw material.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6153C6-4DCB-4E5C-85E7-BE9DFBA01C89}"/>
              </a:ext>
            </a:extLst>
          </p:cNvPr>
          <p:cNvSpPr txBox="1"/>
          <p:nvPr/>
        </p:nvSpPr>
        <p:spPr>
          <a:xfrm>
            <a:off x="335286" y="2245996"/>
            <a:ext cx="5027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67686A"/>
                </a:solidFill>
                <a:latin typeface="Hind Semibold" panose="02000000000000000000" pitchFamily="2" charset="0"/>
                <a:cs typeface="Hind Semibold" panose="02000000000000000000" pitchFamily="2" charset="0"/>
              </a:rPr>
              <a:t>Six work streams: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8E2D05D4-ECE0-4CCE-9C53-ED9AA826625C}"/>
              </a:ext>
            </a:extLst>
          </p:cNvPr>
          <p:cNvSpPr txBox="1">
            <a:spLocks/>
          </p:cNvSpPr>
          <p:nvPr/>
        </p:nvSpPr>
        <p:spPr>
          <a:xfrm>
            <a:off x="6809247" y="6045329"/>
            <a:ext cx="4523846" cy="6487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rgbClr val="67686A"/>
                </a:solidFill>
                <a:latin typeface="Hind Regular" panose="02000000000000000000" pitchFamily="2" charset="0"/>
                <a:ea typeface="+mn-ea"/>
                <a:cs typeface="Hind Regular" panose="02000000000000000000" pitchFamily="2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Hind Regular" panose="02000000000000000000" pitchFamily="2" charset="0"/>
                <a:ea typeface="+mn-ea"/>
                <a:cs typeface="Hind Regular" panose="02000000000000000000" pitchFamily="2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Hind Regular" panose="02000000000000000000" pitchFamily="2" charset="0"/>
                <a:ea typeface="+mn-ea"/>
                <a:cs typeface="Hind Regular" panose="02000000000000000000" pitchFamily="2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Hind Regular" panose="02000000000000000000" pitchFamily="2" charset="0"/>
                <a:ea typeface="+mn-ea"/>
                <a:cs typeface="Hind Regular" panose="02000000000000000000" pitchFamily="2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Hind Regular" panose="02000000000000000000" pitchFamily="2" charset="0"/>
                <a:ea typeface="+mn-ea"/>
                <a:cs typeface="Hind Regular" panose="02000000000000000000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dirty="0">
                <a:hlinkClick r:id="rId3"/>
              </a:rPr>
              <a:t>www.pcep.eu</a:t>
            </a:r>
            <a:r>
              <a:rPr lang="en-GB" baseline="0" dirty="0"/>
              <a:t>     </a:t>
            </a:r>
            <a:r>
              <a:rPr lang="en-GB" baseline="0" dirty="0">
                <a:hlinkClick r:id="rId4"/>
              </a:rPr>
              <a:t>@</a:t>
            </a:r>
            <a:r>
              <a:rPr lang="en-GB" baseline="0" dirty="0" err="1">
                <a:hlinkClick r:id="rId4"/>
              </a:rPr>
              <a:t>pcepeu</a:t>
            </a:r>
            <a:r>
              <a:rPr lang="en-GB" baseline="0" dirty="0"/>
              <a:t>     </a:t>
            </a:r>
            <a:r>
              <a:rPr lang="en-GB" baseline="0" dirty="0">
                <a:hlinkClick r:id="rId5"/>
              </a:rPr>
              <a:t>info@pcep.eu</a:t>
            </a:r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14C4933-A410-428A-A63D-5AC129CD9D1E}"/>
              </a:ext>
            </a:extLst>
          </p:cNvPr>
          <p:cNvGrpSpPr/>
          <p:nvPr/>
        </p:nvGrpSpPr>
        <p:grpSpPr>
          <a:xfrm>
            <a:off x="6382727" y="2308144"/>
            <a:ext cx="5128592" cy="3892978"/>
            <a:chOff x="6253783" y="2681453"/>
            <a:chExt cx="5128592" cy="3892978"/>
          </a:xfrm>
        </p:grpSpPr>
        <p:pic>
          <p:nvPicPr>
            <p:cNvPr id="38" name="Picture 37" descr="A close up of text on a white background&#10;&#10;Description automatically generated">
              <a:extLst>
                <a:ext uri="{FF2B5EF4-FFF2-40B4-BE49-F238E27FC236}">
                  <a16:creationId xmlns:a16="http://schemas.microsoft.com/office/drawing/2014/main" id="{3B28DD64-FB6D-4606-94B3-1C166982965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913" t="10628" r="17011" b="9931"/>
            <a:stretch/>
          </p:blipFill>
          <p:spPr>
            <a:xfrm>
              <a:off x="6253783" y="3256710"/>
              <a:ext cx="5128592" cy="3317721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8D08D86-D3C6-4EF6-9370-CE4877E2C2E3}"/>
                </a:ext>
              </a:extLst>
            </p:cNvPr>
            <p:cNvSpPr txBox="1"/>
            <p:nvPr/>
          </p:nvSpPr>
          <p:spPr>
            <a:xfrm>
              <a:off x="6354689" y="2681453"/>
              <a:ext cx="502768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>
                  <a:solidFill>
                    <a:srgbClr val="67686A"/>
                  </a:solidFill>
                  <a:latin typeface="Hind Semibold" panose="02000000000000000000" pitchFamily="2" charset="0"/>
                  <a:cs typeface="Hind Semibold" panose="02000000000000000000" pitchFamily="2" charset="0"/>
                </a:rPr>
                <a:t>Membership:</a:t>
              </a:r>
            </a:p>
          </p:txBody>
        </p: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C69125E3-19E3-4EBF-81D1-A4CCC4272057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927" y="323563"/>
            <a:ext cx="2635505" cy="935393"/>
          </a:xfrm>
          <a:prstGeom prst="rect">
            <a:avLst/>
          </a:prstGeom>
        </p:spPr>
      </p:pic>
      <p:sp>
        <p:nvSpPr>
          <p:cNvPr id="39" name="Oval 38">
            <a:extLst>
              <a:ext uri="{FF2B5EF4-FFF2-40B4-BE49-F238E27FC236}">
                <a16:creationId xmlns:a16="http://schemas.microsoft.com/office/drawing/2014/main" id="{DB865E67-11D3-466E-B37A-97E8E2AF4080}"/>
              </a:ext>
            </a:extLst>
          </p:cNvPr>
          <p:cNvSpPr>
            <a:spLocks noChangeAspect="1"/>
          </p:cNvSpPr>
          <p:nvPr/>
        </p:nvSpPr>
        <p:spPr>
          <a:xfrm>
            <a:off x="448766" y="2803376"/>
            <a:ext cx="1816935" cy="1816935"/>
          </a:xfrm>
          <a:prstGeom prst="ellipse">
            <a:avLst/>
          </a:prstGeom>
          <a:solidFill>
            <a:srgbClr val="ABCA3D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Hind Bold" panose="02000000000000000000" pitchFamily="2" charset="0"/>
                <a:cs typeface="Hind Bold" panose="02000000000000000000" pitchFamily="2" charset="0"/>
              </a:rPr>
              <a:t> Innovate for a circular economy</a:t>
            </a:r>
            <a:endParaRPr lang="en-US" sz="1400" dirty="0">
              <a:latin typeface="Hind Bold" panose="02000000000000000000" pitchFamily="2" charset="0"/>
              <a:cs typeface="Hind Bold" panose="02000000000000000000" pitchFamily="2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75D9661-5CD0-4ADF-9F0B-AD397A0D62D6}"/>
              </a:ext>
            </a:extLst>
          </p:cNvPr>
          <p:cNvSpPr>
            <a:spLocks noChangeAspect="1"/>
          </p:cNvSpPr>
          <p:nvPr/>
        </p:nvSpPr>
        <p:spPr>
          <a:xfrm>
            <a:off x="2374623" y="2803376"/>
            <a:ext cx="1816935" cy="1816935"/>
          </a:xfrm>
          <a:prstGeom prst="ellipse">
            <a:avLst/>
          </a:prstGeom>
          <a:solidFill>
            <a:srgbClr val="ABCA3D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Hind Bold" panose="02000000000000000000" pitchFamily="2" charset="0"/>
                <a:cs typeface="Hind Bold" panose="02000000000000000000" pitchFamily="2" charset="0"/>
              </a:rPr>
              <a:t> Enhance collection &amp; sorting</a:t>
            </a:r>
            <a:endParaRPr lang="en-US" sz="1400" dirty="0">
              <a:latin typeface="Hind Bold" panose="02000000000000000000" pitchFamily="2" charset="0"/>
              <a:cs typeface="Hind Bold" panose="02000000000000000000" pitchFamily="2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22AB61F2-BF8F-4A58-9603-9BBB8D74300C}"/>
              </a:ext>
            </a:extLst>
          </p:cNvPr>
          <p:cNvSpPr>
            <a:spLocks noChangeAspect="1"/>
          </p:cNvSpPr>
          <p:nvPr/>
        </p:nvSpPr>
        <p:spPr>
          <a:xfrm>
            <a:off x="4302511" y="2803376"/>
            <a:ext cx="1816935" cy="1816935"/>
          </a:xfrm>
          <a:prstGeom prst="ellipse">
            <a:avLst/>
          </a:prstGeom>
          <a:solidFill>
            <a:srgbClr val="ABCA3D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Hind Bold" panose="02000000000000000000" pitchFamily="2" charset="0"/>
                <a:cs typeface="Hind Bold" panose="02000000000000000000" pitchFamily="2" charset="0"/>
              </a:rPr>
              <a:t>Develop end markets for recycled polyolefin</a:t>
            </a:r>
            <a:endParaRPr lang="en-US" sz="1400" dirty="0">
              <a:latin typeface="Hind Bold" panose="02000000000000000000" pitchFamily="2" charset="0"/>
              <a:cs typeface="Hind Bold" panose="02000000000000000000" pitchFamily="2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CA08902-FA30-48E5-A886-739C4765D1F7}"/>
              </a:ext>
            </a:extLst>
          </p:cNvPr>
          <p:cNvSpPr>
            <a:spLocks noChangeAspect="1"/>
          </p:cNvSpPr>
          <p:nvPr/>
        </p:nvSpPr>
        <p:spPr>
          <a:xfrm>
            <a:off x="448766" y="4777621"/>
            <a:ext cx="1816935" cy="1816935"/>
          </a:xfrm>
          <a:prstGeom prst="ellipse">
            <a:avLst/>
          </a:prstGeom>
          <a:solidFill>
            <a:srgbClr val="ABCA3D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Hind Bold" panose="02000000000000000000" pitchFamily="2" charset="0"/>
                <a:cs typeface="Hind Bold" panose="02000000000000000000" pitchFamily="2" charset="0"/>
              </a:rPr>
              <a:t>Understand our material flow and progress</a:t>
            </a:r>
            <a:endParaRPr lang="en-US" sz="1400" dirty="0">
              <a:latin typeface="Hind Bold" panose="02000000000000000000" pitchFamily="2" charset="0"/>
              <a:cs typeface="Hind Bold" panose="02000000000000000000" pitchFamily="2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9DC0708-ADDD-4EC7-AD9D-33FF98E1A4A4}"/>
              </a:ext>
            </a:extLst>
          </p:cNvPr>
          <p:cNvSpPr>
            <a:spLocks noChangeAspect="1"/>
          </p:cNvSpPr>
          <p:nvPr/>
        </p:nvSpPr>
        <p:spPr>
          <a:xfrm>
            <a:off x="2374623" y="4777621"/>
            <a:ext cx="1816935" cy="1816935"/>
          </a:xfrm>
          <a:prstGeom prst="ellipse">
            <a:avLst/>
          </a:prstGeom>
          <a:solidFill>
            <a:srgbClr val="ABCA3D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Hind Bold" panose="02000000000000000000" pitchFamily="2" charset="0"/>
                <a:cs typeface="Hind Bold" panose="02000000000000000000" pitchFamily="2" charset="0"/>
              </a:rPr>
              <a:t>Advocate for a supportive framework</a:t>
            </a:r>
            <a:endParaRPr lang="en-US" sz="1400" dirty="0">
              <a:latin typeface="Hind Bold" panose="02000000000000000000" pitchFamily="2" charset="0"/>
              <a:cs typeface="Hind Bold" panose="02000000000000000000" pitchFamily="2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2015D9F2-7F58-46E4-BFA4-30CA4F35F2AF}"/>
              </a:ext>
            </a:extLst>
          </p:cNvPr>
          <p:cNvSpPr>
            <a:spLocks noChangeAspect="1"/>
          </p:cNvSpPr>
          <p:nvPr/>
        </p:nvSpPr>
        <p:spPr>
          <a:xfrm>
            <a:off x="4273578" y="4748688"/>
            <a:ext cx="1845868" cy="1845868"/>
          </a:xfrm>
          <a:prstGeom prst="ellipse">
            <a:avLst/>
          </a:prstGeom>
          <a:solidFill>
            <a:srgbClr val="ABCA3D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Hind Bold" panose="02000000000000000000" pitchFamily="2" charset="0"/>
                <a:cs typeface="Hind Bold" panose="02000000000000000000" pitchFamily="2" charset="0"/>
              </a:rPr>
              <a:t>Communicate a circular polyolefin economy</a:t>
            </a:r>
            <a:endParaRPr lang="en-US" sz="1400" dirty="0">
              <a:latin typeface="Hind Bold" panose="02000000000000000000" pitchFamily="2" charset="0"/>
              <a:cs typeface="Hind Bol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753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>
            <a:extLst>
              <a:ext uri="{FF2B5EF4-FFF2-40B4-BE49-F238E27FC236}">
                <a16:creationId xmlns:a16="http://schemas.microsoft.com/office/drawing/2014/main" id="{FA090B07-C4D7-40CB-B6D8-4B86B622630D}"/>
              </a:ext>
            </a:extLst>
          </p:cNvPr>
          <p:cNvSpPr txBox="1">
            <a:spLocks/>
          </p:cNvSpPr>
          <p:nvPr/>
        </p:nvSpPr>
        <p:spPr>
          <a:xfrm>
            <a:off x="352697" y="184828"/>
            <a:ext cx="11495313" cy="1325563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7BF0F"/>
                </a:solidFill>
                <a:latin typeface="Hind Bold" panose="02000000000000000000" pitchFamily="2" charset="0"/>
                <a:ea typeface="+mj-ea"/>
                <a:cs typeface="Hind Bold" panose="02000000000000000000" pitchFamily="2" charset="0"/>
              </a:defRPr>
            </a:lvl1pPr>
          </a:lstStyle>
          <a:p>
            <a:r>
              <a:rPr lang="en-US" dirty="0"/>
              <a:t>PCEP Members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40DD20C-C83D-4E45-B5F0-11F6F759539D}"/>
              </a:ext>
            </a:extLst>
          </p:cNvPr>
          <p:cNvGrpSpPr/>
          <p:nvPr/>
        </p:nvGrpSpPr>
        <p:grpSpPr>
          <a:xfrm>
            <a:off x="204923" y="1486980"/>
            <a:ext cx="11926231" cy="832219"/>
            <a:chOff x="204923" y="1255690"/>
            <a:chExt cx="11926231" cy="832219"/>
          </a:xfrm>
        </p:grpSpPr>
        <p:pic>
          <p:nvPicPr>
            <p:cNvPr id="32" name="Picture 2" descr="Resultado de imagen de alpla werke alwin lehner gmbh &amp; co kg">
              <a:extLst>
                <a:ext uri="{FF2B5EF4-FFF2-40B4-BE49-F238E27FC236}">
                  <a16:creationId xmlns:a16="http://schemas.microsoft.com/office/drawing/2014/main" id="{5E02DD9E-AC0E-45D1-8C6E-9C786DEB8CA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0417" b="34640"/>
            <a:stretch/>
          </p:blipFill>
          <p:spPr bwMode="auto">
            <a:xfrm>
              <a:off x="204923" y="1345705"/>
              <a:ext cx="1452228" cy="5074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32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99A394B2-E1AE-4489-A2EA-11433986E7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41332" y="1491875"/>
              <a:ext cx="1406348" cy="357117"/>
            </a:xfrm>
            <a:prstGeom prst="rect">
              <a:avLst/>
            </a:prstGeom>
          </p:spPr>
        </p:pic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E8A4FB3C-602F-4E72-9F4B-9DFB948A9EA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22528" b="19256"/>
            <a:stretch/>
          </p:blipFill>
          <p:spPr>
            <a:xfrm>
              <a:off x="1952882" y="1255690"/>
              <a:ext cx="1238953" cy="721267"/>
            </a:xfrm>
            <a:prstGeom prst="rect">
              <a:avLst/>
            </a:prstGeom>
          </p:spPr>
        </p:pic>
        <p:pic>
          <p:nvPicPr>
            <p:cNvPr id="35" name="Picture 4" descr="Resultado de imagen de berry global">
              <a:extLst>
                <a:ext uri="{FF2B5EF4-FFF2-40B4-BE49-F238E27FC236}">
                  <a16:creationId xmlns:a16="http://schemas.microsoft.com/office/drawing/2014/main" id="{6D2199A3-0D7E-400A-ACE5-ED2B9681D1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87488" y="1350654"/>
              <a:ext cx="1217024" cy="5661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6" name="Picture 6" descr="Resultado de imagen de Bischof + Klein Holding SE Co. KG">
              <a:extLst>
                <a:ext uri="{FF2B5EF4-FFF2-40B4-BE49-F238E27FC236}">
                  <a16:creationId xmlns:a16="http://schemas.microsoft.com/office/drawing/2014/main" id="{8B61711C-2FBE-406A-8103-075501B7D2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44320" y="1383358"/>
              <a:ext cx="1422651" cy="7045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10" descr="Resultado de imagen de Borealis AG">
              <a:extLst>
                <a:ext uri="{FF2B5EF4-FFF2-40B4-BE49-F238E27FC236}">
                  <a16:creationId xmlns:a16="http://schemas.microsoft.com/office/drawing/2014/main" id="{5D1BF8F5-6A08-4AB4-BA87-974AF060B69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42" b="10874"/>
            <a:stretch/>
          </p:blipFill>
          <p:spPr bwMode="auto">
            <a:xfrm>
              <a:off x="8816798" y="1332315"/>
              <a:ext cx="1577669" cy="7045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21F21BA3-0D52-4185-8605-58BD416F75C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89128" y="1443258"/>
              <a:ext cx="1542026" cy="429059"/>
            </a:xfrm>
            <a:prstGeom prst="rect">
              <a:avLst/>
            </a:prstGeom>
          </p:spPr>
        </p:pic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AAADC702-3A0D-43B3-9061-7D9769723848}"/>
              </a:ext>
            </a:extLst>
          </p:cNvPr>
          <p:cNvGrpSpPr/>
          <p:nvPr/>
        </p:nvGrpSpPr>
        <p:grpSpPr>
          <a:xfrm>
            <a:off x="115556" y="2564154"/>
            <a:ext cx="11879516" cy="820278"/>
            <a:chOff x="115556" y="2472499"/>
            <a:chExt cx="11879516" cy="820278"/>
          </a:xfrm>
        </p:grpSpPr>
        <p:pic>
          <p:nvPicPr>
            <p:cNvPr id="40" name="Picture 4" descr="Resultado de imagen de braskem">
              <a:extLst>
                <a:ext uri="{FF2B5EF4-FFF2-40B4-BE49-F238E27FC236}">
                  <a16:creationId xmlns:a16="http://schemas.microsoft.com/office/drawing/2014/main" id="{069D7CDC-1CC7-4845-B768-5B8ECF09924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19" t="33733" r="7033" b="34267"/>
            <a:stretch/>
          </p:blipFill>
          <p:spPr bwMode="auto">
            <a:xfrm>
              <a:off x="115556" y="2509057"/>
              <a:ext cx="1637703" cy="5958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02174AF0-F1F1-4801-B03D-959D94D9AF3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/>
            <a:srcRect t="23621" b="26105"/>
            <a:stretch/>
          </p:blipFill>
          <p:spPr>
            <a:xfrm>
              <a:off x="1909326" y="2472499"/>
              <a:ext cx="1434664" cy="721267"/>
            </a:xfrm>
            <a:prstGeom prst="rect">
              <a:avLst/>
            </a:prstGeom>
          </p:spPr>
        </p:pic>
        <p:pic>
          <p:nvPicPr>
            <p:cNvPr id="42" name="Picture 14" descr="Resultado de imagen de EPRO - European Association Of Plastics Recycling &amp; Recovery Organisations">
              <a:extLst>
                <a:ext uri="{FF2B5EF4-FFF2-40B4-BE49-F238E27FC236}">
                  <a16:creationId xmlns:a16="http://schemas.microsoft.com/office/drawing/2014/main" id="{1774B275-ACA3-4046-9032-94294438762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64" t="6966" r="5343" b="10921"/>
            <a:stretch/>
          </p:blipFill>
          <p:spPr bwMode="auto">
            <a:xfrm>
              <a:off x="4933720" y="2549272"/>
              <a:ext cx="1583570" cy="7039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3" name="Picture 6" descr="Resultado de imagen de dow">
              <a:extLst>
                <a:ext uri="{FF2B5EF4-FFF2-40B4-BE49-F238E27FC236}">
                  <a16:creationId xmlns:a16="http://schemas.microsoft.com/office/drawing/2014/main" id="{AF6CA156-108F-4A0B-924D-E9945747BB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27285" y="2612832"/>
              <a:ext cx="1356688" cy="4612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27EA1E1C-CAF6-4A5C-947B-912845755A7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/>
            <a:srcRect t="23665" b="22307"/>
            <a:stretch/>
          </p:blipFill>
          <p:spPr>
            <a:xfrm>
              <a:off x="6605829" y="2566042"/>
              <a:ext cx="1681250" cy="566112"/>
            </a:xfrm>
            <a:prstGeom prst="rect">
              <a:avLst/>
            </a:prstGeom>
          </p:spPr>
        </p:pic>
        <p:pic>
          <p:nvPicPr>
            <p:cNvPr id="45" name="Picture 18" descr="Resultado de imagen de Ineos Services Belgium SA">
              <a:extLst>
                <a:ext uri="{FF2B5EF4-FFF2-40B4-BE49-F238E27FC236}">
                  <a16:creationId xmlns:a16="http://schemas.microsoft.com/office/drawing/2014/main" id="{3766CDE9-9C76-4044-8803-743E7F011E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54963" y="2710926"/>
              <a:ext cx="1172927" cy="3157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" name="Picture 2" descr="Resultado de imagen de eupc">
              <a:extLst>
                <a:ext uri="{FF2B5EF4-FFF2-40B4-BE49-F238E27FC236}">
                  <a16:creationId xmlns:a16="http://schemas.microsoft.com/office/drawing/2014/main" id="{521FBC07-F3E1-4E48-8C04-CD27A354D8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34974" y="2492919"/>
              <a:ext cx="799858" cy="7998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7" name="Picture 20" descr="Resultado de imagen de Keller &amp; Heckman LLP">
              <a:extLst>
                <a:ext uri="{FF2B5EF4-FFF2-40B4-BE49-F238E27FC236}">
                  <a16:creationId xmlns:a16="http://schemas.microsoft.com/office/drawing/2014/main" id="{1A55F5C3-A3BD-4590-9DF6-4CDEC336D24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82235" y="2633995"/>
              <a:ext cx="1212837" cy="5597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E16EFA1C-9DA0-4764-8F84-13F45C0A71FB}"/>
              </a:ext>
            </a:extLst>
          </p:cNvPr>
          <p:cNvGrpSpPr/>
          <p:nvPr/>
        </p:nvGrpSpPr>
        <p:grpSpPr>
          <a:xfrm>
            <a:off x="301214" y="4781113"/>
            <a:ext cx="11829940" cy="997846"/>
            <a:chOff x="301214" y="4931721"/>
            <a:chExt cx="11829940" cy="997846"/>
          </a:xfrm>
        </p:grpSpPr>
        <p:pic>
          <p:nvPicPr>
            <p:cNvPr id="49" name="Picture 28" descr="Resultado de imagen de SABIC Petrochemicals B.V.">
              <a:extLst>
                <a:ext uri="{FF2B5EF4-FFF2-40B4-BE49-F238E27FC236}">
                  <a16:creationId xmlns:a16="http://schemas.microsoft.com/office/drawing/2014/main" id="{96E61229-DDB6-46C8-BD76-917D89CB7D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7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214" y="5109941"/>
              <a:ext cx="1148496" cy="6096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0" name="Imagen 5" descr="Imagen que contiene rojo, naranja, negro, gente&#10;&#10;Descripción generada con confianza muy alta">
              <a:extLst>
                <a:ext uri="{FF2B5EF4-FFF2-40B4-BE49-F238E27FC236}">
                  <a16:creationId xmlns:a16="http://schemas.microsoft.com/office/drawing/2014/main" id="{841D650C-467F-48D1-B2C8-F897B1CC3EA6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3527285" y="5227090"/>
              <a:ext cx="1761146" cy="388389"/>
            </a:xfrm>
            <a:prstGeom prst="rect">
              <a:avLst/>
            </a:prstGeom>
          </p:spPr>
        </p:pic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085C1071-896B-4140-9083-AFD5120077BB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/>
            <a:stretch>
              <a:fillRect/>
            </a:stretch>
          </p:blipFill>
          <p:spPr>
            <a:xfrm>
              <a:off x="1735570" y="4952489"/>
              <a:ext cx="1752279" cy="977077"/>
            </a:xfrm>
            <a:prstGeom prst="rect">
              <a:avLst/>
            </a:prstGeom>
          </p:spPr>
        </p:pic>
        <p:pic>
          <p:nvPicPr>
            <p:cNvPr id="52" name="Picture 32" descr="Resultado de imagen de Songwon International AG">
              <a:extLst>
                <a:ext uri="{FF2B5EF4-FFF2-40B4-BE49-F238E27FC236}">
                  <a16:creationId xmlns:a16="http://schemas.microsoft.com/office/drawing/2014/main" id="{2A889616-490D-4672-A9EA-7FD7B66584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15443" y="5093804"/>
              <a:ext cx="1666135" cy="7140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3" name="Picture 34" descr="Resultado de imagen de Total Petrochemicals &amp; Refining">
              <a:extLst>
                <a:ext uri="{FF2B5EF4-FFF2-40B4-BE49-F238E27FC236}">
                  <a16:creationId xmlns:a16="http://schemas.microsoft.com/office/drawing/2014/main" id="{3516E0AB-6928-4235-8C3C-6520C6E453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1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2747" y="4942479"/>
              <a:ext cx="716679" cy="87614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45CA90ED-D486-4BF9-9410-9C47A67568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/>
            <a:stretch>
              <a:fillRect/>
            </a:stretch>
          </p:blipFill>
          <p:spPr>
            <a:xfrm>
              <a:off x="9040314" y="5001123"/>
              <a:ext cx="1043759" cy="782819"/>
            </a:xfrm>
            <a:prstGeom prst="rect">
              <a:avLst/>
            </a:prstGeom>
          </p:spPr>
        </p:pic>
        <p:pic>
          <p:nvPicPr>
            <p:cNvPr id="55" name="Picture 6" descr="A picture containing drawing&#10;&#10;Description generated with very high confidence">
              <a:extLst>
                <a:ext uri="{FF2B5EF4-FFF2-40B4-BE49-F238E27FC236}">
                  <a16:creationId xmlns:a16="http://schemas.microsoft.com/office/drawing/2014/main" id="{2ACDB837-F2C9-4754-98C2-DB50EFADC34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3"/>
            <a:srcRect r="10410"/>
            <a:stretch/>
          </p:blipFill>
          <p:spPr>
            <a:xfrm>
              <a:off x="10728691" y="4931721"/>
              <a:ext cx="1402463" cy="997846"/>
            </a:xfrm>
            <a:prstGeom prst="rect">
              <a:avLst/>
            </a:prstGeom>
          </p:spPr>
        </p:pic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80632543-8D1C-4491-BE6C-E4E80B39EDF9}"/>
              </a:ext>
            </a:extLst>
          </p:cNvPr>
          <p:cNvGrpSpPr/>
          <p:nvPr/>
        </p:nvGrpSpPr>
        <p:grpSpPr>
          <a:xfrm>
            <a:off x="115557" y="3629387"/>
            <a:ext cx="11879515" cy="906772"/>
            <a:chOff x="115557" y="3769685"/>
            <a:chExt cx="11879515" cy="906772"/>
          </a:xfrm>
        </p:grpSpPr>
        <p:pic>
          <p:nvPicPr>
            <p:cNvPr id="57" name="Picture 22" descr="Resultado de imagen de Mtm Plastics GmbH">
              <a:extLst>
                <a:ext uri="{FF2B5EF4-FFF2-40B4-BE49-F238E27FC236}">
                  <a16:creationId xmlns:a16="http://schemas.microsoft.com/office/drawing/2014/main" id="{D110DC4A-3AF9-4946-BFB8-9F80B11360E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5334" y="3966637"/>
              <a:ext cx="1752278" cy="4298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" name="Picture 24" descr="Resultado de imagen de Plastix A/S">
              <a:extLst>
                <a:ext uri="{FF2B5EF4-FFF2-40B4-BE49-F238E27FC236}">
                  <a16:creationId xmlns:a16="http://schemas.microsoft.com/office/drawing/2014/main" id="{33CE954E-8937-4576-A455-C247B4B5D89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629" b="30798"/>
            <a:stretch/>
          </p:blipFill>
          <p:spPr bwMode="auto">
            <a:xfrm>
              <a:off x="3673979" y="3913665"/>
              <a:ext cx="1406348" cy="5987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9" name="Picture 14" descr="A picture containing drawing&#10;&#10;Description generated with very high confidence">
              <a:extLst>
                <a:ext uri="{FF2B5EF4-FFF2-40B4-BE49-F238E27FC236}">
                  <a16:creationId xmlns:a16="http://schemas.microsoft.com/office/drawing/2014/main" id="{C04DE75B-D5F3-4894-B68F-57A859CB1F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6"/>
            <a:stretch>
              <a:fillRect/>
            </a:stretch>
          </p:blipFill>
          <p:spPr>
            <a:xfrm>
              <a:off x="5648502" y="3769685"/>
              <a:ext cx="894996" cy="906772"/>
            </a:xfrm>
            <a:prstGeom prst="rect">
              <a:avLst/>
            </a:prstGeom>
          </p:spPr>
        </p:pic>
        <p:pic>
          <p:nvPicPr>
            <p:cNvPr id="60" name="Picture 26" descr="Resultado de imagen de REPULP srl">
              <a:extLst>
                <a:ext uri="{FF2B5EF4-FFF2-40B4-BE49-F238E27FC236}">
                  <a16:creationId xmlns:a16="http://schemas.microsoft.com/office/drawing/2014/main" id="{1D70F9CB-9F83-4CCA-938E-EF59FCDDE6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67557" y="3975324"/>
              <a:ext cx="1501846" cy="4954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" name="Picture 60">
              <a:extLst>
                <a:ext uri="{FF2B5EF4-FFF2-40B4-BE49-F238E27FC236}">
                  <a16:creationId xmlns:a16="http://schemas.microsoft.com/office/drawing/2014/main" id="{F49442BF-A040-4D28-8DD4-188EA98EEB3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8"/>
            <a:srcRect t="20029" b="18025"/>
            <a:stretch/>
          </p:blipFill>
          <p:spPr>
            <a:xfrm>
              <a:off x="10747297" y="3793678"/>
              <a:ext cx="1247775" cy="772943"/>
            </a:xfrm>
            <a:prstGeom prst="rect">
              <a:avLst/>
            </a:prstGeom>
          </p:spPr>
        </p:pic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E2465686-BA6B-4AF9-A15B-D2C393A396D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9"/>
            <a:srcRect t="24724" b="19286"/>
            <a:stretch/>
          </p:blipFill>
          <p:spPr>
            <a:xfrm>
              <a:off x="7083176" y="3913666"/>
              <a:ext cx="1556927" cy="652956"/>
            </a:xfrm>
            <a:prstGeom prst="rect">
              <a:avLst/>
            </a:prstGeom>
          </p:spPr>
        </p:pic>
        <p:pic>
          <p:nvPicPr>
            <p:cNvPr id="63" name="Picture 62" descr="Text&#10;&#10;Description automatically generated">
              <a:extLst>
                <a:ext uri="{FF2B5EF4-FFF2-40B4-BE49-F238E27FC236}">
                  <a16:creationId xmlns:a16="http://schemas.microsoft.com/office/drawing/2014/main" id="{A1C38E5B-C1FF-4C4E-873A-B711D528726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585" b="12076"/>
            <a:stretch/>
          </p:blipFill>
          <p:spPr>
            <a:xfrm>
              <a:off x="115557" y="3858171"/>
              <a:ext cx="1541594" cy="7084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76168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35FAA062DEC543A08A6F7B425CD0AB" ma:contentTypeVersion="11" ma:contentTypeDescription="Crée un document." ma:contentTypeScope="" ma:versionID="190f413d311bb02be98a5c12628579c1">
  <xsd:schema xmlns:xsd="http://www.w3.org/2001/XMLSchema" xmlns:xs="http://www.w3.org/2001/XMLSchema" xmlns:p="http://schemas.microsoft.com/office/2006/metadata/properties" xmlns:ns3="4aa67ba0-b4de-44c4-acd7-b76d8472bd1b" xmlns:ns4="814a7c4a-6cfd-4e5e-bfe6-a71a06484e8f" targetNamespace="http://schemas.microsoft.com/office/2006/metadata/properties" ma:root="true" ma:fieldsID="b937638e061e4da0a4e8ecca6b8de041" ns3:_="" ns4:_="">
    <xsd:import namespace="4aa67ba0-b4de-44c4-acd7-b76d8472bd1b"/>
    <xsd:import namespace="814a7c4a-6cfd-4e5e-bfe6-a71a06484e8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a67ba0-b4de-44c4-acd7-b76d8472bd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4a7c4a-6cfd-4e5e-bfe6-a71a06484e8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8AA23D8-DA5A-4C83-AFE3-B28EFFF519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9E55952-20D2-4F1C-B2CD-D2EA4CE887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a67ba0-b4de-44c4-acd7-b76d8472bd1b"/>
    <ds:schemaRef ds:uri="814a7c4a-6cfd-4e5e-bfe6-a71a06484e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1B69FA1-16C7-4B24-AFCD-B7B95CEDCE9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89</Words>
  <Application>Microsoft Office PowerPoint</Application>
  <PresentationFormat>Widescreen</PresentationFormat>
  <Paragraphs>13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Hind Bold</vt:lpstr>
      <vt:lpstr>Hind Light</vt:lpstr>
      <vt:lpstr>Hind Regular</vt:lpstr>
      <vt:lpstr>Hind Semibold</vt:lpstr>
      <vt:lpstr>Office Theme</vt:lpstr>
      <vt:lpstr>Driving circular polyolefin system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PCEP</dc:title>
  <dc:creator>Dennis Landsbert-Noon</dc:creator>
  <cp:lastModifiedBy>Dennis Landsbert-Noon</cp:lastModifiedBy>
  <cp:revision>95</cp:revision>
  <dcterms:created xsi:type="dcterms:W3CDTF">2019-06-07T12:58:37Z</dcterms:created>
  <dcterms:modified xsi:type="dcterms:W3CDTF">2020-11-24T15:30:15Z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0x010100BB35FAA062DEC543A08A6F7B425CD0AB</vt:lpwstr>
  </property>
</Properties>
</file>