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6" r:id="rId2"/>
    <p:sldId id="257" r:id="rId3"/>
    <p:sldId id="258" r:id="rId4"/>
    <p:sldId id="265" r:id="rId5"/>
    <p:sldId id="267" r:id="rId6"/>
    <p:sldId id="266" r:id="rId7"/>
    <p:sldId id="263" r:id="rId8"/>
    <p:sldId id="268" r:id="rId9"/>
    <p:sldId id="270" r:id="rId10"/>
    <p:sldId id="269" r:id="rId11"/>
  </p:sldIdLst>
  <p:sldSz cx="6858000" cy="9144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67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60E68-C66B-4311-944C-84A6B53E01E3}" v="4" dt="2023-08-23T18:10:05.1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1" autoAdjust="0"/>
    <p:restoredTop sz="94674"/>
  </p:normalViewPr>
  <p:slideViewPr>
    <p:cSldViewPr snapToGrid="0" snapToObjects="1">
      <p:cViewPr>
        <p:scale>
          <a:sx n="102" d="100"/>
          <a:sy n="102" d="100"/>
        </p:scale>
        <p:origin x="832" y="-1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1EE125-0A81-44EF-9A9A-1B8D131CA54D}" type="datetimeFigureOut">
              <a:rPr lang="en-US" smtClean="0"/>
              <a:t>8/23/2023</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451E5-3A26-4B54-A35C-05904689DE62}" type="slidenum">
              <a:rPr lang="en-US" smtClean="0"/>
              <a:t>‹#›</a:t>
            </a:fld>
            <a:endParaRPr lang="en-US"/>
          </a:p>
        </p:txBody>
      </p:sp>
    </p:spTree>
    <p:extLst>
      <p:ext uri="{BB962C8B-B14F-4D97-AF65-F5344CB8AC3E}">
        <p14:creationId xmlns:p14="http://schemas.microsoft.com/office/powerpoint/2010/main" val="1412140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7125A8-F7B1-BB4E-B557-4CD84495B641}"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E7D0-4F0F-734B-9F1E-CA63B4A9D34C}" type="slidenum">
              <a:rPr lang="en-US" smtClean="0"/>
              <a:t>‹#›</a:t>
            </a:fld>
            <a:endParaRPr lang="en-US"/>
          </a:p>
        </p:txBody>
      </p:sp>
    </p:spTree>
    <p:extLst>
      <p:ext uri="{BB962C8B-B14F-4D97-AF65-F5344CB8AC3E}">
        <p14:creationId xmlns:p14="http://schemas.microsoft.com/office/powerpoint/2010/main" val="82866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7125A8-F7B1-BB4E-B557-4CD84495B641}"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E7D0-4F0F-734B-9F1E-CA63B4A9D34C}" type="slidenum">
              <a:rPr lang="en-US" smtClean="0"/>
              <a:t>‹#›</a:t>
            </a:fld>
            <a:endParaRPr lang="en-US"/>
          </a:p>
        </p:txBody>
      </p:sp>
    </p:spTree>
    <p:extLst>
      <p:ext uri="{BB962C8B-B14F-4D97-AF65-F5344CB8AC3E}">
        <p14:creationId xmlns:p14="http://schemas.microsoft.com/office/powerpoint/2010/main" val="907555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7125A8-F7B1-BB4E-B557-4CD84495B641}"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E7D0-4F0F-734B-9F1E-CA63B4A9D34C}" type="slidenum">
              <a:rPr lang="en-US" smtClean="0"/>
              <a:t>‹#›</a:t>
            </a:fld>
            <a:endParaRPr lang="en-US"/>
          </a:p>
        </p:txBody>
      </p:sp>
    </p:spTree>
    <p:extLst>
      <p:ext uri="{BB962C8B-B14F-4D97-AF65-F5344CB8AC3E}">
        <p14:creationId xmlns:p14="http://schemas.microsoft.com/office/powerpoint/2010/main" val="184943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7125A8-F7B1-BB4E-B557-4CD84495B641}"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E7D0-4F0F-734B-9F1E-CA63B4A9D34C}" type="slidenum">
              <a:rPr lang="en-US" smtClean="0"/>
              <a:t>‹#›</a:t>
            </a:fld>
            <a:endParaRPr lang="en-US"/>
          </a:p>
        </p:txBody>
      </p:sp>
    </p:spTree>
    <p:extLst>
      <p:ext uri="{BB962C8B-B14F-4D97-AF65-F5344CB8AC3E}">
        <p14:creationId xmlns:p14="http://schemas.microsoft.com/office/powerpoint/2010/main" val="915405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7125A8-F7B1-BB4E-B557-4CD84495B641}"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E7D0-4F0F-734B-9F1E-CA63B4A9D34C}" type="slidenum">
              <a:rPr lang="en-US" smtClean="0"/>
              <a:t>‹#›</a:t>
            </a:fld>
            <a:endParaRPr lang="en-US"/>
          </a:p>
        </p:txBody>
      </p:sp>
    </p:spTree>
    <p:extLst>
      <p:ext uri="{BB962C8B-B14F-4D97-AF65-F5344CB8AC3E}">
        <p14:creationId xmlns:p14="http://schemas.microsoft.com/office/powerpoint/2010/main" val="646719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7125A8-F7B1-BB4E-B557-4CD84495B641}"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E7D0-4F0F-734B-9F1E-CA63B4A9D34C}" type="slidenum">
              <a:rPr lang="en-US" smtClean="0"/>
              <a:t>‹#›</a:t>
            </a:fld>
            <a:endParaRPr lang="en-US"/>
          </a:p>
        </p:txBody>
      </p:sp>
    </p:spTree>
    <p:extLst>
      <p:ext uri="{BB962C8B-B14F-4D97-AF65-F5344CB8AC3E}">
        <p14:creationId xmlns:p14="http://schemas.microsoft.com/office/powerpoint/2010/main" val="99337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7125A8-F7B1-BB4E-B557-4CD84495B641}" type="datetimeFigureOut">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DE7D0-4F0F-734B-9F1E-CA63B4A9D34C}" type="slidenum">
              <a:rPr lang="en-US" smtClean="0"/>
              <a:t>‹#›</a:t>
            </a:fld>
            <a:endParaRPr lang="en-US"/>
          </a:p>
        </p:txBody>
      </p:sp>
    </p:spTree>
    <p:extLst>
      <p:ext uri="{BB962C8B-B14F-4D97-AF65-F5344CB8AC3E}">
        <p14:creationId xmlns:p14="http://schemas.microsoft.com/office/powerpoint/2010/main" val="1164779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7125A8-F7B1-BB4E-B557-4CD84495B641}"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DE7D0-4F0F-734B-9F1E-CA63B4A9D34C}" type="slidenum">
              <a:rPr lang="en-US" smtClean="0"/>
              <a:t>‹#›</a:t>
            </a:fld>
            <a:endParaRPr lang="en-US"/>
          </a:p>
        </p:txBody>
      </p:sp>
    </p:spTree>
    <p:extLst>
      <p:ext uri="{BB962C8B-B14F-4D97-AF65-F5344CB8AC3E}">
        <p14:creationId xmlns:p14="http://schemas.microsoft.com/office/powerpoint/2010/main" val="2131261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125A8-F7B1-BB4E-B557-4CD84495B641}" type="datetimeFigureOut">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DE7D0-4F0F-734B-9F1E-CA63B4A9D34C}" type="slidenum">
              <a:rPr lang="en-US" smtClean="0"/>
              <a:t>‹#›</a:t>
            </a:fld>
            <a:endParaRPr lang="en-US"/>
          </a:p>
        </p:txBody>
      </p:sp>
    </p:spTree>
    <p:extLst>
      <p:ext uri="{BB962C8B-B14F-4D97-AF65-F5344CB8AC3E}">
        <p14:creationId xmlns:p14="http://schemas.microsoft.com/office/powerpoint/2010/main" val="77773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27125A8-F7B1-BB4E-B557-4CD84495B641}"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E7D0-4F0F-734B-9F1E-CA63B4A9D34C}" type="slidenum">
              <a:rPr lang="en-US" smtClean="0"/>
              <a:t>‹#›</a:t>
            </a:fld>
            <a:endParaRPr lang="en-US"/>
          </a:p>
        </p:txBody>
      </p:sp>
    </p:spTree>
    <p:extLst>
      <p:ext uri="{BB962C8B-B14F-4D97-AF65-F5344CB8AC3E}">
        <p14:creationId xmlns:p14="http://schemas.microsoft.com/office/powerpoint/2010/main" val="1464350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27125A8-F7B1-BB4E-B557-4CD84495B641}"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E7D0-4F0F-734B-9F1E-CA63B4A9D34C}" type="slidenum">
              <a:rPr lang="en-US" smtClean="0"/>
              <a:t>‹#›</a:t>
            </a:fld>
            <a:endParaRPr lang="en-US"/>
          </a:p>
        </p:txBody>
      </p:sp>
    </p:spTree>
    <p:extLst>
      <p:ext uri="{BB962C8B-B14F-4D97-AF65-F5344CB8AC3E}">
        <p14:creationId xmlns:p14="http://schemas.microsoft.com/office/powerpoint/2010/main" val="1173267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E27125A8-F7B1-BB4E-B557-4CD84495B641}" type="datetimeFigureOut">
              <a:rPr lang="en-US" smtClean="0"/>
              <a:t>8/23/2023</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06EDE7D0-4F0F-734B-9F1E-CA63B4A9D34C}" type="slidenum">
              <a:rPr lang="en-US" smtClean="0"/>
              <a:t>‹#›</a:t>
            </a:fld>
            <a:endParaRPr lang="en-US"/>
          </a:p>
        </p:txBody>
      </p:sp>
    </p:spTree>
    <p:extLst>
      <p:ext uri="{BB962C8B-B14F-4D97-AF65-F5344CB8AC3E}">
        <p14:creationId xmlns:p14="http://schemas.microsoft.com/office/powerpoint/2010/main" val="668175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HAWNTELL@SELLINGHOUSESINGA.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logo with text and a key&#10;&#10;Description automatically generated">
            <a:extLst>
              <a:ext uri="{FF2B5EF4-FFF2-40B4-BE49-F238E27FC236}">
                <a16:creationId xmlns:a16="http://schemas.microsoft.com/office/drawing/2014/main" id="{BA05E411-EA04-74B8-E756-FAB212288D69}"/>
              </a:ext>
            </a:extLst>
          </p:cNvPr>
          <p:cNvPicPr>
            <a:picLocks noChangeAspect="1"/>
          </p:cNvPicPr>
          <p:nvPr/>
        </p:nvPicPr>
        <p:blipFill>
          <a:blip r:embed="rId2"/>
          <a:stretch>
            <a:fillRect/>
          </a:stretch>
        </p:blipFill>
        <p:spPr>
          <a:xfrm>
            <a:off x="-3073" y="-1020509"/>
            <a:ext cx="6861073" cy="3264378"/>
          </a:xfrm>
          <a:prstGeom prst="rect">
            <a:avLst/>
          </a:prstGeom>
        </p:spPr>
      </p:pic>
      <p:grpSp>
        <p:nvGrpSpPr>
          <p:cNvPr id="8" name="Group 7"/>
          <p:cNvGrpSpPr/>
          <p:nvPr/>
        </p:nvGrpSpPr>
        <p:grpSpPr>
          <a:xfrm>
            <a:off x="-3073" y="2780650"/>
            <a:ext cx="6861073" cy="6711699"/>
            <a:chOff x="-2" y="-12036"/>
            <a:chExt cx="6861073" cy="9139253"/>
          </a:xfrm>
        </p:grpSpPr>
        <p:sp>
          <p:nvSpPr>
            <p:cNvPr id="3" name="Rectangle 2"/>
            <p:cNvSpPr/>
            <p:nvPr/>
          </p:nvSpPr>
          <p:spPr>
            <a:xfrm>
              <a:off x="-1" y="-12032"/>
              <a:ext cx="6858001" cy="144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2" y="8013032"/>
              <a:ext cx="6858001" cy="111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rot="16200000">
              <a:off x="2054778" y="4320924"/>
              <a:ext cx="9139251" cy="473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rot="16200000">
              <a:off x="-4332596" y="4320923"/>
              <a:ext cx="9139251" cy="473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rot="16200000">
              <a:off x="-2119053" y="4426121"/>
              <a:ext cx="6120147" cy="13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rot="16200000">
              <a:off x="2860339" y="4426122"/>
              <a:ext cx="6120147" cy="13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5" name="Rectangle 14"/>
          <p:cNvSpPr/>
          <p:nvPr/>
        </p:nvSpPr>
        <p:spPr>
          <a:xfrm rot="10800000">
            <a:off x="871383" y="7488749"/>
            <a:ext cx="5118666" cy="139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3073" y="1953017"/>
            <a:ext cx="6858001" cy="707886"/>
          </a:xfrm>
          <a:prstGeom prst="rect">
            <a:avLst/>
          </a:prstGeom>
          <a:noFill/>
        </p:spPr>
        <p:txBody>
          <a:bodyPr wrap="square" rtlCol="0">
            <a:spAutoFit/>
          </a:bodyPr>
          <a:lstStyle/>
          <a:p>
            <a:pPr algn="ctr"/>
            <a:r>
              <a:rPr lang="en-CA" sz="4000" b="1" spc="300" dirty="0">
                <a:solidFill>
                  <a:schemeClr val="tx2"/>
                </a:solidFill>
                <a:latin typeface="Arial Narrow" panose="020B0606020202030204" pitchFamily="34" charset="0"/>
                <a:ea typeface="Roboto" pitchFamily="2" charset="0"/>
                <a:cs typeface="Helvetica" charset="0"/>
              </a:rPr>
              <a:t>HOME BUYING GUIDE </a:t>
            </a:r>
            <a:endParaRPr lang="en-US" sz="4000" b="1" spc="300" dirty="0">
              <a:solidFill>
                <a:schemeClr val="tx2"/>
              </a:solidFill>
              <a:latin typeface="Arial Narrow" panose="020B0606020202030204" pitchFamily="34" charset="0"/>
              <a:ea typeface="Roboto" pitchFamily="2" charset="0"/>
            </a:endParaRPr>
          </a:p>
        </p:txBody>
      </p:sp>
      <p:sp>
        <p:nvSpPr>
          <p:cNvPr id="17" name="TextBox 16"/>
          <p:cNvSpPr txBox="1"/>
          <p:nvPr/>
        </p:nvSpPr>
        <p:spPr>
          <a:xfrm>
            <a:off x="615185" y="8108459"/>
            <a:ext cx="5627630" cy="1477328"/>
          </a:xfrm>
          <a:prstGeom prst="rect">
            <a:avLst/>
          </a:prstGeom>
          <a:noFill/>
        </p:spPr>
        <p:txBody>
          <a:bodyPr wrap="none" rtlCol="0">
            <a:spAutoFit/>
          </a:bodyPr>
          <a:lstStyle/>
          <a:p>
            <a:pPr algn="ctr"/>
            <a:r>
              <a:rPr lang="en-US" dirty="0">
                <a:solidFill>
                  <a:schemeClr val="tx2">
                    <a:lumMod val="60000"/>
                    <a:lumOff val="40000"/>
                  </a:schemeClr>
                </a:solidFill>
                <a:latin typeface="+mj-lt"/>
              </a:rPr>
              <a:t>SHAWNTELL CARTER- MCFADDEN | GEORGIA Realtor® </a:t>
            </a:r>
          </a:p>
          <a:p>
            <a:pPr algn="ctr"/>
            <a:r>
              <a:rPr lang="en-US" dirty="0">
                <a:solidFill>
                  <a:schemeClr val="tx2">
                    <a:lumMod val="60000"/>
                    <a:lumOff val="40000"/>
                  </a:schemeClr>
                </a:solidFill>
                <a:latin typeface="+mj-lt"/>
              </a:rPr>
              <a:t>T.A.M.G Realty Inc.</a:t>
            </a:r>
          </a:p>
          <a:p>
            <a:pPr algn="ctr"/>
            <a:r>
              <a:rPr lang="en-US" dirty="0">
                <a:solidFill>
                  <a:schemeClr val="tx2">
                    <a:lumMod val="60000"/>
                    <a:lumOff val="40000"/>
                  </a:schemeClr>
                </a:solidFill>
                <a:latin typeface="+mj-lt"/>
              </a:rPr>
              <a:t>Real Estate Associate Broker </a:t>
            </a:r>
          </a:p>
          <a:p>
            <a:pPr algn="ctr"/>
            <a:r>
              <a:rPr lang="en-US" dirty="0">
                <a:solidFill>
                  <a:schemeClr val="tx2">
                    <a:lumMod val="60000"/>
                    <a:lumOff val="40000"/>
                  </a:schemeClr>
                </a:solidFill>
                <a:latin typeface="+mj-lt"/>
              </a:rPr>
              <a:t>(678)571-2082 | </a:t>
            </a:r>
            <a:r>
              <a:rPr lang="en-US" dirty="0">
                <a:solidFill>
                  <a:schemeClr val="tx2">
                    <a:lumMod val="60000"/>
                    <a:lumOff val="40000"/>
                  </a:schemeClr>
                </a:solidFill>
                <a:latin typeface="+mj-lt"/>
                <a:hlinkClick r:id="rId3"/>
              </a:rPr>
              <a:t>SHAWNTELL@SELLINGHOUSESINGA.COM</a:t>
            </a:r>
            <a:endParaRPr lang="en-US" dirty="0">
              <a:solidFill>
                <a:schemeClr val="tx2">
                  <a:lumMod val="60000"/>
                  <a:lumOff val="40000"/>
                </a:schemeClr>
              </a:solidFill>
              <a:latin typeface="+mj-lt"/>
            </a:endParaRPr>
          </a:p>
          <a:p>
            <a:pPr algn="ctr"/>
            <a:r>
              <a:rPr lang="en-US" dirty="0">
                <a:solidFill>
                  <a:schemeClr val="tx2">
                    <a:lumMod val="60000"/>
                    <a:lumOff val="40000"/>
                  </a:schemeClr>
                </a:solidFill>
                <a:latin typeface="+mj-lt"/>
              </a:rPr>
              <a:t>WWW.SELLINGHOUSESINGA.COM</a:t>
            </a:r>
          </a:p>
        </p:txBody>
      </p:sp>
      <p:pic>
        <p:nvPicPr>
          <p:cNvPr id="18" name="Picture 17" descr="A large house with a lawn and a driveway&#10;&#10;Description automatically generated">
            <a:extLst>
              <a:ext uri="{FF2B5EF4-FFF2-40B4-BE49-F238E27FC236}">
                <a16:creationId xmlns:a16="http://schemas.microsoft.com/office/drawing/2014/main" id="{E22EF2E1-454B-3D22-0A94-789A1E58CB05}"/>
              </a:ext>
            </a:extLst>
          </p:cNvPr>
          <p:cNvPicPr>
            <a:picLocks noChangeAspect="1"/>
          </p:cNvPicPr>
          <p:nvPr/>
        </p:nvPicPr>
        <p:blipFill>
          <a:blip r:embed="rId4"/>
          <a:stretch>
            <a:fillRect/>
          </a:stretch>
        </p:blipFill>
        <p:spPr>
          <a:xfrm>
            <a:off x="0" y="2660903"/>
            <a:ext cx="6854928" cy="5447456"/>
          </a:xfrm>
          <a:prstGeom prst="rect">
            <a:avLst/>
          </a:prstGeom>
        </p:spPr>
      </p:pic>
    </p:spTree>
    <p:extLst>
      <p:ext uri="{BB962C8B-B14F-4D97-AF65-F5344CB8AC3E}">
        <p14:creationId xmlns:p14="http://schemas.microsoft.com/office/powerpoint/2010/main" val="1082300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032" y="495395"/>
            <a:ext cx="4016812" cy="134745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325026" y="720996"/>
            <a:ext cx="4083936" cy="1107996"/>
          </a:xfrm>
          <a:prstGeom prst="rect">
            <a:avLst/>
          </a:prstGeom>
          <a:noFill/>
        </p:spPr>
        <p:txBody>
          <a:bodyPr wrap="square" rtlCol="0">
            <a:spAutoFit/>
          </a:bodyPr>
          <a:lstStyle/>
          <a:p>
            <a:r>
              <a:rPr lang="en-CA" sz="2800" b="1" dirty="0">
                <a:solidFill>
                  <a:schemeClr val="bg1"/>
                </a:solidFill>
                <a:latin typeface="Arial Narrow" panose="020B0606020202030204" pitchFamily="34" charset="0"/>
                <a:ea typeface="Helvetica" charset="0"/>
                <a:cs typeface="Helvetica" charset="0"/>
              </a:rPr>
              <a:t>STEP 5</a:t>
            </a:r>
            <a:r>
              <a:rPr lang="en-CA" sz="2000" b="1" dirty="0">
                <a:solidFill>
                  <a:schemeClr val="bg1"/>
                </a:solidFill>
                <a:latin typeface="Arial Narrow" panose="020B0606020202030204" pitchFamily="34" charset="0"/>
                <a:ea typeface="Helvetica" charset="0"/>
                <a:cs typeface="Helvetica" charset="0"/>
              </a:rPr>
              <a:t>:</a:t>
            </a:r>
          </a:p>
          <a:p>
            <a:r>
              <a:rPr lang="en-CA" sz="2000" b="1" dirty="0">
                <a:solidFill>
                  <a:schemeClr val="bg1"/>
                </a:solidFill>
                <a:latin typeface="Arial Narrow" panose="020B0606020202030204" pitchFamily="34" charset="0"/>
                <a:ea typeface="Helvetica" charset="0"/>
                <a:cs typeface="Helvetica" charset="0"/>
              </a:rPr>
              <a:t>THE CLOSE</a:t>
            </a:r>
            <a:endParaRPr lang="en-US" sz="2000" b="1" dirty="0">
              <a:solidFill>
                <a:schemeClr val="bg1"/>
              </a:solidFill>
              <a:latin typeface="Arial Narrow" panose="020B0606020202030204" pitchFamily="34" charset="0"/>
              <a:ea typeface="Helvetica" charset="0"/>
              <a:cs typeface="Helvetica" charset="0"/>
            </a:endParaRPr>
          </a:p>
          <a:p>
            <a:endParaRPr lang="en-US" b="1" dirty="0">
              <a:solidFill>
                <a:srgbClr val="00B0F0"/>
              </a:solidFill>
              <a:latin typeface="Helvetica" charset="0"/>
              <a:ea typeface="Helvetica" charset="0"/>
              <a:cs typeface="Helvetica" charset="0"/>
            </a:endParaRPr>
          </a:p>
        </p:txBody>
      </p:sp>
      <p:sp>
        <p:nvSpPr>
          <p:cNvPr id="15" name="TextBox 14"/>
          <p:cNvSpPr txBox="1"/>
          <p:nvPr/>
        </p:nvSpPr>
        <p:spPr>
          <a:xfrm>
            <a:off x="325026" y="2034498"/>
            <a:ext cx="6313003" cy="2123658"/>
          </a:xfrm>
          <a:prstGeom prst="rect">
            <a:avLst/>
          </a:prstGeom>
          <a:noFill/>
        </p:spPr>
        <p:txBody>
          <a:bodyPr wrap="square" rtlCol="0">
            <a:spAutoFit/>
          </a:bodyPr>
          <a:lstStyle/>
          <a:p>
            <a:r>
              <a:rPr lang="en-US" sz="1200" dirty="0">
                <a:solidFill>
                  <a:schemeClr val="tx2">
                    <a:lumMod val="60000"/>
                    <a:lumOff val="40000"/>
                  </a:schemeClr>
                </a:solidFill>
                <a:latin typeface="+mj-lt"/>
                <a:ea typeface="Helvetica" charset="0"/>
                <a:cs typeface="Helvetica" charset="0"/>
              </a:rPr>
              <a:t>As soon as your offer is accepted, your deposit is submitted, and there are no more conditions to be fulfilled, you have a firm agreement, and the closing process begins.  </a:t>
            </a:r>
          </a:p>
          <a:p>
            <a:r>
              <a:rPr lang="en-US" sz="1200" dirty="0">
                <a:solidFill>
                  <a:schemeClr val="tx2">
                    <a:lumMod val="60000"/>
                    <a:lumOff val="4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Closing is the point at which the ownership and possession of the property are transferred from the Seller to you.  </a:t>
            </a:r>
          </a:p>
          <a:p>
            <a:r>
              <a:rPr lang="en-US" sz="1200" dirty="0">
                <a:solidFill>
                  <a:schemeClr val="tx2">
                    <a:lumMod val="60000"/>
                    <a:lumOff val="4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At this point you will be in close contact with your lender and lawyer. You’ll need to sign a ton of paperwork and of course, provide payment for your new home.  </a:t>
            </a:r>
          </a:p>
          <a:p>
            <a:r>
              <a:rPr lang="en-US" sz="1200" dirty="0">
                <a:solidFill>
                  <a:schemeClr val="tx2">
                    <a:lumMod val="60000"/>
                    <a:lumOff val="4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Once all legal and financial obligations have been met, then pick up your keys and a bottle of wine, because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421"/>
          <a:stretch/>
        </p:blipFill>
        <p:spPr>
          <a:xfrm>
            <a:off x="-12032" y="4572000"/>
            <a:ext cx="6870032" cy="4194335"/>
          </a:xfrm>
          <a:prstGeom prst="rect">
            <a:avLst/>
          </a:prstGeom>
        </p:spPr>
      </p:pic>
      <p:sp>
        <p:nvSpPr>
          <p:cNvPr id="17" name="Rectangle 16"/>
          <p:cNvSpPr/>
          <p:nvPr/>
        </p:nvSpPr>
        <p:spPr>
          <a:xfrm>
            <a:off x="0" y="4577432"/>
            <a:ext cx="6870033" cy="4200850"/>
          </a:xfrm>
          <a:prstGeom prst="rect">
            <a:avLst/>
          </a:prstGeom>
          <a:solidFill>
            <a:schemeClr val="tx2">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p:cNvSpPr txBox="1"/>
          <p:nvPr/>
        </p:nvSpPr>
        <p:spPr>
          <a:xfrm>
            <a:off x="-12032" y="6000566"/>
            <a:ext cx="6857999" cy="646331"/>
          </a:xfrm>
          <a:prstGeom prst="rect">
            <a:avLst/>
          </a:prstGeom>
          <a:noFill/>
        </p:spPr>
        <p:txBody>
          <a:bodyPr wrap="square" rtlCol="0">
            <a:spAutoFit/>
          </a:bodyPr>
          <a:lstStyle/>
          <a:p>
            <a:pPr algn="ctr"/>
            <a:r>
              <a:rPr lang="en-CA" sz="3600" b="1" dirty="0">
                <a:solidFill>
                  <a:schemeClr val="bg1"/>
                </a:solidFill>
                <a:latin typeface="Arial Narrow" panose="020B0606020202030204" pitchFamily="34" charset="0"/>
                <a:ea typeface="Helvetica" charset="0"/>
                <a:cs typeface="Helvetica" charset="0"/>
              </a:rPr>
              <a:t>CONGRATULATIONS!</a:t>
            </a:r>
            <a:endParaRPr lang="en-US" sz="3600" b="1" dirty="0">
              <a:solidFill>
                <a:schemeClr val="bg1"/>
              </a:solidFill>
              <a:latin typeface="Arial Narrow" panose="020B0606020202030204" pitchFamily="34" charset="0"/>
              <a:ea typeface="Helvetica" charset="0"/>
              <a:cs typeface="Helvetica" charset="0"/>
            </a:endParaRPr>
          </a:p>
        </p:txBody>
      </p:sp>
      <p:sp>
        <p:nvSpPr>
          <p:cNvPr id="19" name="TextBox 18"/>
          <p:cNvSpPr txBox="1"/>
          <p:nvPr/>
        </p:nvSpPr>
        <p:spPr>
          <a:xfrm>
            <a:off x="-12034" y="6550276"/>
            <a:ext cx="6857999" cy="461665"/>
          </a:xfrm>
          <a:prstGeom prst="rect">
            <a:avLst/>
          </a:prstGeom>
          <a:noFill/>
        </p:spPr>
        <p:txBody>
          <a:bodyPr wrap="square" rtlCol="0">
            <a:spAutoFit/>
          </a:bodyPr>
          <a:lstStyle/>
          <a:p>
            <a:pPr algn="ctr"/>
            <a:r>
              <a:rPr lang="en-CA" sz="2400" b="1" dirty="0">
                <a:solidFill>
                  <a:schemeClr val="bg1"/>
                </a:solidFill>
                <a:latin typeface="Arial Narrow" panose="020B0606020202030204" pitchFamily="34" charset="0"/>
                <a:ea typeface="Helvetica" charset="0"/>
                <a:cs typeface="Helvetica" charset="0"/>
              </a:rPr>
              <a:t>You‘ve just got yourself a new home!</a:t>
            </a:r>
            <a:endParaRPr lang="en-US" sz="2400" b="1" dirty="0">
              <a:solidFill>
                <a:schemeClr val="bg1"/>
              </a:solidFill>
              <a:latin typeface="Arial Narrow" panose="020B0606020202030204" pitchFamily="34" charset="0"/>
              <a:ea typeface="Helvetica" charset="0"/>
              <a:cs typeface="Helvetica" charset="0"/>
            </a:endParaRPr>
          </a:p>
        </p:txBody>
      </p:sp>
      <p:sp>
        <p:nvSpPr>
          <p:cNvPr id="4" name="TextBox 3"/>
          <p:cNvSpPr txBox="1"/>
          <p:nvPr/>
        </p:nvSpPr>
        <p:spPr>
          <a:xfrm>
            <a:off x="402462" y="7946536"/>
            <a:ext cx="6029023" cy="646331"/>
          </a:xfrm>
          <a:prstGeom prst="rect">
            <a:avLst/>
          </a:prstGeom>
          <a:noFill/>
        </p:spPr>
        <p:txBody>
          <a:bodyPr wrap="none" rtlCol="0">
            <a:spAutoFit/>
          </a:bodyPr>
          <a:lstStyle/>
          <a:p>
            <a:pPr algn="ctr"/>
            <a:r>
              <a:rPr lang="en-US" dirty="0">
                <a:solidFill>
                  <a:schemeClr val="bg1"/>
                </a:solidFill>
                <a:latin typeface="+mj-lt"/>
              </a:rPr>
              <a:t>Ready to get started? </a:t>
            </a:r>
          </a:p>
          <a:p>
            <a:pPr algn="ctr"/>
            <a:r>
              <a:rPr lang="en-US" dirty="0">
                <a:solidFill>
                  <a:schemeClr val="bg1"/>
                </a:solidFill>
                <a:latin typeface="+mj-lt"/>
              </a:rPr>
              <a:t>Email Shawntell@sellinghousesinga.com or call (678) 571-2082</a:t>
            </a:r>
            <a:endParaRPr lang="en-CA" dirty="0">
              <a:solidFill>
                <a:schemeClr val="bg1"/>
              </a:solidFill>
              <a:latin typeface="+mj-lt"/>
            </a:endParaRPr>
          </a:p>
        </p:txBody>
      </p:sp>
    </p:spTree>
    <p:extLst>
      <p:ext uri="{BB962C8B-B14F-4D97-AF65-F5344CB8AC3E}">
        <p14:creationId xmlns:p14="http://schemas.microsoft.com/office/powerpoint/2010/main" val="4262956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13263" r="8065"/>
          <a:stretch/>
        </p:blipFill>
        <p:spPr>
          <a:xfrm>
            <a:off x="0" y="-12032"/>
            <a:ext cx="6858000" cy="4569611"/>
          </a:xfrm>
          <a:prstGeom prst="rect">
            <a:avLst/>
          </a:prstGeom>
        </p:spPr>
      </p:pic>
      <p:sp>
        <p:nvSpPr>
          <p:cNvPr id="5" name="TextBox 4"/>
          <p:cNvSpPr txBox="1"/>
          <p:nvPr/>
        </p:nvSpPr>
        <p:spPr>
          <a:xfrm>
            <a:off x="944479" y="5375897"/>
            <a:ext cx="4969041" cy="2328843"/>
          </a:xfrm>
          <a:prstGeom prst="rect">
            <a:avLst/>
          </a:prstGeom>
          <a:noFill/>
        </p:spPr>
        <p:txBody>
          <a:bodyPr wrap="square" rtlCol="0">
            <a:spAutoFit/>
          </a:bodyPr>
          <a:lstStyle/>
          <a:p>
            <a:pPr algn="ctr">
              <a:spcBef>
                <a:spcPts val="1000"/>
              </a:spcBef>
            </a:pPr>
            <a:r>
              <a:rPr lang="en-US" sz="1400" dirty="0">
                <a:solidFill>
                  <a:schemeClr val="tx2">
                    <a:lumMod val="60000"/>
                    <a:lumOff val="40000"/>
                  </a:schemeClr>
                </a:solidFill>
                <a:latin typeface="+mj-lt"/>
              </a:rPr>
              <a:t>Welcome to one of the most exciting moments in your life. </a:t>
            </a:r>
          </a:p>
          <a:p>
            <a:pPr algn="ctr">
              <a:spcBef>
                <a:spcPts val="1000"/>
              </a:spcBef>
            </a:pPr>
            <a:r>
              <a:rPr lang="en-US" sz="1400" dirty="0">
                <a:solidFill>
                  <a:schemeClr val="tx2">
                    <a:lumMod val="60000"/>
                    <a:lumOff val="40000"/>
                  </a:schemeClr>
                </a:solidFill>
                <a:latin typeface="+mj-lt"/>
              </a:rPr>
              <a:t>Your home isn’t just the roof over your head;  it’s where you eat, sleep, raise your family, and build your life.</a:t>
            </a:r>
          </a:p>
          <a:p>
            <a:pPr algn="ctr">
              <a:spcBef>
                <a:spcPts val="1000"/>
              </a:spcBef>
            </a:pPr>
            <a:r>
              <a:rPr lang="en-US" sz="1400" dirty="0">
                <a:solidFill>
                  <a:schemeClr val="tx2">
                    <a:lumMod val="60000"/>
                    <a:lumOff val="40000"/>
                  </a:schemeClr>
                </a:solidFill>
                <a:latin typeface="+mj-lt"/>
              </a:rPr>
              <a:t>I’ve created this guide to walk you through all the important steps you need to take in order to get the most out of your home buying experience.</a:t>
            </a:r>
          </a:p>
          <a:p>
            <a:pPr algn="ctr">
              <a:spcBef>
                <a:spcPts val="1000"/>
              </a:spcBef>
            </a:pPr>
            <a:r>
              <a:rPr lang="en-US" sz="1400" dirty="0">
                <a:solidFill>
                  <a:schemeClr val="tx2">
                    <a:lumMod val="60000"/>
                    <a:lumOff val="40000"/>
                  </a:schemeClr>
                </a:solidFill>
                <a:latin typeface="+mj-lt"/>
              </a:rPr>
              <a:t>If you have any questions, please do not hesitate to contact me.</a:t>
            </a:r>
          </a:p>
          <a:p>
            <a:pPr algn="ctr">
              <a:spcBef>
                <a:spcPts val="1000"/>
              </a:spcBef>
            </a:pPr>
            <a:r>
              <a:rPr lang="en-US" sz="1400" dirty="0">
                <a:solidFill>
                  <a:schemeClr val="tx2">
                    <a:lumMod val="60000"/>
                    <a:lumOff val="40000"/>
                  </a:schemeClr>
                </a:solidFill>
                <a:latin typeface="+mj-lt"/>
              </a:rPr>
              <a:t>Sincerely,</a:t>
            </a:r>
          </a:p>
        </p:txBody>
      </p:sp>
      <p:sp>
        <p:nvSpPr>
          <p:cNvPr id="8" name="TextBox 7"/>
          <p:cNvSpPr txBox="1"/>
          <p:nvPr/>
        </p:nvSpPr>
        <p:spPr>
          <a:xfrm>
            <a:off x="752990" y="5095939"/>
            <a:ext cx="530599" cy="1569660"/>
          </a:xfrm>
          <a:prstGeom prst="rect">
            <a:avLst/>
          </a:prstGeom>
          <a:noFill/>
        </p:spPr>
        <p:txBody>
          <a:bodyPr wrap="square" rtlCol="0">
            <a:spAutoFit/>
          </a:bodyPr>
          <a:lstStyle/>
          <a:p>
            <a:r>
              <a:rPr lang="en-CA" sz="9600">
                <a:solidFill>
                  <a:schemeClr val="bg1"/>
                </a:solidFill>
                <a:latin typeface="Helvetica" charset="0"/>
                <a:ea typeface="Helvetica" charset="0"/>
                <a:cs typeface="Helvetica" charset="0"/>
              </a:rPr>
              <a:t>“</a:t>
            </a:r>
            <a:endParaRPr lang="en-US" sz="9600" dirty="0">
              <a:latin typeface="Helvetica" charset="0"/>
              <a:ea typeface="Helvetica" charset="0"/>
              <a:cs typeface="Helvetica" charset="0"/>
            </a:endParaRPr>
          </a:p>
        </p:txBody>
      </p:sp>
      <p:sp>
        <p:nvSpPr>
          <p:cNvPr id="9" name="TextBox 8"/>
          <p:cNvSpPr txBox="1"/>
          <p:nvPr/>
        </p:nvSpPr>
        <p:spPr>
          <a:xfrm>
            <a:off x="5451197" y="7041786"/>
            <a:ext cx="643497" cy="1569660"/>
          </a:xfrm>
          <a:prstGeom prst="rect">
            <a:avLst/>
          </a:prstGeom>
          <a:noFill/>
        </p:spPr>
        <p:txBody>
          <a:bodyPr wrap="square" rtlCol="0">
            <a:spAutoFit/>
          </a:bodyPr>
          <a:lstStyle/>
          <a:p>
            <a:r>
              <a:rPr lang="en-CA" sz="9600">
                <a:solidFill>
                  <a:schemeClr val="bg1"/>
                </a:solidFill>
                <a:latin typeface="Helvetica" charset="0"/>
                <a:ea typeface="Helvetica" charset="0"/>
                <a:cs typeface="Helvetica" charset="0"/>
              </a:rPr>
              <a:t>” </a:t>
            </a:r>
            <a:endParaRPr lang="en-US" sz="9600" dirty="0">
              <a:latin typeface="Helvetica" charset="0"/>
              <a:ea typeface="Helvetica" charset="0"/>
              <a:cs typeface="Helvetica" charset="0"/>
            </a:endParaRPr>
          </a:p>
        </p:txBody>
      </p:sp>
      <p:cxnSp>
        <p:nvCxnSpPr>
          <p:cNvPr id="12" name="Straight Connector 11"/>
          <p:cNvCxnSpPr/>
          <p:nvPr/>
        </p:nvCxnSpPr>
        <p:spPr>
          <a:xfrm>
            <a:off x="-2089064" y="4557579"/>
            <a:ext cx="513322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2624800"/>
            <a:ext cx="6858000" cy="1376675"/>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56934" y="2670435"/>
            <a:ext cx="5914039" cy="523220"/>
          </a:xfrm>
          <a:prstGeom prst="rect">
            <a:avLst/>
          </a:prstGeom>
          <a:noFill/>
        </p:spPr>
        <p:txBody>
          <a:bodyPr wrap="square" rtlCol="0">
            <a:spAutoFit/>
          </a:bodyPr>
          <a:lstStyle/>
          <a:p>
            <a:r>
              <a:rPr lang="en-CA" sz="2800" dirty="0">
                <a:solidFill>
                  <a:schemeClr val="bg1"/>
                </a:solidFill>
                <a:latin typeface="Calibri" panose="020F0502020204030204" pitchFamily="34" charset="0"/>
                <a:ea typeface="Helvetica" charset="0"/>
                <a:cs typeface="Calibri" panose="020F0502020204030204" pitchFamily="34" charset="0"/>
              </a:rPr>
              <a:t>Your Home Buying Adventure</a:t>
            </a:r>
            <a:endParaRPr lang="en-US" sz="2800" dirty="0">
              <a:solidFill>
                <a:schemeClr val="bg1"/>
              </a:solidFill>
              <a:latin typeface="Calibri" panose="020F0502020204030204" pitchFamily="34" charset="0"/>
              <a:ea typeface="Helvetica" charset="0"/>
              <a:cs typeface="Calibri" panose="020F0502020204030204" pitchFamily="34" charset="0"/>
            </a:endParaRPr>
          </a:p>
        </p:txBody>
      </p:sp>
      <p:sp>
        <p:nvSpPr>
          <p:cNvPr id="16" name="TextBox 15"/>
          <p:cNvSpPr txBox="1"/>
          <p:nvPr/>
        </p:nvSpPr>
        <p:spPr>
          <a:xfrm>
            <a:off x="56934" y="3083590"/>
            <a:ext cx="5914039" cy="923330"/>
          </a:xfrm>
          <a:prstGeom prst="rect">
            <a:avLst/>
          </a:prstGeom>
          <a:noFill/>
        </p:spPr>
        <p:txBody>
          <a:bodyPr wrap="square" rtlCol="0">
            <a:spAutoFit/>
          </a:bodyPr>
          <a:lstStyle/>
          <a:p>
            <a:r>
              <a:rPr lang="en-CA" sz="5400" b="1" dirty="0">
                <a:solidFill>
                  <a:schemeClr val="bg1"/>
                </a:solidFill>
                <a:latin typeface="Arial Narrow" panose="020B0606020202030204" pitchFamily="34" charset="0"/>
                <a:ea typeface="Gadugi" panose="020B0502040204020203" pitchFamily="34" charset="0"/>
                <a:cs typeface="Calibri" panose="020F0502020204030204" pitchFamily="34" charset="0"/>
              </a:rPr>
              <a:t>STARTS NOW</a:t>
            </a:r>
            <a:endParaRPr lang="en-US" sz="5400" b="1" dirty="0">
              <a:solidFill>
                <a:schemeClr val="bg1"/>
              </a:solidFill>
              <a:latin typeface="Arial Narrow" panose="020B0606020202030204" pitchFamily="34" charset="0"/>
              <a:ea typeface="Gadugi" panose="020B0502040204020203" pitchFamily="34" charset="0"/>
              <a:cs typeface="Calibri" panose="020F0502020204030204" pitchFamily="34" charset="0"/>
            </a:endParaRPr>
          </a:p>
        </p:txBody>
      </p:sp>
      <p:sp>
        <p:nvSpPr>
          <p:cNvPr id="18" name="TextBox 17"/>
          <p:cNvSpPr txBox="1"/>
          <p:nvPr/>
        </p:nvSpPr>
        <p:spPr>
          <a:xfrm>
            <a:off x="-1" y="4668010"/>
            <a:ext cx="6858000" cy="707886"/>
          </a:xfrm>
          <a:prstGeom prst="rect">
            <a:avLst/>
          </a:prstGeom>
          <a:noFill/>
        </p:spPr>
        <p:txBody>
          <a:bodyPr wrap="square" rtlCol="0">
            <a:spAutoFit/>
          </a:bodyPr>
          <a:lstStyle/>
          <a:p>
            <a:pPr algn="ctr"/>
            <a:r>
              <a:rPr lang="en-CA" sz="4000" spc="-150" dirty="0">
                <a:solidFill>
                  <a:schemeClr val="tx2"/>
                </a:solidFill>
                <a:latin typeface="Arial Narrow" panose="020B0606020202030204" pitchFamily="34" charset="0"/>
                <a:ea typeface="Gadugi" panose="020B0502040204020203" pitchFamily="34" charset="0"/>
                <a:cs typeface="Calibri" panose="020F0502020204030204" pitchFamily="34" charset="0"/>
              </a:rPr>
              <a:t>Dear Home Buyer, </a:t>
            </a:r>
            <a:endParaRPr lang="en-US" sz="4000" spc="-150" dirty="0">
              <a:solidFill>
                <a:schemeClr val="tx2"/>
              </a:solidFill>
              <a:latin typeface="Arial Narrow" panose="020B0606020202030204" pitchFamily="34" charset="0"/>
              <a:ea typeface="Gadugi" panose="020B0502040204020203" pitchFamily="34" charset="0"/>
              <a:cs typeface="Calibri" panose="020F0502020204030204" pitchFamily="34" charset="0"/>
            </a:endParaRPr>
          </a:p>
        </p:txBody>
      </p:sp>
      <p:sp>
        <p:nvSpPr>
          <p:cNvPr id="19" name="TextBox 18"/>
          <p:cNvSpPr txBox="1"/>
          <p:nvPr/>
        </p:nvSpPr>
        <p:spPr>
          <a:xfrm>
            <a:off x="944478" y="8201754"/>
            <a:ext cx="4969041" cy="954107"/>
          </a:xfrm>
          <a:prstGeom prst="rect">
            <a:avLst/>
          </a:prstGeom>
          <a:noFill/>
        </p:spPr>
        <p:txBody>
          <a:bodyPr wrap="square" rtlCol="0">
            <a:spAutoFit/>
          </a:bodyPr>
          <a:lstStyle/>
          <a:p>
            <a:pPr algn="ctr"/>
            <a:r>
              <a:rPr lang="en-US" sz="1400" dirty="0">
                <a:solidFill>
                  <a:schemeClr val="tx2">
                    <a:lumMod val="60000"/>
                    <a:lumOff val="40000"/>
                  </a:schemeClr>
                </a:solidFill>
                <a:latin typeface="+mj-lt"/>
              </a:rPr>
              <a:t>Georgia  Realtor® </a:t>
            </a:r>
          </a:p>
          <a:p>
            <a:pPr algn="ctr"/>
            <a:r>
              <a:rPr lang="en-US" sz="1400" dirty="0">
                <a:solidFill>
                  <a:schemeClr val="tx2">
                    <a:lumMod val="60000"/>
                    <a:lumOff val="40000"/>
                  </a:schemeClr>
                </a:solidFill>
                <a:latin typeface="+mj-lt"/>
              </a:rPr>
              <a:t>Real Estate  Associate Broker </a:t>
            </a:r>
          </a:p>
          <a:p>
            <a:pPr algn="ctr"/>
            <a:r>
              <a:rPr lang="en-US" sz="1400" dirty="0">
                <a:solidFill>
                  <a:schemeClr val="tx2">
                    <a:lumMod val="60000"/>
                    <a:lumOff val="40000"/>
                  </a:schemeClr>
                </a:solidFill>
                <a:latin typeface="+mj-lt"/>
              </a:rPr>
              <a:t>Email: Shawntell@sellinghousesinga.com </a:t>
            </a:r>
          </a:p>
          <a:p>
            <a:pPr algn="ctr"/>
            <a:r>
              <a:rPr lang="en-US" sz="1400" dirty="0">
                <a:solidFill>
                  <a:schemeClr val="tx2">
                    <a:lumMod val="60000"/>
                    <a:lumOff val="40000"/>
                  </a:schemeClr>
                </a:solidFill>
                <a:latin typeface="+mj-lt"/>
              </a:rPr>
              <a:t>Direct: (678)571-2082</a:t>
            </a:r>
          </a:p>
        </p:txBody>
      </p:sp>
      <p:sp>
        <p:nvSpPr>
          <p:cNvPr id="21" name="TextBox 20"/>
          <p:cNvSpPr txBox="1"/>
          <p:nvPr/>
        </p:nvSpPr>
        <p:spPr>
          <a:xfrm>
            <a:off x="944477" y="7811075"/>
            <a:ext cx="4969041" cy="369332"/>
          </a:xfrm>
          <a:prstGeom prst="rect">
            <a:avLst/>
          </a:prstGeom>
          <a:noFill/>
        </p:spPr>
        <p:txBody>
          <a:bodyPr wrap="square" rtlCol="0">
            <a:spAutoFit/>
          </a:bodyPr>
          <a:lstStyle/>
          <a:p>
            <a:pPr algn="ctr"/>
            <a:r>
              <a:rPr lang="en-US" b="1" dirty="0">
                <a:solidFill>
                  <a:schemeClr val="tx2">
                    <a:lumMod val="60000"/>
                    <a:lumOff val="40000"/>
                  </a:schemeClr>
                </a:solidFill>
              </a:rPr>
              <a:t>Shawntell Carter McFadden</a:t>
            </a:r>
          </a:p>
        </p:txBody>
      </p:sp>
    </p:spTree>
    <p:extLst>
      <p:ext uri="{BB962C8B-B14F-4D97-AF65-F5344CB8AC3E}">
        <p14:creationId xmlns:p14="http://schemas.microsoft.com/office/powerpoint/2010/main" val="213580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032" y="495395"/>
            <a:ext cx="4016812" cy="134745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325026" y="720996"/>
            <a:ext cx="4083936" cy="1107996"/>
          </a:xfrm>
          <a:prstGeom prst="rect">
            <a:avLst/>
          </a:prstGeom>
          <a:noFill/>
        </p:spPr>
        <p:txBody>
          <a:bodyPr wrap="square" rtlCol="0">
            <a:spAutoFit/>
          </a:bodyPr>
          <a:lstStyle/>
          <a:p>
            <a:r>
              <a:rPr lang="en-CA" sz="2800" b="1" dirty="0">
                <a:solidFill>
                  <a:schemeClr val="bg1"/>
                </a:solidFill>
                <a:latin typeface="Arial Narrow" panose="020B0606020202030204" pitchFamily="34" charset="0"/>
                <a:ea typeface="Helvetica" charset="0"/>
                <a:cs typeface="Helvetica" charset="0"/>
              </a:rPr>
              <a:t>STEP 1</a:t>
            </a:r>
            <a:r>
              <a:rPr lang="en-CA" sz="2000" b="1" dirty="0">
                <a:solidFill>
                  <a:schemeClr val="bg1"/>
                </a:solidFill>
                <a:latin typeface="Arial Narrow" panose="020B0606020202030204" pitchFamily="34" charset="0"/>
                <a:ea typeface="Helvetica" charset="0"/>
                <a:cs typeface="Helvetica" charset="0"/>
              </a:rPr>
              <a:t>:</a:t>
            </a:r>
          </a:p>
          <a:p>
            <a:r>
              <a:rPr lang="en-CA" sz="2000" b="1" dirty="0">
                <a:solidFill>
                  <a:schemeClr val="bg1"/>
                </a:solidFill>
                <a:latin typeface="Arial Narrow" panose="020B0606020202030204" pitchFamily="34" charset="0"/>
                <a:ea typeface="Helvetica" charset="0"/>
                <a:cs typeface="Helvetica" charset="0"/>
              </a:rPr>
              <a:t>CHOOSE YOUR REALTOR</a:t>
            </a:r>
            <a:endParaRPr lang="en-US" sz="2000" b="1" dirty="0">
              <a:solidFill>
                <a:schemeClr val="bg1"/>
              </a:solidFill>
              <a:latin typeface="Arial Narrow" panose="020B0606020202030204" pitchFamily="34" charset="0"/>
              <a:ea typeface="Helvetica" charset="0"/>
              <a:cs typeface="Helvetica" charset="0"/>
            </a:endParaRPr>
          </a:p>
          <a:p>
            <a:endParaRPr lang="en-US" b="1" dirty="0">
              <a:solidFill>
                <a:srgbClr val="00B0F0"/>
              </a:solidFill>
              <a:latin typeface="Helvetica" charset="0"/>
              <a:ea typeface="Helvetica" charset="0"/>
              <a:cs typeface="Helvetica" charset="0"/>
            </a:endParaRPr>
          </a:p>
        </p:txBody>
      </p:sp>
      <p:sp>
        <p:nvSpPr>
          <p:cNvPr id="7" name="TextBox 6"/>
          <p:cNvSpPr txBox="1"/>
          <p:nvPr/>
        </p:nvSpPr>
        <p:spPr>
          <a:xfrm>
            <a:off x="327118" y="1939946"/>
            <a:ext cx="3667366" cy="4770537"/>
          </a:xfrm>
          <a:prstGeom prst="rect">
            <a:avLst/>
          </a:prstGeom>
          <a:noFill/>
        </p:spPr>
        <p:txBody>
          <a:bodyPr wrap="square" rtlCol="0">
            <a:spAutoFit/>
          </a:bodyPr>
          <a:lstStyle/>
          <a:p>
            <a:r>
              <a:rPr lang="en-US" sz="1400" b="1" dirty="0">
                <a:solidFill>
                  <a:srgbClr val="00B0F0"/>
                </a:solidFill>
                <a:latin typeface="+mj-lt"/>
                <a:ea typeface="Helvetica" charset="0"/>
                <a:cs typeface="Helvetica" charset="0"/>
              </a:rPr>
              <a:t>START BY HIRING A PRO REALTOR WHO WORKS EXCLUSIVELY FOR YOU</a:t>
            </a:r>
            <a:r>
              <a:rPr lang="en-CA" sz="1400" b="1" dirty="0">
                <a:solidFill>
                  <a:srgbClr val="00B0F0"/>
                </a:solidFill>
                <a:latin typeface="+mj-lt"/>
                <a:ea typeface="Helvetica" charset="0"/>
                <a:cs typeface="Helvetica" charset="0"/>
              </a:rPr>
              <a:t> </a:t>
            </a:r>
            <a:endParaRPr lang="en-US" sz="1400" b="1" dirty="0">
              <a:solidFill>
                <a:srgbClr val="00B0F0"/>
              </a:solidFill>
              <a:latin typeface="+mj-lt"/>
              <a:ea typeface="Helvetica" charset="0"/>
              <a:cs typeface="Helvetica" charset="0"/>
            </a:endParaRPr>
          </a:p>
          <a:p>
            <a:endParaRPr lang="en-CA" sz="900" dirty="0">
              <a:solidFill>
                <a:schemeClr val="tx1">
                  <a:lumMod val="65000"/>
                  <a:lumOff val="35000"/>
                </a:schemeClr>
              </a:solidFill>
              <a:latin typeface="Helvetica" charset="0"/>
              <a:ea typeface="Helvetica" charset="0"/>
              <a:cs typeface="Helvetica" charset="0"/>
            </a:endParaRPr>
          </a:p>
          <a:p>
            <a:r>
              <a:rPr lang="en-CA" sz="1200" dirty="0">
                <a:solidFill>
                  <a:schemeClr val="tx2">
                    <a:lumMod val="60000"/>
                    <a:lumOff val="40000"/>
                  </a:schemeClr>
                </a:solidFill>
                <a:latin typeface="+mj-lt"/>
                <a:ea typeface="Helvetica" charset="0"/>
                <a:cs typeface="Helvetica" charset="0"/>
              </a:rPr>
              <a:t>When it comes to buying your  home, I’ve got you covered:</a:t>
            </a:r>
            <a:endParaRPr lang="en-US" sz="1200" dirty="0">
              <a:solidFill>
                <a:schemeClr val="tx2">
                  <a:lumMod val="60000"/>
                  <a:lumOff val="40000"/>
                </a:schemeClr>
              </a:solidFill>
              <a:latin typeface="+mj-lt"/>
              <a:ea typeface="Helvetica" charset="0"/>
              <a:cs typeface="Helvetica" charset="0"/>
            </a:endParaRPr>
          </a:p>
          <a:p>
            <a:r>
              <a:rPr lang="en-CA" sz="1200" dirty="0">
                <a:solidFill>
                  <a:schemeClr val="tx2">
                    <a:lumMod val="60000"/>
                    <a:lumOff val="40000"/>
                  </a:schemeClr>
                </a:solidFill>
                <a:latin typeface="+mj-lt"/>
                <a:ea typeface="Helvetica" charset="0"/>
                <a:cs typeface="Helvetica" charset="0"/>
              </a:rPr>
              <a:t> </a:t>
            </a:r>
            <a:endParaRPr lang="en-US" sz="1200" dirty="0">
              <a:solidFill>
                <a:schemeClr val="tx2">
                  <a:lumMod val="60000"/>
                  <a:lumOff val="40000"/>
                </a:schemeClr>
              </a:solidFill>
              <a:latin typeface="+mj-lt"/>
              <a:ea typeface="Helvetica" charset="0"/>
              <a:cs typeface="Helvetica" charset="0"/>
            </a:endParaRPr>
          </a:p>
          <a:p>
            <a:r>
              <a:rPr lang="en-CA" sz="1200" dirty="0">
                <a:solidFill>
                  <a:schemeClr val="tx2">
                    <a:lumMod val="60000"/>
                    <a:lumOff val="40000"/>
                  </a:schemeClr>
                </a:solidFill>
                <a:latin typeface="+mj-lt"/>
                <a:ea typeface="Helvetica" charset="0"/>
                <a:cs typeface="Helvetica" charset="0"/>
              </a:rPr>
              <a:t>I know the market, and about neighborhoods you didn’t know existed. I obsess over prices, property values and the latest, hottest listings. I access historical sales data and keep up to date with builders and new developments.  I problem-solve. I negotiate. I go into scary basements. I make sure my clients don’t buy the wrong home.</a:t>
            </a:r>
          </a:p>
          <a:p>
            <a:endParaRPr lang="en-CA" sz="1200" dirty="0">
              <a:solidFill>
                <a:schemeClr val="tx2">
                  <a:lumMod val="60000"/>
                  <a:lumOff val="40000"/>
                </a:schemeClr>
              </a:solidFill>
              <a:latin typeface="+mj-lt"/>
              <a:ea typeface="Helvetica" charset="0"/>
              <a:cs typeface="Helvetica" charset="0"/>
            </a:endParaRPr>
          </a:p>
          <a:p>
            <a:r>
              <a:rPr lang="en-CA" sz="1200" dirty="0">
                <a:solidFill>
                  <a:schemeClr val="tx2">
                    <a:lumMod val="60000"/>
                    <a:lumOff val="40000"/>
                  </a:schemeClr>
                </a:solidFill>
                <a:latin typeface="+mj-lt"/>
                <a:ea typeface="Helvetica" charset="0"/>
                <a:cs typeface="Helvetica" charset="0"/>
              </a:rPr>
              <a:t>My goal is to always make your experience as quick and seamless as possible. This means:</a:t>
            </a:r>
          </a:p>
          <a:p>
            <a:endParaRPr lang="en-CA" sz="1200" dirty="0">
              <a:solidFill>
                <a:schemeClr val="tx1">
                  <a:lumMod val="65000"/>
                  <a:lumOff val="35000"/>
                </a:schemeClr>
              </a:solidFill>
              <a:latin typeface="+mj-lt"/>
              <a:ea typeface="Helvetica" charset="0"/>
              <a:cs typeface="Helvetica" charset="0"/>
            </a:endParaRPr>
          </a:p>
          <a:p>
            <a:pPr>
              <a:spcBef>
                <a:spcPts val="600"/>
              </a:spcBef>
            </a:pPr>
            <a:r>
              <a:rPr lang="en-US" sz="1200" b="1" dirty="0">
                <a:solidFill>
                  <a:srgbClr val="00B0F0"/>
                </a:solidFill>
                <a:latin typeface="+mj-lt"/>
                <a:ea typeface="Helvetica" charset="0"/>
                <a:cs typeface="Helvetica" charset="0"/>
              </a:rPr>
              <a:t>BEING REAL AND TRANSPARENT THROUGH THE PROCESS</a:t>
            </a:r>
            <a:r>
              <a:rPr lang="en-US" sz="1200" b="1" dirty="0">
                <a:solidFill>
                  <a:srgbClr val="4267B2"/>
                </a:solidFill>
                <a:latin typeface="+mj-lt"/>
                <a:ea typeface="Helvetica" charset="0"/>
                <a:cs typeface="Helvetica" charset="0"/>
              </a:rPr>
              <a:t> </a:t>
            </a:r>
          </a:p>
          <a:p>
            <a:pPr>
              <a:spcBef>
                <a:spcPts val="600"/>
              </a:spcBef>
            </a:pPr>
            <a:r>
              <a:rPr lang="en-US" sz="1200" b="1" dirty="0">
                <a:solidFill>
                  <a:schemeClr val="tx2">
                    <a:lumMod val="60000"/>
                    <a:lumOff val="40000"/>
                  </a:schemeClr>
                </a:solidFill>
                <a:latin typeface="+mj-lt"/>
                <a:ea typeface="Helvetica" charset="0"/>
                <a:cs typeface="Helvetica" charset="0"/>
              </a:rPr>
              <a:t>&amp; </a:t>
            </a:r>
          </a:p>
          <a:p>
            <a:pPr>
              <a:spcBef>
                <a:spcPts val="600"/>
              </a:spcBef>
            </a:pPr>
            <a:r>
              <a:rPr lang="en-US" sz="1200" b="1" dirty="0">
                <a:solidFill>
                  <a:srgbClr val="00B0F0"/>
                </a:solidFill>
                <a:latin typeface="+mj-lt"/>
                <a:ea typeface="Helvetica" charset="0"/>
                <a:cs typeface="Helvetica" charset="0"/>
              </a:rPr>
              <a:t>BEING RESPONSIVE AND AVAILABLE TO YOU. </a:t>
            </a:r>
          </a:p>
          <a:p>
            <a:endParaRPr lang="en-US" sz="1200" b="1" dirty="0">
              <a:solidFill>
                <a:srgbClr val="00B0F0"/>
              </a:solidFill>
              <a:latin typeface="+mj-lt"/>
              <a:ea typeface="Helvetica" charset="0"/>
              <a:cs typeface="Helvetica" charset="0"/>
            </a:endParaRPr>
          </a:p>
          <a:p>
            <a:r>
              <a:rPr lang="en-US" sz="1200" dirty="0">
                <a:solidFill>
                  <a:schemeClr val="tx2">
                    <a:lumMod val="60000"/>
                    <a:lumOff val="40000"/>
                  </a:schemeClr>
                </a:solidFill>
                <a:latin typeface="+mj-lt"/>
                <a:ea typeface="Helvetica" charset="0"/>
                <a:cs typeface="Helvetica" charset="0"/>
              </a:rPr>
              <a:t>Buying a home is one of the biggest transactions you’ll make in your life. Get the time and attention of a competent agent.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216" r="5415"/>
          <a:stretch/>
        </p:blipFill>
        <p:spPr>
          <a:xfrm>
            <a:off x="-12032" y="6945287"/>
            <a:ext cx="6870032" cy="219871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963" y="1"/>
            <a:ext cx="2449038" cy="326538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962" y="3489857"/>
            <a:ext cx="2449038" cy="3265384"/>
          </a:xfrm>
          <a:prstGeom prst="rect">
            <a:avLst/>
          </a:prstGeom>
        </p:spPr>
      </p:pic>
    </p:spTree>
    <p:extLst>
      <p:ext uri="{BB962C8B-B14F-4D97-AF65-F5344CB8AC3E}">
        <p14:creationId xmlns:p14="http://schemas.microsoft.com/office/powerpoint/2010/main" val="1627662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35435"/>
          <a:stretch/>
        </p:blipFill>
        <p:spPr>
          <a:xfrm>
            <a:off x="0" y="6192086"/>
            <a:ext cx="6858000" cy="2951914"/>
          </a:xfrm>
          <a:prstGeom prst="rect">
            <a:avLst/>
          </a:prstGeom>
        </p:spPr>
      </p:pic>
      <p:sp>
        <p:nvSpPr>
          <p:cNvPr id="13" name="Rectangle 12"/>
          <p:cNvSpPr/>
          <p:nvPr/>
        </p:nvSpPr>
        <p:spPr>
          <a:xfrm>
            <a:off x="-12032" y="495395"/>
            <a:ext cx="4016812" cy="134745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325026" y="720996"/>
            <a:ext cx="4083936" cy="1107996"/>
          </a:xfrm>
          <a:prstGeom prst="rect">
            <a:avLst/>
          </a:prstGeom>
          <a:noFill/>
        </p:spPr>
        <p:txBody>
          <a:bodyPr wrap="square" rtlCol="0">
            <a:spAutoFit/>
          </a:bodyPr>
          <a:lstStyle/>
          <a:p>
            <a:r>
              <a:rPr lang="en-CA" sz="2800" b="1" dirty="0">
                <a:solidFill>
                  <a:schemeClr val="bg1"/>
                </a:solidFill>
                <a:latin typeface="Arial Narrow" panose="020B0606020202030204" pitchFamily="34" charset="0"/>
                <a:ea typeface="Helvetica" charset="0"/>
                <a:cs typeface="Helvetica" charset="0"/>
              </a:rPr>
              <a:t>STEP 2</a:t>
            </a:r>
            <a:r>
              <a:rPr lang="en-CA" sz="2000" b="1" dirty="0">
                <a:solidFill>
                  <a:schemeClr val="bg1"/>
                </a:solidFill>
                <a:latin typeface="Arial Narrow" panose="020B0606020202030204" pitchFamily="34" charset="0"/>
                <a:ea typeface="Helvetica" charset="0"/>
                <a:cs typeface="Helvetica" charset="0"/>
              </a:rPr>
              <a:t>:</a:t>
            </a:r>
          </a:p>
          <a:p>
            <a:r>
              <a:rPr lang="en-CA" sz="2000" b="1" dirty="0">
                <a:solidFill>
                  <a:schemeClr val="bg1"/>
                </a:solidFill>
                <a:latin typeface="Arial Narrow" panose="020B0606020202030204" pitchFamily="34" charset="0"/>
                <a:ea typeface="Helvetica" charset="0"/>
                <a:cs typeface="Helvetica" charset="0"/>
              </a:rPr>
              <a:t>GET FINANCING</a:t>
            </a:r>
            <a:endParaRPr lang="en-US" sz="2000" b="1" dirty="0">
              <a:solidFill>
                <a:schemeClr val="bg1"/>
              </a:solidFill>
              <a:latin typeface="Arial Narrow" panose="020B0606020202030204" pitchFamily="34" charset="0"/>
              <a:ea typeface="Helvetica" charset="0"/>
              <a:cs typeface="Helvetica" charset="0"/>
            </a:endParaRPr>
          </a:p>
          <a:p>
            <a:endParaRPr lang="en-US" b="1" dirty="0">
              <a:solidFill>
                <a:srgbClr val="00B0F0"/>
              </a:solidFill>
              <a:latin typeface="Helvetica" charset="0"/>
              <a:ea typeface="Helvetica" charset="0"/>
              <a:cs typeface="Helvetica" charset="0"/>
            </a:endParaRPr>
          </a:p>
        </p:txBody>
      </p:sp>
      <p:sp>
        <p:nvSpPr>
          <p:cNvPr id="7" name="TextBox 6"/>
          <p:cNvSpPr txBox="1"/>
          <p:nvPr/>
        </p:nvSpPr>
        <p:spPr>
          <a:xfrm>
            <a:off x="325026" y="2168546"/>
            <a:ext cx="3667366" cy="3354765"/>
          </a:xfrm>
          <a:prstGeom prst="rect">
            <a:avLst/>
          </a:prstGeom>
          <a:noFill/>
        </p:spPr>
        <p:txBody>
          <a:bodyPr wrap="square" rtlCol="0">
            <a:spAutoFit/>
          </a:bodyPr>
          <a:lstStyle/>
          <a:p>
            <a:r>
              <a:rPr lang="en-CA" sz="1400" b="1" dirty="0">
                <a:solidFill>
                  <a:srgbClr val="00B0F0"/>
                </a:solidFill>
                <a:latin typeface="+mj-lt"/>
                <a:ea typeface="Helvetica" charset="0"/>
                <a:cs typeface="Helvetica" charset="0"/>
              </a:rPr>
              <a:t>TYPE OF MORTGAGE</a:t>
            </a:r>
          </a:p>
          <a:p>
            <a:endParaRPr lang="en-US" sz="1400" dirty="0">
              <a:solidFill>
                <a:schemeClr val="bg1">
                  <a:lumMod val="50000"/>
                </a:schemeClr>
              </a:solidFill>
              <a:latin typeface="+mj-lt"/>
              <a:ea typeface="Helvetica" charset="0"/>
              <a:cs typeface="Helvetica" charset="0"/>
            </a:endParaRPr>
          </a:p>
          <a:p>
            <a:pPr lvl="0">
              <a:spcAft>
                <a:spcPts val="600"/>
              </a:spcAft>
            </a:pPr>
            <a:r>
              <a:rPr lang="en-CA" sz="1400" b="1" dirty="0">
                <a:solidFill>
                  <a:schemeClr val="tx2">
                    <a:lumMod val="60000"/>
                    <a:lumOff val="40000"/>
                  </a:schemeClr>
                </a:solidFill>
                <a:latin typeface="+mj-lt"/>
                <a:ea typeface="Helvetica" charset="0"/>
                <a:cs typeface="Helvetica" charset="0"/>
              </a:rPr>
              <a:t>CONVENTIONAL MORTGAGE</a:t>
            </a:r>
            <a:r>
              <a:rPr lang="en-CA" sz="1400" dirty="0">
                <a:solidFill>
                  <a:schemeClr val="tx2">
                    <a:lumMod val="60000"/>
                    <a:lumOff val="40000"/>
                  </a:schemeClr>
                </a:solidFill>
                <a:latin typeface="+mj-lt"/>
                <a:ea typeface="Helvetica" charset="0"/>
                <a:cs typeface="Helvetica" charset="0"/>
              </a:rPr>
              <a:t> </a:t>
            </a:r>
          </a:p>
          <a:p>
            <a:pPr lvl="0"/>
            <a:r>
              <a:rPr lang="en-CA" sz="1200" dirty="0">
                <a:solidFill>
                  <a:schemeClr val="tx2">
                    <a:lumMod val="60000"/>
                    <a:lumOff val="40000"/>
                  </a:schemeClr>
                </a:solidFill>
                <a:latin typeface="+mj-lt"/>
                <a:ea typeface="Helvetica" charset="0"/>
                <a:cs typeface="Helvetica" charset="0"/>
              </a:rPr>
              <a:t>This is the most common type of mortgage. Your lender will loan you up to 80% of the purchase price of the property or its appraised value (whichever is lower), and you have yourself the other 20% as a down payment.</a:t>
            </a:r>
          </a:p>
          <a:p>
            <a:pPr lvl="0"/>
            <a:endParaRPr lang="en-US" sz="1400" b="1" dirty="0">
              <a:solidFill>
                <a:schemeClr val="tx2">
                  <a:lumMod val="60000"/>
                  <a:lumOff val="40000"/>
                </a:schemeClr>
              </a:solidFill>
              <a:latin typeface="+mj-lt"/>
              <a:ea typeface="Helvetica" charset="0"/>
              <a:cs typeface="Helvetica" charset="0"/>
            </a:endParaRPr>
          </a:p>
          <a:p>
            <a:pPr lvl="0">
              <a:spcAft>
                <a:spcPts val="600"/>
              </a:spcAft>
            </a:pPr>
            <a:r>
              <a:rPr lang="en-CA" sz="1400" b="1" dirty="0">
                <a:solidFill>
                  <a:schemeClr val="tx2">
                    <a:lumMod val="60000"/>
                    <a:lumOff val="40000"/>
                  </a:schemeClr>
                </a:solidFill>
                <a:latin typeface="+mj-lt"/>
                <a:ea typeface="Helvetica" charset="0"/>
                <a:cs typeface="Helvetica" charset="0"/>
              </a:rPr>
              <a:t>HIGH RATIO MORTGAGE</a:t>
            </a:r>
          </a:p>
          <a:p>
            <a:pPr lvl="0"/>
            <a:r>
              <a:rPr lang="en-CA" sz="1200" dirty="0">
                <a:solidFill>
                  <a:schemeClr val="tx2">
                    <a:lumMod val="60000"/>
                    <a:lumOff val="40000"/>
                  </a:schemeClr>
                </a:solidFill>
                <a:latin typeface="+mj-lt"/>
                <a:ea typeface="Helvetica" charset="0"/>
                <a:cs typeface="Helvetica" charset="0"/>
              </a:rPr>
              <a:t>If you don’t have at least a 20% down payment needed to get a conventional mortgage, a high ratio mortgage can advance you up to 95% of the home’s purchase price or appraised value. However, you’d be required to purchase mortgage insurance (not to be confused with home insurance), the amount of which would be added to your mortgage principal.</a:t>
            </a:r>
            <a:endParaRPr lang="en-US" sz="1200" dirty="0">
              <a:solidFill>
                <a:schemeClr val="tx2">
                  <a:lumMod val="60000"/>
                  <a:lumOff val="40000"/>
                </a:schemeClr>
              </a:solidFill>
              <a:latin typeface="+mj-lt"/>
              <a:ea typeface="Helvetica" charset="0"/>
              <a:cs typeface="Helvetica" charset="0"/>
            </a:endParaRPr>
          </a:p>
        </p:txBody>
      </p:sp>
      <p:sp>
        <p:nvSpPr>
          <p:cNvPr id="2" name="Rectangle 1"/>
          <p:cNvSpPr/>
          <p:nvPr/>
        </p:nvSpPr>
        <p:spPr>
          <a:xfrm>
            <a:off x="4144792" y="484195"/>
            <a:ext cx="2530052" cy="323165"/>
          </a:xfrm>
          <a:prstGeom prst="rect">
            <a:avLst/>
          </a:prstGeom>
        </p:spPr>
        <p:txBody>
          <a:bodyPr wrap="none">
            <a:spAutoFit/>
          </a:bodyPr>
          <a:lstStyle/>
          <a:p>
            <a:r>
              <a:rPr lang="en-CA" sz="1500" b="1" dirty="0">
                <a:solidFill>
                  <a:schemeClr val="tx2"/>
                </a:solidFill>
                <a:latin typeface="Arial Narrow" panose="020B0606020202030204" pitchFamily="34" charset="0"/>
                <a:ea typeface="Helvetica" charset="0"/>
                <a:cs typeface="Helvetica" charset="0"/>
              </a:rPr>
              <a:t>UNDERSTAND YOUR OPTIONS</a:t>
            </a:r>
            <a:endParaRPr lang="en-US" sz="1500" b="1" dirty="0">
              <a:solidFill>
                <a:schemeClr val="tx2"/>
              </a:solidFill>
              <a:latin typeface="Arial Narrow" panose="020B0606020202030204" pitchFamily="34" charset="0"/>
              <a:ea typeface="Helvetica" charset="0"/>
              <a:cs typeface="Helvetica" charset="0"/>
            </a:endParaRPr>
          </a:p>
        </p:txBody>
      </p:sp>
      <p:sp>
        <p:nvSpPr>
          <p:cNvPr id="4" name="TextBox 3"/>
          <p:cNvSpPr txBox="1"/>
          <p:nvPr/>
        </p:nvSpPr>
        <p:spPr>
          <a:xfrm>
            <a:off x="4144792" y="804854"/>
            <a:ext cx="2530052" cy="830997"/>
          </a:xfrm>
          <a:prstGeom prst="rect">
            <a:avLst/>
          </a:prstGeom>
          <a:noFill/>
        </p:spPr>
        <p:txBody>
          <a:bodyPr wrap="square" rtlCol="0">
            <a:spAutoFit/>
          </a:bodyPr>
          <a:lstStyle/>
          <a:p>
            <a:r>
              <a:rPr lang="en-CA" sz="1200" dirty="0">
                <a:solidFill>
                  <a:schemeClr val="tx2">
                    <a:lumMod val="60000"/>
                    <a:lumOff val="40000"/>
                  </a:schemeClr>
                </a:solidFill>
                <a:latin typeface="+mj-lt"/>
                <a:ea typeface="Helvetica" charset="0"/>
                <a:cs typeface="Helvetica" charset="0"/>
              </a:rPr>
              <a:t>When determining which mortgage best suits your situation, there are some basic decisions you’ll need to make: </a:t>
            </a:r>
            <a:endParaRPr lang="en-US" sz="1200" dirty="0">
              <a:solidFill>
                <a:schemeClr val="tx2">
                  <a:lumMod val="60000"/>
                  <a:lumOff val="40000"/>
                </a:schemeClr>
              </a:solidFill>
              <a:latin typeface="+mj-lt"/>
              <a:ea typeface="Helvetica" charset="0"/>
              <a:cs typeface="Helvetica" charset="0"/>
            </a:endParaRPr>
          </a:p>
        </p:txBody>
      </p:sp>
      <p:cxnSp>
        <p:nvCxnSpPr>
          <p:cNvPr id="9" name="Straight Connector 8"/>
          <p:cNvCxnSpPr/>
          <p:nvPr/>
        </p:nvCxnSpPr>
        <p:spPr>
          <a:xfrm>
            <a:off x="4283242" y="1736973"/>
            <a:ext cx="2129589"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2934" y="5813181"/>
            <a:ext cx="3669458" cy="2893100"/>
          </a:xfrm>
          <a:prstGeom prst="rect">
            <a:avLst/>
          </a:prstGeom>
          <a:noFill/>
        </p:spPr>
        <p:txBody>
          <a:bodyPr wrap="square" rtlCol="0">
            <a:spAutoFit/>
          </a:bodyPr>
          <a:lstStyle/>
          <a:p>
            <a:r>
              <a:rPr lang="en-CA" sz="1400" b="1" dirty="0">
                <a:solidFill>
                  <a:srgbClr val="00B0F0"/>
                </a:solidFill>
                <a:latin typeface="+mj-lt"/>
                <a:ea typeface="Helvetica" charset="0"/>
                <a:cs typeface="Helvetica" charset="0"/>
              </a:rPr>
              <a:t>TERM AND AMORTIZATION</a:t>
            </a:r>
            <a:br>
              <a:rPr lang="en-CA" sz="1400" u="sng" dirty="0">
                <a:solidFill>
                  <a:schemeClr val="bg1">
                    <a:lumMod val="50000"/>
                  </a:schemeClr>
                </a:solidFill>
                <a:latin typeface="+mj-lt"/>
                <a:ea typeface="Helvetica" charset="0"/>
                <a:cs typeface="Helvetica" charset="0"/>
              </a:rPr>
            </a:br>
            <a:endParaRPr lang="en-US" sz="1200" dirty="0">
              <a:solidFill>
                <a:schemeClr val="bg1">
                  <a:lumMod val="50000"/>
                </a:schemeClr>
              </a:solidFill>
              <a:latin typeface="+mj-lt"/>
              <a:ea typeface="Helvetica" charset="0"/>
              <a:cs typeface="Helvetica" charset="0"/>
            </a:endParaRPr>
          </a:p>
          <a:p>
            <a:r>
              <a:rPr lang="en-CA" sz="1200" dirty="0">
                <a:solidFill>
                  <a:schemeClr val="tx2">
                    <a:lumMod val="60000"/>
                    <a:lumOff val="40000"/>
                  </a:schemeClr>
                </a:solidFill>
                <a:latin typeface="+mj-lt"/>
                <a:ea typeface="Helvetica" charset="0"/>
                <a:cs typeface="Helvetica" charset="0"/>
              </a:rPr>
              <a:t>A mortgage term is the amount of time a lender will loan you money for – typically from 6 months to 5 years. When the term is up, the remaining amount is payable in full unless you arrange new financing for another term.</a:t>
            </a:r>
            <a:br>
              <a:rPr lang="en-CA" sz="1200" dirty="0">
                <a:solidFill>
                  <a:schemeClr val="tx2">
                    <a:lumMod val="60000"/>
                    <a:lumOff val="40000"/>
                  </a:schemeClr>
                </a:solidFill>
                <a:latin typeface="+mj-lt"/>
                <a:ea typeface="Helvetica" charset="0"/>
                <a:cs typeface="Helvetica" charset="0"/>
              </a:rPr>
            </a:br>
            <a:endParaRPr lang="en-US" sz="1200" dirty="0">
              <a:solidFill>
                <a:schemeClr val="tx2">
                  <a:lumMod val="60000"/>
                  <a:lumOff val="40000"/>
                </a:schemeClr>
              </a:solidFill>
              <a:latin typeface="+mj-lt"/>
              <a:ea typeface="Helvetica" charset="0"/>
              <a:cs typeface="Helvetica" charset="0"/>
            </a:endParaRPr>
          </a:p>
          <a:p>
            <a:r>
              <a:rPr lang="en-CA" sz="1200" dirty="0">
                <a:solidFill>
                  <a:schemeClr val="tx2">
                    <a:lumMod val="60000"/>
                    <a:lumOff val="40000"/>
                  </a:schemeClr>
                </a:solidFill>
                <a:latin typeface="+mj-lt"/>
                <a:ea typeface="Helvetica" charset="0"/>
                <a:cs typeface="Helvetica" charset="0"/>
              </a:rPr>
              <a:t>Because few of us can pay off an entire mortgage in even a 5-year term, lenders calculate – or amortize - the mortgage payments over a much longer time, often as long as 30 years. They aren’t loaning you the money for a 30-year period; they’re simply calculating the payment schedule as if it would take you that long to pay back your mortgage. You will likely renew the mortgage at the end of your term within your amortization period. </a:t>
            </a:r>
            <a:endParaRPr lang="en-US" sz="1200" dirty="0">
              <a:solidFill>
                <a:schemeClr val="tx2">
                  <a:lumMod val="60000"/>
                  <a:lumOff val="40000"/>
                </a:schemeClr>
              </a:solidFill>
              <a:latin typeface="+mj-lt"/>
              <a:ea typeface="Helvetica" charset="0"/>
              <a:cs typeface="Helvetica" charset="0"/>
            </a:endParaRPr>
          </a:p>
        </p:txBody>
      </p:sp>
      <p:sp>
        <p:nvSpPr>
          <p:cNvPr id="15" name="TextBox 14"/>
          <p:cNvSpPr txBox="1"/>
          <p:nvPr/>
        </p:nvSpPr>
        <p:spPr>
          <a:xfrm>
            <a:off x="4144792" y="2168546"/>
            <a:ext cx="2388355" cy="5693866"/>
          </a:xfrm>
          <a:prstGeom prst="rect">
            <a:avLst/>
          </a:prstGeom>
          <a:noFill/>
        </p:spPr>
        <p:txBody>
          <a:bodyPr wrap="square" rtlCol="0">
            <a:spAutoFit/>
          </a:bodyPr>
          <a:lstStyle/>
          <a:p>
            <a:r>
              <a:rPr lang="en-CA" sz="1400" b="1" dirty="0">
                <a:solidFill>
                  <a:srgbClr val="00B0F0"/>
                </a:solidFill>
                <a:latin typeface="+mj-lt"/>
                <a:ea typeface="Helvetica" charset="0"/>
                <a:cs typeface="Helvetica" charset="0"/>
              </a:rPr>
              <a:t>INTEREST RATE</a:t>
            </a:r>
          </a:p>
          <a:p>
            <a:endParaRPr lang="en-US" sz="1200" dirty="0">
              <a:solidFill>
                <a:schemeClr val="tx2">
                  <a:lumMod val="60000"/>
                  <a:lumOff val="40000"/>
                </a:schemeClr>
              </a:solidFill>
              <a:latin typeface="+mj-lt"/>
              <a:ea typeface="Helvetica" charset="0"/>
              <a:cs typeface="Helvetica" charset="0"/>
            </a:endParaRPr>
          </a:p>
          <a:p>
            <a:r>
              <a:rPr lang="en-CA" sz="1200" dirty="0">
                <a:solidFill>
                  <a:schemeClr val="tx2">
                    <a:lumMod val="60000"/>
                    <a:lumOff val="40000"/>
                  </a:schemeClr>
                </a:solidFill>
                <a:latin typeface="+mj-lt"/>
                <a:ea typeface="Helvetica" charset="0"/>
                <a:cs typeface="Helvetica" charset="0"/>
              </a:rPr>
              <a:t>Your mortgage is made up of 2 components: principal and interest. Essentially, interest is the cost of borrowing money.  </a:t>
            </a:r>
          </a:p>
          <a:p>
            <a:endParaRPr lang="en-CA" sz="1200" dirty="0">
              <a:solidFill>
                <a:schemeClr val="bg1">
                  <a:lumMod val="50000"/>
                </a:schemeClr>
              </a:solidFill>
              <a:latin typeface="+mj-lt"/>
              <a:ea typeface="Helvetica" charset="0"/>
              <a:cs typeface="Helvetica" charset="0"/>
            </a:endParaRPr>
          </a:p>
          <a:p>
            <a:pPr lvl="0">
              <a:spcAft>
                <a:spcPts val="600"/>
              </a:spcAft>
            </a:pPr>
            <a:r>
              <a:rPr lang="en-CA" sz="1400" b="1" dirty="0">
                <a:solidFill>
                  <a:srgbClr val="002060"/>
                </a:solidFill>
                <a:latin typeface="+mj-lt"/>
                <a:ea typeface="Helvetica" charset="0"/>
                <a:cs typeface="Helvetica" charset="0"/>
              </a:rPr>
              <a:t>FIXED-RATE</a:t>
            </a:r>
          </a:p>
          <a:p>
            <a:pPr lvl="0"/>
            <a:r>
              <a:rPr lang="en-CA" sz="1200" dirty="0">
                <a:solidFill>
                  <a:schemeClr val="tx2">
                    <a:lumMod val="60000"/>
                    <a:lumOff val="40000"/>
                  </a:schemeClr>
                </a:solidFill>
                <a:latin typeface="+mj-lt"/>
                <a:ea typeface="Helvetica" charset="0"/>
                <a:cs typeface="Helvetica" charset="0"/>
              </a:rPr>
              <a:t>You agree on an interest rate with your lender and this rate gets locked in for the term of the mortgage. A fixed-rate mortgage is great in an economy where the Bank of [Canada]’s prime rate is increasing, but undesirable if the going rate is decreasing. </a:t>
            </a:r>
            <a:br>
              <a:rPr lang="en-US" sz="1200" dirty="0">
                <a:solidFill>
                  <a:schemeClr val="bg1">
                    <a:lumMod val="50000"/>
                  </a:schemeClr>
                </a:solidFill>
                <a:latin typeface="+mj-lt"/>
                <a:ea typeface="Helvetica" charset="0"/>
                <a:cs typeface="Helvetica" charset="0"/>
              </a:rPr>
            </a:br>
            <a:endParaRPr lang="en-US" sz="1200" dirty="0">
              <a:solidFill>
                <a:schemeClr val="bg1">
                  <a:lumMod val="50000"/>
                </a:schemeClr>
              </a:solidFill>
              <a:latin typeface="+mj-lt"/>
              <a:ea typeface="Helvetica" charset="0"/>
              <a:cs typeface="Helvetica" charset="0"/>
            </a:endParaRPr>
          </a:p>
          <a:p>
            <a:pPr lvl="0">
              <a:spcAft>
                <a:spcPts val="600"/>
              </a:spcAft>
            </a:pPr>
            <a:r>
              <a:rPr lang="en-CA" sz="1400" b="1" dirty="0">
                <a:solidFill>
                  <a:srgbClr val="002060"/>
                </a:solidFill>
                <a:latin typeface="+mj-lt"/>
                <a:ea typeface="Helvetica" charset="0"/>
                <a:cs typeface="Helvetica" charset="0"/>
              </a:rPr>
              <a:t>VARIABLE-RATE</a:t>
            </a:r>
          </a:p>
          <a:p>
            <a:pPr lvl="0">
              <a:spcAft>
                <a:spcPts val="1200"/>
              </a:spcAft>
            </a:pPr>
            <a:r>
              <a:rPr lang="en-CA" sz="1200" dirty="0">
                <a:solidFill>
                  <a:schemeClr val="tx2">
                    <a:lumMod val="60000"/>
                    <a:lumOff val="40000"/>
                  </a:schemeClr>
                </a:solidFill>
                <a:latin typeface="+mj-lt"/>
                <a:ea typeface="Helvetica" charset="0"/>
                <a:cs typeface="Helvetica" charset="0"/>
              </a:rPr>
              <a:t>Your interest rates fluctuate with the Bank’s prime interest rate. Your monthly mortgage payment amount stays the same. However, if the prime rate falls, more of your payment goes towards the principal and less goes towards the interest. If the interest rate rises, less of your payment goes towards the principal and more goes towards the interest.</a:t>
            </a:r>
            <a:endParaRPr lang="en-US" sz="1200" dirty="0">
              <a:solidFill>
                <a:schemeClr val="tx2">
                  <a:lumMod val="60000"/>
                  <a:lumOff val="40000"/>
                </a:schemeClr>
              </a:solidFill>
              <a:latin typeface="+mj-lt"/>
              <a:ea typeface="Helvetica" charset="0"/>
              <a:cs typeface="Helvetica" charset="0"/>
            </a:endParaRPr>
          </a:p>
        </p:txBody>
      </p:sp>
    </p:spTree>
    <p:extLst>
      <p:ext uri="{BB962C8B-B14F-4D97-AF65-F5344CB8AC3E}">
        <p14:creationId xmlns:p14="http://schemas.microsoft.com/office/powerpoint/2010/main" val="249058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5027" y="495395"/>
            <a:ext cx="3091942" cy="3847207"/>
          </a:xfrm>
          <a:prstGeom prst="rect">
            <a:avLst/>
          </a:prstGeom>
          <a:noFill/>
        </p:spPr>
        <p:txBody>
          <a:bodyPr wrap="square" rtlCol="0">
            <a:spAutoFit/>
          </a:bodyPr>
          <a:lstStyle/>
          <a:p>
            <a:pPr lvl="0"/>
            <a:r>
              <a:rPr lang="en-US" sz="1200" dirty="0">
                <a:solidFill>
                  <a:schemeClr val="tx2">
                    <a:lumMod val="60000"/>
                    <a:lumOff val="40000"/>
                  </a:schemeClr>
                </a:solidFill>
                <a:latin typeface="+mj-lt"/>
                <a:ea typeface="Helvetica" charset="0"/>
                <a:cs typeface="Helvetica" charset="0"/>
              </a:rPr>
              <a:t>Most people believe that the best lender for them is the bank they already have an account with. They’re persuaded by ads on branch walls about consolidating their services with the same provider. </a:t>
            </a:r>
          </a:p>
          <a:p>
            <a:pPr lvl="0"/>
            <a:r>
              <a:rPr lang="en-US" sz="1200" dirty="0">
                <a:solidFill>
                  <a:schemeClr val="tx2">
                    <a:lumMod val="60000"/>
                    <a:lumOff val="40000"/>
                  </a:schemeClr>
                </a:solidFill>
                <a:latin typeface="+mj-lt"/>
                <a:ea typeface="Helvetica" charset="0"/>
                <a:cs typeface="Helvetica" charset="0"/>
              </a:rPr>
              <a:t> </a:t>
            </a:r>
          </a:p>
          <a:p>
            <a:pPr lvl="0"/>
            <a:r>
              <a:rPr lang="en-US" sz="1200" dirty="0">
                <a:solidFill>
                  <a:schemeClr val="tx2">
                    <a:lumMod val="60000"/>
                    <a:lumOff val="40000"/>
                  </a:schemeClr>
                </a:solidFill>
                <a:latin typeface="+mj-lt"/>
                <a:ea typeface="Helvetica" charset="0"/>
                <a:cs typeface="Helvetica" charset="0"/>
              </a:rPr>
              <a:t>Personally, I’ve always shopped for my home loan using a Mortgage Broker.  </a:t>
            </a:r>
          </a:p>
          <a:p>
            <a:pPr lvl="0"/>
            <a:r>
              <a:rPr lang="en-US" sz="1200" dirty="0">
                <a:solidFill>
                  <a:schemeClr val="tx2">
                    <a:lumMod val="60000"/>
                    <a:lumOff val="40000"/>
                  </a:schemeClr>
                </a:solidFill>
                <a:latin typeface="+mj-lt"/>
                <a:ea typeface="Helvetica" charset="0"/>
                <a:cs typeface="Helvetica" charset="0"/>
              </a:rPr>
              <a:t> </a:t>
            </a:r>
          </a:p>
          <a:p>
            <a:pPr lvl="0"/>
            <a:r>
              <a:rPr lang="en-US" sz="1200" dirty="0">
                <a:solidFill>
                  <a:schemeClr val="tx2">
                    <a:lumMod val="60000"/>
                    <a:lumOff val="40000"/>
                  </a:schemeClr>
                </a:solidFill>
                <a:latin typeface="+mj-lt"/>
                <a:ea typeface="Helvetica" charset="0"/>
                <a:cs typeface="Helvetica" charset="0"/>
              </a:rPr>
              <a:t>Here's why:</a:t>
            </a:r>
          </a:p>
          <a:p>
            <a:pPr lvl="0"/>
            <a:endParaRPr lang="en-US" sz="1200" dirty="0">
              <a:solidFill>
                <a:schemeClr val="bg1">
                  <a:lumMod val="50000"/>
                </a:schemeClr>
              </a:solidFill>
              <a:latin typeface="+mj-lt"/>
              <a:ea typeface="Helvetica" charset="0"/>
              <a:cs typeface="Helvetica" charset="0"/>
            </a:endParaRPr>
          </a:p>
          <a:p>
            <a:pPr lvl="0"/>
            <a:r>
              <a:rPr lang="en-US" b="1" dirty="0">
                <a:solidFill>
                  <a:schemeClr val="accent1"/>
                </a:solidFill>
                <a:latin typeface="+mj-lt"/>
                <a:ea typeface="Helvetica" charset="0"/>
                <a:cs typeface="Helvetica" charset="0"/>
              </a:rPr>
              <a:t>MORTGAGE BROKERS</a:t>
            </a:r>
          </a:p>
          <a:p>
            <a:pPr lvl="0"/>
            <a:r>
              <a:rPr lang="en-US" b="1" dirty="0">
                <a:solidFill>
                  <a:schemeClr val="tx2"/>
                </a:solidFill>
                <a:latin typeface="+mj-lt"/>
                <a:ea typeface="Helvetica" charset="0"/>
                <a:cs typeface="Helvetica" charset="0"/>
              </a:rPr>
              <a:t>VERSUS</a:t>
            </a:r>
            <a:r>
              <a:rPr lang="en-US" b="1" dirty="0">
                <a:solidFill>
                  <a:schemeClr val="accent1"/>
                </a:solidFill>
                <a:latin typeface="+mj-lt"/>
                <a:ea typeface="Helvetica" charset="0"/>
                <a:cs typeface="Helvetica" charset="0"/>
              </a:rPr>
              <a:t> BANKS</a:t>
            </a:r>
          </a:p>
          <a:p>
            <a:pPr lvl="0"/>
            <a:endParaRPr lang="en-US" sz="1200" dirty="0">
              <a:solidFill>
                <a:schemeClr val="bg1">
                  <a:lumMod val="50000"/>
                </a:schemeClr>
              </a:solidFill>
              <a:latin typeface="+mj-lt"/>
              <a:ea typeface="Helvetica" charset="0"/>
              <a:cs typeface="Helvetica" charset="0"/>
            </a:endParaRPr>
          </a:p>
          <a:p>
            <a:pPr lvl="0"/>
            <a:r>
              <a:rPr lang="en-US" sz="1200" dirty="0">
                <a:solidFill>
                  <a:schemeClr val="tx2">
                    <a:lumMod val="60000"/>
                    <a:lumOff val="40000"/>
                  </a:schemeClr>
                </a:solidFill>
                <a:latin typeface="+mj-lt"/>
                <a:ea typeface="Helvetica" charset="0"/>
                <a:cs typeface="Helvetica" charset="0"/>
              </a:rPr>
              <a:t>The big banks have only a LIMITED access to their OWN mortgage rates and terms. They’ll post posters of discounts on their rates, but YOU are responsible for negotiating these rates.</a:t>
            </a:r>
          </a:p>
        </p:txBody>
      </p:sp>
      <p:sp>
        <p:nvSpPr>
          <p:cNvPr id="2" name="Rectangle 1"/>
          <p:cNvSpPr/>
          <p:nvPr/>
        </p:nvSpPr>
        <p:spPr>
          <a:xfrm>
            <a:off x="325027" y="156841"/>
            <a:ext cx="1956946" cy="338554"/>
          </a:xfrm>
          <a:prstGeom prst="rect">
            <a:avLst/>
          </a:prstGeom>
        </p:spPr>
        <p:txBody>
          <a:bodyPr wrap="none">
            <a:spAutoFit/>
          </a:bodyPr>
          <a:lstStyle/>
          <a:p>
            <a:r>
              <a:rPr lang="en-CA" sz="1600" b="1" dirty="0">
                <a:solidFill>
                  <a:schemeClr val="tx2"/>
                </a:solidFill>
                <a:latin typeface="Arial Narrow" panose="020B0606020202030204" pitchFamily="34" charset="0"/>
                <a:ea typeface="Helvetica" charset="0"/>
                <a:cs typeface="Helvetica" charset="0"/>
              </a:rPr>
              <a:t>SHOP FOR A LENDER</a:t>
            </a:r>
            <a:endParaRPr lang="en-US" sz="1600" b="1" dirty="0">
              <a:solidFill>
                <a:schemeClr val="tx2"/>
              </a:solidFill>
              <a:latin typeface="Arial Narrow" panose="020B0606020202030204" pitchFamily="34" charset="0"/>
              <a:ea typeface="Helvetica" charset="0"/>
              <a:cs typeface="Helvetica" charset="0"/>
            </a:endParaRPr>
          </a:p>
        </p:txBody>
      </p:sp>
      <p:sp>
        <p:nvSpPr>
          <p:cNvPr id="14" name="TextBox 13"/>
          <p:cNvSpPr txBox="1"/>
          <p:nvPr/>
        </p:nvSpPr>
        <p:spPr>
          <a:xfrm>
            <a:off x="325027" y="6864747"/>
            <a:ext cx="6292342" cy="2123658"/>
          </a:xfrm>
          <a:prstGeom prst="rect">
            <a:avLst/>
          </a:prstGeom>
          <a:noFill/>
        </p:spPr>
        <p:txBody>
          <a:bodyPr wrap="square" rtlCol="0">
            <a:spAutoFit/>
          </a:bodyPr>
          <a:lstStyle/>
          <a:p>
            <a:r>
              <a:rPr lang="en-US" sz="1200" dirty="0">
                <a:solidFill>
                  <a:schemeClr val="tx2">
                    <a:lumMod val="60000"/>
                    <a:lumOff val="40000"/>
                  </a:schemeClr>
                </a:solidFill>
                <a:latin typeface="+mj-lt"/>
                <a:ea typeface="Helvetica" charset="0"/>
                <a:cs typeface="Helvetica" charset="0"/>
              </a:rPr>
              <a:t>Your broker will help get you pre-approved for a mortgage to give you the confidence of knowing how much home you can afford. This in turn will help you know the price range of homes you should be focusing on in your search.  </a:t>
            </a:r>
          </a:p>
          <a:p>
            <a:r>
              <a:rPr lang="en-US" sz="1200" dirty="0">
                <a:solidFill>
                  <a:schemeClr val="tx2">
                    <a:lumMod val="60000"/>
                    <a:lumOff val="4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A mortgage pre-approval will be in writing (generally valid for 90 or 120 days), and will require you to prove your income and credit history. If you don’t have something in writing and you haven’t provided financial documentation, then you likely don’t have a mortgage pre-approval.  </a:t>
            </a:r>
          </a:p>
          <a:p>
            <a:r>
              <a:rPr lang="en-US" sz="1200" dirty="0">
                <a:solidFill>
                  <a:schemeClr val="tx2">
                    <a:lumMod val="60000"/>
                    <a:lumOff val="4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Ensure you have a pre-approval before embarking on your home hunting journey. Knowing how much your lender is willing to loan you will eliminate the risk and uncertainty of being able to obtain financing once you find your perfect home.</a:t>
            </a:r>
          </a:p>
        </p:txBody>
      </p:sp>
      <p:sp>
        <p:nvSpPr>
          <p:cNvPr id="12" name="TextBox 11"/>
          <p:cNvSpPr txBox="1"/>
          <p:nvPr/>
        </p:nvSpPr>
        <p:spPr>
          <a:xfrm>
            <a:off x="3525427" y="494774"/>
            <a:ext cx="3091942" cy="3785652"/>
          </a:xfrm>
          <a:prstGeom prst="rect">
            <a:avLst/>
          </a:prstGeom>
          <a:noFill/>
        </p:spPr>
        <p:txBody>
          <a:bodyPr wrap="square" rtlCol="0">
            <a:spAutoFit/>
          </a:bodyPr>
          <a:lstStyle/>
          <a:p>
            <a:pPr lvl="0"/>
            <a:r>
              <a:rPr lang="en-US" sz="1200" dirty="0">
                <a:solidFill>
                  <a:schemeClr val="tx2">
                    <a:lumMod val="60000"/>
                    <a:lumOff val="40000"/>
                  </a:schemeClr>
                </a:solidFill>
                <a:latin typeface="+mj-lt"/>
                <a:ea typeface="Helvetica" charset="0"/>
                <a:cs typeface="Helvetica" charset="0"/>
              </a:rPr>
              <a:t>On the other hand, Mortgage Brokers have access to MULTIPLE lenders and mortgage products. They shop around for the best mortgage terms tailored to your individual circumstances, THEY NEGOTIATE FOR YOU, and they present you with the lowest rate on the market. </a:t>
            </a:r>
          </a:p>
          <a:p>
            <a:pPr lvl="0"/>
            <a:r>
              <a:rPr lang="en-US" sz="1200" dirty="0">
                <a:solidFill>
                  <a:schemeClr val="tx2">
                    <a:lumMod val="60000"/>
                    <a:lumOff val="40000"/>
                  </a:schemeClr>
                </a:solidFill>
                <a:latin typeface="+mj-lt"/>
                <a:ea typeface="Helvetica" charset="0"/>
                <a:cs typeface="Helvetica" charset="0"/>
              </a:rPr>
              <a:t> </a:t>
            </a:r>
          </a:p>
          <a:p>
            <a:pPr lvl="0"/>
            <a:r>
              <a:rPr lang="en-US" sz="1200" dirty="0">
                <a:solidFill>
                  <a:schemeClr val="tx2">
                    <a:lumMod val="60000"/>
                    <a:lumOff val="40000"/>
                  </a:schemeClr>
                </a:solidFill>
                <a:latin typeface="+mj-lt"/>
                <a:ea typeface="Helvetica" charset="0"/>
                <a:cs typeface="Helvetica" charset="0"/>
              </a:rPr>
              <a:t>Broker fees are also paid by the financial institution who services your mortgage, so it’s a good way to comparison shop without actually doing the work yourself. And yes, you read that right. Their commissions are paid by the lender. So their services to you are FREE. </a:t>
            </a:r>
          </a:p>
          <a:p>
            <a:pPr lvl="0"/>
            <a:r>
              <a:rPr lang="en-US" sz="1200" dirty="0">
                <a:solidFill>
                  <a:schemeClr val="tx2">
                    <a:lumMod val="60000"/>
                    <a:lumOff val="40000"/>
                  </a:schemeClr>
                </a:solidFill>
                <a:latin typeface="+mj-lt"/>
                <a:ea typeface="Helvetica" charset="0"/>
                <a:cs typeface="Helvetica" charset="0"/>
              </a:rPr>
              <a:t> </a:t>
            </a:r>
          </a:p>
          <a:p>
            <a:pPr lvl="0"/>
            <a:r>
              <a:rPr lang="en-US" sz="1200" b="1" u="sng" dirty="0">
                <a:solidFill>
                  <a:schemeClr val="tx2">
                    <a:lumMod val="60000"/>
                    <a:lumOff val="40000"/>
                  </a:schemeClr>
                </a:solidFill>
                <a:latin typeface="+mj-lt"/>
                <a:ea typeface="Helvetica" charset="0"/>
                <a:cs typeface="Helvetica" charset="0"/>
              </a:rPr>
              <a:t>Here’s the Mortgage Broker that I recommend: </a:t>
            </a:r>
          </a:p>
          <a:p>
            <a:pPr lvl="0"/>
            <a:r>
              <a:rPr lang="en-US" sz="1200" b="1" dirty="0">
                <a:solidFill>
                  <a:schemeClr val="tx2">
                    <a:lumMod val="60000"/>
                    <a:lumOff val="40000"/>
                  </a:schemeClr>
                </a:solidFill>
                <a:latin typeface="+mj-lt"/>
                <a:ea typeface="Helvetica" charset="0"/>
                <a:cs typeface="Helvetica" charset="0"/>
              </a:rPr>
              <a:t>Linnell Edwards – Barrett Financial  Mortgage Broker </a:t>
            </a:r>
          </a:p>
          <a:p>
            <a:pPr lvl="0"/>
            <a:r>
              <a:rPr lang="en-US" sz="1200" dirty="0">
                <a:solidFill>
                  <a:schemeClr val="tx2">
                    <a:lumMod val="60000"/>
                    <a:lumOff val="40000"/>
                  </a:schemeClr>
                </a:solidFill>
                <a:latin typeface="+mj-lt"/>
                <a:ea typeface="Helvetica" charset="0"/>
                <a:cs typeface="Helvetica" charset="0"/>
              </a:rPr>
              <a:t>Phone: (334) 354-8917 Email: ledwards@barrettfinancial.com</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0560" b="27895"/>
          <a:stretch/>
        </p:blipFill>
        <p:spPr>
          <a:xfrm>
            <a:off x="-12031" y="4453936"/>
            <a:ext cx="6858000" cy="1900989"/>
          </a:xfrm>
          <a:prstGeom prst="rect">
            <a:avLst/>
          </a:prstGeom>
        </p:spPr>
      </p:pic>
      <p:sp>
        <p:nvSpPr>
          <p:cNvPr id="17" name="Rectangle 16"/>
          <p:cNvSpPr/>
          <p:nvPr/>
        </p:nvSpPr>
        <p:spPr>
          <a:xfrm>
            <a:off x="325027" y="6526193"/>
            <a:ext cx="3522759" cy="338554"/>
          </a:xfrm>
          <a:prstGeom prst="rect">
            <a:avLst/>
          </a:prstGeom>
        </p:spPr>
        <p:txBody>
          <a:bodyPr wrap="none">
            <a:spAutoFit/>
          </a:bodyPr>
          <a:lstStyle/>
          <a:p>
            <a:r>
              <a:rPr lang="en-CA" sz="1600" b="1" dirty="0">
                <a:solidFill>
                  <a:schemeClr val="tx2"/>
                </a:solidFill>
                <a:latin typeface="Arial Narrow" panose="020B0606020202030204" pitchFamily="34" charset="0"/>
                <a:ea typeface="Helvetica" charset="0"/>
                <a:cs typeface="Helvetica" charset="0"/>
              </a:rPr>
              <a:t>GET PRE-APPROVED FOR A MORTGAGE</a:t>
            </a:r>
            <a:endParaRPr lang="en-US" sz="1600" b="1" dirty="0">
              <a:solidFill>
                <a:schemeClr val="tx2"/>
              </a:solidFill>
              <a:latin typeface="Arial Narrow" panose="020B0606020202030204" pitchFamily="34" charset="0"/>
              <a:ea typeface="Helvetica" charset="0"/>
              <a:cs typeface="Helvetica" charset="0"/>
            </a:endParaRPr>
          </a:p>
        </p:txBody>
      </p:sp>
    </p:spTree>
    <p:extLst>
      <p:ext uri="{BB962C8B-B14F-4D97-AF65-F5344CB8AC3E}">
        <p14:creationId xmlns:p14="http://schemas.microsoft.com/office/powerpoint/2010/main" val="2622809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334" r="3158"/>
          <a:stretch/>
        </p:blipFill>
        <p:spPr>
          <a:xfrm>
            <a:off x="228600" y="180474"/>
            <a:ext cx="6412832" cy="4572000"/>
          </a:xfrm>
          <a:prstGeom prst="rect">
            <a:avLst/>
          </a:prstGeom>
        </p:spPr>
      </p:pic>
      <p:sp>
        <p:nvSpPr>
          <p:cNvPr id="16" name="TextBox 15"/>
          <p:cNvSpPr txBox="1"/>
          <p:nvPr/>
        </p:nvSpPr>
        <p:spPr>
          <a:xfrm>
            <a:off x="3523161" y="5973786"/>
            <a:ext cx="3045909" cy="1754326"/>
          </a:xfrm>
          <a:prstGeom prst="rect">
            <a:avLst/>
          </a:prstGeom>
          <a:noFill/>
        </p:spPr>
        <p:txBody>
          <a:bodyPr wrap="square" rtlCol="0">
            <a:spAutoFit/>
          </a:bodyPr>
          <a:lstStyle/>
          <a:p>
            <a:r>
              <a:rPr lang="en-CA" sz="1200" dirty="0">
                <a:solidFill>
                  <a:schemeClr val="tx2">
                    <a:lumMod val="60000"/>
                    <a:lumOff val="40000"/>
                  </a:schemeClr>
                </a:solidFill>
                <a:latin typeface="+mj-lt"/>
                <a:ea typeface="Helvetica" charset="0"/>
                <a:cs typeface="Helvetica" charset="0"/>
              </a:rPr>
              <a:t>Our home search tool allows you to setup a custom home search that instantly notifies you as soon as a property hits the market that matches your exact criteria.</a:t>
            </a:r>
          </a:p>
          <a:p>
            <a:endParaRPr lang="en-CA" sz="1200" dirty="0">
              <a:solidFill>
                <a:schemeClr val="tx2">
                  <a:lumMod val="60000"/>
                  <a:lumOff val="40000"/>
                </a:schemeClr>
              </a:solidFill>
              <a:latin typeface="+mj-lt"/>
              <a:ea typeface="Helvetica" charset="0"/>
              <a:cs typeface="Helvetica" charset="0"/>
            </a:endParaRPr>
          </a:p>
          <a:p>
            <a:r>
              <a:rPr lang="en-CA" sz="1200" dirty="0">
                <a:solidFill>
                  <a:schemeClr val="tx2">
                    <a:lumMod val="60000"/>
                    <a:lumOff val="40000"/>
                  </a:schemeClr>
                </a:solidFill>
                <a:latin typeface="+mj-lt"/>
                <a:ea typeface="Helvetica" charset="0"/>
                <a:cs typeface="Helvetica" charset="0"/>
              </a:rPr>
              <a:t>Awesome right? Contact me to get you setup today. In  my system that will automatically send you listings that fits your criteria.</a:t>
            </a:r>
          </a:p>
          <a:p>
            <a:endParaRPr lang="en-CA" sz="1200" dirty="0">
              <a:solidFill>
                <a:schemeClr val="tx2">
                  <a:lumMod val="60000"/>
                  <a:lumOff val="40000"/>
                </a:schemeClr>
              </a:solidFill>
              <a:latin typeface="+mj-lt"/>
              <a:ea typeface="Helvetica" charset="0"/>
              <a:cs typeface="Helvetica" charset="0"/>
            </a:endParaRPr>
          </a:p>
        </p:txBody>
      </p:sp>
      <p:sp>
        <p:nvSpPr>
          <p:cNvPr id="18" name="Rectangle 17"/>
          <p:cNvSpPr/>
          <p:nvPr/>
        </p:nvSpPr>
        <p:spPr>
          <a:xfrm>
            <a:off x="325026" y="5538842"/>
            <a:ext cx="2291846" cy="338554"/>
          </a:xfrm>
          <a:prstGeom prst="rect">
            <a:avLst/>
          </a:prstGeom>
        </p:spPr>
        <p:txBody>
          <a:bodyPr wrap="none">
            <a:spAutoFit/>
          </a:bodyPr>
          <a:lstStyle/>
          <a:p>
            <a:r>
              <a:rPr lang="en-CA" sz="1600" b="1" dirty="0">
                <a:solidFill>
                  <a:schemeClr val="tx2"/>
                </a:solidFill>
                <a:latin typeface="Arial Narrow" panose="020B0606020202030204" pitchFamily="34" charset="0"/>
                <a:ea typeface="Helvetica" charset="0"/>
                <a:cs typeface="Helvetica" charset="0"/>
              </a:rPr>
              <a:t>CREATE YOUR WISH LIST</a:t>
            </a:r>
            <a:endParaRPr lang="en-US" sz="1600" b="1" dirty="0">
              <a:solidFill>
                <a:schemeClr val="tx2"/>
              </a:solidFill>
              <a:latin typeface="Arial Narrow" panose="020B0606020202030204" pitchFamily="34" charset="0"/>
              <a:ea typeface="Helvetica" charset="0"/>
              <a:cs typeface="Helvetica" charset="0"/>
            </a:endParaRPr>
          </a:p>
        </p:txBody>
      </p:sp>
      <p:sp>
        <p:nvSpPr>
          <p:cNvPr id="22" name="Rectangle 21"/>
          <p:cNvSpPr/>
          <p:nvPr/>
        </p:nvSpPr>
        <p:spPr>
          <a:xfrm>
            <a:off x="-12032" y="495395"/>
            <a:ext cx="4016812" cy="134745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325026" y="720996"/>
            <a:ext cx="4083936" cy="1107996"/>
          </a:xfrm>
          <a:prstGeom prst="rect">
            <a:avLst/>
          </a:prstGeom>
          <a:noFill/>
        </p:spPr>
        <p:txBody>
          <a:bodyPr wrap="square" rtlCol="0">
            <a:spAutoFit/>
          </a:bodyPr>
          <a:lstStyle/>
          <a:p>
            <a:r>
              <a:rPr lang="en-CA" sz="2800" b="1" dirty="0">
                <a:solidFill>
                  <a:schemeClr val="bg1"/>
                </a:solidFill>
                <a:latin typeface="Arial Narrow" panose="020B0606020202030204" pitchFamily="34" charset="0"/>
                <a:ea typeface="Helvetica" charset="0"/>
                <a:cs typeface="Helvetica" charset="0"/>
              </a:rPr>
              <a:t>STEP 3</a:t>
            </a:r>
            <a:r>
              <a:rPr lang="en-CA" sz="2000" b="1" dirty="0">
                <a:solidFill>
                  <a:schemeClr val="bg1"/>
                </a:solidFill>
                <a:latin typeface="Arial Narrow" panose="020B0606020202030204" pitchFamily="34" charset="0"/>
                <a:ea typeface="Helvetica" charset="0"/>
                <a:cs typeface="Helvetica" charset="0"/>
              </a:rPr>
              <a:t>:</a:t>
            </a:r>
          </a:p>
          <a:p>
            <a:r>
              <a:rPr lang="en-CA" sz="2000" b="1" dirty="0">
                <a:solidFill>
                  <a:schemeClr val="bg1"/>
                </a:solidFill>
                <a:latin typeface="Arial Narrow" panose="020B0606020202030204" pitchFamily="34" charset="0"/>
                <a:ea typeface="Helvetica" charset="0"/>
                <a:cs typeface="Helvetica" charset="0"/>
              </a:rPr>
              <a:t>GO SHOPPING</a:t>
            </a:r>
            <a:endParaRPr lang="en-US" sz="2000" b="1" dirty="0">
              <a:solidFill>
                <a:schemeClr val="bg1"/>
              </a:solidFill>
              <a:latin typeface="Arial Narrow" panose="020B0606020202030204" pitchFamily="34" charset="0"/>
              <a:ea typeface="Helvetica" charset="0"/>
              <a:cs typeface="Helvetica" charset="0"/>
            </a:endParaRPr>
          </a:p>
          <a:p>
            <a:endParaRPr lang="en-US" b="1" dirty="0">
              <a:solidFill>
                <a:srgbClr val="00B0F0"/>
              </a:solidFill>
              <a:latin typeface="Helvetica" charset="0"/>
              <a:ea typeface="Helvetica" charset="0"/>
              <a:cs typeface="Helvetica" charset="0"/>
            </a:endParaRPr>
          </a:p>
        </p:txBody>
      </p:sp>
      <p:sp>
        <p:nvSpPr>
          <p:cNvPr id="24" name="Rectangle 23"/>
          <p:cNvSpPr/>
          <p:nvPr/>
        </p:nvSpPr>
        <p:spPr>
          <a:xfrm>
            <a:off x="3523161" y="5519231"/>
            <a:ext cx="2392001" cy="338554"/>
          </a:xfrm>
          <a:prstGeom prst="rect">
            <a:avLst/>
          </a:prstGeom>
        </p:spPr>
        <p:txBody>
          <a:bodyPr wrap="none">
            <a:spAutoFit/>
          </a:bodyPr>
          <a:lstStyle/>
          <a:p>
            <a:r>
              <a:rPr lang="en-CA" sz="1600" b="1" dirty="0">
                <a:solidFill>
                  <a:schemeClr val="tx2"/>
                </a:solidFill>
                <a:latin typeface="Arial Narrow" panose="020B0606020202030204" pitchFamily="34" charset="0"/>
                <a:ea typeface="Helvetica" charset="0"/>
                <a:cs typeface="Helvetica" charset="0"/>
              </a:rPr>
              <a:t>SCREEN LISTINGS ONLINE</a:t>
            </a:r>
            <a:endParaRPr lang="en-US" sz="1600" b="1" dirty="0">
              <a:solidFill>
                <a:schemeClr val="tx2"/>
              </a:solidFill>
              <a:latin typeface="Arial Narrow" panose="020B0606020202030204" pitchFamily="34" charset="0"/>
              <a:ea typeface="Helvetica" charset="0"/>
              <a:cs typeface="Helvetica" charset="0"/>
            </a:endParaRPr>
          </a:p>
        </p:txBody>
      </p:sp>
      <p:sp>
        <p:nvSpPr>
          <p:cNvPr id="27" name="TextBox 26"/>
          <p:cNvSpPr txBox="1"/>
          <p:nvPr/>
        </p:nvSpPr>
        <p:spPr>
          <a:xfrm>
            <a:off x="325027" y="5990465"/>
            <a:ext cx="3091942" cy="2862322"/>
          </a:xfrm>
          <a:prstGeom prst="rect">
            <a:avLst/>
          </a:prstGeom>
          <a:noFill/>
        </p:spPr>
        <p:txBody>
          <a:bodyPr wrap="square" rtlCol="0">
            <a:spAutoFit/>
          </a:bodyPr>
          <a:lstStyle/>
          <a:p>
            <a:r>
              <a:rPr lang="en-US" sz="1200" dirty="0">
                <a:solidFill>
                  <a:schemeClr val="tx2">
                    <a:lumMod val="60000"/>
                    <a:lumOff val="40000"/>
                  </a:schemeClr>
                </a:solidFill>
                <a:latin typeface="+mj-lt"/>
                <a:ea typeface="Helvetica" charset="0"/>
                <a:cs typeface="Helvetica" charset="0"/>
              </a:rPr>
              <a:t>What are your needs versus your wants? How many bedrooms must you have? What kind of finishes are you looking for? Do you need a large yard for your dog? A great school for your kids? </a:t>
            </a:r>
          </a:p>
          <a:p>
            <a:r>
              <a:rPr lang="en-US" sz="1200" dirty="0">
                <a:solidFill>
                  <a:schemeClr val="tx2">
                    <a:lumMod val="60000"/>
                    <a:lumOff val="4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Of course, in a hot market like Toronto’s, compromise is a part of the process. Would you rather live in a bigger property or closer to downtown? Are you okay spending more money for something turnkey or could you buy a fixer-upper and do the </a:t>
            </a:r>
            <a:r>
              <a:rPr lang="en-US" sz="1200" dirty="0" err="1">
                <a:solidFill>
                  <a:schemeClr val="tx2">
                    <a:lumMod val="60000"/>
                    <a:lumOff val="40000"/>
                  </a:schemeClr>
                </a:solidFill>
                <a:latin typeface="+mj-lt"/>
                <a:ea typeface="Helvetica" charset="0"/>
                <a:cs typeface="Helvetica" charset="0"/>
              </a:rPr>
              <a:t>renos</a:t>
            </a:r>
            <a:r>
              <a:rPr lang="en-US" sz="1200" dirty="0">
                <a:solidFill>
                  <a:schemeClr val="tx2">
                    <a:lumMod val="60000"/>
                    <a:lumOff val="40000"/>
                  </a:schemeClr>
                </a:solidFill>
                <a:latin typeface="+mj-lt"/>
                <a:ea typeface="Helvetica" charset="0"/>
                <a:cs typeface="Helvetica" charset="0"/>
              </a:rPr>
              <a:t> yourself?  </a:t>
            </a:r>
          </a:p>
          <a:p>
            <a:r>
              <a:rPr lang="en-US" sz="1200" dirty="0">
                <a:solidFill>
                  <a:schemeClr val="tx2">
                    <a:lumMod val="60000"/>
                    <a:lumOff val="4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Talk to your agent about what’s most important to you.</a:t>
            </a:r>
          </a:p>
        </p:txBody>
      </p:sp>
      <p:sp>
        <p:nvSpPr>
          <p:cNvPr id="29" name="Rectangle 28"/>
          <p:cNvSpPr/>
          <p:nvPr/>
        </p:nvSpPr>
        <p:spPr>
          <a:xfrm>
            <a:off x="228600" y="3233956"/>
            <a:ext cx="6412832" cy="1127144"/>
          </a:xfrm>
          <a:prstGeom prst="rect">
            <a:avLst/>
          </a:prstGeom>
          <a:solidFill>
            <a:schemeClr val="tx2">
              <a:lumMod val="60000"/>
              <a:lumOff val="4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1481193" y="3474363"/>
            <a:ext cx="4083936" cy="646331"/>
          </a:xfrm>
          <a:prstGeom prst="rect">
            <a:avLst/>
          </a:prstGeom>
          <a:noFill/>
        </p:spPr>
        <p:txBody>
          <a:bodyPr wrap="square" rtlCol="0">
            <a:spAutoFit/>
          </a:bodyPr>
          <a:lstStyle/>
          <a:p>
            <a:pPr algn="ctr"/>
            <a:r>
              <a:rPr lang="en-CA" sz="3600" b="1" dirty="0">
                <a:solidFill>
                  <a:schemeClr val="bg1"/>
                </a:solidFill>
                <a:latin typeface="Arial Narrow" panose="020B0606020202030204" pitchFamily="34" charset="0"/>
                <a:ea typeface="Helvetica" charset="0"/>
                <a:cs typeface="Helvetica" charset="0"/>
              </a:rPr>
              <a:t>LET THE FUN BEGIN</a:t>
            </a:r>
            <a:endParaRPr lang="en-US" sz="3600" b="1" dirty="0">
              <a:solidFill>
                <a:schemeClr val="bg1"/>
              </a:solidFill>
              <a:latin typeface="Arial Narrow" panose="020B0606020202030204" pitchFamily="34" charset="0"/>
              <a:ea typeface="Helvetica" charset="0"/>
              <a:cs typeface="Helvetica" charset="0"/>
            </a:endParaRPr>
          </a:p>
        </p:txBody>
      </p:sp>
      <p:sp>
        <p:nvSpPr>
          <p:cNvPr id="30" name="Rectangle 29"/>
          <p:cNvSpPr/>
          <p:nvPr/>
        </p:nvSpPr>
        <p:spPr>
          <a:xfrm>
            <a:off x="228600" y="4880010"/>
            <a:ext cx="6340470" cy="523220"/>
          </a:xfrm>
          <a:prstGeom prst="rect">
            <a:avLst/>
          </a:prstGeom>
        </p:spPr>
        <p:txBody>
          <a:bodyPr wrap="square">
            <a:spAutoFit/>
          </a:bodyPr>
          <a:lstStyle/>
          <a:p>
            <a:pPr algn="ctr"/>
            <a:r>
              <a:rPr lang="en-US" sz="1400" dirty="0">
                <a:solidFill>
                  <a:schemeClr val="tx2">
                    <a:lumMod val="60000"/>
                    <a:lumOff val="40000"/>
                  </a:schemeClr>
                </a:solidFill>
                <a:latin typeface="+mj-lt"/>
                <a:ea typeface="Helvetica" charset="0"/>
                <a:cs typeface="Helvetica" charset="0"/>
              </a:rPr>
              <a:t>You’ve picked a Pro Realtor, Shawntell  to work with and have been pre-qualified for a mortgage. Now it’s time to start looking for your new home. Let the fun begin!</a:t>
            </a:r>
          </a:p>
        </p:txBody>
      </p:sp>
    </p:spTree>
    <p:extLst>
      <p:ext uri="{BB962C8B-B14F-4D97-AF65-F5344CB8AC3E}">
        <p14:creationId xmlns:p14="http://schemas.microsoft.com/office/powerpoint/2010/main" val="3116550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6607" t="16216" r="3003" b="7658"/>
          <a:stretch/>
        </p:blipFill>
        <p:spPr>
          <a:xfrm flipH="1">
            <a:off x="0" y="0"/>
            <a:ext cx="3633537" cy="2033337"/>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1744" r="10790"/>
          <a:stretch/>
        </p:blipFill>
        <p:spPr>
          <a:xfrm>
            <a:off x="3628121" y="1289439"/>
            <a:ext cx="3043990" cy="7693096"/>
          </a:xfrm>
          <a:prstGeom prst="rect">
            <a:avLst/>
          </a:prstGeom>
        </p:spPr>
      </p:pic>
      <p:sp>
        <p:nvSpPr>
          <p:cNvPr id="7" name="TextBox 6"/>
          <p:cNvSpPr txBox="1"/>
          <p:nvPr/>
        </p:nvSpPr>
        <p:spPr>
          <a:xfrm>
            <a:off x="427216" y="2125144"/>
            <a:ext cx="3015017" cy="7294305"/>
          </a:xfrm>
          <a:prstGeom prst="rect">
            <a:avLst/>
          </a:prstGeom>
          <a:noFill/>
        </p:spPr>
        <p:txBody>
          <a:bodyPr wrap="square" rtlCol="0">
            <a:spAutoFit/>
          </a:bodyPr>
          <a:lstStyle/>
          <a:p>
            <a:r>
              <a:rPr lang="en-CA" sz="1600" b="1" dirty="0">
                <a:solidFill>
                  <a:srgbClr val="00B0F0"/>
                </a:solidFill>
                <a:latin typeface="+mj-lt"/>
                <a:ea typeface="Helvetica" charset="0"/>
                <a:cs typeface="Helvetica" charset="0"/>
              </a:rPr>
              <a:t>SHOULD I BUY A HOME?</a:t>
            </a:r>
            <a:endParaRPr lang="en-US" sz="1600" b="1" dirty="0">
              <a:solidFill>
                <a:srgbClr val="00B0F0"/>
              </a:solidFill>
              <a:latin typeface="+mj-lt"/>
              <a:ea typeface="Helvetica" charset="0"/>
              <a:cs typeface="Helvetica" charset="0"/>
            </a:endParaRPr>
          </a:p>
          <a:p>
            <a:r>
              <a:rPr lang="en-CA" sz="1200" dirty="0">
                <a:solidFill>
                  <a:schemeClr val="bg1">
                    <a:lumMod val="50000"/>
                  </a:schemeClr>
                </a:solidFill>
                <a:latin typeface="+mj-lt"/>
                <a:ea typeface="Helvetica" charset="0"/>
                <a:cs typeface="Helvetica" charset="0"/>
              </a:rPr>
              <a:t> </a:t>
            </a:r>
            <a:endParaRPr lang="en-US" sz="1200" dirty="0">
              <a:solidFill>
                <a:schemeClr val="bg1">
                  <a:lumMod val="50000"/>
                </a:schemeClr>
              </a:solidFill>
              <a:latin typeface="+mj-lt"/>
              <a:ea typeface="Helvetica" charset="0"/>
              <a:cs typeface="Helvetica" charset="0"/>
            </a:endParaRPr>
          </a:p>
          <a:p>
            <a:r>
              <a:rPr lang="en-CA" sz="1200" dirty="0">
                <a:solidFill>
                  <a:schemeClr val="tx2">
                    <a:lumMod val="60000"/>
                    <a:lumOff val="40000"/>
                  </a:schemeClr>
                </a:solidFill>
                <a:latin typeface="+mj-lt"/>
                <a:ea typeface="Helvetica" charset="0"/>
                <a:cs typeface="Helvetica" charset="0"/>
              </a:rPr>
              <a:t>The most important factor to consider is your personal financial health. How much can you comfortably afford without giving up your life? Although buying a home can be a smart investment because your equity grows tax-free, don’t forget about utilities, property taxes, and ongoing maintenance costs. Evaluate your financial situation and be honest with yourself. If you’re considering renting or have subpar credit, contact me to help evaluate your options. </a:t>
            </a:r>
            <a:endParaRPr lang="en-US" sz="1200" dirty="0">
              <a:solidFill>
                <a:schemeClr val="tx2">
                  <a:lumMod val="60000"/>
                  <a:lumOff val="40000"/>
                </a:schemeClr>
              </a:solidFill>
              <a:latin typeface="+mj-lt"/>
              <a:ea typeface="Helvetica" charset="0"/>
              <a:cs typeface="Helvetica" charset="0"/>
            </a:endParaRPr>
          </a:p>
          <a:p>
            <a:r>
              <a:rPr lang="en-CA" sz="1600" dirty="0">
                <a:solidFill>
                  <a:schemeClr val="bg1">
                    <a:lumMod val="50000"/>
                  </a:schemeClr>
                </a:solidFill>
                <a:latin typeface="+mj-lt"/>
                <a:ea typeface="Helvetica" charset="0"/>
                <a:cs typeface="Helvetica" charset="0"/>
              </a:rPr>
              <a:t>  </a:t>
            </a:r>
            <a:endParaRPr lang="en-US" sz="1600" dirty="0">
              <a:solidFill>
                <a:schemeClr val="bg1">
                  <a:lumMod val="50000"/>
                </a:schemeClr>
              </a:solidFill>
              <a:latin typeface="+mj-lt"/>
              <a:ea typeface="Helvetica" charset="0"/>
              <a:cs typeface="Helvetica" charset="0"/>
            </a:endParaRPr>
          </a:p>
          <a:p>
            <a:r>
              <a:rPr lang="en-CA" sz="1600" b="1" dirty="0">
                <a:solidFill>
                  <a:srgbClr val="00B0F0"/>
                </a:solidFill>
                <a:latin typeface="+mj-lt"/>
                <a:ea typeface="Helvetica" charset="0"/>
                <a:cs typeface="Helvetica" charset="0"/>
              </a:rPr>
              <a:t>SHOULD I BUY OR SELL FIRST?</a:t>
            </a:r>
          </a:p>
          <a:p>
            <a:endParaRPr lang="en-US" sz="1200" b="1" dirty="0">
              <a:solidFill>
                <a:srgbClr val="00B0F0"/>
              </a:solidFill>
              <a:latin typeface="+mj-lt"/>
              <a:ea typeface="Helvetica" charset="0"/>
              <a:cs typeface="Helvetica" charset="0"/>
            </a:endParaRPr>
          </a:p>
          <a:p>
            <a:r>
              <a:rPr lang="en-CA" sz="1200" dirty="0">
                <a:solidFill>
                  <a:schemeClr val="tx2">
                    <a:lumMod val="60000"/>
                    <a:lumOff val="40000"/>
                  </a:schemeClr>
                </a:solidFill>
                <a:latin typeface="+mj-lt"/>
                <a:ea typeface="Helvetica" charset="0"/>
                <a:cs typeface="Helvetica" charset="0"/>
              </a:rPr>
              <a:t>If you already own a home and are contemplating whether to sell it or buy a new home first, the answer depends on what kind of property you currently live in and where it’s located. If you’re in a high-demand neighbourhood, downtown house, or unique condo, you’ll likely be able to sell quickly. If you’re in a less desirable area or building, selling may take 60 or 90 days. You’d be better to sell before buying.</a:t>
            </a:r>
          </a:p>
          <a:p>
            <a:endParaRPr lang="en-US" sz="1200" dirty="0">
              <a:solidFill>
                <a:schemeClr val="tx2">
                  <a:lumMod val="60000"/>
                  <a:lumOff val="40000"/>
                </a:schemeClr>
              </a:solidFill>
              <a:latin typeface="+mj-lt"/>
              <a:ea typeface="Helvetica" charset="0"/>
              <a:cs typeface="Helvetica" charset="0"/>
            </a:endParaRPr>
          </a:p>
          <a:p>
            <a:r>
              <a:rPr lang="en-CA" sz="1200" dirty="0">
                <a:solidFill>
                  <a:schemeClr val="tx2">
                    <a:lumMod val="60000"/>
                    <a:lumOff val="40000"/>
                  </a:schemeClr>
                </a:solidFill>
                <a:latin typeface="+mj-lt"/>
                <a:ea typeface="Helvetica" charset="0"/>
                <a:cs typeface="Helvetica" charset="0"/>
              </a:rPr>
              <a:t>The other big factor to consider is your financial resources. Can you afford to carry two mortgages if your current home doesn’t sell? While there’s no right or wrong answer, the goal is to make sure you have realistic expectations and a plan that works for you and your family.  Let's chat to discuss various scenarios based on current market conditions and your unique current circumstances.</a:t>
            </a:r>
            <a:endParaRPr lang="en-US" sz="1200" dirty="0">
              <a:solidFill>
                <a:schemeClr val="tx2">
                  <a:lumMod val="60000"/>
                  <a:lumOff val="40000"/>
                </a:schemeClr>
              </a:solidFill>
              <a:latin typeface="+mj-lt"/>
              <a:ea typeface="Helvetica" charset="0"/>
              <a:cs typeface="Helvetica" charset="0"/>
            </a:endParaRPr>
          </a:p>
          <a:p>
            <a:endParaRPr lang="en-US" sz="1200" dirty="0">
              <a:solidFill>
                <a:schemeClr val="bg1">
                  <a:lumMod val="50000"/>
                </a:schemeClr>
              </a:solidFill>
              <a:latin typeface="+mj-lt"/>
              <a:ea typeface="Helvetica" charset="0"/>
              <a:cs typeface="Helvetica" charset="0"/>
            </a:endParaRPr>
          </a:p>
        </p:txBody>
      </p:sp>
      <p:sp>
        <p:nvSpPr>
          <p:cNvPr id="13" name="Rectangle 12"/>
          <p:cNvSpPr/>
          <p:nvPr/>
        </p:nvSpPr>
        <p:spPr>
          <a:xfrm>
            <a:off x="0" y="-1"/>
            <a:ext cx="3628121" cy="2033337"/>
          </a:xfrm>
          <a:prstGeom prst="rect">
            <a:avLst/>
          </a:prstGeom>
          <a:solidFill>
            <a:schemeClr val="bg1">
              <a:lumMod val="8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2827422" y="495395"/>
            <a:ext cx="4030577" cy="134745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2189747" y="753624"/>
            <a:ext cx="4668252" cy="830997"/>
          </a:xfrm>
          <a:prstGeom prst="rect">
            <a:avLst/>
          </a:prstGeom>
          <a:noFill/>
        </p:spPr>
        <p:txBody>
          <a:bodyPr wrap="square" rtlCol="0">
            <a:spAutoFit/>
          </a:bodyPr>
          <a:lstStyle/>
          <a:p>
            <a:pPr algn="r"/>
            <a:r>
              <a:rPr lang="en-CA" sz="4800" dirty="0">
                <a:solidFill>
                  <a:schemeClr val="bg1"/>
                </a:solidFill>
                <a:latin typeface="Arial Narrow" panose="020B0606020202030204" pitchFamily="34" charset="0"/>
                <a:ea typeface="Helvetica" charset="0"/>
                <a:cs typeface="Helvetica" charset="0"/>
              </a:rPr>
              <a:t>Big Decisions</a:t>
            </a:r>
            <a:endParaRPr lang="en-US" sz="4800" dirty="0">
              <a:solidFill>
                <a:srgbClr val="00B0F0"/>
              </a:solidFill>
              <a:latin typeface="Helvetica" charset="0"/>
              <a:ea typeface="Helvetica" charset="0"/>
              <a:cs typeface="Helvetica" charset="0"/>
            </a:endParaRPr>
          </a:p>
        </p:txBody>
      </p:sp>
    </p:spTree>
    <p:extLst>
      <p:ext uri="{BB962C8B-B14F-4D97-AF65-F5344CB8AC3E}">
        <p14:creationId xmlns:p14="http://schemas.microsoft.com/office/powerpoint/2010/main" val="20977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276" r="25577"/>
          <a:stretch/>
        </p:blipFill>
        <p:spPr>
          <a:xfrm>
            <a:off x="336883" y="935508"/>
            <a:ext cx="3019927" cy="7926711"/>
          </a:xfrm>
          <a:prstGeom prst="rect">
            <a:avLst/>
          </a:prstGeom>
        </p:spPr>
      </p:pic>
      <p:sp>
        <p:nvSpPr>
          <p:cNvPr id="7" name="TextBox 6"/>
          <p:cNvSpPr txBox="1"/>
          <p:nvPr/>
        </p:nvSpPr>
        <p:spPr>
          <a:xfrm>
            <a:off x="3745408" y="3767884"/>
            <a:ext cx="2892621" cy="2893100"/>
          </a:xfrm>
          <a:prstGeom prst="rect">
            <a:avLst/>
          </a:prstGeom>
          <a:noFill/>
        </p:spPr>
        <p:txBody>
          <a:bodyPr wrap="square" rtlCol="0">
            <a:spAutoFit/>
          </a:bodyPr>
          <a:lstStyle/>
          <a:p>
            <a:r>
              <a:rPr lang="en-US" sz="1200" dirty="0">
                <a:solidFill>
                  <a:schemeClr val="tx2">
                    <a:lumMod val="60000"/>
                    <a:lumOff val="40000"/>
                  </a:schemeClr>
                </a:solidFill>
                <a:latin typeface="+mj-lt"/>
                <a:ea typeface="Helvetica" charset="0"/>
                <a:cs typeface="Helvetica" charset="0"/>
              </a:rPr>
              <a:t>A deposit is paid by the Buyer to the Seller, and forms part of the final purchase price. </a:t>
            </a:r>
          </a:p>
          <a:p>
            <a:r>
              <a:rPr lang="en-US" sz="1200" dirty="0">
                <a:solidFill>
                  <a:schemeClr val="bg1">
                    <a:lumMod val="50000"/>
                  </a:schemeClr>
                </a:solidFill>
                <a:latin typeface="+mj-lt"/>
                <a:ea typeface="Helvetica" charset="0"/>
                <a:cs typeface="Helvetica" charset="0"/>
              </a:rPr>
              <a:t> </a:t>
            </a:r>
          </a:p>
          <a:p>
            <a:r>
              <a:rPr lang="en-US" sz="1400" b="1" dirty="0">
                <a:solidFill>
                  <a:schemeClr val="accent1"/>
                </a:solidFill>
                <a:latin typeface="+mj-lt"/>
                <a:ea typeface="Helvetica" charset="0"/>
                <a:cs typeface="Helvetica" charset="0"/>
              </a:rPr>
              <a:t>WHY DO I NEED A DEPOSIT?</a:t>
            </a:r>
          </a:p>
          <a:p>
            <a:r>
              <a:rPr lang="en-US" sz="1200" dirty="0">
                <a:solidFill>
                  <a:schemeClr val="bg1">
                    <a:lumMod val="5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Because it provides security to the Seller.  A deposit ensures that the Buyer has a stake in the agreement and something to lose if they don’t close on the deal.  </a:t>
            </a:r>
          </a:p>
          <a:p>
            <a:r>
              <a:rPr lang="en-US" sz="1200" dirty="0">
                <a:solidFill>
                  <a:schemeClr val="tx2">
                    <a:lumMod val="60000"/>
                    <a:lumOff val="4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Depending on local practices, one may be requested along with your offer, or </a:t>
            </a:r>
            <a:r>
              <a:rPr lang="en-US" sz="1200" b="1" dirty="0">
                <a:solidFill>
                  <a:schemeClr val="tx2">
                    <a:lumMod val="60000"/>
                    <a:lumOff val="40000"/>
                  </a:schemeClr>
                </a:solidFill>
                <a:latin typeface="+mj-lt"/>
                <a:ea typeface="Helvetica" charset="0"/>
                <a:cs typeface="Helvetica" charset="0"/>
              </a:rPr>
              <a:t>within 3 days  upon acceptance. </a:t>
            </a:r>
            <a:r>
              <a:rPr lang="en-US" sz="1200" dirty="0">
                <a:solidFill>
                  <a:schemeClr val="tx2">
                    <a:lumMod val="60000"/>
                    <a:lumOff val="40000"/>
                  </a:schemeClr>
                </a:solidFill>
                <a:latin typeface="+mj-lt"/>
                <a:ea typeface="Helvetica" charset="0"/>
                <a:cs typeface="Helvetica" charset="0"/>
              </a:rPr>
              <a:t>A typical deposit is around 2 to 5% of the purchase price, which is held in trust until closing.</a:t>
            </a:r>
          </a:p>
        </p:txBody>
      </p:sp>
      <p:sp>
        <p:nvSpPr>
          <p:cNvPr id="6" name="Rectangle 5"/>
          <p:cNvSpPr/>
          <p:nvPr/>
        </p:nvSpPr>
        <p:spPr>
          <a:xfrm>
            <a:off x="-12032" y="495395"/>
            <a:ext cx="4016812" cy="134745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325026" y="720996"/>
            <a:ext cx="4083936" cy="1107996"/>
          </a:xfrm>
          <a:prstGeom prst="rect">
            <a:avLst/>
          </a:prstGeom>
          <a:noFill/>
        </p:spPr>
        <p:txBody>
          <a:bodyPr wrap="square" rtlCol="0">
            <a:spAutoFit/>
          </a:bodyPr>
          <a:lstStyle/>
          <a:p>
            <a:r>
              <a:rPr lang="en-CA" sz="2800" b="1" dirty="0">
                <a:solidFill>
                  <a:schemeClr val="bg1"/>
                </a:solidFill>
                <a:latin typeface="Arial Narrow" panose="020B0606020202030204" pitchFamily="34" charset="0"/>
                <a:ea typeface="Helvetica" charset="0"/>
                <a:cs typeface="Helvetica" charset="0"/>
              </a:rPr>
              <a:t>STEP 4</a:t>
            </a:r>
            <a:r>
              <a:rPr lang="en-CA" sz="2000" b="1" dirty="0">
                <a:solidFill>
                  <a:schemeClr val="bg1"/>
                </a:solidFill>
                <a:latin typeface="Arial Narrow" panose="020B0606020202030204" pitchFamily="34" charset="0"/>
                <a:ea typeface="Helvetica" charset="0"/>
                <a:cs typeface="Helvetica" charset="0"/>
              </a:rPr>
              <a:t>:</a:t>
            </a:r>
          </a:p>
          <a:p>
            <a:r>
              <a:rPr lang="en-CA" sz="2000" b="1" dirty="0">
                <a:solidFill>
                  <a:schemeClr val="bg1"/>
                </a:solidFill>
                <a:latin typeface="Arial Narrow" panose="020B0606020202030204" pitchFamily="34" charset="0"/>
                <a:ea typeface="Helvetica" charset="0"/>
                <a:cs typeface="Helvetica" charset="0"/>
              </a:rPr>
              <a:t>PUT IN THE OFFER</a:t>
            </a:r>
            <a:endParaRPr lang="en-US" sz="2000" b="1" dirty="0">
              <a:solidFill>
                <a:schemeClr val="bg1"/>
              </a:solidFill>
              <a:latin typeface="Arial Narrow" panose="020B0606020202030204" pitchFamily="34" charset="0"/>
              <a:ea typeface="Helvetica" charset="0"/>
              <a:cs typeface="Helvetica" charset="0"/>
            </a:endParaRPr>
          </a:p>
          <a:p>
            <a:endParaRPr lang="en-US" b="1" dirty="0">
              <a:solidFill>
                <a:srgbClr val="00B0F0"/>
              </a:solidFill>
              <a:latin typeface="Helvetica" charset="0"/>
              <a:ea typeface="Helvetica" charset="0"/>
              <a:cs typeface="Helvetica" charset="0"/>
            </a:endParaRPr>
          </a:p>
        </p:txBody>
      </p:sp>
      <p:sp>
        <p:nvSpPr>
          <p:cNvPr id="12" name="Rectangle 11"/>
          <p:cNvSpPr/>
          <p:nvPr/>
        </p:nvSpPr>
        <p:spPr>
          <a:xfrm>
            <a:off x="4185422" y="892124"/>
            <a:ext cx="2218877" cy="630942"/>
          </a:xfrm>
          <a:prstGeom prst="rect">
            <a:avLst/>
          </a:prstGeom>
        </p:spPr>
        <p:txBody>
          <a:bodyPr wrap="none">
            <a:spAutoFit/>
          </a:bodyPr>
          <a:lstStyle/>
          <a:p>
            <a:pPr>
              <a:spcBef>
                <a:spcPts val="600"/>
              </a:spcBef>
            </a:pPr>
            <a:r>
              <a:rPr lang="en-CA" sz="1500" b="1" dirty="0">
                <a:solidFill>
                  <a:schemeClr val="tx2"/>
                </a:solidFill>
                <a:latin typeface="Arial Narrow" panose="020B0606020202030204" pitchFamily="34" charset="0"/>
                <a:ea typeface="Helvetica" charset="0"/>
                <a:cs typeface="Helvetica" charset="0"/>
              </a:rPr>
              <a:t>YOU’VE FOUND ‘THE ONE’</a:t>
            </a:r>
          </a:p>
          <a:p>
            <a:pPr>
              <a:spcBef>
                <a:spcPts val="600"/>
              </a:spcBef>
              <a:spcAft>
                <a:spcPts val="600"/>
              </a:spcAft>
            </a:pPr>
            <a:r>
              <a:rPr lang="en-CA" sz="1500" b="1" dirty="0">
                <a:solidFill>
                  <a:schemeClr val="tx2"/>
                </a:solidFill>
                <a:latin typeface="Arial Narrow" panose="020B0606020202030204" pitchFamily="34" charset="0"/>
                <a:ea typeface="Helvetica" charset="0"/>
                <a:cs typeface="Helvetica" charset="0"/>
              </a:rPr>
              <a:t>NOW LOCK IT DOWN</a:t>
            </a:r>
            <a:endParaRPr lang="en-US" sz="1500" b="1" dirty="0">
              <a:solidFill>
                <a:schemeClr val="tx2"/>
              </a:solidFill>
              <a:latin typeface="Arial Narrow" panose="020B0606020202030204" pitchFamily="34" charset="0"/>
              <a:ea typeface="Helvetica" charset="0"/>
              <a:cs typeface="Helvetica" charset="0"/>
            </a:endParaRPr>
          </a:p>
        </p:txBody>
      </p:sp>
      <p:sp>
        <p:nvSpPr>
          <p:cNvPr id="13" name="TextBox 12"/>
          <p:cNvSpPr txBox="1"/>
          <p:nvPr/>
        </p:nvSpPr>
        <p:spPr>
          <a:xfrm>
            <a:off x="3745408" y="2169472"/>
            <a:ext cx="2892621" cy="954107"/>
          </a:xfrm>
          <a:prstGeom prst="rect">
            <a:avLst/>
          </a:prstGeom>
          <a:noFill/>
        </p:spPr>
        <p:txBody>
          <a:bodyPr wrap="square" rtlCol="0">
            <a:spAutoFit/>
          </a:bodyPr>
          <a:lstStyle/>
          <a:p>
            <a:r>
              <a:rPr lang="en-CA" sz="1400" dirty="0">
                <a:solidFill>
                  <a:schemeClr val="tx2">
                    <a:lumMod val="60000"/>
                    <a:lumOff val="40000"/>
                  </a:schemeClr>
                </a:solidFill>
                <a:latin typeface="+mj-lt"/>
                <a:ea typeface="Helvetica" charset="0"/>
                <a:cs typeface="Helvetica" charset="0"/>
              </a:rPr>
              <a:t>Your house hunting efforts have paid off. You’ve found a home that satisfies your wants and needs, is in the price range, and just feels right.</a:t>
            </a:r>
            <a:endParaRPr lang="en-US" sz="1400" dirty="0">
              <a:solidFill>
                <a:schemeClr val="tx2">
                  <a:lumMod val="60000"/>
                  <a:lumOff val="40000"/>
                </a:schemeClr>
              </a:solidFill>
              <a:latin typeface="+mj-lt"/>
              <a:ea typeface="Helvetica" charset="0"/>
              <a:cs typeface="Helvetica" charset="0"/>
            </a:endParaRPr>
          </a:p>
        </p:txBody>
      </p:sp>
      <p:sp>
        <p:nvSpPr>
          <p:cNvPr id="14" name="Rectangle 13"/>
          <p:cNvSpPr/>
          <p:nvPr/>
        </p:nvSpPr>
        <p:spPr>
          <a:xfrm>
            <a:off x="3745408" y="3349483"/>
            <a:ext cx="2593210" cy="338554"/>
          </a:xfrm>
          <a:prstGeom prst="rect">
            <a:avLst/>
          </a:prstGeom>
        </p:spPr>
        <p:txBody>
          <a:bodyPr wrap="none">
            <a:spAutoFit/>
          </a:bodyPr>
          <a:lstStyle/>
          <a:p>
            <a:r>
              <a:rPr lang="en-CA" sz="1600" b="1" dirty="0">
                <a:solidFill>
                  <a:schemeClr val="tx2"/>
                </a:solidFill>
                <a:latin typeface="Arial Narrow" panose="020B0606020202030204" pitchFamily="34" charset="0"/>
                <a:ea typeface="Helvetica" charset="0"/>
                <a:cs typeface="Helvetica" charset="0"/>
              </a:rPr>
              <a:t>HAVE YOUR DEPOSIT READY</a:t>
            </a:r>
            <a:endParaRPr lang="en-US" sz="1600" b="1" dirty="0">
              <a:solidFill>
                <a:schemeClr val="tx2"/>
              </a:solidFill>
              <a:latin typeface="Arial Narrow" panose="020B0606020202030204" pitchFamily="34" charset="0"/>
              <a:ea typeface="Helvetica" charset="0"/>
              <a:cs typeface="Helvetica" charset="0"/>
            </a:endParaRPr>
          </a:p>
        </p:txBody>
      </p:sp>
      <p:sp>
        <p:nvSpPr>
          <p:cNvPr id="15" name="TextBox 14"/>
          <p:cNvSpPr txBox="1"/>
          <p:nvPr/>
        </p:nvSpPr>
        <p:spPr>
          <a:xfrm>
            <a:off x="3745408" y="7150726"/>
            <a:ext cx="2892621" cy="1754326"/>
          </a:xfrm>
          <a:prstGeom prst="rect">
            <a:avLst/>
          </a:prstGeom>
          <a:noFill/>
        </p:spPr>
        <p:txBody>
          <a:bodyPr wrap="square" rtlCol="0">
            <a:spAutoFit/>
          </a:bodyPr>
          <a:lstStyle/>
          <a:p>
            <a:r>
              <a:rPr lang="en-US" sz="1200" dirty="0">
                <a:solidFill>
                  <a:schemeClr val="tx2">
                    <a:lumMod val="60000"/>
                    <a:lumOff val="40000"/>
                  </a:schemeClr>
                </a:solidFill>
                <a:latin typeface="+mj-lt"/>
                <a:ea typeface="Helvetica" charset="0"/>
                <a:cs typeface="Helvetica" charset="0"/>
              </a:rPr>
              <a:t>We begin by drafting an offer on a Purchase and Sale  Agreement  This is the official legal document which outlines everything from the price you are prepared to pay, to the inclusions you want (appliances, light fixtures), to your preferred closing date (the date you take possession), to conditions that need to be met for the deal to go through</a:t>
            </a:r>
          </a:p>
        </p:txBody>
      </p:sp>
      <p:sp>
        <p:nvSpPr>
          <p:cNvPr id="16" name="Rectangle 15"/>
          <p:cNvSpPr/>
          <p:nvPr/>
        </p:nvSpPr>
        <p:spPr>
          <a:xfrm>
            <a:off x="3745408" y="6769711"/>
            <a:ext cx="1977144" cy="338554"/>
          </a:xfrm>
          <a:prstGeom prst="rect">
            <a:avLst/>
          </a:prstGeom>
        </p:spPr>
        <p:txBody>
          <a:bodyPr wrap="none">
            <a:spAutoFit/>
          </a:bodyPr>
          <a:lstStyle/>
          <a:p>
            <a:r>
              <a:rPr lang="en-CA" sz="1600" b="1" dirty="0">
                <a:solidFill>
                  <a:schemeClr val="tx2"/>
                </a:solidFill>
                <a:latin typeface="Arial Narrow" panose="020B0606020202030204" pitchFamily="34" charset="0"/>
                <a:ea typeface="Helvetica" charset="0"/>
                <a:cs typeface="Helvetica" charset="0"/>
              </a:rPr>
              <a:t>SUBMIT YOUR OFFER</a:t>
            </a:r>
            <a:endParaRPr lang="en-US" sz="1600" b="1" dirty="0">
              <a:solidFill>
                <a:schemeClr val="tx2"/>
              </a:solidFill>
              <a:latin typeface="Arial Narrow" panose="020B0606020202030204" pitchFamily="34" charset="0"/>
              <a:ea typeface="Helvetica" charset="0"/>
              <a:cs typeface="Helvetica" charset="0"/>
            </a:endParaRPr>
          </a:p>
        </p:txBody>
      </p:sp>
    </p:spTree>
    <p:extLst>
      <p:ext uri="{BB962C8B-B14F-4D97-AF65-F5344CB8AC3E}">
        <p14:creationId xmlns:p14="http://schemas.microsoft.com/office/powerpoint/2010/main" val="3353179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523161" y="732458"/>
            <a:ext cx="3045909" cy="5509200"/>
          </a:xfrm>
          <a:prstGeom prst="rect">
            <a:avLst/>
          </a:prstGeom>
          <a:noFill/>
        </p:spPr>
        <p:txBody>
          <a:bodyPr wrap="square" rtlCol="0">
            <a:spAutoFit/>
          </a:bodyPr>
          <a:lstStyle/>
          <a:p>
            <a:pPr>
              <a:spcBef>
                <a:spcPts val="600"/>
              </a:spcBef>
            </a:pPr>
            <a:r>
              <a:rPr lang="en-US" sz="1200" dirty="0">
                <a:solidFill>
                  <a:schemeClr val="tx2">
                    <a:lumMod val="60000"/>
                    <a:lumOff val="40000"/>
                  </a:schemeClr>
                </a:solidFill>
                <a:latin typeface="+mj-lt"/>
                <a:ea typeface="Helvetica" charset="0"/>
                <a:cs typeface="Helvetica" charset="0"/>
              </a:rPr>
              <a:t>In your offer, you may have included </a:t>
            </a:r>
            <a:r>
              <a:rPr lang="en-US" sz="1200" dirty="0" err="1">
                <a:solidFill>
                  <a:schemeClr val="tx2">
                    <a:lumMod val="60000"/>
                    <a:lumOff val="40000"/>
                  </a:schemeClr>
                </a:solidFill>
                <a:latin typeface="+mj-lt"/>
                <a:ea typeface="Helvetica" charset="0"/>
                <a:cs typeface="Helvetica" charset="0"/>
              </a:rPr>
              <a:t>ie</a:t>
            </a:r>
            <a:r>
              <a:rPr lang="en-US" sz="1200" dirty="0">
                <a:solidFill>
                  <a:schemeClr val="tx2">
                    <a:lumMod val="60000"/>
                    <a:lumOff val="40000"/>
                  </a:schemeClr>
                </a:solidFill>
                <a:latin typeface="+mj-lt"/>
                <a:ea typeface="Helvetica" charset="0"/>
                <a:cs typeface="Helvetica" charset="0"/>
              </a:rPr>
              <a:t>. a financing condition, a home inspection</a:t>
            </a:r>
            <a:r>
              <a:rPr lang="en-US" sz="1200" b="1" dirty="0">
                <a:solidFill>
                  <a:schemeClr val="tx2">
                    <a:lumMod val="60000"/>
                    <a:lumOff val="40000"/>
                  </a:schemeClr>
                </a:solidFill>
                <a:latin typeface="+mj-lt"/>
                <a:ea typeface="Helvetica" charset="0"/>
                <a:cs typeface="Helvetica" charset="0"/>
              </a:rPr>
              <a:t>, ( Due Diligence Period ) or  a solicitor </a:t>
            </a:r>
            <a:r>
              <a:rPr lang="en-US" sz="1200" dirty="0">
                <a:solidFill>
                  <a:schemeClr val="tx2">
                    <a:lumMod val="60000"/>
                    <a:lumOff val="40000"/>
                  </a:schemeClr>
                </a:solidFill>
                <a:latin typeface="+mj-lt"/>
                <a:ea typeface="Helvetica" charset="0"/>
                <a:cs typeface="Helvetica" charset="0"/>
              </a:rPr>
              <a:t>review.</a:t>
            </a:r>
          </a:p>
          <a:p>
            <a:pPr>
              <a:spcBef>
                <a:spcPts val="600"/>
              </a:spcBef>
            </a:pPr>
            <a:r>
              <a:rPr lang="en-US" sz="1400" b="1" dirty="0">
                <a:solidFill>
                  <a:schemeClr val="accent1"/>
                </a:solidFill>
                <a:latin typeface="+mj-lt"/>
                <a:ea typeface="Helvetica" charset="0"/>
                <a:cs typeface="Helvetica" charset="0"/>
              </a:rPr>
              <a:t>What happens to your deposit if you don't  fulfill a condition by the due  date?</a:t>
            </a:r>
          </a:p>
          <a:p>
            <a:pPr>
              <a:spcBef>
                <a:spcPts val="600"/>
              </a:spcBef>
            </a:pPr>
            <a:r>
              <a:rPr lang="en-US" sz="1200" dirty="0">
                <a:solidFill>
                  <a:schemeClr val="tx2">
                    <a:lumMod val="60000"/>
                    <a:lumOff val="40000"/>
                  </a:schemeClr>
                </a:solidFill>
                <a:latin typeface="+mj-lt"/>
                <a:ea typeface="Helvetica" charset="0"/>
                <a:cs typeface="Helvetica" charset="0"/>
              </a:rPr>
              <a:t>If your offer was conditional on </a:t>
            </a:r>
            <a:r>
              <a:rPr lang="en-US" sz="1200" dirty="0" err="1">
                <a:solidFill>
                  <a:schemeClr val="tx2">
                    <a:lumMod val="60000"/>
                    <a:lumOff val="40000"/>
                  </a:schemeClr>
                </a:solidFill>
                <a:latin typeface="+mj-lt"/>
                <a:ea typeface="Helvetica" charset="0"/>
                <a:cs typeface="Helvetica" charset="0"/>
              </a:rPr>
              <a:t>ie</a:t>
            </a:r>
            <a:r>
              <a:rPr lang="en-US" sz="1200" dirty="0">
                <a:solidFill>
                  <a:schemeClr val="tx2">
                    <a:lumMod val="60000"/>
                    <a:lumOff val="40000"/>
                  </a:schemeClr>
                </a:solidFill>
                <a:latin typeface="+mj-lt"/>
                <a:ea typeface="Helvetica" charset="0"/>
                <a:cs typeface="Helvetica" charset="0"/>
              </a:rPr>
              <a:t>. getting financing but your bank doesn’t approve you for a mortgage, then you get your deposit back. </a:t>
            </a:r>
          </a:p>
          <a:p>
            <a:r>
              <a:rPr lang="en-US" sz="1200" dirty="0">
                <a:solidFill>
                  <a:schemeClr val="tx2">
                    <a:lumMod val="60000"/>
                    <a:lumOff val="4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There is an expectation and obligation to act in good faith. You can’t just wake up the next day, change your mind, and use the financing clause to get out of the purchase. </a:t>
            </a:r>
          </a:p>
          <a:p>
            <a:r>
              <a:rPr lang="en-US" sz="1200" dirty="0">
                <a:solidFill>
                  <a:schemeClr val="tx2">
                    <a:lumMod val="60000"/>
                    <a:lumOff val="4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A deposit is returned only with the agreement of both the Buyer and the Seller. If the Seller doesn’t believe you acted in good faith in fulfilling a condition, they can refuse to release the deposit. </a:t>
            </a:r>
          </a:p>
          <a:p>
            <a:r>
              <a:rPr lang="en-US" sz="1200" dirty="0">
                <a:solidFill>
                  <a:schemeClr val="tx2">
                    <a:lumMod val="60000"/>
                    <a:lumOff val="40000"/>
                  </a:schemeClr>
                </a:solidFill>
                <a:latin typeface="+mj-lt"/>
                <a:ea typeface="Helvetica" charset="0"/>
                <a:cs typeface="Helvetica" charset="0"/>
              </a:rPr>
              <a:t> </a:t>
            </a:r>
          </a:p>
          <a:p>
            <a:r>
              <a:rPr lang="en-US" sz="1200" dirty="0">
                <a:solidFill>
                  <a:schemeClr val="tx2">
                    <a:lumMod val="60000"/>
                    <a:lumOff val="40000"/>
                  </a:schemeClr>
                </a:solidFill>
                <a:latin typeface="+mj-lt"/>
                <a:ea typeface="Helvetica" charset="0"/>
                <a:cs typeface="Helvetica" charset="0"/>
              </a:rPr>
              <a:t>If your purchase was not conditional on financing (or you previously waived the condition) and you are now unable to obtain financing, that spells serious trouble. You forfeit your deposit and risk being sued for additional damages.</a:t>
            </a:r>
          </a:p>
        </p:txBody>
      </p:sp>
      <p:sp>
        <p:nvSpPr>
          <p:cNvPr id="18" name="Rectangle 17"/>
          <p:cNvSpPr/>
          <p:nvPr/>
        </p:nvSpPr>
        <p:spPr>
          <a:xfrm>
            <a:off x="321726" y="3559477"/>
            <a:ext cx="2402517" cy="338554"/>
          </a:xfrm>
          <a:prstGeom prst="rect">
            <a:avLst/>
          </a:prstGeom>
        </p:spPr>
        <p:txBody>
          <a:bodyPr wrap="none">
            <a:spAutoFit/>
          </a:bodyPr>
          <a:lstStyle/>
          <a:p>
            <a:r>
              <a:rPr lang="en-CA" sz="1600" b="1" dirty="0">
                <a:solidFill>
                  <a:schemeClr val="tx2"/>
                </a:solidFill>
                <a:latin typeface="Arial Narrow" panose="020B0606020202030204" pitchFamily="34" charset="0"/>
                <a:ea typeface="Helvetica" charset="0"/>
                <a:cs typeface="Helvetica" charset="0"/>
              </a:rPr>
              <a:t>POWERFULLY NEGOTIAGE</a:t>
            </a:r>
            <a:endParaRPr lang="en-US" sz="1600" b="1" dirty="0">
              <a:solidFill>
                <a:schemeClr val="tx2"/>
              </a:solidFill>
              <a:latin typeface="Arial Narrow" panose="020B0606020202030204" pitchFamily="34" charset="0"/>
              <a:ea typeface="Helvetica" charset="0"/>
              <a:cs typeface="Helvetica" charset="0"/>
            </a:endParaRPr>
          </a:p>
        </p:txBody>
      </p:sp>
      <p:sp>
        <p:nvSpPr>
          <p:cNvPr id="24" name="Rectangle 23"/>
          <p:cNvSpPr/>
          <p:nvPr/>
        </p:nvSpPr>
        <p:spPr>
          <a:xfrm>
            <a:off x="3523161" y="367848"/>
            <a:ext cx="1755609" cy="338554"/>
          </a:xfrm>
          <a:prstGeom prst="rect">
            <a:avLst/>
          </a:prstGeom>
        </p:spPr>
        <p:txBody>
          <a:bodyPr wrap="none">
            <a:spAutoFit/>
          </a:bodyPr>
          <a:lstStyle/>
          <a:p>
            <a:r>
              <a:rPr lang="en-CA" sz="1600" b="1" dirty="0">
                <a:solidFill>
                  <a:schemeClr val="tx2"/>
                </a:solidFill>
                <a:latin typeface="Arial Narrow" panose="020B0606020202030204" pitchFamily="34" charset="0"/>
                <a:ea typeface="Helvetica" charset="0"/>
                <a:cs typeface="Helvetica" charset="0"/>
              </a:rPr>
              <a:t>MEET CONDITIONS</a:t>
            </a:r>
            <a:endParaRPr lang="en-US" sz="1600" b="1" dirty="0">
              <a:solidFill>
                <a:schemeClr val="tx2"/>
              </a:solidFill>
              <a:latin typeface="Arial Narrow" panose="020B0606020202030204" pitchFamily="34" charset="0"/>
              <a:ea typeface="Helvetica" charset="0"/>
              <a:cs typeface="Helvetica" charset="0"/>
            </a:endParaRPr>
          </a:p>
        </p:txBody>
      </p:sp>
      <p:sp>
        <p:nvSpPr>
          <p:cNvPr id="27" name="TextBox 26"/>
          <p:cNvSpPr txBox="1"/>
          <p:nvPr/>
        </p:nvSpPr>
        <p:spPr>
          <a:xfrm>
            <a:off x="325027" y="3977102"/>
            <a:ext cx="3091942" cy="1200329"/>
          </a:xfrm>
          <a:prstGeom prst="rect">
            <a:avLst/>
          </a:prstGeom>
          <a:noFill/>
        </p:spPr>
        <p:txBody>
          <a:bodyPr wrap="square" rtlCol="0">
            <a:spAutoFit/>
          </a:bodyPr>
          <a:lstStyle/>
          <a:p>
            <a:r>
              <a:rPr lang="en-US" sz="1200" dirty="0">
                <a:solidFill>
                  <a:schemeClr val="tx2">
                    <a:lumMod val="60000"/>
                    <a:lumOff val="40000"/>
                  </a:schemeClr>
                </a:solidFill>
                <a:latin typeface="+mj-lt"/>
                <a:ea typeface="Helvetica" charset="0"/>
                <a:cs typeface="Helvetica" charset="0"/>
              </a:rPr>
              <a:t>Once you’ve submitted your offer, the Seller can either accept it, reject it or counter it. During these back-and-forth negotiations, you may need to compromise on small things, but a savvy Realtor will work hard to get you what you want.</a:t>
            </a:r>
          </a:p>
        </p:txBody>
      </p:sp>
      <p:sp>
        <p:nvSpPr>
          <p:cNvPr id="12" name="TextBox 11"/>
          <p:cNvSpPr txBox="1"/>
          <p:nvPr/>
        </p:nvSpPr>
        <p:spPr>
          <a:xfrm>
            <a:off x="325027" y="1588319"/>
            <a:ext cx="3091942" cy="1754326"/>
          </a:xfrm>
          <a:prstGeom prst="rect">
            <a:avLst/>
          </a:prstGeom>
          <a:noFill/>
        </p:spPr>
        <p:txBody>
          <a:bodyPr wrap="square" rtlCol="0">
            <a:spAutoFit/>
          </a:bodyPr>
          <a:lstStyle/>
          <a:p>
            <a:r>
              <a:rPr lang="en-US" sz="1200" dirty="0">
                <a:solidFill>
                  <a:schemeClr val="tx2">
                    <a:lumMod val="60000"/>
                    <a:lumOff val="40000"/>
                  </a:schemeClr>
                </a:solidFill>
                <a:latin typeface="+mj-lt"/>
                <a:ea typeface="Helvetica" charset="0"/>
                <a:cs typeface="Helvetica" charset="0"/>
              </a:rPr>
              <a:t>While the legal wording may vary from contract to contract, a well-worded clause states that the financing obtained must be “satisfactory to the Buyer in their sole and absolute discretion.” This means that the terms and conditions of the financing obtained (interest rate, payments, etc.) must be satisfactory to you – not just that you were able to obtain financing in general.</a:t>
            </a:r>
          </a:p>
        </p:txBody>
      </p:sp>
      <p:sp>
        <p:nvSpPr>
          <p:cNvPr id="13" name="TextBox 12"/>
          <p:cNvSpPr txBox="1"/>
          <p:nvPr/>
        </p:nvSpPr>
        <p:spPr>
          <a:xfrm>
            <a:off x="875177" y="303216"/>
            <a:ext cx="2541791" cy="1200329"/>
          </a:xfrm>
          <a:prstGeom prst="rect">
            <a:avLst/>
          </a:prstGeom>
          <a:noFill/>
        </p:spPr>
        <p:txBody>
          <a:bodyPr wrap="square" rtlCol="0">
            <a:spAutoFit/>
          </a:bodyPr>
          <a:lstStyle/>
          <a:p>
            <a:r>
              <a:rPr lang="en-US" sz="1200" dirty="0">
                <a:solidFill>
                  <a:schemeClr val="tx2">
                    <a:lumMod val="60000"/>
                    <a:lumOff val="40000"/>
                  </a:schemeClr>
                </a:solidFill>
                <a:latin typeface="+mj-lt"/>
                <a:ea typeface="Helvetica" charset="0"/>
                <a:cs typeface="Helvetica" charset="0"/>
              </a:rPr>
              <a:t>One of the most included conditions is the financing condition. It’s used to protect you, the Buyer, by telling the Seller that your offer to buy their property is conditional on you obtaining financing.  </a:t>
            </a:r>
          </a:p>
        </p:txBody>
      </p:sp>
      <p:sp>
        <p:nvSpPr>
          <p:cNvPr id="2" name="TextBox 1"/>
          <p:cNvSpPr txBox="1"/>
          <p:nvPr/>
        </p:nvSpPr>
        <p:spPr>
          <a:xfrm>
            <a:off x="325027" y="303216"/>
            <a:ext cx="550151" cy="584775"/>
          </a:xfrm>
          <a:prstGeom prst="rect">
            <a:avLst/>
          </a:prstGeom>
          <a:noFill/>
        </p:spPr>
        <p:txBody>
          <a:bodyPr wrap="none" rtlCol="0">
            <a:spAutoFit/>
          </a:bodyPr>
          <a:lstStyle/>
          <a:p>
            <a:r>
              <a:rPr lang="en-CA" sz="1600" b="1" dirty="0">
                <a:latin typeface="Arial Narrow" panose="020B0606020202030204" pitchFamily="34" charset="0"/>
              </a:rPr>
              <a:t>PRO</a:t>
            </a:r>
          </a:p>
          <a:p>
            <a:r>
              <a:rPr lang="en-CA" sz="1600" b="1" dirty="0">
                <a:latin typeface="Arial Narrow" panose="020B0606020202030204" pitchFamily="34" charset="0"/>
              </a:rPr>
              <a:t>TIP</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368" t="27579" r="-1404" b="10667"/>
          <a:stretch/>
        </p:blipFill>
        <p:spPr>
          <a:xfrm>
            <a:off x="252665" y="6268452"/>
            <a:ext cx="6448926" cy="2646948"/>
          </a:xfrm>
          <a:prstGeom prst="rect">
            <a:avLst/>
          </a:prstGeom>
        </p:spPr>
      </p:pic>
    </p:spTree>
    <p:extLst>
      <p:ext uri="{BB962C8B-B14F-4D97-AF65-F5344CB8AC3E}">
        <p14:creationId xmlns:p14="http://schemas.microsoft.com/office/powerpoint/2010/main" val="8316538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3263</TotalTime>
  <Words>2301</Words>
  <Application>Microsoft Office PowerPoint</Application>
  <PresentationFormat>Letter Paper (8.5x11 in)</PresentationFormat>
  <Paragraphs>150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 Narrow</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Shawntell Carter</cp:lastModifiedBy>
  <cp:revision>55</cp:revision>
  <cp:lastPrinted>2018-07-10T17:29:01Z</cp:lastPrinted>
  <dcterms:created xsi:type="dcterms:W3CDTF">2018-07-10T12:26:23Z</dcterms:created>
  <dcterms:modified xsi:type="dcterms:W3CDTF">2023-08-23T18:34:38Z</dcterms:modified>
</cp:coreProperties>
</file>