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HqjgaYU9mjuOOFU2UdCpf17dP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60FB55-9F4E-4515-88D4-E64A21771CA2}">
  <a:tblStyle styleId="{0960FB55-9F4E-4515-88D4-E64A21771CA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FEA"/>
          </a:solidFill>
        </a:fill>
      </a:tcStyle>
    </a:wholeTbl>
    <a:band1H>
      <a:tcTxStyle/>
      <a:tcStyle>
        <a:tcBdr/>
        <a:fill>
          <a:solidFill>
            <a:srgbClr val="CCDDD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DD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046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Supplies like turface, chalk. The earlier we know the better chance to get it replenished before it affects a game. </a:t>
            </a:r>
            <a:endParaRPr/>
          </a:p>
        </p:txBody>
      </p:sp>
      <p:sp>
        <p:nvSpPr>
          <p:cNvPr id="155" name="Google Shape;15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NOT lay anything across the top of the tractor. If it’s out of gas or low on gas let the League Commissioner know. Some ground work allowed, light rake, etc. </a:t>
            </a:r>
            <a:endParaRPr/>
          </a:p>
        </p:txBody>
      </p:sp>
      <p:sp>
        <p:nvSpPr>
          <p:cNvPr id="204" name="Google Shape;20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 umpire intimidation will be met sternly, and consequences will be high. </a:t>
            </a:r>
            <a:endParaRPr/>
          </a:p>
        </p:txBody>
      </p:sp>
      <p:sp>
        <p:nvSpPr>
          <p:cNvPr id="211" name="Google Shape;21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1"/>
          <p:cNvSpPr/>
          <p:nvPr/>
        </p:nvSpPr>
        <p:spPr>
          <a:xfrm>
            <a:off x="1" y="1989138"/>
            <a:ext cx="9144000" cy="1152525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1"/>
          <p:cNvSpPr txBox="1">
            <a:spLocks noGrp="1"/>
          </p:cNvSpPr>
          <p:nvPr>
            <p:ph type="ctrTitle"/>
          </p:nvPr>
        </p:nvSpPr>
        <p:spPr>
          <a:xfrm>
            <a:off x="4248150" y="1773238"/>
            <a:ext cx="6227763" cy="110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subTitle" idx="1"/>
          </p:nvPr>
        </p:nvSpPr>
        <p:spPr>
          <a:xfrm>
            <a:off x="4248150" y="2516188"/>
            <a:ext cx="6227763" cy="69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228600" y="1268413"/>
            <a:ext cx="65532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 rot="5400000">
            <a:off x="1746250" y="398463"/>
            <a:ext cx="4608512" cy="764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1"/>
          <p:cNvSpPr txBox="1">
            <a:spLocks noGrp="1"/>
          </p:cNvSpPr>
          <p:nvPr>
            <p:ph type="title"/>
          </p:nvPr>
        </p:nvSpPr>
        <p:spPr>
          <a:xfrm rot="5400000">
            <a:off x="5176838" y="2941638"/>
            <a:ext cx="5256212" cy="19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1"/>
          </p:nvPr>
        </p:nvSpPr>
        <p:spPr>
          <a:xfrm rot="5400000">
            <a:off x="1278732" y="1105694"/>
            <a:ext cx="5256212" cy="558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2" descr="LLC Official Logo'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8600" y="6315670"/>
            <a:ext cx="1143000" cy="38993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2"/>
          <p:cNvSpPr txBox="1">
            <a:spLocks noGrp="1"/>
          </p:cNvSpPr>
          <p:nvPr>
            <p:ph type="title"/>
          </p:nvPr>
        </p:nvSpPr>
        <p:spPr>
          <a:xfrm>
            <a:off x="280988" y="1268413"/>
            <a:ext cx="65532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body" idx="1"/>
          </p:nvPr>
        </p:nvSpPr>
        <p:spPr>
          <a:xfrm>
            <a:off x="280988" y="1916113"/>
            <a:ext cx="764381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>
            <a:spLocks noGrp="1"/>
          </p:cNvSpPr>
          <p:nvPr>
            <p:ph type="title"/>
          </p:nvPr>
        </p:nvSpPr>
        <p:spPr>
          <a:xfrm>
            <a:off x="204788" y="1268413"/>
            <a:ext cx="65532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1"/>
          </p:nvPr>
        </p:nvSpPr>
        <p:spPr>
          <a:xfrm>
            <a:off x="204788" y="1916113"/>
            <a:ext cx="374491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body" idx="2"/>
          </p:nvPr>
        </p:nvSpPr>
        <p:spPr>
          <a:xfrm>
            <a:off x="4102100" y="1916113"/>
            <a:ext cx="374650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228600" y="1268413"/>
            <a:ext cx="65532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65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228600" y="1268413"/>
            <a:ext cx="65532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228600" y="1916113"/>
            <a:ext cx="764381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ainoutline.com/search/dnis/703454001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oaching@ulll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@UpperLoudounLittleLeagu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aching@ulll.or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@UpperLoudounLittleLeagu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Umpire@ulll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bitersports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Umpire@ulll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lll.org/about-us/umpire-info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lll.org/Default.aspx?tabid=1817165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ttleleague.org/university/articles/abuse-awareness-training-course/" TargetMode="External"/><Relationship Id="rId4" Type="http://schemas.openxmlformats.org/officeDocument/2006/relationships/hyperlink" Target="https://www.littleleague.org/diamondleader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t@ulll.or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cheduler@ulll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aching@ulll.org" TargetMode="External"/><Relationship Id="rId5" Type="http://schemas.openxmlformats.org/officeDocument/2006/relationships/hyperlink" Target="mailto:bigfield@ulll.org" TargetMode="External"/><Relationship Id="rId4" Type="http://schemas.openxmlformats.org/officeDocument/2006/relationships/hyperlink" Target="mailto:umpire@ulll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5000"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3200400" y="2057400"/>
            <a:ext cx="59436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Upper Loudoun Little League</a:t>
            </a:r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4038600" y="2620962"/>
            <a:ext cx="5105400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/>
              <a:t>2026 Spring Season – Coaches Meeting</a:t>
            </a:r>
            <a:endParaRPr sz="2000"/>
          </a:p>
        </p:txBody>
      </p:sp>
      <p:pic>
        <p:nvPicPr>
          <p:cNvPr id="56" name="Google Shape;56;p1" descr="Upper Loudoun Little Leagu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15455"/>
            <a:ext cx="1713345" cy="171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Schedule</a:t>
            </a:r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body" idx="1"/>
          </p:nvPr>
        </p:nvSpPr>
        <p:spPr>
          <a:xfrm>
            <a:off x="304800" y="2368550"/>
            <a:ext cx="83820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Requests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b="0"/>
              <a:t>Please check the master schedule on the shared google sheet to make sure the field is available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b="0"/>
              <a:t>Send an email to the appropriate contact with your team's name, requested day/time and field location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Rainouts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/>
              <a:t>League wide rainouts will be handled by ULLL and managers notified.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Loudoun County PRCS Rainoutline</a:t>
            </a:r>
            <a:r>
              <a:rPr lang="en-US" sz="1800">
                <a:solidFill>
                  <a:srgbClr val="0000FF"/>
                </a:solidFill>
              </a:rPr>
              <a:t> </a:t>
            </a:r>
            <a:r>
              <a:rPr lang="en-US" sz="1800">
                <a:solidFill>
                  <a:schemeClr val="accent4"/>
                </a:solidFill>
              </a:rPr>
              <a:t>(app available) </a:t>
            </a:r>
            <a:endParaRPr/>
          </a:p>
          <a:p>
            <a:pPr marL="914400" lvl="2" indent="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</a:pPr>
            <a:r>
              <a:rPr lang="en-US" sz="2800" b="1" u="sng">
                <a:solidFill>
                  <a:srgbClr val="FF0000"/>
                </a:solidFill>
              </a:rPr>
              <a:t>IF A FIELD IS CLOSED, IT IS CLOSED!!!</a:t>
            </a:r>
            <a:endParaRPr sz="2800" u="sng">
              <a:solidFill>
                <a:srgbClr val="FF0000"/>
              </a:solidFill>
            </a:endParaRPr>
          </a:p>
          <a:p>
            <a:pPr marL="914400" lvl="2" indent="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endParaRPr sz="18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57200"/>
            <a:ext cx="9144000" cy="734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Safety</a:t>
            </a:r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body" idx="1"/>
          </p:nvPr>
        </p:nvSpPr>
        <p:spPr>
          <a:xfrm>
            <a:off x="304800" y="2438400"/>
            <a:ext cx="8382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Background checks required for </a:t>
            </a:r>
            <a:r>
              <a:rPr lang="en-US" sz="2400" u="sng"/>
              <a:t>ALL</a:t>
            </a:r>
            <a:r>
              <a:rPr lang="en-US" sz="2400"/>
              <a:t> volunteers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ULLL Safety Plan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Medical &amp; Concussion Release Forms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Be aware of your players medical requirements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Maintain First Aid Kit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Adult coach </a:t>
            </a:r>
            <a:r>
              <a:rPr lang="en-US" sz="2400" u="sng"/>
              <a:t>MUST</a:t>
            </a:r>
            <a:r>
              <a:rPr lang="en-US" sz="2400"/>
              <a:t> be in the dugout at all times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Injuries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Dominate the Diamond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Weather &amp; Lightning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/>
              <a:t>Use common sense  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/>
              <a:t>30-minute rule</a:t>
            </a:r>
            <a:endParaRPr/>
          </a:p>
          <a:p>
            <a:pPr marL="342900" lvl="0" indent="-215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  <a:p>
            <a:pPr marL="342900" lvl="0" indent="-215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Safety - Pitch Counts</a:t>
            </a:r>
            <a:endParaRPr/>
          </a:p>
        </p:txBody>
      </p:sp>
      <p:graphicFrame>
        <p:nvGraphicFramePr>
          <p:cNvPr id="133" name="Google Shape;133;p13"/>
          <p:cNvGraphicFramePr/>
          <p:nvPr/>
        </p:nvGraphicFramePr>
        <p:xfrm>
          <a:off x="762000" y="30226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{0960FB55-9F4E-4515-88D4-E64A21771CA2}</a:tableStyleId>
              </a:tblPr>
              <a:tblGrid>
                <a:gridCol w="123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By League Age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6-8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50 pitches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9-10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75 pitches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11-12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85 pitches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13-16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95 pitches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4" name="Google Shape;134;p13"/>
          <p:cNvGraphicFramePr/>
          <p:nvPr/>
        </p:nvGraphicFramePr>
        <p:xfrm>
          <a:off x="4114800" y="225044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{0960FB55-9F4E-4515-88D4-E64A21771CA2}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By Days of Rest (14 &amp; Under)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1-20 pitches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Zero (0)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21-35 pitches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One (1)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36-50 pitches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Two (2)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51-65 pitches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Three (3)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66+ pitches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Four (4)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5" name="Google Shape;135;p13"/>
          <p:cNvGraphicFramePr/>
          <p:nvPr/>
        </p:nvGraphicFramePr>
        <p:xfrm>
          <a:off x="4114800" y="446024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{0960FB55-9F4E-4515-88D4-E64A21771CA2}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By Days of Rest (15 &amp; 16)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1-30 pitches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Zero (0)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31-45 pitches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One (1)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46-60 pitches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Two (2)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61-75 pitches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Three (3)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76+ pitches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Four (4)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6" name="Google Shape;136;p13"/>
          <p:cNvSpPr txBox="1"/>
          <p:nvPr/>
        </p:nvSpPr>
        <p:spPr>
          <a:xfrm>
            <a:off x="457200" y="5257800"/>
            <a:ext cx="3505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Under no circumstance shall a player pitch in three (3) consecutive days.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Safety - Pitch Counts</a:t>
            </a:r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body" idx="1"/>
          </p:nvPr>
        </p:nvSpPr>
        <p:spPr>
          <a:xfrm>
            <a:off x="304800" y="2444750"/>
            <a:ext cx="853440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2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Baseball Pitcher/Catcher Game Rules</a:t>
            </a:r>
            <a:endParaRPr/>
          </a:p>
          <a:p>
            <a:pPr marL="742950" lvl="3" indent="-2857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en-US" sz="2400" b="0"/>
              <a:t>Pitch in only 1 game per day</a:t>
            </a:r>
            <a:endParaRPr/>
          </a:p>
          <a:p>
            <a:pPr marL="742950" lvl="3" indent="-2857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en-US" sz="2400" b="0"/>
              <a:t>Limit reached during batter/rollback rule</a:t>
            </a:r>
            <a:endParaRPr/>
          </a:p>
          <a:p>
            <a:pPr marL="742950" lvl="3" indent="-2857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en-US" sz="2400" b="0"/>
              <a:t>41 or more pitches = no catch</a:t>
            </a:r>
            <a:endParaRPr/>
          </a:p>
          <a:p>
            <a:pPr marL="742950" lvl="3" indent="-2857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en-US" sz="2400" b="0"/>
              <a:t>Catch 4 innings = no pitch</a:t>
            </a:r>
            <a:endParaRPr/>
          </a:p>
          <a:p>
            <a:pPr marL="342900" lvl="3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GameChanger </a:t>
            </a:r>
            <a:r>
              <a:rPr lang="en-US" sz="2800" b="1" u="sng"/>
              <a:t>MUST</a:t>
            </a:r>
            <a:r>
              <a:rPr lang="en-US" sz="2800"/>
              <a:t> be used to track pitch counts and catcher innings for Player Pitch Divisions</a:t>
            </a:r>
            <a:endParaRPr sz="2000"/>
          </a:p>
          <a:p>
            <a:pPr marL="342900" lvl="0" indent="-215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Equipment</a:t>
            </a:r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304800" y="2438400"/>
            <a:ext cx="838200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Safety rules are mandatory and apply to </a:t>
            </a:r>
            <a:r>
              <a:rPr lang="en-US" u="sng"/>
              <a:t>ALL</a:t>
            </a:r>
            <a:r>
              <a:rPr lang="en-US"/>
              <a:t> practices and games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Enforce use of proper equipment: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/>
              <a:t>Uniform/hat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/>
              <a:t>Cleats (</a:t>
            </a:r>
            <a:r>
              <a:rPr lang="en-US" sz="1800" u="sng"/>
              <a:t>NO</a:t>
            </a:r>
            <a:r>
              <a:rPr lang="en-US" sz="1800" b="0"/>
              <a:t> metal cleats in Little League – Majors and below)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/>
              <a:t>Helmets (NOCSAE)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/>
              <a:t>Athletic supporter/cup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/>
              <a:t>Catcher’s gear (including throat protector &amp; catcher’s mitt)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/>
              <a:t>Game/practice balls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/>
              <a:t>Bats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USA Baseball only for Little League or wood bats acceptable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/>
              <a:t>USA Baseball or BBCOR </a:t>
            </a:r>
            <a:r>
              <a:rPr lang="en-US" sz="1400"/>
              <a:t>for Juniors or wood bats acceptable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/>
              <a:t>BBCOR only for Middle School or wood bats acceptable</a:t>
            </a:r>
            <a:endParaRPr/>
          </a:p>
          <a:p>
            <a:pPr marL="342900" lvl="0" indent="-215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  <a:p>
            <a:pPr marL="342900" lvl="0" indent="-215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  <p:pic>
        <p:nvPicPr>
          <p:cNvPr id="149" name="Google Shape;149;p15" descr="STANDARD PERFORMA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556013"/>
            <a:ext cx="1146103" cy="135096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0" name="Google Shape;150;p15" descr="Amazon.com : Marucci - DURAVENT SB Batting Helmet with Facemask Navy Blue  (MBHDVSB-NB-AXL) Adult X-Large : Sports &amp; Outdoo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3300" y="561550"/>
            <a:ext cx="1146103" cy="134542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5">
            <a:alphaModFix/>
          </a:blip>
          <a:srcRect l="14545" t="2983" r="12122" b="3425"/>
          <a:stretch/>
        </p:blipFill>
        <p:spPr>
          <a:xfrm>
            <a:off x="4495800" y="390236"/>
            <a:ext cx="1186873" cy="1514764"/>
          </a:xfrm>
          <a:prstGeom prst="roundRect">
            <a:avLst>
              <a:gd name="adj" fmla="val 41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Equipment</a:t>
            </a:r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body" idx="1"/>
          </p:nvPr>
        </p:nvSpPr>
        <p:spPr>
          <a:xfrm>
            <a:off x="304800" y="2438400"/>
            <a:ext cx="838200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League Provided: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/>
              <a:t>Jersey &amp; Hat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/>
              <a:t>Batting Tees (Tee Ball only)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/>
              <a:t>Balls (Practice &amp; Game)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/>
              <a:t>Bucket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/>
              <a:t>First-Aid Kit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/>
              <a:t>Catcher’s Gear – mitt, mask, chest protector, leg guards (AA, A and Coach Pitch only) </a:t>
            </a:r>
            <a:endParaRPr/>
          </a:p>
          <a:p>
            <a:pPr marL="400050" lvl="2" indent="-40005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HELP US HELP YOU!</a:t>
            </a:r>
            <a:endParaRPr/>
          </a:p>
          <a:p>
            <a:pPr marL="857250" lvl="3" indent="-4000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/>
              <a:t>If supplies are running low or are completely out, please contact us ASAP. </a:t>
            </a:r>
            <a:endParaRPr b="0"/>
          </a:p>
          <a:p>
            <a:pPr marL="742950" lvl="1" indent="-1333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b="0"/>
          </a:p>
          <a:p>
            <a:pPr marL="342900" lvl="0" indent="-215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  <a:p>
            <a:pPr marL="342900" lvl="0" indent="-215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  <p:sp>
        <p:nvSpPr>
          <p:cNvPr id="159" name="Google Shape;159;p16"/>
          <p:cNvSpPr/>
          <p:nvPr/>
        </p:nvSpPr>
        <p:spPr>
          <a:xfrm>
            <a:off x="5105400" y="856456"/>
            <a:ext cx="3429000" cy="1905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CONTACT INFO: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american@ulll.org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national@ulll.org</a:t>
            </a:r>
            <a:endParaRPr sz="1800" b="1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Coaches Corner</a:t>
            </a:r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body" idx="1"/>
          </p:nvPr>
        </p:nvSpPr>
        <p:spPr>
          <a:xfrm>
            <a:off x="304800" y="2438400"/>
            <a:ext cx="838200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Games on Haske and Elementary School fields: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/>
              <a:t>HOME TEAM </a:t>
            </a:r>
            <a:r>
              <a:rPr lang="en-US" sz="2000" b="0"/>
              <a:t>is responsible for dragging and lining the field before games.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/>
              <a:t>HOME TEAM </a:t>
            </a:r>
            <a:r>
              <a:rPr lang="en-US" sz="2000" b="0"/>
              <a:t>is responsible for dragging field after the game. Rake/repair pitcher’s mound and batter’s box (as needed). 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/>
              <a:t>HOME TEAM </a:t>
            </a:r>
            <a:r>
              <a:rPr lang="en-US" sz="2000" b="0"/>
              <a:t>is responsible for putting bases away (not including home plate). If there are no base plugs, the bases should be left in place. Please contact a ULLL board member if base plugs are missing.</a:t>
            </a:r>
            <a:endParaRPr/>
          </a:p>
          <a:p>
            <a:pPr marL="341313" lvl="2" indent="-341313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</a:pPr>
            <a:r>
              <a:rPr lang="en-US" sz="2800" b="0" i="0" u="none" strike="noStrik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Visit the ULLL YouTube channel for informational videos </a:t>
            </a:r>
            <a:r>
              <a:rPr lang="en-US" sz="1800" b="0" i="0" u="none" strike="noStrik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0" u="sng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http://www.youtube.com/@UpperLoudounLittleLeague</a:t>
            </a:r>
            <a:r>
              <a:rPr lang="en-US" sz="1800" b="0" i="0" u="none" strike="noStrik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b="0"/>
          </a:p>
        </p:txBody>
      </p:sp>
      <p:sp>
        <p:nvSpPr>
          <p:cNvPr id="166" name="Google Shape;166;p17"/>
          <p:cNvSpPr/>
          <p:nvPr/>
        </p:nvSpPr>
        <p:spPr>
          <a:xfrm>
            <a:off x="5181600" y="152400"/>
            <a:ext cx="3124200" cy="181488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CONTACT INFO: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coaching@ulll.org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280988" y="1268413"/>
            <a:ext cx="8101012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Coaches Corner – League Divisions</a:t>
            </a:r>
            <a:endParaRPr/>
          </a:p>
        </p:txBody>
      </p:sp>
      <p:grpSp>
        <p:nvGrpSpPr>
          <p:cNvPr id="172" name="Google Shape;172;p18"/>
          <p:cNvGrpSpPr/>
          <p:nvPr/>
        </p:nvGrpSpPr>
        <p:grpSpPr>
          <a:xfrm>
            <a:off x="285271" y="2127182"/>
            <a:ext cx="8549646" cy="4186372"/>
            <a:chOff x="4284" y="211069"/>
            <a:chExt cx="8549646" cy="4186372"/>
          </a:xfrm>
        </p:grpSpPr>
        <p:sp>
          <p:nvSpPr>
            <p:cNvPr id="173" name="Google Shape;173;p18"/>
            <p:cNvSpPr/>
            <p:nvPr/>
          </p:nvSpPr>
          <p:spPr>
            <a:xfrm rot="-5400000">
              <a:off x="-28747" y="244100"/>
              <a:ext cx="4186372" cy="4120311"/>
            </a:xfrm>
            <a:prstGeom prst="flowChartManualOperation">
              <a:avLst/>
            </a:prstGeom>
            <a:solidFill>
              <a:srgbClr val="30996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4284" y="1048343"/>
              <a:ext cx="4120311" cy="2511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0" tIns="0" rIns="1270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TEE BALL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Introduction to baseball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Softer tee-ball and batting tee used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Shorter practices/games; no scores kept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ALL players league age 5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Players league age 6 WITHOUT prior season of Spring t-ball experience</a:t>
              </a:r>
              <a:endParaRPr/>
            </a:p>
            <a:p>
              <a:pPr marL="91440" marR="0" lvl="1" indent="-21589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" marR="0" lvl="1" indent="-21589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 rot="-5400000">
              <a:off x="4400587" y="244100"/>
              <a:ext cx="4186372" cy="4120311"/>
            </a:xfrm>
            <a:prstGeom prst="flowChartManualOperation">
              <a:avLst/>
            </a:prstGeom>
            <a:solidFill>
              <a:srgbClr val="30996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8"/>
            <p:cNvSpPr txBox="1"/>
            <p:nvPr/>
          </p:nvSpPr>
          <p:spPr>
            <a:xfrm>
              <a:off x="4433618" y="1048343"/>
              <a:ext cx="4120311" cy="2511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0" tIns="0" rIns="1270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COACH PITCH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Basic skills development – hitting, fielding, base-running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Mandatory infield/outfield play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scores kept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ALL players league age 6 WITH prior season of Spring t-ball experience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Players league age 7 WITHOUT prior season of t-ball experience, at parent request and league approval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Players league age 7 with a sibling in this division, at parent request and league approval</a:t>
              </a:r>
              <a:endParaRPr/>
            </a:p>
            <a:p>
              <a:pPr marL="91440" marR="0" lvl="1" indent="-21589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" marR="0" lvl="1" indent="-21589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280988" y="1268413"/>
            <a:ext cx="8101012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Coaches Corner – League Divisions</a:t>
            </a:r>
            <a:endParaRPr/>
          </a:p>
        </p:txBody>
      </p:sp>
      <p:grpSp>
        <p:nvGrpSpPr>
          <p:cNvPr id="182" name="Google Shape;182;p19"/>
          <p:cNvGrpSpPr/>
          <p:nvPr/>
        </p:nvGrpSpPr>
        <p:grpSpPr>
          <a:xfrm>
            <a:off x="282033" y="2127183"/>
            <a:ext cx="8556122" cy="4186372"/>
            <a:chOff x="1045" y="211070"/>
            <a:chExt cx="8556122" cy="4186372"/>
          </a:xfrm>
        </p:grpSpPr>
        <p:sp>
          <p:nvSpPr>
            <p:cNvPr id="183" name="Google Shape;183;p19"/>
            <p:cNvSpPr/>
            <p:nvPr/>
          </p:nvSpPr>
          <p:spPr>
            <a:xfrm rot="-5400000">
              <a:off x="-734026" y="946141"/>
              <a:ext cx="4186372" cy="2716229"/>
            </a:xfrm>
            <a:prstGeom prst="flowChartManualOperation">
              <a:avLst/>
            </a:prstGeom>
            <a:solidFill>
              <a:srgbClr val="30996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 txBox="1"/>
            <p:nvPr/>
          </p:nvSpPr>
          <p:spPr>
            <a:xfrm>
              <a:off x="1046" y="1048343"/>
              <a:ext cx="2716229" cy="2511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0" tIns="0" rIns="1270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SINGLE “A” (A)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Introduction to full player pitching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Beginning emphasis on position player development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stealing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Players league age 7 at parent request to try out, league approval, AND are drafted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Players league age 8 who try out AND are drafted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Players league age 9 who are not drafted to AA team</a:t>
              </a:r>
              <a:endParaRPr/>
            </a:p>
            <a:p>
              <a:pPr marL="91440" marR="0" lvl="1" indent="-21589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9"/>
            <p:cNvSpPr/>
            <p:nvPr/>
          </p:nvSpPr>
          <p:spPr>
            <a:xfrm rot="-5400000">
              <a:off x="2185919" y="946141"/>
              <a:ext cx="4186372" cy="2716229"/>
            </a:xfrm>
            <a:prstGeom prst="flowChartManualOperation">
              <a:avLst/>
            </a:prstGeom>
            <a:solidFill>
              <a:srgbClr val="30996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 txBox="1"/>
            <p:nvPr/>
          </p:nvSpPr>
          <p:spPr>
            <a:xfrm>
              <a:off x="2920991" y="1048343"/>
              <a:ext cx="2716229" cy="2511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0" tIns="0" rIns="1270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DOUBLE “A” (AA)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Full player pitching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Refinement of position player skills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Refinement of base-running skills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End of season tournament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Players league age 8 who try out, assess appropriately AND are drafted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Players league age 10 who are not drafted to AAA team</a:t>
              </a:r>
              <a:endParaRPr/>
            </a:p>
            <a:p>
              <a:pPr marL="91440" marR="0" lvl="1" indent="-21589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9"/>
            <p:cNvSpPr/>
            <p:nvPr/>
          </p:nvSpPr>
          <p:spPr>
            <a:xfrm rot="-5400000">
              <a:off x="5105866" y="946141"/>
              <a:ext cx="4186372" cy="2716229"/>
            </a:xfrm>
            <a:prstGeom prst="flowChartManualOperation">
              <a:avLst/>
            </a:prstGeom>
            <a:solidFill>
              <a:srgbClr val="30996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 txBox="1"/>
            <p:nvPr/>
          </p:nvSpPr>
          <p:spPr>
            <a:xfrm>
              <a:off x="5840938" y="1048343"/>
              <a:ext cx="2716229" cy="2511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0" tIns="0" rIns="1270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TRIPLE “A” (AAA)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Preparation for Majors play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Regulation Little League games and rules 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Competitive; scores and standings kept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End of season tournament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Potential All-Star play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Players league age 9 who try out, assess appropriately AND are drafted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Players league age 10-11 who request NOT to play Majors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Players league age 11 who are not drafted to Majors team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Players league age 12 who waiver their right to play Majors</a:t>
              </a:r>
              <a:endParaRPr/>
            </a:p>
            <a:p>
              <a:pPr marL="91440" marR="0" lvl="1" indent="-21589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5000"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6480175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304800" y="2438400"/>
            <a:ext cx="441960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Welcome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Board of Directors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Spring Season Dates &amp; Schedule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Safety – Priority # 1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Equipment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Coaches Corner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63" name="Google Shape;63;p2"/>
          <p:cNvSpPr txBox="1"/>
          <p:nvPr/>
        </p:nvSpPr>
        <p:spPr>
          <a:xfrm>
            <a:off x="4876800" y="2438400"/>
            <a:ext cx="396240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 Maintenance / Supplies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Umpires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Little League Rules &amp; Regulations, Local Rules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Equipment Handout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 Ball!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280988" y="1268413"/>
            <a:ext cx="8101012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Coaches Corner – League Divisions</a:t>
            </a:r>
            <a:endParaRPr/>
          </a:p>
        </p:txBody>
      </p:sp>
      <p:grpSp>
        <p:nvGrpSpPr>
          <p:cNvPr id="194" name="Google Shape;194;p20"/>
          <p:cNvGrpSpPr/>
          <p:nvPr/>
        </p:nvGrpSpPr>
        <p:grpSpPr>
          <a:xfrm>
            <a:off x="282033" y="2042248"/>
            <a:ext cx="8556122" cy="4356242"/>
            <a:chOff x="1045" y="126135"/>
            <a:chExt cx="8556122" cy="4356242"/>
          </a:xfrm>
        </p:grpSpPr>
        <p:sp>
          <p:nvSpPr>
            <p:cNvPr id="195" name="Google Shape;195;p20"/>
            <p:cNvSpPr/>
            <p:nvPr/>
          </p:nvSpPr>
          <p:spPr>
            <a:xfrm rot="-5400000">
              <a:off x="-818961" y="946141"/>
              <a:ext cx="4356242" cy="2716229"/>
            </a:xfrm>
            <a:prstGeom prst="flowChartManualOperation">
              <a:avLst/>
            </a:prstGeom>
            <a:solidFill>
              <a:srgbClr val="30996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 txBox="1"/>
            <p:nvPr/>
          </p:nvSpPr>
          <p:spPr>
            <a:xfrm>
              <a:off x="1046" y="997382"/>
              <a:ext cx="2716229" cy="2613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0" tIns="0" rIns="1270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MAJORS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Regulation Little League games and rules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Highest level of play on small diamond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Mandatory player evaluation and draft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Highly competitive; scores and standings kept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End of season tournament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Potential All-Star play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Players league age 10-11 who try out </a:t>
              </a:r>
              <a:r>
                <a:rPr lang="en-US" sz="1100" b="1" i="1" u="sng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AND</a:t>
              </a: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are drafted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ALL players league ages 11-12 who have previously played in division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ALL players league age 12 who have not requested to play in AAA</a:t>
              </a: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 rot="-5400000">
              <a:off x="2144143" y="946141"/>
              <a:ext cx="4269924" cy="2716229"/>
            </a:xfrm>
            <a:prstGeom prst="flowChartManualOperation">
              <a:avLst/>
            </a:prstGeom>
            <a:solidFill>
              <a:srgbClr val="30996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 txBox="1"/>
            <p:nvPr/>
          </p:nvSpPr>
          <p:spPr>
            <a:xfrm>
              <a:off x="2920991" y="1023278"/>
              <a:ext cx="2716229" cy="2561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0" tIns="0" rIns="1270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JUNIORS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Introduction to regulation baseball dimensions/rules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Leads, pick-offs, balks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Metal cleats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Mandatory player evaluation and draft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Interleague play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Highly competitive; scores and standings kept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End of season tournament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Potential All-Star play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ALL players league age 13-14</a:t>
              </a: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 rot="-5400000">
              <a:off x="5064090" y="946141"/>
              <a:ext cx="4269924" cy="2716229"/>
            </a:xfrm>
            <a:prstGeom prst="flowChartManualOperation">
              <a:avLst/>
            </a:prstGeom>
            <a:solidFill>
              <a:srgbClr val="30996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 txBox="1"/>
            <p:nvPr/>
          </p:nvSpPr>
          <p:spPr>
            <a:xfrm>
              <a:off x="5840938" y="1023278"/>
              <a:ext cx="2716229" cy="2561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0" tIns="0" rIns="1270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MIDDLE SCHOOL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High School preparation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Leads, pick-offs, balks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Metal cleats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BBCOR bats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Mandatory player try outs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Interleague play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Highly competitive; scores and standings kept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End of season tournament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Potential All-Star play</a:t>
              </a:r>
              <a:endParaRPr/>
            </a:p>
            <a:p>
              <a:pPr marL="91440" marR="0" lvl="1" indent="-9144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Players league age 13-16 who are also in 6</a:t>
              </a:r>
              <a:r>
                <a:rPr lang="en-US" sz="1100" b="0" i="0" u="none" strike="noStrike" cap="none" baseline="30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</a:t>
              </a: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7</a:t>
              </a:r>
              <a:r>
                <a:rPr lang="en-US" sz="1100" b="0" i="0" u="none" strike="noStrike" cap="none" baseline="30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</a:t>
              </a: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or 8</a:t>
              </a:r>
              <a:r>
                <a:rPr lang="en-US" sz="1100" b="0" i="0" u="none" strike="noStrike" cap="none" baseline="30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</a:t>
              </a: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grade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Field Maintenance</a:t>
            </a:r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body" idx="1"/>
          </p:nvPr>
        </p:nvSpPr>
        <p:spPr>
          <a:xfrm>
            <a:off x="304800" y="2438400"/>
            <a:ext cx="838200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Lawnmowers (Treat Kindly!)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Sheds </a:t>
            </a:r>
            <a:endParaRPr sz="2400"/>
          </a:p>
          <a:p>
            <a:pPr marL="742950" lvl="1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/>
              <a:t>Lock combos included on practice and game schedule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County Responsibilities: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/>
              <a:t>Prep and postgame field maintenance for Franklin Park (All Fields), Scott Jenkins (All Fields), Woodgrove Park and Lovettsville Park (All Fields) only.</a:t>
            </a:r>
            <a:endParaRPr/>
          </a:p>
          <a:p>
            <a:pPr marL="1255713" lvl="2" indent="-341313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/>
              <a:t>Please </a:t>
            </a:r>
            <a:r>
              <a:rPr lang="en-US" sz="1800" u="sng"/>
              <a:t>DO</a:t>
            </a:r>
            <a:r>
              <a:rPr lang="en-US" sz="1800"/>
              <a:t> </a:t>
            </a:r>
            <a:r>
              <a:rPr lang="en-US" sz="1800" u="sng"/>
              <a:t>NOT</a:t>
            </a:r>
            <a:r>
              <a:rPr lang="en-US" sz="1800"/>
              <a:t> touch these fields</a:t>
            </a:r>
            <a:r>
              <a:rPr lang="en-US" sz="1800" b="0"/>
              <a:t> </a:t>
            </a:r>
            <a:endParaRPr sz="1800"/>
          </a:p>
          <a:p>
            <a:pPr marL="341313" lvl="2" indent="-341313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</a:pPr>
            <a:r>
              <a:rPr lang="en-US" sz="2800" b="0" i="0" u="none" strike="noStrik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Visit the ULLL YouTube channel for videos on proper infield dragging and chalking base lines </a:t>
            </a:r>
            <a:r>
              <a:rPr lang="en-US" sz="1800" b="0" i="0" u="none" strike="noStrik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0" u="sng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http://www.youtube.com/@UpperLoudounLittleLeague</a:t>
            </a:r>
            <a:r>
              <a:rPr lang="en-US" sz="1800" b="0" i="0" u="none" strike="noStrik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b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Umpires</a:t>
            </a:r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body" idx="1"/>
          </p:nvPr>
        </p:nvSpPr>
        <p:spPr>
          <a:xfrm>
            <a:off x="304800" y="2444750"/>
            <a:ext cx="7848600" cy="426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2026 Umpire-In-Chief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/>
              <a:t>Shane Conrad: (571) 639-1958 or </a:t>
            </a:r>
            <a:r>
              <a:rPr lang="en-US" sz="2000" b="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Umpire@ulll.org</a:t>
            </a:r>
            <a:endParaRPr sz="2000" b="0">
              <a:solidFill>
                <a:srgbClr val="0000FF"/>
              </a:solidFill>
            </a:endParaRPr>
          </a:p>
          <a:p>
            <a:pPr marL="342900" lvl="1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ULLL uses Arbiter Sports to schedule and communicate with our umpires. (</a:t>
            </a:r>
            <a:r>
              <a:rPr lang="en-US" sz="1800" b="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www.arbitersports.com</a:t>
            </a:r>
            <a:r>
              <a:rPr lang="en-US" sz="2800" b="0"/>
              <a:t>) </a:t>
            </a:r>
            <a:endParaRPr/>
          </a:p>
          <a:p>
            <a:pPr marL="342900" lvl="1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2026 Spring Assignments:</a:t>
            </a:r>
            <a:endParaRPr/>
          </a:p>
          <a:p>
            <a:pPr marL="742950" lvl="2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 b="0"/>
              <a:t>Many Youth &amp; New Umpires (Be Kind!)</a:t>
            </a:r>
            <a:endParaRPr/>
          </a:p>
          <a:p>
            <a:pPr marL="742950" lvl="2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 b="1"/>
              <a:t>Zero Tolerance for Mistreatment </a:t>
            </a:r>
            <a:endParaRPr/>
          </a:p>
          <a:p>
            <a:pPr marL="742950" lvl="2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/>
              <a:t>Generally, 2-man crews for Majors (if available)</a:t>
            </a:r>
            <a:endParaRPr/>
          </a:p>
          <a:p>
            <a:pPr marL="742950" lvl="2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 b="0"/>
              <a:t>Generally, </a:t>
            </a:r>
            <a:r>
              <a:rPr lang="en-US" sz="2000"/>
              <a:t>1 </a:t>
            </a:r>
            <a:r>
              <a:rPr lang="en-US" sz="2000" b="0"/>
              <a:t>umpire for AAA, AA</a:t>
            </a:r>
            <a:r>
              <a:rPr lang="en-US" sz="2000"/>
              <a:t>, A (please always have a parent ready to ump in the absence of an umpire)</a:t>
            </a:r>
            <a:endParaRPr sz="1800"/>
          </a:p>
          <a:p>
            <a:pPr marL="342900" lvl="0" indent="-215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Umpires</a:t>
            </a:r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body" idx="1"/>
          </p:nvPr>
        </p:nvSpPr>
        <p:spPr>
          <a:xfrm>
            <a:off x="304800" y="2438400"/>
            <a:ext cx="800100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2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Umpires </a:t>
            </a:r>
            <a:r>
              <a:rPr lang="en-US" sz="2800" b="1"/>
              <a:t>NEEDED</a:t>
            </a:r>
            <a:endParaRPr sz="2800"/>
          </a:p>
          <a:p>
            <a:pPr marL="800100" lvl="3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/>
              <a:t>Must be age 13 or older </a:t>
            </a:r>
            <a:endParaRPr/>
          </a:p>
          <a:p>
            <a:pPr marL="800100" lvl="3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/>
              <a:t>Youth umpires are eligible to be paid $40-65 per game,  Adult umpires are volunteers (unpaid).</a:t>
            </a:r>
            <a:endParaRPr b="1"/>
          </a:p>
          <a:p>
            <a:pPr marL="342900" lvl="2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/>
              <a:t>Umpire Training &amp; Clinics</a:t>
            </a:r>
            <a:endParaRPr/>
          </a:p>
          <a:p>
            <a:pPr marL="800100" lvl="3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/>
              <a:t>Please contact Shane Conrad at (571) 639-1958 or </a:t>
            </a: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Umpire@ulll.org</a:t>
            </a:r>
            <a:r>
              <a:rPr lang="en-US">
                <a:solidFill>
                  <a:srgbClr val="0000FF"/>
                </a:solidFill>
              </a:rPr>
              <a:t> </a:t>
            </a:r>
            <a:endParaRPr/>
          </a:p>
          <a:p>
            <a:pPr marL="342900" lvl="2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Game Coordinators </a:t>
            </a:r>
            <a:r>
              <a:rPr lang="en-US" sz="2800" b="1" u="sng"/>
              <a:t>REQUIRED</a:t>
            </a:r>
            <a:r>
              <a:rPr lang="en-US" sz="2800"/>
              <a:t> when there is an all-youth umpire crew</a:t>
            </a:r>
            <a:endParaRPr sz="2800" b="1" u="sng"/>
          </a:p>
          <a:p>
            <a:pPr marL="742950" lvl="3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/>
              <a:t>Must be present on field for pre-game meeting</a:t>
            </a:r>
            <a:endParaRPr/>
          </a:p>
          <a:p>
            <a:pPr marL="742950" lvl="3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/>
              <a:t>Must be present for entire game</a:t>
            </a:r>
            <a:endParaRPr/>
          </a:p>
          <a:p>
            <a:pPr marL="800100" lvl="3" indent="-19050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800100" lvl="3" indent="-19050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/>
          </a:p>
          <a:p>
            <a:pPr marL="457200" lvl="3" indent="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/>
          </a:p>
          <a:p>
            <a:pPr marL="742950" lvl="1" indent="-1333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  <a:p>
            <a:pPr marL="342900" lvl="0" indent="-215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  <a:p>
            <a:pPr marL="342900" lvl="0" indent="-215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Umpires</a:t>
            </a:r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body" idx="1"/>
          </p:nvPr>
        </p:nvSpPr>
        <p:spPr>
          <a:xfrm>
            <a:off x="304800" y="2438400"/>
            <a:ext cx="830580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2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Upcoming 2026 Spring Umpire Clinics</a:t>
            </a:r>
            <a:endParaRPr/>
          </a:p>
          <a:p>
            <a:pPr marL="800100" lvl="3" indent="-34290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Umpire Field Training</a:t>
            </a:r>
            <a:endParaRPr/>
          </a:p>
          <a:p>
            <a:pPr marL="1257300" lvl="4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March 14</a:t>
            </a:r>
            <a:r>
              <a:rPr lang="en-US" baseline="30000"/>
              <a:t>th</a:t>
            </a:r>
            <a:r>
              <a:rPr lang="en-US"/>
              <a:t> – 9 AM to 3 PM, Loudoun Valley Community Center (lunch provided)</a:t>
            </a:r>
            <a:endParaRPr/>
          </a:p>
          <a:p>
            <a:pPr marL="803275" lvl="4" indent="-34290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All new umpires are </a:t>
            </a:r>
            <a:r>
              <a:rPr lang="en-US" sz="2400" b="1"/>
              <a:t>required</a:t>
            </a:r>
            <a:r>
              <a:rPr lang="en-US" sz="2400"/>
              <a:t> to attend one Q&amp;A session </a:t>
            </a:r>
            <a:r>
              <a:rPr lang="en-US" sz="2400" u="sng"/>
              <a:t>and</a:t>
            </a:r>
            <a:r>
              <a:rPr lang="en-US" sz="2400"/>
              <a:t> one field training session. </a:t>
            </a:r>
            <a:endParaRPr/>
          </a:p>
          <a:p>
            <a:pPr marL="803275" lvl="4" indent="-34290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See </a:t>
            </a:r>
            <a:r>
              <a:rPr lang="en-US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https://www.ulll.org/about-us/umpire-info/</a:t>
            </a:r>
            <a:r>
              <a:rPr lang="en-US" sz="1800"/>
              <a:t> </a:t>
            </a:r>
            <a:r>
              <a:rPr lang="en-US" sz="2400"/>
              <a:t>for more info.</a:t>
            </a:r>
            <a:endParaRPr/>
          </a:p>
          <a:p>
            <a:pPr marL="800100" lvl="3" indent="-19050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800100" lvl="3" indent="-19050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/>
          </a:p>
          <a:p>
            <a:pPr marL="457200" lvl="3" indent="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/>
          </a:p>
          <a:p>
            <a:pPr marL="742950" lvl="1" indent="-1333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  <a:p>
            <a:pPr marL="342900" lvl="0" indent="-215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  <a:p>
            <a:pPr marL="342900" lvl="0" indent="-215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>
            <a:spLocks noGrp="1"/>
          </p:cNvSpPr>
          <p:nvPr>
            <p:ph type="title"/>
          </p:nvPr>
        </p:nvSpPr>
        <p:spPr>
          <a:xfrm>
            <a:off x="228600" y="17891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Little League International Rules &amp; Regulations, Local Rules </a:t>
            </a:r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body" idx="1"/>
          </p:nvPr>
        </p:nvSpPr>
        <p:spPr>
          <a:xfrm>
            <a:off x="304800" y="3124200"/>
            <a:ext cx="8382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2026 Rulebook (Online App)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Local Rules – posted on ULLL website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How to approach an umpire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Protesting a game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Mound Visits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Volunteer Code of Conduct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228600" y="12"/>
            <a:ext cx="85344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F2F2F"/>
                </a:solidFill>
              </a:rPr>
              <a:t>Rule Clarifications</a:t>
            </a:r>
            <a:endParaRPr>
              <a:solidFill>
                <a:srgbClr val="2F2F2F"/>
              </a:solidFill>
            </a:endParaRPr>
          </a:p>
        </p:txBody>
      </p:sp>
      <p:sp>
        <p:nvSpPr>
          <p:cNvPr id="238" name="Google Shape;238;p26"/>
          <p:cNvSpPr txBox="1">
            <a:spLocks noGrp="1"/>
          </p:cNvSpPr>
          <p:nvPr>
            <p:ph type="body" idx="1"/>
          </p:nvPr>
        </p:nvSpPr>
        <p:spPr>
          <a:xfrm>
            <a:off x="304800" y="844875"/>
            <a:ext cx="8382000" cy="56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2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No electronic devices (except for rules and scoring) </a:t>
            </a:r>
            <a:endParaRPr/>
          </a:p>
          <a:p>
            <a:pPr marL="342900" lvl="2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Night game curfews </a:t>
            </a:r>
            <a:endParaRPr/>
          </a:p>
          <a:p>
            <a:pPr marL="342900" lvl="2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Warm-up pitches </a:t>
            </a:r>
            <a:endParaRPr/>
          </a:p>
          <a:p>
            <a:pPr marL="342900" lvl="2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Equipment in the dugout - Speaking of this…equipment missing from assessments. Check your kids at your first practice. </a:t>
            </a:r>
            <a:endParaRPr sz="2800"/>
          </a:p>
          <a:p>
            <a:pPr marL="1600200" lvl="3" indent="-2921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SzPts val="2800"/>
              <a:buChar char="–"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1.	Grey and yellow </a:t>
            </a:r>
            <a:r>
              <a:rPr lang="en-US" sz="1100" b="1">
                <a:solidFill>
                  <a:srgbClr val="222222"/>
                </a:solidFill>
                <a:highlight>
                  <a:srgbClr val="FFFFFF"/>
                </a:highlight>
              </a:rPr>
              <a:t>Easton Havoc bat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 that has the owners name on it.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600200" lvl="3" indent="-2921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SzPts val="2800"/>
              <a:buChar char="–"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2.	Grey and green </a:t>
            </a:r>
            <a:r>
              <a:rPr lang="en-US" sz="1100" b="1">
                <a:solidFill>
                  <a:srgbClr val="222222"/>
                </a:solidFill>
                <a:highlight>
                  <a:srgbClr val="FFFFFF"/>
                </a:highlight>
              </a:rPr>
              <a:t>Marucci F5 bat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 in size 28”.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600200" lvl="3" indent="-2921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SzPts val="2800"/>
              <a:buChar char="–"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3.	</a:t>
            </a:r>
            <a:r>
              <a:rPr lang="en-US" sz="1100" b="1">
                <a:solidFill>
                  <a:srgbClr val="222222"/>
                </a:solidFill>
                <a:highlight>
                  <a:srgbClr val="FFFFFF"/>
                </a:highlight>
              </a:rPr>
              <a:t>Adidas batting helmet 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with green initials, EK on it.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600200" lvl="3" indent="-2921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SzPts val="2800"/>
              <a:buChar char="–"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4.	Black </a:t>
            </a:r>
            <a:r>
              <a:rPr lang="en-US" sz="1100" b="1">
                <a:solidFill>
                  <a:srgbClr val="222222"/>
                </a:solidFill>
                <a:highlight>
                  <a:srgbClr val="FFFFFF"/>
                </a:highlight>
              </a:rPr>
              <a:t>Rawlings batting helmet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 with "Chambers" written on blue duct tape on the inside.</a:t>
            </a:r>
            <a:endParaRPr sz="2800"/>
          </a:p>
          <a:p>
            <a:pPr marL="342900" lvl="2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Speed-up the game</a:t>
            </a:r>
            <a:endParaRPr sz="2000"/>
          </a:p>
          <a:p>
            <a:pPr marL="342900" lvl="0" indent="-215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Volunteers</a:t>
            </a:r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body" idx="1"/>
          </p:nvPr>
        </p:nvSpPr>
        <p:spPr>
          <a:xfrm>
            <a:off x="304800" y="2438400"/>
            <a:ext cx="838200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Requirements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b="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Volunteer Registration Form</a:t>
            </a:r>
            <a:endParaRPr b="0">
              <a:solidFill>
                <a:srgbClr val="0000FF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–"/>
            </a:pPr>
            <a:r>
              <a:rPr lang="en-US" b="0"/>
              <a:t>Background check through JD Palantine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Char char="•"/>
            </a:pPr>
            <a:r>
              <a:rPr lang="en-US" sz="1800"/>
              <a:t>Wait for an email from JDP and complete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Char char="•"/>
            </a:pPr>
            <a:r>
              <a:rPr lang="en-US" sz="1800" b="0"/>
              <a:t>SSN is required and is secure. JDP is used by all of Little League International.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–"/>
            </a:pPr>
            <a:r>
              <a:rPr lang="en-US" b="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Diamond Leader Training</a:t>
            </a:r>
            <a:endParaRPr b="0">
              <a:solidFill>
                <a:srgbClr val="0000FF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–"/>
            </a:pPr>
            <a:r>
              <a:rPr lang="en-US" b="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Abuse Awareness Training</a:t>
            </a:r>
            <a:endParaRPr b="0">
              <a:solidFill>
                <a:srgbClr val="0000FF"/>
              </a:solidFill>
            </a:endParaRPr>
          </a:p>
          <a:p>
            <a:pPr marL="1143000" lvl="2" indent="-101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rial"/>
              <a:buNone/>
            </a:pPr>
            <a:endParaRPr sz="2000" b="0"/>
          </a:p>
          <a:p>
            <a:pPr marL="342900" lvl="0" indent="-215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Volunteers</a:t>
            </a:r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body" idx="1"/>
          </p:nvPr>
        </p:nvSpPr>
        <p:spPr>
          <a:xfrm>
            <a:off x="304800" y="2438400"/>
            <a:ext cx="838200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Games:</a:t>
            </a:r>
            <a:endParaRPr/>
          </a:p>
          <a:p>
            <a:pPr marL="742950" lvl="0" indent="-2857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en-US" sz="2400"/>
              <a:t>Tee-Ball &amp; Coach Pitch: Manager plus 3-4 Coaches</a:t>
            </a:r>
            <a:endParaRPr/>
          </a:p>
          <a:p>
            <a:pPr marL="1144588" lvl="1" indent="-230187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Minimum of five (5) Cleared volunteers are required</a:t>
            </a:r>
            <a:endParaRPr/>
          </a:p>
          <a:p>
            <a:pPr marL="742950" lvl="0" indent="-2857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en-US" sz="2400"/>
              <a:t>Single “A” &amp; Up: Manager plus </a:t>
            </a:r>
            <a:r>
              <a:rPr lang="en-US" sz="2400" u="sng"/>
              <a:t>2</a:t>
            </a:r>
            <a:r>
              <a:rPr lang="en-US" sz="2400"/>
              <a:t> coaches (In the dugout)</a:t>
            </a:r>
            <a:endParaRPr/>
          </a:p>
          <a:p>
            <a:pPr marL="1144588" lvl="1" indent="-230187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/>
              <a:t>Other volunteers include Scorekeeper, Adult Game Coordinator, etc. (Outside of the dugout)</a:t>
            </a:r>
            <a:endParaRPr sz="2000"/>
          </a:p>
          <a:p>
            <a:pPr marL="1144588" lvl="1" indent="-230187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Minimum of five (5) cleared volunteers are required</a:t>
            </a:r>
            <a:endParaRPr/>
          </a:p>
          <a:p>
            <a:pPr marL="742950" lvl="0" indent="-2857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en-US" sz="2400"/>
              <a:t>All others must remain outside of the playing field</a:t>
            </a:r>
            <a:endParaRPr/>
          </a:p>
          <a:p>
            <a:pPr marL="742950" lvl="0" indent="-28575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en-US" sz="2400"/>
              <a:t>Other assistants may help during practices (must be cleared volunteers)</a:t>
            </a:r>
            <a:endParaRPr/>
          </a:p>
          <a:p>
            <a:pPr marL="342900" lvl="0" indent="-215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Play Ball!</a:t>
            </a:r>
            <a:endParaRPr/>
          </a:p>
        </p:txBody>
      </p:sp>
      <p:sp>
        <p:nvSpPr>
          <p:cNvPr id="257" name="Google Shape;257;p29"/>
          <p:cNvSpPr txBox="1">
            <a:spLocks noGrp="1"/>
          </p:cNvSpPr>
          <p:nvPr>
            <p:ph type="body" idx="1"/>
          </p:nvPr>
        </p:nvSpPr>
        <p:spPr>
          <a:xfrm>
            <a:off x="304800" y="2438400"/>
            <a:ext cx="838200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/>
              <a:t>Will Smith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lang="en-US" sz="24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president@ulll.org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/>
              <a:t>703.822.1388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  <p:pic>
        <p:nvPicPr>
          <p:cNvPr id="258" name="Google Shape;258;p29"/>
          <p:cNvPicPr preferRelativeResize="0"/>
          <p:nvPr/>
        </p:nvPicPr>
        <p:blipFill rotWithShape="1">
          <a:blip r:embed="rId4">
            <a:alphaModFix/>
          </a:blip>
          <a:srcRect t="14545" b="14209"/>
          <a:stretch/>
        </p:blipFill>
        <p:spPr>
          <a:xfrm>
            <a:off x="3505200" y="1981200"/>
            <a:ext cx="3433813" cy="435263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Board of Directors (Volunteers)</a:t>
            </a:r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3820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en-US" sz="1900"/>
              <a:t>President – Will Smith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en-US" sz="1900"/>
              <a:t>Vice President – Bryan Fulkerson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en-US" sz="1900"/>
              <a:t>Player Agent – Ryan Martin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en-US" sz="1900"/>
              <a:t>Secretary – Mike Puckli</a:t>
            </a:r>
            <a:endParaRPr sz="1900"/>
          </a:p>
          <a:p>
            <a:pPr marL="457200" lvl="0" indent="-45720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en-US" sz="1900"/>
              <a:t>Treasurer – Paul Szczenski</a:t>
            </a:r>
            <a:endParaRPr sz="1900"/>
          </a:p>
          <a:p>
            <a:pPr marL="457200" lvl="0" indent="-45720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en-US" sz="1900"/>
              <a:t>Information Officer – Casey Becker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en-US" sz="1900"/>
              <a:t>Safety Officer – Sean Ryan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en-US" sz="1900"/>
              <a:t>Umpire-In-Chief – Shane Conrad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en-US" sz="1900"/>
              <a:t>Coaching Coordinator – Buddy Teschner</a:t>
            </a:r>
            <a:endParaRPr sz="1900"/>
          </a:p>
          <a:p>
            <a:pPr marL="457200" lvl="0" indent="-45720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en-US" sz="1900"/>
              <a:t>Big Field Coordinator – Neil Kraus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en-US" sz="1900"/>
              <a:t>American League Commissioner – Chris Malvagna</a:t>
            </a:r>
            <a:endParaRPr sz="1900"/>
          </a:p>
          <a:p>
            <a:pPr marL="457200" lvl="0" indent="-45720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en-US" sz="1900"/>
              <a:t>National League Commissioner – Mike Geaneas</a:t>
            </a:r>
            <a:endParaRPr sz="1900"/>
          </a:p>
          <a:p>
            <a:pPr marL="457200" lvl="0" indent="-45720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en-US" sz="1900"/>
              <a:t>Scheduler – Chris Lose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1900" b="1"/>
              <a:t>Additional Volunteers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1900"/>
              <a:t>Sarah Smith – Social Media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1900"/>
              <a:t>Becky Reilly – Sponsorships/Fundraising</a:t>
            </a:r>
            <a:endParaRPr/>
          </a:p>
        </p:txBody>
      </p:sp>
      <p:sp>
        <p:nvSpPr>
          <p:cNvPr id="70" name="Google Shape;70;p3"/>
          <p:cNvSpPr txBox="1"/>
          <p:nvPr/>
        </p:nvSpPr>
        <p:spPr>
          <a:xfrm>
            <a:off x="4896750" y="5707219"/>
            <a:ext cx="308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Concessions – Kelly Conrad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Support – Jenny Bilstad</a:t>
            </a:r>
            <a:endParaRPr/>
          </a:p>
        </p:txBody>
      </p:sp>
      <p:cxnSp>
        <p:nvCxnSpPr>
          <p:cNvPr id="71" name="Google Shape;71;p3"/>
          <p:cNvCxnSpPr/>
          <p:nvPr/>
        </p:nvCxnSpPr>
        <p:spPr>
          <a:xfrm>
            <a:off x="76200" y="5410200"/>
            <a:ext cx="90678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Important Dates – Spring 2026</a:t>
            </a:r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304800" y="2368550"/>
            <a:ext cx="8382000" cy="4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March 13 - 16, 2026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/>
              <a:t>ULLL Dick’s Sporting Goods Discount Weekend (20% off, Leesburg only)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March 14, 2026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/>
              <a:t>Spring Practices Start (ALL)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March 19, 2026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ts val="1800"/>
              <a:buChar char="–"/>
            </a:pPr>
            <a:r>
              <a:rPr lang="en-US" sz="1800" b="0"/>
              <a:t>Mandatory Parents Meeting-HMS Auditorium</a:t>
            </a:r>
            <a:endParaRPr/>
          </a:p>
          <a:p>
            <a:pPr marL="342900" lvl="0" indent="-4064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March 30- April 3, 2026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ts val="1800"/>
              <a:buChar char="–"/>
            </a:pPr>
            <a:r>
              <a:rPr lang="en-US" sz="1800" b="0"/>
              <a:t>LCPS Spring Break; Practices optional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None/>
            </a:pPr>
            <a:endParaRPr sz="1800" b="0"/>
          </a:p>
          <a:p>
            <a:pPr marL="742950" lvl="0" indent="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sz="1800" b="0"/>
          </a:p>
          <a:p>
            <a:pPr marL="342900" lvl="0" indent="-215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Important Dates – Spring 2026</a:t>
            </a:r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body" idx="1"/>
          </p:nvPr>
        </p:nvSpPr>
        <p:spPr>
          <a:xfrm>
            <a:off x="304800" y="2368550"/>
            <a:ext cx="83820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Week of YOUR FIRST GAME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/>
              <a:t>Uniforms distributed to coaches (</a:t>
            </a:r>
            <a:r>
              <a:rPr lang="en-US" sz="1800"/>
              <a:t>MUST</a:t>
            </a:r>
            <a:r>
              <a:rPr lang="en-US" sz="1800" b="0"/>
              <a:t> have </a:t>
            </a:r>
            <a:r>
              <a:rPr lang="en-US" sz="1800" b="0" u="sng"/>
              <a:t>5</a:t>
            </a:r>
            <a:r>
              <a:rPr lang="en-US" sz="1800" b="0"/>
              <a:t> cleared volunteers)</a:t>
            </a:r>
            <a:endParaRPr/>
          </a:p>
          <a:p>
            <a:pPr marL="342900" lvl="0" indent="-4064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April 6-10, 2026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ts val="1800"/>
              <a:buChar char="–"/>
            </a:pPr>
            <a:r>
              <a:rPr lang="en-US" sz="1800" b="0"/>
              <a:t>Spring Games Begin (MS, JRS, Majors, AAA, AA)</a:t>
            </a:r>
            <a:endParaRPr sz="1800" b="0"/>
          </a:p>
          <a:p>
            <a:pPr marL="342900" lvl="0" indent="-4064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April 11, 2026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ts val="1800"/>
              <a:buChar char="–"/>
            </a:pPr>
            <a:r>
              <a:rPr lang="en-US" sz="1800" b="0"/>
              <a:t>ULLL Opening Day Ceremony – Homerun Derby @ Franklin Park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ts val="1800"/>
              <a:buChar char="–"/>
            </a:pPr>
            <a:r>
              <a:rPr lang="en-US" sz="1800" b="0"/>
              <a:t>ULLL Picture Day @ Harmony Middle School</a:t>
            </a:r>
            <a:endParaRPr sz="1800" b="0"/>
          </a:p>
          <a:p>
            <a:pPr marL="342900" lvl="0" indent="-4064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April 14-18, 2026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ts val="1800"/>
              <a:buChar char="–"/>
            </a:pPr>
            <a:r>
              <a:rPr lang="en-US" sz="1800" b="0"/>
              <a:t>Spring Games Begin (A, CP, TB)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Important Dates – Spring 2026</a:t>
            </a:r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body" idx="1"/>
          </p:nvPr>
        </p:nvSpPr>
        <p:spPr>
          <a:xfrm>
            <a:off x="304800" y="2368550"/>
            <a:ext cx="83820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Week of June 1, 2026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Start of Playoff Games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Championship Games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June 9, 2026 – AA Championship Game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June 10, 2026 – AAA Championship Game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June 11, 2026 – Majors Championship Game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n-US" sz="1400" b="0" i="1" dirty="0"/>
              <a:t>Dates are subject to change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June 15, 2026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dirty="0"/>
              <a:t>LCPS Last Day of School</a:t>
            </a:r>
            <a:endParaRPr dirty="0"/>
          </a:p>
          <a:p>
            <a:pPr marL="457200" lvl="1" indent="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8392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Important Dates – Spring 2026</a:t>
            </a:r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body" idx="1"/>
          </p:nvPr>
        </p:nvSpPr>
        <p:spPr>
          <a:xfrm>
            <a:off x="381000" y="2133600"/>
            <a:ext cx="83820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2026 Virginia District &amp; State Tournaments</a:t>
            </a:r>
            <a:endParaRPr/>
          </a:p>
          <a:p>
            <a:pPr marL="1147763" lvl="2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/>
          </a:p>
        </p:txBody>
      </p:sp>
      <p:graphicFrame>
        <p:nvGraphicFramePr>
          <p:cNvPr id="96" name="Google Shape;96;p7"/>
          <p:cNvGraphicFramePr/>
          <p:nvPr/>
        </p:nvGraphicFramePr>
        <p:xfrm>
          <a:off x="921025" y="2501350"/>
          <a:ext cx="6838975" cy="4138450"/>
        </p:xfrm>
        <a:graphic>
          <a:graphicData uri="http://schemas.openxmlformats.org/drawingml/2006/table">
            <a:tbl>
              <a:tblPr firstRow="1" bandRow="1">
                <a:noFill/>
                <a:tableStyleId>{0960FB55-9F4E-4515-88D4-E64A21771CA2}</a:tableStyleId>
              </a:tblPr>
              <a:tblGrid>
                <a:gridCol w="101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Level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District**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State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/>
                        <a:t>(Tentative Report Date)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Region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/>
                        <a:t>(Report Date)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World Series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/>
                        <a:t>(Report Date)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7, 8, 9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TBD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LSLL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N/A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N/A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N/A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8, 9, 10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TBD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DLL</a:t>
                      </a:r>
                      <a:endParaRPr sz="12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July </a:t>
                      </a:r>
                      <a:r>
                        <a:rPr lang="en-US" sz="1200" b="1"/>
                        <a:t>16</a:t>
                      </a:r>
                      <a:endParaRPr sz="1200" b="1" u="none" strike="noStrike" cap="none"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Front Royal, VA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July 31*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Wilson, NC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N/A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9, 10, 11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TBD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LLLL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July 16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Loudoun, VA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August 7*</a:t>
                      </a:r>
                      <a:br>
                        <a:rPr lang="en-US" sz="1200" b="1"/>
                      </a:br>
                      <a:r>
                        <a:rPr lang="en-US" sz="1200" b="1"/>
                        <a:t>Wilson, NC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N/A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Little League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TBD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CLLL</a:t>
                      </a:r>
                      <a:endParaRPr sz="12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July 1</a:t>
                      </a:r>
                      <a:r>
                        <a:rPr lang="en-US" sz="1200" b="1"/>
                        <a:t>6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Fairfax, VA</a:t>
                      </a:r>
                      <a:endParaRPr sz="12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August 4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Warner Robins, GA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Aug 1</a:t>
                      </a:r>
                      <a:r>
                        <a:rPr lang="en-US" sz="1200" b="1"/>
                        <a:t>9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Williamsport, PA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Juniors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TBD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TBD</a:t>
                      </a:r>
                      <a:endParaRPr sz="12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July 9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District 15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July 9th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District 13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August 9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Taylor, MI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Seniors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TBD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TBD</a:t>
                      </a:r>
                      <a:endParaRPr sz="12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TBD*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TBD, VA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July</a:t>
                      </a:r>
                      <a:r>
                        <a:rPr lang="en-US" sz="1200" b="1"/>
                        <a:t> 9th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District 15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August 1</a:t>
                      </a:r>
                      <a:endParaRPr sz="1200" b="1"/>
                    </a:p>
                    <a:p>
                      <a:pPr marL="0" marR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Easley, SC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6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* Special Games - Tournament of State Champions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** All Dates Tentative and Subject to Change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Schedule</a:t>
            </a:r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304800" y="2368550"/>
            <a:ext cx="8534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Master Schedule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/>
              <a:t>Shared Google Sheets document, </a:t>
            </a:r>
            <a:r>
              <a:rPr lang="en-US" sz="2000">
                <a:solidFill>
                  <a:srgbClr val="FF0000"/>
                </a:solidFill>
              </a:rPr>
              <a:t>PLEASE USE IT! </a:t>
            </a:r>
            <a:r>
              <a:rPr lang="en-US" sz="2000" b="0"/>
              <a:t>(All managers have received via email) Strongly encourage to check weekly.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Game Days for Each Division</a:t>
            </a:r>
            <a:endParaRPr/>
          </a:p>
          <a:p>
            <a:pPr marL="457200" lvl="1" indent="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/>
          </a:p>
        </p:txBody>
      </p:sp>
      <p:graphicFrame>
        <p:nvGraphicFramePr>
          <p:cNvPr id="103" name="Google Shape;103;p8"/>
          <p:cNvGraphicFramePr/>
          <p:nvPr/>
        </p:nvGraphicFramePr>
        <p:xfrm>
          <a:off x="2133600" y="3886201"/>
          <a:ext cx="4648200" cy="2767180"/>
        </p:xfrm>
        <a:graphic>
          <a:graphicData uri="http://schemas.openxmlformats.org/drawingml/2006/table">
            <a:tbl>
              <a:tblPr firstRow="1" bandRow="1">
                <a:noFill/>
                <a:tableStyleId>{0960FB55-9F4E-4515-88D4-E64A21771CA2}</a:tableStyleId>
              </a:tblPr>
              <a:tblGrid>
                <a:gridCol w="159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Division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Days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Tee Ball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Wed / Sat</a:t>
                      </a:r>
                      <a:endParaRPr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Coach Pitch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Tue / Sat</a:t>
                      </a:r>
                      <a:r>
                        <a:rPr lang="en-US" sz="1400" u="none" strike="noStrike" cap="none"/>
                        <a:t> </a:t>
                      </a:r>
                      <a:endParaRPr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Thurs </a:t>
                      </a:r>
                      <a:r>
                        <a:rPr lang="en-US" sz="1400" u="none" strike="noStrike" cap="none"/>
                        <a:t>/ Sat</a:t>
                      </a:r>
                      <a:endParaRPr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AA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Wed / Sat</a:t>
                      </a:r>
                      <a:endParaRPr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AAA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Mon / Thur</a:t>
                      </a:r>
                      <a:endParaRPr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Majors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Tue / Fri</a:t>
                      </a:r>
                      <a:endParaRPr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Juniors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Wed / Sat</a:t>
                      </a:r>
                      <a:endParaRPr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Middle School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Mon / Thur</a:t>
                      </a:r>
                      <a:endParaRPr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228600" y="1484312"/>
            <a:ext cx="8534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Schedule</a:t>
            </a:r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body" idx="1"/>
          </p:nvPr>
        </p:nvSpPr>
        <p:spPr>
          <a:xfrm>
            <a:off x="304800" y="2368550"/>
            <a:ext cx="83820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Scheduling 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/>
              <a:t>For Tee-ball and Coach pitch Divisions, if a game needs to be rescheduled, please email </a:t>
            </a:r>
            <a:r>
              <a:rPr lang="en-US" sz="2200" b="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scheduler@ulll.org</a:t>
            </a:r>
            <a:r>
              <a:rPr lang="en-US" sz="2200" b="0">
                <a:solidFill>
                  <a:srgbClr val="0000FF"/>
                </a:solidFill>
              </a:rPr>
              <a:t> </a:t>
            </a:r>
            <a:r>
              <a:rPr lang="en-US" sz="2200" b="0"/>
              <a:t>to request approval.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/>
              <a:t>For Single “A”, AA, AAA, and Majors divisions, if a game needs to be rescheduled, please email </a:t>
            </a:r>
            <a:r>
              <a:rPr lang="en-US" sz="2200" b="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scheduler@ulll.org</a:t>
            </a:r>
            <a:r>
              <a:rPr lang="en-US" sz="2200" b="0">
                <a:solidFill>
                  <a:srgbClr val="0000FF"/>
                </a:solidFill>
              </a:rPr>
              <a:t> </a:t>
            </a:r>
            <a:r>
              <a:rPr lang="en-US" sz="2200" b="0"/>
              <a:t>AND </a:t>
            </a:r>
            <a:r>
              <a:rPr lang="en-US" sz="2200" b="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umpire@ulll.org</a:t>
            </a:r>
            <a:r>
              <a:rPr lang="en-US" sz="2200" b="0">
                <a:solidFill>
                  <a:srgbClr val="0000FF"/>
                </a:solidFill>
              </a:rPr>
              <a:t> </a:t>
            </a:r>
            <a:r>
              <a:rPr lang="en-US" sz="2200" b="0"/>
              <a:t>to request approval.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/>
              <a:t>For Juniors and Middle School divisions, if a game needs to be rescheduled, please email </a:t>
            </a:r>
            <a:r>
              <a:rPr lang="en-US" sz="2200" b="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bigfield@ulll.org</a:t>
            </a:r>
            <a:r>
              <a:rPr lang="en-US" sz="2200" b="0"/>
              <a:t>.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/>
              <a:t>*In Spring, there are no ties, please contact </a:t>
            </a:r>
            <a:r>
              <a:rPr lang="en-US" sz="2200" b="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scheduler@ulll.org</a:t>
            </a:r>
            <a:r>
              <a:rPr lang="en-US" sz="2200" b="0">
                <a:solidFill>
                  <a:srgbClr val="0000FF"/>
                </a:solidFill>
              </a:rPr>
              <a:t> </a:t>
            </a:r>
            <a:r>
              <a:rPr lang="en-US" sz="2200" b="0"/>
              <a:t>if a game ends in a tie and we will schedule a continuation.*</a:t>
            </a:r>
            <a:endParaRPr/>
          </a:p>
          <a:p>
            <a:pPr marL="457200" lvl="1" indent="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/>
          </a:p>
        </p:txBody>
      </p:sp>
      <p:sp>
        <p:nvSpPr>
          <p:cNvPr id="110" name="Google Shape;110;p9"/>
          <p:cNvSpPr/>
          <p:nvPr/>
        </p:nvSpPr>
        <p:spPr>
          <a:xfrm>
            <a:off x="5181600" y="346075"/>
            <a:ext cx="3200400" cy="1905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CONTACT INFO: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scheduler@ulll.org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5F5F5F"/>
      </a:dk1>
      <a:lt1>
        <a:srgbClr val="FFFFFF"/>
      </a:lt1>
      <a:dk2>
        <a:srgbClr val="006600"/>
      </a:dk2>
      <a:lt2>
        <a:srgbClr val="CC6600"/>
      </a:lt2>
      <a:accent1>
        <a:srgbClr val="339966"/>
      </a:accent1>
      <a:accent2>
        <a:srgbClr val="FFCC00"/>
      </a:accent2>
      <a:accent3>
        <a:srgbClr val="FFFFFF"/>
      </a:accent3>
      <a:accent4>
        <a:srgbClr val="505050"/>
      </a:accent4>
      <a:accent5>
        <a:srgbClr val="ADCAB8"/>
      </a:accent5>
      <a:accent6>
        <a:srgbClr val="E7B900"/>
      </a:accent6>
      <a:hlink>
        <a:srgbClr val="FF9900"/>
      </a:hlink>
      <a:folHlink>
        <a:srgbClr val="DDDD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2346</Words>
  <Application>Microsoft Office PowerPoint</Application>
  <PresentationFormat>On-screen Show (4:3)</PresentationFormat>
  <Paragraphs>406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Noto Sans Symbols</vt:lpstr>
      <vt:lpstr>Trebuchet MS</vt:lpstr>
      <vt:lpstr>template</vt:lpstr>
      <vt:lpstr>Upper Loudoun Little League</vt:lpstr>
      <vt:lpstr>Agenda</vt:lpstr>
      <vt:lpstr>Board of Directors (Volunteers)</vt:lpstr>
      <vt:lpstr>Important Dates – Spring 2026</vt:lpstr>
      <vt:lpstr>Important Dates – Spring 2026</vt:lpstr>
      <vt:lpstr>Important Dates – Spring 2026</vt:lpstr>
      <vt:lpstr>Important Dates – Spring 2026</vt:lpstr>
      <vt:lpstr>Schedule</vt:lpstr>
      <vt:lpstr>Schedule</vt:lpstr>
      <vt:lpstr>Schedule</vt:lpstr>
      <vt:lpstr>PowerPoint Presentation</vt:lpstr>
      <vt:lpstr>Safety</vt:lpstr>
      <vt:lpstr>Safety - Pitch Counts</vt:lpstr>
      <vt:lpstr>Safety - Pitch Counts</vt:lpstr>
      <vt:lpstr>Equipment</vt:lpstr>
      <vt:lpstr>Equipment</vt:lpstr>
      <vt:lpstr>Coaches Corner</vt:lpstr>
      <vt:lpstr>Coaches Corner – League Divisions</vt:lpstr>
      <vt:lpstr>Coaches Corner – League Divisions</vt:lpstr>
      <vt:lpstr>Coaches Corner – League Divisions</vt:lpstr>
      <vt:lpstr>Field Maintenance</vt:lpstr>
      <vt:lpstr>Umpires</vt:lpstr>
      <vt:lpstr>Umpires</vt:lpstr>
      <vt:lpstr>Umpires</vt:lpstr>
      <vt:lpstr>Little League International Rules &amp; Regulations, Local Rules </vt:lpstr>
      <vt:lpstr>Rule Clarifications</vt:lpstr>
      <vt:lpstr>Volunteers</vt:lpstr>
      <vt:lpstr>Volunteers</vt:lpstr>
      <vt:lpstr>Play Ball!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Bonnette, Jessica</dc:creator>
  <cp:lastModifiedBy>Will Smith</cp:lastModifiedBy>
  <cp:revision>1</cp:revision>
  <dcterms:created xsi:type="dcterms:W3CDTF">2023-10-02T17:13:07Z</dcterms:created>
  <dcterms:modified xsi:type="dcterms:W3CDTF">2026-03-18T12:22:31Z</dcterms:modified>
</cp:coreProperties>
</file>