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73" r:id="rId2"/>
    <p:sldId id="299" r:id="rId3"/>
    <p:sldId id="278" r:id="rId4"/>
    <p:sldId id="279" r:id="rId5"/>
    <p:sldId id="267" r:id="rId6"/>
    <p:sldId id="296" r:id="rId7"/>
    <p:sldId id="292" r:id="rId8"/>
    <p:sldId id="275" r:id="rId9"/>
    <p:sldId id="280" r:id="rId10"/>
    <p:sldId id="277" r:id="rId11"/>
    <p:sldId id="285" r:id="rId12"/>
    <p:sldId id="305" r:id="rId13"/>
    <p:sldId id="302" r:id="rId14"/>
    <p:sldId id="308" r:id="rId15"/>
    <p:sldId id="303" r:id="rId16"/>
    <p:sldId id="310" r:id="rId17"/>
    <p:sldId id="309" r:id="rId18"/>
    <p:sldId id="307" r:id="rId19"/>
    <p:sldId id="312" r:id="rId20"/>
    <p:sldId id="311" r:id="rId21"/>
    <p:sldId id="313" r:id="rId22"/>
    <p:sldId id="294" r:id="rId23"/>
    <p:sldId id="29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62"/>
  </p:normalViewPr>
  <p:slideViewPr>
    <p:cSldViewPr snapToGrid="0">
      <p:cViewPr varScale="1">
        <p:scale>
          <a:sx n="93" d="100"/>
          <a:sy n="93" d="100"/>
        </p:scale>
        <p:origin x="21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20213-AE4E-C845-B0B3-7F63D9251B98}" type="datetimeFigureOut">
              <a:rPr lang="en-US" smtClean="0"/>
              <a:t>3/19/25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DCEA1-89E2-E445-A0A3-2805813F66A0}" type="slidenum">
              <a:rPr lang="en-US" smtClean="0"/>
              <a:t>‹#›</a:t>
            </a:fld>
            <a:endParaRPr lang="en-US"/>
          </a:p>
        </p:txBody>
      </p:sp>
    </p:spTree>
    <p:extLst>
      <p:ext uri="{BB962C8B-B14F-4D97-AF65-F5344CB8AC3E}">
        <p14:creationId xmlns:p14="http://schemas.microsoft.com/office/powerpoint/2010/main" val="17203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Household Income - $61,612</a:t>
            </a:r>
          </a:p>
          <a:p>
            <a:r>
              <a:rPr lang="en-US" dirty="0"/>
              <a:t>W/o heath care coverage - 6.6%</a:t>
            </a:r>
          </a:p>
          <a:p>
            <a:r>
              <a:rPr lang="en-US" dirty="0"/>
              <a:t>BA degree - 10.8%</a:t>
            </a:r>
          </a:p>
          <a:p>
            <a:r>
              <a:rPr lang="en-US" dirty="0"/>
              <a:t>Employment rate - 51%</a:t>
            </a:r>
          </a:p>
          <a:p>
            <a:endParaRPr lang="en-US" dirty="0"/>
          </a:p>
        </p:txBody>
      </p:sp>
      <p:sp>
        <p:nvSpPr>
          <p:cNvPr id="4" name="Slide Number Placeholder 3"/>
          <p:cNvSpPr>
            <a:spLocks noGrp="1"/>
          </p:cNvSpPr>
          <p:nvPr>
            <p:ph type="sldNum" sz="quarter" idx="5"/>
          </p:nvPr>
        </p:nvSpPr>
        <p:spPr/>
        <p:txBody>
          <a:bodyPr/>
          <a:lstStyle/>
          <a:p>
            <a:fld id="{692DCEA1-89E2-E445-A0A3-2805813F66A0}" type="slidenum">
              <a:rPr lang="en-US" smtClean="0"/>
              <a:t>5</a:t>
            </a:fld>
            <a:endParaRPr lang="en-US"/>
          </a:p>
        </p:txBody>
      </p:sp>
    </p:spTree>
    <p:extLst>
      <p:ext uri="{BB962C8B-B14F-4D97-AF65-F5344CB8AC3E}">
        <p14:creationId xmlns:p14="http://schemas.microsoft.com/office/powerpoint/2010/main" val="336292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DCEA1-89E2-E445-A0A3-2805813F66A0}" type="slidenum">
              <a:rPr lang="en-US" smtClean="0"/>
              <a:t>15</a:t>
            </a:fld>
            <a:endParaRPr lang="en-US"/>
          </a:p>
        </p:txBody>
      </p:sp>
    </p:spTree>
    <p:extLst>
      <p:ext uri="{BB962C8B-B14F-4D97-AF65-F5344CB8AC3E}">
        <p14:creationId xmlns:p14="http://schemas.microsoft.com/office/powerpoint/2010/main" val="170716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apefearcollective.org/insights/data-library/" TargetMode="External"/><Relationship Id="rId2" Type="http://schemas.openxmlformats.org/officeDocument/2006/relationships/hyperlink" Target="https://capefearcollective.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ensusreporter.org/profiles/05000US37073-gates-county-nc/"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0E80B7DC-7ED0-FAF1-0FED-4F7F76159EE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A8590A-6796-8C20-589D-9941B4888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12BAD604-90DC-6DF9-F99C-267494BAF2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B5C1F85E-EE7D-BC9C-AA27-1D3B99EBFD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68A2005B-00C2-3FAF-133B-6A0742F4D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7BBDA22A-AB98-3D64-7D44-E181AB310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CE3D31A9-486E-5819-A6F2-3A82FDEE3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B9627021-1BD4-4815-8CB0-8A90A0933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2C4F9600-B2C3-1ACB-E361-9CE034ABD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906D2E72-171A-C48A-1923-7E2DE68AE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78F7F9A1-9BC5-319D-D992-E2E5DD06A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FA6B884E-35DF-8C3F-F1B9-8C82E3303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2C8C73AD-8675-C60B-5B80-8448B4D71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296A3B3F-8706-F146-32E1-4DE49EB495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DA4138D6-36F2-ED27-9970-CFC00D627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7EC41C0A-0B65-28EA-F123-45120CBB1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7F48EDD5-2387-F43C-EB30-D8244C254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8E5AD746-2EF5-ECCA-832E-793FE5803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AE5ACFA0-E5AA-5E20-E8F2-F7B490C3E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4F562D46-B744-1B53-864E-C337AEDA0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25C76BBA-B7A1-0CB4-6ADE-C6D3DF0CA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671E9BC0-CF8A-A870-8B17-C4E114B2E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146886D1-1645-181B-0CB9-41BA4ED57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10996E3B-3C6D-9EC3-6D11-73DA309D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E1654A35-122F-BDB1-FEB0-88513D53A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9ACE432E-AFD1-5BBC-C917-1362DED59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48FD9EC1-B2C7-08D1-7FE3-D34D263E2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EFCDD22C-7765-19EA-71A5-0AED5059F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1C8C3325-AFB3-A5A3-1BB6-7900D6DE6A9B}"/>
              </a:ext>
            </a:extLst>
          </p:cNvPr>
          <p:cNvSpPr>
            <a:spLocks noGrp="1"/>
          </p:cNvSpPr>
          <p:nvPr>
            <p:ph type="title"/>
          </p:nvPr>
        </p:nvSpPr>
        <p:spPr>
          <a:xfrm>
            <a:off x="4659520" y="624109"/>
            <a:ext cx="6845092" cy="5376525"/>
          </a:xfrm>
        </p:spPr>
        <p:txBody>
          <a:bodyPr>
            <a:normAutofit/>
          </a:bodyPr>
          <a:lstStyle/>
          <a:p>
            <a:endParaRPr lang="en-US" dirty="0"/>
          </a:p>
        </p:txBody>
      </p:sp>
      <p:sp>
        <p:nvSpPr>
          <p:cNvPr id="39" name="Rectangle 38">
            <a:extLst>
              <a:ext uri="{FF2B5EF4-FFF2-40B4-BE49-F238E27FC236}">
                <a16:creationId xmlns:a16="http://schemas.microsoft.com/office/drawing/2014/main" id="{03C33600-3245-E75C-C2AC-4DB5AB692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13A31632-C92E-E95B-C378-551CE1359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descr="Houses in an area">
            <a:extLst>
              <a:ext uri="{FF2B5EF4-FFF2-40B4-BE49-F238E27FC236}">
                <a16:creationId xmlns:a16="http://schemas.microsoft.com/office/drawing/2014/main" id="{22457E85-5E35-BEF8-D38B-E6D66531CB71}"/>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2CA164BA-10F5-E6BC-D7AB-F1A8F32E6EA9}"/>
              </a:ext>
            </a:extLst>
          </p:cNvPr>
          <p:cNvSpPr>
            <a:spLocks noGrp="1"/>
          </p:cNvSpPr>
          <p:nvPr>
            <p:ph idx="1"/>
          </p:nvPr>
        </p:nvSpPr>
        <p:spPr>
          <a:xfrm>
            <a:off x="4656667" y="2133600"/>
            <a:ext cx="6847944" cy="3777622"/>
          </a:xfrm>
        </p:spPr>
        <p:txBody>
          <a:bodyPr>
            <a:normAutofit fontScale="92500" lnSpcReduction="20000"/>
          </a:bodyPr>
          <a:lstStyle/>
          <a:p>
            <a:pPr marL="457200" lvl="1" indent="0">
              <a:lnSpc>
                <a:spcPct val="90000"/>
              </a:lnSpc>
              <a:buNone/>
            </a:pPr>
            <a:endParaRPr lang="en-US" sz="4800" dirty="0"/>
          </a:p>
          <a:p>
            <a:pPr marL="457200" lvl="1" indent="0" algn="ctr">
              <a:lnSpc>
                <a:spcPct val="90000"/>
              </a:lnSpc>
              <a:buNone/>
            </a:pPr>
            <a:r>
              <a:rPr lang="en-US" sz="4800" b="1" dirty="0">
                <a:solidFill>
                  <a:srgbClr val="0070C0"/>
                </a:solidFill>
              </a:rPr>
              <a:t>Historical Perspective….</a:t>
            </a:r>
          </a:p>
          <a:p>
            <a:pPr marL="457200" lvl="1" indent="0" algn="ctr">
              <a:lnSpc>
                <a:spcPct val="90000"/>
              </a:lnSpc>
              <a:buNone/>
            </a:pPr>
            <a:r>
              <a:rPr lang="en-US" sz="4800" b="1" dirty="0">
                <a:solidFill>
                  <a:srgbClr val="0070C0"/>
                </a:solidFill>
              </a:rPr>
              <a:t>A Wise Investment</a:t>
            </a:r>
          </a:p>
          <a:p>
            <a:pPr marL="457200" lvl="1" indent="0">
              <a:lnSpc>
                <a:spcPct val="90000"/>
              </a:lnSpc>
              <a:buNone/>
            </a:pPr>
            <a:endParaRPr lang="en-US" sz="1400" kern="100" dirty="0">
              <a:solidFill>
                <a:srgbClr val="5E5E5E"/>
              </a:solidFill>
              <a:effectLst/>
              <a:latin typeface="Montserrat" pitchFamily="2" charset="77"/>
              <a:ea typeface="Calibri" panose="020F0502020204030204" pitchFamily="34" charset="0"/>
              <a:cs typeface="Times New Roman" panose="02020603050405020304" pitchFamily="18" charset="0"/>
            </a:endParaRPr>
          </a:p>
          <a:p>
            <a:pPr lvl="1">
              <a:lnSpc>
                <a:spcPct val="90000"/>
              </a:lnSpc>
            </a:pPr>
            <a:endParaRPr lang="en-US" sz="1300" dirty="0"/>
          </a:p>
          <a:p>
            <a:pPr marL="0" indent="0" algn="ctr">
              <a:buNone/>
            </a:pPr>
            <a:r>
              <a:rPr lang="en-US" sz="2000" b="1" dirty="0">
                <a:solidFill>
                  <a:schemeClr val="tx1"/>
                </a:solidFill>
              </a:rPr>
              <a:t>Gates County Commissioner Report 3.19.2025</a:t>
            </a:r>
          </a:p>
          <a:p>
            <a:pPr marL="0" indent="0" algn="ctr">
              <a:buNone/>
            </a:pPr>
            <a:r>
              <a:rPr lang="en-US" sz="2000" b="1" dirty="0">
                <a:solidFill>
                  <a:schemeClr val="tx1"/>
                </a:solidFill>
              </a:rPr>
              <a:t>Reba Green-Holley, Chairman</a:t>
            </a:r>
          </a:p>
          <a:p>
            <a:pPr lvl="1">
              <a:lnSpc>
                <a:spcPct val="90000"/>
              </a:lnSpc>
            </a:pPr>
            <a:endParaRPr lang="en-US" sz="1300" dirty="0"/>
          </a:p>
        </p:txBody>
      </p:sp>
      <p:pic>
        <p:nvPicPr>
          <p:cNvPr id="6" name="Picture 5" descr="A red and blue text&#10;&#10;AI-generated content may be incorrect.">
            <a:extLst>
              <a:ext uri="{FF2B5EF4-FFF2-40B4-BE49-F238E27FC236}">
                <a16:creationId xmlns:a16="http://schemas.microsoft.com/office/drawing/2014/main" id="{4FB493ED-A87D-5A69-A60B-9441E6B98F89}"/>
              </a:ext>
            </a:extLst>
          </p:cNvPr>
          <p:cNvPicPr>
            <a:picLocks noChangeAspect="1"/>
          </p:cNvPicPr>
          <p:nvPr/>
        </p:nvPicPr>
        <p:blipFill>
          <a:blip r:embed="rId3"/>
          <a:stretch>
            <a:fillRect/>
          </a:stretch>
        </p:blipFill>
        <p:spPr>
          <a:xfrm>
            <a:off x="4337633" y="14426"/>
            <a:ext cx="7772400" cy="1864704"/>
          </a:xfrm>
          <a:prstGeom prst="rect">
            <a:avLst/>
          </a:prstGeom>
        </p:spPr>
      </p:pic>
    </p:spTree>
    <p:extLst>
      <p:ext uri="{BB962C8B-B14F-4D97-AF65-F5344CB8AC3E}">
        <p14:creationId xmlns:p14="http://schemas.microsoft.com/office/powerpoint/2010/main" val="331916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F344D-45F2-41BC-2D8E-6C4882050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6F396-E804-6D1E-8318-3DA8F912D201}"/>
              </a:ext>
            </a:extLst>
          </p:cNvPr>
          <p:cNvSpPr>
            <a:spLocks noGrp="1"/>
          </p:cNvSpPr>
          <p:nvPr>
            <p:ph type="title"/>
          </p:nvPr>
        </p:nvSpPr>
        <p:spPr>
          <a:xfrm>
            <a:off x="4249271" y="336176"/>
            <a:ext cx="7255341" cy="1568824"/>
          </a:xfrm>
        </p:spPr>
        <p:txBody>
          <a:bodyPr>
            <a:normAutofit/>
          </a:bodyPr>
          <a:lstStyle/>
          <a:p>
            <a:pPr algn="ctr"/>
            <a:r>
              <a:rPr lang="en-US" b="1" dirty="0"/>
              <a:t>Where do they live?</a:t>
            </a:r>
            <a:br>
              <a:rPr lang="en-US" b="1" dirty="0"/>
            </a:br>
            <a:r>
              <a:rPr lang="en-US" b="1" dirty="0"/>
              <a:t>Federal Poverty Level</a:t>
            </a:r>
            <a:br>
              <a:rPr lang="en-US" b="1" dirty="0"/>
            </a:br>
            <a:r>
              <a:rPr lang="en-US" sz="1200" b="0" i="0" dirty="0">
                <a:solidFill>
                  <a:schemeClr val="tx1"/>
                </a:solidFill>
                <a:effectLst/>
                <a:latin typeface="__Poppins_9e1e94"/>
              </a:rPr>
              <a:t>Data provided by </a:t>
            </a:r>
            <a:r>
              <a:rPr lang="en-US" sz="1200" b="0" i="0" u="none" strike="noStrike" dirty="0">
                <a:solidFill>
                  <a:schemeClr val="tx1"/>
                </a:solidFill>
                <a:effectLst/>
                <a:latin typeface="__Poppins_9e1e94"/>
                <a:hlinkClick r:id="rId2">
                  <a:extLst>
                    <a:ext uri="{A12FA001-AC4F-418D-AE19-62706E023703}">
                      <ahyp:hlinkClr xmlns:ahyp="http://schemas.microsoft.com/office/drawing/2018/hyperlinkcolor" val="tx"/>
                    </a:ext>
                  </a:extLst>
                </a:hlinkClick>
              </a:rPr>
              <a:t>Cape Fear Collective</a:t>
            </a:r>
            <a:r>
              <a:rPr lang="en-US" sz="1200" b="0" i="0" dirty="0">
                <a:solidFill>
                  <a:schemeClr val="tx1"/>
                </a:solidFill>
                <a:effectLst/>
                <a:latin typeface="__Poppins_9e1e94"/>
              </a:rPr>
              <a:t>, </a:t>
            </a:r>
            <a:r>
              <a:rPr lang="en-US" sz="1200" b="0" i="0" u="none" strike="noStrike" dirty="0">
                <a:solidFill>
                  <a:schemeClr val="tx1"/>
                </a:solidFill>
                <a:effectLst/>
                <a:latin typeface="__Poppins_9e1e94"/>
                <a:hlinkClick r:id="rId3">
                  <a:extLst>
                    <a:ext uri="{A12FA001-AC4F-418D-AE19-62706E023703}">
                      <ahyp:hlinkClr xmlns:ahyp="http://schemas.microsoft.com/office/drawing/2018/hyperlinkcolor" val="tx"/>
                    </a:ext>
                  </a:extLst>
                </a:hlinkClick>
              </a:rPr>
              <a:t>North Carolina Severe Housing Problems Model Data</a:t>
            </a:r>
            <a:endParaRPr lang="en-US" sz="1200" dirty="0">
              <a:solidFill>
                <a:schemeClr val="tx1"/>
              </a:solidFill>
            </a:endParaRPr>
          </a:p>
        </p:txBody>
      </p:sp>
      <p:pic>
        <p:nvPicPr>
          <p:cNvPr id="5" name="Picture 4" descr="Houses in an area">
            <a:extLst>
              <a:ext uri="{FF2B5EF4-FFF2-40B4-BE49-F238E27FC236}">
                <a16:creationId xmlns:a16="http://schemas.microsoft.com/office/drawing/2014/main" id="{83E28ACB-C6C8-6290-DF3F-4C889BA9910C}"/>
              </a:ext>
            </a:extLst>
          </p:cNvPr>
          <p:cNvPicPr>
            <a:picLocks noChangeAspect="1"/>
          </p:cNvPicPr>
          <p:nvPr/>
        </p:nvPicPr>
        <p:blipFill>
          <a:blip r:embed="rId4"/>
          <a:srcRect l="32006" r="41515" b="-2"/>
          <a:stretch/>
        </p:blipFill>
        <p:spPr>
          <a:xfrm>
            <a:off x="20" y="1730"/>
            <a:ext cx="2720524" cy="6858000"/>
          </a:xfrm>
          <a:prstGeom prst="rect">
            <a:avLst/>
          </a:prstGeom>
        </p:spPr>
      </p:pic>
      <p:pic>
        <p:nvPicPr>
          <p:cNvPr id="6" name="Content Placeholder 5" descr="A screenshot of a map&#10;&#10;AI-generated content may be incorrect.">
            <a:extLst>
              <a:ext uri="{FF2B5EF4-FFF2-40B4-BE49-F238E27FC236}">
                <a16:creationId xmlns:a16="http://schemas.microsoft.com/office/drawing/2014/main" id="{95AF5F97-3FAD-C9FE-4754-81FC4F9FEE92}"/>
              </a:ext>
            </a:extLst>
          </p:cNvPr>
          <p:cNvPicPr>
            <a:picLocks noGrp="1" noChangeAspect="1"/>
          </p:cNvPicPr>
          <p:nvPr>
            <p:ph idx="1"/>
          </p:nvPr>
        </p:nvPicPr>
        <p:blipFill>
          <a:blip r:embed="rId5"/>
          <a:stretch>
            <a:fillRect/>
          </a:stretch>
        </p:blipFill>
        <p:spPr>
          <a:xfrm>
            <a:off x="5298142" y="1904999"/>
            <a:ext cx="5252627" cy="4474157"/>
          </a:xfrm>
        </p:spPr>
      </p:pic>
      <p:sp>
        <p:nvSpPr>
          <p:cNvPr id="7" name="TextBox 6">
            <a:extLst>
              <a:ext uri="{FF2B5EF4-FFF2-40B4-BE49-F238E27FC236}">
                <a16:creationId xmlns:a16="http://schemas.microsoft.com/office/drawing/2014/main" id="{CE100F2A-0877-773C-82AA-BF2F25EF0918}"/>
              </a:ext>
            </a:extLst>
          </p:cNvPr>
          <p:cNvSpPr txBox="1"/>
          <p:nvPr/>
        </p:nvSpPr>
        <p:spPr>
          <a:xfrm>
            <a:off x="8968154" y="3742271"/>
            <a:ext cx="896816" cy="369332"/>
          </a:xfrm>
          <a:prstGeom prst="rect">
            <a:avLst/>
          </a:prstGeom>
          <a:noFill/>
        </p:spPr>
        <p:txBody>
          <a:bodyPr wrap="square" rtlCol="0">
            <a:spAutoFit/>
          </a:bodyPr>
          <a:lstStyle/>
          <a:p>
            <a:r>
              <a:rPr lang="en-US" b="1" dirty="0"/>
              <a:t>3</a:t>
            </a:r>
          </a:p>
        </p:txBody>
      </p:sp>
      <p:sp>
        <p:nvSpPr>
          <p:cNvPr id="8" name="TextBox 7">
            <a:extLst>
              <a:ext uri="{FF2B5EF4-FFF2-40B4-BE49-F238E27FC236}">
                <a16:creationId xmlns:a16="http://schemas.microsoft.com/office/drawing/2014/main" id="{150AB6C4-3DEF-2C59-389D-6BE2E21F9B83}"/>
              </a:ext>
            </a:extLst>
          </p:cNvPr>
          <p:cNvSpPr txBox="1"/>
          <p:nvPr/>
        </p:nvSpPr>
        <p:spPr>
          <a:xfrm>
            <a:off x="6682153" y="3759856"/>
            <a:ext cx="314510" cy="369332"/>
          </a:xfrm>
          <a:prstGeom prst="rect">
            <a:avLst/>
          </a:prstGeom>
          <a:noFill/>
        </p:spPr>
        <p:txBody>
          <a:bodyPr wrap="none" rtlCol="0">
            <a:spAutoFit/>
          </a:bodyPr>
          <a:lstStyle/>
          <a:p>
            <a:r>
              <a:rPr lang="en-US" b="1" dirty="0"/>
              <a:t>2</a:t>
            </a:r>
          </a:p>
        </p:txBody>
      </p:sp>
      <p:sp>
        <p:nvSpPr>
          <p:cNvPr id="10" name="TextBox 9">
            <a:extLst>
              <a:ext uri="{FF2B5EF4-FFF2-40B4-BE49-F238E27FC236}">
                <a16:creationId xmlns:a16="http://schemas.microsoft.com/office/drawing/2014/main" id="{03E53F46-76D5-15D2-240E-E70DBADCC1C5}"/>
              </a:ext>
            </a:extLst>
          </p:cNvPr>
          <p:cNvSpPr txBox="1"/>
          <p:nvPr/>
        </p:nvSpPr>
        <p:spPr>
          <a:xfrm>
            <a:off x="7876941" y="3429000"/>
            <a:ext cx="312906" cy="369332"/>
          </a:xfrm>
          <a:prstGeom prst="rect">
            <a:avLst/>
          </a:prstGeom>
          <a:noFill/>
        </p:spPr>
        <p:txBody>
          <a:bodyPr wrap="none" rtlCol="0">
            <a:spAutoFit/>
          </a:bodyPr>
          <a:lstStyle/>
          <a:p>
            <a:r>
              <a:rPr lang="en-US" b="1" dirty="0"/>
              <a:t>1</a:t>
            </a:r>
          </a:p>
        </p:txBody>
      </p:sp>
    </p:spTree>
    <p:extLst>
      <p:ext uri="{BB962C8B-B14F-4D97-AF65-F5344CB8AC3E}">
        <p14:creationId xmlns:p14="http://schemas.microsoft.com/office/powerpoint/2010/main" val="134333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7A774-E532-E11D-0454-0B14D18B7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B80F2-AD4F-64C5-50B0-7937EF0C4D86}"/>
              </a:ext>
            </a:extLst>
          </p:cNvPr>
          <p:cNvSpPr>
            <a:spLocks noGrp="1"/>
          </p:cNvSpPr>
          <p:nvPr>
            <p:ph type="title"/>
          </p:nvPr>
        </p:nvSpPr>
        <p:spPr>
          <a:xfrm>
            <a:off x="3341077" y="624110"/>
            <a:ext cx="8163535" cy="1280890"/>
          </a:xfrm>
        </p:spPr>
        <p:txBody>
          <a:bodyPr>
            <a:normAutofit/>
          </a:bodyPr>
          <a:lstStyle/>
          <a:p>
            <a:pPr algn="ctr"/>
            <a:r>
              <a:rPr lang="en-US" b="1" dirty="0"/>
              <a:t>Historical Perspective</a:t>
            </a:r>
          </a:p>
        </p:txBody>
      </p:sp>
      <p:pic>
        <p:nvPicPr>
          <p:cNvPr id="5" name="Picture 4" descr="Houses in an area">
            <a:extLst>
              <a:ext uri="{FF2B5EF4-FFF2-40B4-BE49-F238E27FC236}">
                <a16:creationId xmlns:a16="http://schemas.microsoft.com/office/drawing/2014/main" id="{94E2BFFC-0785-663E-330E-8ACFECC46D51}"/>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F0EC28D6-1463-AB02-4D0B-BB4A46C0D0A4}"/>
              </a:ext>
            </a:extLst>
          </p:cNvPr>
          <p:cNvSpPr>
            <a:spLocks noGrp="1"/>
          </p:cNvSpPr>
          <p:nvPr>
            <p:ph idx="1"/>
          </p:nvPr>
        </p:nvSpPr>
        <p:spPr>
          <a:xfrm>
            <a:off x="3341077" y="1503680"/>
            <a:ext cx="8163534" cy="4917440"/>
          </a:xfrm>
        </p:spPr>
        <p:txBody>
          <a:bodyPr>
            <a:normAutofit/>
          </a:bodyPr>
          <a:lstStyle/>
          <a:p>
            <a:pPr>
              <a:lnSpc>
                <a:spcPct val="90000"/>
              </a:lnSpc>
            </a:pPr>
            <a:r>
              <a:rPr lang="en-US" sz="2000" b="1" dirty="0"/>
              <a:t>Unique Collaboration w/County </a:t>
            </a:r>
            <a:r>
              <a:rPr lang="en-US" sz="2000" dirty="0"/>
              <a:t>– Other counties desire same</a:t>
            </a:r>
          </a:p>
          <a:p>
            <a:pPr>
              <a:lnSpc>
                <a:spcPct val="90000"/>
              </a:lnSpc>
            </a:pPr>
            <a:r>
              <a:rPr lang="en-US" sz="2000" b="1" dirty="0"/>
              <a:t>2008 – 2014</a:t>
            </a:r>
            <a:r>
              <a:rPr lang="en-US" sz="2000" dirty="0"/>
              <a:t>: GCHC wrote - secured - implemented successfully urgent repair housing grants by deadline date in collaboration with the County.</a:t>
            </a:r>
          </a:p>
          <a:p>
            <a:pPr>
              <a:lnSpc>
                <a:spcPct val="90000"/>
              </a:lnSpc>
            </a:pPr>
            <a:r>
              <a:rPr lang="en-US" sz="2000" b="1" dirty="0"/>
              <a:t>McDavid &amp; Associates (MA) established partnerships with numerous counties in NE Region</a:t>
            </a:r>
            <a:r>
              <a:rPr lang="en-US" sz="2000" dirty="0"/>
              <a:t>.  County Manager during this time decided to contract with MA to implement </a:t>
            </a:r>
            <a:r>
              <a:rPr lang="en-US" sz="2000" b="1" dirty="0"/>
              <a:t>Urgent Repair (URP) Grants </a:t>
            </a:r>
            <a:r>
              <a:rPr lang="en-US" sz="2000" dirty="0"/>
              <a:t>and any other housing repair grants.</a:t>
            </a:r>
          </a:p>
          <a:p>
            <a:pPr>
              <a:lnSpc>
                <a:spcPct val="90000"/>
              </a:lnSpc>
            </a:pPr>
            <a:r>
              <a:rPr lang="en-US" sz="2000" dirty="0"/>
              <a:t>GCHC agreed to share list of urgent repair housing needs,  secure and forward apps to MA to ensure efficiency and timely identification of eligible applicants which would assist with grant compliance by required grant end date.</a:t>
            </a:r>
          </a:p>
          <a:p>
            <a:pPr>
              <a:lnSpc>
                <a:spcPct val="90000"/>
              </a:lnSpc>
            </a:pPr>
            <a:endParaRPr lang="en-US" sz="2000" dirty="0"/>
          </a:p>
          <a:p>
            <a:pPr>
              <a:lnSpc>
                <a:spcPct val="90000"/>
              </a:lnSpc>
            </a:pPr>
            <a:endParaRPr lang="en-US" sz="1500" dirty="0"/>
          </a:p>
        </p:txBody>
      </p:sp>
    </p:spTree>
    <p:extLst>
      <p:ext uri="{BB962C8B-B14F-4D97-AF65-F5344CB8AC3E}">
        <p14:creationId xmlns:p14="http://schemas.microsoft.com/office/powerpoint/2010/main" val="14783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9B519-9EBB-8CE3-23C6-95F80C3EB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0A868-6C0B-17B5-3443-9058EA217CA4}"/>
              </a:ext>
            </a:extLst>
          </p:cNvPr>
          <p:cNvSpPr>
            <a:spLocks noGrp="1"/>
          </p:cNvSpPr>
          <p:nvPr>
            <p:ph type="title"/>
          </p:nvPr>
        </p:nvSpPr>
        <p:spPr>
          <a:xfrm>
            <a:off x="3341077" y="624110"/>
            <a:ext cx="8163535" cy="1280890"/>
          </a:xfrm>
        </p:spPr>
        <p:txBody>
          <a:bodyPr>
            <a:normAutofit/>
          </a:bodyPr>
          <a:lstStyle/>
          <a:p>
            <a:pPr algn="ctr"/>
            <a:r>
              <a:rPr lang="en-US" b="1" dirty="0"/>
              <a:t>Historical Perspective #2 </a:t>
            </a:r>
          </a:p>
        </p:txBody>
      </p:sp>
      <p:pic>
        <p:nvPicPr>
          <p:cNvPr id="5" name="Picture 4" descr="Houses in an area">
            <a:extLst>
              <a:ext uri="{FF2B5EF4-FFF2-40B4-BE49-F238E27FC236}">
                <a16:creationId xmlns:a16="http://schemas.microsoft.com/office/drawing/2014/main" id="{35B20882-FF92-D0FF-AF54-8A421505D31E}"/>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547713B1-C1C3-77DC-0D58-5B58B52F1FF7}"/>
              </a:ext>
            </a:extLst>
          </p:cNvPr>
          <p:cNvSpPr>
            <a:spLocks noGrp="1"/>
          </p:cNvSpPr>
          <p:nvPr>
            <p:ph idx="1"/>
          </p:nvPr>
        </p:nvSpPr>
        <p:spPr>
          <a:xfrm>
            <a:off x="3341076" y="1584960"/>
            <a:ext cx="8505483" cy="5019040"/>
          </a:xfrm>
        </p:spPr>
        <p:txBody>
          <a:bodyPr>
            <a:normAutofit fontScale="92500" lnSpcReduction="10000"/>
          </a:bodyPr>
          <a:lstStyle/>
          <a:p>
            <a:pPr marL="0" indent="0" algn="ctr">
              <a:lnSpc>
                <a:spcPct val="90000"/>
              </a:lnSpc>
              <a:buNone/>
            </a:pPr>
            <a:r>
              <a:rPr lang="en-US" sz="2000" b="1" dirty="0"/>
              <a:t>2017 - COMMUNITY DEVELOPMENT BLOCK GRANT “NEIGBORHOOD REVITALIZATION GRANT “</a:t>
            </a:r>
          </a:p>
          <a:p>
            <a:pPr marL="0" indent="0" algn="ctr">
              <a:lnSpc>
                <a:spcPct val="90000"/>
              </a:lnSpc>
              <a:buNone/>
            </a:pPr>
            <a:r>
              <a:rPr lang="en-US" sz="2000" b="1" dirty="0"/>
              <a:t>CDBG-17-C-2987 NR - $750,000</a:t>
            </a:r>
          </a:p>
          <a:p>
            <a:pPr>
              <a:lnSpc>
                <a:spcPct val="90000"/>
              </a:lnSpc>
            </a:pPr>
            <a:r>
              <a:rPr lang="en-US" sz="2000" dirty="0"/>
              <a:t>GCHC requested that County Commissioners apply</a:t>
            </a:r>
          </a:p>
          <a:p>
            <a:pPr lvl="1">
              <a:lnSpc>
                <a:spcPct val="90000"/>
              </a:lnSpc>
            </a:pPr>
            <a:r>
              <a:rPr lang="en-US" sz="2000" dirty="0"/>
              <a:t>Grant allowed for house replacement and Senior Center</a:t>
            </a:r>
          </a:p>
          <a:p>
            <a:pPr lvl="1">
              <a:lnSpc>
                <a:spcPct val="90000"/>
              </a:lnSpc>
            </a:pPr>
            <a:r>
              <a:rPr lang="en-US" sz="2000" dirty="0"/>
              <a:t>GCHC requested a </a:t>
            </a:r>
            <a:r>
              <a:rPr lang="en-US" sz="2000" b="1" dirty="0"/>
              <a:t>senior center be included in the funding request</a:t>
            </a:r>
            <a:r>
              <a:rPr lang="en-US" sz="2000" dirty="0"/>
              <a:t>.</a:t>
            </a:r>
          </a:p>
          <a:p>
            <a:pPr lvl="1">
              <a:lnSpc>
                <a:spcPct val="90000"/>
              </a:lnSpc>
            </a:pPr>
            <a:r>
              <a:rPr lang="en-US" sz="2000" dirty="0"/>
              <a:t>Commissioner voted unanimous to approve including Senior Center.</a:t>
            </a:r>
            <a:endParaRPr lang="en-US" sz="2000" b="1" dirty="0"/>
          </a:p>
          <a:p>
            <a:pPr>
              <a:lnSpc>
                <a:spcPct val="90000"/>
              </a:lnSpc>
            </a:pPr>
            <a:r>
              <a:rPr lang="en-US" sz="2000" b="1" dirty="0"/>
              <a:t>Funds Awarded</a:t>
            </a:r>
          </a:p>
          <a:p>
            <a:pPr lvl="1">
              <a:lnSpc>
                <a:spcPct val="90000"/>
              </a:lnSpc>
            </a:pPr>
            <a:r>
              <a:rPr lang="en-US" sz="2000" b="1" dirty="0"/>
              <a:t>Requested Senior Center was removed in submitted grant by County Manager and Board Chair.</a:t>
            </a:r>
          </a:p>
          <a:p>
            <a:pPr lvl="1">
              <a:lnSpc>
                <a:spcPct val="90000"/>
              </a:lnSpc>
            </a:pPr>
            <a:r>
              <a:rPr lang="en-US" sz="2000" dirty="0"/>
              <a:t>Commissioners never revoted to revise initial approval of addition of Senior Center</a:t>
            </a:r>
          </a:p>
          <a:p>
            <a:pPr lvl="1">
              <a:lnSpc>
                <a:spcPct val="90000"/>
              </a:lnSpc>
            </a:pPr>
            <a:r>
              <a:rPr lang="en-US" sz="2000" dirty="0"/>
              <a:t>County contracted with </a:t>
            </a:r>
            <a:r>
              <a:rPr lang="en-US" sz="2000" b="1" dirty="0"/>
              <a:t>McDavid &amp; Associates </a:t>
            </a:r>
            <a:r>
              <a:rPr lang="en-US" sz="2000" dirty="0"/>
              <a:t>to implement grant.</a:t>
            </a:r>
          </a:p>
          <a:p>
            <a:pPr>
              <a:lnSpc>
                <a:spcPct val="90000"/>
              </a:lnSpc>
            </a:pPr>
            <a:endParaRPr lang="en-US" sz="1600" b="1" dirty="0"/>
          </a:p>
          <a:p>
            <a:pPr>
              <a:lnSpc>
                <a:spcPct val="90000"/>
              </a:lnSpc>
            </a:pPr>
            <a:endParaRPr lang="en-US" b="1" dirty="0"/>
          </a:p>
        </p:txBody>
      </p:sp>
    </p:spTree>
    <p:extLst>
      <p:ext uri="{BB962C8B-B14F-4D97-AF65-F5344CB8AC3E}">
        <p14:creationId xmlns:p14="http://schemas.microsoft.com/office/powerpoint/2010/main" val="153348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487CC-CDBC-9DA4-59BB-75AD36ED5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F12AC-5A7F-58DD-162E-E70C9F995F89}"/>
              </a:ext>
            </a:extLst>
          </p:cNvPr>
          <p:cNvSpPr>
            <a:spLocks noGrp="1"/>
          </p:cNvSpPr>
          <p:nvPr>
            <p:ph type="title"/>
          </p:nvPr>
        </p:nvSpPr>
        <p:spPr>
          <a:xfrm>
            <a:off x="3341077" y="624110"/>
            <a:ext cx="8163535" cy="1280890"/>
          </a:xfrm>
        </p:spPr>
        <p:txBody>
          <a:bodyPr>
            <a:normAutofit/>
          </a:bodyPr>
          <a:lstStyle/>
          <a:p>
            <a:pPr algn="ctr"/>
            <a:r>
              <a:rPr lang="en-US" b="1" dirty="0"/>
              <a:t>Historical Perspective #3</a:t>
            </a:r>
          </a:p>
        </p:txBody>
      </p:sp>
      <p:pic>
        <p:nvPicPr>
          <p:cNvPr id="5" name="Picture 4" descr="Houses in an area">
            <a:extLst>
              <a:ext uri="{FF2B5EF4-FFF2-40B4-BE49-F238E27FC236}">
                <a16:creationId xmlns:a16="http://schemas.microsoft.com/office/drawing/2014/main" id="{91754CF8-64B8-B870-071D-C31CD56AB80C}"/>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BAF19A23-0EB4-0452-B230-312CB1561854}"/>
              </a:ext>
            </a:extLst>
          </p:cNvPr>
          <p:cNvSpPr>
            <a:spLocks noGrp="1"/>
          </p:cNvSpPr>
          <p:nvPr>
            <p:ph idx="1"/>
          </p:nvPr>
        </p:nvSpPr>
        <p:spPr>
          <a:xfrm>
            <a:off x="3341077" y="1542197"/>
            <a:ext cx="8355054" cy="4954137"/>
          </a:xfrm>
        </p:spPr>
        <p:txBody>
          <a:bodyPr>
            <a:normAutofit fontScale="85000" lnSpcReduction="20000"/>
          </a:bodyPr>
          <a:lstStyle/>
          <a:p>
            <a:pPr marL="0" indent="0" algn="ctr">
              <a:lnSpc>
                <a:spcPct val="90000"/>
              </a:lnSpc>
              <a:buNone/>
            </a:pPr>
            <a:r>
              <a:rPr lang="en-US" b="1" dirty="0"/>
              <a:t>2017 – CDBG-17-C-2987 NR - $750,000</a:t>
            </a:r>
          </a:p>
          <a:p>
            <a:pPr marL="0" indent="0" algn="ctr">
              <a:lnSpc>
                <a:spcPct val="90000"/>
              </a:lnSpc>
              <a:buNone/>
            </a:pPr>
            <a:endParaRPr lang="en-US" b="1" dirty="0"/>
          </a:p>
          <a:p>
            <a:pPr marL="0" indent="0" algn="ctr">
              <a:lnSpc>
                <a:spcPct val="90000"/>
              </a:lnSpc>
              <a:buNone/>
            </a:pPr>
            <a:r>
              <a:rPr lang="en-US" b="1" dirty="0"/>
              <a:t>Replacement Home Requirements:</a:t>
            </a:r>
          </a:p>
          <a:p>
            <a:pPr lvl="1">
              <a:lnSpc>
                <a:spcPct val="90000"/>
              </a:lnSpc>
            </a:pPr>
            <a:r>
              <a:rPr lang="en-US" sz="1800" dirty="0"/>
              <a:t>Current home unrepairable based on the max repair funds available under the state grant program guidelines.  </a:t>
            </a:r>
          </a:p>
          <a:p>
            <a:pPr lvl="1">
              <a:lnSpc>
                <a:spcPct val="90000"/>
              </a:lnSpc>
            </a:pPr>
            <a:r>
              <a:rPr lang="en-US" sz="1800" dirty="0"/>
              <a:t>Guidelines - All issues health and safety have to be addressed with allotted funding. Can’t repair if not able.</a:t>
            </a:r>
          </a:p>
          <a:p>
            <a:pPr marL="0" indent="0">
              <a:lnSpc>
                <a:spcPct val="90000"/>
              </a:lnSpc>
              <a:buNone/>
            </a:pPr>
            <a:endParaRPr lang="en-US" b="1" dirty="0"/>
          </a:p>
          <a:p>
            <a:pPr marL="0" indent="0">
              <a:lnSpc>
                <a:spcPct val="90000"/>
              </a:lnSpc>
              <a:buNone/>
            </a:pPr>
            <a:r>
              <a:rPr lang="en-US" sz="1700" b="1" dirty="0"/>
              <a:t>GCHC collaboration agreement with MCDAVID</a:t>
            </a:r>
          </a:p>
          <a:p>
            <a:pPr lvl="1">
              <a:lnSpc>
                <a:spcPct val="90000"/>
              </a:lnSpc>
            </a:pPr>
            <a:r>
              <a:rPr lang="en-US" sz="1500" dirty="0"/>
              <a:t> Secure &amp; Forward Applications</a:t>
            </a:r>
          </a:p>
          <a:p>
            <a:pPr lvl="1">
              <a:lnSpc>
                <a:spcPct val="90000"/>
              </a:lnSpc>
            </a:pPr>
            <a:r>
              <a:rPr lang="en-US" sz="1500" dirty="0"/>
              <a:t>Marketing grant availability</a:t>
            </a:r>
          </a:p>
          <a:p>
            <a:pPr marL="0" indent="0">
              <a:lnSpc>
                <a:spcPct val="90000"/>
              </a:lnSpc>
              <a:buNone/>
            </a:pPr>
            <a:endParaRPr lang="en-US" sz="1800" b="1" dirty="0"/>
          </a:p>
          <a:p>
            <a:pPr marL="0" indent="0">
              <a:lnSpc>
                <a:spcPct val="90000"/>
              </a:lnSpc>
              <a:buNone/>
            </a:pPr>
            <a:r>
              <a:rPr lang="en-US" sz="1800" b="1" dirty="0"/>
              <a:t>MCDAVID collaboration agreement with GCHC</a:t>
            </a:r>
          </a:p>
          <a:p>
            <a:pPr lvl="1">
              <a:lnSpc>
                <a:spcPct val="90000"/>
              </a:lnSpc>
            </a:pPr>
            <a:r>
              <a:rPr lang="en-US" dirty="0"/>
              <a:t>Provide GCHC quarterly housing repair reports</a:t>
            </a:r>
          </a:p>
          <a:p>
            <a:pPr lvl="2">
              <a:lnSpc>
                <a:spcPct val="90000"/>
              </a:lnSpc>
            </a:pPr>
            <a:r>
              <a:rPr lang="en-US" dirty="0"/>
              <a:t>indicating status of applications, repairs and home replacements</a:t>
            </a:r>
          </a:p>
          <a:p>
            <a:pPr marL="914400" lvl="2" indent="0" algn="ctr">
              <a:lnSpc>
                <a:spcPct val="90000"/>
              </a:lnSpc>
              <a:buNone/>
            </a:pPr>
            <a:endParaRPr lang="en-US" dirty="0"/>
          </a:p>
          <a:p>
            <a:pPr marL="914400" lvl="2" indent="0">
              <a:lnSpc>
                <a:spcPct val="90000"/>
              </a:lnSpc>
              <a:buNone/>
            </a:pPr>
            <a:r>
              <a:rPr lang="en-US" sz="1800" b="1" dirty="0"/>
              <a:t>                    Who Selected Replacement Homes?</a:t>
            </a:r>
          </a:p>
          <a:p>
            <a:pPr marL="0" indent="0" algn="ctr">
              <a:lnSpc>
                <a:spcPct val="90000"/>
              </a:lnSpc>
              <a:buNone/>
            </a:pPr>
            <a:r>
              <a:rPr lang="en-US" sz="1700" dirty="0"/>
              <a:t>McDavid and Associates</a:t>
            </a:r>
          </a:p>
          <a:p>
            <a:pPr marL="0" indent="0">
              <a:lnSpc>
                <a:spcPct val="90000"/>
              </a:lnSpc>
              <a:buNone/>
            </a:pPr>
            <a:endParaRPr lang="en-US" sz="1500" dirty="0"/>
          </a:p>
        </p:txBody>
      </p:sp>
    </p:spTree>
    <p:extLst>
      <p:ext uri="{BB962C8B-B14F-4D97-AF65-F5344CB8AC3E}">
        <p14:creationId xmlns:p14="http://schemas.microsoft.com/office/powerpoint/2010/main" val="332146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5423-6CA4-FCBC-C324-2C3085440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6412C-5593-442D-3748-AAAB836044EC}"/>
              </a:ext>
            </a:extLst>
          </p:cNvPr>
          <p:cNvSpPr>
            <a:spLocks noGrp="1"/>
          </p:cNvSpPr>
          <p:nvPr>
            <p:ph type="title"/>
          </p:nvPr>
        </p:nvSpPr>
        <p:spPr>
          <a:xfrm>
            <a:off x="3341077" y="624110"/>
            <a:ext cx="8163535" cy="1280890"/>
          </a:xfrm>
        </p:spPr>
        <p:txBody>
          <a:bodyPr>
            <a:normAutofit/>
          </a:bodyPr>
          <a:lstStyle/>
          <a:p>
            <a:pPr algn="ctr"/>
            <a:r>
              <a:rPr lang="en-US" b="1" dirty="0"/>
              <a:t>Historical Perspective #4</a:t>
            </a:r>
          </a:p>
        </p:txBody>
      </p:sp>
      <p:pic>
        <p:nvPicPr>
          <p:cNvPr id="5" name="Picture 4" descr="Houses in an area">
            <a:extLst>
              <a:ext uri="{FF2B5EF4-FFF2-40B4-BE49-F238E27FC236}">
                <a16:creationId xmlns:a16="http://schemas.microsoft.com/office/drawing/2014/main" id="{99B41222-C074-187F-278C-012141E40033}"/>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0B5BDD40-1748-EB59-52FC-EEA1DB9C0201}"/>
              </a:ext>
            </a:extLst>
          </p:cNvPr>
          <p:cNvSpPr>
            <a:spLocks noGrp="1"/>
          </p:cNvSpPr>
          <p:nvPr>
            <p:ph idx="1"/>
          </p:nvPr>
        </p:nvSpPr>
        <p:spPr>
          <a:xfrm>
            <a:off x="3029803" y="1381760"/>
            <a:ext cx="8666328" cy="5323839"/>
          </a:xfrm>
        </p:spPr>
        <p:txBody>
          <a:bodyPr>
            <a:normAutofit fontScale="92500" lnSpcReduction="10000"/>
          </a:bodyPr>
          <a:lstStyle/>
          <a:p>
            <a:pPr marL="0" indent="0" algn="ctr">
              <a:lnSpc>
                <a:spcPct val="90000"/>
              </a:lnSpc>
              <a:buNone/>
            </a:pPr>
            <a:r>
              <a:rPr lang="en-US" sz="2000" b="1" dirty="0"/>
              <a:t>2017 – CDBG-17-C-2987 NR - $750,000</a:t>
            </a:r>
          </a:p>
          <a:p>
            <a:pPr marL="0" indent="0" algn="ctr">
              <a:lnSpc>
                <a:spcPct val="90000"/>
              </a:lnSpc>
              <a:buNone/>
            </a:pPr>
            <a:r>
              <a:rPr lang="en-US" sz="2000" b="1" dirty="0"/>
              <a:t>Essential Single-Family Rehabilitation Loan Program (ESFRLP) 2019 - $71,769</a:t>
            </a:r>
          </a:p>
          <a:p>
            <a:pPr marL="0" indent="0" algn="ctr">
              <a:lnSpc>
                <a:spcPct val="90000"/>
              </a:lnSpc>
              <a:buNone/>
            </a:pPr>
            <a:r>
              <a:rPr lang="en-US" sz="2000" b="1" dirty="0"/>
              <a:t>Two Urgent Repair Grants</a:t>
            </a:r>
          </a:p>
          <a:p>
            <a:pPr marL="0" indent="0">
              <a:lnSpc>
                <a:spcPct val="90000"/>
              </a:lnSpc>
              <a:buNone/>
            </a:pPr>
            <a:r>
              <a:rPr lang="en-US" sz="2000" b="1" dirty="0"/>
              <a:t>Issues</a:t>
            </a:r>
            <a:endParaRPr lang="en-US" sz="2000" dirty="0"/>
          </a:p>
          <a:p>
            <a:pPr lvl="1">
              <a:lnSpc>
                <a:spcPct val="90000"/>
              </a:lnSpc>
            </a:pPr>
            <a:r>
              <a:rPr lang="en-US" sz="2000" dirty="0"/>
              <a:t>No reports</a:t>
            </a:r>
          </a:p>
          <a:p>
            <a:pPr lvl="1">
              <a:lnSpc>
                <a:spcPct val="90000"/>
              </a:lnSpc>
            </a:pPr>
            <a:r>
              <a:rPr lang="en-US" sz="2000" dirty="0"/>
              <a:t>Disgruntled Applicants</a:t>
            </a:r>
          </a:p>
          <a:p>
            <a:pPr lvl="1">
              <a:lnSpc>
                <a:spcPct val="90000"/>
              </a:lnSpc>
            </a:pPr>
            <a:r>
              <a:rPr lang="en-US" sz="2000" dirty="0"/>
              <a:t>No timely communication by MA</a:t>
            </a:r>
          </a:p>
          <a:p>
            <a:pPr lvl="1">
              <a:lnSpc>
                <a:spcPct val="90000"/>
              </a:lnSpc>
            </a:pPr>
            <a:r>
              <a:rPr lang="en-US" sz="2000" dirty="0"/>
              <a:t>Requested assistance from County Admin – Routed back to MA</a:t>
            </a:r>
          </a:p>
          <a:p>
            <a:pPr lvl="1">
              <a:lnSpc>
                <a:spcPct val="90000"/>
              </a:lnSpc>
            </a:pPr>
            <a:r>
              <a:rPr lang="en-US" sz="2000" dirty="0"/>
              <a:t>Paperwork not in order</a:t>
            </a:r>
          </a:p>
          <a:p>
            <a:pPr lvl="1">
              <a:lnSpc>
                <a:spcPct val="90000"/>
              </a:lnSpc>
            </a:pPr>
            <a:r>
              <a:rPr lang="en-US" sz="2000" b="1" dirty="0"/>
              <a:t>Gates County Commissioners – Out of Compliance </a:t>
            </a:r>
          </a:p>
          <a:p>
            <a:pPr lvl="2">
              <a:lnSpc>
                <a:spcPct val="90000"/>
              </a:lnSpc>
            </a:pPr>
            <a:r>
              <a:rPr lang="en-US" sz="2000" dirty="0"/>
              <a:t>Funding deadlines continuously not met after numerous extensions</a:t>
            </a:r>
          </a:p>
          <a:p>
            <a:pPr lvl="2">
              <a:lnSpc>
                <a:spcPct val="90000"/>
              </a:lnSpc>
            </a:pPr>
            <a:r>
              <a:rPr lang="en-US" sz="2000" dirty="0"/>
              <a:t>Homes not replaced as required by grant</a:t>
            </a:r>
          </a:p>
          <a:p>
            <a:pPr lvl="1">
              <a:lnSpc>
                <a:spcPct val="90000"/>
              </a:lnSpc>
            </a:pPr>
            <a:r>
              <a:rPr lang="en-US" sz="2000" b="1" dirty="0"/>
              <a:t>NC Department of Commerce (funders) prepared to pull funding and ask for a refund of $750,000</a:t>
            </a:r>
          </a:p>
          <a:p>
            <a:pPr lvl="1">
              <a:lnSpc>
                <a:spcPct val="90000"/>
              </a:lnSpc>
            </a:pPr>
            <a:endParaRPr lang="en-US" sz="1500" b="1" dirty="0"/>
          </a:p>
          <a:p>
            <a:pPr marL="0" indent="0">
              <a:lnSpc>
                <a:spcPct val="90000"/>
              </a:lnSpc>
              <a:buNone/>
            </a:pPr>
            <a:endParaRPr lang="en-US" sz="1500" dirty="0"/>
          </a:p>
        </p:txBody>
      </p:sp>
    </p:spTree>
    <p:extLst>
      <p:ext uri="{BB962C8B-B14F-4D97-AF65-F5344CB8AC3E}">
        <p14:creationId xmlns:p14="http://schemas.microsoft.com/office/powerpoint/2010/main" val="312499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7612-054C-44DB-7A8B-013056CCA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78978-ED2F-BE5F-BF51-0A58B469F84E}"/>
              </a:ext>
            </a:extLst>
          </p:cNvPr>
          <p:cNvSpPr>
            <a:spLocks noGrp="1"/>
          </p:cNvSpPr>
          <p:nvPr>
            <p:ph type="title"/>
          </p:nvPr>
        </p:nvSpPr>
        <p:spPr>
          <a:xfrm>
            <a:off x="3059114" y="624110"/>
            <a:ext cx="8718903" cy="1280890"/>
          </a:xfrm>
        </p:spPr>
        <p:txBody>
          <a:bodyPr>
            <a:normAutofit/>
          </a:bodyPr>
          <a:lstStyle/>
          <a:p>
            <a:pPr algn="ctr"/>
            <a:r>
              <a:rPr lang="en-US" b="1" dirty="0"/>
              <a:t>Historical Perspective – Timeline</a:t>
            </a:r>
          </a:p>
        </p:txBody>
      </p:sp>
      <p:pic>
        <p:nvPicPr>
          <p:cNvPr id="5" name="Picture 4" descr="Houses in an area">
            <a:extLst>
              <a:ext uri="{FF2B5EF4-FFF2-40B4-BE49-F238E27FC236}">
                <a16:creationId xmlns:a16="http://schemas.microsoft.com/office/drawing/2014/main" id="{8C1FF43D-66FC-B353-805D-3B53EA59D3EC}"/>
              </a:ext>
            </a:extLst>
          </p:cNvPr>
          <p:cNvPicPr>
            <a:picLocks noChangeAspect="1"/>
          </p:cNvPicPr>
          <p:nvPr/>
        </p:nvPicPr>
        <p:blipFill>
          <a:blip r:embed="rId3"/>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2529C3BD-197D-F343-4A24-388B4289E1C5}"/>
              </a:ext>
            </a:extLst>
          </p:cNvPr>
          <p:cNvSpPr>
            <a:spLocks noGrp="1"/>
          </p:cNvSpPr>
          <p:nvPr>
            <p:ph idx="1"/>
          </p:nvPr>
        </p:nvSpPr>
        <p:spPr>
          <a:xfrm>
            <a:off x="3059114" y="1433015"/>
            <a:ext cx="8445495" cy="471985"/>
          </a:xfrm>
        </p:spPr>
        <p:txBody>
          <a:bodyPr>
            <a:normAutofit/>
          </a:bodyPr>
          <a:lstStyle/>
          <a:p>
            <a:pPr marL="0" indent="0" algn="ctr">
              <a:lnSpc>
                <a:spcPct val="90000"/>
              </a:lnSpc>
              <a:buNone/>
            </a:pPr>
            <a:r>
              <a:rPr lang="en-US" sz="1600" b="1" dirty="0"/>
              <a:t>2017 CDBG-17-C-2987 NR – 2019 ESFLRP – Two URP Grants</a:t>
            </a:r>
          </a:p>
        </p:txBody>
      </p:sp>
      <p:graphicFrame>
        <p:nvGraphicFramePr>
          <p:cNvPr id="6" name="Table 5">
            <a:extLst>
              <a:ext uri="{FF2B5EF4-FFF2-40B4-BE49-F238E27FC236}">
                <a16:creationId xmlns:a16="http://schemas.microsoft.com/office/drawing/2014/main" id="{87CB8936-8836-06F7-61B1-89C92D8028A9}"/>
              </a:ext>
            </a:extLst>
          </p:cNvPr>
          <p:cNvGraphicFramePr>
            <a:graphicFrameLocks noGrp="1"/>
          </p:cNvGraphicFramePr>
          <p:nvPr>
            <p:extLst>
              <p:ext uri="{D42A27DB-BD31-4B8C-83A1-F6EECF244321}">
                <p14:modId xmlns:p14="http://schemas.microsoft.com/office/powerpoint/2010/main" val="2671550581"/>
              </p:ext>
            </p:extLst>
          </p:nvPr>
        </p:nvGraphicFramePr>
        <p:xfrm>
          <a:off x="3059115" y="1905001"/>
          <a:ext cx="8718903" cy="4449094"/>
        </p:xfrm>
        <a:graphic>
          <a:graphicData uri="http://schemas.openxmlformats.org/drawingml/2006/table">
            <a:tbl>
              <a:tblPr firstRow="1" bandRow="1">
                <a:tableStyleId>{5C22544A-7EE6-4342-B048-85BDC9FD1C3A}</a:tableStyleId>
              </a:tblPr>
              <a:tblGrid>
                <a:gridCol w="1484499">
                  <a:extLst>
                    <a:ext uri="{9D8B030D-6E8A-4147-A177-3AD203B41FA5}">
                      <a16:colId xmlns:a16="http://schemas.microsoft.com/office/drawing/2014/main" val="4275398037"/>
                    </a:ext>
                  </a:extLst>
                </a:gridCol>
                <a:gridCol w="3999885">
                  <a:extLst>
                    <a:ext uri="{9D8B030D-6E8A-4147-A177-3AD203B41FA5}">
                      <a16:colId xmlns:a16="http://schemas.microsoft.com/office/drawing/2014/main" val="298283568"/>
                    </a:ext>
                  </a:extLst>
                </a:gridCol>
                <a:gridCol w="3234519">
                  <a:extLst>
                    <a:ext uri="{9D8B030D-6E8A-4147-A177-3AD203B41FA5}">
                      <a16:colId xmlns:a16="http://schemas.microsoft.com/office/drawing/2014/main" val="3723105777"/>
                    </a:ext>
                  </a:extLst>
                </a:gridCol>
              </a:tblGrid>
              <a:tr h="404042">
                <a:tc>
                  <a:txBody>
                    <a:bodyPr/>
                    <a:lstStyle/>
                    <a:p>
                      <a:pPr algn="ctr"/>
                      <a:r>
                        <a:rPr lang="en-US" dirty="0"/>
                        <a:t>Year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38840143"/>
                  </a:ext>
                </a:extLst>
              </a:tr>
              <a:tr h="533980">
                <a:tc>
                  <a:txBody>
                    <a:bodyPr/>
                    <a:lstStyle/>
                    <a:p>
                      <a:r>
                        <a:rPr lang="en-US" sz="1600" b="1" dirty="0"/>
                        <a:t>2017</a:t>
                      </a:r>
                    </a:p>
                  </a:txBody>
                  <a:tcPr/>
                </a:tc>
                <a:tc>
                  <a:txBody>
                    <a:bodyPr/>
                    <a:lstStyle/>
                    <a:p>
                      <a:r>
                        <a:rPr lang="en-US" sz="1600" b="1" dirty="0"/>
                        <a:t>MOU Signed – 4 Homes Replaced</a:t>
                      </a:r>
                    </a:p>
                  </a:txBody>
                  <a:tcPr/>
                </a:tc>
                <a:tc>
                  <a:txBody>
                    <a:bodyPr/>
                    <a:lstStyle/>
                    <a:p>
                      <a:pPr algn="ctr"/>
                      <a:r>
                        <a:rPr lang="en-US" sz="1600" b="1" dirty="0"/>
                        <a:t>2017 County Manager</a:t>
                      </a:r>
                    </a:p>
                  </a:txBody>
                  <a:tcPr/>
                </a:tc>
                <a:extLst>
                  <a:ext uri="{0D108BD9-81ED-4DB2-BD59-A6C34878D82A}">
                    <a16:rowId xmlns:a16="http://schemas.microsoft.com/office/drawing/2014/main" val="1567279874"/>
                  </a:ext>
                </a:extLst>
              </a:tr>
              <a:tr h="549069">
                <a:tc>
                  <a:txBody>
                    <a:bodyPr/>
                    <a:lstStyle/>
                    <a:p>
                      <a:r>
                        <a:rPr lang="en-US" sz="1600" dirty="0"/>
                        <a:t>11.13.2021</a:t>
                      </a:r>
                    </a:p>
                  </a:txBody>
                  <a:tcPr/>
                </a:tc>
                <a:tc>
                  <a:txBody>
                    <a:bodyPr/>
                    <a:lstStyle/>
                    <a:p>
                      <a:r>
                        <a:rPr lang="en-US" sz="1600" dirty="0"/>
                        <a:t>Original Grant Period &amp; Close Out    </a:t>
                      </a:r>
                      <a:r>
                        <a:rPr lang="en-US" sz="1600" b="1" dirty="0"/>
                        <a:t>(16 month)</a:t>
                      </a:r>
                    </a:p>
                  </a:txBody>
                  <a:tcPr/>
                </a:tc>
                <a:tc>
                  <a:txBody>
                    <a:bodyPr/>
                    <a:lstStyle/>
                    <a:p>
                      <a:pPr algn="ctr"/>
                      <a:r>
                        <a:rPr lang="en-US" sz="1600" dirty="0"/>
                        <a:t>Final paperwork submitted</a:t>
                      </a:r>
                    </a:p>
                  </a:txBody>
                  <a:tcPr/>
                </a:tc>
                <a:extLst>
                  <a:ext uri="{0D108BD9-81ED-4DB2-BD59-A6C34878D82A}">
                    <a16:rowId xmlns:a16="http://schemas.microsoft.com/office/drawing/2014/main" val="3270597737"/>
                  </a:ext>
                </a:extLst>
              </a:tr>
              <a:tr h="597296">
                <a:tc>
                  <a:txBody>
                    <a:bodyPr/>
                    <a:lstStyle/>
                    <a:p>
                      <a:r>
                        <a:rPr lang="en-US" sz="1600" dirty="0"/>
                        <a:t>11.13.21 – 11.12.22</a:t>
                      </a:r>
                    </a:p>
                  </a:txBody>
                  <a:tcPr/>
                </a:tc>
                <a:tc>
                  <a:txBody>
                    <a:bodyPr/>
                    <a:lstStyle/>
                    <a:p>
                      <a:r>
                        <a:rPr lang="en-US" sz="1600" dirty="0"/>
                        <a:t>Extension Requested </a:t>
                      </a:r>
                    </a:p>
                  </a:txBody>
                  <a:tcPr/>
                </a:tc>
                <a:tc>
                  <a:txBody>
                    <a:bodyPr/>
                    <a:lstStyle/>
                    <a:p>
                      <a:pPr algn="ctr"/>
                      <a:r>
                        <a:rPr lang="en-US" sz="1600" dirty="0"/>
                        <a:t>Approved</a:t>
                      </a:r>
                    </a:p>
                  </a:txBody>
                  <a:tcPr/>
                </a:tc>
                <a:extLst>
                  <a:ext uri="{0D108BD9-81ED-4DB2-BD59-A6C34878D82A}">
                    <a16:rowId xmlns:a16="http://schemas.microsoft.com/office/drawing/2014/main" val="503446907"/>
                  </a:ext>
                </a:extLst>
              </a:tr>
              <a:tr h="317882">
                <a:tc>
                  <a:txBody>
                    <a:bodyPr/>
                    <a:lstStyle/>
                    <a:p>
                      <a:r>
                        <a:rPr lang="en-US" sz="1600" dirty="0"/>
                        <a:t>11.18.22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71% funds expanded</a:t>
                      </a:r>
                    </a:p>
                  </a:txBody>
                  <a:tcPr/>
                </a:tc>
                <a:tc>
                  <a:txBody>
                    <a:bodyPr/>
                    <a:lstStyle/>
                    <a:p>
                      <a:endParaRPr lang="en-US" sz="1600" dirty="0"/>
                    </a:p>
                  </a:txBody>
                  <a:tcPr/>
                </a:tc>
                <a:extLst>
                  <a:ext uri="{0D108BD9-81ED-4DB2-BD59-A6C34878D82A}">
                    <a16:rowId xmlns:a16="http://schemas.microsoft.com/office/drawing/2014/main" val="3946439052"/>
                  </a:ext>
                </a:extLst>
              </a:tr>
              <a:tr h="5490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11.13.22 –5.17.23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Extension Requested</a:t>
                      </a:r>
                    </a:p>
                    <a:p>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Approved</a:t>
                      </a:r>
                    </a:p>
                    <a:p>
                      <a:endParaRPr lang="en-US" sz="1600" dirty="0"/>
                    </a:p>
                  </a:txBody>
                  <a:tcPr/>
                </a:tc>
                <a:extLst>
                  <a:ext uri="{0D108BD9-81ED-4DB2-BD59-A6C34878D82A}">
                    <a16:rowId xmlns:a16="http://schemas.microsoft.com/office/drawing/2014/main" val="263895861"/>
                  </a:ext>
                </a:extLst>
              </a:tr>
              <a:tr h="780256">
                <a:tc>
                  <a:txBody>
                    <a:bodyPr/>
                    <a:lstStyle/>
                    <a:p>
                      <a:r>
                        <a:rPr lang="en-US" sz="1600" dirty="0"/>
                        <a:t>5.17.23</a:t>
                      </a:r>
                    </a:p>
                    <a:p>
                      <a:r>
                        <a:rPr lang="en-US" sz="1600" dirty="0"/>
                        <a:t>6.10.23</a:t>
                      </a:r>
                    </a:p>
                    <a:p>
                      <a:r>
                        <a:rPr lang="en-US" sz="1600" dirty="0"/>
                        <a:t>6.30.23</a:t>
                      </a:r>
                    </a:p>
                  </a:txBody>
                  <a:tcPr/>
                </a:tc>
                <a:tc>
                  <a:txBody>
                    <a:bodyPr/>
                    <a:lstStyle/>
                    <a:p>
                      <a:r>
                        <a:rPr lang="en-US" sz="1600" dirty="0"/>
                        <a:t>Requirement - All Funds Obligated                              Requirement - All Funds Expended</a:t>
                      </a:r>
                    </a:p>
                    <a:p>
                      <a:r>
                        <a:rPr lang="en-US" sz="1600" dirty="0"/>
                        <a:t>Requirement - Project Closed</a:t>
                      </a:r>
                    </a:p>
                  </a:txBody>
                  <a:tcPr/>
                </a:tc>
                <a:tc>
                  <a:txBody>
                    <a:bodyPr/>
                    <a:lstStyle/>
                    <a:p>
                      <a:r>
                        <a:rPr lang="en-US" sz="1600" b="1" dirty="0"/>
                        <a:t>NC Department of Commerce</a:t>
                      </a:r>
                    </a:p>
                  </a:txBody>
                  <a:tcPr/>
                </a:tc>
                <a:extLst>
                  <a:ext uri="{0D108BD9-81ED-4DB2-BD59-A6C34878D82A}">
                    <a16:rowId xmlns:a16="http://schemas.microsoft.com/office/drawing/2014/main" val="3946573407"/>
                  </a:ext>
                </a:extLst>
              </a:tr>
              <a:tr h="597296">
                <a:tc>
                  <a:txBody>
                    <a:bodyPr/>
                    <a:lstStyle/>
                    <a:p>
                      <a:r>
                        <a:rPr lang="en-US" sz="1600" b="1" dirty="0"/>
                        <a:t>7.2024</a:t>
                      </a:r>
                    </a:p>
                  </a:txBody>
                  <a:tcPr/>
                </a:tc>
                <a:tc>
                  <a:txBody>
                    <a:bodyPr/>
                    <a:lstStyle/>
                    <a:p>
                      <a:r>
                        <a:rPr lang="en-US" sz="1600" b="1" dirty="0"/>
                        <a:t>-CDBG Grant Closed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2yrs 18 </a:t>
                      </a:r>
                      <a:r>
                        <a:rPr lang="en-US" sz="1600" b="1" dirty="0" err="1"/>
                        <a:t>mo</a:t>
                      </a:r>
                      <a:r>
                        <a:rPr lang="en-US" sz="1600" b="1" dirty="0"/>
                        <a:t> (41 months)</a:t>
                      </a:r>
                    </a:p>
                  </a:txBody>
                  <a:tcPr/>
                </a:tc>
                <a:tc>
                  <a:txBody>
                    <a:bodyPr/>
                    <a:lstStyle/>
                    <a:p>
                      <a:pPr algn="ctr"/>
                      <a:r>
                        <a:rPr lang="en-US" sz="1600" b="1" dirty="0"/>
                        <a:t>2024 County Admin Team</a:t>
                      </a:r>
                    </a:p>
                  </a:txBody>
                  <a:tcPr/>
                </a:tc>
                <a:extLst>
                  <a:ext uri="{0D108BD9-81ED-4DB2-BD59-A6C34878D82A}">
                    <a16:rowId xmlns:a16="http://schemas.microsoft.com/office/drawing/2014/main" val="3259501268"/>
                  </a:ext>
                </a:extLst>
              </a:tr>
            </a:tbl>
          </a:graphicData>
        </a:graphic>
      </p:graphicFrame>
    </p:spTree>
    <p:extLst>
      <p:ext uri="{BB962C8B-B14F-4D97-AF65-F5344CB8AC3E}">
        <p14:creationId xmlns:p14="http://schemas.microsoft.com/office/powerpoint/2010/main" val="388286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8AC87-3976-E584-AC74-8B5080C3F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74EFF-22F8-03BD-335A-36EAA42F16B1}"/>
              </a:ext>
            </a:extLst>
          </p:cNvPr>
          <p:cNvSpPr>
            <a:spLocks noGrp="1"/>
          </p:cNvSpPr>
          <p:nvPr>
            <p:ph type="title"/>
          </p:nvPr>
        </p:nvSpPr>
        <p:spPr>
          <a:xfrm>
            <a:off x="3341077" y="624110"/>
            <a:ext cx="8163535" cy="1280890"/>
          </a:xfrm>
        </p:spPr>
        <p:txBody>
          <a:bodyPr>
            <a:normAutofit/>
          </a:bodyPr>
          <a:lstStyle/>
          <a:p>
            <a:pPr algn="ctr"/>
            <a:r>
              <a:rPr lang="en-US" b="1" dirty="0"/>
              <a:t>Historical Perspective – “Clean Up”</a:t>
            </a:r>
          </a:p>
        </p:txBody>
      </p:sp>
      <p:pic>
        <p:nvPicPr>
          <p:cNvPr id="5" name="Picture 4" descr="Houses in an area">
            <a:extLst>
              <a:ext uri="{FF2B5EF4-FFF2-40B4-BE49-F238E27FC236}">
                <a16:creationId xmlns:a16="http://schemas.microsoft.com/office/drawing/2014/main" id="{AA9D6509-EAF2-5409-792C-D7574D62E2B9}"/>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A2905972-6AF2-AB91-68F9-0C6E3059C3F9}"/>
              </a:ext>
            </a:extLst>
          </p:cNvPr>
          <p:cNvSpPr>
            <a:spLocks noGrp="1"/>
          </p:cNvSpPr>
          <p:nvPr>
            <p:ph idx="1"/>
          </p:nvPr>
        </p:nvSpPr>
        <p:spPr>
          <a:xfrm>
            <a:off x="3341077" y="1542197"/>
            <a:ext cx="8355054" cy="4954137"/>
          </a:xfrm>
        </p:spPr>
        <p:txBody>
          <a:bodyPr>
            <a:normAutofit/>
          </a:bodyPr>
          <a:lstStyle/>
          <a:p>
            <a:pPr marL="0" indent="0" algn="ctr">
              <a:lnSpc>
                <a:spcPct val="90000"/>
              </a:lnSpc>
              <a:buNone/>
            </a:pPr>
            <a:r>
              <a:rPr lang="en-US" sz="2000" dirty="0"/>
              <a:t>2017 CDBG-17-C-2987 NR </a:t>
            </a:r>
          </a:p>
          <a:p>
            <a:pPr marL="0" indent="0" algn="ctr">
              <a:lnSpc>
                <a:spcPct val="90000"/>
              </a:lnSpc>
              <a:buNone/>
            </a:pPr>
            <a:r>
              <a:rPr lang="en-US" sz="2000" dirty="0"/>
              <a:t>Essential Single-Family Rehabilitation Loan Program (ESFRLP) 2019</a:t>
            </a:r>
          </a:p>
          <a:p>
            <a:pPr marL="0" indent="0" algn="ctr">
              <a:lnSpc>
                <a:spcPct val="90000"/>
              </a:lnSpc>
              <a:buNone/>
            </a:pPr>
            <a:r>
              <a:rPr lang="en-US" sz="2000" dirty="0"/>
              <a:t>Two Urgent Repair Funds Prior 2020</a:t>
            </a:r>
          </a:p>
          <a:p>
            <a:pPr marL="0" indent="0">
              <a:lnSpc>
                <a:spcPct val="90000"/>
              </a:lnSpc>
              <a:buNone/>
            </a:pPr>
            <a:endParaRPr lang="en-US" sz="2000" b="1" dirty="0">
              <a:highlight>
                <a:srgbClr val="FFFF00"/>
              </a:highlight>
            </a:endParaRPr>
          </a:p>
          <a:p>
            <a:pPr marL="0" indent="0" algn="ctr">
              <a:lnSpc>
                <a:spcPct val="90000"/>
              </a:lnSpc>
              <a:buNone/>
            </a:pPr>
            <a:r>
              <a:rPr lang="en-US" sz="2000" b="1" dirty="0"/>
              <a:t>Administrative Team</a:t>
            </a:r>
          </a:p>
          <a:p>
            <a:pPr lvl="1">
              <a:lnSpc>
                <a:spcPct val="90000"/>
              </a:lnSpc>
            </a:pPr>
            <a:r>
              <a:rPr lang="en-US" sz="2000" dirty="0"/>
              <a:t>Pitt Godwin, County Attorney</a:t>
            </a:r>
          </a:p>
          <a:p>
            <a:pPr lvl="1">
              <a:lnSpc>
                <a:spcPct val="90000"/>
              </a:lnSpc>
            </a:pPr>
            <a:r>
              <a:rPr lang="en-US" sz="2000" dirty="0"/>
              <a:t>Michael Irvin, Albemarle Commission Director</a:t>
            </a:r>
          </a:p>
          <a:p>
            <a:pPr lvl="1">
              <a:lnSpc>
                <a:spcPct val="90000"/>
              </a:lnSpc>
            </a:pPr>
            <a:r>
              <a:rPr lang="en-US" sz="2000" dirty="0"/>
              <a:t>Tim Wilson, County Manager</a:t>
            </a:r>
          </a:p>
          <a:p>
            <a:pPr lvl="1">
              <a:lnSpc>
                <a:spcPct val="90000"/>
              </a:lnSpc>
            </a:pPr>
            <a:r>
              <a:rPr lang="en-US" sz="2000" dirty="0"/>
              <a:t>Scott Sauer, Interim County Manager</a:t>
            </a:r>
          </a:p>
          <a:p>
            <a:pPr lvl="1">
              <a:lnSpc>
                <a:spcPct val="90000"/>
              </a:lnSpc>
            </a:pPr>
            <a:r>
              <a:rPr lang="en-US" sz="2000" dirty="0"/>
              <a:t>Dr. Althea Riddick, Chair, Gates County Board of Commissioners</a:t>
            </a:r>
          </a:p>
          <a:p>
            <a:pPr marL="0" indent="0">
              <a:lnSpc>
                <a:spcPct val="90000"/>
              </a:lnSpc>
              <a:buNone/>
            </a:pPr>
            <a:endParaRPr lang="en-US" sz="1500" dirty="0"/>
          </a:p>
        </p:txBody>
      </p:sp>
    </p:spTree>
    <p:extLst>
      <p:ext uri="{BB962C8B-B14F-4D97-AF65-F5344CB8AC3E}">
        <p14:creationId xmlns:p14="http://schemas.microsoft.com/office/powerpoint/2010/main" val="327599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916AB-9396-E082-A347-784404191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284B8-09F3-2DCB-6C59-5D1585A5D877}"/>
              </a:ext>
            </a:extLst>
          </p:cNvPr>
          <p:cNvSpPr>
            <a:spLocks noGrp="1"/>
          </p:cNvSpPr>
          <p:nvPr>
            <p:ph type="title"/>
          </p:nvPr>
        </p:nvSpPr>
        <p:spPr>
          <a:xfrm>
            <a:off x="3341077" y="624110"/>
            <a:ext cx="8163535" cy="1280890"/>
          </a:xfrm>
        </p:spPr>
        <p:txBody>
          <a:bodyPr>
            <a:normAutofit/>
          </a:bodyPr>
          <a:lstStyle/>
          <a:p>
            <a:pPr algn="ctr"/>
            <a:r>
              <a:rPr lang="en-US" b="1" dirty="0"/>
              <a:t>Historical Perspective Homeowners</a:t>
            </a:r>
          </a:p>
        </p:txBody>
      </p:sp>
      <p:pic>
        <p:nvPicPr>
          <p:cNvPr id="5" name="Picture 4" descr="Houses in an area">
            <a:extLst>
              <a:ext uri="{FF2B5EF4-FFF2-40B4-BE49-F238E27FC236}">
                <a16:creationId xmlns:a16="http://schemas.microsoft.com/office/drawing/2014/main" id="{339E26E5-E43E-610B-7D81-2F7A5962AF93}"/>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5924C6F1-BDD4-AA06-7122-4DE11DA78F6B}"/>
              </a:ext>
            </a:extLst>
          </p:cNvPr>
          <p:cNvSpPr>
            <a:spLocks noGrp="1"/>
          </p:cNvSpPr>
          <p:nvPr>
            <p:ph idx="1"/>
          </p:nvPr>
        </p:nvSpPr>
        <p:spPr>
          <a:xfrm>
            <a:off x="3341077" y="1514901"/>
            <a:ext cx="8054804" cy="4718989"/>
          </a:xfrm>
        </p:spPr>
        <p:txBody>
          <a:bodyPr>
            <a:normAutofit/>
          </a:bodyPr>
          <a:lstStyle/>
          <a:p>
            <a:pPr marL="0" indent="0">
              <a:lnSpc>
                <a:spcPct val="90000"/>
              </a:lnSpc>
              <a:buNone/>
            </a:pPr>
            <a:r>
              <a:rPr lang="en-US" sz="2000" b="1" dirty="0"/>
              <a:t>County Impact: </a:t>
            </a:r>
            <a:r>
              <a:rPr lang="en-US" sz="2000" b="1" i="1" dirty="0">
                <a:highlight>
                  <a:srgbClr val="00FF00"/>
                </a:highlight>
              </a:rPr>
              <a:t>Out of compliance; At risk of repaying funds</a:t>
            </a:r>
          </a:p>
          <a:p>
            <a:pPr marL="0" indent="0">
              <a:lnSpc>
                <a:spcPct val="90000"/>
              </a:lnSpc>
              <a:buNone/>
            </a:pPr>
            <a:r>
              <a:rPr lang="en-US" sz="2000" b="1" dirty="0"/>
              <a:t>Homeowner Impacts:</a:t>
            </a:r>
          </a:p>
          <a:p>
            <a:pPr>
              <a:lnSpc>
                <a:spcPct val="90000"/>
              </a:lnSpc>
            </a:pPr>
            <a:r>
              <a:rPr lang="en-US" sz="2000" dirty="0"/>
              <a:t>Elderly homeowners had to relocate during process</a:t>
            </a:r>
          </a:p>
          <a:p>
            <a:pPr>
              <a:lnSpc>
                <a:spcPct val="90000"/>
              </a:lnSpc>
            </a:pPr>
            <a:r>
              <a:rPr lang="en-US" sz="2000" dirty="0"/>
              <a:t>Expectation - 16 months homeless</a:t>
            </a:r>
          </a:p>
          <a:p>
            <a:pPr>
              <a:lnSpc>
                <a:spcPct val="90000"/>
              </a:lnSpc>
            </a:pPr>
            <a:r>
              <a:rPr lang="en-US" sz="2000" dirty="0"/>
              <a:t>16-month grant extended to 41 months of homelessness</a:t>
            </a:r>
            <a:endParaRPr lang="en-US" sz="2000" b="1" dirty="0"/>
          </a:p>
          <a:p>
            <a:pPr marL="0" indent="0">
              <a:lnSpc>
                <a:spcPct val="90000"/>
              </a:lnSpc>
              <a:buNone/>
            </a:pPr>
            <a:endParaRPr lang="en-US" sz="2000" b="1" dirty="0"/>
          </a:p>
          <a:p>
            <a:pPr marL="0" indent="0">
              <a:lnSpc>
                <a:spcPct val="90000"/>
              </a:lnSpc>
              <a:buNone/>
            </a:pPr>
            <a:r>
              <a:rPr lang="en-US" sz="2000" b="1" dirty="0"/>
              <a:t>Homeowner Results:</a:t>
            </a:r>
          </a:p>
          <a:p>
            <a:pPr lvl="1">
              <a:lnSpc>
                <a:spcPct val="90000"/>
              </a:lnSpc>
            </a:pPr>
            <a:r>
              <a:rPr lang="en-US" sz="2000" dirty="0"/>
              <a:t>2 homeowners living healthy &amp; safe in new home</a:t>
            </a:r>
          </a:p>
          <a:p>
            <a:pPr lvl="1">
              <a:lnSpc>
                <a:spcPct val="90000"/>
              </a:lnSpc>
            </a:pPr>
            <a:r>
              <a:rPr lang="en-US" sz="2000" dirty="0"/>
              <a:t>1 homeowner only enjoyed home for several weeks &amp; then died</a:t>
            </a:r>
          </a:p>
          <a:p>
            <a:pPr lvl="1">
              <a:lnSpc>
                <a:spcPct val="90000"/>
              </a:lnSpc>
            </a:pPr>
            <a:r>
              <a:rPr lang="en-US" sz="2000" dirty="0"/>
              <a:t>1 homeowner died before getting to move in</a:t>
            </a:r>
          </a:p>
          <a:p>
            <a:pPr>
              <a:lnSpc>
                <a:spcPct val="90000"/>
              </a:lnSpc>
            </a:pPr>
            <a:endParaRPr lang="en-US" sz="1500" dirty="0"/>
          </a:p>
        </p:txBody>
      </p:sp>
    </p:spTree>
    <p:extLst>
      <p:ext uri="{BB962C8B-B14F-4D97-AF65-F5344CB8AC3E}">
        <p14:creationId xmlns:p14="http://schemas.microsoft.com/office/powerpoint/2010/main" val="5000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598A4-2541-C64B-6BCE-A868D176B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B7663-34B9-0FBC-1E70-6EEFE7BC7D38}"/>
              </a:ext>
            </a:extLst>
          </p:cNvPr>
          <p:cNvSpPr>
            <a:spLocks noGrp="1"/>
          </p:cNvSpPr>
          <p:nvPr>
            <p:ph type="title"/>
          </p:nvPr>
        </p:nvSpPr>
        <p:spPr>
          <a:xfrm>
            <a:off x="3341077" y="624110"/>
            <a:ext cx="8163535" cy="986326"/>
          </a:xfrm>
        </p:spPr>
        <p:txBody>
          <a:bodyPr>
            <a:normAutofit/>
          </a:bodyPr>
          <a:lstStyle/>
          <a:p>
            <a:pPr algn="ctr"/>
            <a:br>
              <a:rPr lang="en-US" sz="2200" b="1" dirty="0"/>
            </a:br>
            <a:endParaRPr lang="en-US" sz="2000" dirty="0">
              <a:highlight>
                <a:srgbClr val="FFFF00"/>
              </a:highlight>
            </a:endParaRPr>
          </a:p>
        </p:txBody>
      </p:sp>
      <p:pic>
        <p:nvPicPr>
          <p:cNvPr id="5" name="Picture 4" descr="Houses in an area">
            <a:extLst>
              <a:ext uri="{FF2B5EF4-FFF2-40B4-BE49-F238E27FC236}">
                <a16:creationId xmlns:a16="http://schemas.microsoft.com/office/drawing/2014/main" id="{F732EF51-ACF6-730F-0FBF-4CF467FC12BF}"/>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4D42F8AA-17FC-BD9E-A3E7-712D4492A5D0}"/>
              </a:ext>
            </a:extLst>
          </p:cNvPr>
          <p:cNvSpPr>
            <a:spLocks noGrp="1"/>
          </p:cNvSpPr>
          <p:nvPr>
            <p:ph idx="1"/>
          </p:nvPr>
        </p:nvSpPr>
        <p:spPr>
          <a:xfrm>
            <a:off x="3341077" y="1610436"/>
            <a:ext cx="8163534" cy="4851324"/>
          </a:xfrm>
        </p:spPr>
        <p:txBody>
          <a:bodyPr>
            <a:normAutofit/>
          </a:bodyPr>
          <a:lstStyle/>
          <a:p>
            <a:pPr>
              <a:lnSpc>
                <a:spcPct val="90000"/>
              </a:lnSpc>
            </a:pPr>
            <a:r>
              <a:rPr lang="en-US" sz="2400" b="1" dirty="0"/>
              <a:t>Albemarle Commission</a:t>
            </a:r>
          </a:p>
          <a:p>
            <a:pPr lvl="1">
              <a:lnSpc>
                <a:spcPct val="90000"/>
              </a:lnSpc>
            </a:pPr>
            <a:r>
              <a:rPr lang="en-US" sz="2000" dirty="0"/>
              <a:t>URP 22 - $30,000  - 2 homes</a:t>
            </a:r>
          </a:p>
          <a:p>
            <a:pPr lvl="1">
              <a:lnSpc>
                <a:spcPct val="90000"/>
              </a:lnSpc>
            </a:pPr>
            <a:r>
              <a:rPr lang="en-US" sz="2000" dirty="0"/>
              <a:t>Legislative Funds 23 - $30,000 – 4 homes</a:t>
            </a:r>
          </a:p>
          <a:p>
            <a:pPr lvl="1">
              <a:lnSpc>
                <a:spcPct val="90000"/>
              </a:lnSpc>
            </a:pPr>
            <a:r>
              <a:rPr lang="en-US" sz="2000" dirty="0"/>
              <a:t>URP 24 - $20,000 – 2 homes</a:t>
            </a:r>
            <a:br>
              <a:rPr lang="en-US" b="1" dirty="0"/>
            </a:br>
            <a:endParaRPr lang="en-US" b="1" dirty="0"/>
          </a:p>
          <a:p>
            <a:pPr>
              <a:lnSpc>
                <a:spcPct val="90000"/>
              </a:lnSpc>
            </a:pPr>
            <a:r>
              <a:rPr lang="en-US" sz="2000" b="1" dirty="0"/>
              <a:t>Gates County Housing 2023 - 2024 </a:t>
            </a:r>
            <a:r>
              <a:rPr lang="en-US" sz="2000" dirty="0"/>
              <a:t>– 15 homes</a:t>
            </a:r>
          </a:p>
          <a:p>
            <a:pPr lvl="1">
              <a:lnSpc>
                <a:spcPct val="90000"/>
              </a:lnSpc>
            </a:pPr>
            <a:r>
              <a:rPr lang="en-US" sz="2000" dirty="0"/>
              <a:t>RC Foundation Grant - $100,000</a:t>
            </a:r>
          </a:p>
          <a:p>
            <a:pPr lvl="1">
              <a:lnSpc>
                <a:spcPct val="90000"/>
              </a:lnSpc>
            </a:pPr>
            <a:r>
              <a:rPr lang="en-US" sz="2000" dirty="0"/>
              <a:t>Gates County Commissioners - $7,000</a:t>
            </a:r>
          </a:p>
          <a:p>
            <a:pPr marL="0" indent="0">
              <a:lnSpc>
                <a:spcPct val="90000"/>
              </a:lnSpc>
              <a:buNone/>
            </a:pPr>
            <a:r>
              <a:rPr lang="en-US" sz="2000" b="1" dirty="0"/>
              <a:t>Impacts:</a:t>
            </a:r>
          </a:p>
          <a:p>
            <a:pPr>
              <a:lnSpc>
                <a:spcPct val="90000"/>
              </a:lnSpc>
            </a:pPr>
            <a:r>
              <a:rPr lang="en-US" sz="2000" dirty="0"/>
              <a:t>Grants successfully completed and closed out on time</a:t>
            </a:r>
          </a:p>
          <a:p>
            <a:pPr>
              <a:lnSpc>
                <a:spcPct val="90000"/>
              </a:lnSpc>
            </a:pPr>
            <a:r>
              <a:rPr lang="en-US" sz="2000" dirty="0"/>
              <a:t>Homeowner can remain in home</a:t>
            </a:r>
          </a:p>
          <a:p>
            <a:pPr marL="0" indent="0" algn="ctr">
              <a:lnSpc>
                <a:spcPct val="90000"/>
              </a:lnSpc>
              <a:buNone/>
            </a:pPr>
            <a:endParaRPr lang="en-US" sz="2000" dirty="0"/>
          </a:p>
        </p:txBody>
      </p:sp>
      <p:sp>
        <p:nvSpPr>
          <p:cNvPr id="6" name="TextBox 5">
            <a:extLst>
              <a:ext uri="{FF2B5EF4-FFF2-40B4-BE49-F238E27FC236}">
                <a16:creationId xmlns:a16="http://schemas.microsoft.com/office/drawing/2014/main" id="{ADFAEEFA-9AD1-974E-7A87-16C90BE54914}"/>
              </a:ext>
            </a:extLst>
          </p:cNvPr>
          <p:cNvSpPr txBox="1"/>
          <p:nvPr/>
        </p:nvSpPr>
        <p:spPr>
          <a:xfrm>
            <a:off x="3040039" y="624110"/>
            <a:ext cx="8847162" cy="646331"/>
          </a:xfrm>
          <a:prstGeom prst="rect">
            <a:avLst/>
          </a:prstGeom>
          <a:noFill/>
        </p:spPr>
        <p:txBody>
          <a:bodyPr wrap="square">
            <a:spAutoFit/>
          </a:bodyPr>
          <a:lstStyle/>
          <a:p>
            <a:pPr algn="ctr"/>
            <a:r>
              <a:rPr lang="en-US" sz="3600" b="1" dirty="0"/>
              <a:t>OTHER FUNDING</a:t>
            </a:r>
          </a:p>
        </p:txBody>
      </p:sp>
    </p:spTree>
    <p:extLst>
      <p:ext uri="{BB962C8B-B14F-4D97-AF65-F5344CB8AC3E}">
        <p14:creationId xmlns:p14="http://schemas.microsoft.com/office/powerpoint/2010/main" val="316449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7BDF4-A452-0C40-FE84-FEC018879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15D32-CF23-0277-F67D-F33CD073852C}"/>
              </a:ext>
            </a:extLst>
          </p:cNvPr>
          <p:cNvSpPr>
            <a:spLocks noGrp="1"/>
          </p:cNvSpPr>
          <p:nvPr>
            <p:ph type="title"/>
          </p:nvPr>
        </p:nvSpPr>
        <p:spPr>
          <a:xfrm>
            <a:off x="3309870" y="624110"/>
            <a:ext cx="8194742" cy="1280890"/>
          </a:xfrm>
        </p:spPr>
        <p:txBody>
          <a:bodyPr>
            <a:normAutofit/>
          </a:bodyPr>
          <a:lstStyle/>
          <a:p>
            <a:pPr algn="ctr"/>
            <a:endParaRPr lang="en-US" sz="3600" b="1" dirty="0"/>
          </a:p>
        </p:txBody>
      </p:sp>
      <p:pic>
        <p:nvPicPr>
          <p:cNvPr id="5" name="Picture 4" descr="Houses in an area">
            <a:extLst>
              <a:ext uri="{FF2B5EF4-FFF2-40B4-BE49-F238E27FC236}">
                <a16:creationId xmlns:a16="http://schemas.microsoft.com/office/drawing/2014/main" id="{D171BAB3-D8CF-3DB5-3CBB-FA8267201668}"/>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9C4AB6D9-FF58-8ECB-A3E8-F0992B521744}"/>
              </a:ext>
            </a:extLst>
          </p:cNvPr>
          <p:cNvSpPr>
            <a:spLocks noGrp="1"/>
          </p:cNvSpPr>
          <p:nvPr>
            <p:ph idx="1"/>
          </p:nvPr>
        </p:nvSpPr>
        <p:spPr>
          <a:xfrm>
            <a:off x="3309869" y="1905000"/>
            <a:ext cx="8194742" cy="4006222"/>
          </a:xfrm>
        </p:spPr>
        <p:txBody>
          <a:bodyPr>
            <a:normAutofit/>
          </a:bodyPr>
          <a:lstStyle/>
          <a:p>
            <a:pPr marL="0" indent="0" algn="ctr">
              <a:lnSpc>
                <a:spcPct val="90000"/>
              </a:lnSpc>
              <a:buNone/>
            </a:pPr>
            <a:endParaRPr lang="en-US" sz="4400" b="1" dirty="0"/>
          </a:p>
          <a:p>
            <a:pPr marL="0" indent="0" algn="ctr">
              <a:lnSpc>
                <a:spcPct val="90000"/>
              </a:lnSpc>
              <a:buNone/>
            </a:pPr>
            <a:endParaRPr lang="en-US" sz="4400" b="1" dirty="0"/>
          </a:p>
          <a:p>
            <a:pPr marL="0" indent="0" algn="ctr">
              <a:lnSpc>
                <a:spcPct val="90000"/>
              </a:lnSpc>
              <a:buNone/>
            </a:pPr>
            <a:r>
              <a:rPr lang="en-US" sz="4400" b="1" dirty="0"/>
              <a:t>KEY TAKE AWAYS</a:t>
            </a:r>
          </a:p>
          <a:p>
            <a:pPr marL="0" indent="0" algn="ctr">
              <a:lnSpc>
                <a:spcPct val="90000"/>
              </a:lnSpc>
              <a:buNone/>
            </a:pPr>
            <a:endParaRPr lang="en-US" sz="2400" b="1" dirty="0"/>
          </a:p>
        </p:txBody>
      </p:sp>
    </p:spTree>
    <p:extLst>
      <p:ext uri="{BB962C8B-B14F-4D97-AF65-F5344CB8AC3E}">
        <p14:creationId xmlns:p14="http://schemas.microsoft.com/office/powerpoint/2010/main" val="183316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BB3AB7A7-07FE-0644-09EF-F8A7A37D66E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50B55C-7477-777B-72E0-8AC5F9C3D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95694EE1-A7A1-8FBC-9D7D-0A32255509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B1AC183D-66DE-BD1C-28BD-2316354C6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366A3FD7-A397-2871-A70D-E917A68BC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E8717D91-E876-6CF9-AD00-63BC6C00E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AE43DD6F-D2AA-9E9A-030F-EFA9D9370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A1784A6D-2CD8-8703-AF6E-126EB9D4E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754E0292-D370-A25D-4226-1E6E89C04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F84E103C-1012-DBF4-5CC9-65AF90AAE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1BCE558C-4B62-3DBB-6C44-C27B019FC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87B3EE82-D464-829E-5783-A28A69B37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558ED1C1-AC41-0AA9-B3FA-A6397380B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8313695B-78C8-14B8-134F-4ABD431E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950C1D44-C697-A87A-CD2C-7CD6E5E75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E47B1F98-4F8A-9DF8-42DC-D4993420F6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C4641828-EE62-C645-86A2-3106BB4C1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F5B05CE3-50E1-29D4-68BF-215019960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0B06648C-8F7F-3CA6-8D6B-23DEBC764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525903B3-A94C-EBC9-0E53-F38A8C115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822B6355-549D-4565-84D3-2E45B6A27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AC607DBA-9D16-C933-F5DD-1A8B0F0E0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2CAB582C-4D49-4F6C-C5AA-F13F7D8D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F13C92AB-145E-11F5-EF42-A8E71D556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0CD1967E-ECBF-8C7F-9E5E-28E489234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4D267F5D-F3C9-53FC-0C30-59B8A9490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26D62606-B9D1-C89B-369C-51C96209C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D68CEB65-FA19-AF13-702E-82DA2F316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F16BBCDA-8FE6-ED89-8D3A-D242A384F54D}"/>
              </a:ext>
            </a:extLst>
          </p:cNvPr>
          <p:cNvSpPr>
            <a:spLocks noGrp="1"/>
          </p:cNvSpPr>
          <p:nvPr>
            <p:ph type="title"/>
          </p:nvPr>
        </p:nvSpPr>
        <p:spPr>
          <a:xfrm>
            <a:off x="4659520" y="624110"/>
            <a:ext cx="6845092" cy="1280890"/>
          </a:xfrm>
        </p:spPr>
        <p:txBody>
          <a:bodyPr>
            <a:normAutofit/>
          </a:bodyPr>
          <a:lstStyle/>
          <a:p>
            <a:r>
              <a:rPr lang="en-US" b="1" dirty="0"/>
              <a:t>Who and How?</a:t>
            </a:r>
          </a:p>
        </p:txBody>
      </p:sp>
      <p:sp>
        <p:nvSpPr>
          <p:cNvPr id="39" name="Rectangle 38">
            <a:extLst>
              <a:ext uri="{FF2B5EF4-FFF2-40B4-BE49-F238E27FC236}">
                <a16:creationId xmlns:a16="http://schemas.microsoft.com/office/drawing/2014/main" id="{C4855CC5-7A8C-4C1C-590B-7C5FB2E16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A5334682-91C8-4E43-5A88-D0BD00EE7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descr="Houses in an area">
            <a:extLst>
              <a:ext uri="{FF2B5EF4-FFF2-40B4-BE49-F238E27FC236}">
                <a16:creationId xmlns:a16="http://schemas.microsoft.com/office/drawing/2014/main" id="{CFA53EE2-3E23-C566-45D9-9B241D306F11}"/>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C4596CBF-2520-765F-93ED-92021FBD07AC}"/>
              </a:ext>
            </a:extLst>
          </p:cNvPr>
          <p:cNvSpPr>
            <a:spLocks noGrp="1"/>
          </p:cNvSpPr>
          <p:nvPr>
            <p:ph idx="1"/>
          </p:nvPr>
        </p:nvSpPr>
        <p:spPr>
          <a:xfrm>
            <a:off x="4656667" y="1410942"/>
            <a:ext cx="6847944" cy="4500280"/>
          </a:xfrm>
        </p:spPr>
        <p:txBody>
          <a:bodyPr>
            <a:normAutofit fontScale="92500" lnSpcReduction="10000"/>
          </a:bodyPr>
          <a:lstStyle/>
          <a:p>
            <a:r>
              <a:rPr lang="en-US" sz="2000" b="1" dirty="0"/>
              <a:t>Who:</a:t>
            </a:r>
          </a:p>
          <a:p>
            <a:pPr lvl="1"/>
            <a:r>
              <a:rPr lang="en-US" sz="2000" dirty="0"/>
              <a:t>Volunteers that have a desire to give back to the community. </a:t>
            </a:r>
          </a:p>
          <a:p>
            <a:pPr lvl="1"/>
            <a:r>
              <a:rPr lang="en-US" sz="2000" dirty="0"/>
              <a:t>Agency representatives that work with the target population</a:t>
            </a:r>
          </a:p>
          <a:p>
            <a:pPr>
              <a:lnSpc>
                <a:spcPct val="90000"/>
              </a:lnSpc>
            </a:pPr>
            <a:r>
              <a:rPr lang="en-US" sz="2000" b="1" dirty="0"/>
              <a:t>How:</a:t>
            </a:r>
          </a:p>
          <a:p>
            <a:pPr lvl="1">
              <a:lnSpc>
                <a:spcPct val="90000"/>
              </a:lnSpc>
            </a:pPr>
            <a:r>
              <a:rPr lang="en-US" sz="2000" kern="100" dirty="0">
                <a:solidFill>
                  <a:srgbClr val="5E5E5E"/>
                </a:solidFill>
                <a:latin typeface="Montserrat" pitchFamily="2" charset="77"/>
                <a:ea typeface="Calibri" panose="020F0502020204030204" pitchFamily="34" charset="0"/>
                <a:cs typeface="Times New Roman" panose="02020603050405020304" pitchFamily="18" charset="0"/>
              </a:rPr>
              <a:t>O</a:t>
            </a:r>
            <a:r>
              <a:rPr lang="en-US" sz="2000" kern="100" dirty="0">
                <a:solidFill>
                  <a:srgbClr val="5E5E5E"/>
                </a:solidFill>
                <a:effectLst/>
                <a:latin typeface="Montserrat" pitchFamily="2" charset="77"/>
                <a:ea typeface="Calibri" panose="020F0502020204030204" pitchFamily="34" charset="0"/>
                <a:cs typeface="Times New Roman" panose="02020603050405020304" pitchFamily="18" charset="0"/>
              </a:rPr>
              <a:t>perates on donations (private, faith-based), grantsmanship, Commissioner funding and volunteers. </a:t>
            </a:r>
          </a:p>
          <a:p>
            <a:pPr lvl="1">
              <a:lnSpc>
                <a:spcPct val="90000"/>
              </a:lnSpc>
            </a:pPr>
            <a:r>
              <a:rPr lang="en-US" sz="2000" kern="100" dirty="0">
                <a:solidFill>
                  <a:srgbClr val="5E5E5E"/>
                </a:solidFill>
                <a:effectLst/>
                <a:latin typeface="Montserrat" pitchFamily="2" charset="77"/>
                <a:ea typeface="Calibri" panose="020F0502020204030204" pitchFamily="34" charset="0"/>
                <a:cs typeface="Times New Roman" panose="02020603050405020304" pitchFamily="18" charset="0"/>
              </a:rPr>
              <a:t>Agency Collaboration</a:t>
            </a:r>
          </a:p>
          <a:p>
            <a:pPr lvl="1">
              <a:lnSpc>
                <a:spcPct val="90000"/>
              </a:lnSpc>
            </a:pPr>
            <a:r>
              <a:rPr lang="en-US" sz="2000" dirty="0"/>
              <a:t>Procedure:</a:t>
            </a:r>
          </a:p>
          <a:p>
            <a:pPr lvl="2">
              <a:lnSpc>
                <a:spcPct val="90000"/>
              </a:lnSpc>
            </a:pPr>
            <a:r>
              <a:rPr lang="en-US" sz="2000" dirty="0"/>
              <a:t>Application, Review (App, Site Visit, Income Verification), Decision, List, ID Contractor &amp; Funding, Repair</a:t>
            </a:r>
          </a:p>
          <a:p>
            <a:pPr lvl="1">
              <a:lnSpc>
                <a:spcPct val="90000"/>
              </a:lnSpc>
            </a:pPr>
            <a:endParaRPr lang="en-US" sz="1400" kern="100" dirty="0">
              <a:solidFill>
                <a:srgbClr val="5E5E5E"/>
              </a:solidFill>
              <a:latin typeface="Montserrat" pitchFamily="2" charset="77"/>
              <a:ea typeface="Calibri" panose="020F0502020204030204" pitchFamily="34" charset="0"/>
              <a:cs typeface="Times New Roman" panose="02020603050405020304" pitchFamily="18" charset="0"/>
            </a:endParaRPr>
          </a:p>
          <a:p>
            <a:pPr marL="457200" lvl="1" indent="0">
              <a:lnSpc>
                <a:spcPct val="90000"/>
              </a:lnSpc>
              <a:buNone/>
            </a:pPr>
            <a:endParaRPr lang="en-US" sz="1400" kern="100" dirty="0">
              <a:solidFill>
                <a:srgbClr val="5E5E5E"/>
              </a:solidFill>
              <a:effectLst/>
              <a:latin typeface="Montserrat" pitchFamily="2" charset="77"/>
              <a:ea typeface="Calibri" panose="020F0502020204030204" pitchFamily="34" charset="0"/>
              <a:cs typeface="Times New Roman" panose="02020603050405020304" pitchFamily="18" charset="0"/>
            </a:endParaRPr>
          </a:p>
          <a:p>
            <a:pPr lvl="1">
              <a:lnSpc>
                <a:spcPct val="90000"/>
              </a:lnSpc>
            </a:pPr>
            <a:endParaRPr lang="en-US" sz="1300" dirty="0"/>
          </a:p>
          <a:p>
            <a:pPr lvl="1">
              <a:lnSpc>
                <a:spcPct val="90000"/>
              </a:lnSpc>
            </a:pPr>
            <a:endParaRPr lang="en-US" sz="1300" dirty="0"/>
          </a:p>
        </p:txBody>
      </p:sp>
    </p:spTree>
    <p:extLst>
      <p:ext uri="{BB962C8B-B14F-4D97-AF65-F5344CB8AC3E}">
        <p14:creationId xmlns:p14="http://schemas.microsoft.com/office/powerpoint/2010/main" val="269126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C4D03-A6D8-AD99-E034-5D8CE8B3D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0C08A-082C-3262-F6C1-F3E49948E8B4}"/>
              </a:ext>
            </a:extLst>
          </p:cNvPr>
          <p:cNvSpPr>
            <a:spLocks noGrp="1"/>
          </p:cNvSpPr>
          <p:nvPr>
            <p:ph type="title"/>
          </p:nvPr>
        </p:nvSpPr>
        <p:spPr>
          <a:xfrm>
            <a:off x="3371851" y="624110"/>
            <a:ext cx="8132762" cy="641982"/>
          </a:xfrm>
        </p:spPr>
        <p:txBody>
          <a:bodyPr>
            <a:normAutofit/>
          </a:bodyPr>
          <a:lstStyle/>
          <a:p>
            <a:pPr algn="ctr"/>
            <a:r>
              <a:rPr lang="en-US" b="1" dirty="0"/>
              <a:t>Gates County Assisted Living Cost</a:t>
            </a:r>
          </a:p>
        </p:txBody>
      </p:sp>
      <p:pic>
        <p:nvPicPr>
          <p:cNvPr id="5" name="Picture 4" descr="Houses in an area">
            <a:extLst>
              <a:ext uri="{FF2B5EF4-FFF2-40B4-BE49-F238E27FC236}">
                <a16:creationId xmlns:a16="http://schemas.microsoft.com/office/drawing/2014/main" id="{9130E91A-1DBE-37F5-E584-C23CF2A1450F}"/>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3477F3A9-5BAB-647F-A49C-FFF3F431FF78}"/>
              </a:ext>
            </a:extLst>
          </p:cNvPr>
          <p:cNvSpPr>
            <a:spLocks noGrp="1"/>
          </p:cNvSpPr>
          <p:nvPr>
            <p:ph idx="1"/>
          </p:nvPr>
        </p:nvSpPr>
        <p:spPr>
          <a:xfrm>
            <a:off x="3077308" y="1090246"/>
            <a:ext cx="8427303" cy="5345723"/>
          </a:xfrm>
        </p:spPr>
        <p:txBody>
          <a:bodyPr>
            <a:normAutofit/>
          </a:bodyPr>
          <a:lstStyle/>
          <a:p>
            <a:pPr marL="1371600" lvl="3" indent="0" algn="ctr">
              <a:buNone/>
            </a:pPr>
            <a:endParaRPr lang="en-US" b="1" dirty="0"/>
          </a:p>
          <a:p>
            <a:pPr>
              <a:lnSpc>
                <a:spcPct val="90000"/>
              </a:lnSpc>
            </a:pPr>
            <a:endParaRPr lang="en-US" sz="1500" dirty="0"/>
          </a:p>
        </p:txBody>
      </p:sp>
      <p:graphicFrame>
        <p:nvGraphicFramePr>
          <p:cNvPr id="6" name="Table 5">
            <a:extLst>
              <a:ext uri="{FF2B5EF4-FFF2-40B4-BE49-F238E27FC236}">
                <a16:creationId xmlns:a16="http://schemas.microsoft.com/office/drawing/2014/main" id="{7D69D776-7D92-2676-7193-2A4686851CF8}"/>
              </a:ext>
            </a:extLst>
          </p:cNvPr>
          <p:cNvGraphicFramePr>
            <a:graphicFrameLocks noGrp="1"/>
          </p:cNvGraphicFramePr>
          <p:nvPr>
            <p:extLst>
              <p:ext uri="{D42A27DB-BD31-4B8C-83A1-F6EECF244321}">
                <p14:modId xmlns:p14="http://schemas.microsoft.com/office/powerpoint/2010/main" val="323292811"/>
              </p:ext>
            </p:extLst>
          </p:nvPr>
        </p:nvGraphicFramePr>
        <p:xfrm>
          <a:off x="3371847" y="2019300"/>
          <a:ext cx="8132764" cy="3012177"/>
        </p:xfrm>
        <a:graphic>
          <a:graphicData uri="http://schemas.openxmlformats.org/drawingml/2006/table">
            <a:tbl>
              <a:tblPr firstRow="1" bandRow="1">
                <a:tableStyleId>{5C22544A-7EE6-4342-B048-85BDC9FD1C3A}</a:tableStyleId>
              </a:tblPr>
              <a:tblGrid>
                <a:gridCol w="2324103">
                  <a:extLst>
                    <a:ext uri="{9D8B030D-6E8A-4147-A177-3AD203B41FA5}">
                      <a16:colId xmlns:a16="http://schemas.microsoft.com/office/drawing/2014/main" val="2002567434"/>
                    </a:ext>
                  </a:extLst>
                </a:gridCol>
                <a:gridCol w="1742279">
                  <a:extLst>
                    <a:ext uri="{9D8B030D-6E8A-4147-A177-3AD203B41FA5}">
                      <a16:colId xmlns:a16="http://schemas.microsoft.com/office/drawing/2014/main" val="1328555747"/>
                    </a:ext>
                  </a:extLst>
                </a:gridCol>
                <a:gridCol w="1686721">
                  <a:extLst>
                    <a:ext uri="{9D8B030D-6E8A-4147-A177-3AD203B41FA5}">
                      <a16:colId xmlns:a16="http://schemas.microsoft.com/office/drawing/2014/main" val="320515241"/>
                    </a:ext>
                  </a:extLst>
                </a:gridCol>
                <a:gridCol w="2379661">
                  <a:extLst>
                    <a:ext uri="{9D8B030D-6E8A-4147-A177-3AD203B41FA5}">
                      <a16:colId xmlns:a16="http://schemas.microsoft.com/office/drawing/2014/main" val="3795133487"/>
                    </a:ext>
                  </a:extLst>
                </a:gridCol>
              </a:tblGrid>
              <a:tr h="609600">
                <a:tc>
                  <a:txBody>
                    <a:bodyPr/>
                    <a:lstStyle/>
                    <a:p>
                      <a:endParaRPr lang="en-US" dirty="0"/>
                    </a:p>
                  </a:txBody>
                  <a:tcPr/>
                </a:tc>
                <a:tc>
                  <a:txBody>
                    <a:bodyPr/>
                    <a:lstStyle/>
                    <a:p>
                      <a:pPr algn="ctr"/>
                      <a:r>
                        <a:rPr lang="en-US" dirty="0"/>
                        <a:t>Daily</a:t>
                      </a:r>
                    </a:p>
                  </a:txBody>
                  <a:tcPr/>
                </a:tc>
                <a:tc>
                  <a:txBody>
                    <a:bodyPr/>
                    <a:lstStyle/>
                    <a:p>
                      <a:pPr algn="ctr"/>
                      <a:r>
                        <a:rPr lang="en-US" dirty="0"/>
                        <a:t>Monthly</a:t>
                      </a:r>
                    </a:p>
                  </a:txBody>
                  <a:tcPr/>
                </a:tc>
                <a:tc>
                  <a:txBody>
                    <a:bodyPr/>
                    <a:lstStyle/>
                    <a:p>
                      <a:pPr algn="ctr"/>
                      <a:r>
                        <a:rPr lang="en-US" dirty="0"/>
                        <a:t>Year</a:t>
                      </a:r>
                    </a:p>
                  </a:txBody>
                  <a:tcPr/>
                </a:tc>
                <a:extLst>
                  <a:ext uri="{0D108BD9-81ED-4DB2-BD59-A6C34878D82A}">
                    <a16:rowId xmlns:a16="http://schemas.microsoft.com/office/drawing/2014/main" val="641967147"/>
                  </a:ext>
                </a:extLst>
              </a:tr>
              <a:tr h="573777">
                <a:tc>
                  <a:txBody>
                    <a:bodyPr/>
                    <a:lstStyle/>
                    <a:p>
                      <a:r>
                        <a:rPr lang="en-US" b="1" dirty="0"/>
                        <a:t>National Average</a:t>
                      </a:r>
                    </a:p>
                  </a:txBody>
                  <a:tcPr/>
                </a:tc>
                <a:tc>
                  <a:txBody>
                    <a:bodyPr/>
                    <a:lstStyle/>
                    <a:p>
                      <a:pPr algn="ctr"/>
                      <a:r>
                        <a:rPr lang="en-US" dirty="0"/>
                        <a:t>$7,900</a:t>
                      </a:r>
                    </a:p>
                  </a:txBody>
                  <a:tcPr/>
                </a:tc>
                <a:tc>
                  <a:txBody>
                    <a:bodyPr/>
                    <a:lstStyle/>
                    <a:p>
                      <a:pPr algn="ctr"/>
                      <a:r>
                        <a:rPr lang="en-US" dirty="0"/>
                        <a:t>$9,000</a:t>
                      </a:r>
                    </a:p>
                  </a:txBody>
                  <a:tcPr/>
                </a:tc>
                <a:tc>
                  <a:txBody>
                    <a:bodyPr/>
                    <a:lstStyle/>
                    <a:p>
                      <a:pPr algn="ctr"/>
                      <a:r>
                        <a:rPr lang="en-US" dirty="0"/>
                        <a:t>$94,800 - $108,000</a:t>
                      </a:r>
                    </a:p>
                  </a:txBody>
                  <a:tcPr/>
                </a:tc>
                <a:extLst>
                  <a:ext uri="{0D108BD9-81ED-4DB2-BD59-A6C34878D82A}">
                    <a16:rowId xmlns:a16="http://schemas.microsoft.com/office/drawing/2014/main" val="2775739386"/>
                  </a:ext>
                </a:extLst>
              </a:tr>
              <a:tr h="5737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Gates Health &amp; Rehab (Semi)</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$300</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$9,125</a:t>
                      </a:r>
                    </a:p>
                    <a:p>
                      <a:pPr algn="ctr"/>
                      <a:endParaRPr lang="en-US" dirty="0"/>
                    </a:p>
                  </a:txBody>
                  <a:tcPr/>
                </a:tc>
                <a:tc>
                  <a:txBody>
                    <a:bodyPr/>
                    <a:lstStyle/>
                    <a:p>
                      <a:pPr algn="ctr"/>
                      <a:r>
                        <a:rPr lang="en-US" dirty="0"/>
                        <a:t>$109,500</a:t>
                      </a:r>
                    </a:p>
                  </a:txBody>
                  <a:tcPr/>
                </a:tc>
                <a:extLst>
                  <a:ext uri="{0D108BD9-81ED-4DB2-BD59-A6C34878D82A}">
                    <a16:rowId xmlns:a16="http://schemas.microsoft.com/office/drawing/2014/main" val="207678295"/>
                  </a:ext>
                </a:extLst>
              </a:tr>
              <a:tr h="573777">
                <a:tc>
                  <a:txBody>
                    <a:bodyPr/>
                    <a:lstStyle/>
                    <a:p>
                      <a:pPr algn="l"/>
                      <a:r>
                        <a:rPr lang="en-US" b="1" dirty="0"/>
                        <a:t>Gates House Assisted living (Semi)</a:t>
                      </a:r>
                    </a:p>
                  </a:txBody>
                  <a:tcPr/>
                </a:tc>
                <a:tc>
                  <a:txBody>
                    <a:bodyPr/>
                    <a:lstStyle/>
                    <a:p>
                      <a:pPr algn="ctr"/>
                      <a:r>
                        <a:rPr lang="en-US" dirty="0"/>
                        <a:t>$118</a:t>
                      </a:r>
                    </a:p>
                  </a:txBody>
                  <a:tcPr/>
                </a:tc>
                <a:tc>
                  <a:txBody>
                    <a:bodyPr/>
                    <a:lstStyle/>
                    <a:p>
                      <a:pPr algn="ctr"/>
                      <a:r>
                        <a:rPr lang="en-US" dirty="0"/>
                        <a:t>$3,600</a:t>
                      </a:r>
                    </a:p>
                  </a:txBody>
                  <a:tcPr/>
                </a:tc>
                <a:tc>
                  <a:txBody>
                    <a:bodyPr/>
                    <a:lstStyle/>
                    <a:p>
                      <a:pPr algn="ctr"/>
                      <a:r>
                        <a:rPr lang="en-US" dirty="0"/>
                        <a:t>$43,200               $600 - $1700          1x level of care fee</a:t>
                      </a:r>
                    </a:p>
                  </a:txBody>
                  <a:tcPr/>
                </a:tc>
                <a:extLst>
                  <a:ext uri="{0D108BD9-81ED-4DB2-BD59-A6C34878D82A}">
                    <a16:rowId xmlns:a16="http://schemas.microsoft.com/office/drawing/2014/main" val="588613971"/>
                  </a:ext>
                </a:extLst>
              </a:tr>
            </a:tbl>
          </a:graphicData>
        </a:graphic>
      </p:graphicFrame>
    </p:spTree>
    <p:extLst>
      <p:ext uri="{BB962C8B-B14F-4D97-AF65-F5344CB8AC3E}">
        <p14:creationId xmlns:p14="http://schemas.microsoft.com/office/powerpoint/2010/main" val="3924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DA7C8-5F87-09E1-C832-15484F599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1BB43-C5F1-1B92-8E7C-49691841C277}"/>
              </a:ext>
            </a:extLst>
          </p:cNvPr>
          <p:cNvSpPr>
            <a:spLocks noGrp="1"/>
          </p:cNvSpPr>
          <p:nvPr>
            <p:ph type="title"/>
          </p:nvPr>
        </p:nvSpPr>
        <p:spPr>
          <a:xfrm>
            <a:off x="3371851" y="624110"/>
            <a:ext cx="8132762" cy="641982"/>
          </a:xfrm>
        </p:spPr>
        <p:txBody>
          <a:bodyPr>
            <a:normAutofit/>
          </a:bodyPr>
          <a:lstStyle/>
          <a:p>
            <a:pPr algn="ctr"/>
            <a:r>
              <a:rPr lang="en-US" b="1" dirty="0">
                <a:solidFill>
                  <a:srgbClr val="00B050"/>
                </a:solidFill>
              </a:rPr>
              <a:t>$$ GCHC A WISE INVESTMENT $$</a:t>
            </a:r>
          </a:p>
        </p:txBody>
      </p:sp>
      <p:pic>
        <p:nvPicPr>
          <p:cNvPr id="5" name="Picture 4" descr="Houses in an area">
            <a:extLst>
              <a:ext uri="{FF2B5EF4-FFF2-40B4-BE49-F238E27FC236}">
                <a16:creationId xmlns:a16="http://schemas.microsoft.com/office/drawing/2014/main" id="{5EB17369-1FFF-052F-5A2D-135F45AD571E}"/>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51FDCAD3-A609-BFB4-0F16-E17DCAF2DF31}"/>
              </a:ext>
            </a:extLst>
          </p:cNvPr>
          <p:cNvSpPr>
            <a:spLocks noGrp="1"/>
          </p:cNvSpPr>
          <p:nvPr>
            <p:ph idx="1"/>
          </p:nvPr>
        </p:nvSpPr>
        <p:spPr>
          <a:xfrm>
            <a:off x="3077308" y="1419367"/>
            <a:ext cx="8427303" cy="5016602"/>
          </a:xfrm>
        </p:spPr>
        <p:txBody>
          <a:bodyPr>
            <a:normAutofit/>
          </a:bodyPr>
          <a:lstStyle/>
          <a:p>
            <a:pPr marL="1371600" lvl="3" indent="0" algn="ctr">
              <a:buNone/>
            </a:pPr>
            <a:endParaRPr lang="en-US" b="1" dirty="0"/>
          </a:p>
          <a:p>
            <a:pPr>
              <a:lnSpc>
                <a:spcPct val="90000"/>
              </a:lnSpc>
            </a:pPr>
            <a:endParaRPr lang="en-US" sz="1500" dirty="0"/>
          </a:p>
        </p:txBody>
      </p:sp>
      <p:graphicFrame>
        <p:nvGraphicFramePr>
          <p:cNvPr id="6" name="Table 5">
            <a:extLst>
              <a:ext uri="{FF2B5EF4-FFF2-40B4-BE49-F238E27FC236}">
                <a16:creationId xmlns:a16="http://schemas.microsoft.com/office/drawing/2014/main" id="{639E5787-76DC-7D9F-6FB4-C6B3E7FEA04B}"/>
              </a:ext>
            </a:extLst>
          </p:cNvPr>
          <p:cNvGraphicFramePr>
            <a:graphicFrameLocks noGrp="1"/>
          </p:cNvGraphicFramePr>
          <p:nvPr>
            <p:extLst>
              <p:ext uri="{D42A27DB-BD31-4B8C-83A1-F6EECF244321}">
                <p14:modId xmlns:p14="http://schemas.microsoft.com/office/powerpoint/2010/main" val="3403751094"/>
              </p:ext>
            </p:extLst>
          </p:nvPr>
        </p:nvGraphicFramePr>
        <p:xfrm>
          <a:off x="3398293" y="2019300"/>
          <a:ext cx="8106318" cy="2834640"/>
        </p:xfrm>
        <a:graphic>
          <a:graphicData uri="http://schemas.openxmlformats.org/drawingml/2006/table">
            <a:tbl>
              <a:tblPr firstRow="1" bandRow="1">
                <a:tableStyleId>{5C22544A-7EE6-4342-B048-85BDC9FD1C3A}</a:tableStyleId>
              </a:tblPr>
              <a:tblGrid>
                <a:gridCol w="2297657">
                  <a:extLst>
                    <a:ext uri="{9D8B030D-6E8A-4147-A177-3AD203B41FA5}">
                      <a16:colId xmlns:a16="http://schemas.microsoft.com/office/drawing/2014/main" val="2002567434"/>
                    </a:ext>
                  </a:extLst>
                </a:gridCol>
                <a:gridCol w="1742279">
                  <a:extLst>
                    <a:ext uri="{9D8B030D-6E8A-4147-A177-3AD203B41FA5}">
                      <a16:colId xmlns:a16="http://schemas.microsoft.com/office/drawing/2014/main" val="1328555747"/>
                    </a:ext>
                  </a:extLst>
                </a:gridCol>
                <a:gridCol w="1686721">
                  <a:extLst>
                    <a:ext uri="{9D8B030D-6E8A-4147-A177-3AD203B41FA5}">
                      <a16:colId xmlns:a16="http://schemas.microsoft.com/office/drawing/2014/main" val="320515241"/>
                    </a:ext>
                  </a:extLst>
                </a:gridCol>
                <a:gridCol w="2379661">
                  <a:extLst>
                    <a:ext uri="{9D8B030D-6E8A-4147-A177-3AD203B41FA5}">
                      <a16:colId xmlns:a16="http://schemas.microsoft.com/office/drawing/2014/main" val="3795133487"/>
                    </a:ext>
                  </a:extLst>
                </a:gridCol>
              </a:tblGrid>
              <a:tr h="609600">
                <a:tc>
                  <a:txBody>
                    <a:bodyPr/>
                    <a:lstStyle/>
                    <a:p>
                      <a:endParaRPr lang="en-US" dirty="0"/>
                    </a:p>
                  </a:txBody>
                  <a:tcPr/>
                </a:tc>
                <a:tc>
                  <a:txBody>
                    <a:bodyPr/>
                    <a:lstStyle/>
                    <a:p>
                      <a:pPr algn="ctr"/>
                      <a:r>
                        <a:rPr lang="en-US" dirty="0"/>
                        <a:t>Annually</a:t>
                      </a:r>
                    </a:p>
                  </a:txBody>
                  <a:tcPr/>
                </a:tc>
                <a:tc>
                  <a:txBody>
                    <a:bodyPr/>
                    <a:lstStyle/>
                    <a:p>
                      <a:pPr algn="ctr"/>
                      <a:r>
                        <a:rPr lang="en-US" dirty="0"/>
                        <a:t>Cost per Home Avg</a:t>
                      </a:r>
                    </a:p>
                  </a:txBody>
                  <a:tcPr/>
                </a:tc>
                <a:tc>
                  <a:txBody>
                    <a:bodyPr/>
                    <a:lstStyle/>
                    <a:p>
                      <a:pPr algn="ctr"/>
                      <a:r>
                        <a:rPr lang="en-US" dirty="0"/>
                        <a:t>Total</a:t>
                      </a:r>
                    </a:p>
                  </a:txBody>
                  <a:tcPr/>
                </a:tc>
                <a:extLst>
                  <a:ext uri="{0D108BD9-81ED-4DB2-BD59-A6C34878D82A}">
                    <a16:rowId xmlns:a16="http://schemas.microsoft.com/office/drawing/2014/main" val="641967147"/>
                  </a:ext>
                </a:extLst>
              </a:tr>
              <a:tr h="573777">
                <a:tc>
                  <a:txBody>
                    <a:bodyPr/>
                    <a:lstStyle/>
                    <a:p>
                      <a:pPr algn="ctr"/>
                      <a:r>
                        <a:rPr lang="en-US" b="1" dirty="0"/>
                        <a:t>GCHC Homes Repaired - 2024</a:t>
                      </a:r>
                    </a:p>
                  </a:txBody>
                  <a:tcPr/>
                </a:tc>
                <a:tc>
                  <a:txBody>
                    <a:bodyPr/>
                    <a:lstStyle/>
                    <a:p>
                      <a:pPr algn="ctr"/>
                      <a:r>
                        <a:rPr lang="en-US" dirty="0"/>
                        <a:t>15 homes</a:t>
                      </a:r>
                    </a:p>
                  </a:txBody>
                  <a:tcPr/>
                </a:tc>
                <a:tc>
                  <a:txBody>
                    <a:bodyPr/>
                    <a:lstStyle/>
                    <a:p>
                      <a:pPr algn="ctr"/>
                      <a:r>
                        <a:rPr lang="en-US" dirty="0"/>
                        <a:t>$5,000</a:t>
                      </a:r>
                    </a:p>
                  </a:txBody>
                  <a:tcPr/>
                </a:tc>
                <a:tc>
                  <a:txBody>
                    <a:bodyPr/>
                    <a:lstStyle/>
                    <a:p>
                      <a:pPr algn="ctr"/>
                      <a:r>
                        <a:rPr lang="en-US" dirty="0"/>
                        <a:t>$75,000</a:t>
                      </a:r>
                    </a:p>
                  </a:txBody>
                  <a:tcPr/>
                </a:tc>
                <a:extLst>
                  <a:ext uri="{0D108BD9-81ED-4DB2-BD59-A6C34878D82A}">
                    <a16:rowId xmlns:a16="http://schemas.microsoft.com/office/drawing/2014/main" val="2775739386"/>
                  </a:ext>
                </a:extLst>
              </a:tr>
              <a:tr h="573777">
                <a:tc>
                  <a:txBody>
                    <a:bodyPr/>
                    <a:lstStyle/>
                    <a:p>
                      <a:pPr algn="ctr"/>
                      <a:r>
                        <a:rPr lang="en-US" b="1" dirty="0"/>
                        <a:t>Commissioner Appropriation</a:t>
                      </a:r>
                    </a:p>
                  </a:txBody>
                  <a:tcPr/>
                </a:tc>
                <a:tc>
                  <a:txBody>
                    <a:bodyPr/>
                    <a:lstStyle/>
                    <a:p>
                      <a:pPr algn="ctr"/>
                      <a:r>
                        <a:rPr lang="en-US" dirty="0"/>
                        <a:t>$7,000</a:t>
                      </a:r>
                    </a:p>
                  </a:txBody>
                  <a:tcPr/>
                </a:tc>
                <a:tc>
                  <a:txBody>
                    <a:bodyPr/>
                    <a:lstStyle/>
                    <a:p>
                      <a:pPr algn="ctr"/>
                      <a:r>
                        <a:rPr lang="en-US" dirty="0"/>
                        <a:t>$467</a:t>
                      </a:r>
                    </a:p>
                  </a:txBody>
                  <a:tcPr/>
                </a:tc>
                <a:tc>
                  <a:txBody>
                    <a:bodyPr/>
                    <a:lstStyle/>
                    <a:p>
                      <a:pPr algn="ctr"/>
                      <a:endParaRPr lang="en-US" dirty="0"/>
                    </a:p>
                  </a:txBody>
                  <a:tcPr/>
                </a:tc>
                <a:extLst>
                  <a:ext uri="{0D108BD9-81ED-4DB2-BD59-A6C34878D82A}">
                    <a16:rowId xmlns:a16="http://schemas.microsoft.com/office/drawing/2014/main" val="207678295"/>
                  </a:ext>
                </a:extLst>
              </a:tr>
              <a:tr h="5737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Medicaid Cost ($2,000 resources)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$43,200 - $109,500     per person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endParaRPr lang="en-US" dirty="0"/>
                    </a:p>
                  </a:txBody>
                  <a:tcPr/>
                </a:tc>
                <a:extLst>
                  <a:ext uri="{0D108BD9-81ED-4DB2-BD59-A6C34878D82A}">
                    <a16:rowId xmlns:a16="http://schemas.microsoft.com/office/drawing/2014/main" val="588613971"/>
                  </a:ext>
                </a:extLst>
              </a:tr>
            </a:tbl>
          </a:graphicData>
        </a:graphic>
      </p:graphicFrame>
      <p:sp>
        <p:nvSpPr>
          <p:cNvPr id="4" name="TextBox 3">
            <a:extLst>
              <a:ext uri="{FF2B5EF4-FFF2-40B4-BE49-F238E27FC236}">
                <a16:creationId xmlns:a16="http://schemas.microsoft.com/office/drawing/2014/main" id="{ABAF9254-DA7A-7CDE-146F-9976774BE65E}"/>
              </a:ext>
            </a:extLst>
          </p:cNvPr>
          <p:cNvSpPr txBox="1"/>
          <p:nvPr/>
        </p:nvSpPr>
        <p:spPr>
          <a:xfrm>
            <a:off x="3398293" y="5090613"/>
            <a:ext cx="8106317" cy="646331"/>
          </a:xfrm>
          <a:prstGeom prst="rect">
            <a:avLst/>
          </a:prstGeom>
          <a:noFill/>
        </p:spPr>
        <p:txBody>
          <a:bodyPr wrap="square" rtlCol="0">
            <a:spAutoFit/>
          </a:bodyPr>
          <a:lstStyle/>
          <a:p>
            <a:pPr algn="ctr"/>
            <a:r>
              <a:rPr lang="en-US" b="1" dirty="0">
                <a:solidFill>
                  <a:srgbClr val="FF0000"/>
                </a:solidFill>
              </a:rPr>
              <a:t>Annual County Medicaid Savings </a:t>
            </a:r>
          </a:p>
          <a:p>
            <a:pPr algn="ctr"/>
            <a:r>
              <a:rPr lang="en-US" b="1" dirty="0">
                <a:solidFill>
                  <a:srgbClr val="00B050"/>
                </a:solidFill>
              </a:rPr>
              <a:t>$36,200 - $102,500 per person</a:t>
            </a:r>
          </a:p>
        </p:txBody>
      </p:sp>
    </p:spTree>
    <p:extLst>
      <p:ext uri="{BB962C8B-B14F-4D97-AF65-F5344CB8AC3E}">
        <p14:creationId xmlns:p14="http://schemas.microsoft.com/office/powerpoint/2010/main" val="275450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826D5-147C-875B-F74E-0D3758A90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C4B9F-4929-0081-BBDC-E9ED50F2290E}"/>
              </a:ext>
            </a:extLst>
          </p:cNvPr>
          <p:cNvSpPr>
            <a:spLocks noGrp="1"/>
          </p:cNvSpPr>
          <p:nvPr>
            <p:ph type="title"/>
          </p:nvPr>
        </p:nvSpPr>
        <p:spPr>
          <a:xfrm>
            <a:off x="4659520" y="624110"/>
            <a:ext cx="6845092" cy="1280890"/>
          </a:xfrm>
        </p:spPr>
        <p:txBody>
          <a:bodyPr>
            <a:normAutofit/>
          </a:bodyPr>
          <a:lstStyle/>
          <a:p>
            <a:endParaRPr lang="en-US" dirty="0"/>
          </a:p>
        </p:txBody>
      </p:sp>
      <p:pic>
        <p:nvPicPr>
          <p:cNvPr id="5" name="Picture 4" descr="Houses in an area">
            <a:extLst>
              <a:ext uri="{FF2B5EF4-FFF2-40B4-BE49-F238E27FC236}">
                <a16:creationId xmlns:a16="http://schemas.microsoft.com/office/drawing/2014/main" id="{B276FF7C-D940-9340-3ABB-4F7116256567}"/>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0B1B1A8C-1188-8A46-298D-D2924E03AEF4}"/>
              </a:ext>
            </a:extLst>
          </p:cNvPr>
          <p:cNvSpPr>
            <a:spLocks noGrp="1"/>
          </p:cNvSpPr>
          <p:nvPr>
            <p:ph idx="1"/>
          </p:nvPr>
        </p:nvSpPr>
        <p:spPr>
          <a:xfrm>
            <a:off x="3640015" y="2133600"/>
            <a:ext cx="7864596" cy="3777622"/>
          </a:xfrm>
        </p:spPr>
        <p:txBody>
          <a:bodyPr>
            <a:normAutofit/>
          </a:bodyPr>
          <a:lstStyle/>
          <a:p>
            <a:pPr marL="0" indent="0" algn="ctr">
              <a:lnSpc>
                <a:spcPct val="90000"/>
              </a:lnSpc>
              <a:buNone/>
            </a:pPr>
            <a:r>
              <a:rPr lang="en-US" sz="3200" b="1" dirty="0">
                <a:solidFill>
                  <a:srgbClr val="5E5E5E"/>
                </a:solidFill>
                <a:effectLst/>
                <a:latin typeface="Montserrat" pitchFamily="2" charset="77"/>
                <a:ea typeface="Times New Roman" panose="02020603050405020304" pitchFamily="18" charset="0"/>
              </a:rPr>
              <a:t>The ability for a person to stay in their home cuts down on Medicaid cost for health issues and nursing home placement.  </a:t>
            </a:r>
          </a:p>
          <a:p>
            <a:pPr marL="0" indent="0" algn="ctr">
              <a:lnSpc>
                <a:spcPct val="90000"/>
              </a:lnSpc>
              <a:buNone/>
            </a:pPr>
            <a:endParaRPr lang="en-US" sz="3200" b="1" dirty="0">
              <a:solidFill>
                <a:srgbClr val="5E5E5E"/>
              </a:solidFill>
              <a:latin typeface="Montserrat" pitchFamily="2" charset="77"/>
              <a:ea typeface="Times New Roman" panose="02020603050405020304" pitchFamily="18" charset="0"/>
            </a:endParaRPr>
          </a:p>
          <a:p>
            <a:pPr marL="0" indent="0" algn="ctr">
              <a:lnSpc>
                <a:spcPct val="90000"/>
              </a:lnSpc>
              <a:buNone/>
            </a:pPr>
            <a:r>
              <a:rPr lang="en-US" sz="4000" b="1" i="1" dirty="0">
                <a:solidFill>
                  <a:srgbClr val="FF0000"/>
                </a:solidFill>
                <a:effectLst/>
                <a:latin typeface="Montserrat" pitchFamily="2" charset="77"/>
                <a:ea typeface="Times New Roman" panose="02020603050405020304" pitchFamily="18" charset="0"/>
              </a:rPr>
              <a:t>A savings to the county!  </a:t>
            </a:r>
            <a:endParaRPr lang="en-US" sz="4000" b="1" i="1" dirty="0">
              <a:solidFill>
                <a:srgbClr val="FF0000"/>
              </a:solidFill>
              <a:effectLst/>
              <a:latin typeface="Times New Roman" panose="02020603050405020304" pitchFamily="18" charset="0"/>
              <a:ea typeface="Times New Roman" panose="02020603050405020304" pitchFamily="18" charset="0"/>
            </a:endParaRPr>
          </a:p>
          <a:p>
            <a:pPr>
              <a:lnSpc>
                <a:spcPct val="90000"/>
              </a:lnSpc>
            </a:pPr>
            <a:endParaRPr lang="en-US" sz="1500" dirty="0"/>
          </a:p>
        </p:txBody>
      </p:sp>
    </p:spTree>
    <p:extLst>
      <p:ext uri="{BB962C8B-B14F-4D97-AF65-F5344CB8AC3E}">
        <p14:creationId xmlns:p14="http://schemas.microsoft.com/office/powerpoint/2010/main" val="241772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2C13-78D1-7B3C-D966-36A8D4F2F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1CD3B-C1D9-B8BC-F05F-027D5DEB92E1}"/>
              </a:ext>
            </a:extLst>
          </p:cNvPr>
          <p:cNvSpPr>
            <a:spLocks noGrp="1"/>
          </p:cNvSpPr>
          <p:nvPr>
            <p:ph type="title"/>
          </p:nvPr>
        </p:nvSpPr>
        <p:spPr>
          <a:xfrm>
            <a:off x="3477491" y="694448"/>
            <a:ext cx="8202967" cy="774134"/>
          </a:xfrm>
        </p:spPr>
        <p:txBody>
          <a:bodyPr>
            <a:normAutofit/>
          </a:bodyPr>
          <a:lstStyle/>
          <a:p>
            <a:pPr algn="ctr"/>
            <a:r>
              <a:rPr lang="en-US" b="1" dirty="0"/>
              <a:t>References</a:t>
            </a:r>
          </a:p>
        </p:txBody>
      </p:sp>
      <p:pic>
        <p:nvPicPr>
          <p:cNvPr id="5" name="Picture 4" descr="Houses in an area">
            <a:extLst>
              <a:ext uri="{FF2B5EF4-FFF2-40B4-BE49-F238E27FC236}">
                <a16:creationId xmlns:a16="http://schemas.microsoft.com/office/drawing/2014/main" id="{340CDC5F-E93B-7063-1562-A135CD560C7B}"/>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0059DED6-AFE7-D767-AABA-D51EBA599A09}"/>
              </a:ext>
            </a:extLst>
          </p:cNvPr>
          <p:cNvSpPr>
            <a:spLocks noGrp="1"/>
          </p:cNvSpPr>
          <p:nvPr>
            <p:ph idx="1"/>
          </p:nvPr>
        </p:nvSpPr>
        <p:spPr>
          <a:xfrm>
            <a:off x="3338945" y="1645920"/>
            <a:ext cx="8341513" cy="4517632"/>
          </a:xfrm>
        </p:spPr>
        <p:txBody>
          <a:bodyPr>
            <a:normAutofit/>
          </a:bodyPr>
          <a:lstStyle/>
          <a:p>
            <a:pPr>
              <a:lnSpc>
                <a:spcPct val="90000"/>
              </a:lnSpc>
            </a:pPr>
            <a:r>
              <a:rPr lang="en-US" sz="2400" dirty="0"/>
              <a:t>US Census Bureau (2023)</a:t>
            </a:r>
          </a:p>
          <a:p>
            <a:pPr>
              <a:lnSpc>
                <a:spcPct val="90000"/>
              </a:lnSpc>
            </a:pPr>
            <a:r>
              <a:rPr lang="en-US" sz="2400" dirty="0"/>
              <a:t>American Community 5-year Estimates</a:t>
            </a:r>
          </a:p>
          <a:p>
            <a:pPr>
              <a:lnSpc>
                <a:spcPct val="90000"/>
              </a:lnSpc>
            </a:pPr>
            <a:r>
              <a:rPr lang="en-US" sz="2400" dirty="0"/>
              <a:t>Census Reporter Profile – Gates County, NC</a:t>
            </a:r>
          </a:p>
          <a:p>
            <a:r>
              <a:rPr lang="en-US" sz="2400" b="0" i="0" dirty="0">
                <a:solidFill>
                  <a:schemeClr val="tx1"/>
                </a:solidFill>
                <a:effectLst/>
                <a:latin typeface="Merriweather" panose="020F0502020204030204" pitchFamily="34" charset="0"/>
                <a:hlinkClick r:id="rId3">
                  <a:extLst>
                    <a:ext uri="{A12FA001-AC4F-418D-AE19-62706E023703}">
                      <ahyp:hlinkClr xmlns:ahyp="http://schemas.microsoft.com/office/drawing/2018/hyperlinkcolor" val="tx"/>
                    </a:ext>
                  </a:extLst>
                </a:hlinkClick>
              </a:rPr>
              <a:t>http://censusreporter.org/profiles/05000US37073-gates-county-nc/</a:t>
            </a:r>
            <a:endParaRPr lang="en-US" sz="2400" b="0" i="0" dirty="0">
              <a:solidFill>
                <a:schemeClr val="tx1"/>
              </a:solidFill>
              <a:effectLst/>
              <a:latin typeface="Merriweather" panose="020F0502020204030204" pitchFamily="34" charset="0"/>
            </a:endParaRPr>
          </a:p>
          <a:p>
            <a:r>
              <a:rPr lang="en-US" sz="2400" dirty="0">
                <a:solidFill>
                  <a:schemeClr val="tx1"/>
                </a:solidFill>
              </a:rPr>
              <a:t>Healthy Communities, </a:t>
            </a:r>
            <a:r>
              <a:rPr lang="en-US" sz="2400" dirty="0"/>
              <a:t>NC</a:t>
            </a:r>
          </a:p>
          <a:p>
            <a:r>
              <a:rPr lang="en-US" sz="2400" dirty="0"/>
              <a:t>National Council on Aging</a:t>
            </a:r>
          </a:p>
          <a:p>
            <a:r>
              <a:rPr lang="en-US" sz="2400" dirty="0"/>
              <a:t>Gates County Dept of Social Services</a:t>
            </a:r>
          </a:p>
          <a:p>
            <a:pPr>
              <a:lnSpc>
                <a:spcPct val="90000"/>
              </a:lnSpc>
            </a:pPr>
            <a:endParaRPr lang="en-US" sz="1500" dirty="0"/>
          </a:p>
          <a:p>
            <a:pPr marL="0" indent="0" algn="ctr">
              <a:lnSpc>
                <a:spcPct val="90000"/>
              </a:lnSpc>
              <a:buNone/>
            </a:pPr>
            <a:r>
              <a:rPr lang="en-US" sz="2400" b="1" dirty="0"/>
              <a:t>HTTPS://GCHOUSINGCOMM.ORG</a:t>
            </a:r>
          </a:p>
        </p:txBody>
      </p:sp>
    </p:spTree>
    <p:extLst>
      <p:ext uri="{BB962C8B-B14F-4D97-AF65-F5344CB8AC3E}">
        <p14:creationId xmlns:p14="http://schemas.microsoft.com/office/powerpoint/2010/main" val="111200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BF2D1-3E76-652D-7C73-E8FE2711E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2E356-496A-B18E-09A8-F6DE22B81C92}"/>
              </a:ext>
            </a:extLst>
          </p:cNvPr>
          <p:cNvSpPr>
            <a:spLocks noGrp="1"/>
          </p:cNvSpPr>
          <p:nvPr>
            <p:ph type="title"/>
          </p:nvPr>
        </p:nvSpPr>
        <p:spPr>
          <a:xfrm>
            <a:off x="3616657" y="624110"/>
            <a:ext cx="7887955" cy="1280890"/>
          </a:xfrm>
        </p:spPr>
        <p:txBody>
          <a:bodyPr>
            <a:normAutofit/>
          </a:bodyPr>
          <a:lstStyle/>
          <a:p>
            <a:pPr algn="ctr"/>
            <a:r>
              <a:rPr lang="en-US" b="1" dirty="0"/>
              <a:t>Why Gates County Housing Committee?</a:t>
            </a:r>
          </a:p>
        </p:txBody>
      </p:sp>
      <p:pic>
        <p:nvPicPr>
          <p:cNvPr id="5" name="Picture 4" descr="Houses in an area">
            <a:extLst>
              <a:ext uri="{FF2B5EF4-FFF2-40B4-BE49-F238E27FC236}">
                <a16:creationId xmlns:a16="http://schemas.microsoft.com/office/drawing/2014/main" id="{DCAAC5F8-4335-7E13-519E-6EB9AA057BEB}"/>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65369777-9B0F-7E4E-45BF-E47C86C9F2B6}"/>
              </a:ext>
            </a:extLst>
          </p:cNvPr>
          <p:cNvSpPr>
            <a:spLocks noGrp="1"/>
          </p:cNvSpPr>
          <p:nvPr>
            <p:ph idx="1"/>
          </p:nvPr>
        </p:nvSpPr>
        <p:spPr>
          <a:xfrm>
            <a:off x="3616657" y="2133600"/>
            <a:ext cx="7887954" cy="4403678"/>
          </a:xfrm>
        </p:spPr>
        <p:txBody>
          <a:bodyPr>
            <a:normAutofit/>
          </a:bodyPr>
          <a:lstStyle/>
          <a:p>
            <a:pPr marL="342900" marR="0" lvl="0" indent="-342900">
              <a:buFont typeface="Symbol" pitchFamily="2" charset="2"/>
              <a:buChar char=""/>
            </a:pPr>
            <a:r>
              <a:rPr lang="en-US" sz="2000" dirty="0">
                <a:solidFill>
                  <a:srgbClr val="5E5E5E"/>
                </a:solidFill>
                <a:effectLst/>
                <a:latin typeface="Montserrat" pitchFamily="2" charset="77"/>
                <a:ea typeface="Times New Roman" panose="02020603050405020304" pitchFamily="18" charset="0"/>
              </a:rPr>
              <a:t>Originally </a:t>
            </a:r>
            <a:r>
              <a:rPr lang="en-US" sz="2000" dirty="0">
                <a:solidFill>
                  <a:srgbClr val="5E5E5E"/>
                </a:solidFill>
                <a:latin typeface="Montserrat" pitchFamily="2" charset="77"/>
                <a:ea typeface="Times New Roman" panose="02020603050405020304" pitchFamily="18" charset="0"/>
              </a:rPr>
              <a:t>e</a:t>
            </a:r>
            <a:r>
              <a:rPr lang="en-US" sz="2000" dirty="0">
                <a:solidFill>
                  <a:srgbClr val="5E5E5E"/>
                </a:solidFill>
                <a:effectLst/>
                <a:latin typeface="Montserrat" pitchFamily="2" charset="77"/>
                <a:ea typeface="Times New Roman" panose="02020603050405020304" pitchFamily="18" charset="0"/>
              </a:rPr>
              <a:t>stablished by Gates County Department of Social Services in </a:t>
            </a:r>
            <a:r>
              <a:rPr lang="en-US" sz="2000" b="1" dirty="0">
                <a:solidFill>
                  <a:srgbClr val="5E5E5E"/>
                </a:solidFill>
                <a:effectLst/>
                <a:latin typeface="Montserrat" pitchFamily="2" charset="77"/>
                <a:ea typeface="Times New Roman" panose="02020603050405020304" pitchFamily="18" charset="0"/>
              </a:rPr>
              <a:t>2008</a:t>
            </a:r>
          </a:p>
          <a:p>
            <a:pPr marL="342900" marR="0" lvl="0" indent="-342900">
              <a:buFont typeface="Symbol" pitchFamily="2" charset="2"/>
              <a:buChar char=""/>
            </a:pPr>
            <a:r>
              <a:rPr lang="en-US" sz="2000" b="1" dirty="0">
                <a:solidFill>
                  <a:srgbClr val="5E5E5E"/>
                </a:solidFill>
                <a:effectLst/>
                <a:latin typeface="Montserrat" pitchFamily="2" charset="77"/>
                <a:ea typeface="Times New Roman" panose="02020603050405020304" pitchFamily="18" charset="0"/>
              </a:rPr>
              <a:t>501© 3 </a:t>
            </a:r>
            <a:r>
              <a:rPr lang="en-US" sz="2000" dirty="0">
                <a:solidFill>
                  <a:srgbClr val="5E5E5E"/>
                </a:solidFill>
                <a:effectLst/>
                <a:latin typeface="Montserrat" pitchFamily="2" charset="77"/>
                <a:ea typeface="Times New Roman" panose="02020603050405020304" pitchFamily="18" charset="0"/>
              </a:rPr>
              <a:t>status established </a:t>
            </a:r>
            <a:r>
              <a:rPr lang="en-US" sz="2000" b="1" dirty="0">
                <a:solidFill>
                  <a:srgbClr val="5E5E5E"/>
                </a:solidFill>
                <a:effectLst/>
                <a:latin typeface="Montserrat" pitchFamily="2" charset="77"/>
                <a:ea typeface="Times New Roman" panose="02020603050405020304" pitchFamily="18" charset="0"/>
              </a:rPr>
              <a:t>2012</a:t>
            </a:r>
          </a:p>
          <a:p>
            <a:pPr lvl="1" indent="-342900">
              <a:buFont typeface="Symbol" pitchFamily="2" charset="2"/>
              <a:buChar char=""/>
            </a:pPr>
            <a:r>
              <a:rPr lang="en-US" sz="2000" dirty="0">
                <a:solidFill>
                  <a:srgbClr val="5E5E5E"/>
                </a:solidFill>
                <a:latin typeface="Montserrat" pitchFamily="2" charset="77"/>
                <a:ea typeface="Times New Roman" panose="02020603050405020304" pitchFamily="18" charset="0"/>
              </a:rPr>
              <a:t>Assisted DSS A</a:t>
            </a:r>
            <a:r>
              <a:rPr lang="en-US" sz="2000" dirty="0">
                <a:solidFill>
                  <a:srgbClr val="5E5E5E"/>
                </a:solidFill>
                <a:effectLst/>
                <a:latin typeface="Montserrat" pitchFamily="2" charset="77"/>
                <a:ea typeface="Times New Roman" panose="02020603050405020304" pitchFamily="18" charset="0"/>
              </a:rPr>
              <a:t>gency Homeowner </a:t>
            </a:r>
            <a:r>
              <a:rPr lang="en-US" sz="2000" dirty="0">
                <a:solidFill>
                  <a:srgbClr val="5E5E5E"/>
                </a:solidFill>
                <a:latin typeface="Montserrat" pitchFamily="2" charset="77"/>
                <a:ea typeface="Times New Roman" panose="02020603050405020304" pitchFamily="18" charset="0"/>
              </a:rPr>
              <a:t>C</a:t>
            </a:r>
            <a:r>
              <a:rPr lang="en-US" sz="2000" dirty="0">
                <a:solidFill>
                  <a:srgbClr val="5E5E5E"/>
                </a:solidFill>
                <a:effectLst/>
                <a:latin typeface="Montserrat" pitchFamily="2" charset="77"/>
                <a:ea typeface="Times New Roman" panose="02020603050405020304" pitchFamily="18" charset="0"/>
              </a:rPr>
              <a:t>lients </a:t>
            </a:r>
          </a:p>
          <a:p>
            <a:pPr lvl="2" indent="-342900">
              <a:buFont typeface="Symbol" pitchFamily="2" charset="2"/>
              <a:buChar char=""/>
            </a:pPr>
            <a:r>
              <a:rPr lang="en-US" sz="2000" dirty="0">
                <a:solidFill>
                  <a:srgbClr val="5E5E5E"/>
                </a:solidFill>
                <a:effectLst/>
                <a:latin typeface="Montserrat" pitchFamily="2" charset="77"/>
                <a:ea typeface="Times New Roman" panose="02020603050405020304" pitchFamily="18" charset="0"/>
              </a:rPr>
              <a:t>Substandard housing needing urgent repairs</a:t>
            </a:r>
          </a:p>
          <a:p>
            <a:pPr lvl="2" indent="-342900">
              <a:buFont typeface="Symbol" pitchFamily="2" charset="2"/>
              <a:buChar char=""/>
            </a:pPr>
            <a:r>
              <a:rPr lang="en-US" sz="2000" dirty="0">
                <a:solidFill>
                  <a:srgbClr val="5E5E5E"/>
                </a:solidFill>
                <a:latin typeface="Montserrat" pitchFamily="2" charset="77"/>
                <a:ea typeface="Times New Roman" panose="02020603050405020304" pitchFamily="18" charset="0"/>
              </a:rPr>
              <a:t>H</a:t>
            </a:r>
            <a:r>
              <a:rPr lang="en-US" sz="2000" dirty="0">
                <a:solidFill>
                  <a:srgbClr val="5E5E5E"/>
                </a:solidFill>
                <a:effectLst/>
                <a:latin typeface="Montserrat" pitchFamily="2" charset="77"/>
                <a:ea typeface="Times New Roman" panose="02020603050405020304" pitchFamily="18" charset="0"/>
              </a:rPr>
              <a:t>ousing issues causing health and safety.</a:t>
            </a:r>
          </a:p>
          <a:p>
            <a:pPr lvl="2" indent="-342900">
              <a:buFont typeface="Symbol" pitchFamily="2" charset="2"/>
              <a:buChar char=""/>
            </a:pPr>
            <a:r>
              <a:rPr lang="en-US" sz="2000" dirty="0">
                <a:solidFill>
                  <a:srgbClr val="5E5E5E"/>
                </a:solidFill>
                <a:effectLst/>
                <a:latin typeface="Montserrat" pitchFamily="2" charset="77"/>
                <a:ea typeface="Times New Roman" panose="02020603050405020304" pitchFamily="18" charset="0"/>
              </a:rPr>
              <a:t>Gates County DSS Medicaid expenditures</a:t>
            </a:r>
          </a:p>
          <a:p>
            <a:pPr lvl="2" indent="-342900">
              <a:buFont typeface="Symbol" pitchFamily="2" charset="2"/>
              <a:buChar char=""/>
            </a:pPr>
            <a:r>
              <a:rPr lang="en-US" sz="2000" dirty="0">
                <a:solidFill>
                  <a:srgbClr val="5E5E5E"/>
                </a:solidFill>
                <a:latin typeface="Montserrat" pitchFamily="2" charset="77"/>
                <a:ea typeface="Times New Roman" panose="02020603050405020304" pitchFamily="18" charset="0"/>
              </a:rPr>
              <a:t>L</a:t>
            </a:r>
            <a:r>
              <a:rPr lang="en-US" sz="2000" dirty="0">
                <a:solidFill>
                  <a:srgbClr val="5E5E5E"/>
                </a:solidFill>
                <a:effectLst/>
                <a:latin typeface="Montserrat" pitchFamily="2" charset="77"/>
                <a:ea typeface="Times New Roman" panose="02020603050405020304" pitchFamily="18" charset="0"/>
              </a:rPr>
              <a:t>ive in a safe, healthy environment</a:t>
            </a:r>
          </a:p>
          <a:p>
            <a:pPr marL="800100" lvl="2" indent="0">
              <a:buNone/>
            </a:pPr>
            <a:endParaRPr lang="en-US" sz="2000" dirty="0">
              <a:solidFill>
                <a:srgbClr val="5E5E5E"/>
              </a:solidFill>
              <a:effectLst/>
              <a:latin typeface="Montserrat" pitchFamily="2" charset="77"/>
              <a:ea typeface="Times New Roman" panose="02020603050405020304" pitchFamily="18" charset="0"/>
            </a:endParaRPr>
          </a:p>
          <a:p>
            <a:pPr marL="0" marR="0" lvl="0" indent="0">
              <a:buNone/>
            </a:pPr>
            <a:r>
              <a:rPr lang="en-US" sz="2000" dirty="0">
                <a:solidFill>
                  <a:srgbClr val="5E5E5E"/>
                </a:solidFill>
                <a:effectLst/>
                <a:latin typeface="Montserrat" pitchFamily="2" charset="77"/>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nSpc>
                <a:spcPct val="90000"/>
              </a:lnSpc>
            </a:pPr>
            <a:endParaRPr lang="en-US" sz="1500" dirty="0"/>
          </a:p>
        </p:txBody>
      </p:sp>
    </p:spTree>
    <p:extLst>
      <p:ext uri="{BB962C8B-B14F-4D97-AF65-F5344CB8AC3E}">
        <p14:creationId xmlns:p14="http://schemas.microsoft.com/office/powerpoint/2010/main" val="17684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DA7B4-F8A7-2560-1822-E9B82D450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510BD-5312-D47C-AF57-8FE685E5DC9D}"/>
              </a:ext>
            </a:extLst>
          </p:cNvPr>
          <p:cNvSpPr>
            <a:spLocks noGrp="1"/>
          </p:cNvSpPr>
          <p:nvPr>
            <p:ph type="title"/>
          </p:nvPr>
        </p:nvSpPr>
        <p:spPr>
          <a:xfrm>
            <a:off x="4659520" y="624110"/>
            <a:ext cx="6845092" cy="1280890"/>
          </a:xfrm>
        </p:spPr>
        <p:txBody>
          <a:bodyPr>
            <a:normAutofit/>
          </a:bodyPr>
          <a:lstStyle/>
          <a:p>
            <a:r>
              <a:rPr lang="en-US" b="1" dirty="0"/>
              <a:t>Mission and Target Audience</a:t>
            </a:r>
          </a:p>
        </p:txBody>
      </p:sp>
      <p:pic>
        <p:nvPicPr>
          <p:cNvPr id="5" name="Picture 4" descr="Houses in an area">
            <a:extLst>
              <a:ext uri="{FF2B5EF4-FFF2-40B4-BE49-F238E27FC236}">
                <a16:creationId xmlns:a16="http://schemas.microsoft.com/office/drawing/2014/main" id="{02B02530-74AB-28CC-B6EE-A8586BBF5713}"/>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F3ADF566-9913-744A-F8F5-94721B894F43}"/>
              </a:ext>
            </a:extLst>
          </p:cNvPr>
          <p:cNvSpPr>
            <a:spLocks noGrp="1"/>
          </p:cNvSpPr>
          <p:nvPr>
            <p:ph idx="1"/>
          </p:nvPr>
        </p:nvSpPr>
        <p:spPr>
          <a:xfrm>
            <a:off x="3480179" y="1610436"/>
            <a:ext cx="8024432" cy="4300786"/>
          </a:xfrm>
        </p:spPr>
        <p:txBody>
          <a:bodyPr>
            <a:normAutofit lnSpcReduction="10000"/>
          </a:bodyPr>
          <a:lstStyle/>
          <a:p>
            <a:pPr>
              <a:lnSpc>
                <a:spcPct val="90000"/>
              </a:lnSpc>
            </a:pPr>
            <a:r>
              <a:rPr lang="en-US" sz="2400" b="1" kern="100" dirty="0">
                <a:solidFill>
                  <a:srgbClr val="5E5E5E"/>
                </a:solidFill>
                <a:effectLst/>
                <a:latin typeface="Montserrat" pitchFamily="2" charset="77"/>
                <a:ea typeface="Calibri" panose="020F0502020204030204" pitchFamily="34" charset="0"/>
                <a:cs typeface="Times New Roman" panose="02020603050405020304" pitchFamily="18" charset="0"/>
              </a:rPr>
              <a:t>MISSION</a:t>
            </a:r>
          </a:p>
          <a:p>
            <a:pPr lvl="1">
              <a:lnSpc>
                <a:spcPct val="90000"/>
              </a:lnSpc>
            </a:pPr>
            <a:r>
              <a:rPr lang="en-US" sz="2400" kern="100" dirty="0">
                <a:solidFill>
                  <a:srgbClr val="5E5E5E"/>
                </a:solidFill>
                <a:effectLst/>
                <a:latin typeface="Montserrat" pitchFamily="2" charset="77"/>
                <a:ea typeface="Calibri" panose="020F0502020204030204" pitchFamily="34" charset="0"/>
                <a:cs typeface="Times New Roman" panose="02020603050405020304" pitchFamily="18" charset="0"/>
              </a:rPr>
              <a:t>Elimination of unsafe and unhealthy substandard housing and homelessness in Gates County utilizing community collaboration strategies.</a:t>
            </a:r>
          </a:p>
          <a:p>
            <a:pPr lvl="1">
              <a:lnSpc>
                <a:spcPct val="90000"/>
              </a:lnSpc>
            </a:pPr>
            <a:endParaRPr lang="en-US" sz="2400" kern="100" dirty="0">
              <a:solidFill>
                <a:srgbClr val="5E5E5E"/>
              </a:solidFill>
              <a:latin typeface="Montserrat" pitchFamily="2" charset="77"/>
              <a:ea typeface="Calibri" panose="020F0502020204030204" pitchFamily="34" charset="0"/>
              <a:cs typeface="Times New Roman" panose="02020603050405020304" pitchFamily="18" charset="0"/>
            </a:endParaRPr>
          </a:p>
          <a:p>
            <a:pPr>
              <a:lnSpc>
                <a:spcPct val="90000"/>
              </a:lnSpc>
            </a:pPr>
            <a:r>
              <a:rPr lang="en-US" sz="2400" b="1" kern="100" dirty="0">
                <a:solidFill>
                  <a:srgbClr val="5E5E5E"/>
                </a:solidFill>
                <a:effectLst/>
                <a:latin typeface="Montserrat" pitchFamily="2" charset="77"/>
                <a:ea typeface="Calibri" panose="020F0502020204030204" pitchFamily="34" charset="0"/>
                <a:cs typeface="Times New Roman" panose="02020603050405020304" pitchFamily="18" charset="0"/>
              </a:rPr>
              <a:t>TARGET AUDIENCE</a:t>
            </a:r>
          </a:p>
          <a:p>
            <a:pPr lvl="1">
              <a:lnSpc>
                <a:spcPct val="90000"/>
              </a:lnSpc>
            </a:pPr>
            <a:r>
              <a:rPr lang="en-US" sz="2400" kern="100" dirty="0">
                <a:solidFill>
                  <a:srgbClr val="5E5E5E"/>
                </a:solidFill>
                <a:latin typeface="Montserrat" pitchFamily="2" charset="77"/>
                <a:ea typeface="Calibri" panose="020F0502020204030204" pitchFamily="34" charset="0"/>
                <a:cs typeface="Times New Roman" panose="02020603050405020304" pitchFamily="18" charset="0"/>
              </a:rPr>
              <a:t>Gates County DSS Homeowners - Elderly, Disabled, Handicapped, Veterans </a:t>
            </a:r>
          </a:p>
          <a:p>
            <a:pPr lvl="1">
              <a:lnSpc>
                <a:spcPct val="90000"/>
              </a:lnSpc>
            </a:pPr>
            <a:r>
              <a:rPr lang="en-US" sz="2400" kern="100" dirty="0">
                <a:solidFill>
                  <a:srgbClr val="5E5E5E"/>
                </a:solidFill>
                <a:latin typeface="Montserrat" pitchFamily="2" charset="77"/>
                <a:ea typeface="Calibri" panose="020F0502020204030204" pitchFamily="34" charset="0"/>
                <a:cs typeface="Times New Roman" panose="02020603050405020304" pitchFamily="18" charset="0"/>
              </a:rPr>
              <a:t>Grant Required Target Audience</a:t>
            </a:r>
          </a:p>
          <a:p>
            <a:pPr lvl="1">
              <a:lnSpc>
                <a:spcPct val="90000"/>
              </a:lnSpc>
            </a:pPr>
            <a:r>
              <a:rPr lang="en-US" sz="2400" kern="100" dirty="0">
                <a:solidFill>
                  <a:schemeClr val="tx1"/>
                </a:solidFill>
                <a:latin typeface="Montserrat" pitchFamily="2" charset="77"/>
                <a:ea typeface="Calibri" panose="020F0502020204030204" pitchFamily="34" charset="0"/>
                <a:cs typeface="Times New Roman" panose="02020603050405020304" pitchFamily="18" charset="0"/>
              </a:rPr>
              <a:t>200% Poverty Level</a:t>
            </a:r>
          </a:p>
          <a:p>
            <a:pPr marL="0" indent="0">
              <a:lnSpc>
                <a:spcPct val="90000"/>
              </a:lnSpc>
              <a:buNone/>
            </a:pPr>
            <a:endParaRPr lang="en-US" sz="1500" dirty="0"/>
          </a:p>
        </p:txBody>
      </p:sp>
    </p:spTree>
    <p:extLst>
      <p:ext uri="{BB962C8B-B14F-4D97-AF65-F5344CB8AC3E}">
        <p14:creationId xmlns:p14="http://schemas.microsoft.com/office/powerpoint/2010/main" val="15614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2C576D43-B4D3-235A-C5B5-724B258DB8F0}"/>
              </a:ext>
            </a:extLst>
          </p:cNvPr>
          <p:cNvSpPr>
            <a:spLocks noGrp="1"/>
          </p:cNvSpPr>
          <p:nvPr>
            <p:ph type="title"/>
          </p:nvPr>
        </p:nvSpPr>
        <p:spPr>
          <a:xfrm>
            <a:off x="4659520" y="624110"/>
            <a:ext cx="6845092" cy="786832"/>
          </a:xfrm>
        </p:spPr>
        <p:txBody>
          <a:bodyPr>
            <a:normAutofit/>
          </a:bodyPr>
          <a:lstStyle/>
          <a:p>
            <a:r>
              <a:rPr lang="en-US" b="1" dirty="0"/>
              <a:t>Gates County Demographics</a:t>
            </a: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descr="Houses in an area">
            <a:extLst>
              <a:ext uri="{FF2B5EF4-FFF2-40B4-BE49-F238E27FC236}">
                <a16:creationId xmlns:a16="http://schemas.microsoft.com/office/drawing/2014/main" id="{D84B46A9-6680-24BB-C59B-5F3A4884EFD3}"/>
              </a:ext>
            </a:extLst>
          </p:cNvPr>
          <p:cNvPicPr>
            <a:picLocks noChangeAspect="1"/>
          </p:cNvPicPr>
          <p:nvPr/>
        </p:nvPicPr>
        <p:blipFill>
          <a:blip r:embed="rId3"/>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E038641A-DC02-7C4D-8571-322CE680C240}"/>
              </a:ext>
            </a:extLst>
          </p:cNvPr>
          <p:cNvSpPr>
            <a:spLocks noGrp="1"/>
          </p:cNvSpPr>
          <p:nvPr>
            <p:ph idx="1"/>
          </p:nvPr>
        </p:nvSpPr>
        <p:spPr>
          <a:xfrm>
            <a:off x="4656667" y="1665027"/>
            <a:ext cx="6847944" cy="4246195"/>
          </a:xfrm>
        </p:spPr>
        <p:txBody>
          <a:bodyPr>
            <a:normAutofit fontScale="92500" lnSpcReduction="20000"/>
          </a:bodyPr>
          <a:lstStyle/>
          <a:p>
            <a:pPr>
              <a:lnSpc>
                <a:spcPct val="90000"/>
              </a:lnSpc>
              <a:spcBef>
                <a:spcPts val="1500"/>
              </a:spcBef>
              <a:spcAft>
                <a:spcPts val="750"/>
              </a:spcAft>
            </a:pPr>
            <a:r>
              <a:rPr lang="en-US" sz="3600" b="1" i="0" dirty="0">
                <a:effectLst/>
                <a:latin typeface="Google Sans"/>
              </a:rPr>
              <a:t>10,478</a:t>
            </a:r>
          </a:p>
          <a:p>
            <a:pPr>
              <a:lnSpc>
                <a:spcPct val="90000"/>
              </a:lnSpc>
            </a:pPr>
            <a:r>
              <a:rPr lang="en-US" sz="3600" b="0" i="0" dirty="0">
                <a:solidFill>
                  <a:srgbClr val="1F1F1F"/>
                </a:solidFill>
                <a:effectLst/>
                <a:latin typeface="Google Sans"/>
              </a:rPr>
              <a:t>1.48K below poverty line</a:t>
            </a:r>
          </a:p>
          <a:p>
            <a:pPr lvl="1">
              <a:lnSpc>
                <a:spcPct val="90000"/>
              </a:lnSpc>
            </a:pPr>
            <a:r>
              <a:rPr lang="en-US" sz="3400" b="0" i="0" dirty="0">
                <a:solidFill>
                  <a:srgbClr val="1F1F1F"/>
                </a:solidFill>
                <a:effectLst/>
                <a:latin typeface="Google Sans"/>
              </a:rPr>
              <a:t>14.3% poverty status </a:t>
            </a:r>
          </a:p>
          <a:p>
            <a:pPr lvl="1">
              <a:lnSpc>
                <a:spcPct val="90000"/>
              </a:lnSpc>
            </a:pPr>
            <a:r>
              <a:rPr lang="en-US" sz="3600" dirty="0">
                <a:solidFill>
                  <a:srgbClr val="1F1F1F"/>
                </a:solidFill>
                <a:latin typeface="Google Sans"/>
              </a:rPr>
              <a:t>12.5% N</a:t>
            </a:r>
            <a:r>
              <a:rPr lang="en-US" sz="3600" b="0" i="0" dirty="0">
                <a:solidFill>
                  <a:srgbClr val="1F1F1F"/>
                </a:solidFill>
                <a:effectLst/>
                <a:latin typeface="Google Sans"/>
              </a:rPr>
              <a:t>ational average </a:t>
            </a:r>
          </a:p>
          <a:p>
            <a:pPr>
              <a:lnSpc>
                <a:spcPct val="90000"/>
              </a:lnSpc>
            </a:pPr>
            <a:r>
              <a:rPr lang="en-US" sz="3600" dirty="0">
                <a:solidFill>
                  <a:srgbClr val="1F1F1F"/>
                </a:solidFill>
                <a:latin typeface="Google Sans"/>
              </a:rPr>
              <a:t>L</a:t>
            </a:r>
            <a:r>
              <a:rPr lang="en-US" sz="3600" b="0" i="0" dirty="0">
                <a:solidFill>
                  <a:srgbClr val="1F1F1F"/>
                </a:solidFill>
                <a:effectLst/>
                <a:latin typeface="Google Sans"/>
              </a:rPr>
              <a:t>argest demographic living in poverty:</a:t>
            </a:r>
          </a:p>
          <a:p>
            <a:pPr lvl="1">
              <a:lnSpc>
                <a:spcPct val="90000"/>
              </a:lnSpc>
            </a:pPr>
            <a:r>
              <a:rPr lang="en-US" sz="3600" b="0" i="0" dirty="0">
                <a:solidFill>
                  <a:srgbClr val="1F1F1F"/>
                </a:solidFill>
                <a:effectLst/>
                <a:latin typeface="Google Sans"/>
              </a:rPr>
              <a:t> </a:t>
            </a:r>
            <a:r>
              <a:rPr lang="en-US" sz="3600" b="1" dirty="0">
                <a:solidFill>
                  <a:srgbClr val="1F1F1F"/>
                </a:solidFill>
                <a:latin typeface="Google Sans"/>
              </a:rPr>
              <a:t>1) </a:t>
            </a:r>
            <a:r>
              <a:rPr lang="en-US" sz="3600" b="1" i="0" dirty="0">
                <a:solidFill>
                  <a:srgbClr val="040C28"/>
                </a:solidFill>
                <a:effectLst/>
                <a:latin typeface="Google Sans"/>
              </a:rPr>
              <a:t>Females 65 – 74</a:t>
            </a:r>
            <a:endParaRPr lang="en-US" sz="3600" b="1" dirty="0">
              <a:solidFill>
                <a:srgbClr val="040C28"/>
              </a:solidFill>
              <a:latin typeface="Google Sans"/>
            </a:endParaRPr>
          </a:p>
          <a:p>
            <a:pPr lvl="1">
              <a:lnSpc>
                <a:spcPct val="90000"/>
              </a:lnSpc>
            </a:pPr>
            <a:r>
              <a:rPr lang="en-US" sz="3600" b="0" i="0" dirty="0">
                <a:solidFill>
                  <a:srgbClr val="040C28"/>
                </a:solidFill>
                <a:effectLst/>
                <a:latin typeface="Google Sans"/>
              </a:rPr>
              <a:t> 2) Males 18 - 24 </a:t>
            </a:r>
          </a:p>
          <a:p>
            <a:pPr lvl="1">
              <a:lnSpc>
                <a:spcPct val="90000"/>
              </a:lnSpc>
            </a:pPr>
            <a:r>
              <a:rPr lang="en-US" sz="3600" dirty="0">
                <a:solidFill>
                  <a:srgbClr val="040C28"/>
                </a:solidFill>
                <a:latin typeface="Google Sans"/>
              </a:rPr>
              <a:t> 3) </a:t>
            </a:r>
            <a:r>
              <a:rPr lang="en-US" sz="3600" b="0" i="0" dirty="0">
                <a:solidFill>
                  <a:srgbClr val="040C28"/>
                </a:solidFill>
                <a:effectLst/>
                <a:latin typeface="Google Sans"/>
              </a:rPr>
              <a:t>Females 25 - 34</a:t>
            </a:r>
            <a:endParaRPr lang="en-US" sz="3600" b="0" i="0" dirty="0">
              <a:solidFill>
                <a:srgbClr val="1F1F1F"/>
              </a:solidFill>
              <a:effectLst/>
              <a:latin typeface="Google Sans"/>
            </a:endParaRPr>
          </a:p>
          <a:p>
            <a:pPr>
              <a:lnSpc>
                <a:spcPct val="90000"/>
              </a:lnSpc>
            </a:pPr>
            <a:endParaRPr lang="en-US" sz="1600" b="0" i="0" dirty="0">
              <a:solidFill>
                <a:srgbClr val="1F1F1F"/>
              </a:solidFill>
              <a:effectLst/>
              <a:latin typeface="Google Sans"/>
            </a:endParaRPr>
          </a:p>
          <a:p>
            <a:pPr>
              <a:lnSpc>
                <a:spcPct val="90000"/>
              </a:lnSpc>
            </a:pPr>
            <a:endParaRPr lang="en-US" sz="1600" dirty="0">
              <a:latin typeface="Google Sans"/>
            </a:endParaRPr>
          </a:p>
          <a:p>
            <a:pPr>
              <a:lnSpc>
                <a:spcPct val="90000"/>
              </a:lnSpc>
            </a:pPr>
            <a:endParaRPr lang="en-US" sz="1500" dirty="0">
              <a:latin typeface="Google Sans"/>
            </a:endParaRPr>
          </a:p>
          <a:p>
            <a:pPr>
              <a:lnSpc>
                <a:spcPct val="90000"/>
              </a:lnSpc>
            </a:pPr>
            <a:endParaRPr lang="en-US" sz="1500" dirty="0"/>
          </a:p>
        </p:txBody>
      </p:sp>
    </p:spTree>
    <p:extLst>
      <p:ext uri="{BB962C8B-B14F-4D97-AF65-F5344CB8AC3E}">
        <p14:creationId xmlns:p14="http://schemas.microsoft.com/office/powerpoint/2010/main" val="282904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50863-D6B6-CB47-ED31-7EE1345EC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E2AA5-3D8E-3A74-3236-BBBDB365F1E2}"/>
              </a:ext>
            </a:extLst>
          </p:cNvPr>
          <p:cNvSpPr>
            <a:spLocks noGrp="1"/>
          </p:cNvSpPr>
          <p:nvPr>
            <p:ph type="title"/>
          </p:nvPr>
        </p:nvSpPr>
        <p:spPr>
          <a:xfrm>
            <a:off x="4659520" y="624110"/>
            <a:ext cx="6845092" cy="1280890"/>
          </a:xfrm>
        </p:spPr>
        <p:txBody>
          <a:bodyPr>
            <a:normAutofit/>
          </a:bodyPr>
          <a:lstStyle/>
          <a:p>
            <a:pPr algn="ctr"/>
            <a:r>
              <a:rPr lang="en-US" b="1" dirty="0"/>
              <a:t>Total Older Population </a:t>
            </a:r>
            <a:br>
              <a:rPr lang="en-US" b="1" dirty="0"/>
            </a:br>
            <a:r>
              <a:rPr lang="en-US" b="1" dirty="0"/>
              <a:t>22% (2,305)</a:t>
            </a:r>
          </a:p>
        </p:txBody>
      </p:sp>
      <p:pic>
        <p:nvPicPr>
          <p:cNvPr id="5" name="Picture 4" descr="Houses in an area">
            <a:extLst>
              <a:ext uri="{FF2B5EF4-FFF2-40B4-BE49-F238E27FC236}">
                <a16:creationId xmlns:a16="http://schemas.microsoft.com/office/drawing/2014/main" id="{BEB7D2F6-FEDE-FAC1-29FC-975DE463F2BE}"/>
              </a:ext>
            </a:extLst>
          </p:cNvPr>
          <p:cNvPicPr>
            <a:picLocks noChangeAspect="1"/>
          </p:cNvPicPr>
          <p:nvPr/>
        </p:nvPicPr>
        <p:blipFill>
          <a:blip r:embed="rId2"/>
          <a:srcRect l="32006" r="41515" b="-2"/>
          <a:stretch/>
        </p:blipFill>
        <p:spPr>
          <a:xfrm>
            <a:off x="20" y="1730"/>
            <a:ext cx="2720524" cy="6858000"/>
          </a:xfrm>
          <a:prstGeom prst="rect">
            <a:avLst/>
          </a:prstGeom>
        </p:spPr>
      </p:pic>
      <p:pic>
        <p:nvPicPr>
          <p:cNvPr id="6" name="Content Placeholder 5" descr="A graph with numbers and text&#10;&#10;AI-generated content may be incorrect.">
            <a:extLst>
              <a:ext uri="{FF2B5EF4-FFF2-40B4-BE49-F238E27FC236}">
                <a16:creationId xmlns:a16="http://schemas.microsoft.com/office/drawing/2014/main" id="{6EEECFB9-C4CF-74FE-026A-5C1F09AC821C}"/>
              </a:ext>
            </a:extLst>
          </p:cNvPr>
          <p:cNvPicPr>
            <a:picLocks noGrp="1" noChangeAspect="1"/>
          </p:cNvPicPr>
          <p:nvPr>
            <p:ph idx="1"/>
          </p:nvPr>
        </p:nvPicPr>
        <p:blipFill>
          <a:blip r:embed="rId3"/>
          <a:stretch>
            <a:fillRect/>
          </a:stretch>
        </p:blipFill>
        <p:spPr>
          <a:xfrm>
            <a:off x="4656138" y="2860054"/>
            <a:ext cx="6848475" cy="2325341"/>
          </a:xfrm>
        </p:spPr>
      </p:pic>
    </p:spTree>
    <p:extLst>
      <p:ext uri="{BB962C8B-B14F-4D97-AF65-F5344CB8AC3E}">
        <p14:creationId xmlns:p14="http://schemas.microsoft.com/office/powerpoint/2010/main" val="105116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7187-EACF-A9ED-44B2-894610BC2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41583-4CF0-C36D-C390-A3AB022D1228}"/>
              </a:ext>
            </a:extLst>
          </p:cNvPr>
          <p:cNvSpPr>
            <a:spLocks noGrp="1"/>
          </p:cNvSpPr>
          <p:nvPr>
            <p:ph type="title"/>
          </p:nvPr>
        </p:nvSpPr>
        <p:spPr>
          <a:xfrm>
            <a:off x="3098042" y="624110"/>
            <a:ext cx="8406570" cy="1185212"/>
          </a:xfrm>
        </p:spPr>
        <p:txBody>
          <a:bodyPr>
            <a:normAutofit/>
          </a:bodyPr>
          <a:lstStyle/>
          <a:p>
            <a:endParaRPr lang="en-US" dirty="0"/>
          </a:p>
        </p:txBody>
      </p:sp>
      <p:pic>
        <p:nvPicPr>
          <p:cNvPr id="5" name="Picture 4" descr="Houses in an area">
            <a:extLst>
              <a:ext uri="{FF2B5EF4-FFF2-40B4-BE49-F238E27FC236}">
                <a16:creationId xmlns:a16="http://schemas.microsoft.com/office/drawing/2014/main" id="{9597EED0-8DD9-9986-3651-68C256CD4FB0}"/>
              </a:ext>
            </a:extLst>
          </p:cNvPr>
          <p:cNvPicPr>
            <a:picLocks noChangeAspect="1"/>
          </p:cNvPicPr>
          <p:nvPr/>
        </p:nvPicPr>
        <p:blipFill>
          <a:blip r:embed="rId2"/>
          <a:srcRect l="32006" r="41515" b="-2"/>
          <a:stretch/>
        </p:blipFill>
        <p:spPr>
          <a:xfrm>
            <a:off x="20" y="1730"/>
            <a:ext cx="2720524" cy="6858000"/>
          </a:xfrm>
          <a:prstGeom prst="rect">
            <a:avLst/>
          </a:prstGeom>
        </p:spPr>
      </p:pic>
      <p:pic>
        <p:nvPicPr>
          <p:cNvPr id="6" name="Content Placeholder 5" descr="A pie chart of poverty&#10;&#10;AI-generated content may be incorrect.">
            <a:extLst>
              <a:ext uri="{FF2B5EF4-FFF2-40B4-BE49-F238E27FC236}">
                <a16:creationId xmlns:a16="http://schemas.microsoft.com/office/drawing/2014/main" id="{6CA8E0C8-58B8-2FFD-DD35-683566883987}"/>
              </a:ext>
            </a:extLst>
          </p:cNvPr>
          <p:cNvPicPr>
            <a:picLocks noGrp="1" noChangeAspect="1"/>
          </p:cNvPicPr>
          <p:nvPr>
            <p:ph idx="1"/>
          </p:nvPr>
        </p:nvPicPr>
        <p:blipFill>
          <a:blip r:embed="rId3"/>
          <a:stretch>
            <a:fillRect/>
          </a:stretch>
        </p:blipFill>
        <p:spPr>
          <a:xfrm>
            <a:off x="5008729" y="840331"/>
            <a:ext cx="5550800" cy="4731219"/>
          </a:xfrm>
        </p:spPr>
      </p:pic>
    </p:spTree>
    <p:extLst>
      <p:ext uri="{BB962C8B-B14F-4D97-AF65-F5344CB8AC3E}">
        <p14:creationId xmlns:p14="http://schemas.microsoft.com/office/powerpoint/2010/main" val="123780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5D98-5031-48F3-4450-397EE755B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77C58-E169-82A3-F54E-64F06D544441}"/>
              </a:ext>
            </a:extLst>
          </p:cNvPr>
          <p:cNvSpPr>
            <a:spLocks noGrp="1"/>
          </p:cNvSpPr>
          <p:nvPr>
            <p:ph type="title"/>
          </p:nvPr>
        </p:nvSpPr>
        <p:spPr>
          <a:xfrm>
            <a:off x="3316406" y="624110"/>
            <a:ext cx="8188206" cy="918087"/>
          </a:xfrm>
        </p:spPr>
        <p:txBody>
          <a:bodyPr>
            <a:normAutofit/>
          </a:bodyPr>
          <a:lstStyle/>
          <a:p>
            <a:pPr algn="ctr"/>
            <a:r>
              <a:rPr lang="en-US" b="1" dirty="0"/>
              <a:t>Gates County Housing</a:t>
            </a:r>
          </a:p>
        </p:txBody>
      </p:sp>
      <p:pic>
        <p:nvPicPr>
          <p:cNvPr id="5" name="Picture 4" descr="Houses in an area">
            <a:extLst>
              <a:ext uri="{FF2B5EF4-FFF2-40B4-BE49-F238E27FC236}">
                <a16:creationId xmlns:a16="http://schemas.microsoft.com/office/drawing/2014/main" id="{163A4D11-1830-3FFF-1F52-0B02BD94E902}"/>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897E0EE1-374F-2002-0267-23D45D7AB0AC}"/>
              </a:ext>
            </a:extLst>
          </p:cNvPr>
          <p:cNvSpPr>
            <a:spLocks noGrp="1"/>
          </p:cNvSpPr>
          <p:nvPr>
            <p:ph idx="1"/>
          </p:nvPr>
        </p:nvSpPr>
        <p:spPr>
          <a:xfrm>
            <a:off x="3316406" y="1542197"/>
            <a:ext cx="8188205" cy="4369025"/>
          </a:xfrm>
        </p:spPr>
        <p:txBody>
          <a:bodyPr>
            <a:normAutofit lnSpcReduction="10000"/>
          </a:bodyPr>
          <a:lstStyle/>
          <a:p>
            <a:pPr>
              <a:lnSpc>
                <a:spcPct val="90000"/>
              </a:lnSpc>
              <a:spcBef>
                <a:spcPts val="1500"/>
              </a:spcBef>
              <a:spcAft>
                <a:spcPts val="750"/>
              </a:spcAft>
            </a:pPr>
            <a:r>
              <a:rPr lang="en-US" sz="2000" b="1" i="0" dirty="0">
                <a:effectLst/>
                <a:latin typeface="Google Sans"/>
              </a:rPr>
              <a:t>SUBSTANDARD HOUSING </a:t>
            </a:r>
            <a:r>
              <a:rPr lang="en-US" sz="2000" b="0" i="0" dirty="0">
                <a:effectLst/>
                <a:latin typeface="Google Sans"/>
              </a:rPr>
              <a:t>- Any condition that endangers the life, limb, property, safety, or welfare of the occupants or general public. </a:t>
            </a:r>
          </a:p>
          <a:p>
            <a:pPr algn="l"/>
            <a:endParaRPr lang="en-US" sz="2000" dirty="0">
              <a:solidFill>
                <a:schemeClr val="tx1"/>
              </a:solidFill>
              <a:latin typeface="__Poppins_9e1e94"/>
            </a:endParaRPr>
          </a:p>
          <a:p>
            <a:pPr algn="l"/>
            <a:r>
              <a:rPr lang="en-US" sz="2000" b="1" i="0" u="none" strike="noStrike" dirty="0">
                <a:solidFill>
                  <a:schemeClr val="tx1"/>
                </a:solidFill>
                <a:effectLst/>
                <a:latin typeface="__Poppins_9e1e94"/>
              </a:rPr>
              <a:t>Severe </a:t>
            </a:r>
            <a:r>
              <a:rPr lang="en-US" sz="2000" b="1" dirty="0">
                <a:solidFill>
                  <a:schemeClr val="tx1"/>
                </a:solidFill>
                <a:latin typeface="__Poppins_9e1e94"/>
              </a:rPr>
              <a:t>H</a:t>
            </a:r>
            <a:r>
              <a:rPr lang="en-US" sz="2000" b="1" i="0" u="none" strike="noStrike" dirty="0">
                <a:solidFill>
                  <a:schemeClr val="tx1"/>
                </a:solidFill>
                <a:effectLst/>
                <a:latin typeface="__Poppins_9e1e94"/>
              </a:rPr>
              <a:t>ousing </a:t>
            </a:r>
            <a:r>
              <a:rPr lang="en-US" sz="2000" b="1" dirty="0">
                <a:solidFill>
                  <a:schemeClr val="tx1"/>
                </a:solidFill>
                <a:latin typeface="__Poppins_9e1e94"/>
              </a:rPr>
              <a:t>P</a:t>
            </a:r>
            <a:r>
              <a:rPr lang="en-US" sz="2000" b="1" i="0" u="none" strike="noStrike" dirty="0">
                <a:solidFill>
                  <a:schemeClr val="tx1"/>
                </a:solidFill>
                <a:effectLst/>
                <a:latin typeface="__Poppins_9e1e94"/>
              </a:rPr>
              <a:t>roblems </a:t>
            </a:r>
            <a:r>
              <a:rPr lang="en-US" sz="2000" b="0" i="0" u="none" strike="noStrike" dirty="0">
                <a:solidFill>
                  <a:schemeClr val="tx1"/>
                </a:solidFill>
                <a:effectLst/>
                <a:latin typeface="__Poppins_9e1e94"/>
              </a:rPr>
              <a:t>- Occupied household units that have at least one of the following issues: *</a:t>
            </a:r>
          </a:p>
          <a:p>
            <a:pPr lvl="1"/>
            <a:r>
              <a:rPr lang="en-US" sz="2000" dirty="0">
                <a:solidFill>
                  <a:schemeClr val="tx1"/>
                </a:solidFill>
                <a:latin typeface="__Poppins_9e1e94"/>
              </a:rPr>
              <a:t>L</a:t>
            </a:r>
            <a:r>
              <a:rPr lang="en-US" sz="2000" b="0" i="0" u="none" strike="noStrike" dirty="0">
                <a:solidFill>
                  <a:schemeClr val="tx1"/>
                </a:solidFill>
                <a:effectLst/>
                <a:latin typeface="__Poppins_9e1e94"/>
              </a:rPr>
              <a:t>ack of adequate kitchen (&gt;1 occupant per room), </a:t>
            </a:r>
            <a:endParaRPr lang="en-US" sz="2000" dirty="0">
              <a:solidFill>
                <a:schemeClr val="tx1"/>
              </a:solidFill>
              <a:latin typeface="__Poppins_9e1e94"/>
            </a:endParaRPr>
          </a:p>
          <a:p>
            <a:pPr lvl="1"/>
            <a:r>
              <a:rPr lang="en-US" sz="2000" b="0" i="0" u="none" strike="noStrike" dirty="0">
                <a:solidFill>
                  <a:schemeClr val="tx1"/>
                </a:solidFill>
                <a:effectLst/>
                <a:latin typeface="__Poppins_9e1e94"/>
              </a:rPr>
              <a:t>Lack of plumbing facilities</a:t>
            </a:r>
          </a:p>
          <a:p>
            <a:pPr lvl="1"/>
            <a:r>
              <a:rPr lang="en-US" sz="2000" dirty="0">
                <a:solidFill>
                  <a:schemeClr val="tx1"/>
                </a:solidFill>
                <a:latin typeface="__Poppins_9e1e94"/>
              </a:rPr>
              <a:t>Overcrowded - &gt; 1.5 persons per room</a:t>
            </a:r>
          </a:p>
          <a:p>
            <a:pPr lvl="1"/>
            <a:r>
              <a:rPr lang="en-US" sz="2000" dirty="0">
                <a:solidFill>
                  <a:schemeClr val="tx1"/>
                </a:solidFill>
                <a:latin typeface="__Poppins_9e1e94"/>
              </a:rPr>
              <a:t>Cost-burden - &gt; 30% monthly income (rent, mortgage, utilities)</a:t>
            </a:r>
          </a:p>
          <a:p>
            <a:pPr marL="457200" lvl="1" indent="0">
              <a:buNone/>
            </a:pPr>
            <a:endParaRPr lang="en-US" sz="1800" dirty="0">
              <a:solidFill>
                <a:schemeClr val="tx1"/>
              </a:solidFill>
              <a:latin typeface="__Poppins_9e1e94"/>
            </a:endParaRPr>
          </a:p>
          <a:p>
            <a:pPr marL="457200" lvl="1" indent="0">
              <a:buNone/>
            </a:pPr>
            <a:r>
              <a:rPr lang="en-US" sz="1800" b="0" i="0" u="none" strike="noStrike" dirty="0">
                <a:solidFill>
                  <a:schemeClr val="tx1"/>
                </a:solidFill>
                <a:effectLst/>
                <a:latin typeface="__Poppins_9e1e94"/>
              </a:rPr>
              <a:t>		*</a:t>
            </a:r>
            <a:r>
              <a:rPr lang="en-US" sz="1600" b="0" i="0" u="none" strike="noStrike" dirty="0">
                <a:solidFill>
                  <a:schemeClr val="tx1"/>
                </a:solidFill>
                <a:effectLst/>
                <a:latin typeface="__Poppins_9e1e94"/>
              </a:rPr>
              <a:t>The U.S. Department of Housing and Urban Development defines</a:t>
            </a:r>
            <a:endParaRPr lang="en-US" sz="1500" dirty="0"/>
          </a:p>
        </p:txBody>
      </p:sp>
    </p:spTree>
    <p:extLst>
      <p:ext uri="{BB962C8B-B14F-4D97-AF65-F5344CB8AC3E}">
        <p14:creationId xmlns:p14="http://schemas.microsoft.com/office/powerpoint/2010/main" val="93662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837F9-6AAC-DF5C-DDF2-7E68502E8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804FD-6511-98A6-0298-50B0525B5C11}"/>
              </a:ext>
            </a:extLst>
          </p:cNvPr>
          <p:cNvSpPr>
            <a:spLocks noGrp="1"/>
          </p:cNvSpPr>
          <p:nvPr>
            <p:ph type="title"/>
          </p:nvPr>
        </p:nvSpPr>
        <p:spPr>
          <a:xfrm>
            <a:off x="2975212" y="624110"/>
            <a:ext cx="8529400" cy="1280890"/>
          </a:xfrm>
        </p:spPr>
        <p:txBody>
          <a:bodyPr>
            <a:normAutofit/>
          </a:bodyPr>
          <a:lstStyle/>
          <a:p>
            <a:pPr algn="ctr"/>
            <a:r>
              <a:rPr lang="en-US" b="1" dirty="0"/>
              <a:t>2021 Gates County Housing Data</a:t>
            </a:r>
          </a:p>
        </p:txBody>
      </p:sp>
      <p:pic>
        <p:nvPicPr>
          <p:cNvPr id="5" name="Picture 4" descr="Houses in an area">
            <a:extLst>
              <a:ext uri="{FF2B5EF4-FFF2-40B4-BE49-F238E27FC236}">
                <a16:creationId xmlns:a16="http://schemas.microsoft.com/office/drawing/2014/main" id="{D1283F63-B843-192C-A1F0-D181178D6738}"/>
              </a:ext>
            </a:extLst>
          </p:cNvPr>
          <p:cNvPicPr>
            <a:picLocks noChangeAspect="1"/>
          </p:cNvPicPr>
          <p:nvPr/>
        </p:nvPicPr>
        <p:blipFill>
          <a:blip r:embed="rId2"/>
          <a:srcRect l="32006" r="41515"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CAF2DBBB-8682-0A5D-B963-C478511B8E09}"/>
              </a:ext>
            </a:extLst>
          </p:cNvPr>
          <p:cNvSpPr>
            <a:spLocks noGrp="1"/>
          </p:cNvSpPr>
          <p:nvPr>
            <p:ph idx="1"/>
          </p:nvPr>
        </p:nvSpPr>
        <p:spPr>
          <a:xfrm>
            <a:off x="3411940" y="1596788"/>
            <a:ext cx="8092671" cy="4314434"/>
          </a:xfrm>
        </p:spPr>
        <p:txBody>
          <a:bodyPr>
            <a:normAutofit/>
          </a:bodyPr>
          <a:lstStyle/>
          <a:p>
            <a:pPr marL="0" indent="0" algn="ctr">
              <a:buNone/>
            </a:pPr>
            <a:r>
              <a:rPr lang="en-US" sz="2000" b="0" i="0" dirty="0">
                <a:effectLst/>
                <a:latin typeface="Google Sans"/>
              </a:rPr>
              <a:t>4809 housing units in GC</a:t>
            </a:r>
          </a:p>
          <a:p>
            <a:pPr marL="0" indent="0" algn="l">
              <a:buNone/>
            </a:pPr>
            <a:endParaRPr lang="en-US" sz="2000" b="0" i="0" u="none" strike="noStrike" dirty="0">
              <a:solidFill>
                <a:srgbClr val="14406A"/>
              </a:solidFill>
              <a:effectLst/>
              <a:latin typeface="__Poppins_9e1e94"/>
            </a:endParaRPr>
          </a:p>
          <a:p>
            <a:pPr marL="0" indent="0" algn="ctr">
              <a:buNone/>
            </a:pPr>
            <a:r>
              <a:rPr lang="en-US" sz="2000" b="0" i="0" u="none" strike="noStrike" dirty="0">
                <a:solidFill>
                  <a:srgbClr val="14406A"/>
                </a:solidFill>
                <a:effectLst/>
                <a:latin typeface="__Poppins_9e1e94"/>
              </a:rPr>
              <a:t>14% population - 1 of </a:t>
            </a:r>
            <a:r>
              <a:rPr lang="en-US" sz="2000" dirty="0">
                <a:solidFill>
                  <a:srgbClr val="14406A"/>
                </a:solidFill>
                <a:latin typeface="__Poppins_9e1e94"/>
              </a:rPr>
              <a:t>4 </a:t>
            </a:r>
            <a:r>
              <a:rPr lang="en-US" sz="2000" b="0" i="0" u="none" strike="noStrike" dirty="0">
                <a:solidFill>
                  <a:srgbClr val="14406A"/>
                </a:solidFill>
                <a:effectLst/>
                <a:latin typeface="__Poppins_9e1e94"/>
              </a:rPr>
              <a:t>HUD-designated housing problems</a:t>
            </a:r>
          </a:p>
          <a:p>
            <a:pPr marL="0" indent="0" algn="l">
              <a:buNone/>
            </a:pPr>
            <a:endParaRPr lang="en-US" sz="2000" b="0" i="0" u="none" strike="noStrike" cap="all" dirty="0">
              <a:solidFill>
                <a:srgbClr val="14406A"/>
              </a:solidFill>
              <a:effectLst/>
              <a:latin typeface="__Poppins_9e1e94"/>
            </a:endParaRPr>
          </a:p>
          <a:p>
            <a:pPr marL="0" indent="0" algn="l">
              <a:buNone/>
            </a:pPr>
            <a:r>
              <a:rPr lang="en-US" sz="2000" cap="all" dirty="0">
                <a:solidFill>
                  <a:srgbClr val="14406A"/>
                </a:solidFill>
                <a:latin typeface="__Poppins_9e1e94"/>
              </a:rPr>
              <a:t>	</a:t>
            </a:r>
            <a:r>
              <a:rPr lang="en-US" sz="2000" b="1" i="0" u="none" strike="noStrike" cap="all" dirty="0">
                <a:solidFill>
                  <a:srgbClr val="14406A"/>
                </a:solidFill>
                <a:effectLst/>
                <a:latin typeface="__Poppins_9e1e94"/>
              </a:rPr>
              <a:t>Highest percentage of people with severe housing problems </a:t>
            </a:r>
          </a:p>
          <a:p>
            <a:pPr marL="0" indent="0" algn="ctr">
              <a:buNone/>
            </a:pPr>
            <a:r>
              <a:rPr lang="en-US" sz="2000" b="1" i="0" u="none" strike="noStrike" cap="all" dirty="0">
                <a:solidFill>
                  <a:srgbClr val="14406A"/>
                </a:solidFill>
                <a:effectLst/>
                <a:latin typeface="__Poppins_9e1e94"/>
              </a:rPr>
              <a:t>19%</a:t>
            </a:r>
            <a:r>
              <a:rPr lang="en-US" sz="2000" cap="all" dirty="0">
                <a:solidFill>
                  <a:srgbClr val="14406A"/>
                </a:solidFill>
                <a:latin typeface="__Poppins_9e1e94"/>
              </a:rPr>
              <a:t> </a:t>
            </a:r>
            <a:r>
              <a:rPr lang="en-US" sz="2000" b="0" i="0" u="none" strike="noStrike" cap="all" dirty="0">
                <a:solidFill>
                  <a:srgbClr val="14406A"/>
                </a:solidFill>
                <a:effectLst/>
                <a:latin typeface="__Poppins_9e1e94"/>
              </a:rPr>
              <a:t>Gates Tract 9702</a:t>
            </a:r>
          </a:p>
          <a:p>
            <a:pPr algn="ctr"/>
            <a:endParaRPr lang="en-US" sz="2000" cap="all" dirty="0">
              <a:solidFill>
                <a:srgbClr val="14406A"/>
              </a:solidFill>
              <a:latin typeface="__Poppins_9e1e94"/>
            </a:endParaRPr>
          </a:p>
          <a:p>
            <a:pPr marL="0" indent="0" algn="ctr">
              <a:buNone/>
            </a:pPr>
            <a:r>
              <a:rPr lang="en-US" sz="2000" b="1" i="0" u="none" strike="noStrike" cap="all" dirty="0">
                <a:solidFill>
                  <a:srgbClr val="14406A"/>
                </a:solidFill>
                <a:effectLst/>
                <a:latin typeface="__Poppins_9e1e94"/>
              </a:rPr>
              <a:t>Lowest percentage of people with severe housing problems</a:t>
            </a:r>
          </a:p>
          <a:p>
            <a:pPr marL="0" indent="0" algn="ctr">
              <a:buNone/>
            </a:pPr>
            <a:r>
              <a:rPr lang="en-US" sz="2000" b="1" i="0" u="none" strike="noStrike" cap="all" dirty="0">
                <a:solidFill>
                  <a:srgbClr val="14406A"/>
                </a:solidFill>
                <a:effectLst/>
                <a:latin typeface="__Poppins_9e1e94"/>
              </a:rPr>
              <a:t>7.12%</a:t>
            </a:r>
            <a:r>
              <a:rPr lang="en-US" sz="2000" cap="all" dirty="0">
                <a:solidFill>
                  <a:srgbClr val="14406A"/>
                </a:solidFill>
                <a:latin typeface="__Poppins_9e1e94"/>
              </a:rPr>
              <a:t> </a:t>
            </a:r>
            <a:r>
              <a:rPr lang="en-US" sz="2000" b="0" i="0" u="none" strike="noStrike" cap="all" dirty="0">
                <a:solidFill>
                  <a:srgbClr val="14406A"/>
                </a:solidFill>
                <a:effectLst/>
                <a:latin typeface="__Poppins_9e1e94"/>
              </a:rPr>
              <a:t>Gates Tract 9701</a:t>
            </a:r>
          </a:p>
          <a:p>
            <a:pPr algn="ctr"/>
            <a:endParaRPr lang="en-US" sz="1600" b="0" i="0" u="none" strike="noStrike" cap="all" dirty="0">
              <a:solidFill>
                <a:srgbClr val="14406A"/>
              </a:solidFill>
              <a:effectLst/>
              <a:latin typeface="__Poppins_9e1e94"/>
            </a:endParaRPr>
          </a:p>
          <a:p>
            <a:pPr algn="l"/>
            <a:endParaRPr lang="en-US" sz="1600" b="0" i="0" u="none" strike="noStrike" dirty="0">
              <a:solidFill>
                <a:srgbClr val="6886A1"/>
              </a:solidFill>
              <a:effectLst/>
              <a:latin typeface="__Poppins_9e1e94"/>
            </a:endParaRPr>
          </a:p>
          <a:p>
            <a:pPr>
              <a:lnSpc>
                <a:spcPct val="90000"/>
              </a:lnSpc>
            </a:pPr>
            <a:endParaRPr lang="en-US" sz="1500" dirty="0"/>
          </a:p>
        </p:txBody>
      </p:sp>
    </p:spTree>
    <p:extLst>
      <p:ext uri="{BB962C8B-B14F-4D97-AF65-F5344CB8AC3E}">
        <p14:creationId xmlns:p14="http://schemas.microsoft.com/office/powerpoint/2010/main" val="8158496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1184</TotalTime>
  <Words>1303</Words>
  <Application>Microsoft Macintosh PowerPoint</Application>
  <PresentationFormat>Widescreen</PresentationFormat>
  <Paragraphs>234</Paragraphs>
  <Slides>23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__Poppins_9e1e94</vt:lpstr>
      <vt:lpstr>Aptos</vt:lpstr>
      <vt:lpstr>Arial</vt:lpstr>
      <vt:lpstr>Century Gothic</vt:lpstr>
      <vt:lpstr>Google Sans</vt:lpstr>
      <vt:lpstr>Merriweather</vt:lpstr>
      <vt:lpstr>Montserrat</vt:lpstr>
      <vt:lpstr>Symbol</vt:lpstr>
      <vt:lpstr>Times New Roman</vt:lpstr>
      <vt:lpstr>Wingdings 3</vt:lpstr>
      <vt:lpstr>Wisp</vt:lpstr>
      <vt:lpstr>PowerPoint Presentation</vt:lpstr>
      <vt:lpstr>Who and How?</vt:lpstr>
      <vt:lpstr>Why Gates County Housing Committee?</vt:lpstr>
      <vt:lpstr>Mission and Target Audience</vt:lpstr>
      <vt:lpstr>Gates County Demographics</vt:lpstr>
      <vt:lpstr>Total Older Population  22% (2,305)</vt:lpstr>
      <vt:lpstr>PowerPoint Presentation</vt:lpstr>
      <vt:lpstr>Gates County Housing</vt:lpstr>
      <vt:lpstr>2021 Gates County Housing Data</vt:lpstr>
      <vt:lpstr>Where do they live? Federal Poverty Level Data provided by Cape Fear Collective, North Carolina Severe Housing Problems Model Data</vt:lpstr>
      <vt:lpstr>Historical Perspective</vt:lpstr>
      <vt:lpstr>Historical Perspective #2 </vt:lpstr>
      <vt:lpstr>Historical Perspective #3</vt:lpstr>
      <vt:lpstr>Historical Perspective #4</vt:lpstr>
      <vt:lpstr>Historical Perspective – Timeline</vt:lpstr>
      <vt:lpstr>Historical Perspective – “Clean Up”</vt:lpstr>
      <vt:lpstr>Historical Perspective Homeowners</vt:lpstr>
      <vt:lpstr> </vt:lpstr>
      <vt:lpstr>PowerPoint Presentation</vt:lpstr>
      <vt:lpstr>Gates County Assisted Living Cost</vt:lpstr>
      <vt:lpstr>$$ GCHC A WISE INVESTMENT $$</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Reba Green-Holley</dc:creator>
  <cp:lastModifiedBy>Reba Green-Holley</cp:lastModifiedBy>
  <cp:revision>10</cp:revision>
  <cp:lastPrinted>2025-03-17T00:16:50Z</cp:lastPrinted>
  <dcterms:created xsi:type="dcterms:W3CDTF">2025-03-03T03:33:30Z</dcterms:created>
  <dcterms:modified xsi:type="dcterms:W3CDTF">2025-03-19T14:55:46Z</dcterms:modified>
</cp:coreProperties>
</file>