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88" r:id="rId2"/>
    <p:sldId id="325" r:id="rId3"/>
    <p:sldId id="329" r:id="rId4"/>
    <p:sldId id="327" r:id="rId5"/>
    <p:sldId id="323" r:id="rId6"/>
    <p:sldId id="326" r:id="rId7"/>
    <p:sldId id="328" r:id="rId8"/>
  </p:sldIdLst>
  <p:sldSz cx="6858000" cy="9144000" type="screen4x3"/>
  <p:notesSz cx="7086600" cy="9372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72" userDrawn="1">
          <p15:clr>
            <a:srgbClr val="A4A3A4"/>
          </p15:clr>
        </p15:guide>
        <p15:guide id="3" orient="horz" pos="5688" userDrawn="1">
          <p15:clr>
            <a:srgbClr val="A4A3A4"/>
          </p15:clr>
        </p15:guide>
        <p15:guide id="4" orient="horz" pos="24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288AC7-8775-41C9-893C-3A4F1F571C76}" v="4" dt="2026-04-09T18:04:02.5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327" autoAdjust="0"/>
  </p:normalViewPr>
  <p:slideViewPr>
    <p:cSldViewPr snapToGrid="0" showGuides="1">
      <p:cViewPr varScale="1">
        <p:scale>
          <a:sx n="83" d="100"/>
          <a:sy n="83" d="100"/>
        </p:scale>
        <p:origin x="3054" y="108"/>
      </p:cViewPr>
      <p:guideLst>
        <p:guide orient="horz" pos="2208"/>
        <p:guide pos="72"/>
        <p:guide orient="horz" pos="5688"/>
        <p:guide orient="horz" pos="2472"/>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custSel addSld modSld">
      <pc:chgData name="Dori Hale" userId="14c1f408-cf59-45a1-9f78-52634d255e35" providerId="ADAL" clId="{975657A5-1D2A-49B2-BF59-57DB7D9FA65B}" dt="2026-04-09T18:04:27.066" v="1115" actId="12"/>
      <pc:docMkLst>
        <pc:docMk/>
      </pc:docMkLst>
      <pc:sldChg chg="addSp modSp mod">
        <pc:chgData name="Dori Hale" userId="14c1f408-cf59-45a1-9f78-52634d255e35" providerId="ADAL" clId="{975657A5-1D2A-49B2-BF59-57DB7D9FA65B}" dt="2026-04-09T18:04:27.066" v="1115" actId="12"/>
        <pc:sldMkLst>
          <pc:docMk/>
          <pc:sldMk cId="856944360" sldId="288"/>
        </pc:sldMkLst>
        <pc:spChg chg="mod">
          <ac:chgData name="Dori Hale" userId="14c1f408-cf59-45a1-9f78-52634d255e35" providerId="ADAL" clId="{975657A5-1D2A-49B2-BF59-57DB7D9FA65B}" dt="2026-04-08T15:54:06.929" v="497" actId="20577"/>
          <ac:spMkLst>
            <pc:docMk/>
            <pc:sldMk cId="856944360" sldId="288"/>
            <ac:spMk id="7" creationId="{FF20D1F2-88F5-76F2-F381-F917CDB57C37}"/>
          </ac:spMkLst>
        </pc:spChg>
        <pc:spChg chg="add mod">
          <ac:chgData name="Dori Hale" userId="14c1f408-cf59-45a1-9f78-52634d255e35" providerId="ADAL" clId="{975657A5-1D2A-49B2-BF59-57DB7D9FA65B}" dt="2026-04-09T18:04:27.066" v="1115" actId="12"/>
          <ac:spMkLst>
            <pc:docMk/>
            <pc:sldMk cId="856944360" sldId="288"/>
            <ac:spMk id="11" creationId="{8E3024D3-D35D-545A-E00D-36F2EF3EB805}"/>
          </ac:spMkLst>
        </pc:spChg>
        <pc:spChg chg="mod">
          <ac:chgData name="Dori Hale" userId="14c1f408-cf59-45a1-9f78-52634d255e35" providerId="ADAL" clId="{975657A5-1D2A-49B2-BF59-57DB7D9FA65B}" dt="2026-04-09T18:03:45.659" v="1107" actId="20577"/>
          <ac:spMkLst>
            <pc:docMk/>
            <pc:sldMk cId="856944360" sldId="288"/>
            <ac:spMk id="15" creationId="{F7E96BA2-B44A-48B6-90AE-632DCAD06148}"/>
          </ac:spMkLst>
        </pc:spChg>
      </pc:sldChg>
      <pc:sldChg chg="modSp mod">
        <pc:chgData name="Dori Hale" userId="14c1f408-cf59-45a1-9f78-52634d255e35" providerId="ADAL" clId="{975657A5-1D2A-49B2-BF59-57DB7D9FA65B}" dt="2026-04-09T18:03:21.379" v="1075" actId="20577"/>
        <pc:sldMkLst>
          <pc:docMk/>
          <pc:sldMk cId="4228845771" sldId="325"/>
        </pc:sldMkLst>
        <pc:spChg chg="mod">
          <ac:chgData name="Dori Hale" userId="14c1f408-cf59-45a1-9f78-52634d255e35" providerId="ADAL" clId="{975657A5-1D2A-49B2-BF59-57DB7D9FA65B}" dt="2026-04-09T18:02:56.766" v="1062" actId="255"/>
          <ac:spMkLst>
            <pc:docMk/>
            <pc:sldMk cId="4228845771" sldId="325"/>
            <ac:spMk id="3" creationId="{2D734183-6EE0-F218-5735-7743BD59A2A0}"/>
          </ac:spMkLst>
        </pc:spChg>
        <pc:spChg chg="mod">
          <ac:chgData name="Dori Hale" userId="14c1f408-cf59-45a1-9f78-52634d255e35" providerId="ADAL" clId="{975657A5-1D2A-49B2-BF59-57DB7D9FA65B}" dt="2026-04-09T18:03:11.930" v="1069" actId="20577"/>
          <ac:spMkLst>
            <pc:docMk/>
            <pc:sldMk cId="4228845771" sldId="325"/>
            <ac:spMk id="11" creationId="{255D17FC-F5CF-6B6A-3DB9-5FE00F4EB1C8}"/>
          </ac:spMkLst>
        </pc:spChg>
        <pc:graphicFrameChg chg="mod modGraphic">
          <ac:chgData name="Dori Hale" userId="14c1f408-cf59-45a1-9f78-52634d255e35" providerId="ADAL" clId="{975657A5-1D2A-49B2-BF59-57DB7D9FA65B}" dt="2026-04-09T18:03:21.379" v="1075" actId="20577"/>
          <ac:graphicFrameMkLst>
            <pc:docMk/>
            <pc:sldMk cId="4228845771" sldId="325"/>
            <ac:graphicFrameMk id="2" creationId="{8BD34C6A-EF2D-9934-0261-DFAADF7CC321}"/>
          </ac:graphicFrameMkLst>
        </pc:graphicFrameChg>
      </pc:sldChg>
      <pc:sldChg chg="modSp add mod">
        <pc:chgData name="Dori Hale" userId="14c1f408-cf59-45a1-9f78-52634d255e35" providerId="ADAL" clId="{975657A5-1D2A-49B2-BF59-57DB7D9FA65B}" dt="2026-04-01T19:56:32.749" v="480" actId="255"/>
        <pc:sldMkLst>
          <pc:docMk/>
          <pc:sldMk cId="4161058451" sldId="327"/>
        </pc:sldMkLst>
        <pc:spChg chg="mod">
          <ac:chgData name="Dori Hale" userId="14c1f408-cf59-45a1-9f78-52634d255e35" providerId="ADAL" clId="{975657A5-1D2A-49B2-BF59-57DB7D9FA65B}" dt="2026-04-01T19:56:32.749" v="480" actId="255"/>
          <ac:spMkLst>
            <pc:docMk/>
            <pc:sldMk cId="4161058451" sldId="327"/>
            <ac:spMk id="3" creationId="{7622336C-BC54-C069-B438-60840F1D973D}"/>
          </ac:spMkLst>
        </pc:spChg>
        <pc:spChg chg="mod">
          <ac:chgData name="Dori Hale" userId="14c1f408-cf59-45a1-9f78-52634d255e35" providerId="ADAL" clId="{975657A5-1D2A-49B2-BF59-57DB7D9FA65B}" dt="2026-04-01T19:53:25.255" v="70" actId="20577"/>
          <ac:spMkLst>
            <pc:docMk/>
            <pc:sldMk cId="4161058451" sldId="327"/>
            <ac:spMk id="11" creationId="{0DE8D579-A0D7-B02D-F92D-6327D6027829}"/>
          </ac:spMkLst>
        </pc:spChg>
        <pc:graphicFrameChg chg="mod modGraphic">
          <ac:chgData name="Dori Hale" userId="14c1f408-cf59-45a1-9f78-52634d255e35" providerId="ADAL" clId="{975657A5-1D2A-49B2-BF59-57DB7D9FA65B}" dt="2026-04-01T19:56:25.546" v="479" actId="14734"/>
          <ac:graphicFrameMkLst>
            <pc:docMk/>
            <pc:sldMk cId="4161058451" sldId="327"/>
            <ac:graphicFrameMk id="2" creationId="{474699AB-F6F8-BBE3-86E4-C3794EC87328}"/>
          </ac:graphicFrameMkLst>
        </pc:graphicFrameChg>
      </pc:sldChg>
      <pc:sldChg chg="modSp add mod">
        <pc:chgData name="Dori Hale" userId="14c1f408-cf59-45a1-9f78-52634d255e35" providerId="ADAL" clId="{975657A5-1D2A-49B2-BF59-57DB7D9FA65B}" dt="2026-04-09T16:07:39.049" v="935" actId="20577"/>
        <pc:sldMkLst>
          <pc:docMk/>
          <pc:sldMk cId="3926784626" sldId="328"/>
        </pc:sldMkLst>
        <pc:spChg chg="mod">
          <ac:chgData name="Dori Hale" userId="14c1f408-cf59-45a1-9f78-52634d255e35" providerId="ADAL" clId="{975657A5-1D2A-49B2-BF59-57DB7D9FA65B}" dt="2026-04-09T16:07:39.049" v="935" actId="20577"/>
          <ac:spMkLst>
            <pc:docMk/>
            <pc:sldMk cId="3926784626" sldId="328"/>
            <ac:spMk id="11" creationId="{1425D016-D828-DE51-6559-9C361AA19FBB}"/>
          </ac:spMkLst>
        </pc:spChg>
        <pc:graphicFrameChg chg="modGraphic">
          <ac:chgData name="Dori Hale" userId="14c1f408-cf59-45a1-9f78-52634d255e35" providerId="ADAL" clId="{975657A5-1D2A-49B2-BF59-57DB7D9FA65B}" dt="2026-04-09T16:07:31.008" v="930" actId="20577"/>
          <ac:graphicFrameMkLst>
            <pc:docMk/>
            <pc:sldMk cId="3926784626" sldId="328"/>
            <ac:graphicFrameMk id="2" creationId="{C36A4A47-7AE0-7F49-B6DE-E60986D98F73}"/>
          </ac:graphicFrameMkLst>
        </pc:graphicFrameChg>
      </pc:sldChg>
      <pc:sldChg chg="add">
        <pc:chgData name="Dori Hale" userId="14c1f408-cf59-45a1-9f78-52634d255e35" providerId="ADAL" clId="{975657A5-1D2A-49B2-BF59-57DB7D9FA65B}" dt="2026-04-09T17:59:56.819" v="936" actId="2890"/>
        <pc:sldMkLst>
          <pc:docMk/>
          <pc:sldMk cId="1549568348" sldId="32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71283" cy="469105"/>
          </a:xfrm>
          <a:prstGeom prst="rect">
            <a:avLst/>
          </a:prstGeom>
        </p:spPr>
        <p:txBody>
          <a:bodyPr vert="horz" lIns="91234" tIns="45617" rIns="91234" bIns="45617" rtlCol="0"/>
          <a:lstStyle>
            <a:lvl1pPr algn="l">
              <a:defRPr sz="1200"/>
            </a:lvl1pPr>
          </a:lstStyle>
          <a:p>
            <a:endParaRPr lang="en-US" dirty="0"/>
          </a:p>
        </p:txBody>
      </p:sp>
      <p:sp>
        <p:nvSpPr>
          <p:cNvPr id="3" name="Date Placeholder 2"/>
          <p:cNvSpPr>
            <a:spLocks noGrp="1"/>
          </p:cNvSpPr>
          <p:nvPr>
            <p:ph type="dt" idx="1"/>
          </p:nvPr>
        </p:nvSpPr>
        <p:spPr>
          <a:xfrm>
            <a:off x="4013736" y="1"/>
            <a:ext cx="3071283" cy="469105"/>
          </a:xfrm>
          <a:prstGeom prst="rect">
            <a:avLst/>
          </a:prstGeom>
        </p:spPr>
        <p:txBody>
          <a:bodyPr vert="horz" lIns="91234" tIns="45617" rIns="91234" bIns="45617" rtlCol="0"/>
          <a:lstStyle>
            <a:lvl1pPr algn="r">
              <a:defRPr sz="1200"/>
            </a:lvl1pPr>
          </a:lstStyle>
          <a:p>
            <a:fld id="{125C1899-3986-4491-B33A-C5BA2F72B086}" type="datetimeFigureOut">
              <a:rPr lang="en-US" smtClean="0"/>
              <a:t>4/9/2026</a:t>
            </a:fld>
            <a:endParaRPr lang="en-US" dirty="0"/>
          </a:p>
        </p:txBody>
      </p:sp>
      <p:sp>
        <p:nvSpPr>
          <p:cNvPr id="4" name="Slide Image Placeholder 3"/>
          <p:cNvSpPr>
            <a:spLocks noGrp="1" noRot="1" noChangeAspect="1"/>
          </p:cNvSpPr>
          <p:nvPr>
            <p:ph type="sldImg" idx="2"/>
          </p:nvPr>
        </p:nvSpPr>
        <p:spPr>
          <a:xfrm>
            <a:off x="2357438" y="1171575"/>
            <a:ext cx="2371725" cy="3162300"/>
          </a:xfrm>
          <a:prstGeom prst="rect">
            <a:avLst/>
          </a:prstGeom>
          <a:noFill/>
          <a:ln w="12700">
            <a:solidFill>
              <a:prstClr val="black"/>
            </a:solidFill>
          </a:ln>
        </p:spPr>
        <p:txBody>
          <a:bodyPr vert="horz" lIns="91234" tIns="45617" rIns="91234" bIns="45617" rtlCol="0" anchor="ctr"/>
          <a:lstStyle/>
          <a:p>
            <a:endParaRPr lang="en-US" dirty="0"/>
          </a:p>
        </p:txBody>
      </p:sp>
      <p:sp>
        <p:nvSpPr>
          <p:cNvPr id="5" name="Notes Placeholder 4"/>
          <p:cNvSpPr>
            <a:spLocks noGrp="1"/>
          </p:cNvSpPr>
          <p:nvPr>
            <p:ph type="body" sz="quarter" idx="3"/>
          </p:nvPr>
        </p:nvSpPr>
        <p:spPr>
          <a:xfrm>
            <a:off x="708027" y="4510387"/>
            <a:ext cx="5670547" cy="3691036"/>
          </a:xfrm>
          <a:prstGeom prst="rect">
            <a:avLst/>
          </a:prstGeom>
        </p:spPr>
        <p:txBody>
          <a:bodyPr vert="horz" lIns="91234" tIns="45617" rIns="91234" bIns="456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903496"/>
            <a:ext cx="3071283" cy="469105"/>
          </a:xfrm>
          <a:prstGeom prst="rect">
            <a:avLst/>
          </a:prstGeom>
        </p:spPr>
        <p:txBody>
          <a:bodyPr vert="horz" lIns="91234" tIns="45617" rIns="91234" bIns="4561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3736" y="8903496"/>
            <a:ext cx="3071283" cy="469105"/>
          </a:xfrm>
          <a:prstGeom prst="rect">
            <a:avLst/>
          </a:prstGeom>
        </p:spPr>
        <p:txBody>
          <a:bodyPr vert="horz" lIns="91234" tIns="45617" rIns="91234" bIns="45617"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1815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D0822-35A4-329F-3BCF-B0FDAA006B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866186-FC27-4F93-2F9F-57B03F382E75}"/>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D62FCD23-2593-067B-A053-FF752A01772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95647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23426A-F3B2-AB37-BAED-1C69EAF520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086E6-09EC-BFF4-56A8-530A885DB546}"/>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10D595DA-5AB7-B07C-4835-47725FE01AD4}"/>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906581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7E4AD-EFDC-0E2B-7264-8B806D0D91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E401F7-6F19-1A9C-B86F-59263CF19253}"/>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85147276-16D9-210A-F0AB-61CF06C5008B}"/>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071103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FC81F-5F5C-B337-32A2-ACD6669369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E69125-17B5-B4A3-4A51-B7D1F852B976}"/>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8D7297DB-1B26-9EED-4B37-8C000E87F79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34998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E139C-9ECB-E973-F637-7D6E0FE5DB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69689D-CF0C-67BC-4B3D-BFD6E5D53E67}"/>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99CDA810-9005-B70A-4102-6DCB66169303}"/>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39762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D20D6-A7F7-5425-3361-90772B2B78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1B3FD3-F75E-F3A5-7056-F7C8C983559F}"/>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7B166B8A-2302-7A48-62F1-45AACD7346FD}"/>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39392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4/9/2026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4/9/2026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mailto:jameslocum@gmail.com"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hyperlink" Target="mailto:boseago@gmail.com" TargetMode="Externa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hyperlink" Target="mailto:nwbanes@gmail.com" TargetMode="Externa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91470" y="1105987"/>
            <a:ext cx="5829300" cy="573666"/>
          </a:xfrm>
        </p:spPr>
        <p:txBody>
          <a:bodyPr anchor="t">
            <a:normAutofit/>
          </a:bodyPr>
          <a:lstStyle/>
          <a:p>
            <a:r>
              <a:rPr lang="en-US" sz="2400" b="1" dirty="0">
                <a:solidFill>
                  <a:srgbClr val="2C451B"/>
                </a:solidFill>
                <a:latin typeface="+mn-lt"/>
                <a:cs typeface="Arial" panose="020B0604020202020204" pitchFamily="34" charset="0"/>
              </a:rPr>
              <a:t>2026 Used Homes and Available Lots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a:lnSpc>
                <a:spcPct val="100000"/>
              </a:lnSpc>
              <a:spcBef>
                <a:spcPts val="0"/>
              </a:spcBef>
            </a:pPr>
            <a:r>
              <a:rPr lang="en-US" sz="1050" b="1" dirty="0">
                <a:solidFill>
                  <a:srgbClr val="2C451B"/>
                </a:solidFill>
              </a:rPr>
              <a:t>Jennlakemeadows.com</a:t>
            </a: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5" name="Subtitle 2">
            <a:extLst>
              <a:ext uri="{FF2B5EF4-FFF2-40B4-BE49-F238E27FC236}">
                <a16:creationId xmlns:a16="http://schemas.microsoft.com/office/drawing/2014/main" id="{F7E96BA2-B44A-48B6-90AE-632DCAD06148}"/>
              </a:ext>
            </a:extLst>
          </p:cNvPr>
          <p:cNvSpPr>
            <a:spLocks noGrp="1"/>
          </p:cNvSpPr>
          <p:nvPr>
            <p:ph type="subTitle" idx="1"/>
          </p:nvPr>
        </p:nvSpPr>
        <p:spPr>
          <a:xfrm>
            <a:off x="752855" y="3372995"/>
            <a:ext cx="5254334" cy="1285047"/>
          </a:xfrm>
        </p:spPr>
        <p:txBody>
          <a:bodyPr>
            <a:noAutofit/>
          </a:bodyPr>
          <a:lstStyle/>
          <a:p>
            <a:pPr marL="0" lvl="1" algn="l"/>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13 Bernice Way</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92 Bernice Way</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100 Jennings Loop</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120 Bernice Way </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142 Dixie Way </a:t>
            </a: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cs typeface="Arial" panose="020B0604020202020204" pitchFamily="34" charset="0"/>
            </a:endParaRPr>
          </a:p>
          <a:p>
            <a:pPr marL="0" lvl="1" algn="l"/>
            <a:endParaRPr lang="en-US" sz="1800" b="1" u="sng" dirty="0">
              <a:solidFill>
                <a:schemeClr val="accent6">
                  <a:lumMod val="50000"/>
                </a:schemeClr>
              </a:solidFill>
              <a:cs typeface="Arial" panose="020B0604020202020204" pitchFamily="34" charset="0"/>
            </a:endParaRPr>
          </a:p>
          <a:p>
            <a:pPr marL="0" lvl="1" algn="l"/>
            <a:endParaRPr lang="en-US" sz="2000" u="sng" dirty="0">
              <a:solidFill>
                <a:schemeClr val="accent6">
                  <a:lumMod val="50000"/>
                </a:schemeClr>
              </a:solidFill>
              <a:cs typeface="Arial" panose="020B0604020202020204" pitchFamily="34" charset="0"/>
            </a:endParaRPr>
          </a:p>
        </p:txBody>
      </p:sp>
      <p:sp>
        <p:nvSpPr>
          <p:cNvPr id="17" name="Title 1">
            <a:extLst>
              <a:ext uri="{FF2B5EF4-FFF2-40B4-BE49-F238E27FC236}">
                <a16:creationId xmlns:a16="http://schemas.microsoft.com/office/drawing/2014/main" id="{BF2189E1-E91D-4778-B40A-CDC853D92E81}"/>
              </a:ext>
            </a:extLst>
          </p:cNvPr>
          <p:cNvSpPr txBox="1">
            <a:spLocks/>
          </p:cNvSpPr>
          <p:nvPr/>
        </p:nvSpPr>
        <p:spPr>
          <a:xfrm>
            <a:off x="689216" y="3315858"/>
            <a:ext cx="2779761" cy="317856"/>
          </a:xfrm>
          <a:prstGeom prst="rect">
            <a:avLst/>
          </a:prstGeom>
        </p:spPr>
        <p:txBody>
          <a:bodyPr vert="horz" lIns="91440" tIns="45720" rIns="91440" bIns="45720" rtlCol="0" anchor="t">
            <a:normAutofit lnSpcReduction="1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USED Homes for Sale:</a:t>
            </a:r>
          </a:p>
        </p:txBody>
      </p:sp>
      <p:sp>
        <p:nvSpPr>
          <p:cNvPr id="3" name="Title 1">
            <a:extLst>
              <a:ext uri="{FF2B5EF4-FFF2-40B4-BE49-F238E27FC236}">
                <a16:creationId xmlns:a16="http://schemas.microsoft.com/office/drawing/2014/main" id="{99A094CD-C666-9F41-7FE2-6731A915A556}"/>
              </a:ext>
            </a:extLst>
          </p:cNvPr>
          <p:cNvSpPr txBox="1">
            <a:spLocks noChangeAspect="1"/>
          </p:cNvSpPr>
          <p:nvPr/>
        </p:nvSpPr>
        <p:spPr>
          <a:xfrm>
            <a:off x="689216" y="2109761"/>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EMPTY Lots Available for New Home Installations:</a:t>
            </a:r>
          </a:p>
        </p:txBody>
      </p:sp>
      <p:sp>
        <p:nvSpPr>
          <p:cNvPr id="6" name="Subtitle 2">
            <a:extLst>
              <a:ext uri="{FF2B5EF4-FFF2-40B4-BE49-F238E27FC236}">
                <a16:creationId xmlns:a16="http://schemas.microsoft.com/office/drawing/2014/main" id="{61022A8E-D8DD-A3B1-42C9-1A3F12F79BA5}"/>
              </a:ext>
            </a:extLst>
          </p:cNvPr>
          <p:cNvSpPr txBox="1">
            <a:spLocks/>
          </p:cNvSpPr>
          <p:nvPr/>
        </p:nvSpPr>
        <p:spPr>
          <a:xfrm>
            <a:off x="689216" y="2489484"/>
            <a:ext cx="5254334" cy="70341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r>
              <a:rPr lang="en-US" sz="1600" dirty="0">
                <a:solidFill>
                  <a:schemeClr val="accent6">
                    <a:lumMod val="50000"/>
                  </a:schemeClr>
                </a:solidFill>
                <a:cs typeface="Arial" panose="020B0604020202020204" pitchFamily="34" charset="0"/>
              </a:rPr>
              <a:t>There are currently </a:t>
            </a:r>
            <a:r>
              <a:rPr lang="en-US" sz="1600" b="1" dirty="0">
                <a:solidFill>
                  <a:schemeClr val="accent6">
                    <a:lumMod val="50000"/>
                  </a:schemeClr>
                </a:solidFill>
                <a:cs typeface="Arial" panose="020B0604020202020204" pitchFamily="34" charset="0"/>
              </a:rPr>
              <a:t>2 single wide lots </a:t>
            </a:r>
            <a:r>
              <a:rPr lang="en-US" sz="1600" dirty="0">
                <a:solidFill>
                  <a:schemeClr val="accent6">
                    <a:lumMod val="50000"/>
                  </a:schemeClr>
                </a:solidFill>
                <a:cs typeface="Arial" panose="020B0604020202020204" pitchFamily="34" charset="0"/>
              </a:rPr>
              <a:t>that will be available Fall 2026, and </a:t>
            </a:r>
            <a:r>
              <a:rPr lang="en-US" sz="1600" b="1" dirty="0">
                <a:solidFill>
                  <a:schemeClr val="accent6">
                    <a:lumMod val="50000"/>
                  </a:schemeClr>
                </a:solidFill>
                <a:cs typeface="Arial" panose="020B0604020202020204" pitchFamily="34" charset="0"/>
              </a:rPr>
              <a:t>1 double wide lot available now</a:t>
            </a:r>
            <a:r>
              <a:rPr lang="en-US" sz="1600" dirty="0">
                <a:solidFill>
                  <a:schemeClr val="accent6">
                    <a:lumMod val="50000"/>
                  </a:schemeClr>
                </a:solidFill>
                <a:cs typeface="Arial" panose="020B0604020202020204" pitchFamily="34" charset="0"/>
              </a:rPr>
              <a:t>! </a:t>
            </a:r>
          </a:p>
        </p:txBody>
      </p:sp>
      <p:sp>
        <p:nvSpPr>
          <p:cNvPr id="8" name="Title 1">
            <a:extLst>
              <a:ext uri="{FF2B5EF4-FFF2-40B4-BE49-F238E27FC236}">
                <a16:creationId xmlns:a16="http://schemas.microsoft.com/office/drawing/2014/main" id="{75BD45CD-D67C-8C83-1E5F-ED8570DAC3DC}"/>
              </a:ext>
            </a:extLst>
          </p:cNvPr>
          <p:cNvSpPr txBox="1">
            <a:spLocks noChangeAspect="1"/>
          </p:cNvSpPr>
          <p:nvPr/>
        </p:nvSpPr>
        <p:spPr>
          <a:xfrm>
            <a:off x="726359" y="4921163"/>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Homes SOLD in 2026:</a:t>
            </a:r>
          </a:p>
        </p:txBody>
      </p:sp>
      <p:sp>
        <p:nvSpPr>
          <p:cNvPr id="10" name="Subtitle 2">
            <a:extLst>
              <a:ext uri="{FF2B5EF4-FFF2-40B4-BE49-F238E27FC236}">
                <a16:creationId xmlns:a16="http://schemas.microsoft.com/office/drawing/2014/main" id="{9CC7DA70-8D05-10FC-C880-84E656CB369D}"/>
              </a:ext>
            </a:extLst>
          </p:cNvPr>
          <p:cNvSpPr txBox="1">
            <a:spLocks/>
          </p:cNvSpPr>
          <p:nvPr/>
        </p:nvSpPr>
        <p:spPr>
          <a:xfrm>
            <a:off x="752855" y="5239019"/>
            <a:ext cx="2447545" cy="272294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0" lvl="1" algn="l"/>
            <a:endParaRPr lang="en-US" sz="1400" b="1" dirty="0">
              <a:solidFill>
                <a:srgbClr val="2C451B"/>
              </a:solidFill>
            </a:endParaRPr>
          </a:p>
          <a:p>
            <a:pPr marL="169863" lvl="1" indent="-169863" algn="l">
              <a:buFont typeface="Arial" panose="020B0604020202020204" pitchFamily="34" charset="0"/>
              <a:buChar char="•"/>
            </a:pPr>
            <a:endParaRPr lang="en-US" sz="1400" b="1" dirty="0">
              <a:solidFill>
                <a:srgbClr val="2C451B"/>
              </a:solidFill>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
        <p:nvSpPr>
          <p:cNvPr id="4" name="Subtitle 2">
            <a:extLst>
              <a:ext uri="{FF2B5EF4-FFF2-40B4-BE49-F238E27FC236}">
                <a16:creationId xmlns:a16="http://schemas.microsoft.com/office/drawing/2014/main" id="{54E5C25F-0D55-A353-1450-4AE495252978}"/>
              </a:ext>
            </a:extLst>
          </p:cNvPr>
          <p:cNvSpPr txBox="1">
            <a:spLocks/>
          </p:cNvSpPr>
          <p:nvPr/>
        </p:nvSpPr>
        <p:spPr>
          <a:xfrm>
            <a:off x="3657600" y="5802792"/>
            <a:ext cx="2447545" cy="246848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latin typeface="+mj-lt"/>
              <a:cs typeface="Arial" panose="020B0604020202020204" pitchFamily="34" charset="0"/>
            </a:endParaRPr>
          </a:p>
        </p:txBody>
      </p:sp>
      <p:sp>
        <p:nvSpPr>
          <p:cNvPr id="7" name="TextBox 6">
            <a:extLst>
              <a:ext uri="{FF2B5EF4-FFF2-40B4-BE49-F238E27FC236}">
                <a16:creationId xmlns:a16="http://schemas.microsoft.com/office/drawing/2014/main" id="{FF20D1F2-88F5-76F2-F381-F917CDB57C37}"/>
              </a:ext>
            </a:extLst>
          </p:cNvPr>
          <p:cNvSpPr txBox="1"/>
          <p:nvPr/>
        </p:nvSpPr>
        <p:spPr>
          <a:xfrm>
            <a:off x="726359" y="5254469"/>
            <a:ext cx="1920897" cy="2893100"/>
          </a:xfrm>
          <a:prstGeom prst="rect">
            <a:avLst/>
          </a:prstGeom>
          <a:noFill/>
        </p:spPr>
        <p:txBody>
          <a:bodyPr wrap="square" rtlCol="0">
            <a:spAutoFit/>
          </a:bodyPr>
          <a:lstStyle/>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51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169 Clara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487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41 Bernice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181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92 Bernice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14 Bernice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570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35 Clara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49 Clara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191 Bernice Way </a:t>
            </a:r>
          </a:p>
          <a:p>
            <a:pPr marL="171450" lvl="1" indent="-171450">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
        <p:nvSpPr>
          <p:cNvPr id="11" name="TextBox 10">
            <a:extLst>
              <a:ext uri="{FF2B5EF4-FFF2-40B4-BE49-F238E27FC236}">
                <a16:creationId xmlns:a16="http://schemas.microsoft.com/office/drawing/2014/main" id="{8E3024D3-D35D-545A-E00D-36F2EF3EB805}"/>
              </a:ext>
            </a:extLst>
          </p:cNvPr>
          <p:cNvSpPr txBox="1"/>
          <p:nvPr/>
        </p:nvSpPr>
        <p:spPr>
          <a:xfrm>
            <a:off x="2564212" y="3572367"/>
            <a:ext cx="1729576" cy="584775"/>
          </a:xfrm>
          <a:prstGeom prst="rect">
            <a:avLst/>
          </a:prstGeom>
          <a:noFill/>
        </p:spPr>
        <p:txBody>
          <a:bodyPr wrap="none" rtlCol="0">
            <a:spAutoFit/>
          </a:bodyPr>
          <a:lstStyle/>
          <a:p>
            <a:pPr marL="285750" indent="-285750">
              <a:buFont typeface="Arial" panose="020B0604020202020204" pitchFamily="34" charset="0"/>
              <a:buChar char="•"/>
            </a:pPr>
            <a:r>
              <a:rPr lang="en-US" sz="1400" b="1" dirty="0">
                <a:solidFill>
                  <a:schemeClr val="accent6">
                    <a:lumMod val="50000"/>
                  </a:schemeClr>
                </a:solidFill>
                <a:cs typeface="Arial" panose="020B0604020202020204" pitchFamily="34" charset="0"/>
              </a:rPr>
              <a:t>224 Bernice way </a:t>
            </a:r>
          </a:p>
          <a:p>
            <a:endParaRPr lang="en-US" dirty="0"/>
          </a:p>
        </p:txBody>
      </p:sp>
    </p:spTree>
    <p:extLst>
      <p:ext uri="{BB962C8B-B14F-4D97-AF65-F5344CB8AC3E}">
        <p14:creationId xmlns:p14="http://schemas.microsoft.com/office/powerpoint/2010/main" val="856944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669C6-3C9F-F9E3-3C3F-72A9CE08A76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D734183-6EE0-F218-5735-7743BD59A2A0}"/>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100" dirty="0">
                <a:solidFill>
                  <a:schemeClr val="accent6">
                    <a:lumMod val="50000"/>
                  </a:schemeClr>
                </a:solidFill>
              </a:rPr>
              <a:t>JennLake Meadows must approve applications </a:t>
            </a:r>
            <a:r>
              <a:rPr lang="en-US" sz="1100" b="1" u="sng" dirty="0">
                <a:solidFill>
                  <a:schemeClr val="accent6">
                    <a:lumMod val="50000"/>
                  </a:schemeClr>
                </a:solidFill>
              </a:rPr>
              <a:t>BEFORE</a:t>
            </a:r>
            <a:r>
              <a:rPr lang="en-US" sz="11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1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1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1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427DE3E5-7514-64AB-7890-9B9BB4DDDFA0}"/>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255D17FC-F5CF-6B6A-3DB9-5FE00F4EB1C8}"/>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04/9/2026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854B83BE-AED3-B61E-FAD2-9F82ABE4971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B3A5F121-CA89-DB56-F241-2A7CE9118A56}"/>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8BD34C6A-EF2D-9934-0261-DFAADF7CC321}"/>
              </a:ext>
            </a:extLst>
          </p:cNvPr>
          <p:cNvGraphicFramePr>
            <a:graphicFrameLocks noGrp="1"/>
          </p:cNvGraphicFramePr>
          <p:nvPr>
            <p:extLst>
              <p:ext uri="{D42A27DB-BD31-4B8C-83A1-F6EECF244321}">
                <p14:modId xmlns:p14="http://schemas.microsoft.com/office/powerpoint/2010/main" val="4092165381"/>
              </p:ext>
            </p:extLst>
          </p:nvPr>
        </p:nvGraphicFramePr>
        <p:xfrm>
          <a:off x="155944" y="3145512"/>
          <a:ext cx="6598387" cy="5493895"/>
        </p:xfrm>
        <a:graphic>
          <a:graphicData uri="http://schemas.openxmlformats.org/drawingml/2006/table">
            <a:tbl>
              <a:tblPr firstRow="1" bandRow="1">
                <a:tableStyleId>{93296810-A885-4BE3-A3E7-6D5BEEA58F35}</a:tableStyleId>
              </a:tblPr>
              <a:tblGrid>
                <a:gridCol w="2089545">
                  <a:extLst>
                    <a:ext uri="{9D8B030D-6E8A-4147-A177-3AD203B41FA5}">
                      <a16:colId xmlns:a16="http://schemas.microsoft.com/office/drawing/2014/main" val="2067313853"/>
                    </a:ext>
                  </a:extLst>
                </a:gridCol>
                <a:gridCol w="972273">
                  <a:extLst>
                    <a:ext uri="{9D8B030D-6E8A-4147-A177-3AD203B41FA5}">
                      <a16:colId xmlns:a16="http://schemas.microsoft.com/office/drawing/2014/main" val="3838584133"/>
                    </a:ext>
                  </a:extLst>
                </a:gridCol>
                <a:gridCol w="2726517">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0">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0">
                <a:tc rowSpan="2">
                  <a:txBody>
                    <a:bodyPr/>
                    <a:lstStyle/>
                    <a:p>
                      <a:pPr algn="ctr"/>
                      <a:r>
                        <a:rPr lang="en-US" sz="1200" b="1" dirty="0">
                          <a:latin typeface="+mn-lt"/>
                        </a:rPr>
                        <a:t>13 Bernice Way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rtl="0">
                        <a:spcBef>
                          <a:spcPts val="0"/>
                        </a:spcBef>
                        <a:spcAft>
                          <a:spcPts val="0"/>
                        </a:spcAft>
                        <a:buNone/>
                      </a:pPr>
                      <a:r>
                        <a:rPr lang="en-US" sz="1200" dirty="0"/>
                        <a:t>1994</a:t>
                      </a:r>
                      <a:endParaRPr sz="1200" b="0" dirty="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0" marR="0" lvl="0" indent="0" algn="l" rtl="0">
                        <a:spcBef>
                          <a:spcPts val="0"/>
                        </a:spcBef>
                        <a:spcAft>
                          <a:spcPts val="0"/>
                        </a:spcAft>
                        <a:buNone/>
                      </a:pPr>
                      <a:r>
                        <a:rPr lang="en-US" sz="1200" b="1" dirty="0"/>
                        <a:t>$25,000</a:t>
                      </a:r>
                      <a:endParaRPr dirty="0"/>
                    </a:p>
                  </a:txBody>
                  <a:tcPr marL="91450" marR="91450"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rtl="0">
                        <a:spcBef>
                          <a:spcPts val="0"/>
                        </a:spcBef>
                        <a:spcAft>
                          <a:spcPts val="0"/>
                        </a:spcAft>
                        <a:buNone/>
                      </a:pPr>
                      <a:r>
                        <a:rPr lang="en-US" sz="1200"/>
                        <a:t>14 X 72</a:t>
                      </a:r>
                      <a:endParaRPr sz="1200" b="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rtl="0">
                        <a:spcBef>
                          <a:spcPts val="0"/>
                        </a:spcBef>
                        <a:spcAft>
                          <a:spcPts val="0"/>
                        </a:spcAft>
                        <a:buNone/>
                      </a:pPr>
                      <a:r>
                        <a:rPr lang="en-US" sz="1200"/>
                        <a:t>Belmont</a:t>
                      </a:r>
                      <a:endParaRPr sz="1200" b="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1406358">
                <a:tc rowSpan="3">
                  <a:txBody>
                    <a:bodyPr/>
                    <a:lstStyle/>
                    <a:p>
                      <a:pPr algn="l"/>
                      <a:r>
                        <a:rPr lang="en-US" sz="1200" b="1" dirty="0">
                          <a:solidFill>
                            <a:schemeClr val="tx1"/>
                          </a:solidFill>
                          <a:latin typeface="+mn-lt"/>
                        </a:rPr>
                        <a:t>Michelle Schweizer</a:t>
                      </a:r>
                    </a:p>
                    <a:p>
                      <a:pPr algn="l"/>
                      <a:r>
                        <a:rPr lang="en-US" sz="1200" b="1" dirty="0">
                          <a:solidFill>
                            <a:schemeClr val="tx1"/>
                          </a:solidFill>
                          <a:latin typeface="+mn-lt"/>
                        </a:rPr>
                        <a:t>618-615-8498</a:t>
                      </a:r>
                    </a:p>
                    <a:p>
                      <a:pPr algn="l"/>
                      <a:r>
                        <a:rPr lang="en-US" sz="1200" b="1" dirty="0">
                          <a:solidFill>
                            <a:schemeClr val="tx1"/>
                          </a:solidFill>
                          <a:latin typeface="+mn-lt"/>
                        </a:rPr>
                        <a:t>mschweizer1966@gmail.com</a:t>
                      </a:r>
                    </a:p>
                    <a:p>
                      <a:pPr algn="l"/>
                      <a:endParaRPr lang="en-US" sz="1200" b="1" dirty="0">
                        <a:solidFill>
                          <a:schemeClr val="tx1"/>
                        </a:solidFill>
                        <a:latin typeface="+mn-lt"/>
                      </a:endParaRPr>
                    </a:p>
                    <a:p>
                      <a:pPr algn="l"/>
                      <a:r>
                        <a:rPr lang="en-US" sz="1200" b="1" dirty="0">
                          <a:solidFill>
                            <a:schemeClr val="tx1"/>
                          </a:solidFill>
                          <a:highlight>
                            <a:srgbClr val="FFFF00"/>
                          </a:highlight>
                          <a:latin typeface="+mn-lt"/>
                        </a:rPr>
                        <a:t>Home must be removed in 4-6 years </a:t>
                      </a: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95250" algn="l" rtl="0">
                        <a:spcBef>
                          <a:spcPts val="0"/>
                        </a:spcBef>
                        <a:spcAft>
                          <a:spcPts val="0"/>
                        </a:spcAft>
                        <a:buClr>
                          <a:schemeClr val="dk1"/>
                        </a:buClr>
                        <a:buSzPts val="1200"/>
                        <a:buFont typeface="Arial"/>
                        <a:buNone/>
                      </a:pPr>
                      <a:r>
                        <a:rPr lang="en-US" sz="1200"/>
                        <a:t>2 Bedroom</a:t>
                      </a:r>
                      <a:endParaRPr sz="1200"/>
                    </a:p>
                    <a:p>
                      <a:pPr marL="171450" marR="0" lvl="0" indent="-95250" algn="l" rtl="0">
                        <a:spcBef>
                          <a:spcPts val="0"/>
                        </a:spcBef>
                        <a:spcAft>
                          <a:spcPts val="0"/>
                        </a:spcAft>
                        <a:buClr>
                          <a:schemeClr val="dk1"/>
                        </a:buClr>
                        <a:buSzPts val="1200"/>
                        <a:buFont typeface="Arial"/>
                        <a:buNone/>
                      </a:pPr>
                      <a:r>
                        <a:rPr lang="en-US" sz="1200"/>
                        <a:t>2 Bathroom</a:t>
                      </a:r>
                      <a:endParaRPr sz="120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653229">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95250" algn="l" rtl="0">
                        <a:lnSpc>
                          <a:spcPct val="100000"/>
                        </a:lnSpc>
                        <a:spcBef>
                          <a:spcPts val="0"/>
                        </a:spcBef>
                        <a:spcAft>
                          <a:spcPts val="0"/>
                        </a:spcAft>
                        <a:buClr>
                          <a:schemeClr val="dk1"/>
                        </a:buClr>
                        <a:buSzPts val="1200"/>
                        <a:buFont typeface="Arial"/>
                        <a:buNone/>
                      </a:pPr>
                      <a:r>
                        <a:rPr lang="en-US" sz="1200"/>
                        <a:t> Vinyl flooring has been replaced  in living room and kitchen.  Closed in base of porch.  Painted interior in 2022.</a:t>
                      </a:r>
                      <a:endParaRPr sz="1200" b="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30651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95250" algn="l" rtl="0">
                        <a:spcBef>
                          <a:spcPts val="0"/>
                        </a:spcBef>
                        <a:spcAft>
                          <a:spcPts val="0"/>
                        </a:spcAft>
                        <a:buClr>
                          <a:schemeClr val="dk1"/>
                        </a:buClr>
                        <a:buSzPts val="1200"/>
                        <a:buFont typeface="Arial"/>
                        <a:buNone/>
                      </a:pPr>
                      <a:r>
                        <a:rPr lang="en-US" sz="1200" dirty="0"/>
                        <a:t>Appliances included in sale.</a:t>
                      </a:r>
                      <a:endParaRPr sz="1200" b="0" dirty="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4228845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D1925F-8E26-0F10-AC70-0DB294B01EC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81045ED-8CDD-EBF0-9B07-BC1D12000848}"/>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900" dirty="0">
                <a:solidFill>
                  <a:schemeClr val="accent6">
                    <a:lumMod val="50000"/>
                  </a:schemeClr>
                </a:solidFill>
              </a:rPr>
              <a:t>JennLake Meadows must approve applications </a:t>
            </a:r>
            <a:r>
              <a:rPr lang="en-US" sz="900" b="1" u="sng" dirty="0">
                <a:solidFill>
                  <a:schemeClr val="accent6">
                    <a:lumMod val="50000"/>
                  </a:schemeClr>
                </a:solidFill>
              </a:rPr>
              <a:t>BEFORE</a:t>
            </a:r>
            <a:r>
              <a:rPr lang="en-US" sz="9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9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9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9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3021F78A-3CF4-A9C7-F693-3D236FDAB5E2}"/>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AAA1DF0-A6C6-07CE-5B55-0A028D7C2125}"/>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03/26/2026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C35B2199-0C9D-BE7F-DE4D-0CE3296E120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035BCB3D-9DF7-2809-ACFF-B9EE6BDD02B4}"/>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72A007CB-AF8F-139B-92D7-65F2E3B53FAC}"/>
              </a:ext>
            </a:extLst>
          </p:cNvPr>
          <p:cNvGraphicFramePr>
            <a:graphicFrameLocks noGrp="1"/>
          </p:cNvGraphicFramePr>
          <p:nvPr/>
        </p:nvGraphicFramePr>
        <p:xfrm>
          <a:off x="155944" y="2391249"/>
          <a:ext cx="6598387" cy="6687644"/>
        </p:xfrm>
        <a:graphic>
          <a:graphicData uri="http://schemas.openxmlformats.org/drawingml/2006/table">
            <a:tbl>
              <a:tblPr firstRow="1" bandRow="1">
                <a:tableStyleId>{93296810-A885-4BE3-A3E7-6D5BEEA58F35}</a:tableStyleId>
              </a:tblPr>
              <a:tblGrid>
                <a:gridCol w="1778812">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19">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259942">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343882">
                <a:tc rowSpan="2">
                  <a:txBody>
                    <a:bodyPr/>
                    <a:lstStyle/>
                    <a:p>
                      <a:pPr algn="ctr"/>
                      <a:r>
                        <a:rPr lang="en-US" sz="1200" b="1" dirty="0">
                          <a:latin typeface="+mn-lt"/>
                        </a:rPr>
                        <a:t>92 Bernice Way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1996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$45,000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77700">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72 x 14 2BD/2BA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36630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Redman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866183">
                <a:tc rowSpan="3">
                  <a:txBody>
                    <a:bodyPr/>
                    <a:lstStyle/>
                    <a:p>
                      <a:pPr algn="l"/>
                      <a:r>
                        <a:rPr lang="en-US" sz="1200" b="1" dirty="0">
                          <a:solidFill>
                            <a:schemeClr val="tx1"/>
                          </a:solidFill>
                          <a:latin typeface="+mn-lt"/>
                        </a:rPr>
                        <a:t>James Slocum</a:t>
                      </a:r>
                    </a:p>
                    <a:p>
                      <a:pPr algn="l"/>
                      <a:r>
                        <a:rPr lang="en-US" sz="1200" b="1" dirty="0">
                          <a:solidFill>
                            <a:schemeClr val="tx1"/>
                          </a:solidFill>
                          <a:latin typeface="+mn-lt"/>
                        </a:rPr>
                        <a:t>260-579-8873</a:t>
                      </a:r>
                    </a:p>
                    <a:p>
                      <a:pPr algn="l"/>
                      <a:r>
                        <a:rPr lang="en-US" sz="1200" b="1" dirty="0">
                          <a:solidFill>
                            <a:schemeClr val="tx1"/>
                          </a:solidFill>
                          <a:latin typeface="+mn-lt"/>
                          <a:hlinkClick r:id="rId5"/>
                        </a:rPr>
                        <a:t>jameslocum@gmail.com</a:t>
                      </a:r>
                      <a:endParaRPr lang="en-US" sz="1200" b="1" dirty="0">
                        <a:solidFill>
                          <a:schemeClr val="tx1"/>
                        </a:solidFill>
                        <a:latin typeface="+mn-lt"/>
                      </a:endParaRPr>
                    </a:p>
                    <a:p>
                      <a:pPr algn="l"/>
                      <a:endParaRPr lang="en-US" sz="1200" b="1" dirty="0">
                        <a:solidFill>
                          <a:schemeClr val="tx1"/>
                        </a:solidFill>
                        <a:latin typeface="+mn-lt"/>
                      </a:endParaRPr>
                    </a:p>
                    <a:p>
                      <a:pPr algn="l"/>
                      <a:r>
                        <a:rPr lang="en-US" sz="1200" b="1" dirty="0">
                          <a:solidFill>
                            <a:schemeClr val="tx1"/>
                          </a:solidFill>
                          <a:latin typeface="+mn-lt"/>
                        </a:rPr>
                        <a:t>Text or email to get a full list of upgrades done in the home</a:t>
                      </a: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latin typeface="+mn-lt"/>
                        </a:rPr>
                        <a:t>Master bedroom walk in closet and large tub</a:t>
                      </a:r>
                    </a:p>
                    <a:p>
                      <a:pPr marL="171450" indent="-171450">
                        <a:buFont typeface="Arial" panose="020B0604020202020204" pitchFamily="34" charset="0"/>
                        <a:buChar char="•"/>
                      </a:pPr>
                      <a:r>
                        <a:rPr lang="en-US" sz="1200" b="0" dirty="0">
                          <a:latin typeface="+mn-lt"/>
                        </a:rPr>
                        <a:t>Open concept living room, kitchen, dining area</a:t>
                      </a:r>
                    </a:p>
                    <a:p>
                      <a:pPr marL="171450" indent="-171450">
                        <a:buFont typeface="Arial" panose="020B0604020202020204" pitchFamily="34" charset="0"/>
                        <a:buChar char="•"/>
                      </a:pPr>
                      <a:r>
                        <a:rPr lang="en-US" sz="1200" b="0" dirty="0">
                          <a:latin typeface="+mn-lt"/>
                        </a:rPr>
                        <a:t>Large fenced in backyard with shed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018232">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Nearly everything has been upgraded or redone</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Redone outdoor landscaping and reseeded lawn</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Exterior and interior newly painted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New under house vinyl skirting and new metal roof</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All new overhead lighting, and ceiling fans replaced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Luxury vinyl plank flooring throughout main area</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Refinished kitchen &amp; bathroom counters, added backsplash, new stainless steel kitchen faucet</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Kitchen cabinets freshly painted, with new fixtures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New blinds and curtains in every room</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Fiber optic internet installed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804691">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latin typeface="+mn-lt"/>
                        </a:rPr>
                        <a:t>Move in ready May 18</a:t>
                      </a:r>
                      <a:r>
                        <a:rPr lang="en-US" sz="1200" b="0" baseline="30000" dirty="0">
                          <a:latin typeface="+mn-lt"/>
                        </a:rPr>
                        <a:t>th</a:t>
                      </a:r>
                      <a:r>
                        <a:rPr lang="en-US" sz="1200" b="0" baseline="0" dirty="0">
                          <a:latin typeface="+mn-lt"/>
                        </a:rPr>
                        <a:t>, 2026</a:t>
                      </a:r>
                    </a:p>
                    <a:p>
                      <a:pPr marL="171450" indent="-171450">
                        <a:buFont typeface="Arial" panose="020B0604020202020204" pitchFamily="34" charset="0"/>
                        <a:buChar char="•"/>
                      </a:pPr>
                      <a:r>
                        <a:rPr lang="en-US" sz="1200" b="0" baseline="0" dirty="0">
                          <a:latin typeface="+mn-lt"/>
                        </a:rPr>
                        <a:t>New stainless steal appliances included: flat top electric stove, microwave, refrigerator, dishwasher</a:t>
                      </a:r>
                    </a:p>
                    <a:p>
                      <a:pPr marL="171450" indent="-171450">
                        <a:buFont typeface="Arial" panose="020B0604020202020204" pitchFamily="34" charset="0"/>
                        <a:buChar char="•"/>
                      </a:pPr>
                      <a:r>
                        <a:rPr lang="en-US" sz="1200" b="0" baseline="0" dirty="0">
                          <a:latin typeface="+mn-lt"/>
                        </a:rPr>
                        <a:t>Washer and dryer also included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1549568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FCC61-3683-75FD-8C00-5D6F9E9D1F1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622336C-BC54-C069-B438-60840F1D973D}"/>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100" dirty="0">
                <a:solidFill>
                  <a:schemeClr val="accent6">
                    <a:lumMod val="50000"/>
                  </a:schemeClr>
                </a:solidFill>
              </a:rPr>
              <a:t>JennLake Meadows must approve applications </a:t>
            </a:r>
            <a:r>
              <a:rPr lang="en-US" sz="1100" b="1" u="sng" dirty="0">
                <a:solidFill>
                  <a:schemeClr val="accent6">
                    <a:lumMod val="50000"/>
                  </a:schemeClr>
                </a:solidFill>
              </a:rPr>
              <a:t>BEFORE</a:t>
            </a:r>
            <a:r>
              <a:rPr lang="en-US" sz="11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1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1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1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A8A26F3B-8F33-460A-2D13-7819103E1191}"/>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0DE8D579-A0D7-B02D-F92D-6327D6027829}"/>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04/01/2026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12E9CF7A-E68C-2408-FA28-B8255811541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63D1E0D1-251B-869A-CE5F-202C72FFCE74}"/>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474699AB-F6F8-BBE3-86E4-C3794EC87328}"/>
              </a:ext>
            </a:extLst>
          </p:cNvPr>
          <p:cNvGraphicFramePr>
            <a:graphicFrameLocks noGrp="1"/>
          </p:cNvGraphicFramePr>
          <p:nvPr>
            <p:extLst>
              <p:ext uri="{D42A27DB-BD31-4B8C-83A1-F6EECF244321}">
                <p14:modId xmlns:p14="http://schemas.microsoft.com/office/powerpoint/2010/main" val="2356378464"/>
              </p:ext>
            </p:extLst>
          </p:nvPr>
        </p:nvGraphicFramePr>
        <p:xfrm>
          <a:off x="114300" y="3086214"/>
          <a:ext cx="6598387" cy="5988338"/>
        </p:xfrm>
        <a:graphic>
          <a:graphicData uri="http://schemas.openxmlformats.org/drawingml/2006/table">
            <a:tbl>
              <a:tblPr firstRow="1" bandRow="1">
                <a:tableStyleId>{93296810-A885-4BE3-A3E7-6D5BEEA58F35}</a:tableStyleId>
              </a:tblPr>
              <a:tblGrid>
                <a:gridCol w="1778812">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19">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259942">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0">
                <a:tc rowSpan="2">
                  <a:txBody>
                    <a:bodyPr/>
                    <a:lstStyle/>
                    <a:p>
                      <a:pPr algn="ctr"/>
                      <a:r>
                        <a:rPr lang="en-US" sz="1200" b="1" dirty="0">
                          <a:latin typeface="+mn-lt"/>
                        </a:rPr>
                        <a:t>100 Jennings Loop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2019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$95,000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16 x 73 2BD/2BA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36630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The Harding </a:t>
                      </a:r>
                    </a:p>
                    <a:p>
                      <a:r>
                        <a:rPr lang="en-US" sz="1200" b="0" dirty="0">
                          <a:latin typeface="+mn-lt"/>
                        </a:rPr>
                        <a:t>Serial No: CV079034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866183">
                <a:tc rowSpan="3">
                  <a:txBody>
                    <a:bodyPr/>
                    <a:lstStyle/>
                    <a:p>
                      <a:pPr algn="l"/>
                      <a:r>
                        <a:rPr lang="en-US" sz="1200" b="1" dirty="0">
                          <a:solidFill>
                            <a:schemeClr val="tx1"/>
                          </a:solidFill>
                          <a:latin typeface="+mn-lt"/>
                        </a:rPr>
                        <a:t>Tricia Wallis</a:t>
                      </a:r>
                    </a:p>
                    <a:p>
                      <a:pPr algn="l"/>
                      <a:r>
                        <a:rPr lang="en-US" sz="1200" b="1" dirty="0">
                          <a:solidFill>
                            <a:schemeClr val="tx1"/>
                          </a:solidFill>
                          <a:latin typeface="+mn-lt"/>
                        </a:rPr>
                        <a:t>601-941-9171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latin typeface="+mn-lt"/>
                        </a:rPr>
                        <a:t>Fully furnished </a:t>
                      </a:r>
                    </a:p>
                    <a:p>
                      <a:pPr marL="171450" indent="-171450">
                        <a:buFont typeface="Arial" panose="020B0604020202020204" pitchFamily="34" charset="0"/>
                        <a:buChar char="•"/>
                      </a:pPr>
                      <a:r>
                        <a:rPr lang="en-US" sz="1200" b="0" dirty="0">
                          <a:latin typeface="+mn-lt"/>
                        </a:rPr>
                        <a:t>Front deck/ large back deck </a:t>
                      </a:r>
                    </a:p>
                    <a:p>
                      <a:pPr marL="171450" indent="-171450">
                        <a:buFont typeface="Arial" panose="020B0604020202020204" pitchFamily="34" charset="0"/>
                        <a:buChar char="•"/>
                      </a:pPr>
                      <a:r>
                        <a:rPr lang="en-US" sz="1200" b="0" dirty="0">
                          <a:latin typeface="+mn-lt"/>
                        </a:rPr>
                        <a:t>Large kitchen island, stainless steel appliances, modern cabinets</a:t>
                      </a:r>
                    </a:p>
                    <a:p>
                      <a:pPr marL="171450" indent="-171450">
                        <a:buFont typeface="Arial" panose="020B0604020202020204" pitchFamily="34" charset="0"/>
                        <a:buChar char="•"/>
                      </a:pPr>
                      <a:r>
                        <a:rPr lang="en-US" sz="1200" b="0" dirty="0">
                          <a:latin typeface="+mn-lt"/>
                        </a:rPr>
                        <a:t>Large, open living room</a:t>
                      </a:r>
                    </a:p>
                    <a:p>
                      <a:pPr marL="171450" indent="-171450">
                        <a:buFont typeface="Arial" panose="020B0604020202020204" pitchFamily="34" charset="0"/>
                        <a:buChar char="•"/>
                      </a:pPr>
                      <a:r>
                        <a:rPr lang="en-US" sz="1200" b="0" dirty="0">
                          <a:latin typeface="+mn-lt"/>
                        </a:rPr>
                        <a:t>Separate laundry room</a:t>
                      </a:r>
                    </a:p>
                    <a:p>
                      <a:pPr marL="171450" indent="-171450">
                        <a:buFont typeface="Arial" panose="020B0604020202020204" pitchFamily="34" charset="0"/>
                        <a:buChar char="•"/>
                      </a:pPr>
                      <a:r>
                        <a:rPr lang="en-US" sz="1200" b="0" dirty="0">
                          <a:latin typeface="+mn-lt"/>
                        </a:rPr>
                        <a:t>Great master shower</a:t>
                      </a:r>
                    </a:p>
                    <a:p>
                      <a:pPr marL="171450" indent="-171450">
                        <a:buFont typeface="Arial" panose="020B0604020202020204" pitchFamily="34" charset="0"/>
                        <a:buChar char="•"/>
                      </a:pPr>
                      <a:r>
                        <a:rPr lang="en-US" sz="1200" b="0" dirty="0">
                          <a:latin typeface="+mn-lt"/>
                        </a:rPr>
                        <a:t>12x8 outdoor shed </a:t>
                      </a:r>
                    </a:p>
                    <a:p>
                      <a:pPr marL="171450" indent="-171450">
                        <a:buFont typeface="Arial" panose="020B0604020202020204" pitchFamily="34" charset="0"/>
                        <a:buChar char="•"/>
                      </a:pPr>
                      <a:r>
                        <a:rPr lang="en-US" sz="1200" b="0" dirty="0">
                          <a:latin typeface="+mn-lt"/>
                        </a:rPr>
                        <a:t>Large yard</a:t>
                      </a:r>
                    </a:p>
                    <a:p>
                      <a:pPr marL="171450" indent="-171450">
                        <a:buFont typeface="Arial" panose="020B0604020202020204" pitchFamily="34" charset="0"/>
                        <a:buChar char="•"/>
                      </a:pPr>
                      <a:r>
                        <a:rPr lang="en-US" sz="1200" b="0" dirty="0">
                          <a:latin typeface="+mn-lt"/>
                        </a:rPr>
                        <a:t>Non-smoking home</a:t>
                      </a:r>
                    </a:p>
                    <a:p>
                      <a:pPr marL="171450" indent="-171450">
                        <a:buFont typeface="Arial" panose="020B0604020202020204" pitchFamily="34" charset="0"/>
                        <a:buChar char="•"/>
                      </a:pPr>
                      <a:r>
                        <a:rPr lang="en-US" sz="1200" b="0" dirty="0">
                          <a:latin typeface="+mn-lt"/>
                        </a:rPr>
                        <a:t>Oversized bedrooms, both have walk-in </a:t>
                      </a:r>
                      <a:r>
                        <a:rPr lang="en-US" sz="1200" b="0" dirty="0" err="1">
                          <a:latin typeface="+mn-lt"/>
                        </a:rPr>
                        <a:t>closests</a:t>
                      </a:r>
                      <a:endParaRPr lang="en-US" sz="1200" b="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018232">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baseline="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373466">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endParaRPr lang="en-US" sz="1200" b="0" baseline="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4161058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224D0-7967-A8C3-DBDF-E4B6BD563F2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CB9C319-5309-1BA9-8D49-572F8B84F71B}"/>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050" dirty="0">
                <a:solidFill>
                  <a:schemeClr val="accent6">
                    <a:lumMod val="50000"/>
                  </a:schemeClr>
                </a:solidFill>
              </a:rPr>
              <a:t>JennLake Meadows must approve applications </a:t>
            </a:r>
            <a:r>
              <a:rPr lang="en-US" sz="1050" b="1" u="sng" dirty="0">
                <a:solidFill>
                  <a:schemeClr val="accent6">
                    <a:lumMod val="50000"/>
                  </a:schemeClr>
                </a:solidFill>
              </a:rPr>
              <a:t>BEFORE</a:t>
            </a:r>
            <a:r>
              <a:rPr lang="en-US" sz="105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5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5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5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448C3F2A-BB37-4A6C-F0E3-3B5EFD5EDA59}"/>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E73D8A35-DF00-2170-4388-E2C0E927DB96}"/>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3/19/2026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4E534571-6A61-1173-4E77-F8669269E9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92B9EFED-FD2D-1C81-93A3-4D777EDE6053}"/>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1A543997-6740-1FB9-19D5-0755C0ABABE8}"/>
              </a:ext>
            </a:extLst>
          </p:cNvPr>
          <p:cNvGraphicFramePr>
            <a:graphicFrameLocks noGrp="1"/>
          </p:cNvGraphicFramePr>
          <p:nvPr>
            <p:extLst>
              <p:ext uri="{D42A27DB-BD31-4B8C-83A1-F6EECF244321}">
                <p14:modId xmlns:p14="http://schemas.microsoft.com/office/powerpoint/2010/main" val="1288410039"/>
              </p:ext>
            </p:extLst>
          </p:nvPr>
        </p:nvGraphicFramePr>
        <p:xfrm>
          <a:off x="129805" y="3249249"/>
          <a:ext cx="6598389" cy="5829644"/>
        </p:xfrm>
        <a:graphic>
          <a:graphicData uri="http://schemas.openxmlformats.org/drawingml/2006/table">
            <a:tbl>
              <a:tblPr firstRow="1" bandRow="1">
                <a:tableStyleId>{93296810-A885-4BE3-A3E7-6D5BEEA58F35}</a:tableStyleId>
              </a:tblPr>
              <a:tblGrid>
                <a:gridCol w="1778813">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20">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314558">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96536">
                <a:tc rowSpan="2">
                  <a:txBody>
                    <a:bodyPr/>
                    <a:lstStyle/>
                    <a:p>
                      <a:pPr algn="ctr"/>
                      <a:r>
                        <a:rPr lang="en-US" sz="1200" b="1" dirty="0">
                          <a:latin typeface="+mn-lt"/>
                        </a:rPr>
                        <a:t>120 Bernice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2023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$98,750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83102">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16 x 76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96536">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Clayton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3731404">
                <a:tc rowSpan="3">
                  <a:txBody>
                    <a:bodyPr/>
                    <a:lstStyle/>
                    <a:p>
                      <a:r>
                        <a:rPr lang="en-US" sz="1350" b="1" kern="1200" dirty="0">
                          <a:solidFill>
                            <a:schemeClr val="dk1"/>
                          </a:solidFill>
                          <a:effectLst/>
                          <a:latin typeface="+mn-lt"/>
                          <a:ea typeface="+mn-ea"/>
                          <a:cs typeface="+mn-cs"/>
                        </a:rPr>
                        <a:t>Bo Seago</a:t>
                      </a:r>
                    </a:p>
                    <a:p>
                      <a:r>
                        <a:rPr lang="en-US" sz="1350" b="1" kern="1200" dirty="0">
                          <a:solidFill>
                            <a:schemeClr val="dk1"/>
                          </a:solidFill>
                          <a:effectLst/>
                          <a:latin typeface="+mn-lt"/>
                          <a:ea typeface="+mn-ea"/>
                          <a:cs typeface="+mn-cs"/>
                        </a:rPr>
                        <a:t>662-603-4030 </a:t>
                      </a:r>
                      <a:r>
                        <a:rPr lang="en-US" sz="1350" b="1" u="sng" kern="1200" dirty="0">
                          <a:solidFill>
                            <a:schemeClr val="dk1"/>
                          </a:solidFill>
                          <a:effectLst/>
                          <a:latin typeface="+mn-lt"/>
                          <a:ea typeface="+mn-ea"/>
                          <a:cs typeface="+mn-cs"/>
                          <a:hlinkClick r:id="rId5"/>
                        </a:rPr>
                        <a:t>boseago@gmail.com</a:t>
                      </a:r>
                      <a:endParaRPr lang="en-US" sz="1350" b="1" kern="1200" dirty="0">
                        <a:solidFill>
                          <a:schemeClr val="dk1"/>
                        </a:solidFill>
                        <a:effectLst/>
                        <a:latin typeface="+mn-lt"/>
                        <a:ea typeface="+mn-ea"/>
                        <a:cs typeface="+mn-cs"/>
                      </a:endParaRP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Large Kitchen Island</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Built-in Coffee Bar</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Open Living / Kitchen Layout</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Separate Laundry Space</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Study / Work Area</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Front AND Rear Decks</a:t>
                      </a:r>
                    </a:p>
                    <a:p>
                      <a:pPr marL="285750" indent="-285750">
                        <a:buFont typeface="Arial" panose="020B0604020202020204" pitchFamily="34" charset="0"/>
                        <a:buChar char="•"/>
                      </a:pPr>
                      <a:r>
                        <a:rPr lang="en-US" sz="1350" b="0" i="0" u="none" strike="noStrike" kern="1200" baseline="0" dirty="0">
                          <a:solidFill>
                            <a:schemeClr val="dk1"/>
                          </a:solidFill>
                          <a:latin typeface="+mn-lt"/>
                          <a:ea typeface="+mn-ea"/>
                          <a:cs typeface="+mn-cs"/>
                        </a:rPr>
                        <a:t>The kitchen is the centerpiece of the home, featuring a large island, modern cabinets, stainless appliances, tile backsplash, and a dedicated coffee bar area. It opens directly into the living space, making the home feel much larger than 1,140 sq. ft.</a:t>
                      </a:r>
                    </a:p>
                    <a:p>
                      <a:pPr marL="285750" indent="-285750">
                        <a:buFont typeface="Arial" panose="020B0604020202020204" pitchFamily="34" charset="0"/>
                        <a:buChar char="•"/>
                      </a:pPr>
                      <a:r>
                        <a:rPr lang="en-US" sz="1350" b="0" i="0" u="none" strike="noStrike" kern="1200" baseline="0" dirty="0">
                          <a:solidFill>
                            <a:schemeClr val="dk1"/>
                          </a:solidFill>
                          <a:latin typeface="+mn-lt"/>
                          <a:ea typeface="+mn-ea"/>
                          <a:cs typeface="+mn-cs"/>
                        </a:rPr>
                        <a:t>The master bedroom is oversized and includes a large private master bathroom.</a:t>
                      </a:r>
                    </a:p>
                    <a:p>
                      <a:pPr marL="285750" indent="-285750">
                        <a:buFont typeface="Arial" panose="020B0604020202020204" pitchFamily="34" charset="0"/>
                        <a:buChar char="•"/>
                      </a:pPr>
                      <a:r>
                        <a:rPr lang="en-US" sz="1350" b="0" i="0" u="none" strike="noStrike" kern="1200" baseline="0" dirty="0">
                          <a:solidFill>
                            <a:schemeClr val="dk1"/>
                          </a:solidFill>
                          <a:latin typeface="+mn-lt"/>
                          <a:ea typeface="+mn-ea"/>
                          <a:cs typeface="+mn-cs"/>
                        </a:rPr>
                        <a:t>Custom 2in white faux wood blinds throughout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501252">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baseline="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0">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latin typeface="+mn-lt"/>
                        </a:rPr>
                        <a:t>Sectional, and TV cabinet included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1855887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62270-52E3-22FB-3876-0339B389A73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8127001-7F45-0C9A-80EA-CCBEDF468C7F}"/>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050" dirty="0">
                <a:solidFill>
                  <a:schemeClr val="accent6">
                    <a:lumMod val="50000"/>
                  </a:schemeClr>
                </a:solidFill>
              </a:rPr>
              <a:t>JennLake Meadows must approve applications </a:t>
            </a:r>
            <a:r>
              <a:rPr lang="en-US" sz="1050" b="1" u="sng" dirty="0">
                <a:solidFill>
                  <a:schemeClr val="accent6">
                    <a:lumMod val="50000"/>
                  </a:schemeClr>
                </a:solidFill>
              </a:rPr>
              <a:t>BEFORE</a:t>
            </a:r>
            <a:r>
              <a:rPr lang="en-US" sz="105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5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5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5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08447DF1-4B71-6BB6-7EEB-63F459BABD8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DF371E46-3189-3811-AE4C-49E6A29A2342}"/>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3/31/2026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B534D438-0AB8-1731-CD7A-C92267FF1DB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6E7EB08A-3306-151D-7B99-EA914EA38620}"/>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A230630D-9FD2-FCEA-57DC-BAE64F85B4D1}"/>
              </a:ext>
            </a:extLst>
          </p:cNvPr>
          <p:cNvGraphicFramePr>
            <a:graphicFrameLocks noGrp="1"/>
          </p:cNvGraphicFramePr>
          <p:nvPr>
            <p:extLst>
              <p:ext uri="{D42A27DB-BD31-4B8C-83A1-F6EECF244321}">
                <p14:modId xmlns:p14="http://schemas.microsoft.com/office/powerpoint/2010/main" val="2892725001"/>
              </p:ext>
            </p:extLst>
          </p:nvPr>
        </p:nvGraphicFramePr>
        <p:xfrm>
          <a:off x="129805" y="3107389"/>
          <a:ext cx="6598389" cy="5944014"/>
        </p:xfrm>
        <a:graphic>
          <a:graphicData uri="http://schemas.openxmlformats.org/drawingml/2006/table">
            <a:tbl>
              <a:tblPr firstRow="1" bandRow="1">
                <a:tableStyleId>{93296810-A885-4BE3-A3E7-6D5BEEA58F35}</a:tableStyleId>
              </a:tblPr>
              <a:tblGrid>
                <a:gridCol w="1778813">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20">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327329">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0">
                <a:tc rowSpan="2">
                  <a:txBody>
                    <a:bodyPr/>
                    <a:lstStyle/>
                    <a:p>
                      <a:pPr algn="ctr"/>
                      <a:r>
                        <a:rPr lang="en-US" sz="1200" b="1" dirty="0">
                          <a:latin typeface="+mn-lt"/>
                        </a:rPr>
                        <a:t>142 Dixie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2019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$90,000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16 x 80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Southern / Signature Model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2181807">
                <a:tc rowSpan="3">
                  <a:txBody>
                    <a:bodyPr/>
                    <a:lstStyle/>
                    <a:p>
                      <a:r>
                        <a:rPr lang="en-US" sz="1350" b="1" kern="1200" dirty="0">
                          <a:solidFill>
                            <a:schemeClr val="dk1"/>
                          </a:solidFill>
                          <a:effectLst/>
                          <a:latin typeface="+mn-lt"/>
                          <a:ea typeface="+mn-ea"/>
                          <a:cs typeface="+mn-cs"/>
                        </a:rPr>
                        <a:t>Michael Banes </a:t>
                      </a:r>
                    </a:p>
                    <a:p>
                      <a:r>
                        <a:rPr lang="en-US" sz="1350" b="1" kern="1200" dirty="0">
                          <a:solidFill>
                            <a:schemeClr val="dk1"/>
                          </a:solidFill>
                          <a:effectLst/>
                          <a:latin typeface="+mn-lt"/>
                          <a:ea typeface="+mn-ea"/>
                          <a:cs typeface="+mn-cs"/>
                        </a:rPr>
                        <a:t>601-259-3773</a:t>
                      </a:r>
                    </a:p>
                    <a:p>
                      <a:r>
                        <a:rPr lang="en-US" sz="1350" b="1" kern="1200" dirty="0">
                          <a:solidFill>
                            <a:schemeClr val="dk1"/>
                          </a:solidFill>
                          <a:effectLst/>
                          <a:latin typeface="+mn-lt"/>
                          <a:ea typeface="+mn-ea"/>
                          <a:cs typeface="+mn-cs"/>
                          <a:hlinkClick r:id="rId5"/>
                        </a:rPr>
                        <a:t>nwbanes@gmail.com</a:t>
                      </a:r>
                      <a:endParaRPr lang="en-US" sz="1350" b="1" kern="1200" dirty="0">
                        <a:solidFill>
                          <a:schemeClr val="dk1"/>
                        </a:solidFill>
                        <a:effectLst/>
                        <a:latin typeface="+mn-lt"/>
                        <a:ea typeface="+mn-ea"/>
                        <a:cs typeface="+mn-cs"/>
                      </a:endParaRPr>
                    </a:p>
                    <a:p>
                      <a:endParaRPr lang="en-US" sz="1350" b="1" kern="1200" dirty="0">
                        <a:solidFill>
                          <a:schemeClr val="dk1"/>
                        </a:solidFill>
                        <a:effectLst/>
                        <a:latin typeface="+mn-lt"/>
                        <a:ea typeface="+mn-ea"/>
                        <a:cs typeface="+mn-cs"/>
                      </a:endParaRPr>
                    </a:p>
                    <a:p>
                      <a:r>
                        <a:rPr lang="en-US" sz="1350" b="1" kern="1200" dirty="0">
                          <a:solidFill>
                            <a:schemeClr val="dk1"/>
                          </a:solidFill>
                          <a:effectLst/>
                          <a:latin typeface="+mn-lt"/>
                          <a:ea typeface="+mn-ea"/>
                          <a:cs typeface="+mn-cs"/>
                        </a:rPr>
                        <a:t>Text or email if you have any questions </a:t>
                      </a: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Front/back porch </a:t>
                      </a:r>
                    </a:p>
                    <a:p>
                      <a:pPr marL="171450" indent="-171450">
                        <a:buFont typeface="Arial" panose="020B0604020202020204" pitchFamily="34" charset="0"/>
                        <a:buChar char="•"/>
                      </a:pPr>
                      <a:r>
                        <a:rPr lang="en-US" sz="1350" b="0" i="0" u="none" strike="noStrike" kern="1200" baseline="0" dirty="0">
                          <a:solidFill>
                            <a:schemeClr val="dk1"/>
                          </a:solidFill>
                          <a:latin typeface="+mn-lt"/>
                          <a:ea typeface="+mn-ea"/>
                          <a:cs typeface="+mn-cs"/>
                        </a:rPr>
                        <a:t>Fenced yard </a:t>
                      </a:r>
                    </a:p>
                    <a:p>
                      <a:pPr marL="171450" indent="-171450">
                        <a:buFont typeface="Arial" panose="020B0604020202020204" pitchFamily="34" charset="0"/>
                        <a:buChar char="•"/>
                      </a:pPr>
                      <a:r>
                        <a:rPr lang="en-US" sz="1350" b="0" i="0" u="none" strike="noStrike" kern="1200" baseline="0" dirty="0">
                          <a:solidFill>
                            <a:schemeClr val="dk1"/>
                          </a:solidFill>
                          <a:latin typeface="+mn-lt"/>
                          <a:ea typeface="+mn-ea"/>
                          <a:cs typeface="+mn-cs"/>
                        </a:rPr>
                        <a:t>No carpet </a:t>
                      </a:r>
                    </a:p>
                    <a:p>
                      <a:pPr marL="171450" indent="-171450">
                        <a:buFont typeface="Arial" panose="020B0604020202020204" pitchFamily="34" charset="0"/>
                        <a:buChar char="•"/>
                      </a:pPr>
                      <a:r>
                        <a:rPr lang="en-US" sz="1350" b="0" i="0" u="none" strike="noStrike" kern="1200" baseline="0" dirty="0">
                          <a:solidFill>
                            <a:schemeClr val="dk1"/>
                          </a:solidFill>
                          <a:latin typeface="+mn-lt"/>
                          <a:ea typeface="+mn-ea"/>
                          <a:cs typeface="+mn-cs"/>
                        </a:rPr>
                        <a:t>Jacuzzi master bath </a:t>
                      </a:r>
                    </a:p>
                    <a:p>
                      <a:pPr marL="171450" indent="-171450">
                        <a:buFont typeface="Arial" panose="020B0604020202020204" pitchFamily="34" charset="0"/>
                        <a:buChar char="•"/>
                      </a:pPr>
                      <a:r>
                        <a:rPr lang="en-US" sz="1350" b="0" i="0" u="none" strike="noStrike" kern="1200" baseline="0" dirty="0">
                          <a:solidFill>
                            <a:schemeClr val="dk1"/>
                          </a:solidFill>
                          <a:latin typeface="+mn-lt"/>
                          <a:ea typeface="+mn-ea"/>
                          <a:cs typeface="+mn-cs"/>
                        </a:rPr>
                        <a:t>Whole house water filtration system </a:t>
                      </a:r>
                      <a:endParaRPr lang="en-US" sz="1200" b="0" i="0" u="none" strike="noStrike" kern="1200" baseline="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83930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Fiber Optic Internet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772610">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latin typeface="+mn-lt"/>
                        </a:rPr>
                        <a:t>Appliances included </a:t>
                      </a:r>
                    </a:p>
                    <a:p>
                      <a:pPr marL="171450" indent="-171450">
                        <a:buFont typeface="Arial" panose="020B0604020202020204" pitchFamily="34" charset="0"/>
                        <a:buChar char="•"/>
                      </a:pPr>
                      <a:r>
                        <a:rPr lang="en-US" sz="1200" b="0" baseline="0" dirty="0">
                          <a:latin typeface="+mn-lt"/>
                        </a:rPr>
                        <a:t>Pictures available upon request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1785236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A458D-55BD-A904-2EB4-F4F2DAE058C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9BF0791-DCA2-B109-3708-C15A46A832E3}"/>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050" dirty="0">
                <a:solidFill>
                  <a:schemeClr val="accent6">
                    <a:lumMod val="50000"/>
                  </a:schemeClr>
                </a:solidFill>
              </a:rPr>
              <a:t>JennLake Meadows must approve applications </a:t>
            </a:r>
            <a:r>
              <a:rPr lang="en-US" sz="1050" b="1" u="sng" dirty="0">
                <a:solidFill>
                  <a:schemeClr val="accent6">
                    <a:lumMod val="50000"/>
                  </a:schemeClr>
                </a:solidFill>
              </a:rPr>
              <a:t>BEFORE</a:t>
            </a:r>
            <a:r>
              <a:rPr lang="en-US" sz="105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5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5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5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EF40404B-5291-AE31-B519-22B5BD3AF3D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1425D016-D828-DE51-6559-9C361AA19FBB}"/>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4/9/2026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313DB05B-3954-0423-477F-DB1EDCE41B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34198A02-E9E2-6A40-5425-D1F11B653A6A}"/>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C36A4A47-7AE0-7F49-B6DE-E60986D98F73}"/>
              </a:ext>
            </a:extLst>
          </p:cNvPr>
          <p:cNvGraphicFramePr>
            <a:graphicFrameLocks noGrp="1"/>
          </p:cNvGraphicFramePr>
          <p:nvPr>
            <p:extLst>
              <p:ext uri="{D42A27DB-BD31-4B8C-83A1-F6EECF244321}">
                <p14:modId xmlns:p14="http://schemas.microsoft.com/office/powerpoint/2010/main" val="589399604"/>
              </p:ext>
            </p:extLst>
          </p:nvPr>
        </p:nvGraphicFramePr>
        <p:xfrm>
          <a:off x="129805" y="3107389"/>
          <a:ext cx="6598389" cy="5944014"/>
        </p:xfrm>
        <a:graphic>
          <a:graphicData uri="http://schemas.openxmlformats.org/drawingml/2006/table">
            <a:tbl>
              <a:tblPr firstRow="1" bandRow="1">
                <a:tableStyleId>{93296810-A885-4BE3-A3E7-6D5BEEA58F35}</a:tableStyleId>
              </a:tblPr>
              <a:tblGrid>
                <a:gridCol w="1778813">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20">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327329">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0">
                <a:tc rowSpan="2">
                  <a:txBody>
                    <a:bodyPr/>
                    <a:lstStyle/>
                    <a:p>
                      <a:pPr algn="ctr"/>
                      <a:r>
                        <a:rPr lang="en-US" sz="1200" b="1" dirty="0">
                          <a:latin typeface="+mn-lt"/>
                        </a:rPr>
                        <a:t>224 Bernice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1996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$36,000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14 x 66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Belmont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2181807">
                <a:tc rowSpan="3">
                  <a:txBody>
                    <a:bodyPr/>
                    <a:lstStyle/>
                    <a:p>
                      <a:r>
                        <a:rPr lang="en-US" sz="1350" b="1" kern="1200" dirty="0">
                          <a:solidFill>
                            <a:schemeClr val="dk1"/>
                          </a:solidFill>
                          <a:effectLst/>
                          <a:latin typeface="+mn-lt"/>
                          <a:ea typeface="+mn-ea"/>
                          <a:cs typeface="+mn-cs"/>
                        </a:rPr>
                        <a:t>Bailey Martin </a:t>
                      </a:r>
                    </a:p>
                    <a:p>
                      <a:r>
                        <a:rPr lang="en-US" sz="1350" b="1" kern="1200" dirty="0">
                          <a:solidFill>
                            <a:schemeClr val="dk1"/>
                          </a:solidFill>
                          <a:effectLst/>
                          <a:latin typeface="+mn-lt"/>
                          <a:ea typeface="+mn-ea"/>
                          <a:cs typeface="+mn-cs"/>
                        </a:rPr>
                        <a:t>601-397-8507</a:t>
                      </a:r>
                    </a:p>
                    <a:p>
                      <a:endParaRPr lang="en-US" sz="1350" b="1" kern="1200" dirty="0">
                        <a:solidFill>
                          <a:schemeClr val="dk1"/>
                        </a:solidFill>
                        <a:effectLst/>
                        <a:latin typeface="+mn-lt"/>
                        <a:ea typeface="+mn-ea"/>
                        <a:cs typeface="+mn-cs"/>
                      </a:endParaRPr>
                    </a:p>
                    <a:p>
                      <a:r>
                        <a:rPr lang="en-US" sz="1350" b="1" kern="1200" dirty="0">
                          <a:solidFill>
                            <a:schemeClr val="dk1"/>
                          </a:solidFill>
                          <a:effectLst/>
                          <a:latin typeface="+mn-lt"/>
                          <a:ea typeface="+mn-ea"/>
                          <a:cs typeface="+mn-cs"/>
                        </a:rPr>
                        <a:t>Chris Martin</a:t>
                      </a:r>
                    </a:p>
                    <a:p>
                      <a:r>
                        <a:rPr lang="en-US" sz="1350" b="1" kern="1200" dirty="0">
                          <a:solidFill>
                            <a:schemeClr val="dk1"/>
                          </a:solidFill>
                          <a:effectLst/>
                          <a:latin typeface="+mn-lt"/>
                          <a:ea typeface="+mn-ea"/>
                          <a:cs typeface="+mn-cs"/>
                        </a:rPr>
                        <a:t>601-946-4150</a:t>
                      </a: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Covered front deck 10x8</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Rear deck 17x12</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Open concept kitchen/living</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Large chain-link fenced yard</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Outdoor shed 8x9 with mower, </a:t>
                      </a:r>
                      <a:r>
                        <a:rPr lang="en-US" sz="1200" b="0" i="0" u="none" strike="noStrike" kern="1200" baseline="0" dirty="0" err="1">
                          <a:solidFill>
                            <a:schemeClr val="dk1"/>
                          </a:solidFill>
                          <a:latin typeface="+mn-lt"/>
                          <a:ea typeface="+mn-ea"/>
                          <a:cs typeface="+mn-cs"/>
                        </a:rPr>
                        <a:t>weedeater</a:t>
                      </a:r>
                      <a:r>
                        <a:rPr lang="en-US" sz="1200" b="0" i="0" u="none" strike="noStrike" kern="1200" baseline="0" dirty="0">
                          <a:solidFill>
                            <a:schemeClr val="dk1"/>
                          </a:solidFill>
                          <a:latin typeface="+mn-lt"/>
                          <a:ea typeface="+mn-ea"/>
                          <a:cs typeface="+mn-cs"/>
                        </a:rPr>
                        <a:t>, etc.</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Appliances included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83930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Master bath recently repainted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Living room wall upgrade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772610">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latin typeface="+mn-lt"/>
                        </a:rPr>
                        <a:t>Paver walkway with lighted flower bed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39267846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25163</TotalTime>
  <Words>2088</Words>
  <Application>Microsoft Office PowerPoint</Application>
  <PresentationFormat>On-screen Show (4:3)</PresentationFormat>
  <Paragraphs>280</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2026 Used Homes and Available Lots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127</cp:revision>
  <cp:lastPrinted>2026-03-20T15:37:47Z</cp:lastPrinted>
  <dcterms:created xsi:type="dcterms:W3CDTF">2017-07-26T21:02:01Z</dcterms:created>
  <dcterms:modified xsi:type="dcterms:W3CDTF">2026-04-09T18:04:32Z</dcterms:modified>
</cp:coreProperties>
</file>