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88" r:id="rId2"/>
    <p:sldId id="318" r:id="rId3"/>
    <p:sldId id="323" r:id="rId4"/>
    <p:sldId id="322" r:id="rId5"/>
    <p:sldId id="321" r:id="rId6"/>
    <p:sldId id="319" r:id="rId7"/>
    <p:sldId id="320" r:id="rId8"/>
  </p:sldIdLst>
  <p:sldSz cx="6858000" cy="9144000" type="screen4x3"/>
  <p:notesSz cx="7086600" cy="9372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72" userDrawn="1">
          <p15:clr>
            <a:srgbClr val="A4A3A4"/>
          </p15:clr>
        </p15:guide>
        <p15:guide id="3" orient="horz" pos="5688" userDrawn="1">
          <p15:clr>
            <a:srgbClr val="A4A3A4"/>
          </p15:clr>
        </p15:guide>
        <p15:guide id="4" orient="horz" pos="24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A97111-22F0-408F-9300-CB707B984085}" v="2" dt="2026-02-10T16:07:17.3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327" autoAdjust="0"/>
  </p:normalViewPr>
  <p:slideViewPr>
    <p:cSldViewPr snapToGrid="0" showGuides="1">
      <p:cViewPr varScale="1">
        <p:scale>
          <a:sx n="83" d="100"/>
          <a:sy n="83" d="100"/>
        </p:scale>
        <p:origin x="3054" y="108"/>
      </p:cViewPr>
      <p:guideLst>
        <p:guide orient="horz" pos="2208"/>
        <p:guide pos="72"/>
        <p:guide orient="horz" pos="5688"/>
        <p:guide orient="horz" pos="2472"/>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addSld modSld">
      <pc:chgData name="Dori Hale" userId="14c1f408-cf59-45a1-9f78-52634d255e35" providerId="ADAL" clId="{975657A5-1D2A-49B2-BF59-57DB7D9FA65B}" dt="2026-02-10T16:08:30.842" v="57" actId="20577"/>
      <pc:docMkLst>
        <pc:docMk/>
      </pc:docMkLst>
      <pc:sldChg chg="modSp mod">
        <pc:chgData name="Dori Hale" userId="14c1f408-cf59-45a1-9f78-52634d255e35" providerId="ADAL" clId="{975657A5-1D2A-49B2-BF59-57DB7D9FA65B}" dt="2026-02-10T16:08:30.842" v="57" actId="20577"/>
        <pc:sldMkLst>
          <pc:docMk/>
          <pc:sldMk cId="856944360" sldId="288"/>
        </pc:sldMkLst>
        <pc:spChg chg="mod">
          <ac:chgData name="Dori Hale" userId="14c1f408-cf59-45a1-9f78-52634d255e35" providerId="ADAL" clId="{975657A5-1D2A-49B2-BF59-57DB7D9FA65B}" dt="2026-02-10T16:08:30.842" v="57" actId="20577"/>
          <ac:spMkLst>
            <pc:docMk/>
            <pc:sldMk cId="856944360" sldId="288"/>
            <ac:spMk id="15" creationId="{F7E96BA2-B44A-48B6-90AE-632DCAD06148}"/>
          </ac:spMkLst>
        </pc:spChg>
      </pc:sldChg>
      <pc:sldChg chg="modSp mod">
        <pc:chgData name="Dori Hale" userId="14c1f408-cf59-45a1-9f78-52634d255e35" providerId="ADAL" clId="{975657A5-1D2A-49B2-BF59-57DB7D9FA65B}" dt="2026-02-09T16:46:50.590" v="16" actId="20577"/>
        <pc:sldMkLst>
          <pc:docMk/>
          <pc:sldMk cId="731429165" sldId="318"/>
        </pc:sldMkLst>
        <pc:spChg chg="mod">
          <ac:chgData name="Dori Hale" userId="14c1f408-cf59-45a1-9f78-52634d255e35" providerId="ADAL" clId="{975657A5-1D2A-49B2-BF59-57DB7D9FA65B}" dt="2026-02-09T16:46:50.590" v="16" actId="20577"/>
          <ac:spMkLst>
            <pc:docMk/>
            <pc:sldMk cId="731429165" sldId="318"/>
            <ac:spMk id="11" creationId="{31BD5FB6-48F7-4D05-BD6F-4A4DEFD4593B}"/>
          </ac:spMkLst>
        </pc:spChg>
        <pc:graphicFrameChg chg="mod modGraphic">
          <ac:chgData name="Dori Hale" userId="14c1f408-cf59-45a1-9f78-52634d255e35" providerId="ADAL" clId="{975657A5-1D2A-49B2-BF59-57DB7D9FA65B}" dt="2026-02-09T16:46:36.677" v="7" actId="14734"/>
          <ac:graphicFrameMkLst>
            <pc:docMk/>
            <pc:sldMk cId="731429165" sldId="318"/>
            <ac:graphicFrameMk id="2" creationId="{750E9D91-F088-E8D2-2FA7-483EE4A26498}"/>
          </ac:graphicFrameMkLst>
        </pc:graphicFrameChg>
      </pc:sldChg>
      <pc:sldChg chg="modSp add mod">
        <pc:chgData name="Dori Hale" userId="14c1f408-cf59-45a1-9f78-52634d255e35" providerId="ADAL" clId="{975657A5-1D2A-49B2-BF59-57DB7D9FA65B}" dt="2026-02-10T16:08:20.665" v="43" actId="20577"/>
        <pc:sldMkLst>
          <pc:docMk/>
          <pc:sldMk cId="2554289047" sldId="323"/>
        </pc:sldMkLst>
        <pc:spChg chg="mod">
          <ac:chgData name="Dori Hale" userId="14c1f408-cf59-45a1-9f78-52634d255e35" providerId="ADAL" clId="{975657A5-1D2A-49B2-BF59-57DB7D9FA65B}" dt="2026-02-10T16:08:20.665" v="43" actId="20577"/>
          <ac:spMkLst>
            <pc:docMk/>
            <pc:sldMk cId="2554289047" sldId="323"/>
            <ac:spMk id="11" creationId="{8F4BA85C-BDAE-2A1C-2BCE-6491578C2548}"/>
          </ac:spMkLst>
        </pc:spChg>
        <pc:graphicFrameChg chg="mod modGraphic">
          <ac:chgData name="Dori Hale" userId="14c1f408-cf59-45a1-9f78-52634d255e35" providerId="ADAL" clId="{975657A5-1D2A-49B2-BF59-57DB7D9FA65B}" dt="2026-02-10T16:08:11.307" v="39" actId="14100"/>
          <ac:graphicFrameMkLst>
            <pc:docMk/>
            <pc:sldMk cId="2554289047" sldId="323"/>
            <ac:graphicFrameMk id="2" creationId="{4179B89A-59AD-BF86-05DA-2085A6B3F998}"/>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71283" cy="469105"/>
          </a:xfrm>
          <a:prstGeom prst="rect">
            <a:avLst/>
          </a:prstGeom>
        </p:spPr>
        <p:txBody>
          <a:bodyPr vert="horz" lIns="91234" tIns="45617" rIns="91234" bIns="45617" rtlCol="0"/>
          <a:lstStyle>
            <a:lvl1pPr algn="l">
              <a:defRPr sz="1200"/>
            </a:lvl1pPr>
          </a:lstStyle>
          <a:p>
            <a:endParaRPr lang="en-US" dirty="0"/>
          </a:p>
        </p:txBody>
      </p:sp>
      <p:sp>
        <p:nvSpPr>
          <p:cNvPr id="3" name="Date Placeholder 2"/>
          <p:cNvSpPr>
            <a:spLocks noGrp="1"/>
          </p:cNvSpPr>
          <p:nvPr>
            <p:ph type="dt" idx="1"/>
          </p:nvPr>
        </p:nvSpPr>
        <p:spPr>
          <a:xfrm>
            <a:off x="4013736" y="1"/>
            <a:ext cx="3071283" cy="469105"/>
          </a:xfrm>
          <a:prstGeom prst="rect">
            <a:avLst/>
          </a:prstGeom>
        </p:spPr>
        <p:txBody>
          <a:bodyPr vert="horz" lIns="91234" tIns="45617" rIns="91234" bIns="45617" rtlCol="0"/>
          <a:lstStyle>
            <a:lvl1pPr algn="r">
              <a:defRPr sz="1200"/>
            </a:lvl1pPr>
          </a:lstStyle>
          <a:p>
            <a:fld id="{125C1899-3986-4491-B33A-C5BA2F72B086}" type="datetimeFigureOut">
              <a:rPr lang="en-US" smtClean="0"/>
              <a:t>2/10/2026</a:t>
            </a:fld>
            <a:endParaRPr lang="en-US" dirty="0"/>
          </a:p>
        </p:txBody>
      </p:sp>
      <p:sp>
        <p:nvSpPr>
          <p:cNvPr id="4" name="Slide Image Placeholder 3"/>
          <p:cNvSpPr>
            <a:spLocks noGrp="1" noRot="1" noChangeAspect="1"/>
          </p:cNvSpPr>
          <p:nvPr>
            <p:ph type="sldImg" idx="2"/>
          </p:nvPr>
        </p:nvSpPr>
        <p:spPr>
          <a:xfrm>
            <a:off x="2357438" y="1171575"/>
            <a:ext cx="2371725" cy="3162300"/>
          </a:xfrm>
          <a:prstGeom prst="rect">
            <a:avLst/>
          </a:prstGeom>
          <a:noFill/>
          <a:ln w="12700">
            <a:solidFill>
              <a:prstClr val="black"/>
            </a:solidFill>
          </a:ln>
        </p:spPr>
        <p:txBody>
          <a:bodyPr vert="horz" lIns="91234" tIns="45617" rIns="91234" bIns="45617" rtlCol="0" anchor="ctr"/>
          <a:lstStyle/>
          <a:p>
            <a:endParaRPr lang="en-US" dirty="0"/>
          </a:p>
        </p:txBody>
      </p:sp>
      <p:sp>
        <p:nvSpPr>
          <p:cNvPr id="5" name="Notes Placeholder 4"/>
          <p:cNvSpPr>
            <a:spLocks noGrp="1"/>
          </p:cNvSpPr>
          <p:nvPr>
            <p:ph type="body" sz="quarter" idx="3"/>
          </p:nvPr>
        </p:nvSpPr>
        <p:spPr>
          <a:xfrm>
            <a:off x="708027" y="4510387"/>
            <a:ext cx="5670547" cy="3691036"/>
          </a:xfrm>
          <a:prstGeom prst="rect">
            <a:avLst/>
          </a:prstGeom>
        </p:spPr>
        <p:txBody>
          <a:bodyPr vert="horz" lIns="91234" tIns="45617" rIns="91234" bIns="456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903496"/>
            <a:ext cx="3071283" cy="469105"/>
          </a:xfrm>
          <a:prstGeom prst="rect">
            <a:avLst/>
          </a:prstGeom>
        </p:spPr>
        <p:txBody>
          <a:bodyPr vert="horz" lIns="91234" tIns="45617" rIns="91234" bIns="4561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3736" y="8903496"/>
            <a:ext cx="3071283" cy="469105"/>
          </a:xfrm>
          <a:prstGeom prst="rect">
            <a:avLst/>
          </a:prstGeom>
        </p:spPr>
        <p:txBody>
          <a:bodyPr vert="horz" lIns="91234" tIns="45617" rIns="91234" bIns="45617"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1815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80445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AA32F-482B-10E8-A576-4E206BED4C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D352AF-1D02-9946-33EB-25675BCC5363}"/>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900D05CE-FEB5-EAEB-B4F7-998B6CE49B8E}"/>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507524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6A155-D9E2-041E-70E6-4CC2C73D0D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66AA35-0A9E-126E-53BD-1F18A1AC279B}"/>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F8F273E2-D3CF-879D-2CBB-4CE68D3DDD8C}"/>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775593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978D6-4C53-57C1-BFEC-759953B5F5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A626F2-213C-C127-58E8-EDD24D8D9809}"/>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18132B6B-9F5B-82E3-21F9-76294A64687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4908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D5478-294A-DDDC-7B0A-45B08EC922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90DD34-F732-511F-C938-E26DC2710872}"/>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190EF6DA-96F4-06E6-3FB7-41D3AD234198}"/>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07289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D9AA8-FEE2-13BE-7902-9BEE622952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8379B3-0DA8-D4B9-3611-5527427C73FB}"/>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C7AA2259-6B86-44B3-0D5A-728E9F3357B8}"/>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68318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2/10/2026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2/10/2026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mailto:jason@jasonsmith.net" TargetMode="Externa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hyperlink" Target="mailto:jameslocum@gmail.com" TargetMode="Externa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hyperlink" Target="mailto:kimberlywmackenzie@gmail.com"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91470" y="1105987"/>
            <a:ext cx="5829300" cy="573666"/>
          </a:xfrm>
        </p:spPr>
        <p:txBody>
          <a:bodyPr anchor="t">
            <a:normAutofit/>
          </a:bodyPr>
          <a:lstStyle/>
          <a:p>
            <a:r>
              <a:rPr lang="en-US" sz="2400" b="1" dirty="0">
                <a:solidFill>
                  <a:srgbClr val="2C451B"/>
                </a:solidFill>
                <a:latin typeface="+mn-lt"/>
                <a:cs typeface="Arial" panose="020B0604020202020204" pitchFamily="34" charset="0"/>
              </a:rPr>
              <a:t>2026 Used Homes and Available Lots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a:lnSpc>
                <a:spcPct val="100000"/>
              </a:lnSpc>
              <a:spcBef>
                <a:spcPts val="0"/>
              </a:spcBef>
            </a:pPr>
            <a:r>
              <a:rPr lang="en-US" sz="1050" b="1" dirty="0">
                <a:solidFill>
                  <a:srgbClr val="2C451B"/>
                </a:solidFill>
              </a:rPr>
              <a:t>Jennlakemeadows.com</a:t>
            </a: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5" name="Subtitle 2">
            <a:extLst>
              <a:ext uri="{FF2B5EF4-FFF2-40B4-BE49-F238E27FC236}">
                <a16:creationId xmlns:a16="http://schemas.microsoft.com/office/drawing/2014/main" id="{F7E96BA2-B44A-48B6-90AE-632DCAD06148}"/>
              </a:ext>
            </a:extLst>
          </p:cNvPr>
          <p:cNvSpPr>
            <a:spLocks noGrp="1"/>
          </p:cNvSpPr>
          <p:nvPr>
            <p:ph type="subTitle" idx="1"/>
          </p:nvPr>
        </p:nvSpPr>
        <p:spPr>
          <a:xfrm>
            <a:off x="726359" y="2106968"/>
            <a:ext cx="5254334" cy="1285047"/>
          </a:xfrm>
        </p:spPr>
        <p:txBody>
          <a:bodyPr>
            <a:noAutofit/>
          </a:bodyPr>
          <a:lstStyle/>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14 Bernice </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41 Bernice  </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49 Clara </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51 Bernice Way</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92 Bernice Way </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169 Clara Way  </a:t>
            </a:r>
            <a:endParaRPr lang="en-US" sz="1400" b="1" dirty="0">
              <a:solidFill>
                <a:srgbClr val="2C451B"/>
              </a:solidFill>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cs typeface="Arial" panose="020B0604020202020204" pitchFamily="34" charset="0"/>
            </a:endParaRPr>
          </a:p>
          <a:p>
            <a:pPr marL="0" lvl="1" algn="l"/>
            <a:endParaRPr lang="en-US" sz="1800" b="1" u="sng" dirty="0">
              <a:solidFill>
                <a:schemeClr val="accent6">
                  <a:lumMod val="50000"/>
                </a:schemeClr>
              </a:solidFill>
              <a:cs typeface="Arial" panose="020B0604020202020204" pitchFamily="34" charset="0"/>
            </a:endParaRPr>
          </a:p>
          <a:p>
            <a:pPr marL="0" lvl="1" algn="l"/>
            <a:endParaRPr lang="en-US" sz="2000" u="sng" dirty="0">
              <a:solidFill>
                <a:schemeClr val="accent6">
                  <a:lumMod val="50000"/>
                </a:schemeClr>
              </a:solidFill>
              <a:cs typeface="Arial" panose="020B0604020202020204" pitchFamily="34" charset="0"/>
            </a:endParaRPr>
          </a:p>
        </p:txBody>
      </p:sp>
      <p:sp>
        <p:nvSpPr>
          <p:cNvPr id="17" name="Title 1">
            <a:extLst>
              <a:ext uri="{FF2B5EF4-FFF2-40B4-BE49-F238E27FC236}">
                <a16:creationId xmlns:a16="http://schemas.microsoft.com/office/drawing/2014/main" id="{BF2189E1-E91D-4778-B40A-CDC853D92E81}"/>
              </a:ext>
            </a:extLst>
          </p:cNvPr>
          <p:cNvSpPr txBox="1">
            <a:spLocks/>
          </p:cNvSpPr>
          <p:nvPr/>
        </p:nvSpPr>
        <p:spPr>
          <a:xfrm>
            <a:off x="726359" y="1773623"/>
            <a:ext cx="2779761" cy="317856"/>
          </a:xfrm>
          <a:prstGeom prst="rect">
            <a:avLst/>
          </a:prstGeom>
        </p:spPr>
        <p:txBody>
          <a:bodyPr vert="horz" lIns="91440" tIns="45720" rIns="91440" bIns="45720" rtlCol="0" anchor="t">
            <a:normAutofit lnSpcReduction="1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USED Homes for Sale:</a:t>
            </a:r>
          </a:p>
        </p:txBody>
      </p:sp>
      <p:sp>
        <p:nvSpPr>
          <p:cNvPr id="3" name="Title 1">
            <a:extLst>
              <a:ext uri="{FF2B5EF4-FFF2-40B4-BE49-F238E27FC236}">
                <a16:creationId xmlns:a16="http://schemas.microsoft.com/office/drawing/2014/main" id="{99A094CD-C666-9F41-7FE2-6731A915A556}"/>
              </a:ext>
            </a:extLst>
          </p:cNvPr>
          <p:cNvSpPr txBox="1">
            <a:spLocks noChangeAspect="1"/>
          </p:cNvSpPr>
          <p:nvPr/>
        </p:nvSpPr>
        <p:spPr>
          <a:xfrm>
            <a:off x="726359" y="3904982"/>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EMPTY Lots Available for New Home Installations:</a:t>
            </a:r>
          </a:p>
        </p:txBody>
      </p:sp>
      <p:sp>
        <p:nvSpPr>
          <p:cNvPr id="6" name="Subtitle 2">
            <a:extLst>
              <a:ext uri="{FF2B5EF4-FFF2-40B4-BE49-F238E27FC236}">
                <a16:creationId xmlns:a16="http://schemas.microsoft.com/office/drawing/2014/main" id="{61022A8E-D8DD-A3B1-42C9-1A3F12F79BA5}"/>
              </a:ext>
            </a:extLst>
          </p:cNvPr>
          <p:cNvSpPr txBox="1">
            <a:spLocks/>
          </p:cNvSpPr>
          <p:nvPr/>
        </p:nvSpPr>
        <p:spPr>
          <a:xfrm>
            <a:off x="752855" y="4274984"/>
            <a:ext cx="5254334" cy="70341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r>
              <a:rPr lang="en-US" sz="1400" dirty="0">
                <a:solidFill>
                  <a:schemeClr val="accent6">
                    <a:lumMod val="50000"/>
                  </a:schemeClr>
                </a:solidFill>
                <a:cs typeface="Arial" panose="020B0604020202020204" pitchFamily="34" charset="0"/>
              </a:rPr>
              <a:t>There are currently no empty lots available </a:t>
            </a:r>
          </a:p>
        </p:txBody>
      </p:sp>
      <p:sp>
        <p:nvSpPr>
          <p:cNvPr id="8" name="Title 1">
            <a:extLst>
              <a:ext uri="{FF2B5EF4-FFF2-40B4-BE49-F238E27FC236}">
                <a16:creationId xmlns:a16="http://schemas.microsoft.com/office/drawing/2014/main" id="{75BD45CD-D67C-8C83-1E5F-ED8570DAC3DC}"/>
              </a:ext>
            </a:extLst>
          </p:cNvPr>
          <p:cNvSpPr txBox="1">
            <a:spLocks noChangeAspect="1"/>
          </p:cNvSpPr>
          <p:nvPr/>
        </p:nvSpPr>
        <p:spPr>
          <a:xfrm>
            <a:off x="726359" y="4921163"/>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Homes SOLD in 2026:</a:t>
            </a:r>
          </a:p>
        </p:txBody>
      </p:sp>
      <p:sp>
        <p:nvSpPr>
          <p:cNvPr id="10" name="Subtitle 2">
            <a:extLst>
              <a:ext uri="{FF2B5EF4-FFF2-40B4-BE49-F238E27FC236}">
                <a16:creationId xmlns:a16="http://schemas.microsoft.com/office/drawing/2014/main" id="{9CC7DA70-8D05-10FC-C880-84E656CB369D}"/>
              </a:ext>
            </a:extLst>
          </p:cNvPr>
          <p:cNvSpPr txBox="1">
            <a:spLocks/>
          </p:cNvSpPr>
          <p:nvPr/>
        </p:nvSpPr>
        <p:spPr>
          <a:xfrm>
            <a:off x="752855" y="5239019"/>
            <a:ext cx="2447545" cy="272294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0" lvl="1" algn="l"/>
            <a:endParaRPr lang="en-US" sz="1400" b="1" dirty="0">
              <a:solidFill>
                <a:srgbClr val="2C451B"/>
              </a:solidFill>
            </a:endParaRPr>
          </a:p>
          <a:p>
            <a:pPr marL="169863" lvl="1" indent="-169863" algn="l">
              <a:buFont typeface="Arial" panose="020B0604020202020204" pitchFamily="34" charset="0"/>
              <a:buChar char="•"/>
            </a:pPr>
            <a:endParaRPr lang="en-US" sz="1400" b="1" dirty="0">
              <a:solidFill>
                <a:srgbClr val="2C451B"/>
              </a:solidFill>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
        <p:nvSpPr>
          <p:cNvPr id="4" name="Subtitle 2">
            <a:extLst>
              <a:ext uri="{FF2B5EF4-FFF2-40B4-BE49-F238E27FC236}">
                <a16:creationId xmlns:a16="http://schemas.microsoft.com/office/drawing/2014/main" id="{54E5C25F-0D55-A353-1450-4AE495252978}"/>
              </a:ext>
            </a:extLst>
          </p:cNvPr>
          <p:cNvSpPr txBox="1">
            <a:spLocks/>
          </p:cNvSpPr>
          <p:nvPr/>
        </p:nvSpPr>
        <p:spPr>
          <a:xfrm>
            <a:off x="3657600" y="5802792"/>
            <a:ext cx="2447545" cy="246848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latin typeface="+mj-lt"/>
              <a:cs typeface="Arial" panose="020B0604020202020204" pitchFamily="34" charset="0"/>
            </a:endParaRPr>
          </a:p>
        </p:txBody>
      </p:sp>
    </p:spTree>
    <p:extLst>
      <p:ext uri="{BB962C8B-B14F-4D97-AF65-F5344CB8AC3E}">
        <p14:creationId xmlns:p14="http://schemas.microsoft.com/office/powerpoint/2010/main" val="856944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8E11FA-470E-4E2D-8802-B82F6CABF82F}"/>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000" dirty="0">
                <a:solidFill>
                  <a:schemeClr val="accent6">
                    <a:lumMod val="50000"/>
                  </a:schemeClr>
                </a:solidFill>
              </a:rPr>
              <a:t>JennLake Meadows must approve applications </a:t>
            </a:r>
            <a:r>
              <a:rPr lang="en-US" sz="1000" b="1" u="sng" dirty="0">
                <a:solidFill>
                  <a:schemeClr val="accent6">
                    <a:lumMod val="50000"/>
                  </a:schemeClr>
                </a:solidFill>
              </a:rPr>
              <a:t>BEFORE</a:t>
            </a:r>
            <a:r>
              <a:rPr lang="en-US" sz="10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1BD5FB6-48F7-4D05-BD6F-4A4DEFD4593B}"/>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2/09/2026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A17DE436-AD02-83A1-B35B-214A307EEA2A}"/>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750E9D91-F088-E8D2-2FA7-483EE4A26498}"/>
              </a:ext>
            </a:extLst>
          </p:cNvPr>
          <p:cNvGraphicFramePr>
            <a:graphicFrameLocks noGrp="1"/>
          </p:cNvGraphicFramePr>
          <p:nvPr>
            <p:extLst>
              <p:ext uri="{D42A27DB-BD31-4B8C-83A1-F6EECF244321}">
                <p14:modId xmlns:p14="http://schemas.microsoft.com/office/powerpoint/2010/main" val="3991153277"/>
              </p:ext>
            </p:extLst>
          </p:nvPr>
        </p:nvGraphicFramePr>
        <p:xfrm>
          <a:off x="155944" y="3088126"/>
          <a:ext cx="6598387" cy="5963277"/>
        </p:xfrm>
        <a:graphic>
          <a:graphicData uri="http://schemas.openxmlformats.org/drawingml/2006/table">
            <a:tbl>
              <a:tblPr firstRow="1" bandRow="1">
                <a:tableStyleId>{93296810-A885-4BE3-A3E7-6D5BEEA58F35}</a:tableStyleId>
              </a:tblPr>
              <a:tblGrid>
                <a:gridCol w="1778812">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19">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0">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339697">
                <a:tc rowSpan="2">
                  <a:txBody>
                    <a:bodyPr/>
                    <a:lstStyle/>
                    <a:p>
                      <a:pPr algn="ctr"/>
                      <a:r>
                        <a:rPr lang="en-US" sz="1200" b="1" dirty="0"/>
                        <a:t>14 Bernice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1996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US" sz="1200" b="1" dirty="0"/>
                        <a:t>$38,500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0">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76 x 16 (2bd/2 bath)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361844">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Horton Mirage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2279615">
                <a:tc rowSpan="3">
                  <a:txBody>
                    <a:bodyPr/>
                    <a:lstStyle/>
                    <a:p>
                      <a:pPr algn="l"/>
                      <a:r>
                        <a:rPr lang="en-US" sz="1200" b="1" dirty="0">
                          <a:solidFill>
                            <a:schemeClr val="tx1"/>
                          </a:solidFill>
                        </a:rPr>
                        <a:t>Scott Webb</a:t>
                      </a:r>
                    </a:p>
                    <a:p>
                      <a:pPr algn="l"/>
                      <a:r>
                        <a:rPr lang="en-US" sz="1200" b="1" dirty="0">
                          <a:solidFill>
                            <a:schemeClr val="tx1"/>
                          </a:solidFill>
                        </a:rPr>
                        <a:t>904-607-5302</a:t>
                      </a:r>
                    </a:p>
                    <a:p>
                      <a:pPr algn="l"/>
                      <a:r>
                        <a:rPr lang="en-US" sz="1200" b="1" dirty="0">
                          <a:solidFill>
                            <a:schemeClr val="tx1"/>
                          </a:solidFill>
                        </a:rPr>
                        <a:t>Scott.webb1@comcast.net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Fenced in yard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Small storage shed with mower included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Lots of cabinets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Double vanity master bath with separate tub and standup shower, tub/shower in 2nd bathroom</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All built in appliances including washer/dryer and refrigerator included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No carpet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542765">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baseline="0" dirty="0"/>
                        <a:t>New Metal roof to be installed by end of February.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baseline="0" dirty="0"/>
                        <a:t>New Vinyl Underpinning/Skirting to be installed by end of February.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baseline="0" dirty="0"/>
                        <a:t>Metal Roof installed over rear deck in 2023</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baseline="0" dirty="0"/>
                        <a:t>New toilet in guest bathroom.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305721">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100" b="0" baseline="0" dirty="0"/>
                        <a:t>Transferrable Home Warranty paid thru Oct 2026</a:t>
                      </a:r>
                    </a:p>
                    <a:p>
                      <a:pPr marL="171450" indent="-171450">
                        <a:buFont typeface="Arial" panose="020B0604020202020204" pitchFamily="34" charset="0"/>
                        <a:buChar char="•"/>
                      </a:pPr>
                      <a:r>
                        <a:rPr lang="en-US" sz="1100" b="0" baseline="0" dirty="0"/>
                        <a:t>Open lot on one side with wonderful view.  </a:t>
                      </a:r>
                    </a:p>
                    <a:p>
                      <a:pPr marL="171450" indent="-171450">
                        <a:buFont typeface="Arial" panose="020B0604020202020204" pitchFamily="34" charset="0"/>
                        <a:buChar char="•"/>
                      </a:pPr>
                      <a:r>
                        <a:rPr lang="en-US" sz="1100" b="0" baseline="0" dirty="0"/>
                        <a:t>Small raised bed flower or vegetable garden</a:t>
                      </a:r>
                    </a:p>
                    <a:p>
                      <a:pPr marL="171450" indent="-171450">
                        <a:buFont typeface="Arial" panose="020B0604020202020204" pitchFamily="34" charset="0"/>
                        <a:buChar char="•"/>
                      </a:pPr>
                      <a:r>
                        <a:rPr lang="en-US" sz="1100" b="0" baseline="0" dirty="0"/>
                        <a:t>Close to guest parking.</a:t>
                      </a:r>
                    </a:p>
                    <a:p>
                      <a:pPr marL="171450" indent="-171450">
                        <a:buFont typeface="Arial" panose="020B0604020202020204" pitchFamily="34" charset="0"/>
                        <a:buChar char="•"/>
                      </a:pPr>
                      <a:r>
                        <a:rPr lang="en-US" sz="1100" b="0" baseline="0" dirty="0"/>
                        <a:t>Available June 1 or negotiable</a:t>
                      </a:r>
                    </a:p>
                    <a:p>
                      <a:pPr marL="171450" indent="-171450">
                        <a:buFont typeface="Arial" panose="020B0604020202020204" pitchFamily="34" charset="0"/>
                        <a:buChar char="•"/>
                      </a:pPr>
                      <a:r>
                        <a:rPr lang="en-US" sz="1100" b="0" baseline="0" dirty="0"/>
                        <a:t>Clear title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731429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6F63F-5313-D694-3445-860E4716E4E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EEA0499-395C-9BB6-2E10-94A0764A1EAF}"/>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000" dirty="0">
                <a:solidFill>
                  <a:schemeClr val="accent6">
                    <a:lumMod val="50000"/>
                  </a:schemeClr>
                </a:solidFill>
              </a:rPr>
              <a:t>JennLake Meadows must approve applications </a:t>
            </a:r>
            <a:r>
              <a:rPr lang="en-US" sz="1000" b="1" u="sng" dirty="0">
                <a:solidFill>
                  <a:schemeClr val="accent6">
                    <a:lumMod val="50000"/>
                  </a:schemeClr>
                </a:solidFill>
              </a:rPr>
              <a:t>BEFORE</a:t>
            </a:r>
            <a:r>
              <a:rPr lang="en-US" sz="10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D740BFD4-D047-EB5A-2A25-4D78758F5BD6}"/>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8F4BA85C-BDAE-2A1C-2BCE-6491578C2548}"/>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2/10/2026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8006F73F-F5B5-05AB-F36B-B344E9586D5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CF28130D-100D-A006-7C0F-9EE37B655452}"/>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4179B89A-59AD-BF86-05DA-2085A6B3F998}"/>
              </a:ext>
            </a:extLst>
          </p:cNvPr>
          <p:cNvGraphicFramePr>
            <a:graphicFrameLocks noGrp="1"/>
          </p:cNvGraphicFramePr>
          <p:nvPr>
            <p:extLst>
              <p:ext uri="{D42A27DB-BD31-4B8C-83A1-F6EECF244321}">
                <p14:modId xmlns:p14="http://schemas.microsoft.com/office/powerpoint/2010/main" val="611972771"/>
              </p:ext>
            </p:extLst>
          </p:nvPr>
        </p:nvGraphicFramePr>
        <p:xfrm>
          <a:off x="155945" y="3088126"/>
          <a:ext cx="6556745" cy="5915647"/>
        </p:xfrm>
        <a:graphic>
          <a:graphicData uri="http://schemas.openxmlformats.org/drawingml/2006/table">
            <a:tbl>
              <a:tblPr firstRow="1" bandRow="1">
                <a:tableStyleId>{93296810-A885-4BE3-A3E7-6D5BEEA58F35}</a:tableStyleId>
              </a:tblPr>
              <a:tblGrid>
                <a:gridCol w="1767586">
                  <a:extLst>
                    <a:ext uri="{9D8B030D-6E8A-4147-A177-3AD203B41FA5}">
                      <a16:colId xmlns:a16="http://schemas.microsoft.com/office/drawing/2014/main" val="2067313853"/>
                    </a:ext>
                  </a:extLst>
                </a:gridCol>
                <a:gridCol w="1150199">
                  <a:extLst>
                    <a:ext uri="{9D8B030D-6E8A-4147-A177-3AD203B41FA5}">
                      <a16:colId xmlns:a16="http://schemas.microsoft.com/office/drawing/2014/main" val="3838584133"/>
                    </a:ext>
                  </a:extLst>
                </a:gridCol>
                <a:gridCol w="2834020">
                  <a:extLst>
                    <a:ext uri="{9D8B030D-6E8A-4147-A177-3AD203B41FA5}">
                      <a16:colId xmlns:a16="http://schemas.microsoft.com/office/drawing/2014/main" val="2576815655"/>
                    </a:ext>
                  </a:extLst>
                </a:gridCol>
                <a:gridCol w="804940">
                  <a:extLst>
                    <a:ext uri="{9D8B030D-6E8A-4147-A177-3AD203B41FA5}">
                      <a16:colId xmlns:a16="http://schemas.microsoft.com/office/drawing/2014/main" val="263370199"/>
                    </a:ext>
                  </a:extLst>
                </a:gridCol>
              </a:tblGrid>
              <a:tr h="359143">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400262">
                <a:tc rowSpan="2">
                  <a:txBody>
                    <a:bodyPr/>
                    <a:lstStyle/>
                    <a:p>
                      <a:pPr algn="ctr"/>
                      <a:r>
                        <a:rPr lang="en-US" sz="1200" b="1" dirty="0"/>
                        <a:t>41 Bernice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1994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US" sz="1200" b="1" dirty="0"/>
                        <a:t>$35,000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323228">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14x66 2BD/ 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4263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err="1"/>
                        <a:t>Southridge</a:t>
                      </a: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1616142">
                <a:tc rowSpan="3">
                  <a:txBody>
                    <a:bodyPr/>
                    <a:lstStyle/>
                    <a:p>
                      <a:pPr algn="l"/>
                      <a:r>
                        <a:rPr lang="en-US" sz="1200" b="1" dirty="0">
                          <a:solidFill>
                            <a:schemeClr val="tx1"/>
                          </a:solidFill>
                        </a:rPr>
                        <a:t>Jason Smith</a:t>
                      </a:r>
                    </a:p>
                    <a:p>
                      <a:pPr algn="l"/>
                      <a:r>
                        <a:rPr lang="en-US" sz="1200" b="1" dirty="0">
                          <a:solidFill>
                            <a:schemeClr val="tx1"/>
                          </a:solidFill>
                        </a:rPr>
                        <a:t>228-327-8222</a:t>
                      </a:r>
                    </a:p>
                    <a:p>
                      <a:pPr algn="l"/>
                      <a:r>
                        <a:rPr lang="en-US" sz="1200" b="1" dirty="0">
                          <a:solidFill>
                            <a:schemeClr val="tx1"/>
                          </a:solidFill>
                          <a:hlinkClick r:id="rId5"/>
                        </a:rPr>
                        <a:t>jason@jasonsmith.net</a:t>
                      </a:r>
                      <a:r>
                        <a:rPr lang="en-US" sz="1200" b="1" baseline="0" dirty="0">
                          <a:solidFill>
                            <a:schemeClr val="tx1"/>
                          </a:solidFill>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t>All appliances included</a:t>
                      </a:r>
                    </a:p>
                    <a:p>
                      <a:pPr marL="171450" indent="-171450">
                        <a:buFont typeface="Arial" panose="020B0604020202020204" pitchFamily="34" charset="0"/>
                        <a:buChar char="•"/>
                      </a:pPr>
                      <a:r>
                        <a:rPr lang="en-US" sz="1200" b="0" dirty="0"/>
                        <a:t>All electric</a:t>
                      </a:r>
                      <a:r>
                        <a:rPr lang="en-US" sz="1200" b="0" baseline="0" dirty="0"/>
                        <a:t> appliances &amp; central air</a:t>
                      </a:r>
                    </a:p>
                    <a:p>
                      <a:pPr marL="171450" indent="-171450">
                        <a:buFont typeface="Arial" panose="020B0604020202020204" pitchFamily="34" charset="0"/>
                        <a:buChar char="•"/>
                      </a:pPr>
                      <a:r>
                        <a:rPr lang="en-US" sz="1200" b="0" baseline="0" dirty="0"/>
                        <a:t>Large front porch with nice view</a:t>
                      </a:r>
                    </a:p>
                    <a:p>
                      <a:pPr marL="171450" indent="-171450">
                        <a:buFont typeface="Arial" panose="020B0604020202020204" pitchFamily="34" charset="0"/>
                        <a:buChar char="•"/>
                      </a:pPr>
                      <a:r>
                        <a:rPr lang="en-US" sz="1200" b="0" baseline="0" dirty="0"/>
                        <a:t>Large corner lot with fenced in side and back yard</a:t>
                      </a:r>
                    </a:p>
                    <a:p>
                      <a:pPr marL="171450" indent="-171450">
                        <a:buFont typeface="Arial" panose="020B0604020202020204" pitchFamily="34" charset="0"/>
                        <a:buChar char="•"/>
                      </a:pPr>
                      <a:r>
                        <a:rPr lang="en-US" sz="1200" b="0" baseline="0" dirty="0"/>
                        <a:t>Close to Pavilion and spare parking</a:t>
                      </a:r>
                    </a:p>
                    <a:p>
                      <a:pPr marL="171450" indent="-171450">
                        <a:buFont typeface="Arial" panose="020B0604020202020204" pitchFamily="34" charset="0"/>
                        <a:buChar char="•"/>
                      </a:pPr>
                      <a:r>
                        <a:rPr lang="en-US" sz="1200" b="0" baseline="0" dirty="0"/>
                        <a:t>Metal storage building</a:t>
                      </a: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616142">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2024/2025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Replaced all plumbing with PEX</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Painted end to end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Added new dishwasher</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Both bathrooms remodeled with new tub surround, faucets, vanities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Replaced all light fixtures and fans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174373">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Move in 1 week after semester ends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2554289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E8162-F33F-4C62-330E-C1C62E5B104D}"/>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653860E-5EC8-1E90-1C7D-427A563617D4}"/>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000" dirty="0">
                <a:solidFill>
                  <a:schemeClr val="accent6">
                    <a:lumMod val="50000"/>
                  </a:schemeClr>
                </a:solidFill>
              </a:rPr>
              <a:t>JennLake Meadows must approve applications </a:t>
            </a:r>
            <a:r>
              <a:rPr lang="en-US" sz="1000" b="1" u="sng" dirty="0">
                <a:solidFill>
                  <a:schemeClr val="accent6">
                    <a:lumMod val="50000"/>
                  </a:schemeClr>
                </a:solidFill>
              </a:rPr>
              <a:t>BEFORE</a:t>
            </a:r>
            <a:r>
              <a:rPr lang="en-US" sz="10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CE130B8A-B635-08DB-9383-4E19764BE844}"/>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A92A98FE-0E37-F3F5-A3C4-8F573F7AFB17}"/>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02/03/2026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40617AD6-6DA7-6B6D-AE5D-BF07E2C2D0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8F67F775-6C33-3368-8DA3-EBDE6CFE4D72}"/>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1DC6DA69-8187-7E4E-A2DB-4FA25A4AFF7A}"/>
              </a:ext>
            </a:extLst>
          </p:cNvPr>
          <p:cNvGraphicFramePr>
            <a:graphicFrameLocks noGrp="1"/>
          </p:cNvGraphicFramePr>
          <p:nvPr>
            <p:extLst>
              <p:ext uri="{D42A27DB-BD31-4B8C-83A1-F6EECF244321}">
                <p14:modId xmlns:p14="http://schemas.microsoft.com/office/powerpoint/2010/main" val="1215301986"/>
              </p:ext>
            </p:extLst>
          </p:nvPr>
        </p:nvGraphicFramePr>
        <p:xfrm>
          <a:off x="155944" y="3088126"/>
          <a:ext cx="6598387" cy="5941574"/>
        </p:xfrm>
        <a:graphic>
          <a:graphicData uri="http://schemas.openxmlformats.org/drawingml/2006/table">
            <a:tbl>
              <a:tblPr firstRow="1" bandRow="1">
                <a:tableStyleId>{93296810-A885-4BE3-A3E7-6D5BEEA58F35}</a:tableStyleId>
              </a:tblPr>
              <a:tblGrid>
                <a:gridCol w="1778812">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19">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308555">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343882">
                <a:tc rowSpan="2">
                  <a:txBody>
                    <a:bodyPr/>
                    <a:lstStyle/>
                    <a:p>
                      <a:pPr algn="ctr"/>
                      <a:r>
                        <a:rPr lang="en-US" sz="1200" b="1" dirty="0"/>
                        <a:t>49 Clara Way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a:t>1997</a:t>
                      </a: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US" sz="1200" b="1" dirty="0"/>
                        <a:t>$69,900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77700">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28 x 60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36630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Palm Harbor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1758765">
                <a:tc rowSpan="3">
                  <a:txBody>
                    <a:bodyPr/>
                    <a:lstStyle/>
                    <a:p>
                      <a:pPr algn="l"/>
                      <a:r>
                        <a:rPr lang="en-US" sz="1200" b="1" dirty="0">
                          <a:solidFill>
                            <a:schemeClr val="tx1"/>
                          </a:solidFill>
                        </a:rPr>
                        <a:t>Claire Vincent</a:t>
                      </a:r>
                    </a:p>
                    <a:p>
                      <a:pPr algn="l"/>
                      <a:r>
                        <a:rPr lang="en-US" sz="1200" b="1" dirty="0">
                          <a:solidFill>
                            <a:schemeClr val="tx1"/>
                          </a:solidFill>
                        </a:rPr>
                        <a:t>810-941-7737</a:t>
                      </a:r>
                    </a:p>
                    <a:p>
                      <a:pPr algn="l"/>
                      <a:endParaRPr lang="en-US" sz="1200" b="1" dirty="0">
                        <a:solidFill>
                          <a:schemeClr val="tx1"/>
                        </a:solidFill>
                      </a:endParaRPr>
                    </a:p>
                    <a:p>
                      <a:pPr algn="l"/>
                      <a:endParaRPr lang="en-US" sz="1200" b="1" dirty="0">
                        <a:solidFill>
                          <a:schemeClr val="tx1"/>
                        </a:solidFill>
                      </a:endParaRPr>
                    </a:p>
                    <a:p>
                      <a:pPr algn="ctr"/>
                      <a:r>
                        <a:rPr lang="en-US" sz="2000" b="1" dirty="0">
                          <a:solidFill>
                            <a:srgbClr val="FF0000"/>
                          </a:solidFill>
                          <a:highlight>
                            <a:srgbClr val="FFFF00"/>
                          </a:highlight>
                        </a:rPr>
                        <a:t>DOUBLE WIDE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t>3 porches</a:t>
                      </a:r>
                    </a:p>
                    <a:p>
                      <a:pPr marL="171450" indent="-171450">
                        <a:buFont typeface="Arial" panose="020B0604020202020204" pitchFamily="34" charset="0"/>
                        <a:buChar char="•"/>
                      </a:pPr>
                      <a:r>
                        <a:rPr lang="en-US" sz="1200" b="0" dirty="0"/>
                        <a:t>New fridge, dishwasher, microwave</a:t>
                      </a:r>
                    </a:p>
                    <a:p>
                      <a:pPr marL="171450" indent="-171450">
                        <a:buFont typeface="Arial" panose="020B0604020202020204" pitchFamily="34" charset="0"/>
                        <a:buChar char="•"/>
                      </a:pPr>
                      <a:r>
                        <a:rPr lang="en-US" sz="1200" b="0" dirty="0"/>
                        <a:t>Remodeled kitchen</a:t>
                      </a:r>
                    </a:p>
                    <a:p>
                      <a:pPr marL="171450" indent="-171450">
                        <a:buFont typeface="Arial" panose="020B0604020202020204" pitchFamily="34" charset="0"/>
                        <a:buChar char="•"/>
                      </a:pPr>
                      <a:r>
                        <a:rPr lang="en-US" sz="1200" b="0" dirty="0"/>
                        <a:t>Spacious doublewide</a:t>
                      </a:r>
                    </a:p>
                    <a:p>
                      <a:pPr marL="171450" indent="-171450">
                        <a:buFont typeface="Arial" panose="020B0604020202020204" pitchFamily="34" charset="0"/>
                        <a:buChar char="•"/>
                      </a:pPr>
                      <a:r>
                        <a:rPr lang="en-US" sz="1200" b="0" dirty="0"/>
                        <a:t>Kitchen Island</a:t>
                      </a:r>
                    </a:p>
                    <a:p>
                      <a:pPr marL="171450" indent="-171450">
                        <a:buFont typeface="Arial" panose="020B0604020202020204" pitchFamily="34" charset="0"/>
                        <a:buChar char="•"/>
                      </a:pPr>
                      <a:r>
                        <a:rPr lang="en-US" sz="1200" b="0" dirty="0"/>
                        <a:t>No carpet</a:t>
                      </a:r>
                    </a:p>
                    <a:p>
                      <a:pPr marL="171450" indent="-171450">
                        <a:buFont typeface="Arial" panose="020B0604020202020204" pitchFamily="34" charset="0"/>
                        <a:buChar char="•"/>
                      </a:pPr>
                      <a:r>
                        <a:rPr lang="en-US" sz="1200" b="0" dirty="0"/>
                        <a:t>Jacuzzi tub in master bathroom </a:t>
                      </a:r>
                    </a:p>
                    <a:p>
                      <a:pPr marL="171450" indent="-171450">
                        <a:buFont typeface="Arial" panose="020B0604020202020204" pitchFamily="34" charset="0"/>
                        <a:buChar char="•"/>
                      </a:pP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018232">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Remodeled kitchen (2023)</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Remodeled guest bathroom</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2/3 porches new (2025)</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Fridge, microwave, dishwasher new (2023)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86813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Roof done in 2017</a:t>
                      </a:r>
                    </a:p>
                    <a:p>
                      <a:pPr marL="171450" indent="-171450">
                        <a:buFont typeface="Arial" panose="020B0604020202020204" pitchFamily="34" charset="0"/>
                        <a:buChar char="•"/>
                      </a:pPr>
                      <a:r>
                        <a:rPr lang="en-US" sz="1200" b="0" baseline="0" dirty="0"/>
                        <a:t>HVAC new in 2017</a:t>
                      </a:r>
                    </a:p>
                    <a:p>
                      <a:pPr marL="171450" indent="-171450">
                        <a:buFont typeface="Arial" panose="020B0604020202020204" pitchFamily="34" charset="0"/>
                        <a:buChar char="•"/>
                      </a:pPr>
                      <a:r>
                        <a:rPr lang="en-US" sz="1200" b="0" baseline="0" dirty="0"/>
                        <a:t>Woodburning fireplace</a:t>
                      </a:r>
                    </a:p>
                    <a:p>
                      <a:pPr marL="171450" indent="-171450">
                        <a:buFont typeface="Arial" panose="020B0604020202020204" pitchFamily="34" charset="0"/>
                        <a:buChar char="•"/>
                      </a:pPr>
                      <a:r>
                        <a:rPr lang="en-US" sz="1200" b="0" baseline="0" dirty="0"/>
                        <a:t>Home available after MSU-CVM graduation (mid-May)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3380259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86A3F-2007-EA7A-DEBF-1FC214AF118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8F4C7E5-19A9-BDD9-D6F0-77914ECBF7D7}"/>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000" dirty="0">
                <a:solidFill>
                  <a:schemeClr val="accent6">
                    <a:lumMod val="50000"/>
                  </a:schemeClr>
                </a:solidFill>
              </a:rPr>
              <a:t>JennLake Meadows must approve applications </a:t>
            </a:r>
            <a:r>
              <a:rPr lang="en-US" sz="1000" b="1" u="sng" dirty="0">
                <a:solidFill>
                  <a:schemeClr val="accent6">
                    <a:lumMod val="50000"/>
                  </a:schemeClr>
                </a:solidFill>
              </a:rPr>
              <a:t>BEFORE</a:t>
            </a:r>
            <a:r>
              <a:rPr lang="en-US" sz="10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82489D6B-44CB-A8F3-C1BE-F60FDC8A181F}"/>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D540AC30-5DCE-E817-05C9-F2A25830BD65}"/>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a:t>
            </a:r>
            <a:r>
              <a:rPr lang="en-US" sz="1050" b="1">
                <a:solidFill>
                  <a:srgbClr val="2C451B"/>
                </a:solidFill>
              </a:rPr>
              <a:t>: 12/03/2025</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D5B9D847-A793-F385-D645-FF3DC44BDA2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7E134826-C90A-6A4C-B890-9CEECE597C2E}"/>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28FF14D9-C4C7-D131-B521-E5F6DED8A518}"/>
              </a:ext>
            </a:extLst>
          </p:cNvPr>
          <p:cNvGraphicFramePr>
            <a:graphicFrameLocks noGrp="1"/>
          </p:cNvGraphicFramePr>
          <p:nvPr/>
        </p:nvGraphicFramePr>
        <p:xfrm>
          <a:off x="155944" y="2932910"/>
          <a:ext cx="6598387" cy="6211090"/>
        </p:xfrm>
        <a:graphic>
          <a:graphicData uri="http://schemas.openxmlformats.org/drawingml/2006/table">
            <a:tbl>
              <a:tblPr firstRow="1" bandRow="1">
                <a:tableStyleId>{93296810-A885-4BE3-A3E7-6D5BEEA58F35}</a:tableStyleId>
              </a:tblPr>
              <a:tblGrid>
                <a:gridCol w="1778812">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19">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297606">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86145">
                <a:tc rowSpan="2">
                  <a:txBody>
                    <a:bodyPr/>
                    <a:lstStyle/>
                    <a:p>
                      <a:pPr algn="ctr"/>
                      <a:r>
                        <a:rPr lang="en-US" sz="1200" b="1" dirty="0"/>
                        <a:t>51 Bernice Way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dirty="0"/>
                        <a:t>1999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$37,500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86145">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16 x 80</a:t>
                      </a:r>
                      <a:r>
                        <a:rPr lang="en-US" sz="1200" b="0" baseline="0" dirty="0"/>
                        <a:t> 3BD/2BA</a:t>
                      </a: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97606">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dirty="0" err="1"/>
                        <a:t>Waverlee</a:t>
                      </a:r>
                      <a:endParaRPr lang="en-US" sz="1200" b="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1696357">
                <a:tc rowSpan="3">
                  <a:txBody>
                    <a:bodyPr/>
                    <a:lstStyle/>
                    <a:p>
                      <a:pPr algn="l"/>
                      <a:r>
                        <a:rPr lang="en-US" sz="1200" b="1" kern="1200" dirty="0">
                          <a:solidFill>
                            <a:schemeClr val="dk1"/>
                          </a:solidFill>
                          <a:effectLst/>
                          <a:latin typeface="+mn-lt"/>
                          <a:ea typeface="+mn-ea"/>
                          <a:cs typeface="+mn-cs"/>
                        </a:rPr>
                        <a:t>Christy Rollins </a:t>
                      </a:r>
                    </a:p>
                    <a:p>
                      <a:pPr algn="l"/>
                      <a:r>
                        <a:rPr lang="en-US" sz="1200" b="1" kern="1200" dirty="0">
                          <a:solidFill>
                            <a:schemeClr val="dk1"/>
                          </a:solidFill>
                          <a:effectLst/>
                          <a:latin typeface="+mn-lt"/>
                          <a:ea typeface="+mn-ea"/>
                          <a:cs typeface="+mn-cs"/>
                        </a:rPr>
                        <a:t>662-665-2179 </a:t>
                      </a:r>
                    </a:p>
                    <a:p>
                      <a:pPr algn="l"/>
                      <a:endParaRPr lang="en-US" sz="1200" b="1" kern="1200" dirty="0">
                        <a:solidFill>
                          <a:schemeClr val="dk1"/>
                        </a:solidFill>
                        <a:effectLst/>
                        <a:latin typeface="+mn-lt"/>
                        <a:ea typeface="+mn-ea"/>
                        <a:cs typeface="+mn-cs"/>
                      </a:endParaRPr>
                    </a:p>
                    <a:p>
                      <a:pPr algn="l"/>
                      <a:r>
                        <a:rPr lang="en-US" sz="1200" b="1" kern="1200" dirty="0">
                          <a:solidFill>
                            <a:schemeClr val="dk1"/>
                          </a:solidFill>
                          <a:effectLst/>
                          <a:latin typeface="+mn-lt"/>
                          <a:ea typeface="+mn-ea"/>
                          <a:cs typeface="+mn-cs"/>
                        </a:rPr>
                        <a:t>Rodney Rollins </a:t>
                      </a:r>
                    </a:p>
                    <a:p>
                      <a:pPr algn="l"/>
                      <a:r>
                        <a:rPr lang="en-US" sz="1200" b="1" kern="1200" dirty="0">
                          <a:solidFill>
                            <a:schemeClr val="dk1"/>
                          </a:solidFill>
                          <a:effectLst/>
                          <a:latin typeface="+mn-lt"/>
                          <a:ea typeface="+mn-ea"/>
                          <a:cs typeface="+mn-cs"/>
                        </a:rPr>
                        <a:t>662-791-1611</a:t>
                      </a:r>
                      <a:endParaRPr lang="en-US" sz="1200" b="1" dirty="0">
                        <a:solidFill>
                          <a:schemeClr val="tx1"/>
                        </a:solidFill>
                      </a:endParaRPr>
                    </a:p>
                    <a:p>
                      <a:pPr algn="l"/>
                      <a:endParaRPr lang="en-US" sz="1200" b="1" dirty="0">
                        <a:solidFill>
                          <a:schemeClr val="tx1"/>
                        </a:solidFill>
                      </a:endParaRPr>
                    </a:p>
                    <a:p>
                      <a:pPr algn="l"/>
                      <a:endParaRPr lang="en-US" sz="1200" b="1" dirty="0">
                        <a:solidFill>
                          <a:schemeClr val="tx1"/>
                        </a:solidFill>
                      </a:endParaRPr>
                    </a:p>
                    <a:p>
                      <a:pPr algn="l"/>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kern="1200" dirty="0">
                          <a:solidFill>
                            <a:schemeClr val="dk1"/>
                          </a:solidFill>
                          <a:effectLst/>
                          <a:latin typeface="+mn-lt"/>
                          <a:ea typeface="+mn-ea"/>
                          <a:cs typeface="+mn-cs"/>
                        </a:rPr>
                        <a:t>All appliances included - gas stove, dishwasher, refrigerator, washer &amp; dryer</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Master bath has large shower and garden tub</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Large covered front &amp; back porches</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Fenced in front yard</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10'x16' double door metal storage building with electricity and built in tool benches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2053485">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kern="1200" dirty="0">
                          <a:solidFill>
                            <a:schemeClr val="dk1"/>
                          </a:solidFill>
                          <a:effectLst/>
                          <a:latin typeface="+mn-lt"/>
                          <a:ea typeface="+mn-ea"/>
                          <a:cs typeface="+mn-cs"/>
                        </a:rPr>
                        <a:t>Installed new laminate flooring in entire home, professionally painted every room, new kitchen cabinets, new kitchen sink &amp; faucet (10/2025).</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Professionally painted outside of home, same company also applied elastomeric roof coating (05/2024).</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New gravel and crossties put around the sidewalk and flower beds (2024).</a:t>
                      </a:r>
                    </a:p>
                    <a:p>
                      <a:pPr marL="171450" indent="-171450">
                        <a:buFont typeface="Arial" panose="020B0604020202020204" pitchFamily="34" charset="0"/>
                        <a:buChar char="•"/>
                      </a:pPr>
                      <a:r>
                        <a:rPr lang="en-US" sz="1200" kern="1200" dirty="0">
                          <a:solidFill>
                            <a:schemeClr val="dk1"/>
                          </a:solidFill>
                          <a:effectLst/>
                          <a:latin typeface="+mn-lt"/>
                          <a:ea typeface="+mn-ea"/>
                          <a:cs typeface="+mn-cs"/>
                        </a:rPr>
                        <a:t>Installed new large shower and new vanity in master bath (2018).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160665">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dk1"/>
                          </a:solidFill>
                          <a:effectLst/>
                          <a:latin typeface="+mn-lt"/>
                          <a:ea typeface="+mn-ea"/>
                          <a:cs typeface="+mn-cs"/>
                        </a:rPr>
                        <a:t>Well maintained, available to now, ready to move in.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dk1"/>
                          </a:solidFill>
                          <a:effectLst/>
                          <a:latin typeface="+mn-lt"/>
                          <a:ea typeface="+mn-ea"/>
                          <a:cs typeface="+mn-cs"/>
                        </a:rPr>
                        <a:t>We have had contract with Northeast Exterminating to treat/spray every 3 months. They have been doing this for several years.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1775289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7B8B8-FFEA-235D-B4C6-41E4D9DC571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2AB285B-8258-B7DD-C1CA-BCCD5ABA9843}"/>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900" dirty="0">
                <a:solidFill>
                  <a:schemeClr val="accent6">
                    <a:lumMod val="50000"/>
                  </a:schemeClr>
                </a:solidFill>
              </a:rPr>
              <a:t>JennLake Meadows must approve applications </a:t>
            </a:r>
            <a:r>
              <a:rPr lang="en-US" sz="900" b="1" u="sng" dirty="0">
                <a:solidFill>
                  <a:schemeClr val="accent6">
                    <a:lumMod val="50000"/>
                  </a:schemeClr>
                </a:solidFill>
              </a:rPr>
              <a:t>BEFORE</a:t>
            </a:r>
            <a:r>
              <a:rPr lang="en-US" sz="9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9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9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9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A49C51A3-A847-4A54-56A0-8B9A914159F3}"/>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E0BC37CE-B23D-D27B-B57E-792918962575}"/>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1/14/2026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20899480-0C22-CEFB-8444-1AC824B07D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6810B674-5FFD-4039-A31C-18FA12FD983B}"/>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4718073E-8AA0-F8EB-505B-2538F97578BC}"/>
              </a:ext>
            </a:extLst>
          </p:cNvPr>
          <p:cNvGraphicFramePr>
            <a:graphicFrameLocks noGrp="1"/>
          </p:cNvGraphicFramePr>
          <p:nvPr>
            <p:extLst>
              <p:ext uri="{D42A27DB-BD31-4B8C-83A1-F6EECF244321}">
                <p14:modId xmlns:p14="http://schemas.microsoft.com/office/powerpoint/2010/main" val="389130409"/>
              </p:ext>
            </p:extLst>
          </p:nvPr>
        </p:nvGraphicFramePr>
        <p:xfrm>
          <a:off x="74444" y="2621280"/>
          <a:ext cx="6638245" cy="6522720"/>
        </p:xfrm>
        <a:graphic>
          <a:graphicData uri="http://schemas.openxmlformats.org/drawingml/2006/table">
            <a:tbl>
              <a:tblPr firstRow="1" bandRow="1">
                <a:tableStyleId>{93296810-A885-4BE3-A3E7-6D5BEEA58F35}</a:tableStyleId>
              </a:tblPr>
              <a:tblGrid>
                <a:gridCol w="1789557">
                  <a:extLst>
                    <a:ext uri="{9D8B030D-6E8A-4147-A177-3AD203B41FA5}">
                      <a16:colId xmlns:a16="http://schemas.microsoft.com/office/drawing/2014/main" val="2067313853"/>
                    </a:ext>
                  </a:extLst>
                </a:gridCol>
                <a:gridCol w="1164496">
                  <a:extLst>
                    <a:ext uri="{9D8B030D-6E8A-4147-A177-3AD203B41FA5}">
                      <a16:colId xmlns:a16="http://schemas.microsoft.com/office/drawing/2014/main" val="3838584133"/>
                    </a:ext>
                  </a:extLst>
                </a:gridCol>
                <a:gridCol w="2869247">
                  <a:extLst>
                    <a:ext uri="{9D8B030D-6E8A-4147-A177-3AD203B41FA5}">
                      <a16:colId xmlns:a16="http://schemas.microsoft.com/office/drawing/2014/main" val="2576815655"/>
                    </a:ext>
                  </a:extLst>
                </a:gridCol>
                <a:gridCol w="814945">
                  <a:extLst>
                    <a:ext uri="{9D8B030D-6E8A-4147-A177-3AD203B41FA5}">
                      <a16:colId xmlns:a16="http://schemas.microsoft.com/office/drawing/2014/main" val="263370199"/>
                    </a:ext>
                  </a:extLst>
                </a:gridCol>
              </a:tblGrid>
              <a:tr h="0">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27051">
                <a:tc rowSpan="2">
                  <a:txBody>
                    <a:bodyPr/>
                    <a:lstStyle/>
                    <a:p>
                      <a:pPr algn="ctr"/>
                      <a:r>
                        <a:rPr lang="en-US" sz="1200" b="1" dirty="0">
                          <a:latin typeface="+mn-lt"/>
                        </a:rPr>
                        <a:t>92 Bernice Way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1996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$45,000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27051">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72 x 14 2BD/2BA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41853">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Redman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928019">
                <a:tc rowSpan="3">
                  <a:txBody>
                    <a:bodyPr/>
                    <a:lstStyle/>
                    <a:p>
                      <a:pPr algn="l"/>
                      <a:r>
                        <a:rPr lang="en-US" sz="1200" b="1" dirty="0">
                          <a:solidFill>
                            <a:schemeClr val="tx1"/>
                          </a:solidFill>
                          <a:latin typeface="+mn-lt"/>
                        </a:rPr>
                        <a:t>James Slocum</a:t>
                      </a:r>
                    </a:p>
                    <a:p>
                      <a:pPr algn="l"/>
                      <a:r>
                        <a:rPr lang="en-US" sz="1200" b="1" dirty="0">
                          <a:solidFill>
                            <a:schemeClr val="tx1"/>
                          </a:solidFill>
                          <a:latin typeface="+mn-lt"/>
                        </a:rPr>
                        <a:t>260-579-8873</a:t>
                      </a:r>
                    </a:p>
                    <a:p>
                      <a:pPr algn="l"/>
                      <a:r>
                        <a:rPr lang="en-US" sz="1200" b="1" dirty="0">
                          <a:solidFill>
                            <a:schemeClr val="tx1"/>
                          </a:solidFill>
                          <a:latin typeface="+mn-lt"/>
                          <a:hlinkClick r:id="rId5"/>
                        </a:rPr>
                        <a:t>jameslocum@gmail.com</a:t>
                      </a:r>
                      <a:endParaRPr lang="en-US" sz="1200" b="1" dirty="0">
                        <a:solidFill>
                          <a:schemeClr val="tx1"/>
                        </a:solidFill>
                        <a:latin typeface="+mn-lt"/>
                      </a:endParaRPr>
                    </a:p>
                    <a:p>
                      <a:pPr algn="l"/>
                      <a:endParaRPr lang="en-US" sz="1200" b="1" dirty="0">
                        <a:solidFill>
                          <a:schemeClr val="tx1"/>
                        </a:solidFill>
                        <a:latin typeface="+mn-lt"/>
                      </a:endParaRPr>
                    </a:p>
                    <a:p>
                      <a:pPr algn="l"/>
                      <a:r>
                        <a:rPr lang="en-US" sz="1200" b="1" dirty="0">
                          <a:solidFill>
                            <a:schemeClr val="tx1"/>
                          </a:solidFill>
                          <a:latin typeface="+mn-lt"/>
                        </a:rPr>
                        <a:t>Text or email to get a full list of upgrades done in the home</a:t>
                      </a:r>
                    </a:p>
                    <a:p>
                      <a:pPr algn="l"/>
                      <a:endParaRPr lang="en-US" sz="1200" b="1" dirty="0">
                        <a:solidFill>
                          <a:schemeClr val="tx1"/>
                        </a:solidFill>
                        <a:latin typeface="+mn-lt"/>
                      </a:endParaRP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latin typeface="+mn-lt"/>
                        </a:rPr>
                        <a:t>Master bedroom walk in closet and large tub</a:t>
                      </a:r>
                    </a:p>
                    <a:p>
                      <a:pPr marL="171450" indent="-171450">
                        <a:buFont typeface="Arial" panose="020B0604020202020204" pitchFamily="34" charset="0"/>
                        <a:buChar char="•"/>
                      </a:pPr>
                      <a:r>
                        <a:rPr lang="en-US" sz="1200" b="0" dirty="0">
                          <a:latin typeface="+mn-lt"/>
                        </a:rPr>
                        <a:t>Open concept living room, kitchen, dining area</a:t>
                      </a:r>
                    </a:p>
                    <a:p>
                      <a:pPr marL="171450" indent="-171450">
                        <a:buFont typeface="Arial" panose="020B0604020202020204" pitchFamily="34" charset="0"/>
                        <a:buChar char="•"/>
                      </a:pPr>
                      <a:r>
                        <a:rPr lang="en-US" sz="1200" b="0" dirty="0">
                          <a:latin typeface="+mn-lt"/>
                        </a:rPr>
                        <a:t>Large fenced in backyard with shed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268456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Nearly everything has been upgraded or redone</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Redone outdoor landscaping and reseeded lawn</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Exterior and interior newly painted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New under house vinyl skirting and new metal roof</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All new overhead lighting, and ceiling fans replaced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Luxury vinyl plank flooring throughout main area</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Refinished kitchen &amp; bathroom counters, added backsplash, new stainless steel kitchen faucet</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Kitchen cabinets freshly painted, with new fixtures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New blinds and curtains in every room</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Fiber optic internet installed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920965">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latin typeface="+mn-lt"/>
                        </a:rPr>
                        <a:t>Move in ready May 18</a:t>
                      </a:r>
                      <a:r>
                        <a:rPr lang="en-US" sz="1200" b="0" baseline="30000" dirty="0">
                          <a:latin typeface="+mn-lt"/>
                        </a:rPr>
                        <a:t>th</a:t>
                      </a:r>
                      <a:r>
                        <a:rPr lang="en-US" sz="1200" b="0" baseline="0" dirty="0">
                          <a:latin typeface="+mn-lt"/>
                        </a:rPr>
                        <a:t>, 2026</a:t>
                      </a:r>
                    </a:p>
                    <a:p>
                      <a:pPr marL="171450" indent="-171450">
                        <a:buFont typeface="Arial" panose="020B0604020202020204" pitchFamily="34" charset="0"/>
                        <a:buChar char="•"/>
                      </a:pPr>
                      <a:r>
                        <a:rPr lang="en-US" sz="1200" b="0" baseline="0" dirty="0">
                          <a:latin typeface="+mn-lt"/>
                        </a:rPr>
                        <a:t>New stainless steal appliances included: flat top electric stove, microwave, refrigerator, dishwasher</a:t>
                      </a:r>
                    </a:p>
                    <a:p>
                      <a:pPr marL="171450" indent="-171450">
                        <a:buFont typeface="Arial" panose="020B0604020202020204" pitchFamily="34" charset="0"/>
                        <a:buChar char="•"/>
                      </a:pPr>
                      <a:r>
                        <a:rPr lang="en-US" sz="1200" b="0" baseline="0" dirty="0">
                          <a:latin typeface="+mn-lt"/>
                        </a:rPr>
                        <a:t>Washer and dryer also included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4075846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4E5FD-B32B-5544-CC58-B376A986D4B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010D43E-B2E8-1DF3-3C7E-5A3ED94F56FA}"/>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000" dirty="0">
                <a:solidFill>
                  <a:schemeClr val="accent6">
                    <a:lumMod val="50000"/>
                  </a:schemeClr>
                </a:solidFill>
              </a:rPr>
              <a:t>JennLake Meadows must approve applications </a:t>
            </a:r>
            <a:r>
              <a:rPr lang="en-US" sz="1000" b="1" u="sng" dirty="0">
                <a:solidFill>
                  <a:schemeClr val="accent6">
                    <a:lumMod val="50000"/>
                  </a:schemeClr>
                </a:solidFill>
              </a:rPr>
              <a:t>BEFORE</a:t>
            </a:r>
            <a:r>
              <a:rPr lang="en-US" sz="10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4BED8CE1-0317-0652-F8C1-03201C2F6066}"/>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90821C17-31C0-74FF-A6A4-E97D1720E6A1}"/>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1/20/2026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273C1D39-23F1-2164-217B-01B25C0234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9BB21737-DA02-8DA0-92C7-EBC8D25E36FA}"/>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CF79CDDC-7E4A-410A-A3AF-C7379B00003A}"/>
              </a:ext>
            </a:extLst>
          </p:cNvPr>
          <p:cNvGraphicFramePr>
            <a:graphicFrameLocks noGrp="1"/>
          </p:cNvGraphicFramePr>
          <p:nvPr>
            <p:extLst>
              <p:ext uri="{D42A27DB-BD31-4B8C-83A1-F6EECF244321}">
                <p14:modId xmlns:p14="http://schemas.microsoft.com/office/powerpoint/2010/main" val="3586201034"/>
              </p:ext>
            </p:extLst>
          </p:nvPr>
        </p:nvGraphicFramePr>
        <p:xfrm>
          <a:off x="114300" y="2924806"/>
          <a:ext cx="6638245" cy="6104893"/>
        </p:xfrm>
        <a:graphic>
          <a:graphicData uri="http://schemas.openxmlformats.org/drawingml/2006/table">
            <a:tbl>
              <a:tblPr firstRow="1" bandRow="1">
                <a:tableStyleId>{93296810-A885-4BE3-A3E7-6D5BEEA58F35}</a:tableStyleId>
              </a:tblPr>
              <a:tblGrid>
                <a:gridCol w="1789557">
                  <a:extLst>
                    <a:ext uri="{9D8B030D-6E8A-4147-A177-3AD203B41FA5}">
                      <a16:colId xmlns:a16="http://schemas.microsoft.com/office/drawing/2014/main" val="2067313853"/>
                    </a:ext>
                  </a:extLst>
                </a:gridCol>
                <a:gridCol w="1164496">
                  <a:extLst>
                    <a:ext uri="{9D8B030D-6E8A-4147-A177-3AD203B41FA5}">
                      <a16:colId xmlns:a16="http://schemas.microsoft.com/office/drawing/2014/main" val="3838584133"/>
                    </a:ext>
                  </a:extLst>
                </a:gridCol>
                <a:gridCol w="2869247">
                  <a:extLst>
                    <a:ext uri="{9D8B030D-6E8A-4147-A177-3AD203B41FA5}">
                      <a16:colId xmlns:a16="http://schemas.microsoft.com/office/drawing/2014/main" val="2576815655"/>
                    </a:ext>
                  </a:extLst>
                </a:gridCol>
                <a:gridCol w="814945">
                  <a:extLst>
                    <a:ext uri="{9D8B030D-6E8A-4147-A177-3AD203B41FA5}">
                      <a16:colId xmlns:a16="http://schemas.microsoft.com/office/drawing/2014/main" val="263370199"/>
                    </a:ext>
                  </a:extLst>
                </a:gridCol>
              </a:tblGrid>
              <a:tr h="442786">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90158">
                <a:tc rowSpan="2">
                  <a:txBody>
                    <a:bodyPr/>
                    <a:lstStyle/>
                    <a:p>
                      <a:pPr algn="ctr"/>
                      <a:r>
                        <a:rPr lang="en-US" sz="1200" b="1" dirty="0">
                          <a:latin typeface="+mn-lt"/>
                        </a:rPr>
                        <a:t>169 Clara Way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2002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$72,500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90158">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58 x 26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90158">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Champion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1992540">
                <a:tc rowSpan="3">
                  <a:txBody>
                    <a:bodyPr/>
                    <a:lstStyle/>
                    <a:p>
                      <a:pPr algn="l"/>
                      <a:r>
                        <a:rPr lang="en-US" sz="1200" b="1" dirty="0">
                          <a:solidFill>
                            <a:schemeClr val="tx1"/>
                          </a:solidFill>
                        </a:rPr>
                        <a:t>Kim MacKenzie</a:t>
                      </a:r>
                    </a:p>
                    <a:p>
                      <a:pPr algn="l"/>
                      <a:r>
                        <a:rPr lang="en-US" sz="1200" b="1" dirty="0">
                          <a:solidFill>
                            <a:schemeClr val="tx1"/>
                          </a:solidFill>
                        </a:rPr>
                        <a:t>662-417-6848</a:t>
                      </a:r>
                    </a:p>
                    <a:p>
                      <a:pPr algn="l"/>
                      <a:r>
                        <a:rPr lang="en-US" sz="1200" b="1" dirty="0">
                          <a:solidFill>
                            <a:schemeClr val="tx1"/>
                          </a:solidFill>
                          <a:hlinkClick r:id="rId5"/>
                        </a:rPr>
                        <a:t>kimberlywmackenzie@gmail.com</a:t>
                      </a:r>
                      <a:endParaRPr lang="en-US" sz="1200" b="1" dirty="0">
                        <a:solidFill>
                          <a:schemeClr val="tx1"/>
                        </a:solidFill>
                      </a:endParaRPr>
                    </a:p>
                    <a:p>
                      <a:pPr algn="l"/>
                      <a:endParaRPr lang="en-US" sz="1200" b="1" dirty="0">
                        <a:solidFill>
                          <a:schemeClr val="tx1"/>
                        </a:solidFill>
                      </a:endParaRPr>
                    </a:p>
                    <a:p>
                      <a:pPr algn="l"/>
                      <a:r>
                        <a:rPr lang="en-US" sz="1200" b="1" dirty="0">
                          <a:solidFill>
                            <a:schemeClr val="tx1"/>
                          </a:solidFill>
                        </a:rPr>
                        <a:t>Stuart MacKenzie</a:t>
                      </a:r>
                    </a:p>
                    <a:p>
                      <a:pPr algn="l"/>
                      <a:r>
                        <a:rPr lang="en-US" sz="1200" b="1" dirty="0">
                          <a:solidFill>
                            <a:schemeClr val="tx1"/>
                          </a:solidFill>
                        </a:rPr>
                        <a:t>662-417-3670</a:t>
                      </a:r>
                    </a:p>
                    <a:p>
                      <a:pPr algn="l"/>
                      <a:endParaRPr lang="en-US" sz="1200" b="1" dirty="0">
                        <a:solidFill>
                          <a:schemeClr val="tx1"/>
                        </a:solidFill>
                        <a:latin typeface="+mn-lt"/>
                      </a:endParaRPr>
                    </a:p>
                    <a:p>
                      <a:pPr algn="ctr"/>
                      <a:r>
                        <a:rPr lang="en-US" sz="2000" b="1" dirty="0">
                          <a:solidFill>
                            <a:srgbClr val="FF0000"/>
                          </a:solidFill>
                          <a:highlight>
                            <a:srgbClr val="FFFF00"/>
                          </a:highlight>
                          <a:latin typeface="+mn-lt"/>
                        </a:rPr>
                        <a:t>DOUBLE WIDE</a:t>
                      </a: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t>Doublewide 1508 </a:t>
                      </a:r>
                      <a:r>
                        <a:rPr lang="en-US" sz="1200" b="0" dirty="0" err="1"/>
                        <a:t>sq.ft</a:t>
                      </a:r>
                      <a:r>
                        <a:rPr lang="en-US" sz="1200" b="0" dirty="0"/>
                        <a:t>.</a:t>
                      </a:r>
                    </a:p>
                    <a:p>
                      <a:pPr marL="171450" indent="-171450">
                        <a:buFont typeface="Arial" panose="020B0604020202020204" pitchFamily="34" charset="0"/>
                        <a:buChar char="•"/>
                      </a:pPr>
                      <a:r>
                        <a:rPr lang="en-US" sz="1200" b="0"/>
                        <a:t>Double </a:t>
                      </a:r>
                      <a:r>
                        <a:rPr lang="en-US" sz="1200" b="0" dirty="0"/>
                        <a:t>living room</a:t>
                      </a:r>
                    </a:p>
                    <a:p>
                      <a:pPr marL="171450" indent="-171450">
                        <a:buFont typeface="Arial" panose="020B0604020202020204" pitchFamily="34" charset="0"/>
                        <a:buChar char="•"/>
                      </a:pPr>
                      <a:r>
                        <a:rPr lang="en-US" sz="1200" b="0" dirty="0"/>
                        <a:t>Nice-sized covered front porch with railing</a:t>
                      </a:r>
                    </a:p>
                    <a:p>
                      <a:pPr marL="171450" indent="-171450">
                        <a:buFont typeface="Arial" panose="020B0604020202020204" pitchFamily="34" charset="0"/>
                        <a:buChar char="•"/>
                      </a:pPr>
                      <a:r>
                        <a:rPr lang="en-US" sz="1200" b="0" dirty="0"/>
                        <a:t>Back porch with railing</a:t>
                      </a:r>
                    </a:p>
                    <a:p>
                      <a:pPr marL="171450" indent="-171450">
                        <a:buFont typeface="Arial" panose="020B0604020202020204" pitchFamily="34" charset="0"/>
                        <a:buChar char="•"/>
                      </a:pPr>
                      <a:r>
                        <a:rPr lang="en-US" sz="1200" b="0" dirty="0"/>
                        <a:t>Open-concept layout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461196">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Floors replaced in most of the house in 2022</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Skirting replaced in 2021</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Back deck built 2021</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Ceiling fan in almost every room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337897">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Fenced-in backyard</a:t>
                      </a:r>
                    </a:p>
                    <a:p>
                      <a:pPr marL="171450" indent="-171450">
                        <a:buFont typeface="Arial" panose="020B0604020202020204" pitchFamily="34" charset="0"/>
                        <a:buChar char="•"/>
                      </a:pPr>
                      <a:r>
                        <a:rPr lang="en-US" sz="1200" b="0" baseline="0" dirty="0"/>
                        <a:t>Storage shed</a:t>
                      </a:r>
                    </a:p>
                    <a:p>
                      <a:pPr marL="171450" indent="-171450">
                        <a:buFont typeface="Arial" panose="020B0604020202020204" pitchFamily="34" charset="0"/>
                        <a:buChar char="•"/>
                      </a:pPr>
                      <a:r>
                        <a:rPr lang="en-US" sz="1200" b="0" baseline="0" dirty="0"/>
                        <a:t>Quiet street with nice front-porch view of horses and pasture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18973039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25076</TotalTime>
  <Words>2247</Words>
  <Application>Microsoft Office PowerPoint</Application>
  <PresentationFormat>On-screen Show (4:3)</PresentationFormat>
  <Paragraphs>298</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2026 Used Homes and Available Lots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121</cp:revision>
  <cp:lastPrinted>2026-02-03T16:28:25Z</cp:lastPrinted>
  <dcterms:created xsi:type="dcterms:W3CDTF">2017-07-26T21:02:01Z</dcterms:created>
  <dcterms:modified xsi:type="dcterms:W3CDTF">2026-02-10T16:08:36Z</dcterms:modified>
</cp:coreProperties>
</file>