
<file path=[Content_Types].xml><?xml version="1.0" encoding="utf-8"?>
<Types xmlns="http://schemas.openxmlformats.org/package/2006/content-types">
  <Default Extension="emf" ContentType="image/x-emf"/>
  <Default Extension="jpeg" ContentType="image/jpeg"/>
  <Default Extension="png" ContentType="image/png"/>
  <Default Extension="pptx" ContentType="application/vnd.openxmlformats-officedocument.presentationml.presentation"/>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6"/>
  </p:notesMasterIdLst>
  <p:sldIdLst>
    <p:sldId id="288" r:id="rId2"/>
    <p:sldId id="298" r:id="rId3"/>
    <p:sldId id="299" r:id="rId4"/>
    <p:sldId id="300" r:id="rId5"/>
  </p:sldIdLst>
  <p:sldSz cx="6858000" cy="9144000" type="screen4x3"/>
  <p:notesSz cx="7086600" cy="93726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208" userDrawn="1">
          <p15:clr>
            <a:srgbClr val="A4A3A4"/>
          </p15:clr>
        </p15:guide>
        <p15:guide id="2" pos="72" userDrawn="1">
          <p15:clr>
            <a:srgbClr val="A4A3A4"/>
          </p15:clr>
        </p15:guide>
        <p15:guide id="3" orient="horz" pos="5688" userDrawn="1">
          <p15:clr>
            <a:srgbClr val="A4A3A4"/>
          </p15:clr>
        </p15:guide>
        <p15:guide id="4" orient="horz" pos="2472"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451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4" autoAdjust="0"/>
    <p:restoredTop sz="96327" autoAdjust="0"/>
  </p:normalViewPr>
  <p:slideViewPr>
    <p:cSldViewPr snapToGrid="0" showGuides="1">
      <p:cViewPr varScale="1">
        <p:scale>
          <a:sx n="83" d="100"/>
          <a:sy n="83" d="100"/>
        </p:scale>
        <p:origin x="3054" y="60"/>
      </p:cViewPr>
      <p:guideLst>
        <p:guide orient="horz" pos="2208"/>
        <p:guide pos="72"/>
        <p:guide orient="horz" pos="5688"/>
        <p:guide orient="horz" pos="2472"/>
      </p:guideLst>
    </p:cSldViewPr>
  </p:slideViewPr>
  <p:notesTextViewPr>
    <p:cViewPr>
      <p:scale>
        <a:sx n="1" d="1"/>
        <a:sy n="1" d="1"/>
      </p:scale>
      <p:origin x="0" y="0"/>
    </p:cViewPr>
  </p:notesTextViewPr>
  <p:sorterViewPr>
    <p:cViewPr>
      <p:scale>
        <a:sx n="110" d="100"/>
        <a:sy n="11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notesMaster" Target="notesMasters/notesMaster1.xml"/><Relationship Id="rId11" Type="http://schemas.microsoft.com/office/2016/11/relationships/changesInfo" Target="changesInfos/changesInfo1.xml"/><Relationship Id="rId5" Type="http://schemas.openxmlformats.org/officeDocument/2006/relationships/slide" Target="slides/slide4.xml"/><Relationship Id="rId1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ori Hale" userId="14c1f408-cf59-45a1-9f78-52634d255e35" providerId="ADAL" clId="{975657A5-1D2A-49B2-BF59-57DB7D9FA65B}"/>
    <pc:docChg chg="addSld modSld">
      <pc:chgData name="Dori Hale" userId="14c1f408-cf59-45a1-9f78-52634d255e35" providerId="ADAL" clId="{975657A5-1D2A-49B2-BF59-57DB7D9FA65B}" dt="2026-10-12T17:47:22.264" v="21" actId="1076"/>
      <pc:docMkLst>
        <pc:docMk/>
      </pc:docMkLst>
      <pc:sldChg chg="modSp mod">
        <pc:chgData name="Dori Hale" userId="14c1f408-cf59-45a1-9f78-52634d255e35" providerId="ADAL" clId="{975657A5-1D2A-49B2-BF59-57DB7D9FA65B}" dt="2026-10-12T17:43:50.724" v="13" actId="20577"/>
        <pc:sldMkLst>
          <pc:docMk/>
          <pc:sldMk cId="856944360" sldId="288"/>
        </pc:sldMkLst>
        <pc:spChg chg="mod">
          <ac:chgData name="Dori Hale" userId="14c1f408-cf59-45a1-9f78-52634d255e35" providerId="ADAL" clId="{975657A5-1D2A-49B2-BF59-57DB7D9FA65B}" dt="2026-10-12T17:43:50.724" v="13" actId="20577"/>
          <ac:spMkLst>
            <pc:docMk/>
            <pc:sldMk cId="856944360" sldId="288"/>
            <ac:spMk id="15" creationId="{F7E96BA2-B44A-48B6-90AE-632DCAD06148}"/>
          </ac:spMkLst>
        </pc:spChg>
      </pc:sldChg>
      <pc:sldChg chg="addSp modSp new mod">
        <pc:chgData name="Dori Hale" userId="14c1f408-cf59-45a1-9f78-52634d255e35" providerId="ADAL" clId="{975657A5-1D2A-49B2-BF59-57DB7D9FA65B}" dt="2026-10-12T17:47:22.264" v="21" actId="1076"/>
        <pc:sldMkLst>
          <pc:docMk/>
          <pc:sldMk cId="3763711806" sldId="300"/>
        </pc:sldMkLst>
        <pc:picChg chg="add mod">
          <ac:chgData name="Dori Hale" userId="14c1f408-cf59-45a1-9f78-52634d255e35" providerId="ADAL" clId="{975657A5-1D2A-49B2-BF59-57DB7D9FA65B}" dt="2026-10-12T17:47:22.264" v="21" actId="1076"/>
          <ac:picMkLst>
            <pc:docMk/>
            <pc:sldMk cId="3763711806" sldId="300"/>
            <ac:picMk id="3" creationId="{B35CEC33-0085-8A61-7BB6-8EF0B71E686F}"/>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1"/>
            <a:ext cx="3071283" cy="469105"/>
          </a:xfrm>
          <a:prstGeom prst="rect">
            <a:avLst/>
          </a:prstGeom>
        </p:spPr>
        <p:txBody>
          <a:bodyPr vert="horz" lIns="91234" tIns="45617" rIns="91234" bIns="45617" rtlCol="0"/>
          <a:lstStyle>
            <a:lvl1pPr algn="l">
              <a:defRPr sz="1200"/>
            </a:lvl1pPr>
          </a:lstStyle>
          <a:p>
            <a:endParaRPr lang="en-US" dirty="0"/>
          </a:p>
        </p:txBody>
      </p:sp>
      <p:sp>
        <p:nvSpPr>
          <p:cNvPr id="3" name="Date Placeholder 2"/>
          <p:cNvSpPr>
            <a:spLocks noGrp="1"/>
          </p:cNvSpPr>
          <p:nvPr>
            <p:ph type="dt" idx="1"/>
          </p:nvPr>
        </p:nvSpPr>
        <p:spPr>
          <a:xfrm>
            <a:off x="4013736" y="1"/>
            <a:ext cx="3071283" cy="469105"/>
          </a:xfrm>
          <a:prstGeom prst="rect">
            <a:avLst/>
          </a:prstGeom>
        </p:spPr>
        <p:txBody>
          <a:bodyPr vert="horz" lIns="91234" tIns="45617" rIns="91234" bIns="45617" rtlCol="0"/>
          <a:lstStyle>
            <a:lvl1pPr algn="r">
              <a:defRPr sz="1200"/>
            </a:lvl1pPr>
          </a:lstStyle>
          <a:p>
            <a:fld id="{125C1899-3986-4491-B33A-C5BA2F72B086}" type="datetimeFigureOut">
              <a:rPr lang="en-US" smtClean="0"/>
              <a:t>10/12/2026</a:t>
            </a:fld>
            <a:endParaRPr lang="en-US" dirty="0"/>
          </a:p>
        </p:txBody>
      </p:sp>
      <p:sp>
        <p:nvSpPr>
          <p:cNvPr id="4" name="Slide Image Placeholder 3"/>
          <p:cNvSpPr>
            <a:spLocks noGrp="1" noRot="1" noChangeAspect="1"/>
          </p:cNvSpPr>
          <p:nvPr>
            <p:ph type="sldImg" idx="2"/>
          </p:nvPr>
        </p:nvSpPr>
        <p:spPr>
          <a:xfrm>
            <a:off x="2357438" y="1171575"/>
            <a:ext cx="2371725" cy="3162300"/>
          </a:xfrm>
          <a:prstGeom prst="rect">
            <a:avLst/>
          </a:prstGeom>
          <a:noFill/>
          <a:ln w="12700">
            <a:solidFill>
              <a:prstClr val="black"/>
            </a:solidFill>
          </a:ln>
        </p:spPr>
        <p:txBody>
          <a:bodyPr vert="horz" lIns="91234" tIns="45617" rIns="91234" bIns="45617" rtlCol="0" anchor="ctr"/>
          <a:lstStyle/>
          <a:p>
            <a:endParaRPr lang="en-US" dirty="0"/>
          </a:p>
        </p:txBody>
      </p:sp>
      <p:sp>
        <p:nvSpPr>
          <p:cNvPr id="5" name="Notes Placeholder 4"/>
          <p:cNvSpPr>
            <a:spLocks noGrp="1"/>
          </p:cNvSpPr>
          <p:nvPr>
            <p:ph type="body" sz="quarter" idx="3"/>
          </p:nvPr>
        </p:nvSpPr>
        <p:spPr>
          <a:xfrm>
            <a:off x="708027" y="4510387"/>
            <a:ext cx="5670547" cy="3691036"/>
          </a:xfrm>
          <a:prstGeom prst="rect">
            <a:avLst/>
          </a:prstGeom>
        </p:spPr>
        <p:txBody>
          <a:bodyPr vert="horz" lIns="91234" tIns="45617" rIns="91234" bIns="45617"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2" y="8903496"/>
            <a:ext cx="3071283" cy="469105"/>
          </a:xfrm>
          <a:prstGeom prst="rect">
            <a:avLst/>
          </a:prstGeom>
        </p:spPr>
        <p:txBody>
          <a:bodyPr vert="horz" lIns="91234" tIns="45617" rIns="91234" bIns="45617" rtlCol="0" anchor="b"/>
          <a:lstStyle>
            <a:lvl1pPr algn="l">
              <a:defRPr sz="1200"/>
            </a:lvl1pPr>
          </a:lstStyle>
          <a:p>
            <a:endParaRPr lang="en-US" dirty="0"/>
          </a:p>
        </p:txBody>
      </p:sp>
      <p:sp>
        <p:nvSpPr>
          <p:cNvPr id="7" name="Slide Number Placeholder 6"/>
          <p:cNvSpPr>
            <a:spLocks noGrp="1"/>
          </p:cNvSpPr>
          <p:nvPr>
            <p:ph type="sldNum" sz="quarter" idx="5"/>
          </p:nvPr>
        </p:nvSpPr>
        <p:spPr>
          <a:xfrm>
            <a:off x="4013736" y="8903496"/>
            <a:ext cx="3071283" cy="469105"/>
          </a:xfrm>
          <a:prstGeom prst="rect">
            <a:avLst/>
          </a:prstGeom>
        </p:spPr>
        <p:txBody>
          <a:bodyPr vert="horz" lIns="91234" tIns="45617" rIns="91234" bIns="45617" rtlCol="0" anchor="b"/>
          <a:lstStyle>
            <a:lvl1pPr algn="r">
              <a:defRPr sz="1200"/>
            </a:lvl1pPr>
          </a:lstStyle>
          <a:p>
            <a:fld id="{D427A0FE-424F-4273-AE23-CACEF1CF0AFA}" type="slidenum">
              <a:rPr lang="en-US" smtClean="0"/>
              <a:t>‹#›</a:t>
            </a:fld>
            <a:endParaRPr lang="en-US" dirty="0"/>
          </a:p>
        </p:txBody>
      </p:sp>
    </p:spTree>
    <p:extLst>
      <p:ext uri="{BB962C8B-B14F-4D97-AF65-F5344CB8AC3E}">
        <p14:creationId xmlns:p14="http://schemas.microsoft.com/office/powerpoint/2010/main" val="13668462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27263" y="703263"/>
            <a:ext cx="2633662" cy="3514725"/>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8118154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32025" y="704850"/>
            <a:ext cx="2640013" cy="3519488"/>
          </a:xfrm>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131211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514350" y="1496484"/>
            <a:ext cx="5829300" cy="3183467"/>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857250" y="4802717"/>
            <a:ext cx="5143500" cy="2207683"/>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5182214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4448638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467916" y="2279653"/>
            <a:ext cx="5915025" cy="3803649"/>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467916" y="6119286"/>
            <a:ext cx="5915025" cy="2000249"/>
          </a:xfrm>
        </p:spPr>
        <p:txBody>
          <a:bodyPr/>
          <a:lstStyle>
            <a:lvl1pPr marL="0" indent="0">
              <a:buNone/>
              <a:defRPr sz="1800">
                <a:solidFill>
                  <a:schemeClr val="tx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9606124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471488"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471863" y="2434167"/>
            <a:ext cx="2914650" cy="5801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33338019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72381" y="486836"/>
            <a:ext cx="5915025" cy="1767417"/>
          </a:xfrm>
        </p:spPr>
        <p:txBody>
          <a:bodyPr/>
          <a:lstStyle/>
          <a:p>
            <a:r>
              <a:rPr lang="en-US"/>
              <a:t>Click to edit Master title style</a:t>
            </a:r>
            <a:endParaRPr lang="en-US" dirty="0"/>
          </a:p>
        </p:txBody>
      </p:sp>
      <p:sp>
        <p:nvSpPr>
          <p:cNvPr id="3" name="Text Placeholder 2"/>
          <p:cNvSpPr>
            <a:spLocks noGrp="1"/>
          </p:cNvSpPr>
          <p:nvPr>
            <p:ph type="body" idx="1"/>
          </p:nvPr>
        </p:nvSpPr>
        <p:spPr>
          <a:xfrm>
            <a:off x="472381" y="2241551"/>
            <a:ext cx="2901255"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72381" y="3340100"/>
            <a:ext cx="2901255"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471863" y="2241551"/>
            <a:ext cx="2915543" cy="1098549"/>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3471863" y="3340100"/>
            <a:ext cx="2915543" cy="4912784"/>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736539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02375803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12744239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2915543" y="1316569"/>
            <a:ext cx="3471863" cy="6498167"/>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41814600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72381" y="609600"/>
            <a:ext cx="2211884" cy="213360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2915543" y="1316569"/>
            <a:ext cx="3471863" cy="6498167"/>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dirty="0"/>
              <a:t>Click icon to add picture</a:t>
            </a:r>
          </a:p>
        </p:txBody>
      </p:sp>
      <p:sp>
        <p:nvSpPr>
          <p:cNvPr id="4" name="Text Placeholder 3"/>
          <p:cNvSpPr>
            <a:spLocks noGrp="1"/>
          </p:cNvSpPr>
          <p:nvPr>
            <p:ph type="body" sz="half" idx="2"/>
          </p:nvPr>
        </p:nvSpPr>
        <p:spPr>
          <a:xfrm>
            <a:off x="472381" y="2743200"/>
            <a:ext cx="2211884" cy="5082117"/>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1324906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29252076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4907757" y="486834"/>
            <a:ext cx="1478756" cy="7749117"/>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471488" y="486834"/>
            <a:ext cx="4350544" cy="7749117"/>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82FA0D81-0A4B-44A8-A46A-00BAEC508813}" type="datetimeFigureOut">
              <a:rPr lang="en-US" smtClean="0"/>
              <a:t>10/12/2026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727DA4B-B80E-480C-B1F1-A8E50D07C969}" type="slidenum">
              <a:rPr lang="en-US" smtClean="0"/>
              <a:t>‹#›</a:t>
            </a:fld>
            <a:endParaRPr lang="en-US" dirty="0"/>
          </a:p>
        </p:txBody>
      </p:sp>
    </p:spTree>
    <p:extLst>
      <p:ext uri="{BB962C8B-B14F-4D97-AF65-F5344CB8AC3E}">
        <p14:creationId xmlns:p14="http://schemas.microsoft.com/office/powerpoint/2010/main" val="8809535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71488" y="486836"/>
            <a:ext cx="5915025" cy="1767417"/>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471488" y="2434167"/>
            <a:ext cx="5915025" cy="5801784"/>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71488" y="8475136"/>
            <a:ext cx="1543050" cy="486833"/>
          </a:xfrm>
          <a:prstGeom prst="rect">
            <a:avLst/>
          </a:prstGeom>
        </p:spPr>
        <p:txBody>
          <a:bodyPr vert="horz" lIns="91440" tIns="45720" rIns="91440" bIns="45720" rtlCol="0" anchor="ctr"/>
          <a:lstStyle>
            <a:lvl1pPr algn="l">
              <a:defRPr sz="900">
                <a:solidFill>
                  <a:schemeClr val="tx1">
                    <a:tint val="75000"/>
                  </a:schemeClr>
                </a:solidFill>
              </a:defRPr>
            </a:lvl1pPr>
          </a:lstStyle>
          <a:p>
            <a:fld id="{82FA0D81-0A4B-44A8-A46A-00BAEC508813}" type="datetimeFigureOut">
              <a:rPr lang="en-US" smtClean="0"/>
              <a:t>10/12/2026</a:t>
            </a:fld>
            <a:endParaRPr lang="en-US" dirty="0"/>
          </a:p>
        </p:txBody>
      </p:sp>
      <p:sp>
        <p:nvSpPr>
          <p:cNvPr id="5" name="Footer Placeholder 4"/>
          <p:cNvSpPr>
            <a:spLocks noGrp="1"/>
          </p:cNvSpPr>
          <p:nvPr>
            <p:ph type="ftr" sz="quarter" idx="3"/>
          </p:nvPr>
        </p:nvSpPr>
        <p:spPr>
          <a:xfrm>
            <a:off x="2271713" y="8475136"/>
            <a:ext cx="2314575" cy="486833"/>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4843463" y="8475136"/>
            <a:ext cx="1543050" cy="486833"/>
          </a:xfrm>
          <a:prstGeom prst="rect">
            <a:avLst/>
          </a:prstGeom>
        </p:spPr>
        <p:txBody>
          <a:bodyPr vert="horz" lIns="91440" tIns="45720" rIns="91440" bIns="45720" rtlCol="0" anchor="ctr"/>
          <a:lstStyle>
            <a:lvl1pPr algn="r">
              <a:defRPr sz="900">
                <a:solidFill>
                  <a:schemeClr val="tx1">
                    <a:tint val="75000"/>
                  </a:schemeClr>
                </a:solidFill>
              </a:defRPr>
            </a:lvl1pPr>
          </a:lstStyle>
          <a:p>
            <a:fld id="{4727DA4B-B80E-480C-B1F1-A8E50D07C969}" type="slidenum">
              <a:rPr lang="en-US" smtClean="0"/>
              <a:t>‹#›</a:t>
            </a:fld>
            <a:endParaRPr lang="en-US" dirty="0"/>
          </a:p>
        </p:txBody>
      </p:sp>
    </p:spTree>
    <p:extLst>
      <p:ext uri="{BB962C8B-B14F-4D97-AF65-F5344CB8AC3E}">
        <p14:creationId xmlns:p14="http://schemas.microsoft.com/office/powerpoint/2010/main" val="3018272873"/>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ennlake662@gmail.com" TargetMode="Externa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hyperlink" Target="mailto:jennlake662@gmail.com" TargetMode="External"/><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hyperlink" Target="mailto:saltforester@gmail.com" TargetMode="External"/><Relationship Id="rId4" Type="http://schemas.openxmlformats.org/officeDocument/2006/relationships/image" Target="../media/image1.png"/></Relationships>
</file>

<file path=ppt/slides/_rels/slide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package" Target="../embeddings/Microsoft_PowerPoint_Presentation.pptx"/><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CB15C7-4440-409A-B35C-610EBEC757D8}"/>
              </a:ext>
            </a:extLst>
          </p:cNvPr>
          <p:cNvSpPr>
            <a:spLocks noGrp="1"/>
          </p:cNvSpPr>
          <p:nvPr>
            <p:ph type="ctrTitle"/>
          </p:nvPr>
        </p:nvSpPr>
        <p:spPr>
          <a:xfrm>
            <a:off x="591470" y="1105987"/>
            <a:ext cx="5829300" cy="573666"/>
          </a:xfrm>
        </p:spPr>
        <p:txBody>
          <a:bodyPr anchor="t">
            <a:normAutofit/>
          </a:bodyPr>
          <a:lstStyle/>
          <a:p>
            <a:r>
              <a:rPr lang="en-US" sz="2400" b="1" dirty="0">
                <a:solidFill>
                  <a:srgbClr val="2C451B"/>
                </a:solidFill>
                <a:latin typeface="+mn-lt"/>
                <a:cs typeface="Arial" panose="020B0604020202020204" pitchFamily="34" charset="0"/>
              </a:rPr>
              <a:t>2026 Used Homes and Available Lots</a:t>
            </a:r>
          </a:p>
        </p:txBody>
      </p:sp>
      <p:sp>
        <p:nvSpPr>
          <p:cNvPr id="9" name="Subtitle 2">
            <a:extLst>
              <a:ext uri="{FF2B5EF4-FFF2-40B4-BE49-F238E27FC236}">
                <a16:creationId xmlns:a16="http://schemas.microsoft.com/office/drawing/2014/main" id="{30E8686F-6C61-4395-9358-4F4081152338}"/>
              </a:ext>
            </a:extLst>
          </p:cNvPr>
          <p:cNvSpPr txBox="1">
            <a:spLocks/>
          </p:cNvSpPr>
          <p:nvPr/>
        </p:nvSpPr>
        <p:spPr>
          <a:xfrm>
            <a:off x="4925567" y="65107"/>
            <a:ext cx="1927451" cy="782052"/>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a:lnSpc>
                <a:spcPct val="100000"/>
              </a:lnSpc>
              <a:spcBef>
                <a:spcPts val="0"/>
              </a:spcBef>
            </a:pPr>
            <a:r>
              <a:rPr lang="en-US" sz="1050" b="1" dirty="0">
                <a:solidFill>
                  <a:srgbClr val="2C451B"/>
                </a:solidFill>
              </a:rPr>
              <a:t>185 JennLake Drive</a:t>
            </a:r>
          </a:p>
          <a:p>
            <a:pPr>
              <a:lnSpc>
                <a:spcPct val="100000"/>
              </a:lnSpc>
              <a:spcBef>
                <a:spcPts val="0"/>
              </a:spcBef>
            </a:pPr>
            <a:r>
              <a:rPr lang="en-US" sz="1050" b="1" dirty="0">
                <a:solidFill>
                  <a:srgbClr val="2C451B"/>
                </a:solidFill>
              </a:rPr>
              <a:t>Starkville, MS 39759</a:t>
            </a:r>
          </a:p>
          <a:p>
            <a:pPr>
              <a:lnSpc>
                <a:spcPct val="100000"/>
              </a:lnSpc>
              <a:spcBef>
                <a:spcPts val="0"/>
              </a:spcBef>
            </a:pPr>
            <a:r>
              <a:rPr lang="en-US" sz="1050" b="1" dirty="0">
                <a:solidFill>
                  <a:srgbClr val="2C451B"/>
                </a:solidFill>
              </a:rPr>
              <a:t>Office: 662-324-1001</a:t>
            </a:r>
          </a:p>
          <a:p>
            <a:pPr>
              <a:lnSpc>
                <a:spcPct val="100000"/>
              </a:lnSpc>
              <a:spcBef>
                <a:spcPts val="0"/>
              </a:spcBef>
            </a:pPr>
            <a:r>
              <a:rPr lang="en-US" sz="1050" b="1" dirty="0">
                <a:solidFill>
                  <a:srgbClr val="2C451B"/>
                </a:solidFill>
              </a:rPr>
              <a:t>Mobile: 404-796-4152</a:t>
            </a:r>
          </a:p>
          <a:p>
            <a:pPr>
              <a:lnSpc>
                <a:spcPct val="100000"/>
              </a:lnSpc>
              <a:spcBef>
                <a:spcPts val="0"/>
              </a:spcBef>
            </a:pPr>
            <a:r>
              <a:rPr lang="en-US" sz="1050" b="1" dirty="0">
                <a:solidFill>
                  <a:srgbClr val="2C451B"/>
                </a:solidFill>
                <a:hlinkClick r:id="rId3"/>
              </a:rPr>
              <a:t>jennlake662@gmail.com</a:t>
            </a:r>
            <a:endParaRPr lang="en-US" sz="1050" b="1" dirty="0">
              <a:solidFill>
                <a:srgbClr val="2C451B"/>
              </a:solidFill>
            </a:endParaRPr>
          </a:p>
          <a:p>
            <a:pPr>
              <a:lnSpc>
                <a:spcPct val="100000"/>
              </a:lnSpc>
              <a:spcBef>
                <a:spcPts val="0"/>
              </a:spcBef>
            </a:pPr>
            <a:r>
              <a:rPr lang="en-US" sz="1050" b="1" dirty="0">
                <a:solidFill>
                  <a:srgbClr val="2C451B"/>
                </a:solidFill>
              </a:rPr>
              <a:t>Jennlakemeadows.com</a:t>
            </a:r>
          </a:p>
        </p:txBody>
      </p:sp>
      <p:pic>
        <p:nvPicPr>
          <p:cNvPr id="5" name="Picture 4">
            <a:extLst>
              <a:ext uri="{FF2B5EF4-FFF2-40B4-BE49-F238E27FC236}">
                <a16:creationId xmlns:a16="http://schemas.microsoft.com/office/drawing/2014/main" id="{FBAA6428-7792-4703-B067-F6ED2BBC7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43" y="140226"/>
            <a:ext cx="2130556" cy="618745"/>
          </a:xfrm>
          <a:prstGeom prst="rect">
            <a:avLst/>
          </a:prstGeom>
        </p:spPr>
      </p:pic>
      <p:sp>
        <p:nvSpPr>
          <p:cNvPr id="15" name="Subtitle 2">
            <a:extLst>
              <a:ext uri="{FF2B5EF4-FFF2-40B4-BE49-F238E27FC236}">
                <a16:creationId xmlns:a16="http://schemas.microsoft.com/office/drawing/2014/main" id="{F7E96BA2-B44A-48B6-90AE-632DCAD06148}"/>
              </a:ext>
            </a:extLst>
          </p:cNvPr>
          <p:cNvSpPr>
            <a:spLocks noGrp="1"/>
          </p:cNvSpPr>
          <p:nvPr>
            <p:ph type="subTitle" idx="1"/>
          </p:nvPr>
        </p:nvSpPr>
        <p:spPr>
          <a:xfrm>
            <a:off x="752855" y="3372995"/>
            <a:ext cx="5254334" cy="1285047"/>
          </a:xfrm>
        </p:spPr>
        <p:txBody>
          <a:bodyPr>
            <a:noAutofit/>
          </a:bodyPr>
          <a:lstStyle/>
          <a:p>
            <a:pPr marL="0" lvl="1" algn="l"/>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r>
              <a:rPr lang="en-US" sz="1400" b="1" dirty="0">
                <a:solidFill>
                  <a:schemeClr val="accent6">
                    <a:lumMod val="50000"/>
                  </a:schemeClr>
                </a:solidFill>
                <a:cs typeface="Arial" panose="020B0604020202020204" pitchFamily="34" charset="0"/>
              </a:rPr>
              <a:t>128 Dixie Way  </a:t>
            </a:r>
          </a:p>
          <a:p>
            <a:pPr marL="171450" lvl="1" indent="-171450" algn="l">
              <a:buFont typeface="Arial" panose="020B0604020202020204" pitchFamily="34" charset="0"/>
              <a:buChar char="•"/>
            </a:pPr>
            <a:r>
              <a:rPr lang="en-US" sz="1400" b="1" dirty="0">
                <a:solidFill>
                  <a:schemeClr val="accent6">
                    <a:lumMod val="50000"/>
                  </a:schemeClr>
                </a:solidFill>
                <a:cs typeface="Arial" panose="020B0604020202020204" pitchFamily="34" charset="0"/>
              </a:rPr>
              <a:t>176 Bernice Way</a:t>
            </a:r>
          </a:p>
          <a:p>
            <a:pPr marL="171450" lvl="1" indent="-171450" algn="l">
              <a:buFont typeface="Arial" panose="020B0604020202020204" pitchFamily="34" charset="0"/>
              <a:buChar char="•"/>
            </a:pPr>
            <a:r>
              <a:rPr lang="en-US" sz="1400" b="1" dirty="0">
                <a:solidFill>
                  <a:schemeClr val="accent6">
                    <a:lumMod val="50000"/>
                  </a:schemeClr>
                </a:solidFill>
                <a:cs typeface="Arial" panose="020B0604020202020204" pitchFamily="34" charset="0"/>
              </a:rPr>
              <a:t>166 Dixie Way</a:t>
            </a: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0" lvl="1" algn="l"/>
            <a:endParaRPr lang="en-US" sz="1400" b="1" dirty="0">
              <a:solidFill>
                <a:schemeClr val="accent6">
                  <a:lumMod val="50000"/>
                </a:schemeClr>
              </a:solidFill>
              <a:cs typeface="Arial" panose="020B0604020202020204" pitchFamily="34" charset="0"/>
            </a:endParaRPr>
          </a:p>
          <a:p>
            <a:pPr marL="0" lvl="1" algn="l"/>
            <a:endParaRPr lang="en-US" sz="1800" b="1" u="sng" dirty="0">
              <a:solidFill>
                <a:schemeClr val="accent6">
                  <a:lumMod val="50000"/>
                </a:schemeClr>
              </a:solidFill>
              <a:cs typeface="Arial" panose="020B0604020202020204" pitchFamily="34" charset="0"/>
            </a:endParaRPr>
          </a:p>
          <a:p>
            <a:pPr marL="0" lvl="1" algn="l"/>
            <a:endParaRPr lang="en-US" sz="2000" u="sng" dirty="0">
              <a:solidFill>
                <a:schemeClr val="accent6">
                  <a:lumMod val="50000"/>
                </a:schemeClr>
              </a:solidFill>
              <a:cs typeface="Arial" panose="020B0604020202020204" pitchFamily="34" charset="0"/>
            </a:endParaRPr>
          </a:p>
        </p:txBody>
      </p:sp>
      <p:sp>
        <p:nvSpPr>
          <p:cNvPr id="17" name="Title 1">
            <a:extLst>
              <a:ext uri="{FF2B5EF4-FFF2-40B4-BE49-F238E27FC236}">
                <a16:creationId xmlns:a16="http://schemas.microsoft.com/office/drawing/2014/main" id="{BF2189E1-E91D-4778-B40A-CDC853D92E81}"/>
              </a:ext>
            </a:extLst>
          </p:cNvPr>
          <p:cNvSpPr txBox="1">
            <a:spLocks/>
          </p:cNvSpPr>
          <p:nvPr/>
        </p:nvSpPr>
        <p:spPr>
          <a:xfrm>
            <a:off x="689216" y="3315858"/>
            <a:ext cx="2779761" cy="317856"/>
          </a:xfrm>
          <a:prstGeom prst="rect">
            <a:avLst/>
          </a:prstGeom>
        </p:spPr>
        <p:txBody>
          <a:bodyPr vert="horz" lIns="91440" tIns="45720" rIns="91440" bIns="45720" rtlCol="0" anchor="t">
            <a:normAutofit lnSpcReduction="10000"/>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1800" b="1" u="sng" dirty="0">
                <a:solidFill>
                  <a:srgbClr val="2C451B"/>
                </a:solidFill>
                <a:latin typeface="+mn-lt"/>
                <a:cs typeface="Arial" panose="020B0604020202020204" pitchFamily="34" charset="0"/>
              </a:rPr>
              <a:t>USED Homes for Sale:</a:t>
            </a:r>
          </a:p>
        </p:txBody>
      </p:sp>
      <p:sp>
        <p:nvSpPr>
          <p:cNvPr id="3" name="Title 1">
            <a:extLst>
              <a:ext uri="{FF2B5EF4-FFF2-40B4-BE49-F238E27FC236}">
                <a16:creationId xmlns:a16="http://schemas.microsoft.com/office/drawing/2014/main" id="{99A094CD-C666-9F41-7FE2-6731A915A556}"/>
              </a:ext>
            </a:extLst>
          </p:cNvPr>
          <p:cNvSpPr txBox="1">
            <a:spLocks noChangeAspect="1"/>
          </p:cNvSpPr>
          <p:nvPr/>
        </p:nvSpPr>
        <p:spPr>
          <a:xfrm>
            <a:off x="689216" y="2109761"/>
            <a:ext cx="5254334" cy="317856"/>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1800" b="1" u="sng" dirty="0">
                <a:solidFill>
                  <a:srgbClr val="2C451B"/>
                </a:solidFill>
                <a:latin typeface="+mn-lt"/>
                <a:cs typeface="Arial" panose="020B0604020202020204" pitchFamily="34" charset="0"/>
              </a:rPr>
              <a:t>EMPTY Lots Available for New Home Installations:</a:t>
            </a:r>
          </a:p>
        </p:txBody>
      </p:sp>
      <p:sp>
        <p:nvSpPr>
          <p:cNvPr id="6" name="Subtitle 2">
            <a:extLst>
              <a:ext uri="{FF2B5EF4-FFF2-40B4-BE49-F238E27FC236}">
                <a16:creationId xmlns:a16="http://schemas.microsoft.com/office/drawing/2014/main" id="{61022A8E-D8DD-A3B1-42C9-1A3F12F79BA5}"/>
              </a:ext>
            </a:extLst>
          </p:cNvPr>
          <p:cNvSpPr txBox="1">
            <a:spLocks/>
          </p:cNvSpPr>
          <p:nvPr/>
        </p:nvSpPr>
        <p:spPr>
          <a:xfrm>
            <a:off x="689216" y="2489484"/>
            <a:ext cx="5254334" cy="703416"/>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169863" lvl="1" indent="-169863" algn="l">
              <a:buFont typeface="Arial" panose="020B0604020202020204" pitchFamily="34" charset="0"/>
              <a:buChar char="•"/>
            </a:pPr>
            <a:r>
              <a:rPr lang="en-US" sz="1600" dirty="0">
                <a:solidFill>
                  <a:schemeClr val="accent6">
                    <a:lumMod val="50000"/>
                  </a:schemeClr>
                </a:solidFill>
                <a:cs typeface="Arial" panose="020B0604020202020204" pitchFamily="34" charset="0"/>
              </a:rPr>
              <a:t>There are currently </a:t>
            </a:r>
            <a:r>
              <a:rPr lang="en-US" sz="1600" b="1" dirty="0">
                <a:solidFill>
                  <a:schemeClr val="accent6">
                    <a:lumMod val="50000"/>
                  </a:schemeClr>
                </a:solidFill>
                <a:cs typeface="Arial" panose="020B0604020202020204" pitchFamily="34" charset="0"/>
              </a:rPr>
              <a:t>2 single wide lots </a:t>
            </a:r>
            <a:r>
              <a:rPr lang="en-US" sz="1600" dirty="0">
                <a:solidFill>
                  <a:schemeClr val="accent6">
                    <a:lumMod val="50000"/>
                  </a:schemeClr>
                </a:solidFill>
                <a:cs typeface="Arial" panose="020B0604020202020204" pitchFamily="34" charset="0"/>
              </a:rPr>
              <a:t>that will be available Fall 2026, and </a:t>
            </a:r>
            <a:r>
              <a:rPr lang="en-US" sz="1600" b="1" dirty="0">
                <a:solidFill>
                  <a:schemeClr val="accent6">
                    <a:lumMod val="50000"/>
                  </a:schemeClr>
                </a:solidFill>
                <a:cs typeface="Arial" panose="020B0604020202020204" pitchFamily="34" charset="0"/>
              </a:rPr>
              <a:t>1 double wide lot available now</a:t>
            </a:r>
            <a:r>
              <a:rPr lang="en-US" sz="1600" dirty="0">
                <a:solidFill>
                  <a:schemeClr val="accent6">
                    <a:lumMod val="50000"/>
                  </a:schemeClr>
                </a:solidFill>
                <a:cs typeface="Arial" panose="020B0604020202020204" pitchFamily="34" charset="0"/>
              </a:rPr>
              <a:t>! </a:t>
            </a:r>
          </a:p>
        </p:txBody>
      </p:sp>
      <p:sp>
        <p:nvSpPr>
          <p:cNvPr id="8" name="Title 1">
            <a:extLst>
              <a:ext uri="{FF2B5EF4-FFF2-40B4-BE49-F238E27FC236}">
                <a16:creationId xmlns:a16="http://schemas.microsoft.com/office/drawing/2014/main" id="{75BD45CD-D67C-8C83-1E5F-ED8570DAC3DC}"/>
              </a:ext>
            </a:extLst>
          </p:cNvPr>
          <p:cNvSpPr txBox="1">
            <a:spLocks noChangeAspect="1"/>
          </p:cNvSpPr>
          <p:nvPr/>
        </p:nvSpPr>
        <p:spPr>
          <a:xfrm>
            <a:off x="726359" y="5361978"/>
            <a:ext cx="5254334" cy="317856"/>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algn="l"/>
            <a:r>
              <a:rPr lang="en-US" sz="1800" b="1" u="sng" dirty="0">
                <a:solidFill>
                  <a:srgbClr val="2C451B"/>
                </a:solidFill>
                <a:latin typeface="+mn-lt"/>
                <a:cs typeface="Arial" panose="020B0604020202020204" pitchFamily="34" charset="0"/>
              </a:rPr>
              <a:t>Homes SOLD in 2026:</a:t>
            </a:r>
          </a:p>
        </p:txBody>
      </p:sp>
      <p:sp>
        <p:nvSpPr>
          <p:cNvPr id="10" name="Subtitle 2">
            <a:extLst>
              <a:ext uri="{FF2B5EF4-FFF2-40B4-BE49-F238E27FC236}">
                <a16:creationId xmlns:a16="http://schemas.microsoft.com/office/drawing/2014/main" id="{9CC7DA70-8D05-10FC-C880-84E656CB369D}"/>
              </a:ext>
            </a:extLst>
          </p:cNvPr>
          <p:cNvSpPr txBox="1">
            <a:spLocks/>
          </p:cNvSpPr>
          <p:nvPr/>
        </p:nvSpPr>
        <p:spPr>
          <a:xfrm>
            <a:off x="752855" y="5239019"/>
            <a:ext cx="2447545" cy="2722941"/>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lvl="1" algn="l"/>
            <a:endParaRPr lang="en-US" sz="1400" b="1" dirty="0">
              <a:solidFill>
                <a:srgbClr val="2C451B"/>
              </a:solidFill>
            </a:endParaRPr>
          </a:p>
          <a:p>
            <a:pPr marL="169863" lvl="1" indent="-169863" algn="l">
              <a:buFont typeface="Arial" panose="020B0604020202020204" pitchFamily="34" charset="0"/>
              <a:buChar char="•"/>
            </a:pPr>
            <a:endParaRPr lang="en-US" sz="1400" b="1" dirty="0">
              <a:solidFill>
                <a:srgbClr val="2C451B"/>
              </a:solidFill>
            </a:endParaRPr>
          </a:p>
          <a:p>
            <a:pPr marL="169863" lvl="1" indent="-169863"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69863" lvl="1" indent="-169863"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p:txBody>
      </p:sp>
      <p:sp>
        <p:nvSpPr>
          <p:cNvPr id="4" name="Subtitle 2">
            <a:extLst>
              <a:ext uri="{FF2B5EF4-FFF2-40B4-BE49-F238E27FC236}">
                <a16:creationId xmlns:a16="http://schemas.microsoft.com/office/drawing/2014/main" id="{54E5C25F-0D55-A353-1450-4AE495252978}"/>
              </a:ext>
            </a:extLst>
          </p:cNvPr>
          <p:cNvSpPr txBox="1">
            <a:spLocks/>
          </p:cNvSpPr>
          <p:nvPr/>
        </p:nvSpPr>
        <p:spPr>
          <a:xfrm>
            <a:off x="3657600" y="5802792"/>
            <a:ext cx="2447545" cy="2468480"/>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169863" lvl="1" indent="-169863" algn="l">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0" lvl="1" algn="l"/>
            <a:endParaRPr lang="en-US" sz="1400" b="1" dirty="0">
              <a:solidFill>
                <a:schemeClr val="accent6">
                  <a:lumMod val="50000"/>
                </a:schemeClr>
              </a:solidFill>
              <a:latin typeface="+mj-lt"/>
              <a:cs typeface="Arial" panose="020B0604020202020204" pitchFamily="34" charset="0"/>
            </a:endParaRPr>
          </a:p>
        </p:txBody>
      </p:sp>
      <p:sp>
        <p:nvSpPr>
          <p:cNvPr id="7" name="TextBox 6">
            <a:extLst>
              <a:ext uri="{FF2B5EF4-FFF2-40B4-BE49-F238E27FC236}">
                <a16:creationId xmlns:a16="http://schemas.microsoft.com/office/drawing/2014/main" id="{FF20D1F2-88F5-76F2-F381-F917CDB57C37}"/>
              </a:ext>
            </a:extLst>
          </p:cNvPr>
          <p:cNvSpPr txBox="1"/>
          <p:nvPr/>
        </p:nvSpPr>
        <p:spPr>
          <a:xfrm>
            <a:off x="726359" y="5802792"/>
            <a:ext cx="1920897" cy="3539430"/>
          </a:xfrm>
          <a:prstGeom prst="rect">
            <a:avLst/>
          </a:prstGeom>
          <a:noFill/>
        </p:spPr>
        <p:txBody>
          <a:bodyPr wrap="square" rtlCol="0">
            <a:spAutoFit/>
          </a:bodyPr>
          <a:lstStyle/>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51 Bernice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169 Clara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487 </a:t>
            </a:r>
            <a:r>
              <a:rPr lang="en-US" sz="1400" b="1" dirty="0" err="1">
                <a:solidFill>
                  <a:schemeClr val="accent6">
                    <a:lumMod val="50000"/>
                  </a:schemeClr>
                </a:solidFill>
                <a:cs typeface="Arial" panose="020B0604020202020204" pitchFamily="34" charset="0"/>
              </a:rPr>
              <a:t>JennLake</a:t>
            </a:r>
            <a:r>
              <a:rPr lang="en-US" sz="1400" b="1" dirty="0">
                <a:solidFill>
                  <a:schemeClr val="accent6">
                    <a:lumMod val="50000"/>
                  </a:schemeClr>
                </a:solidFill>
                <a:cs typeface="Arial" panose="020B0604020202020204" pitchFamily="34" charset="0"/>
              </a:rPr>
              <a:t> Dr</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41 Bernice Way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181 Bernice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92 Bernice Way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14 Bernice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570 </a:t>
            </a:r>
            <a:r>
              <a:rPr lang="en-US" sz="1400" b="1" dirty="0" err="1">
                <a:solidFill>
                  <a:schemeClr val="accent6">
                    <a:lumMod val="50000"/>
                  </a:schemeClr>
                </a:solidFill>
                <a:cs typeface="Arial" panose="020B0604020202020204" pitchFamily="34" charset="0"/>
              </a:rPr>
              <a:t>Jennlake</a:t>
            </a:r>
            <a:r>
              <a:rPr lang="en-US" sz="1400" b="1" dirty="0">
                <a:solidFill>
                  <a:schemeClr val="accent6">
                    <a:lumMod val="50000"/>
                  </a:schemeClr>
                </a:solidFill>
                <a:cs typeface="Arial" panose="020B0604020202020204" pitchFamily="34" charset="0"/>
              </a:rPr>
              <a:t> Dr</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35 Clara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49 Clara Way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191 Bernice Way</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512 </a:t>
            </a:r>
            <a:r>
              <a:rPr lang="en-US" sz="1400" b="1" dirty="0" err="1">
                <a:solidFill>
                  <a:schemeClr val="accent6">
                    <a:lumMod val="50000"/>
                  </a:schemeClr>
                </a:solidFill>
                <a:cs typeface="Arial" panose="020B0604020202020204" pitchFamily="34" charset="0"/>
              </a:rPr>
              <a:t>Jennlake</a:t>
            </a:r>
            <a:r>
              <a:rPr lang="en-US" sz="1400" b="1" dirty="0">
                <a:solidFill>
                  <a:schemeClr val="accent6">
                    <a:lumMod val="50000"/>
                  </a:schemeClr>
                </a:solidFill>
                <a:cs typeface="Arial" panose="020B0604020202020204" pitchFamily="34" charset="0"/>
              </a:rPr>
              <a:t> Dr  </a:t>
            </a:r>
          </a:p>
          <a:p>
            <a:pPr marL="171450" lvl="1" indent="-171450">
              <a:buFont typeface="Arial" panose="020B0604020202020204" pitchFamily="34" charset="0"/>
              <a:buChar char="•"/>
            </a:pPr>
            <a:r>
              <a:rPr lang="en-US" sz="1400" b="1" dirty="0">
                <a:solidFill>
                  <a:schemeClr val="accent6">
                    <a:lumMod val="50000"/>
                  </a:schemeClr>
                </a:solidFill>
                <a:cs typeface="Arial" panose="020B0604020202020204" pitchFamily="34" charset="0"/>
              </a:rPr>
              <a:t>120 Bernice Way</a:t>
            </a:r>
          </a:p>
          <a:p>
            <a:pPr marL="0" lvl="1"/>
            <a:r>
              <a:rPr lang="en-US" sz="1400" b="1" dirty="0">
                <a:solidFill>
                  <a:schemeClr val="accent6">
                    <a:lumMod val="50000"/>
                  </a:schemeClr>
                </a:solidFill>
                <a:cs typeface="Arial" panose="020B0604020202020204" pitchFamily="34" charset="0"/>
              </a:rPr>
              <a:t> </a:t>
            </a:r>
          </a:p>
          <a:p>
            <a:pPr marL="171450" lvl="1" indent="-171450">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171450" lvl="1" indent="-171450">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p:txBody>
      </p:sp>
      <p:sp>
        <p:nvSpPr>
          <p:cNvPr id="11" name="TextBox 10">
            <a:extLst>
              <a:ext uri="{FF2B5EF4-FFF2-40B4-BE49-F238E27FC236}">
                <a16:creationId xmlns:a16="http://schemas.microsoft.com/office/drawing/2014/main" id="{2A2D854E-5954-D45B-CCA2-6DFAF128476A}"/>
              </a:ext>
            </a:extLst>
          </p:cNvPr>
          <p:cNvSpPr txBox="1"/>
          <p:nvPr/>
        </p:nvSpPr>
        <p:spPr>
          <a:xfrm>
            <a:off x="2475785" y="5802792"/>
            <a:ext cx="1830950" cy="1815882"/>
          </a:xfrm>
          <a:prstGeom prst="rect">
            <a:avLst/>
          </a:prstGeom>
          <a:noFill/>
        </p:spPr>
        <p:txBody>
          <a:bodyPr wrap="none" rtlCol="0">
            <a:spAutoFit/>
          </a:bodyPr>
          <a:lstStyle/>
          <a:p>
            <a:pPr marL="285750" indent="-285750">
              <a:buFont typeface="Arial" panose="020B0604020202020204" pitchFamily="34" charset="0"/>
              <a:buChar char="•"/>
            </a:pPr>
            <a:r>
              <a:rPr lang="en-US" sz="1400" b="1" dirty="0">
                <a:solidFill>
                  <a:srgbClr val="2C451B"/>
                </a:solidFill>
              </a:rPr>
              <a:t>13 Bernice Way </a:t>
            </a:r>
          </a:p>
          <a:p>
            <a:pPr marL="285750" indent="-285750">
              <a:buFont typeface="Arial" panose="020B0604020202020204" pitchFamily="34" charset="0"/>
              <a:buChar char="•"/>
            </a:pPr>
            <a:r>
              <a:rPr lang="en-US" sz="1400" b="1" dirty="0">
                <a:solidFill>
                  <a:srgbClr val="2C451B"/>
                </a:solidFill>
              </a:rPr>
              <a:t>224 Bernice Way </a:t>
            </a:r>
          </a:p>
          <a:p>
            <a:pPr marL="285750" indent="-285750">
              <a:buFont typeface="Arial" panose="020B0604020202020204" pitchFamily="34" charset="0"/>
              <a:buChar char="•"/>
            </a:pPr>
            <a:r>
              <a:rPr lang="en-US" sz="1400" b="1" dirty="0">
                <a:solidFill>
                  <a:srgbClr val="2C451B"/>
                </a:solidFill>
              </a:rPr>
              <a:t>100 Jennings Loop</a:t>
            </a:r>
          </a:p>
          <a:p>
            <a:pPr marL="285750" indent="-285750">
              <a:buFont typeface="Arial" panose="020B0604020202020204" pitchFamily="34" charset="0"/>
              <a:buChar char="•"/>
            </a:pPr>
            <a:r>
              <a:rPr lang="en-US" sz="1400" b="1" dirty="0">
                <a:solidFill>
                  <a:srgbClr val="2C451B"/>
                </a:solidFill>
              </a:rPr>
              <a:t>52 Bernice Way</a:t>
            </a:r>
          </a:p>
          <a:p>
            <a:pPr marL="285750" indent="-285750">
              <a:buFont typeface="Arial" panose="020B0604020202020204" pitchFamily="34" charset="0"/>
              <a:buChar char="•"/>
            </a:pPr>
            <a:r>
              <a:rPr lang="en-US" sz="1400" b="1" dirty="0">
                <a:solidFill>
                  <a:schemeClr val="accent6">
                    <a:lumMod val="50000"/>
                  </a:schemeClr>
                </a:solidFill>
                <a:cs typeface="Arial" panose="020B0604020202020204" pitchFamily="34" charset="0"/>
              </a:rPr>
              <a:t>142 Dixie Way</a:t>
            </a:r>
          </a:p>
          <a:p>
            <a:pPr marL="285750" indent="-285750">
              <a:buFont typeface="Arial" panose="020B0604020202020204" pitchFamily="34" charset="0"/>
              <a:buChar char="•"/>
            </a:pPr>
            <a:r>
              <a:rPr lang="en-US" sz="1400" b="1" dirty="0">
                <a:solidFill>
                  <a:schemeClr val="accent6">
                    <a:lumMod val="50000"/>
                  </a:schemeClr>
                </a:solidFill>
                <a:cs typeface="Arial" panose="020B0604020202020204" pitchFamily="34" charset="0"/>
              </a:rPr>
              <a:t>150 Bernice Way</a:t>
            </a:r>
          </a:p>
          <a:p>
            <a:pPr marL="285750" indent="-285750">
              <a:buFont typeface="Arial" panose="020B0604020202020204" pitchFamily="34" charset="0"/>
              <a:buChar char="•"/>
            </a:pPr>
            <a:endParaRPr lang="en-US" sz="1400" b="1" dirty="0">
              <a:solidFill>
                <a:schemeClr val="accent6">
                  <a:lumMod val="50000"/>
                </a:schemeClr>
              </a:solidFill>
              <a:cs typeface="Arial" panose="020B0604020202020204" pitchFamily="34" charset="0"/>
            </a:endParaRPr>
          </a:p>
          <a:p>
            <a:pPr marL="285750" indent="-285750">
              <a:buFont typeface="Arial" panose="020B0604020202020204" pitchFamily="34" charset="0"/>
              <a:buChar char="•"/>
            </a:pPr>
            <a:endParaRPr lang="en-US" sz="1400" b="1" dirty="0">
              <a:solidFill>
                <a:srgbClr val="2C451B"/>
              </a:solidFill>
            </a:endParaRPr>
          </a:p>
        </p:txBody>
      </p:sp>
    </p:spTree>
    <p:extLst>
      <p:ext uri="{BB962C8B-B14F-4D97-AF65-F5344CB8AC3E}">
        <p14:creationId xmlns:p14="http://schemas.microsoft.com/office/powerpoint/2010/main" val="85694436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D58E11FA-470E-4E2D-8802-B82F6CABF82F}"/>
              </a:ext>
            </a:extLst>
          </p:cNvPr>
          <p:cNvSpPr>
            <a:spLocks noGrp="1"/>
          </p:cNvSpPr>
          <p:nvPr>
            <p:ph type="subTitle" idx="1"/>
          </p:nvPr>
        </p:nvSpPr>
        <p:spPr>
          <a:xfrm>
            <a:off x="155944" y="993908"/>
            <a:ext cx="6556744" cy="2182780"/>
          </a:xfrm>
        </p:spPr>
        <p:txBody>
          <a:bodyPr>
            <a:noAutofit/>
          </a:bodyPr>
          <a:lstStyle/>
          <a:p>
            <a:pPr marL="177800" indent="-177800" algn="l">
              <a:buFont typeface="Arial" panose="020B0604020202020204" pitchFamily="34" charset="0"/>
              <a:buChar char="•"/>
            </a:pPr>
            <a:r>
              <a:rPr lang="en-US" sz="1100" dirty="0">
                <a:solidFill>
                  <a:schemeClr val="accent6">
                    <a:lumMod val="50000"/>
                  </a:schemeClr>
                </a:solidFill>
              </a:rPr>
              <a:t>JennLake Meadows must approve applications </a:t>
            </a:r>
            <a:r>
              <a:rPr lang="en-US" sz="1100" b="1" u="sng" dirty="0">
                <a:solidFill>
                  <a:schemeClr val="accent6">
                    <a:lumMod val="50000"/>
                  </a:schemeClr>
                </a:solidFill>
              </a:rPr>
              <a:t>BEFORE</a:t>
            </a:r>
            <a:r>
              <a:rPr lang="en-US" sz="1100" dirty="0">
                <a:solidFill>
                  <a:schemeClr val="accent6">
                    <a:lumMod val="50000"/>
                  </a:schemeClr>
                </a:solidFill>
              </a:rPr>
              <a:t> you purchase a home. If you are interested in making an offer on a home, make sure you are approved to live at JLM. If you plan to remove the home from the property, notify the office for coordination.</a:t>
            </a:r>
          </a:p>
          <a:p>
            <a:pPr marL="177800" indent="-177800" algn="l">
              <a:buFont typeface="Arial" panose="020B0604020202020204" pitchFamily="34" charset="0"/>
              <a:buChar char="•"/>
            </a:pPr>
            <a:r>
              <a:rPr lang="en-US" sz="1100" dirty="0">
                <a:solidFill>
                  <a:schemeClr val="accent6">
                    <a:lumMod val="50000"/>
                  </a:schemeClr>
                </a:solidFill>
              </a:rPr>
              <a:t>Pre-sale inspection results are provided to sellers and published to the Interested Buyers list. Any items not completed prior to home closing will be transferred to the buyer at time of signing Lease Agreement.</a:t>
            </a:r>
          </a:p>
          <a:p>
            <a:pPr marL="177800" indent="-177800" algn="l">
              <a:buFont typeface="Arial" panose="020B0604020202020204" pitchFamily="34" charset="0"/>
              <a:buChar char="•"/>
            </a:pPr>
            <a:r>
              <a:rPr lang="en-US" sz="1100" dirty="0">
                <a:solidFill>
                  <a:schemeClr val="accent6">
                    <a:lumMod val="50000"/>
                  </a:schemeClr>
                </a:solidFill>
              </a:rPr>
              <a:t>All home closings must be done in the JennLake office. JennLake Meadows does not allow any rental properties and we do not allow Homeowner Financing. We allow up to two residents and two vehicles regardless of number of bedrooms. The primary resident must be an immediate family member of the owner. Residents may have one approved roommate.</a:t>
            </a:r>
          </a:p>
          <a:p>
            <a:pPr marL="177800" indent="-177800" algn="l">
              <a:buFont typeface="Arial" panose="020B0604020202020204" pitchFamily="34" charset="0"/>
              <a:buChar char="•"/>
            </a:pPr>
            <a:r>
              <a:rPr lang="en-US" sz="1100" dirty="0">
                <a:solidFill>
                  <a:schemeClr val="accent6">
                    <a:lumMod val="50000"/>
                  </a:schemeClr>
                </a:solidFill>
              </a:rPr>
              <a:t>The office has a JD Power MH Connect subscription and will provide the estimated value report for any home upon request at no charge (new or used). Please read the Age of Home policy which is available in the website Documents section.</a:t>
            </a:r>
          </a:p>
          <a:p>
            <a:pPr marL="285750" indent="-285750" algn="l">
              <a:buFont typeface="Arial" panose="020B0604020202020204" pitchFamily="34" charset="0"/>
              <a:buChar char="•"/>
            </a:pPr>
            <a:endParaRPr lang="en-US" sz="1100" dirty="0">
              <a:solidFill>
                <a:schemeClr val="accent6">
                  <a:lumMod val="50000"/>
                </a:schemeClr>
              </a:solidFill>
            </a:endParaRPr>
          </a:p>
          <a:p>
            <a:pPr marL="285750" indent="-285750" algn="l">
              <a:buFont typeface="Arial" panose="020B0604020202020204" pitchFamily="34" charset="0"/>
              <a:buChar char="•"/>
            </a:pPr>
            <a:endParaRPr lang="en-US" sz="1100" dirty="0">
              <a:solidFill>
                <a:schemeClr val="accent6">
                  <a:lumMod val="50000"/>
                </a:schemeClr>
              </a:solidFill>
            </a:endParaRPr>
          </a:p>
        </p:txBody>
      </p:sp>
      <p:sp>
        <p:nvSpPr>
          <p:cNvPr id="9" name="Subtitle 2">
            <a:extLst>
              <a:ext uri="{FF2B5EF4-FFF2-40B4-BE49-F238E27FC236}">
                <a16:creationId xmlns:a16="http://schemas.microsoft.com/office/drawing/2014/main" id="{30E8686F-6C61-4395-9358-4F4081152338}"/>
              </a:ext>
            </a:extLst>
          </p:cNvPr>
          <p:cNvSpPr txBox="1">
            <a:spLocks/>
          </p:cNvSpPr>
          <p:nvPr/>
        </p:nvSpPr>
        <p:spPr>
          <a:xfrm>
            <a:off x="4925567" y="65107"/>
            <a:ext cx="1927451" cy="782052"/>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185 JennLake Drive</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Starkville, MS 39759</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Office: 662-324-1001</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Mobile: 404-796-4152</a:t>
            </a:r>
          </a:p>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hlinkClick r:id="rId3"/>
              </a:rPr>
              <a:t>jennlake662@gmail.com</a:t>
            </a:r>
            <a:endPar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endParaRPr>
          </a:p>
          <a:p>
            <a:pPr marL="285750" marR="0" lvl="0" indent="-285750"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endParaRPr>
          </a:p>
        </p:txBody>
      </p:sp>
      <p:sp>
        <p:nvSpPr>
          <p:cNvPr id="11" name="Subtitle 2">
            <a:extLst>
              <a:ext uri="{FF2B5EF4-FFF2-40B4-BE49-F238E27FC236}">
                <a16:creationId xmlns:a16="http://schemas.microsoft.com/office/drawing/2014/main" id="{31BD5FB6-48F7-4D05-BD6F-4A4DEFD4593B}"/>
              </a:ext>
            </a:extLst>
          </p:cNvPr>
          <p:cNvSpPr txBox="1">
            <a:spLocks/>
          </p:cNvSpPr>
          <p:nvPr/>
        </p:nvSpPr>
        <p:spPr>
          <a:xfrm>
            <a:off x="2345366" y="321723"/>
            <a:ext cx="2439834" cy="268820"/>
          </a:xfrm>
          <a:prstGeom prst="rect">
            <a:avLst/>
          </a:prstGeom>
        </p:spPr>
        <p:txBody>
          <a:bodyPr vert="horz" lIns="91440" tIns="45720" rIns="91440" bIns="45720" rtlCol="0">
            <a:noAutofit/>
          </a:bodyPr>
          <a:lstStyle>
            <a:lvl1pPr marL="0" indent="0" algn="ctr" defTabSz="685800" rtl="0" eaLnBrk="1" latinLnBrk="0" hangingPunct="1">
              <a:lnSpc>
                <a:spcPct val="90000"/>
              </a:lnSpc>
              <a:spcBef>
                <a:spcPts val="750"/>
              </a:spcBef>
              <a:buFont typeface="Arial" panose="020B0604020202020204" pitchFamily="34" charset="0"/>
              <a:buNone/>
              <a:defRPr sz="1800" kern="1200">
                <a:solidFill>
                  <a:schemeClr val="tx1"/>
                </a:solidFill>
                <a:latin typeface="+mn-lt"/>
                <a:ea typeface="+mn-ea"/>
                <a:cs typeface="+mn-cs"/>
              </a:defRPr>
            </a:lvl1pPr>
            <a:lvl2pPr marL="342900" indent="0" algn="ctr" defTabSz="685800" rtl="0" eaLnBrk="1" latinLnBrk="0" hangingPunct="1">
              <a:lnSpc>
                <a:spcPct val="90000"/>
              </a:lnSpc>
              <a:spcBef>
                <a:spcPts val="375"/>
              </a:spcBef>
              <a:buFont typeface="Arial" panose="020B0604020202020204" pitchFamily="34" charset="0"/>
              <a:buNone/>
              <a:defRPr sz="1500" kern="1200">
                <a:solidFill>
                  <a:schemeClr val="tx1"/>
                </a:solidFill>
                <a:latin typeface="+mn-lt"/>
                <a:ea typeface="+mn-ea"/>
                <a:cs typeface="+mn-cs"/>
              </a:defRPr>
            </a:lvl2pPr>
            <a:lvl3pPr marL="685800" indent="0" algn="ctr" defTabSz="685800" rtl="0" eaLnBrk="1" latinLnBrk="0" hangingPunct="1">
              <a:lnSpc>
                <a:spcPct val="90000"/>
              </a:lnSpc>
              <a:spcBef>
                <a:spcPts val="375"/>
              </a:spcBef>
              <a:buFont typeface="Arial" panose="020B0604020202020204" pitchFamily="34" charset="0"/>
              <a:buNone/>
              <a:defRPr sz="1350" kern="1200">
                <a:solidFill>
                  <a:schemeClr val="tx1"/>
                </a:solidFill>
                <a:latin typeface="+mn-lt"/>
                <a:ea typeface="+mn-ea"/>
                <a:cs typeface="+mn-cs"/>
              </a:defRPr>
            </a:lvl3pPr>
            <a:lvl4pPr marL="10287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4pPr>
            <a:lvl5pPr marL="13716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5pPr>
            <a:lvl6pPr marL="17145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6pPr>
            <a:lvl7pPr marL="20574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7pPr>
            <a:lvl8pPr marL="24003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8pPr>
            <a:lvl9pPr marL="2743200" indent="0" algn="ctr" defTabSz="685800" rtl="0" eaLnBrk="1" latinLnBrk="0" hangingPunct="1">
              <a:lnSpc>
                <a:spcPct val="90000"/>
              </a:lnSpc>
              <a:spcBef>
                <a:spcPts val="375"/>
              </a:spcBef>
              <a:buFont typeface="Arial" panose="020B0604020202020204" pitchFamily="34" charset="0"/>
              <a:buNone/>
              <a:defRPr sz="120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rPr>
              <a:t>Date Listed: 07/22/2026</a:t>
            </a:r>
          </a:p>
          <a:p>
            <a:pPr marL="285750" marR="0" lvl="0" indent="-285750" algn="ctr"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1050" b="1" i="0" u="none" strike="noStrike" kern="1200" cap="none" spc="0" normalizeH="0" baseline="0" noProof="0" dirty="0">
              <a:ln>
                <a:noFill/>
              </a:ln>
              <a:solidFill>
                <a:srgbClr val="2C451B"/>
              </a:solidFill>
              <a:effectLst/>
              <a:uLnTx/>
              <a:uFillTx/>
              <a:latin typeface="Calibri" panose="020F0502020204030204"/>
              <a:ea typeface="+mn-ea"/>
              <a:cs typeface="+mn-cs"/>
            </a:endParaRPr>
          </a:p>
        </p:txBody>
      </p:sp>
      <p:pic>
        <p:nvPicPr>
          <p:cNvPr id="5" name="Picture 4">
            <a:extLst>
              <a:ext uri="{FF2B5EF4-FFF2-40B4-BE49-F238E27FC236}">
                <a16:creationId xmlns:a16="http://schemas.microsoft.com/office/drawing/2014/main" id="{FBAA6428-7792-4703-B067-F6ED2BBC7EA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4443" y="140226"/>
            <a:ext cx="2130556" cy="618745"/>
          </a:xfrm>
          <a:prstGeom prst="rect">
            <a:avLst/>
          </a:prstGeom>
        </p:spPr>
      </p:pic>
      <p:sp>
        <p:nvSpPr>
          <p:cNvPr id="4" name="Title 1">
            <a:extLst>
              <a:ext uri="{FF2B5EF4-FFF2-40B4-BE49-F238E27FC236}">
                <a16:creationId xmlns:a16="http://schemas.microsoft.com/office/drawing/2014/main" id="{A17DE436-AD02-83A1-B35B-214A307EEA2A}"/>
              </a:ext>
            </a:extLst>
          </p:cNvPr>
          <p:cNvSpPr txBox="1">
            <a:spLocks/>
          </p:cNvSpPr>
          <p:nvPr/>
        </p:nvSpPr>
        <p:spPr>
          <a:xfrm>
            <a:off x="652032" y="638223"/>
            <a:ext cx="5829300" cy="268820"/>
          </a:xfrm>
          <a:prstGeom prst="rect">
            <a:avLst/>
          </a:prstGeom>
        </p:spPr>
        <p:txBody>
          <a:bodyPr vert="horz" lIns="91440" tIns="45720" rIns="91440" bIns="45720" rtlCol="0" anchor="t">
            <a:noAutofit/>
          </a:bodyPr>
          <a:lstStyle>
            <a:lvl1pPr algn="ctr" defTabSz="685800" rtl="0" eaLnBrk="1" latinLnBrk="0" hangingPunct="1">
              <a:lnSpc>
                <a:spcPct val="90000"/>
              </a:lnSpc>
              <a:spcBef>
                <a:spcPct val="0"/>
              </a:spcBef>
              <a:buNone/>
              <a:defRPr sz="45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400" b="1" i="0" u="none" strike="noStrike" kern="1200" cap="none" spc="0" normalizeH="0" baseline="0" noProof="0" dirty="0">
                <a:ln>
                  <a:noFill/>
                </a:ln>
                <a:solidFill>
                  <a:srgbClr val="2C451B"/>
                </a:solidFill>
                <a:effectLst/>
                <a:uLnTx/>
                <a:uFillTx/>
                <a:latin typeface="Calibri" panose="020F0502020204030204"/>
                <a:ea typeface="+mj-ea"/>
                <a:cs typeface="Arial" panose="020B0604020202020204" pitchFamily="34" charset="0"/>
              </a:rPr>
              <a:t>Used Home for Sale</a:t>
            </a:r>
          </a:p>
        </p:txBody>
      </p:sp>
      <p:graphicFrame>
        <p:nvGraphicFramePr>
          <p:cNvPr id="2" name="Table 1">
            <a:extLst>
              <a:ext uri="{FF2B5EF4-FFF2-40B4-BE49-F238E27FC236}">
                <a16:creationId xmlns:a16="http://schemas.microsoft.com/office/drawing/2014/main" id="{750E9D91-F088-E8D2-2FA7-483EE4A26498}"/>
              </a:ext>
            </a:extLst>
          </p:cNvPr>
          <p:cNvGraphicFramePr>
            <a:graphicFrameLocks noGrp="1"/>
          </p:cNvGraphicFramePr>
          <p:nvPr/>
        </p:nvGraphicFramePr>
        <p:xfrm>
          <a:off x="311609" y="3271244"/>
          <a:ext cx="6169723" cy="4859543"/>
        </p:xfrm>
        <a:graphic>
          <a:graphicData uri="http://schemas.openxmlformats.org/drawingml/2006/table">
            <a:tbl>
              <a:tblPr firstRow="1" bandRow="1">
                <a:tableStyleId>{93296810-A885-4BE3-A3E7-6D5BEEA58F35}</a:tableStyleId>
              </a:tblPr>
              <a:tblGrid>
                <a:gridCol w="1333361">
                  <a:extLst>
                    <a:ext uri="{9D8B030D-6E8A-4147-A177-3AD203B41FA5}">
                      <a16:colId xmlns:a16="http://schemas.microsoft.com/office/drawing/2014/main" val="2067313853"/>
                    </a:ext>
                  </a:extLst>
                </a:gridCol>
                <a:gridCol w="1251343">
                  <a:extLst>
                    <a:ext uri="{9D8B030D-6E8A-4147-A177-3AD203B41FA5}">
                      <a16:colId xmlns:a16="http://schemas.microsoft.com/office/drawing/2014/main" val="3838584133"/>
                    </a:ext>
                  </a:extLst>
                </a:gridCol>
                <a:gridCol w="2794185">
                  <a:extLst>
                    <a:ext uri="{9D8B030D-6E8A-4147-A177-3AD203B41FA5}">
                      <a16:colId xmlns:a16="http://schemas.microsoft.com/office/drawing/2014/main" val="2576815655"/>
                    </a:ext>
                  </a:extLst>
                </a:gridCol>
                <a:gridCol w="790834">
                  <a:extLst>
                    <a:ext uri="{9D8B030D-6E8A-4147-A177-3AD203B41FA5}">
                      <a16:colId xmlns:a16="http://schemas.microsoft.com/office/drawing/2014/main" val="263370199"/>
                    </a:ext>
                  </a:extLst>
                </a:gridCol>
              </a:tblGrid>
              <a:tr h="332794">
                <a:tc>
                  <a:txBody>
                    <a:bodyPr/>
                    <a:lstStyle/>
                    <a:p>
                      <a:pPr algn="ctr"/>
                      <a:r>
                        <a:rPr lang="en-US" sz="1400" dirty="0">
                          <a:solidFill>
                            <a:schemeClr val="bg1"/>
                          </a:solidFill>
                        </a:rPr>
                        <a:t>Address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gridSpan="2">
                  <a:txBody>
                    <a:bodyPr/>
                    <a:lstStyle/>
                    <a:p>
                      <a:pPr algn="ctr"/>
                      <a:r>
                        <a:rPr lang="en-US" sz="1400" dirty="0">
                          <a:solidFill>
                            <a:schemeClr val="bg1"/>
                          </a:solidFill>
                        </a:rPr>
                        <a:t>Home Info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hMerge="1">
                  <a:txBody>
                    <a:bodyPr/>
                    <a:lstStyle/>
                    <a:p>
                      <a:endParaRPr lang="en-US"/>
                    </a:p>
                  </a:txBody>
                  <a:tcPr/>
                </a:tc>
                <a:tc>
                  <a:txBody>
                    <a:bodyPr/>
                    <a:lstStyle/>
                    <a:p>
                      <a:pPr algn="ctr"/>
                      <a:r>
                        <a:rPr lang="en-US" sz="1400" dirty="0"/>
                        <a:t>Price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extLst>
                  <a:ext uri="{0D108BD9-81ED-4DB2-BD59-A6C34878D82A}">
                    <a16:rowId xmlns:a16="http://schemas.microsoft.com/office/drawing/2014/main" val="2377370540"/>
                  </a:ext>
                </a:extLst>
              </a:tr>
              <a:tr h="299515">
                <a:tc rowSpan="2">
                  <a:txBody>
                    <a:bodyPr/>
                    <a:lstStyle/>
                    <a:p>
                      <a:pPr algn="ctr"/>
                      <a:r>
                        <a:rPr lang="en-US" sz="1200" b="1" dirty="0"/>
                        <a:t>128 Dixie Way</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dirty="0"/>
                        <a:t>Year:</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0" dirty="0"/>
                        <a:t>2021</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rowSpan="6">
                  <a:txBody>
                    <a:bodyPr/>
                    <a:lstStyle/>
                    <a:p>
                      <a:r>
                        <a:rPr lang="en-US" sz="1200" b="1"/>
                        <a:t>$89,000</a:t>
                      </a:r>
                      <a:endParaRPr lang="en-US" sz="1200" b="1" dirty="0"/>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517172962"/>
                  </a:ext>
                </a:extLst>
              </a:tr>
              <a:tr h="299515">
                <a:tc vMerge="1">
                  <a:txBody>
                    <a:bodyPr/>
                    <a:lstStyle/>
                    <a:p>
                      <a:endParaRPr lang="en-US"/>
                    </a:p>
                  </a:txBody>
                  <a:tcPr/>
                </a:tc>
                <a:tc>
                  <a:txBody>
                    <a:bodyPr/>
                    <a:lstStyle/>
                    <a:p>
                      <a:pPr algn="r"/>
                      <a:r>
                        <a:rPr lang="en-US" sz="1200" b="1" dirty="0"/>
                        <a:t>Size: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0" dirty="0"/>
                        <a:t>16 x76 3BD/2BA</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963947510"/>
                  </a:ext>
                </a:extLst>
              </a:tr>
              <a:tr h="33279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sz="1400" b="1" dirty="0">
                          <a:solidFill>
                            <a:schemeClr val="bg1"/>
                          </a:solidFill>
                        </a:rPr>
                        <a:t>Seller Info</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75000"/>
                      </a:schemeClr>
                    </a:solidFill>
                  </a:tcPr>
                </a:tc>
                <a:tc>
                  <a:txBody>
                    <a:bodyPr/>
                    <a:lstStyle/>
                    <a:p>
                      <a:pPr marL="0" marR="0" lvl="0" indent="0" algn="r" defTabSz="685800" rtl="0" eaLnBrk="1" fontAlgn="auto" latinLnBrk="0" hangingPunct="1">
                        <a:lnSpc>
                          <a:spcPct val="100000"/>
                        </a:lnSpc>
                        <a:spcBef>
                          <a:spcPts val="0"/>
                        </a:spcBef>
                        <a:spcAft>
                          <a:spcPts val="0"/>
                        </a:spcAft>
                        <a:buClrTx/>
                        <a:buSzTx/>
                        <a:buFontTx/>
                        <a:buNone/>
                        <a:tabLst/>
                        <a:defRPr/>
                      </a:pPr>
                      <a:r>
                        <a:rPr lang="en-US" sz="1200" b="1" dirty="0" err="1"/>
                        <a:t>Mfr</a:t>
                      </a:r>
                      <a:r>
                        <a:rPr lang="en-US" sz="1200" b="1" dirty="0"/>
                        <a:t>/Model:</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r>
                        <a:rPr lang="en-US" sz="1200" b="0" dirty="0"/>
                        <a:t>Hamilton/Hodges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56351170"/>
                  </a:ext>
                </a:extLst>
              </a:tr>
              <a:tr h="1683963">
                <a:tc rowSpan="3">
                  <a:txBody>
                    <a:bodyPr/>
                    <a:lstStyle/>
                    <a:p>
                      <a:pPr algn="l"/>
                      <a:r>
                        <a:rPr lang="en-US" sz="1200" b="1" dirty="0">
                          <a:solidFill>
                            <a:schemeClr val="tx1"/>
                          </a:solidFill>
                        </a:rPr>
                        <a:t>Pete Stanovich</a:t>
                      </a:r>
                    </a:p>
                    <a:p>
                      <a:pPr algn="l"/>
                      <a:r>
                        <a:rPr lang="en-US" sz="1200" b="1" dirty="0">
                          <a:solidFill>
                            <a:schemeClr val="tx1"/>
                          </a:solidFill>
                        </a:rPr>
                        <a:t>251-753-2501</a:t>
                      </a:r>
                    </a:p>
                    <a:p>
                      <a:pPr algn="l"/>
                      <a:r>
                        <a:rPr lang="en-US" sz="1200" b="1" dirty="0">
                          <a:solidFill>
                            <a:schemeClr val="tx1"/>
                          </a:solidFill>
                          <a:hlinkClick r:id="rId5"/>
                        </a:rPr>
                        <a:t>saltforester@gmail.com</a:t>
                      </a:r>
                      <a:endParaRPr lang="en-US" sz="1200" b="1" dirty="0">
                        <a:solidFill>
                          <a:schemeClr val="tx1"/>
                        </a:solidFill>
                      </a:endParaRPr>
                    </a:p>
                    <a:p>
                      <a:pPr algn="l"/>
                      <a:endParaRPr lang="en-US" sz="1200" b="1" dirty="0">
                        <a:solidFill>
                          <a:schemeClr val="tx1"/>
                        </a:solidFill>
                      </a:endParaRPr>
                    </a:p>
                    <a:p>
                      <a:pPr algn="l"/>
                      <a:r>
                        <a:rPr lang="en-US" sz="1200" b="1" dirty="0">
                          <a:solidFill>
                            <a:schemeClr val="tx1"/>
                          </a:solidFill>
                        </a:rPr>
                        <a:t>Jackson Stanovich</a:t>
                      </a:r>
                    </a:p>
                    <a:p>
                      <a:pPr algn="l"/>
                      <a:r>
                        <a:rPr lang="en-US" sz="1200" b="1">
                          <a:solidFill>
                            <a:schemeClr val="tx1"/>
                          </a:solidFill>
                        </a:rPr>
                        <a:t>251-753-9893</a:t>
                      </a:r>
                      <a:endParaRPr lang="en-US" sz="1200" b="1"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algn="r"/>
                      <a:r>
                        <a:rPr lang="en-US" sz="1200" b="1" dirty="0"/>
                        <a:t>Features: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71450" indent="-171450">
                        <a:buFont typeface="Arial" panose="020B0604020202020204" pitchFamily="34" charset="0"/>
                        <a:buChar char="•"/>
                      </a:pPr>
                      <a:r>
                        <a:rPr lang="en-US" sz="1200" b="0" dirty="0"/>
                        <a:t>Metal Roof</a:t>
                      </a:r>
                    </a:p>
                    <a:p>
                      <a:pPr marL="171450" indent="-171450">
                        <a:buFont typeface="Arial" panose="020B0604020202020204" pitchFamily="34" charset="0"/>
                        <a:buChar char="•"/>
                      </a:pPr>
                      <a:r>
                        <a:rPr lang="en-US" sz="1200" b="0" dirty="0"/>
                        <a:t>Thermal Pane Windows</a:t>
                      </a:r>
                    </a:p>
                    <a:p>
                      <a:pPr marL="171450" indent="-171450">
                        <a:buFont typeface="Arial" panose="020B0604020202020204" pitchFamily="34" charset="0"/>
                        <a:buChar char="•"/>
                      </a:pPr>
                      <a:r>
                        <a:rPr lang="en-US" sz="1200" b="0" dirty="0"/>
                        <a:t>Composite Siding ( Non- Vinyl )</a:t>
                      </a:r>
                    </a:p>
                    <a:p>
                      <a:pPr marL="171450" indent="-171450">
                        <a:buFont typeface="Arial" panose="020B0604020202020204" pitchFamily="34" charset="0"/>
                        <a:buChar char="•"/>
                      </a:pPr>
                      <a:r>
                        <a:rPr lang="en-US" sz="1200" b="0" dirty="0"/>
                        <a:t>Non-Smoking Home</a:t>
                      </a:r>
                    </a:p>
                    <a:p>
                      <a:pPr marL="171450" indent="-171450">
                        <a:buFont typeface="Arial" panose="020B0604020202020204" pitchFamily="34" charset="0"/>
                        <a:buChar char="•"/>
                      </a:pPr>
                      <a:r>
                        <a:rPr lang="en-US" sz="1200" b="0" dirty="0"/>
                        <a:t>No Carpet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a:p>
                  </a:txBody>
                  <a:tcPr/>
                </a:tc>
                <a:extLst>
                  <a:ext uri="{0D108BD9-81ED-4DB2-BD59-A6C34878D82A}">
                    <a16:rowId xmlns:a16="http://schemas.microsoft.com/office/drawing/2014/main" val="1688083148"/>
                  </a:ext>
                </a:extLst>
              </a:tr>
              <a:tr h="1025583">
                <a:tc vMerge="1">
                  <a:txBody>
                    <a:bodyPr/>
                    <a:lstStyle/>
                    <a:p>
                      <a:pPr algn="ct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dirty="0"/>
                        <a:t>Maintenance / Upgrades: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71450" marR="0" lvl="0" indent="-171450" algn="l" defTabSz="6858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t>Fiber Optic Internet</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2664801161"/>
                  </a:ext>
                </a:extLst>
              </a:tr>
              <a:tr h="885379">
                <a:tc vMerge="1">
                  <a:txBody>
                    <a:bodyPr/>
                    <a:lstStyle/>
                    <a:p>
                      <a:pPr algn="ctr"/>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r"/>
                      <a:r>
                        <a:rPr lang="en-US" sz="1200" b="1" dirty="0"/>
                        <a:t>Other Info:</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6">
                        <a:lumMod val="20000"/>
                        <a:lumOff val="80000"/>
                      </a:schemeClr>
                    </a:solidFill>
                  </a:tcPr>
                </a:tc>
                <a:tc>
                  <a:txBody>
                    <a:bodyPr/>
                    <a:lstStyle/>
                    <a:p>
                      <a:pPr marL="171450" indent="-171450">
                        <a:buFont typeface="Arial" panose="020B0604020202020204" pitchFamily="34" charset="0"/>
                        <a:buChar char="•"/>
                      </a:pPr>
                      <a:r>
                        <a:rPr lang="en-US" sz="1200" b="0" baseline="0" dirty="0"/>
                        <a:t>Appliances included ( Except washer and Dryer)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vMerge="1">
                  <a:txBody>
                    <a:bodyPr/>
                    <a:lstStyle/>
                    <a:p>
                      <a:endParaRPr lang="en-US" sz="1200" b="1"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641247033"/>
                  </a:ext>
                </a:extLst>
              </a:tr>
            </a:tbl>
          </a:graphicData>
        </a:graphic>
      </p:graphicFrame>
    </p:spTree>
    <p:extLst>
      <p:ext uri="{BB962C8B-B14F-4D97-AF65-F5344CB8AC3E}">
        <p14:creationId xmlns:p14="http://schemas.microsoft.com/office/powerpoint/2010/main" val="17642415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7335B4-C920-1E95-874D-A46172C6860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2056F0E2-03E3-B809-4E27-516C4C940833}"/>
              </a:ext>
            </a:extLst>
          </p:cNvPr>
          <p:cNvSpPr>
            <a:spLocks noGrp="1"/>
          </p:cNvSpPr>
          <p:nvPr>
            <p:ph idx="1"/>
          </p:nvPr>
        </p:nvSpPr>
        <p:spPr/>
        <p:txBody>
          <a:bodyPr/>
          <a:lstStyle/>
          <a:p>
            <a:endParaRPr lang="en-US"/>
          </a:p>
        </p:txBody>
      </p:sp>
      <p:graphicFrame>
        <p:nvGraphicFramePr>
          <p:cNvPr id="4" name="Object 3">
            <a:hlinkClick r:id="" action="ppaction://ole?verb=0"/>
            <a:extLst>
              <a:ext uri="{FF2B5EF4-FFF2-40B4-BE49-F238E27FC236}">
                <a16:creationId xmlns:a16="http://schemas.microsoft.com/office/drawing/2014/main" id="{8B03C430-CCDB-8158-6DAA-5F1029A9628C}"/>
              </a:ext>
            </a:extLst>
          </p:cNvPr>
          <p:cNvGraphicFramePr>
            <a:graphicFrameLocks noChangeAspect="1"/>
          </p:cNvGraphicFramePr>
          <p:nvPr>
            <p:extLst>
              <p:ext uri="{D42A27DB-BD31-4B8C-83A1-F6EECF244321}">
                <p14:modId xmlns:p14="http://schemas.microsoft.com/office/powerpoint/2010/main" val="2562588362"/>
              </p:ext>
            </p:extLst>
          </p:nvPr>
        </p:nvGraphicFramePr>
        <p:xfrm>
          <a:off x="0" y="-32808"/>
          <a:ext cx="6882605" cy="9176807"/>
        </p:xfrm>
        <a:graphic>
          <a:graphicData uri="http://schemas.openxmlformats.org/presentationml/2006/ole">
            <mc:AlternateContent xmlns:mc="http://schemas.openxmlformats.org/markup-compatibility/2006">
              <mc:Choice xmlns:v="urn:schemas-microsoft-com:vml" Requires="v">
                <p:oleObj name="Presentation" r:id="rId2" imgW="3453680" imgH="4604151" progId="PowerPoint.Show.12">
                  <p:embed/>
                </p:oleObj>
              </mc:Choice>
              <mc:Fallback>
                <p:oleObj name="Presentation" r:id="rId2" imgW="3453680" imgH="4604151" progId="PowerPoint.Show.12">
                  <p:embed/>
                  <p:pic>
                    <p:nvPicPr>
                      <p:cNvPr id="0" name=""/>
                      <p:cNvPicPr/>
                      <p:nvPr/>
                    </p:nvPicPr>
                    <p:blipFill>
                      <a:blip r:embed="rId3"/>
                      <a:stretch>
                        <a:fillRect/>
                      </a:stretch>
                    </p:blipFill>
                    <p:spPr>
                      <a:xfrm>
                        <a:off x="0" y="-32808"/>
                        <a:ext cx="6882605" cy="9176807"/>
                      </a:xfrm>
                      <a:prstGeom prst="rect">
                        <a:avLst/>
                      </a:prstGeom>
                    </p:spPr>
                  </p:pic>
                </p:oleObj>
              </mc:Fallback>
            </mc:AlternateContent>
          </a:graphicData>
        </a:graphic>
      </p:graphicFrame>
    </p:spTree>
    <p:extLst>
      <p:ext uri="{BB962C8B-B14F-4D97-AF65-F5344CB8AC3E}">
        <p14:creationId xmlns:p14="http://schemas.microsoft.com/office/powerpoint/2010/main" val="87550599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B35CEC33-0085-8A61-7BB6-8EF0B71E68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7210" y="240462"/>
            <a:ext cx="6723579" cy="8903538"/>
          </a:xfrm>
          <a:prstGeom prst="rect">
            <a:avLst/>
          </a:prstGeom>
        </p:spPr>
      </p:pic>
    </p:spTree>
    <p:extLst>
      <p:ext uri="{BB962C8B-B14F-4D97-AF65-F5344CB8AC3E}">
        <p14:creationId xmlns:p14="http://schemas.microsoft.com/office/powerpoint/2010/main" val="3763711806"/>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25215</TotalTime>
  <Words>426</Words>
  <Application>Microsoft Office PowerPoint</Application>
  <PresentationFormat>On-screen Show (4:3)</PresentationFormat>
  <Paragraphs>81</Paragraphs>
  <Slides>4</Slides>
  <Notes>2</Notes>
  <HiddenSlides>0</HiddenSlides>
  <MMClips>0</MMClips>
  <ScaleCrop>false</ScaleCrop>
  <HeadingPairs>
    <vt:vector size="8" baseType="variant">
      <vt:variant>
        <vt:lpstr>Fonts Used</vt:lpstr>
      </vt:variant>
      <vt:variant>
        <vt:i4>3</vt:i4>
      </vt:variant>
      <vt:variant>
        <vt:lpstr>Theme</vt:lpstr>
      </vt:variant>
      <vt:variant>
        <vt:i4>1</vt:i4>
      </vt:variant>
      <vt:variant>
        <vt:lpstr>Embedded OLE Servers</vt:lpstr>
      </vt:variant>
      <vt:variant>
        <vt:i4>1</vt:i4>
      </vt:variant>
      <vt:variant>
        <vt:lpstr>Slide Titles</vt:lpstr>
      </vt:variant>
      <vt:variant>
        <vt:i4>4</vt:i4>
      </vt:variant>
    </vt:vector>
  </HeadingPairs>
  <TitlesOfParts>
    <vt:vector size="9" baseType="lpstr">
      <vt:lpstr>Arial</vt:lpstr>
      <vt:lpstr>Calibri</vt:lpstr>
      <vt:lpstr>Calibri Light</vt:lpstr>
      <vt:lpstr>Office Theme</vt:lpstr>
      <vt:lpstr>Presentation</vt:lpstr>
      <vt:lpstr>2026 Used Homes and Available Lots</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Dori J Hale</dc:creator>
  <cp:keywords>Forms</cp:keywords>
  <cp:lastModifiedBy>Dori Hale</cp:lastModifiedBy>
  <cp:revision>129</cp:revision>
  <cp:lastPrinted>2026-03-20T15:37:47Z</cp:lastPrinted>
  <dcterms:created xsi:type="dcterms:W3CDTF">2017-07-26T21:02:01Z</dcterms:created>
  <dcterms:modified xsi:type="dcterms:W3CDTF">2026-10-12T17:47:56Z</dcterms:modified>
</cp:coreProperties>
</file>