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91" r:id="rId2"/>
  </p:sldIdLst>
  <p:sldSz cx="6858000" cy="9144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44" userDrawn="1">
          <p15:clr>
            <a:srgbClr val="A4A3A4"/>
          </p15:clr>
        </p15:guide>
        <p15:guide id="2" pos="21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45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6400" autoAdjust="0"/>
  </p:normalViewPr>
  <p:slideViewPr>
    <p:cSldViewPr snapToGrid="0" showGuides="1">
      <p:cViewPr varScale="1">
        <p:scale>
          <a:sx n="83" d="100"/>
          <a:sy n="83" d="100"/>
        </p:scale>
        <p:origin x="2970" y="84"/>
      </p:cViewPr>
      <p:guideLst>
        <p:guide orient="horz" pos="4344"/>
        <p:guide pos="2136"/>
      </p:guideLst>
    </p:cSldViewPr>
  </p:slideViewPr>
  <p:notesTextViewPr>
    <p:cViewPr>
      <p:scale>
        <a:sx n="1" d="1"/>
        <a:sy n="1" d="1"/>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ri Hale" userId="082067c45480d47b" providerId="LiveId" clId="{4C5D1CE7-8D90-4E53-846D-E3B53A3CF2D9}"/>
    <pc:docChg chg="modSld">
      <pc:chgData name="Dori Hale" userId="082067c45480d47b" providerId="LiveId" clId="{4C5D1CE7-8D90-4E53-846D-E3B53A3CF2D9}" dt="2025-06-20T17:19:37.459" v="0" actId="2164"/>
      <pc:docMkLst>
        <pc:docMk/>
      </pc:docMkLst>
      <pc:sldChg chg="modSp mod">
        <pc:chgData name="Dori Hale" userId="082067c45480d47b" providerId="LiveId" clId="{4C5D1CE7-8D90-4E53-846D-E3B53A3CF2D9}" dt="2025-06-20T17:19:37.459" v="0" actId="2164"/>
        <pc:sldMkLst>
          <pc:docMk/>
          <pc:sldMk cId="1267979733" sldId="291"/>
        </pc:sldMkLst>
        <pc:graphicFrameChg chg="modGraphic">
          <ac:chgData name="Dori Hale" userId="082067c45480d47b" providerId="LiveId" clId="{4C5D1CE7-8D90-4E53-846D-E3B53A3CF2D9}" dt="2025-06-20T17:19:37.459" v="0" actId="2164"/>
          <ac:graphicFrameMkLst>
            <pc:docMk/>
            <pc:sldMk cId="1267979733" sldId="291"/>
            <ac:graphicFrameMk id="20" creationId="{9847880B-2FD9-42FB-B0CC-1EABEC1A418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8163" cy="469900"/>
          </a:xfrm>
          <a:prstGeom prst="rect">
            <a:avLst/>
          </a:prstGeom>
        </p:spPr>
        <p:txBody>
          <a:bodyPr vert="horz" lIns="91430" tIns="45715" rIns="91430" bIns="45715" rtlCol="0"/>
          <a:lstStyle>
            <a:lvl1pPr algn="l">
              <a:defRPr sz="1200"/>
            </a:lvl1pPr>
          </a:lstStyle>
          <a:p>
            <a:endParaRPr lang="en-US" dirty="0"/>
          </a:p>
        </p:txBody>
      </p:sp>
      <p:sp>
        <p:nvSpPr>
          <p:cNvPr id="3" name="Date Placeholder 2"/>
          <p:cNvSpPr>
            <a:spLocks noGrp="1"/>
          </p:cNvSpPr>
          <p:nvPr>
            <p:ph type="dt" idx="1"/>
          </p:nvPr>
        </p:nvSpPr>
        <p:spPr>
          <a:xfrm>
            <a:off x="4022726" y="1"/>
            <a:ext cx="3078163" cy="469900"/>
          </a:xfrm>
          <a:prstGeom prst="rect">
            <a:avLst/>
          </a:prstGeom>
        </p:spPr>
        <p:txBody>
          <a:bodyPr vert="horz" lIns="91430" tIns="45715" rIns="91430" bIns="45715" rtlCol="0"/>
          <a:lstStyle>
            <a:lvl1pPr algn="r">
              <a:defRPr sz="1200"/>
            </a:lvl1pPr>
          </a:lstStyle>
          <a:p>
            <a:fld id="{125C1899-3986-4491-B33A-C5BA2F72B086}" type="datetimeFigureOut">
              <a:rPr lang="en-US" smtClean="0"/>
              <a:t>6/20/2025</a:t>
            </a:fld>
            <a:endParaRPr lang="en-US" dirty="0"/>
          </a:p>
        </p:txBody>
      </p:sp>
      <p:sp>
        <p:nvSpPr>
          <p:cNvPr id="4" name="Slide Image Placeholder 3"/>
          <p:cNvSpPr>
            <a:spLocks noGrp="1" noRot="1" noChangeAspect="1"/>
          </p:cNvSpPr>
          <p:nvPr>
            <p:ph type="sldImg" idx="2"/>
          </p:nvPr>
        </p:nvSpPr>
        <p:spPr>
          <a:xfrm>
            <a:off x="2362200" y="1173163"/>
            <a:ext cx="2378075" cy="3168650"/>
          </a:xfrm>
          <a:prstGeom prst="rect">
            <a:avLst/>
          </a:prstGeom>
          <a:noFill/>
          <a:ln w="12700">
            <a:solidFill>
              <a:prstClr val="black"/>
            </a:solidFill>
          </a:ln>
        </p:spPr>
        <p:txBody>
          <a:bodyPr vert="horz" lIns="91430" tIns="45715" rIns="91430" bIns="45715" rtlCol="0" anchor="ctr"/>
          <a:lstStyle/>
          <a:p>
            <a:endParaRPr lang="en-US" dirty="0"/>
          </a:p>
        </p:txBody>
      </p:sp>
      <p:sp>
        <p:nvSpPr>
          <p:cNvPr id="5" name="Notes Placeholder 4"/>
          <p:cNvSpPr>
            <a:spLocks noGrp="1"/>
          </p:cNvSpPr>
          <p:nvPr>
            <p:ph type="body" sz="quarter" idx="3"/>
          </p:nvPr>
        </p:nvSpPr>
        <p:spPr>
          <a:xfrm>
            <a:off x="709613" y="4518026"/>
            <a:ext cx="5683250" cy="3697288"/>
          </a:xfrm>
          <a:prstGeom prst="rect">
            <a:avLst/>
          </a:prstGeom>
        </p:spPr>
        <p:txBody>
          <a:bodyPr vert="horz" lIns="91430" tIns="45715" rIns="91430" bIns="457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8575"/>
            <a:ext cx="3078163" cy="469900"/>
          </a:xfrm>
          <a:prstGeom prst="rect">
            <a:avLst/>
          </a:prstGeom>
        </p:spPr>
        <p:txBody>
          <a:bodyPr vert="horz" lIns="91430" tIns="45715" rIns="91430" bIns="457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2726" y="8918575"/>
            <a:ext cx="3078163" cy="469900"/>
          </a:xfrm>
          <a:prstGeom prst="rect">
            <a:avLst/>
          </a:prstGeom>
        </p:spPr>
        <p:txBody>
          <a:bodyPr vert="horz" lIns="91430" tIns="45715" rIns="91430" bIns="45715" rtlCol="0" anchor="b"/>
          <a:lstStyle>
            <a:lvl1pPr algn="r">
              <a:defRPr sz="1200"/>
            </a:lvl1pPr>
          </a:lstStyle>
          <a:p>
            <a:fld id="{D427A0FE-424F-4273-AE23-CACEF1CF0AFA}" type="slidenum">
              <a:rPr lang="en-US" smtClean="0"/>
              <a:t>‹#›</a:t>
            </a:fld>
            <a:endParaRPr lang="en-US" dirty="0"/>
          </a:p>
        </p:txBody>
      </p:sp>
    </p:spTree>
    <p:extLst>
      <p:ext uri="{BB962C8B-B14F-4D97-AF65-F5344CB8AC3E}">
        <p14:creationId xmlns:p14="http://schemas.microsoft.com/office/powerpoint/2010/main" val="1366846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2025" y="704850"/>
            <a:ext cx="2640013"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36475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6/20/2025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518221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6/20/2025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925207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6/20/2025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880953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6/20/2025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44486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2FA0D81-0A4B-44A8-A46A-00BAEC508813}" type="datetimeFigureOut">
              <a:rPr lang="en-US" smtClean="0"/>
              <a:t>6/20/2025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960612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2FA0D81-0A4B-44A8-A46A-00BAEC508813}" type="datetimeFigureOut">
              <a:rPr lang="en-US" smtClean="0"/>
              <a:t>6/20/2025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333380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A0D81-0A4B-44A8-A46A-00BAEC508813}" type="datetimeFigureOut">
              <a:rPr lang="en-US" smtClean="0"/>
              <a:t>6/20/2025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73653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2FA0D81-0A4B-44A8-A46A-00BAEC508813}" type="datetimeFigureOut">
              <a:rPr lang="en-US" smtClean="0"/>
              <a:t>6/20/2025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02375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FA0D81-0A4B-44A8-A46A-00BAEC508813}" type="datetimeFigureOut">
              <a:rPr lang="en-US" smtClean="0"/>
              <a:t>6/20/2025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74423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2FA0D81-0A4B-44A8-A46A-00BAEC508813}" type="datetimeFigureOut">
              <a:rPr lang="en-US" smtClean="0"/>
              <a:t>6/20/2025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4181460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2FA0D81-0A4B-44A8-A46A-00BAEC508813}" type="datetimeFigureOut">
              <a:rPr lang="en-US" smtClean="0"/>
              <a:t>6/20/2025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132490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82FA0D81-0A4B-44A8-A46A-00BAEC508813}" type="datetimeFigureOut">
              <a:rPr lang="en-US" smtClean="0"/>
              <a:t>6/20/2025</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727DA4B-B80E-480C-B1F1-A8E50D07C969}" type="slidenum">
              <a:rPr lang="en-US" smtClean="0"/>
              <a:t>‹#›</a:t>
            </a:fld>
            <a:endParaRPr lang="en-US" dirty="0"/>
          </a:p>
        </p:txBody>
      </p:sp>
    </p:spTree>
    <p:extLst>
      <p:ext uri="{BB962C8B-B14F-4D97-AF65-F5344CB8AC3E}">
        <p14:creationId xmlns:p14="http://schemas.microsoft.com/office/powerpoint/2010/main" val="3018272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B15C7-4440-409A-B35C-610EBEC757D8}"/>
              </a:ext>
            </a:extLst>
          </p:cNvPr>
          <p:cNvSpPr>
            <a:spLocks noGrp="1"/>
          </p:cNvSpPr>
          <p:nvPr>
            <p:ph type="ctrTitle"/>
          </p:nvPr>
        </p:nvSpPr>
        <p:spPr>
          <a:xfrm>
            <a:off x="510264" y="829056"/>
            <a:ext cx="5829300" cy="361483"/>
          </a:xfrm>
        </p:spPr>
        <p:txBody>
          <a:bodyPr anchor="t">
            <a:noAutofit/>
          </a:bodyPr>
          <a:lstStyle/>
          <a:p>
            <a:r>
              <a:rPr lang="en-US" sz="2400" b="1" dirty="0">
                <a:solidFill>
                  <a:srgbClr val="2C451B"/>
                </a:solidFill>
                <a:latin typeface="Calibri (Body)"/>
              </a:rPr>
              <a:t>JennLake Selling Home Lot Inspections</a:t>
            </a: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31BD5FB6-48F7-4D05-BD6F-4A4DEFD4593B}"/>
              </a:ext>
            </a:extLst>
          </p:cNvPr>
          <p:cNvSpPr txBox="1">
            <a:spLocks/>
          </p:cNvSpPr>
          <p:nvPr/>
        </p:nvSpPr>
        <p:spPr>
          <a:xfrm>
            <a:off x="2204999" y="380589"/>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06/16/2025</a:t>
            </a:r>
          </a:p>
          <a:p>
            <a:pPr marL="285750" indent="-285750">
              <a:lnSpc>
                <a:spcPct val="100000"/>
              </a:lnSpc>
              <a:spcBef>
                <a:spcPts val="0"/>
              </a:spcBef>
              <a:buFont typeface="Arial" panose="020B0604020202020204" pitchFamily="34" charset="0"/>
              <a:buChar char="•"/>
            </a:pPr>
            <a:endParaRPr lang="en-US" sz="160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17" name="Title 1">
            <a:extLst>
              <a:ext uri="{FF2B5EF4-FFF2-40B4-BE49-F238E27FC236}">
                <a16:creationId xmlns:a16="http://schemas.microsoft.com/office/drawing/2014/main" id="{BF2189E1-E91D-4778-B40A-CDC853D92E81}"/>
              </a:ext>
            </a:extLst>
          </p:cNvPr>
          <p:cNvSpPr txBox="1">
            <a:spLocks/>
          </p:cNvSpPr>
          <p:nvPr/>
        </p:nvSpPr>
        <p:spPr>
          <a:xfrm>
            <a:off x="510264" y="1186030"/>
            <a:ext cx="5829300" cy="2032094"/>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171450" indent="-171450" algn="l">
              <a:buFont typeface="Arial" panose="020B0604020202020204" pitchFamily="34" charset="0"/>
              <a:buChar char="•"/>
            </a:pPr>
            <a:r>
              <a:rPr lang="en-US" sz="1050" dirty="0">
                <a:solidFill>
                  <a:srgbClr val="2C451B"/>
                </a:solidFill>
                <a:latin typeface="+mn-lt"/>
                <a:cs typeface="Arial" panose="020B0604020202020204" pitchFamily="34" charset="0"/>
              </a:rPr>
              <a:t>JennLake Meadows is not responsible for assessing the structural integrity or condition of any home. However, if we believe a home has deteriorated to a condition beyond its value to be repaired or renovated, we may choose to not re-new the lease and require the removal of the home from the property.</a:t>
            </a:r>
          </a:p>
          <a:p>
            <a:pPr marL="171450" indent="-171450" algn="l">
              <a:buFont typeface="Arial" panose="020B0604020202020204" pitchFamily="34" charset="0"/>
              <a:buChar char="•"/>
            </a:pPr>
            <a:r>
              <a:rPr lang="en-US" sz="1050" dirty="0">
                <a:solidFill>
                  <a:srgbClr val="2C451B"/>
                </a:solidFill>
                <a:latin typeface="+mn-lt"/>
                <a:cs typeface="Arial" panose="020B0604020202020204" pitchFamily="34" charset="0"/>
              </a:rPr>
              <a:t>Major issues and safety issues must be resolved within timelines and will be documented in the Lease Agreement with new owners if unresolved at home closing in the office.</a:t>
            </a:r>
          </a:p>
          <a:p>
            <a:pPr marL="171450" indent="-171450" algn="l">
              <a:buFont typeface="Arial" panose="020B0604020202020204" pitchFamily="34" charset="0"/>
              <a:buChar char="•"/>
            </a:pPr>
            <a:r>
              <a:rPr lang="en-US" sz="1050" dirty="0">
                <a:solidFill>
                  <a:srgbClr val="2C451B"/>
                </a:solidFill>
                <a:latin typeface="+mn-lt"/>
                <a:cs typeface="Arial" panose="020B0604020202020204" pitchFamily="34" charset="0"/>
              </a:rPr>
              <a:t>The office has a JD Power MH Connect subscription and will provide the estimated value report for any home upon request at no charge (new or used). Please read the Age of Home policy which is available in the website Documents section.</a:t>
            </a:r>
          </a:p>
        </p:txBody>
      </p:sp>
      <p:graphicFrame>
        <p:nvGraphicFramePr>
          <p:cNvPr id="20" name="Table 19">
            <a:extLst>
              <a:ext uri="{FF2B5EF4-FFF2-40B4-BE49-F238E27FC236}">
                <a16:creationId xmlns:a16="http://schemas.microsoft.com/office/drawing/2014/main" id="{9847880B-2FD9-42FB-B0CC-1EABEC1A4184}"/>
              </a:ext>
            </a:extLst>
          </p:cNvPr>
          <p:cNvGraphicFramePr>
            <a:graphicFrameLocks noGrp="1"/>
          </p:cNvGraphicFramePr>
          <p:nvPr>
            <p:extLst>
              <p:ext uri="{D42A27DB-BD31-4B8C-83A1-F6EECF244321}">
                <p14:modId xmlns:p14="http://schemas.microsoft.com/office/powerpoint/2010/main" val="3067738945"/>
              </p:ext>
            </p:extLst>
          </p:nvPr>
        </p:nvGraphicFramePr>
        <p:xfrm>
          <a:off x="178329" y="2690037"/>
          <a:ext cx="6425141" cy="3657600"/>
        </p:xfrm>
        <a:graphic>
          <a:graphicData uri="http://schemas.openxmlformats.org/drawingml/2006/table">
            <a:tbl>
              <a:tblPr firstRow="1" bandRow="1">
                <a:tableStyleId>{93296810-A885-4BE3-A3E7-6D5BEEA58F35}</a:tableStyleId>
              </a:tblPr>
              <a:tblGrid>
                <a:gridCol w="948283">
                  <a:extLst>
                    <a:ext uri="{9D8B030D-6E8A-4147-A177-3AD203B41FA5}">
                      <a16:colId xmlns:a16="http://schemas.microsoft.com/office/drawing/2014/main" val="3838584133"/>
                    </a:ext>
                  </a:extLst>
                </a:gridCol>
                <a:gridCol w="5476858">
                  <a:extLst>
                    <a:ext uri="{9D8B030D-6E8A-4147-A177-3AD203B41FA5}">
                      <a16:colId xmlns:a16="http://schemas.microsoft.com/office/drawing/2014/main" val="2576815655"/>
                    </a:ext>
                  </a:extLst>
                </a:gridCol>
              </a:tblGrid>
              <a:tr h="0">
                <a:tc>
                  <a:txBody>
                    <a:bodyPr/>
                    <a:lstStyle/>
                    <a:p>
                      <a:pPr algn="ctr"/>
                      <a:r>
                        <a:rPr lang="en-US" sz="1200" b="1" dirty="0"/>
                        <a:t>LOT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r>
                        <a:rPr lang="en-US" sz="1200" b="1" dirty="0"/>
                        <a:t>INSPECTION RESULTS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4182150509"/>
                  </a:ext>
                </a:extLst>
              </a:tr>
              <a:tr h="222630">
                <a:tc>
                  <a:txBody>
                    <a:bodyPr/>
                    <a:lstStyle/>
                    <a:p>
                      <a:pPr algn="ctr"/>
                      <a:r>
                        <a:rPr lang="en-US" sz="1100" b="1" dirty="0"/>
                        <a:t>32 Bernice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100" kern="1200" dirty="0">
                          <a:solidFill>
                            <a:schemeClr val="tx1"/>
                          </a:solidFill>
                          <a:effectLst/>
                          <a:latin typeface="+mn-lt"/>
                          <a:ea typeface="+mn-ea"/>
                          <a:cs typeface="+mn-cs"/>
                        </a:rPr>
                        <a:t>Trim trees over roof</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Trim bushes back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Pressure wash home and deck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Cool seal roof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Remove all items in yard (Be sure to take satellite dish to the dump and not our dumpsters)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Clean 5 feet behind fence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Remove rotted timbers around front of home and walkaways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Needs outside light covers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Replace front deck (right side of home)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Remove chicken wire around home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Replace broken window on right side of home</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Remove weeds growing on the side of the home</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Replace front door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38250162"/>
                  </a:ext>
                </a:extLst>
              </a:tr>
              <a:tr h="222630">
                <a:tc>
                  <a:txBody>
                    <a:bodyPr/>
                    <a:lstStyle/>
                    <a:p>
                      <a:pPr algn="ctr"/>
                      <a:r>
                        <a:rPr lang="en-US" sz="1100" b="1" dirty="0"/>
                        <a:t>142 Dixie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solidFill>
                            <a:schemeClr val="dk1"/>
                          </a:solidFill>
                          <a:effectLst/>
                          <a:latin typeface="+mn-lt"/>
                          <a:ea typeface="+mn-ea"/>
                          <a:cs typeface="+mn-cs"/>
                        </a:rPr>
                        <a:t>Add outside light cover </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solidFill>
                            <a:schemeClr val="dk1"/>
                          </a:solidFill>
                          <a:effectLst/>
                          <a:latin typeface="+mn-lt"/>
                          <a:ea typeface="+mn-ea"/>
                          <a:cs typeface="+mn-cs"/>
                        </a:rPr>
                        <a:t>Remove weed growing in lattice on front porch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80120169"/>
                  </a:ext>
                </a:extLst>
              </a:tr>
              <a:tr h="222630">
                <a:tc>
                  <a:txBody>
                    <a:bodyPr/>
                    <a:lstStyle/>
                    <a:p>
                      <a:pPr algn="ctr"/>
                      <a:r>
                        <a:rPr lang="en-US" sz="1100" b="1" dirty="0"/>
                        <a:t>154 Dixie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solidFill>
                            <a:schemeClr val="dk1"/>
                          </a:solidFill>
                          <a:effectLst/>
                          <a:latin typeface="+mn-lt"/>
                          <a:ea typeface="+mn-ea"/>
                          <a:cs typeface="+mn-cs"/>
                        </a:rPr>
                        <a:t>No issues identified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4744151"/>
                  </a:ext>
                </a:extLst>
              </a:tr>
              <a:tr h="147111">
                <a:tc>
                  <a:txBody>
                    <a:bodyPr/>
                    <a:lstStyle/>
                    <a:p>
                      <a:pPr algn="ctr"/>
                      <a:r>
                        <a:rPr lang="en-US" sz="1100" b="1" dirty="0"/>
                        <a:t>636 JLD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lvl="0" indent="-171450">
                        <a:buFont typeface="Arial" panose="020B0604020202020204" pitchFamily="34" charset="0"/>
                        <a:buChar char="•"/>
                      </a:pPr>
                      <a:r>
                        <a:rPr lang="en-US" sz="1100" kern="1200" dirty="0">
                          <a:solidFill>
                            <a:schemeClr val="dk1"/>
                          </a:solidFill>
                          <a:effectLst/>
                          <a:latin typeface="+mn-lt"/>
                          <a:ea typeface="+mn-ea"/>
                          <a:cs typeface="+mn-cs"/>
                        </a:rPr>
                        <a:t>Pick up branches in back yard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27194529"/>
                  </a:ext>
                </a:extLst>
              </a:tr>
            </a:tbl>
          </a:graphicData>
        </a:graphic>
      </p:graphicFrame>
    </p:spTree>
    <p:extLst>
      <p:ext uri="{BB962C8B-B14F-4D97-AF65-F5344CB8AC3E}">
        <p14:creationId xmlns:p14="http://schemas.microsoft.com/office/powerpoint/2010/main" val="126797973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24634</TotalTime>
  <Words>274</Words>
  <Application>Microsoft Office PowerPoint</Application>
  <PresentationFormat>On-screen Show (4:3)</PresentationFormat>
  <Paragraphs>33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(Body)</vt:lpstr>
      <vt:lpstr>Calibri Light</vt:lpstr>
      <vt:lpstr>Office Theme</vt:lpstr>
      <vt:lpstr>JennLake Selling Home Lot Inspections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Dori J Hale</dc:creator>
  <cp:keywords>Forms</cp:keywords>
  <cp:lastModifiedBy>Dori Hale</cp:lastModifiedBy>
  <cp:revision>100</cp:revision>
  <cp:lastPrinted>2024-03-27T21:06:06Z</cp:lastPrinted>
  <dcterms:created xsi:type="dcterms:W3CDTF">2017-07-26T21:02:01Z</dcterms:created>
  <dcterms:modified xsi:type="dcterms:W3CDTF">2025-06-20T17:19:43Z</dcterms:modified>
</cp:coreProperties>
</file>