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
  </p:notesMasterIdLst>
  <p:sldIdLst>
    <p:sldId id="291" r:id="rId2"/>
  </p:sldIdLst>
  <p:sldSz cx="6858000" cy="9144000" type="screen4x3"/>
  <p:notesSz cx="7102475" cy="93884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344" userDrawn="1">
          <p15:clr>
            <a:srgbClr val="A4A3A4"/>
          </p15:clr>
        </p15:guide>
        <p15:guide id="2" pos="213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C451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6400" autoAdjust="0"/>
  </p:normalViewPr>
  <p:slideViewPr>
    <p:cSldViewPr snapToGrid="0" showGuides="1">
      <p:cViewPr varScale="1">
        <p:scale>
          <a:sx n="83" d="100"/>
          <a:sy n="83" d="100"/>
        </p:scale>
        <p:origin x="3054" y="138"/>
      </p:cViewPr>
      <p:guideLst>
        <p:guide orient="horz" pos="4344"/>
        <p:guide pos="2136"/>
      </p:guideLst>
    </p:cSldViewPr>
  </p:slideViewPr>
  <p:notesTextViewPr>
    <p:cViewPr>
      <p:scale>
        <a:sx n="1" d="1"/>
        <a:sy n="1" d="1"/>
      </p:scale>
      <p:origin x="0" y="0"/>
    </p:cViewPr>
  </p:notesTextViewPr>
  <p:sorterViewPr>
    <p:cViewPr>
      <p:scale>
        <a:sx n="110" d="100"/>
        <a:sy n="110" d="100"/>
      </p:scale>
      <p:origin x="0" y="0"/>
    </p:cViewPr>
  </p:sorterViewPr>
  <p:gridSpacing cx="76200" cy="76200"/>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ori Hale" userId="14c1f408-cf59-45a1-9f78-52634d255e35" providerId="ADAL" clId="{975657A5-1D2A-49B2-BF59-57DB7D9FA65B}"/>
    <pc:docChg chg="modSld">
      <pc:chgData name="Dori Hale" userId="14c1f408-cf59-45a1-9f78-52634d255e35" providerId="ADAL" clId="{975657A5-1D2A-49B2-BF59-57DB7D9FA65B}" dt="2026-02-23T16:53:16.208" v="52" actId="20577"/>
      <pc:docMkLst>
        <pc:docMk/>
      </pc:docMkLst>
      <pc:sldChg chg="modSp mod">
        <pc:chgData name="Dori Hale" userId="14c1f408-cf59-45a1-9f78-52634d255e35" providerId="ADAL" clId="{975657A5-1D2A-49B2-BF59-57DB7D9FA65B}" dt="2026-02-23T16:53:16.208" v="52" actId="20577"/>
        <pc:sldMkLst>
          <pc:docMk/>
          <pc:sldMk cId="1267979733" sldId="291"/>
        </pc:sldMkLst>
        <pc:spChg chg="mod">
          <ac:chgData name="Dori Hale" userId="14c1f408-cf59-45a1-9f78-52634d255e35" providerId="ADAL" clId="{975657A5-1D2A-49B2-BF59-57DB7D9FA65B}" dt="2026-02-23T16:53:16.208" v="52" actId="20577"/>
          <ac:spMkLst>
            <pc:docMk/>
            <pc:sldMk cId="1267979733" sldId="291"/>
            <ac:spMk id="11" creationId="{31BD5FB6-48F7-4D05-BD6F-4A4DEFD4593B}"/>
          </ac:spMkLst>
        </pc:spChg>
        <pc:graphicFrameChg chg="modGraphic">
          <ac:chgData name="Dori Hale" userId="14c1f408-cf59-45a1-9f78-52634d255e35" providerId="ADAL" clId="{975657A5-1D2A-49B2-BF59-57DB7D9FA65B}" dt="2026-02-23T16:53:12.715" v="48" actId="20577"/>
          <ac:graphicFrameMkLst>
            <pc:docMk/>
            <pc:sldMk cId="1267979733" sldId="291"/>
            <ac:graphicFrameMk id="20" creationId="{9847880B-2FD9-42FB-B0CC-1EABEC1A4184}"/>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78163" cy="469900"/>
          </a:xfrm>
          <a:prstGeom prst="rect">
            <a:avLst/>
          </a:prstGeom>
        </p:spPr>
        <p:txBody>
          <a:bodyPr vert="horz" lIns="91430" tIns="45715" rIns="91430" bIns="45715" rtlCol="0"/>
          <a:lstStyle>
            <a:lvl1pPr algn="l">
              <a:defRPr sz="1200"/>
            </a:lvl1pPr>
          </a:lstStyle>
          <a:p>
            <a:endParaRPr lang="en-US" dirty="0"/>
          </a:p>
        </p:txBody>
      </p:sp>
      <p:sp>
        <p:nvSpPr>
          <p:cNvPr id="3" name="Date Placeholder 2"/>
          <p:cNvSpPr>
            <a:spLocks noGrp="1"/>
          </p:cNvSpPr>
          <p:nvPr>
            <p:ph type="dt" idx="1"/>
          </p:nvPr>
        </p:nvSpPr>
        <p:spPr>
          <a:xfrm>
            <a:off x="4022726" y="1"/>
            <a:ext cx="3078163" cy="469900"/>
          </a:xfrm>
          <a:prstGeom prst="rect">
            <a:avLst/>
          </a:prstGeom>
        </p:spPr>
        <p:txBody>
          <a:bodyPr vert="horz" lIns="91430" tIns="45715" rIns="91430" bIns="45715" rtlCol="0"/>
          <a:lstStyle>
            <a:lvl1pPr algn="r">
              <a:defRPr sz="1200"/>
            </a:lvl1pPr>
          </a:lstStyle>
          <a:p>
            <a:fld id="{125C1899-3986-4491-B33A-C5BA2F72B086}" type="datetimeFigureOut">
              <a:rPr lang="en-US" smtClean="0"/>
              <a:t>2/23/2026</a:t>
            </a:fld>
            <a:endParaRPr lang="en-US" dirty="0"/>
          </a:p>
        </p:txBody>
      </p:sp>
      <p:sp>
        <p:nvSpPr>
          <p:cNvPr id="4" name="Slide Image Placeholder 3"/>
          <p:cNvSpPr>
            <a:spLocks noGrp="1" noRot="1" noChangeAspect="1"/>
          </p:cNvSpPr>
          <p:nvPr>
            <p:ph type="sldImg" idx="2"/>
          </p:nvPr>
        </p:nvSpPr>
        <p:spPr>
          <a:xfrm>
            <a:off x="2362200" y="1173163"/>
            <a:ext cx="2378075" cy="3168650"/>
          </a:xfrm>
          <a:prstGeom prst="rect">
            <a:avLst/>
          </a:prstGeom>
          <a:noFill/>
          <a:ln w="12700">
            <a:solidFill>
              <a:prstClr val="black"/>
            </a:solidFill>
          </a:ln>
        </p:spPr>
        <p:txBody>
          <a:bodyPr vert="horz" lIns="91430" tIns="45715" rIns="91430" bIns="45715" rtlCol="0" anchor="ctr"/>
          <a:lstStyle/>
          <a:p>
            <a:endParaRPr lang="en-US" dirty="0"/>
          </a:p>
        </p:txBody>
      </p:sp>
      <p:sp>
        <p:nvSpPr>
          <p:cNvPr id="5" name="Notes Placeholder 4"/>
          <p:cNvSpPr>
            <a:spLocks noGrp="1"/>
          </p:cNvSpPr>
          <p:nvPr>
            <p:ph type="body" sz="quarter" idx="3"/>
          </p:nvPr>
        </p:nvSpPr>
        <p:spPr>
          <a:xfrm>
            <a:off x="709613" y="4518026"/>
            <a:ext cx="5683250" cy="3697288"/>
          </a:xfrm>
          <a:prstGeom prst="rect">
            <a:avLst/>
          </a:prstGeom>
        </p:spPr>
        <p:txBody>
          <a:bodyPr vert="horz" lIns="91430" tIns="45715" rIns="91430" bIns="4571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918575"/>
            <a:ext cx="3078163" cy="469900"/>
          </a:xfrm>
          <a:prstGeom prst="rect">
            <a:avLst/>
          </a:prstGeom>
        </p:spPr>
        <p:txBody>
          <a:bodyPr vert="horz" lIns="91430" tIns="45715" rIns="91430" bIns="45715"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22726" y="8918575"/>
            <a:ext cx="3078163" cy="469900"/>
          </a:xfrm>
          <a:prstGeom prst="rect">
            <a:avLst/>
          </a:prstGeom>
        </p:spPr>
        <p:txBody>
          <a:bodyPr vert="horz" lIns="91430" tIns="45715" rIns="91430" bIns="45715" rtlCol="0" anchor="b"/>
          <a:lstStyle>
            <a:lvl1pPr algn="r">
              <a:defRPr sz="1200"/>
            </a:lvl1pPr>
          </a:lstStyle>
          <a:p>
            <a:fld id="{D427A0FE-424F-4273-AE23-CACEF1CF0AFA}" type="slidenum">
              <a:rPr lang="en-US" smtClean="0"/>
              <a:t>‹#›</a:t>
            </a:fld>
            <a:endParaRPr lang="en-US" dirty="0"/>
          </a:p>
        </p:txBody>
      </p:sp>
    </p:spTree>
    <p:extLst>
      <p:ext uri="{BB962C8B-B14F-4D97-AF65-F5344CB8AC3E}">
        <p14:creationId xmlns:p14="http://schemas.microsoft.com/office/powerpoint/2010/main" val="13668462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32025" y="704850"/>
            <a:ext cx="2640013" cy="3519488"/>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364758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2FA0D81-0A4B-44A8-A46A-00BAEC508813}" type="datetimeFigureOut">
              <a:rPr lang="en-US" smtClean="0"/>
              <a:t>2/23/2026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25182214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FA0D81-0A4B-44A8-A46A-00BAEC508813}" type="datetimeFigureOut">
              <a:rPr lang="en-US" smtClean="0"/>
              <a:t>2/23/2026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29252076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FA0D81-0A4B-44A8-A46A-00BAEC508813}" type="datetimeFigureOut">
              <a:rPr lang="en-US" smtClean="0"/>
              <a:t>2/23/2026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8809535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FA0D81-0A4B-44A8-A46A-00BAEC508813}" type="datetimeFigureOut">
              <a:rPr lang="en-US" smtClean="0"/>
              <a:t>2/23/2026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12444863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2FA0D81-0A4B-44A8-A46A-00BAEC508813}" type="datetimeFigureOut">
              <a:rPr lang="en-US" smtClean="0"/>
              <a:t>2/23/2026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9606124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2FA0D81-0A4B-44A8-A46A-00BAEC508813}" type="datetimeFigureOut">
              <a:rPr lang="en-US" smtClean="0"/>
              <a:t>2/23/2026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3333801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2FA0D81-0A4B-44A8-A46A-00BAEC508813}" type="datetimeFigureOut">
              <a:rPr lang="en-US" smtClean="0"/>
              <a:t>2/23/2026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12736539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2FA0D81-0A4B-44A8-A46A-00BAEC508813}" type="datetimeFigureOut">
              <a:rPr lang="en-US" smtClean="0"/>
              <a:t>2/23/2026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2023758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FA0D81-0A4B-44A8-A46A-00BAEC508813}" type="datetimeFigureOut">
              <a:rPr lang="en-US" smtClean="0"/>
              <a:t>2/23/2026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12744239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82FA0D81-0A4B-44A8-A46A-00BAEC508813}" type="datetimeFigureOut">
              <a:rPr lang="en-US" smtClean="0"/>
              <a:t>2/23/2026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41814600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a:t>Click icon to add picture</a:t>
            </a:r>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82FA0D81-0A4B-44A8-A46A-00BAEC508813}" type="datetimeFigureOut">
              <a:rPr lang="en-US" smtClean="0"/>
              <a:t>2/23/2026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21324906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82FA0D81-0A4B-44A8-A46A-00BAEC508813}" type="datetimeFigureOut">
              <a:rPr lang="en-US" smtClean="0"/>
              <a:t>2/23/2026</a:t>
            </a:fld>
            <a:endParaRPr lang="en-US" dirty="0"/>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4727DA4B-B80E-480C-B1F1-A8E50D07C969}" type="slidenum">
              <a:rPr lang="en-US" smtClean="0"/>
              <a:t>‹#›</a:t>
            </a:fld>
            <a:endParaRPr lang="en-US" dirty="0"/>
          </a:p>
        </p:txBody>
      </p:sp>
    </p:spTree>
    <p:extLst>
      <p:ext uri="{BB962C8B-B14F-4D97-AF65-F5344CB8AC3E}">
        <p14:creationId xmlns:p14="http://schemas.microsoft.com/office/powerpoint/2010/main" val="301827287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jennlake662@gmail.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B15C7-4440-409A-B35C-610EBEC757D8}"/>
              </a:ext>
            </a:extLst>
          </p:cNvPr>
          <p:cNvSpPr>
            <a:spLocks noGrp="1"/>
          </p:cNvSpPr>
          <p:nvPr>
            <p:ph type="ctrTitle"/>
          </p:nvPr>
        </p:nvSpPr>
        <p:spPr>
          <a:xfrm>
            <a:off x="510264" y="829056"/>
            <a:ext cx="5829300" cy="361483"/>
          </a:xfrm>
        </p:spPr>
        <p:txBody>
          <a:bodyPr anchor="t">
            <a:noAutofit/>
          </a:bodyPr>
          <a:lstStyle/>
          <a:p>
            <a:r>
              <a:rPr lang="en-US" sz="2400" b="1" dirty="0">
                <a:solidFill>
                  <a:srgbClr val="2C451B"/>
                </a:solidFill>
                <a:latin typeface="Calibri (Body)"/>
              </a:rPr>
              <a:t>JennLake Selling Home Lot Inspections</a:t>
            </a:r>
          </a:p>
        </p:txBody>
      </p:sp>
      <p:sp>
        <p:nvSpPr>
          <p:cNvPr id="9" name="Subtitle 2">
            <a:extLst>
              <a:ext uri="{FF2B5EF4-FFF2-40B4-BE49-F238E27FC236}">
                <a16:creationId xmlns:a16="http://schemas.microsoft.com/office/drawing/2014/main" id="{30E8686F-6C61-4395-9358-4F4081152338}"/>
              </a:ext>
            </a:extLst>
          </p:cNvPr>
          <p:cNvSpPr txBox="1">
            <a:spLocks/>
          </p:cNvSpPr>
          <p:nvPr/>
        </p:nvSpPr>
        <p:spPr>
          <a:xfrm>
            <a:off x="4925567" y="65107"/>
            <a:ext cx="1927451" cy="782052"/>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185 JennLake Drive</a:t>
            </a:r>
          </a:p>
          <a:p>
            <a:pPr>
              <a:lnSpc>
                <a:spcPct val="100000"/>
              </a:lnSpc>
              <a:spcBef>
                <a:spcPts val="0"/>
              </a:spcBef>
            </a:pPr>
            <a:r>
              <a:rPr lang="en-US" sz="1050" b="1" dirty="0">
                <a:solidFill>
                  <a:srgbClr val="2C451B"/>
                </a:solidFill>
              </a:rPr>
              <a:t>Starkville, MS 39759</a:t>
            </a:r>
          </a:p>
          <a:p>
            <a:pPr>
              <a:lnSpc>
                <a:spcPct val="100000"/>
              </a:lnSpc>
              <a:spcBef>
                <a:spcPts val="0"/>
              </a:spcBef>
            </a:pPr>
            <a:r>
              <a:rPr lang="en-US" sz="1050" b="1" dirty="0">
                <a:solidFill>
                  <a:srgbClr val="2C451B"/>
                </a:solidFill>
              </a:rPr>
              <a:t>Office: 662-324-1001</a:t>
            </a:r>
          </a:p>
          <a:p>
            <a:pPr>
              <a:lnSpc>
                <a:spcPct val="100000"/>
              </a:lnSpc>
              <a:spcBef>
                <a:spcPts val="0"/>
              </a:spcBef>
            </a:pPr>
            <a:r>
              <a:rPr lang="en-US" sz="1050" b="1" dirty="0">
                <a:solidFill>
                  <a:srgbClr val="2C451B"/>
                </a:solidFill>
              </a:rPr>
              <a:t>Mobile: 404-796-4152</a:t>
            </a:r>
          </a:p>
          <a:p>
            <a:pPr>
              <a:lnSpc>
                <a:spcPct val="100000"/>
              </a:lnSpc>
              <a:spcBef>
                <a:spcPts val="0"/>
              </a:spcBef>
            </a:pPr>
            <a:r>
              <a:rPr lang="en-US" sz="1050" b="1" dirty="0">
                <a:solidFill>
                  <a:srgbClr val="2C451B"/>
                </a:solidFill>
                <a:hlinkClick r:id="rId3"/>
              </a:rPr>
              <a:t>jennlake662@gmail.com</a:t>
            </a:r>
            <a:endParaRPr lang="en-US" sz="1050" b="1" dirty="0">
              <a:solidFill>
                <a:srgbClr val="2C451B"/>
              </a:solidFill>
            </a:endParaRPr>
          </a:p>
          <a:p>
            <a:pPr marL="285750" indent="-285750">
              <a:lnSpc>
                <a:spcPct val="100000"/>
              </a:lnSpc>
              <a:spcBef>
                <a:spcPts val="0"/>
              </a:spcBef>
              <a:buFont typeface="Arial" panose="020B0604020202020204" pitchFamily="34" charset="0"/>
              <a:buChar char="•"/>
            </a:pPr>
            <a:endParaRPr lang="en-US" sz="1050" b="1" dirty="0">
              <a:solidFill>
                <a:srgbClr val="2C451B"/>
              </a:solidFill>
            </a:endParaRPr>
          </a:p>
        </p:txBody>
      </p:sp>
      <p:sp>
        <p:nvSpPr>
          <p:cNvPr id="11" name="Subtitle 2">
            <a:extLst>
              <a:ext uri="{FF2B5EF4-FFF2-40B4-BE49-F238E27FC236}">
                <a16:creationId xmlns:a16="http://schemas.microsoft.com/office/drawing/2014/main" id="{31BD5FB6-48F7-4D05-BD6F-4A4DEFD4593B}"/>
              </a:ext>
            </a:extLst>
          </p:cNvPr>
          <p:cNvSpPr txBox="1">
            <a:spLocks/>
          </p:cNvSpPr>
          <p:nvPr/>
        </p:nvSpPr>
        <p:spPr>
          <a:xfrm>
            <a:off x="2204999" y="380589"/>
            <a:ext cx="2439834" cy="268820"/>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a:solidFill>
                  <a:srgbClr val="2C451B"/>
                </a:solidFill>
              </a:rPr>
              <a:t>2/23/2026</a:t>
            </a:r>
            <a:endParaRPr lang="en-US" sz="1050" b="1" dirty="0">
              <a:solidFill>
                <a:srgbClr val="2C451B"/>
              </a:solidFill>
            </a:endParaRPr>
          </a:p>
          <a:p>
            <a:pPr marL="285750" indent="-285750">
              <a:lnSpc>
                <a:spcPct val="100000"/>
              </a:lnSpc>
              <a:spcBef>
                <a:spcPts val="0"/>
              </a:spcBef>
              <a:buFont typeface="Arial" panose="020B0604020202020204" pitchFamily="34" charset="0"/>
              <a:buChar char="•"/>
            </a:pPr>
            <a:endParaRPr lang="en-US" sz="1600" b="1" dirty="0">
              <a:solidFill>
                <a:srgbClr val="2C451B"/>
              </a:solidFill>
            </a:endParaRPr>
          </a:p>
        </p:txBody>
      </p:sp>
      <p:pic>
        <p:nvPicPr>
          <p:cNvPr id="5" name="Picture 4">
            <a:extLst>
              <a:ext uri="{FF2B5EF4-FFF2-40B4-BE49-F238E27FC236}">
                <a16:creationId xmlns:a16="http://schemas.microsoft.com/office/drawing/2014/main" id="{FBAA6428-7792-4703-B067-F6ED2BBC7EA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443" y="140226"/>
            <a:ext cx="2130556" cy="618745"/>
          </a:xfrm>
          <a:prstGeom prst="rect">
            <a:avLst/>
          </a:prstGeom>
        </p:spPr>
      </p:pic>
      <p:sp>
        <p:nvSpPr>
          <p:cNvPr id="17" name="Title 1">
            <a:extLst>
              <a:ext uri="{FF2B5EF4-FFF2-40B4-BE49-F238E27FC236}">
                <a16:creationId xmlns:a16="http://schemas.microsoft.com/office/drawing/2014/main" id="{BF2189E1-E91D-4778-B40A-CDC853D92E81}"/>
              </a:ext>
            </a:extLst>
          </p:cNvPr>
          <p:cNvSpPr txBox="1">
            <a:spLocks/>
          </p:cNvSpPr>
          <p:nvPr/>
        </p:nvSpPr>
        <p:spPr>
          <a:xfrm>
            <a:off x="510264" y="1186030"/>
            <a:ext cx="5829300" cy="2032094"/>
          </a:xfrm>
          <a:prstGeom prst="rect">
            <a:avLst/>
          </a:prstGeom>
        </p:spPr>
        <p:txBody>
          <a:bodyPr vert="horz" lIns="91440" tIns="45720" rIns="91440" bIns="45720" rtlCol="0" anchor="t">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marL="171450" indent="-171450" algn="l">
              <a:buFont typeface="Arial" panose="020B0604020202020204" pitchFamily="34" charset="0"/>
              <a:buChar char="•"/>
            </a:pPr>
            <a:r>
              <a:rPr lang="en-US" sz="1050" dirty="0">
                <a:solidFill>
                  <a:srgbClr val="2C451B"/>
                </a:solidFill>
                <a:latin typeface="+mn-lt"/>
                <a:cs typeface="Arial" panose="020B0604020202020204" pitchFamily="34" charset="0"/>
              </a:rPr>
              <a:t>JennLake Meadows is not responsible for assessing the structural integrity or condition of any home. However, if we believe a home has deteriorated to a condition beyond its value to be repaired or renovated, we may choose to not re-new the lease and require the removal of the home from the property.</a:t>
            </a:r>
          </a:p>
          <a:p>
            <a:pPr marL="171450" indent="-171450" algn="l">
              <a:buFont typeface="Arial" panose="020B0604020202020204" pitchFamily="34" charset="0"/>
              <a:buChar char="•"/>
            </a:pPr>
            <a:r>
              <a:rPr lang="en-US" sz="1050" dirty="0">
                <a:solidFill>
                  <a:srgbClr val="2C451B"/>
                </a:solidFill>
                <a:latin typeface="+mn-lt"/>
                <a:cs typeface="Arial" panose="020B0604020202020204" pitchFamily="34" charset="0"/>
              </a:rPr>
              <a:t>Major issues and safety issues must be resolved within timelines and will be documented in the Lease Agreement with new owners if unresolved at home closing in the office.</a:t>
            </a:r>
          </a:p>
          <a:p>
            <a:pPr marL="171450" indent="-171450" algn="l">
              <a:buFont typeface="Arial" panose="020B0604020202020204" pitchFamily="34" charset="0"/>
              <a:buChar char="•"/>
            </a:pPr>
            <a:r>
              <a:rPr lang="en-US" sz="1050" dirty="0">
                <a:solidFill>
                  <a:srgbClr val="2C451B"/>
                </a:solidFill>
                <a:latin typeface="+mn-lt"/>
                <a:cs typeface="Arial" panose="020B0604020202020204" pitchFamily="34" charset="0"/>
              </a:rPr>
              <a:t>The office has a JD Power MH Connect subscription and will provide the estimated value report for any home upon request at no charge (new or used). Please read the Age of Home policy which is available in the website Documents section.</a:t>
            </a:r>
          </a:p>
        </p:txBody>
      </p:sp>
      <p:graphicFrame>
        <p:nvGraphicFramePr>
          <p:cNvPr id="20" name="Table 19">
            <a:extLst>
              <a:ext uri="{FF2B5EF4-FFF2-40B4-BE49-F238E27FC236}">
                <a16:creationId xmlns:a16="http://schemas.microsoft.com/office/drawing/2014/main" id="{9847880B-2FD9-42FB-B0CC-1EABEC1A4184}"/>
              </a:ext>
            </a:extLst>
          </p:cNvPr>
          <p:cNvGraphicFramePr>
            <a:graphicFrameLocks noGrp="1"/>
          </p:cNvGraphicFramePr>
          <p:nvPr>
            <p:extLst>
              <p:ext uri="{D42A27DB-BD31-4B8C-83A1-F6EECF244321}">
                <p14:modId xmlns:p14="http://schemas.microsoft.com/office/powerpoint/2010/main" val="2634120921"/>
              </p:ext>
            </p:extLst>
          </p:nvPr>
        </p:nvGraphicFramePr>
        <p:xfrm>
          <a:off x="178329" y="2690037"/>
          <a:ext cx="6425141" cy="3002280"/>
        </p:xfrm>
        <a:graphic>
          <a:graphicData uri="http://schemas.openxmlformats.org/drawingml/2006/table">
            <a:tbl>
              <a:tblPr firstRow="1" bandRow="1">
                <a:tableStyleId>{93296810-A885-4BE3-A3E7-6D5BEEA58F35}</a:tableStyleId>
              </a:tblPr>
              <a:tblGrid>
                <a:gridCol w="948283">
                  <a:extLst>
                    <a:ext uri="{9D8B030D-6E8A-4147-A177-3AD203B41FA5}">
                      <a16:colId xmlns:a16="http://schemas.microsoft.com/office/drawing/2014/main" val="3838584133"/>
                    </a:ext>
                  </a:extLst>
                </a:gridCol>
                <a:gridCol w="5476858">
                  <a:extLst>
                    <a:ext uri="{9D8B030D-6E8A-4147-A177-3AD203B41FA5}">
                      <a16:colId xmlns:a16="http://schemas.microsoft.com/office/drawing/2014/main" val="2576815655"/>
                    </a:ext>
                  </a:extLst>
                </a:gridCol>
              </a:tblGrid>
              <a:tr h="0">
                <a:tc>
                  <a:txBody>
                    <a:bodyPr/>
                    <a:lstStyle/>
                    <a:p>
                      <a:pPr algn="ctr"/>
                      <a:r>
                        <a:rPr lang="en-US" sz="1200" b="1" dirty="0"/>
                        <a:t>LOT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algn="ctr"/>
                      <a:r>
                        <a:rPr lang="en-US" sz="1200" b="1" dirty="0"/>
                        <a:t>INSPECTION RESULTS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4182150509"/>
                  </a:ext>
                </a:extLst>
              </a:tr>
              <a:tr h="222630">
                <a:tc>
                  <a:txBody>
                    <a:bodyPr/>
                    <a:lstStyle/>
                    <a:p>
                      <a:pPr algn="ctr"/>
                      <a:r>
                        <a:rPr lang="en-US" sz="1100" b="1" dirty="0"/>
                        <a:t>14 Bernice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285750" indent="-285750">
                        <a:buFont typeface="Arial" panose="020B0604020202020204" pitchFamily="34" charset="0"/>
                        <a:buChar char="•"/>
                      </a:pPr>
                      <a:r>
                        <a:rPr lang="en-US" sz="1100" kern="1200" dirty="0">
                          <a:solidFill>
                            <a:schemeClr val="dk1"/>
                          </a:solidFill>
                          <a:effectLst/>
                          <a:latin typeface="+mn-lt"/>
                          <a:ea typeface="+mn-ea"/>
                          <a:cs typeface="+mn-cs"/>
                        </a:rPr>
                        <a:t>Fix skirting </a:t>
                      </a:r>
                    </a:p>
                    <a:p>
                      <a:pPr marL="285750" indent="-285750">
                        <a:buFont typeface="Arial" panose="020B0604020202020204" pitchFamily="34" charset="0"/>
                        <a:buChar char="•"/>
                      </a:pPr>
                      <a:r>
                        <a:rPr lang="en-US" sz="1100" kern="1200" dirty="0">
                          <a:solidFill>
                            <a:schemeClr val="dk1"/>
                          </a:solidFill>
                          <a:effectLst/>
                          <a:latin typeface="+mn-lt"/>
                          <a:ea typeface="+mn-ea"/>
                          <a:cs typeface="+mn-cs"/>
                        </a:rPr>
                        <a:t>Add handrail to back porch </a:t>
                      </a:r>
                    </a:p>
                    <a:p>
                      <a:pPr marL="285750" indent="-285750">
                        <a:buFont typeface="Arial" panose="020B0604020202020204" pitchFamily="34" charset="0"/>
                        <a:buChar char="•"/>
                      </a:pPr>
                      <a:r>
                        <a:rPr lang="en-US" sz="1100" kern="1200" dirty="0">
                          <a:solidFill>
                            <a:schemeClr val="dk1"/>
                          </a:solidFill>
                          <a:effectLst/>
                          <a:latin typeface="+mn-lt"/>
                          <a:ea typeface="+mn-ea"/>
                          <a:cs typeface="+mn-cs"/>
                        </a:rPr>
                        <a:t>Add light cover to back porch lights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30581593"/>
                  </a:ext>
                </a:extLst>
              </a:tr>
              <a:tr h="222630">
                <a:tc>
                  <a:txBody>
                    <a:bodyPr/>
                    <a:lstStyle/>
                    <a:p>
                      <a:pPr algn="ctr"/>
                      <a:r>
                        <a:rPr lang="en-US" sz="1100" b="1" dirty="0"/>
                        <a:t>41 Bernice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285750" indent="-285750">
                        <a:buFont typeface="Arial" panose="020B0604020202020204" pitchFamily="34" charset="0"/>
                        <a:buChar char="•"/>
                      </a:pPr>
                      <a:r>
                        <a:rPr lang="en-US" sz="1100" kern="1200" dirty="0">
                          <a:solidFill>
                            <a:schemeClr val="dk1"/>
                          </a:solidFill>
                          <a:effectLst/>
                          <a:latin typeface="+mn-lt"/>
                          <a:ea typeface="+mn-ea"/>
                          <a:cs typeface="+mn-cs"/>
                        </a:rPr>
                        <a:t>Remove bushes growing through fence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29750076"/>
                  </a:ext>
                </a:extLst>
              </a:tr>
              <a:tr h="222630">
                <a:tc>
                  <a:txBody>
                    <a:bodyPr/>
                    <a:lstStyle/>
                    <a:p>
                      <a:pPr algn="ctr"/>
                      <a:r>
                        <a:rPr lang="en-US" sz="1100" b="1" dirty="0"/>
                        <a:t>49 Clara</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285750" indent="-285750">
                        <a:buFont typeface="Arial" panose="020B0604020202020204" pitchFamily="34" charset="0"/>
                        <a:buChar char="•"/>
                      </a:pPr>
                      <a:r>
                        <a:rPr lang="en-US" sz="1100" kern="1200" dirty="0">
                          <a:solidFill>
                            <a:schemeClr val="dk1"/>
                          </a:solidFill>
                          <a:effectLst/>
                          <a:latin typeface="+mn-lt"/>
                          <a:ea typeface="+mn-ea"/>
                          <a:cs typeface="+mn-cs"/>
                        </a:rPr>
                        <a:t>Replace front deck </a:t>
                      </a:r>
                    </a:p>
                    <a:p>
                      <a:pPr marL="285750" indent="-285750">
                        <a:buFont typeface="Arial" panose="020B0604020202020204" pitchFamily="34" charset="0"/>
                        <a:buChar char="•"/>
                      </a:pPr>
                      <a:r>
                        <a:rPr lang="en-US" sz="1100" kern="1200" dirty="0">
                          <a:solidFill>
                            <a:schemeClr val="dk1"/>
                          </a:solidFill>
                          <a:effectLst/>
                          <a:latin typeface="+mn-lt"/>
                          <a:ea typeface="+mn-ea"/>
                          <a:cs typeface="+mn-cs"/>
                        </a:rPr>
                        <a:t>Replace rotten flooring facia </a:t>
                      </a:r>
                    </a:p>
                    <a:p>
                      <a:pPr marL="285750" indent="-285750">
                        <a:buFont typeface="Arial" panose="020B0604020202020204" pitchFamily="34" charset="0"/>
                        <a:buChar char="•"/>
                      </a:pPr>
                      <a:r>
                        <a:rPr lang="en-US" sz="1100" kern="1200" dirty="0">
                          <a:solidFill>
                            <a:schemeClr val="dk1"/>
                          </a:solidFill>
                          <a:effectLst/>
                          <a:latin typeface="+mn-lt"/>
                          <a:ea typeface="+mn-ea"/>
                          <a:cs typeface="+mn-cs"/>
                        </a:rPr>
                        <a:t>Replace front door frame </a:t>
                      </a:r>
                    </a:p>
                    <a:p>
                      <a:pPr marL="285750" indent="-285750">
                        <a:buFont typeface="Arial" panose="020B0604020202020204" pitchFamily="34" charset="0"/>
                        <a:buChar char="•"/>
                      </a:pPr>
                      <a:r>
                        <a:rPr lang="en-US" sz="1100" kern="1200" dirty="0">
                          <a:solidFill>
                            <a:schemeClr val="dk1"/>
                          </a:solidFill>
                          <a:effectLst/>
                          <a:latin typeface="+mn-lt"/>
                          <a:ea typeface="+mn-ea"/>
                          <a:cs typeface="+mn-cs"/>
                        </a:rPr>
                        <a:t>Remove overgrowth on/behind back fence (should be cut back 6ft from fence) </a:t>
                      </a:r>
                    </a:p>
                    <a:p>
                      <a:pPr marL="285750" indent="-285750">
                        <a:buFont typeface="Arial" panose="020B0604020202020204" pitchFamily="34" charset="0"/>
                        <a:buChar char="•"/>
                      </a:pPr>
                      <a:r>
                        <a:rPr lang="en-US" sz="1100" kern="1200" dirty="0">
                          <a:solidFill>
                            <a:schemeClr val="dk1"/>
                          </a:solidFill>
                          <a:effectLst/>
                          <a:latin typeface="+mn-lt"/>
                          <a:ea typeface="+mn-ea"/>
                          <a:cs typeface="+mn-cs"/>
                        </a:rPr>
                        <a:t>Remove skirting from under back deck </a:t>
                      </a:r>
                    </a:p>
                    <a:p>
                      <a:pPr marL="285750" indent="-285750">
                        <a:buFont typeface="Arial" panose="020B0604020202020204" pitchFamily="34" charset="0"/>
                        <a:buChar char="•"/>
                      </a:pPr>
                      <a:r>
                        <a:rPr lang="en-US" sz="1100" kern="1200" dirty="0">
                          <a:solidFill>
                            <a:schemeClr val="dk1"/>
                          </a:solidFill>
                          <a:effectLst/>
                          <a:latin typeface="+mn-lt"/>
                          <a:ea typeface="+mn-ea"/>
                          <a:cs typeface="+mn-cs"/>
                        </a:rPr>
                        <a:t>Add skirting to deck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52154179"/>
                  </a:ext>
                </a:extLst>
              </a:tr>
              <a:tr h="222630">
                <a:tc>
                  <a:txBody>
                    <a:bodyPr/>
                    <a:lstStyle/>
                    <a:p>
                      <a:pPr algn="ctr"/>
                      <a:r>
                        <a:rPr lang="en-US" sz="1100" b="1" dirty="0"/>
                        <a:t>92 Bernice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285750" indent="-285750">
                        <a:buFont typeface="Arial" panose="020B0604020202020204" pitchFamily="34" charset="0"/>
                        <a:buChar char="•"/>
                      </a:pPr>
                      <a:r>
                        <a:rPr lang="en-US" sz="1100" kern="1200" dirty="0">
                          <a:solidFill>
                            <a:schemeClr val="dk1"/>
                          </a:solidFill>
                          <a:effectLst/>
                          <a:latin typeface="+mn-lt"/>
                          <a:ea typeface="+mn-ea"/>
                          <a:cs typeface="+mn-cs"/>
                        </a:rPr>
                        <a:t>No Issues Identified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90287630"/>
                  </a:ext>
                </a:extLst>
              </a:tr>
              <a:tr h="222630">
                <a:tc>
                  <a:txBody>
                    <a:bodyPr/>
                    <a:lstStyle/>
                    <a:p>
                      <a:pPr algn="ctr"/>
                      <a:r>
                        <a:rPr lang="en-US" sz="1100" b="1" dirty="0"/>
                        <a:t>169 Clara</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285750" indent="-285750">
                        <a:buFont typeface="Arial" panose="020B0604020202020204" pitchFamily="34" charset="0"/>
                        <a:buChar char="•"/>
                      </a:pPr>
                      <a:r>
                        <a:rPr lang="en-US" sz="1100" kern="1200" dirty="0">
                          <a:solidFill>
                            <a:schemeClr val="dk1"/>
                          </a:solidFill>
                          <a:effectLst/>
                          <a:latin typeface="+mn-lt"/>
                          <a:ea typeface="+mn-ea"/>
                          <a:cs typeface="+mn-cs"/>
                        </a:rPr>
                        <a:t>Remove fire pit (Not allowed on JLM property)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37689429"/>
                  </a:ext>
                </a:extLst>
              </a:tr>
              <a:tr h="222630">
                <a:tc>
                  <a:txBody>
                    <a:bodyPr/>
                    <a:lstStyle/>
                    <a:p>
                      <a:pPr algn="ctr"/>
                      <a:r>
                        <a:rPr lang="en-US" sz="1100" b="1" dirty="0"/>
                        <a:t>487 JLD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285750" indent="-285750">
                        <a:buFont typeface="Arial" panose="020B0604020202020204" pitchFamily="34" charset="0"/>
                        <a:buChar char="•"/>
                      </a:pPr>
                      <a:r>
                        <a:rPr lang="en-US" sz="1100" kern="1200" dirty="0">
                          <a:solidFill>
                            <a:schemeClr val="dk1"/>
                          </a:solidFill>
                          <a:effectLst/>
                          <a:latin typeface="+mn-lt"/>
                          <a:ea typeface="+mn-ea"/>
                          <a:cs typeface="+mn-cs"/>
                        </a:rPr>
                        <a:t>No issues identified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48659720"/>
                  </a:ext>
                </a:extLst>
              </a:tr>
            </a:tbl>
          </a:graphicData>
        </a:graphic>
      </p:graphicFrame>
    </p:spTree>
    <p:extLst>
      <p:ext uri="{BB962C8B-B14F-4D97-AF65-F5344CB8AC3E}">
        <p14:creationId xmlns:p14="http://schemas.microsoft.com/office/powerpoint/2010/main" val="126797973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24709</TotalTime>
  <Words>242</Words>
  <Application>Microsoft Office PowerPoint</Application>
  <PresentationFormat>On-screen Show (4:3)</PresentationFormat>
  <Paragraphs>31</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(Body)</vt:lpstr>
      <vt:lpstr>Calibri Light</vt:lpstr>
      <vt:lpstr>Office Theme</vt:lpstr>
      <vt:lpstr>JennLake Selling Home Lot Inspections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Dori J Hale</dc:creator>
  <cp:keywords>Forms</cp:keywords>
  <cp:lastModifiedBy>Dori Hale</cp:lastModifiedBy>
  <cp:revision>104</cp:revision>
  <cp:lastPrinted>2024-03-27T21:06:06Z</cp:lastPrinted>
  <dcterms:created xsi:type="dcterms:W3CDTF">2017-07-26T21:02:01Z</dcterms:created>
  <dcterms:modified xsi:type="dcterms:W3CDTF">2026-02-23T16:53:16Z</dcterms:modified>
</cp:coreProperties>
</file>