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8" r:id="rId2"/>
    <p:sldId id="318" r:id="rId3"/>
    <p:sldId id="319" r:id="rId4"/>
    <p:sldId id="307" r:id="rId5"/>
    <p:sldId id="320" r:id="rId6"/>
    <p:sldId id="308" r:id="rId7"/>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72" userDrawn="1">
          <p15:clr>
            <a:srgbClr val="A4A3A4"/>
          </p15:clr>
        </p15:guide>
        <p15:guide id="3" orient="horz" pos="5688" userDrawn="1">
          <p15:clr>
            <a:srgbClr val="A4A3A4"/>
          </p15:clr>
        </p15:guide>
        <p15:guide id="4" orient="horz" pos="2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98CCD4-85BE-4137-9E7A-B61ECFC2CA0D}" v="1" dt="2025-07-17T16:57:01.0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327" autoAdjust="0"/>
  </p:normalViewPr>
  <p:slideViewPr>
    <p:cSldViewPr snapToGrid="0" showGuides="1">
      <p:cViewPr varScale="1">
        <p:scale>
          <a:sx n="83" d="100"/>
          <a:sy n="83" d="100"/>
        </p:scale>
        <p:origin x="3054" y="108"/>
      </p:cViewPr>
      <p:guideLst>
        <p:guide orient="horz" pos="2208"/>
        <p:guide pos="72"/>
        <p:guide orient="horz" pos="5688"/>
        <p:guide orient="horz" pos="2472"/>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F37E36DA-BE28-4C11-BCF0-26BF3A0DACEF}"/>
    <pc:docChg chg="delSld modSld">
      <pc:chgData name="Dori Hale" userId="082067c45480d47b" providerId="LiveId" clId="{F37E36DA-BE28-4C11-BCF0-26BF3A0DACEF}" dt="2025-06-23T15:10:19.658" v="11" actId="20577"/>
      <pc:docMkLst>
        <pc:docMk/>
      </pc:docMkLst>
      <pc:sldChg chg="modSp mod">
        <pc:chgData name="Dori Hale" userId="082067c45480d47b" providerId="LiveId" clId="{F37E36DA-BE28-4C11-BCF0-26BF3A0DACEF}" dt="2025-06-20T17:18:13.746" v="4" actId="20577"/>
        <pc:sldMkLst>
          <pc:docMk/>
          <pc:sldMk cId="856944360" sldId="288"/>
        </pc:sldMkLst>
        <pc:spChg chg="mod">
          <ac:chgData name="Dori Hale" userId="082067c45480d47b" providerId="LiveId" clId="{F37E36DA-BE28-4C11-BCF0-26BF3A0DACEF}" dt="2025-06-20T17:18:13.746" v="4" actId="20577"/>
          <ac:spMkLst>
            <pc:docMk/>
            <pc:sldMk cId="856944360" sldId="288"/>
            <ac:spMk id="7" creationId="{0D936F90-A060-82B1-9F94-28CAFBA2B65E}"/>
          </ac:spMkLst>
        </pc:spChg>
        <pc:spChg chg="mod">
          <ac:chgData name="Dori Hale" userId="082067c45480d47b" providerId="LiveId" clId="{F37E36DA-BE28-4C11-BCF0-26BF3A0DACEF}" dt="2025-06-20T17:18:04.836" v="0" actId="20577"/>
          <ac:spMkLst>
            <pc:docMk/>
            <pc:sldMk cId="856944360" sldId="288"/>
            <ac:spMk id="15" creationId="{F7E96BA2-B44A-48B6-90AE-632DCAD06148}"/>
          </ac:spMkLst>
        </pc:spChg>
      </pc:sldChg>
      <pc:sldChg chg="modSp mod">
        <pc:chgData name="Dori Hale" userId="082067c45480d47b" providerId="LiveId" clId="{F37E36DA-BE28-4C11-BCF0-26BF3A0DACEF}" dt="2025-06-23T15:10:19.658" v="11" actId="20577"/>
        <pc:sldMkLst>
          <pc:docMk/>
          <pc:sldMk cId="510999652" sldId="307"/>
        </pc:sldMkLst>
        <pc:graphicFrameChg chg="modGraphic">
          <ac:chgData name="Dori Hale" userId="082067c45480d47b" providerId="LiveId" clId="{F37E36DA-BE28-4C11-BCF0-26BF3A0DACEF}" dt="2025-06-23T15:10:19.658" v="11" actId="20577"/>
          <ac:graphicFrameMkLst>
            <pc:docMk/>
            <pc:sldMk cId="510999652" sldId="307"/>
            <ac:graphicFrameMk id="2" creationId="{750E9D91-F088-E8D2-2FA7-483EE4A26498}"/>
          </ac:graphicFrameMkLst>
        </pc:graphicFrameChg>
      </pc:sldChg>
      <pc:sldChg chg="del">
        <pc:chgData name="Dori Hale" userId="082067c45480d47b" providerId="LiveId" clId="{F37E36DA-BE28-4C11-BCF0-26BF3A0DACEF}" dt="2025-06-20T17:18:21.228" v="5" actId="2696"/>
        <pc:sldMkLst>
          <pc:docMk/>
          <pc:sldMk cId="1490620825" sldId="316"/>
        </pc:sldMkLst>
      </pc:sldChg>
    </pc:docChg>
  </pc:docChgLst>
  <pc:docChgLst>
    <pc:chgData name="Dori Hale" userId="14c1f408-cf59-45a1-9f78-52634d255e35" providerId="ADAL" clId="{4798CCD4-85BE-4137-9E7A-B61ECFC2CA0D}"/>
    <pc:docChg chg="custSel addSld delSld modSld">
      <pc:chgData name="Dori Hale" userId="14c1f408-cf59-45a1-9f78-52634d255e35" providerId="ADAL" clId="{4798CCD4-85BE-4137-9E7A-B61ECFC2CA0D}" dt="2025-07-28T16:26:35.166" v="455" actId="20577"/>
      <pc:docMkLst>
        <pc:docMk/>
      </pc:docMkLst>
      <pc:sldChg chg="modSp mod">
        <pc:chgData name="Dori Hale" userId="14c1f408-cf59-45a1-9f78-52634d255e35" providerId="ADAL" clId="{4798CCD4-85BE-4137-9E7A-B61ECFC2CA0D}" dt="2025-07-17T16:58:56.434" v="451" actId="20577"/>
        <pc:sldMkLst>
          <pc:docMk/>
          <pc:sldMk cId="856944360" sldId="288"/>
        </pc:sldMkLst>
        <pc:spChg chg="mod">
          <ac:chgData name="Dori Hale" userId="14c1f408-cf59-45a1-9f78-52634d255e35" providerId="ADAL" clId="{4798CCD4-85BE-4137-9E7A-B61ECFC2CA0D}" dt="2025-07-07T16:06:42.748" v="406" actId="20577"/>
          <ac:spMkLst>
            <pc:docMk/>
            <pc:sldMk cId="856944360" sldId="288"/>
            <ac:spMk id="10" creationId="{9CC7DA70-8D05-10FC-C880-84E656CB369D}"/>
          </ac:spMkLst>
        </pc:spChg>
        <pc:spChg chg="mod">
          <ac:chgData name="Dori Hale" userId="14c1f408-cf59-45a1-9f78-52634d255e35" providerId="ADAL" clId="{4798CCD4-85BE-4137-9E7A-B61ECFC2CA0D}" dt="2025-07-17T16:58:56.434" v="451" actId="20577"/>
          <ac:spMkLst>
            <pc:docMk/>
            <pc:sldMk cId="856944360" sldId="288"/>
            <ac:spMk id="15" creationId="{F7E96BA2-B44A-48B6-90AE-632DCAD06148}"/>
          </ac:spMkLst>
        </pc:spChg>
      </pc:sldChg>
      <pc:sldChg chg="modSp mod">
        <pc:chgData name="Dori Hale" userId="14c1f408-cf59-45a1-9f78-52634d255e35" providerId="ADAL" clId="{4798CCD4-85BE-4137-9E7A-B61ECFC2CA0D}" dt="2025-07-11T15:41:42.039" v="408" actId="20577"/>
        <pc:sldMkLst>
          <pc:docMk/>
          <pc:sldMk cId="510999652" sldId="307"/>
        </pc:sldMkLst>
        <pc:graphicFrameChg chg="modGraphic">
          <ac:chgData name="Dori Hale" userId="14c1f408-cf59-45a1-9f78-52634d255e35" providerId="ADAL" clId="{4798CCD4-85BE-4137-9E7A-B61ECFC2CA0D}" dt="2025-07-11T15:41:42.039" v="408" actId="20577"/>
          <ac:graphicFrameMkLst>
            <pc:docMk/>
            <pc:sldMk cId="510999652" sldId="307"/>
            <ac:graphicFrameMk id="2" creationId="{750E9D91-F088-E8D2-2FA7-483EE4A26498}"/>
          </ac:graphicFrameMkLst>
        </pc:graphicFrameChg>
      </pc:sldChg>
      <pc:sldChg chg="modSp mod">
        <pc:chgData name="Dori Hale" userId="14c1f408-cf59-45a1-9f78-52634d255e35" providerId="ADAL" clId="{4798CCD4-85BE-4137-9E7A-B61ECFC2CA0D}" dt="2025-07-28T16:26:35.166" v="455" actId="20577"/>
        <pc:sldMkLst>
          <pc:docMk/>
          <pc:sldMk cId="2448061617" sldId="308"/>
        </pc:sldMkLst>
        <pc:graphicFrameChg chg="modGraphic">
          <ac:chgData name="Dori Hale" userId="14c1f408-cf59-45a1-9f78-52634d255e35" providerId="ADAL" clId="{4798CCD4-85BE-4137-9E7A-B61ECFC2CA0D}" dt="2025-07-28T16:26:35.166" v="455" actId="20577"/>
          <ac:graphicFrameMkLst>
            <pc:docMk/>
            <pc:sldMk cId="2448061617" sldId="308"/>
            <ac:graphicFrameMk id="2" creationId="{750E9D91-F088-E8D2-2FA7-483EE4A26498}"/>
          </ac:graphicFrameMkLst>
        </pc:graphicFrameChg>
      </pc:sldChg>
      <pc:sldChg chg="modSp add mod">
        <pc:chgData name="Dori Hale" userId="14c1f408-cf59-45a1-9f78-52634d255e35" providerId="ADAL" clId="{4798CCD4-85BE-4137-9E7A-B61ECFC2CA0D}" dt="2025-07-17T16:58:35.590" v="436" actId="20577"/>
        <pc:sldMkLst>
          <pc:docMk/>
          <pc:sldMk cId="1255430304" sldId="320"/>
        </pc:sldMkLst>
        <pc:spChg chg="mod">
          <ac:chgData name="Dori Hale" userId="14c1f408-cf59-45a1-9f78-52634d255e35" providerId="ADAL" clId="{4798CCD4-85BE-4137-9E7A-B61ECFC2CA0D}" dt="2025-07-17T16:58:35.590" v="436" actId="20577"/>
          <ac:spMkLst>
            <pc:docMk/>
            <pc:sldMk cId="1255430304" sldId="320"/>
            <ac:spMk id="11" creationId="{BC3C23DB-E9DB-D352-0EAB-59E22AFB2790}"/>
          </ac:spMkLst>
        </pc:spChg>
        <pc:graphicFrameChg chg="mod modGraphic">
          <ac:chgData name="Dori Hale" userId="14c1f408-cf59-45a1-9f78-52634d255e35" providerId="ADAL" clId="{4798CCD4-85BE-4137-9E7A-B61ECFC2CA0D}" dt="2025-07-17T16:58:18.819" v="432" actId="20577"/>
          <ac:graphicFrameMkLst>
            <pc:docMk/>
            <pc:sldMk cId="1255430304" sldId="320"/>
            <ac:graphicFrameMk id="2" creationId="{D2B99289-B3BD-3FD8-CB5E-EB8F806B6C20}"/>
          </ac:graphicFrameMkLst>
        </pc:graphicFrameChg>
      </pc:sldChg>
      <pc:sldChg chg="modSp add del mod">
        <pc:chgData name="Dori Hale" userId="14c1f408-cf59-45a1-9f78-52634d255e35" providerId="ADAL" clId="{4798CCD4-85BE-4137-9E7A-B61ECFC2CA0D}" dt="2025-07-07T16:06:25.759" v="387" actId="2696"/>
        <pc:sldMkLst>
          <pc:docMk/>
          <pc:sldMk cId="1455522151" sldId="32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78163" cy="469900"/>
          </a:xfrm>
          <a:prstGeom prst="rect">
            <a:avLst/>
          </a:prstGeom>
        </p:spPr>
        <p:txBody>
          <a:bodyPr vert="horz" lIns="91417" tIns="45708" rIns="91417" bIns="45708" rtlCol="0"/>
          <a:lstStyle>
            <a:lvl1pPr algn="l">
              <a:defRPr sz="1200"/>
            </a:lvl1pPr>
          </a:lstStyle>
          <a:p>
            <a:endParaRPr lang="en-US" dirty="0"/>
          </a:p>
        </p:txBody>
      </p:sp>
      <p:sp>
        <p:nvSpPr>
          <p:cNvPr id="3" name="Date Placeholder 2"/>
          <p:cNvSpPr>
            <a:spLocks noGrp="1"/>
          </p:cNvSpPr>
          <p:nvPr>
            <p:ph type="dt" idx="1"/>
          </p:nvPr>
        </p:nvSpPr>
        <p:spPr>
          <a:xfrm>
            <a:off x="4022727" y="1"/>
            <a:ext cx="3078163" cy="469900"/>
          </a:xfrm>
          <a:prstGeom prst="rect">
            <a:avLst/>
          </a:prstGeom>
        </p:spPr>
        <p:txBody>
          <a:bodyPr vert="horz" lIns="91417" tIns="45708" rIns="91417" bIns="45708" rtlCol="0"/>
          <a:lstStyle>
            <a:lvl1pPr algn="r">
              <a:defRPr sz="1200"/>
            </a:lvl1pPr>
          </a:lstStyle>
          <a:p>
            <a:fld id="{125C1899-3986-4491-B33A-C5BA2F72B086}" type="datetimeFigureOut">
              <a:rPr lang="en-US" smtClean="0"/>
              <a:t>7/28/2025</a:t>
            </a:fld>
            <a:endParaRPr lang="en-US" dirty="0"/>
          </a:p>
        </p:txBody>
      </p:sp>
      <p:sp>
        <p:nvSpPr>
          <p:cNvPr id="4" name="Slide Image Placeholder 3"/>
          <p:cNvSpPr>
            <a:spLocks noGrp="1" noRot="1" noChangeAspect="1"/>
          </p:cNvSpPr>
          <p:nvPr>
            <p:ph type="sldImg" idx="2"/>
          </p:nvPr>
        </p:nvSpPr>
        <p:spPr>
          <a:xfrm>
            <a:off x="2363788" y="1173163"/>
            <a:ext cx="2374900" cy="3168650"/>
          </a:xfrm>
          <a:prstGeom prst="rect">
            <a:avLst/>
          </a:prstGeom>
          <a:noFill/>
          <a:ln w="12700">
            <a:solidFill>
              <a:prstClr val="black"/>
            </a:solidFill>
          </a:ln>
        </p:spPr>
        <p:txBody>
          <a:bodyPr vert="horz" lIns="91417" tIns="45708" rIns="91417" bIns="45708"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17" tIns="45708" rIns="91417"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8576"/>
            <a:ext cx="3078163" cy="469900"/>
          </a:xfrm>
          <a:prstGeom prst="rect">
            <a:avLst/>
          </a:prstGeom>
        </p:spPr>
        <p:txBody>
          <a:bodyPr vert="horz" lIns="91417" tIns="45708" rIns="91417"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7" y="8918576"/>
            <a:ext cx="3078163" cy="469900"/>
          </a:xfrm>
          <a:prstGeom prst="rect">
            <a:avLst/>
          </a:prstGeom>
        </p:spPr>
        <p:txBody>
          <a:bodyPr vert="horz" lIns="91417" tIns="45708" rIns="91417" bIns="45708"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181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04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493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643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F6803-DFFC-6CF0-A042-174B5360AC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118285-081B-6B4C-560F-C663C229C169}"/>
              </a:ext>
            </a:extLst>
          </p:cNvPr>
          <p:cNvSpPr>
            <a:spLocks noGrp="1" noRot="1" noChangeAspect="1"/>
          </p:cNvSpPr>
          <p:nvPr>
            <p:ph type="sldImg"/>
          </p:nvPr>
        </p:nvSpPr>
        <p:spPr>
          <a:xfrm>
            <a:off x="2233613" y="704850"/>
            <a:ext cx="2636837" cy="3519488"/>
          </a:xfrm>
        </p:spPr>
      </p:sp>
      <p:sp>
        <p:nvSpPr>
          <p:cNvPr id="3" name="Notes Placeholder 2">
            <a:extLst>
              <a:ext uri="{FF2B5EF4-FFF2-40B4-BE49-F238E27FC236}">
                <a16:creationId xmlns:a16="http://schemas.microsoft.com/office/drawing/2014/main" id="{CB5FF980-BC63-C5CC-9701-67349897E31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8170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115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7/28/2025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strongriver@strongriverconstruction.com"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cjtkhacker@me.com"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2228loves2211@att.net"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mailto:acehomesllc@gmail.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4350" y="1033758"/>
            <a:ext cx="5829300" cy="573666"/>
          </a:xfrm>
        </p:spPr>
        <p:txBody>
          <a:bodyPr anchor="t">
            <a:normAutofit/>
          </a:bodyPr>
          <a:lstStyle/>
          <a:p>
            <a:r>
              <a:rPr lang="en-US" sz="2400" b="1" dirty="0">
                <a:solidFill>
                  <a:srgbClr val="2C451B"/>
                </a:solidFill>
                <a:latin typeface="+mn-lt"/>
                <a:cs typeface="Arial" panose="020B0604020202020204" pitchFamily="34" charset="0"/>
              </a:rPr>
              <a:t>2025 Used Homes and Available Lots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5" name="Subtitle 2">
            <a:extLst>
              <a:ext uri="{FF2B5EF4-FFF2-40B4-BE49-F238E27FC236}">
                <a16:creationId xmlns:a16="http://schemas.microsoft.com/office/drawing/2014/main" id="{F7E96BA2-B44A-48B6-90AE-632DCAD06148}"/>
              </a:ext>
            </a:extLst>
          </p:cNvPr>
          <p:cNvSpPr>
            <a:spLocks noGrp="1"/>
          </p:cNvSpPr>
          <p:nvPr>
            <p:ph type="subTitle" idx="1"/>
          </p:nvPr>
        </p:nvSpPr>
        <p:spPr>
          <a:xfrm>
            <a:off x="726359" y="2106968"/>
            <a:ext cx="5254334" cy="1285047"/>
          </a:xfrm>
        </p:spPr>
        <p:txBody>
          <a:bodyPr>
            <a:noAutofit/>
          </a:bodyPr>
          <a:lstStyle/>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32 Bernice Way</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142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154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246 Dixie Way </a:t>
            </a:r>
          </a:p>
          <a:p>
            <a:pPr marL="171450" lvl="1" indent="-171450" algn="l">
              <a:buFont typeface="Arial" panose="020B0604020202020204" pitchFamily="34" charset="0"/>
              <a:buChar char="•"/>
            </a:pPr>
            <a:r>
              <a:rPr lang="en-US" sz="1400" b="1" dirty="0">
                <a:solidFill>
                  <a:srgbClr val="2C451B"/>
                </a:solidFill>
              </a:rPr>
              <a:t>636 </a:t>
            </a:r>
            <a:r>
              <a:rPr lang="en-US" sz="1400" b="1" dirty="0" err="1">
                <a:solidFill>
                  <a:srgbClr val="2C451B"/>
                </a:solidFill>
              </a:rPr>
              <a:t>JennLake</a:t>
            </a:r>
            <a:r>
              <a:rPr lang="en-US" sz="1400" b="1" dirty="0">
                <a:solidFill>
                  <a:srgbClr val="2C451B"/>
                </a:solidFill>
              </a:rPr>
              <a:t> Dr</a:t>
            </a:r>
          </a:p>
          <a:p>
            <a:pPr marL="0" lvl="1" algn="l"/>
            <a:endParaRPr lang="en-US" sz="1400" b="1" dirty="0">
              <a:solidFill>
                <a:schemeClr val="accent6">
                  <a:lumMod val="50000"/>
                </a:schemeClr>
              </a:solidFill>
              <a:cs typeface="Arial" panose="020B0604020202020204" pitchFamily="34" charset="0"/>
            </a:endParaRP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cs typeface="Arial" panose="020B0604020202020204" pitchFamily="34" charset="0"/>
            </a:endParaRPr>
          </a:p>
          <a:p>
            <a:pPr marL="0" lvl="1" algn="l"/>
            <a:endParaRPr lang="en-US" sz="1800" b="1" u="sng" dirty="0">
              <a:solidFill>
                <a:schemeClr val="accent6">
                  <a:lumMod val="50000"/>
                </a:schemeClr>
              </a:solidFill>
              <a:cs typeface="Arial" panose="020B0604020202020204" pitchFamily="34" charset="0"/>
            </a:endParaRPr>
          </a:p>
          <a:p>
            <a:pPr marL="0" lvl="1" algn="l"/>
            <a:endParaRPr lang="en-US" sz="2000" u="sng" dirty="0">
              <a:solidFill>
                <a:schemeClr val="accent6">
                  <a:lumMod val="50000"/>
                </a:schemeClr>
              </a:solidFill>
              <a:cs typeface="Arial" panose="020B0604020202020204" pitchFamily="34" charset="0"/>
            </a:endParaRPr>
          </a:p>
        </p:txBody>
      </p:sp>
      <p:sp>
        <p:nvSpPr>
          <p:cNvPr id="17" name="Title 1">
            <a:extLst>
              <a:ext uri="{FF2B5EF4-FFF2-40B4-BE49-F238E27FC236}">
                <a16:creationId xmlns:a16="http://schemas.microsoft.com/office/drawing/2014/main" id="{BF2189E1-E91D-4778-B40A-CDC853D92E81}"/>
              </a:ext>
            </a:extLst>
          </p:cNvPr>
          <p:cNvSpPr txBox="1">
            <a:spLocks/>
          </p:cNvSpPr>
          <p:nvPr/>
        </p:nvSpPr>
        <p:spPr>
          <a:xfrm>
            <a:off x="726359" y="1773623"/>
            <a:ext cx="2779761" cy="317856"/>
          </a:xfrm>
          <a:prstGeom prst="rect">
            <a:avLst/>
          </a:prstGeom>
        </p:spPr>
        <p:txBody>
          <a:bodyPr vert="horz" lIns="91440" tIns="45720" rIns="91440" bIns="45720" rtlCol="0" anchor="t">
            <a:normAutofit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USED Homes for Sale:</a:t>
            </a:r>
          </a:p>
        </p:txBody>
      </p:sp>
      <p:sp>
        <p:nvSpPr>
          <p:cNvPr id="3" name="Title 1">
            <a:extLst>
              <a:ext uri="{FF2B5EF4-FFF2-40B4-BE49-F238E27FC236}">
                <a16:creationId xmlns:a16="http://schemas.microsoft.com/office/drawing/2014/main" id="{99A094CD-C666-9F41-7FE2-6731A915A556}"/>
              </a:ext>
            </a:extLst>
          </p:cNvPr>
          <p:cNvSpPr txBox="1">
            <a:spLocks noChangeAspect="1"/>
          </p:cNvSpPr>
          <p:nvPr/>
        </p:nvSpPr>
        <p:spPr>
          <a:xfrm>
            <a:off x="726359" y="3904982"/>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EMPTY Lots Available for New Home Installations:</a:t>
            </a:r>
          </a:p>
        </p:txBody>
      </p:sp>
      <p:sp>
        <p:nvSpPr>
          <p:cNvPr id="6" name="Subtitle 2">
            <a:extLst>
              <a:ext uri="{FF2B5EF4-FFF2-40B4-BE49-F238E27FC236}">
                <a16:creationId xmlns:a16="http://schemas.microsoft.com/office/drawing/2014/main" id="{61022A8E-D8DD-A3B1-42C9-1A3F12F79BA5}"/>
              </a:ext>
            </a:extLst>
          </p:cNvPr>
          <p:cNvSpPr txBox="1">
            <a:spLocks/>
          </p:cNvSpPr>
          <p:nvPr/>
        </p:nvSpPr>
        <p:spPr>
          <a:xfrm>
            <a:off x="752855" y="4274984"/>
            <a:ext cx="5254334" cy="70341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dirty="0">
                <a:solidFill>
                  <a:schemeClr val="accent6">
                    <a:lumMod val="50000"/>
                  </a:schemeClr>
                </a:solidFill>
                <a:cs typeface="Arial" panose="020B0604020202020204" pitchFamily="34" charset="0"/>
              </a:rPr>
              <a:t>There are currently no empty lots available </a:t>
            </a:r>
          </a:p>
        </p:txBody>
      </p:sp>
      <p:sp>
        <p:nvSpPr>
          <p:cNvPr id="8" name="Title 1">
            <a:extLst>
              <a:ext uri="{FF2B5EF4-FFF2-40B4-BE49-F238E27FC236}">
                <a16:creationId xmlns:a16="http://schemas.microsoft.com/office/drawing/2014/main" id="{75BD45CD-D67C-8C83-1E5F-ED8570DAC3DC}"/>
              </a:ext>
            </a:extLst>
          </p:cNvPr>
          <p:cNvSpPr txBox="1">
            <a:spLocks noChangeAspect="1"/>
          </p:cNvSpPr>
          <p:nvPr/>
        </p:nvSpPr>
        <p:spPr>
          <a:xfrm>
            <a:off x="726359" y="4921163"/>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Homes SOLD in 2025:</a:t>
            </a:r>
          </a:p>
        </p:txBody>
      </p:sp>
      <p:sp>
        <p:nvSpPr>
          <p:cNvPr id="10" name="Subtitle 2">
            <a:extLst>
              <a:ext uri="{FF2B5EF4-FFF2-40B4-BE49-F238E27FC236}">
                <a16:creationId xmlns:a16="http://schemas.microsoft.com/office/drawing/2014/main" id="{9CC7DA70-8D05-10FC-C880-84E656CB369D}"/>
              </a:ext>
            </a:extLst>
          </p:cNvPr>
          <p:cNvSpPr txBox="1">
            <a:spLocks/>
          </p:cNvSpPr>
          <p:nvPr/>
        </p:nvSpPr>
        <p:spPr>
          <a:xfrm>
            <a:off x="752855" y="5239019"/>
            <a:ext cx="2447545" cy="272294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52 Bernice Way</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108 Bernice Way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166 Bernice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517 JennLake Dr</a:t>
            </a:r>
          </a:p>
          <a:p>
            <a:pPr marL="169863" lvl="1" indent="-169863" algn="l">
              <a:buFont typeface="Arial" panose="020B0604020202020204" pitchFamily="34" charset="0"/>
              <a:buChar char="•"/>
            </a:pPr>
            <a:r>
              <a:rPr lang="en-US" sz="1400" b="1" dirty="0">
                <a:solidFill>
                  <a:srgbClr val="2C451B"/>
                </a:solidFill>
              </a:rPr>
              <a:t>554 JennLake Dr</a:t>
            </a:r>
          </a:p>
          <a:p>
            <a:pPr marL="169863" lvl="1" indent="-169863" algn="l">
              <a:buFont typeface="Arial" panose="020B0604020202020204" pitchFamily="34" charset="0"/>
              <a:buChar char="•"/>
            </a:pPr>
            <a:r>
              <a:rPr lang="en-US" sz="1400" b="1" dirty="0">
                <a:solidFill>
                  <a:srgbClr val="2C451B"/>
                </a:solidFill>
              </a:rPr>
              <a:t>248 Bernice Way</a:t>
            </a:r>
          </a:p>
          <a:p>
            <a:pPr marL="169863" lvl="1" indent="-169863" algn="l">
              <a:buFont typeface="Arial" panose="020B0604020202020204" pitchFamily="34" charset="0"/>
              <a:buChar char="•"/>
            </a:pPr>
            <a:r>
              <a:rPr lang="en-US" sz="1400" b="1" dirty="0">
                <a:solidFill>
                  <a:srgbClr val="2C451B"/>
                </a:solidFill>
              </a:rPr>
              <a:t>135 Dixie Way </a:t>
            </a:r>
          </a:p>
          <a:p>
            <a:pPr marL="169863" lvl="1" indent="-169863" algn="l">
              <a:buFont typeface="Arial" panose="020B0604020202020204" pitchFamily="34" charset="0"/>
              <a:buChar char="•"/>
            </a:pPr>
            <a:r>
              <a:rPr lang="en-US" sz="1400" b="1" dirty="0">
                <a:solidFill>
                  <a:srgbClr val="2C451B"/>
                </a:solidFill>
              </a:rPr>
              <a:t>470 JennLake Dr </a:t>
            </a:r>
          </a:p>
          <a:p>
            <a:pPr marL="169863" lvl="1" indent="-169863" algn="l">
              <a:buFont typeface="Arial" panose="020B0604020202020204" pitchFamily="34" charset="0"/>
              <a:buChar char="•"/>
            </a:pPr>
            <a:r>
              <a:rPr lang="en-US" sz="1400" b="1" dirty="0">
                <a:solidFill>
                  <a:srgbClr val="2C451B"/>
                </a:solidFill>
              </a:rPr>
              <a:t>199 Bernice Way</a:t>
            </a:r>
          </a:p>
          <a:p>
            <a:pPr marL="169863" lvl="1" indent="-169863" algn="l">
              <a:buFont typeface="Arial" panose="020B0604020202020204" pitchFamily="34" charset="0"/>
              <a:buChar char="•"/>
            </a:pPr>
            <a:r>
              <a:rPr lang="en-US" sz="1400" b="1" dirty="0">
                <a:solidFill>
                  <a:srgbClr val="2C451B"/>
                </a:solidFill>
              </a:rPr>
              <a:t>78 Jennings Loop </a:t>
            </a: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p:txBody>
      </p:sp>
      <p:sp>
        <p:nvSpPr>
          <p:cNvPr id="4" name="Subtitle 2">
            <a:extLst>
              <a:ext uri="{FF2B5EF4-FFF2-40B4-BE49-F238E27FC236}">
                <a16:creationId xmlns:a16="http://schemas.microsoft.com/office/drawing/2014/main" id="{54E5C25F-0D55-A353-1450-4AE495252978}"/>
              </a:ext>
            </a:extLst>
          </p:cNvPr>
          <p:cNvSpPr txBox="1">
            <a:spLocks/>
          </p:cNvSpPr>
          <p:nvPr/>
        </p:nvSpPr>
        <p:spPr>
          <a:xfrm>
            <a:off x="3657600" y="5802792"/>
            <a:ext cx="2447545" cy="246848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latin typeface="+mj-lt"/>
              <a:cs typeface="Arial" panose="020B0604020202020204" pitchFamily="34" charset="0"/>
            </a:endParaRPr>
          </a:p>
        </p:txBody>
      </p:sp>
      <p:sp>
        <p:nvSpPr>
          <p:cNvPr id="7" name="TextBox 6">
            <a:extLst>
              <a:ext uri="{FF2B5EF4-FFF2-40B4-BE49-F238E27FC236}">
                <a16:creationId xmlns:a16="http://schemas.microsoft.com/office/drawing/2014/main" id="{0D936F90-A060-82B1-9F94-28CAFBA2B65E}"/>
              </a:ext>
            </a:extLst>
          </p:cNvPr>
          <p:cNvSpPr txBox="1"/>
          <p:nvPr/>
        </p:nvSpPr>
        <p:spPr>
          <a:xfrm>
            <a:off x="3073078" y="5239019"/>
            <a:ext cx="1638782" cy="2800767"/>
          </a:xfrm>
          <a:prstGeom prst="rect">
            <a:avLst/>
          </a:prstGeom>
          <a:noFill/>
        </p:spPr>
        <p:txBody>
          <a:bodyPr wrap="none" rtlCol="0">
            <a:spAutoFit/>
          </a:bodyPr>
          <a:lstStyle/>
          <a:p>
            <a:pPr marL="169863" lvl="1" indent="-169863" algn="l">
              <a:buFont typeface="Arial" panose="020B0604020202020204" pitchFamily="34" charset="0"/>
              <a:buChar char="•"/>
            </a:pPr>
            <a:r>
              <a:rPr lang="en-US" sz="1400" b="1" dirty="0">
                <a:solidFill>
                  <a:srgbClr val="2C451B"/>
                </a:solidFill>
              </a:rPr>
              <a:t>161 Bernice Way</a:t>
            </a:r>
          </a:p>
          <a:p>
            <a:pPr marL="169863" lvl="1" indent="-169863" algn="l">
              <a:buFont typeface="Arial" panose="020B0604020202020204" pitchFamily="34" charset="0"/>
              <a:buChar char="•"/>
            </a:pPr>
            <a:r>
              <a:rPr lang="en-US" sz="1400" b="1" dirty="0">
                <a:solidFill>
                  <a:srgbClr val="2C451B"/>
                </a:solidFill>
              </a:rPr>
              <a:t>210 Bernice Way</a:t>
            </a:r>
          </a:p>
          <a:p>
            <a:pPr marL="169863" lvl="1" indent="-169863" algn="l">
              <a:buFont typeface="Arial" panose="020B0604020202020204" pitchFamily="34" charset="0"/>
              <a:buChar char="•"/>
            </a:pPr>
            <a:r>
              <a:rPr lang="en-US" sz="1400" b="1" dirty="0">
                <a:solidFill>
                  <a:srgbClr val="2C451B"/>
                </a:solidFill>
              </a:rPr>
              <a:t>614 JennLake Dr</a:t>
            </a:r>
          </a:p>
          <a:p>
            <a:pPr marL="169863" lvl="1" indent="-169863" algn="l">
              <a:buFont typeface="Arial" panose="020B0604020202020204" pitchFamily="34" charset="0"/>
              <a:buChar char="•"/>
            </a:pPr>
            <a:r>
              <a:rPr lang="en-US" sz="1400" b="1" dirty="0">
                <a:solidFill>
                  <a:srgbClr val="2C451B"/>
                </a:solidFill>
              </a:rPr>
              <a:t>61 Bernice </a:t>
            </a:r>
          </a:p>
          <a:p>
            <a:pPr marL="169863" lvl="1" indent="-169863" algn="l">
              <a:buFont typeface="Arial" panose="020B0604020202020204" pitchFamily="34" charset="0"/>
              <a:buChar char="•"/>
            </a:pPr>
            <a:r>
              <a:rPr lang="en-US" sz="1400" b="1" dirty="0">
                <a:solidFill>
                  <a:srgbClr val="2C451B"/>
                </a:solidFill>
              </a:rPr>
              <a:t>129 Clara Way </a:t>
            </a:r>
          </a:p>
          <a:p>
            <a:pPr marL="169863" lvl="1" indent="-169863" algn="l">
              <a:buFont typeface="Arial" panose="020B0604020202020204" pitchFamily="34" charset="0"/>
              <a:buChar char="•"/>
            </a:pPr>
            <a:r>
              <a:rPr lang="en-US" sz="1400" b="1" dirty="0">
                <a:solidFill>
                  <a:srgbClr val="2C451B"/>
                </a:solidFill>
              </a:rPr>
              <a:t>184 Dixie Way </a:t>
            </a:r>
          </a:p>
          <a:p>
            <a:pPr marL="169863" lvl="1" indent="-169863" algn="l">
              <a:buFont typeface="Arial" panose="020B0604020202020204" pitchFamily="34" charset="0"/>
              <a:buChar char="•"/>
            </a:pPr>
            <a:r>
              <a:rPr lang="en-US" sz="1400" b="1" dirty="0">
                <a:solidFill>
                  <a:srgbClr val="2C451B"/>
                </a:solidFill>
              </a:rPr>
              <a:t>185 Clara Way </a:t>
            </a:r>
          </a:p>
          <a:p>
            <a:pPr marL="169863" lvl="1" indent="-169863" algn="l">
              <a:buFont typeface="Arial" panose="020B0604020202020204" pitchFamily="34" charset="0"/>
              <a:buChar char="•"/>
            </a:pPr>
            <a:r>
              <a:rPr lang="en-US" sz="1400" b="1" dirty="0">
                <a:solidFill>
                  <a:srgbClr val="2C451B"/>
                </a:solidFill>
              </a:rPr>
              <a:t>88 Jennings Loop</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254 Dixie Way</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158 Bernice Way </a:t>
            </a:r>
          </a:p>
          <a:p>
            <a:pPr marL="169863" lvl="1" indent="-169863" algn="l">
              <a:buFont typeface="Arial" panose="020B0604020202020204" pitchFamily="34" charset="0"/>
              <a:buChar char="•"/>
            </a:pPr>
            <a:endParaRPr lang="en-US" sz="1800" b="1" dirty="0">
              <a:solidFill>
                <a:srgbClr val="2C451B"/>
              </a:solidFill>
            </a:endParaRPr>
          </a:p>
          <a:p>
            <a:endParaRPr lang="en-US" dirty="0"/>
          </a:p>
        </p:txBody>
      </p:sp>
    </p:spTree>
    <p:extLst>
      <p:ext uri="{BB962C8B-B14F-4D97-AF65-F5344CB8AC3E}">
        <p14:creationId xmlns:p14="http://schemas.microsoft.com/office/powerpoint/2010/main" val="85694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5/26/2025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386784112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32 Bernice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1997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$26,500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76</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err="1"/>
                        <a:t>Waverlee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Mark Smith </a:t>
                      </a:r>
                    </a:p>
                    <a:p>
                      <a:pPr algn="l"/>
                      <a:endParaRPr lang="en-US" sz="1200" b="1" dirty="0">
                        <a:solidFill>
                          <a:schemeClr val="tx1"/>
                        </a:solidFill>
                      </a:endParaRPr>
                    </a:p>
                    <a:p>
                      <a:pPr algn="l"/>
                      <a:r>
                        <a:rPr lang="en-US" sz="1200" b="1" dirty="0">
                          <a:solidFill>
                            <a:schemeClr val="tx1"/>
                          </a:solidFill>
                        </a:rPr>
                        <a:t>601-260-2174</a:t>
                      </a:r>
                    </a:p>
                    <a:p>
                      <a:pPr algn="l"/>
                      <a:endParaRPr lang="en-US" sz="1200" b="1" dirty="0">
                        <a:solidFill>
                          <a:schemeClr val="tx1"/>
                        </a:solidFill>
                      </a:endParaRPr>
                    </a:p>
                    <a:p>
                      <a:pPr algn="l"/>
                      <a:r>
                        <a:rPr lang="en-US" sz="1200" b="1" dirty="0">
                          <a:solidFill>
                            <a:schemeClr val="tx1"/>
                          </a:solidFill>
                          <a:hlinkClick r:id="rId5"/>
                        </a:rPr>
                        <a:t>strongriver@strongriverconstruction.com</a:t>
                      </a:r>
                      <a:r>
                        <a:rPr lang="en-US" sz="1200" b="1" dirty="0">
                          <a:solidFill>
                            <a:schemeClr val="tx1"/>
                          </a:solidFill>
                        </a:rPr>
                        <a:t>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Open kitchen/living room layout </a:t>
                      </a:r>
                    </a:p>
                    <a:p>
                      <a:pPr marL="171450" indent="-171450">
                        <a:buFont typeface="Arial" panose="020B0604020202020204" pitchFamily="34" charset="0"/>
                        <a:buChar char="•"/>
                      </a:pPr>
                      <a:r>
                        <a:rPr lang="en-US" sz="1200" b="0" kern="1200" dirty="0">
                          <a:solidFill>
                            <a:schemeClr val="dk1"/>
                          </a:solidFill>
                          <a:latin typeface="+mn-lt"/>
                          <a:ea typeface="+mn-ea"/>
                          <a:cs typeface="+mn-cs"/>
                        </a:rPr>
                        <a:t>Covered front porch </a:t>
                      </a:r>
                    </a:p>
                    <a:p>
                      <a:pPr marL="171450" indent="-171450">
                        <a:buFont typeface="Arial" panose="020B0604020202020204" pitchFamily="34" charset="0"/>
                        <a:buChar char="•"/>
                      </a:pPr>
                      <a:r>
                        <a:rPr lang="en-US" sz="1200" b="0" kern="1200" dirty="0">
                          <a:solidFill>
                            <a:schemeClr val="dk1"/>
                          </a:solidFill>
                          <a:latin typeface="+mn-lt"/>
                          <a:ea typeface="+mn-ea"/>
                          <a:cs typeface="+mn-cs"/>
                        </a:rPr>
                        <a:t>Large fenced in back yard with back porch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Appliances stay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73142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6/16/2025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257796343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142 Dixie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a:t>$87,000</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80</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Southern Energy Homes</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Brock Hutson</a:t>
                      </a:r>
                    </a:p>
                    <a:p>
                      <a:pPr algn="l"/>
                      <a:r>
                        <a:rPr lang="en-US" sz="1200" b="1" dirty="0">
                          <a:solidFill>
                            <a:schemeClr val="tx1"/>
                          </a:solidFill>
                        </a:rPr>
                        <a:t>601-259-9921</a:t>
                      </a:r>
                    </a:p>
                    <a:p>
                      <a:pPr algn="l"/>
                      <a:endParaRPr lang="en-US" sz="1200" b="1" dirty="0">
                        <a:solidFill>
                          <a:schemeClr val="tx1"/>
                        </a:solidFill>
                      </a:endParaRPr>
                    </a:p>
                    <a:p>
                      <a:pPr algn="l"/>
                      <a:r>
                        <a:rPr lang="en-US" sz="1200" b="1" dirty="0">
                          <a:solidFill>
                            <a:schemeClr val="tx1"/>
                          </a:solidFill>
                        </a:rPr>
                        <a:t>Morgan Hutson</a:t>
                      </a:r>
                    </a:p>
                    <a:p>
                      <a:pPr algn="l"/>
                      <a:r>
                        <a:rPr lang="en-US" sz="1200" b="1" dirty="0">
                          <a:solidFill>
                            <a:schemeClr val="tx1"/>
                          </a:solidFill>
                        </a:rPr>
                        <a:t>601-260-2839</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Spacious fenced in yard </a:t>
                      </a:r>
                    </a:p>
                    <a:p>
                      <a:pPr marL="171450" indent="-171450">
                        <a:buFont typeface="Arial" panose="020B0604020202020204" pitchFamily="34" charset="0"/>
                        <a:buChar char="•"/>
                      </a:pPr>
                      <a:r>
                        <a:rPr lang="en-US" sz="1200" b="0" kern="1200" dirty="0">
                          <a:solidFill>
                            <a:schemeClr val="dk1"/>
                          </a:solidFill>
                          <a:latin typeface="+mn-lt"/>
                          <a:ea typeface="+mn-ea"/>
                          <a:cs typeface="+mn-cs"/>
                        </a:rPr>
                        <a:t>Front and back porches 12x15</a:t>
                      </a:r>
                    </a:p>
                    <a:p>
                      <a:pPr marL="171450" indent="-171450">
                        <a:buFont typeface="Arial" panose="020B0604020202020204" pitchFamily="34" charset="0"/>
                        <a:buChar char="•"/>
                      </a:pPr>
                      <a:r>
                        <a:rPr lang="en-US" sz="1200" b="0" kern="1200" dirty="0">
                          <a:solidFill>
                            <a:schemeClr val="dk1"/>
                          </a:solidFill>
                          <a:latin typeface="+mn-lt"/>
                          <a:ea typeface="+mn-ea"/>
                          <a:cs typeface="+mn-cs"/>
                        </a:rPr>
                        <a:t>Nice pebbled rock/step stone walkway to front door </a:t>
                      </a:r>
                    </a:p>
                    <a:p>
                      <a:pPr marL="171450" indent="-171450">
                        <a:buFont typeface="Arial" panose="020B0604020202020204" pitchFamily="34" charset="0"/>
                        <a:buChar cha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Water filtration installed in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All appliances stay with trailer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381034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817281833"/>
              </p:ext>
            </p:extLst>
          </p:nvPr>
        </p:nvGraphicFramePr>
        <p:xfrm>
          <a:off x="150471" y="3519860"/>
          <a:ext cx="6562217" cy="5529238"/>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algn="ctr"/>
                      <a:r>
                        <a:rPr lang="en-US" sz="1200" b="1" dirty="0"/>
                        <a:t>154 Dixie Way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2021 (installed as new home in expansion)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r>
                        <a:rPr lang="en-US" sz="1200" b="1" dirty="0"/>
                        <a:t>$85,000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0" dirty="0"/>
                        <a:t>16 x 76 3BD/2BA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Hamilton Homes/Jackson </a:t>
                      </a:r>
                      <a:r>
                        <a:rPr lang="en-US" sz="1100" b="0" kern="1200" dirty="0">
                          <a:solidFill>
                            <a:schemeClr val="dk1"/>
                          </a:solidFill>
                          <a:latin typeface="+mn-lt"/>
                          <a:ea typeface="+mn-ea"/>
                          <a:cs typeface="+mn-cs"/>
                        </a:rPr>
                        <a:t>(167732A)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2">
                  <a:txBody>
                    <a:bodyPr/>
                    <a:lstStyle/>
                    <a:p>
                      <a:pPr algn="l"/>
                      <a:endParaRPr lang="en-US" sz="1200" b="1" dirty="0">
                        <a:solidFill>
                          <a:schemeClr val="tx1"/>
                        </a:solidFill>
                      </a:endParaRPr>
                    </a:p>
                    <a:p>
                      <a:pPr algn="l"/>
                      <a:r>
                        <a:rPr lang="en-US" sz="1200" b="1" dirty="0">
                          <a:solidFill>
                            <a:schemeClr val="tx1"/>
                          </a:solidFill>
                        </a:rPr>
                        <a:t>Chris Hacker</a:t>
                      </a:r>
                    </a:p>
                    <a:p>
                      <a:pPr algn="l"/>
                      <a:r>
                        <a:rPr lang="en-US" sz="1200" b="1" dirty="0">
                          <a:solidFill>
                            <a:schemeClr val="tx1"/>
                          </a:solidFill>
                        </a:rPr>
                        <a:t>901-907-9472</a:t>
                      </a:r>
                    </a:p>
                    <a:p>
                      <a:pPr algn="l"/>
                      <a:endParaRPr lang="en-US" sz="1200" b="1" dirty="0">
                        <a:solidFill>
                          <a:schemeClr val="tx1"/>
                        </a:solidFill>
                      </a:endParaRPr>
                    </a:p>
                    <a:p>
                      <a:pPr algn="l"/>
                      <a:r>
                        <a:rPr lang="en-US" sz="1200" b="1" dirty="0">
                          <a:solidFill>
                            <a:schemeClr val="tx1"/>
                          </a:solidFill>
                        </a:rPr>
                        <a:t>Jennifer Hacker</a:t>
                      </a:r>
                    </a:p>
                    <a:p>
                      <a:pPr algn="l"/>
                      <a:r>
                        <a:rPr lang="en-US" sz="1200" b="1" dirty="0">
                          <a:solidFill>
                            <a:schemeClr val="tx1"/>
                          </a:solidFill>
                        </a:rPr>
                        <a:t>901-907-9471</a:t>
                      </a:r>
                    </a:p>
                    <a:p>
                      <a:pPr algn="l"/>
                      <a:endParaRPr lang="en-US" sz="1200" b="1" dirty="0">
                        <a:solidFill>
                          <a:schemeClr val="tx1"/>
                        </a:solidFill>
                      </a:endParaRPr>
                    </a:p>
                    <a:p>
                      <a:pPr algn="l"/>
                      <a:r>
                        <a:rPr lang="en-US" sz="1200" b="1" dirty="0">
                          <a:solidFill>
                            <a:schemeClr val="tx1"/>
                          </a:solidFill>
                          <a:hlinkClick r:id="rId5"/>
                        </a:rPr>
                        <a:t>cjtkhacker@me.com</a:t>
                      </a:r>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b="0" dirty="0"/>
                        <a:t>Large open living space with clear lines of sight between the living room and kitchen</a:t>
                      </a:r>
                    </a:p>
                    <a:p>
                      <a:pPr marL="171450" indent="-171450">
                        <a:buFont typeface="Arial" panose="020B0604020202020204" pitchFamily="34" charset="0"/>
                        <a:buChar char="•"/>
                      </a:pPr>
                      <a:r>
                        <a:rPr lang="en-US" sz="1100" b="0" dirty="0"/>
                        <a:t>Built in entertainment center</a:t>
                      </a:r>
                    </a:p>
                    <a:p>
                      <a:pPr marL="171450" indent="-171450">
                        <a:buFont typeface="Arial" panose="020B0604020202020204" pitchFamily="34" charset="0"/>
                        <a:buChar char="•"/>
                      </a:pPr>
                      <a:r>
                        <a:rPr lang="en-US" sz="1100" b="0" dirty="0"/>
                        <a:t>All appliances convey (Stove, Refrigerator, Dishwasher, Washer, Dryer)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Kitchen center island with tons of cabinets for storage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Hot water heater, AC unit - 4 yrs old</a:t>
                      </a:r>
                    </a:p>
                    <a:p>
                      <a:pPr marL="171450" indent="-171450">
                        <a:buFont typeface="Arial" panose="020B0604020202020204" pitchFamily="34" charset="0"/>
                        <a:buChar char="•"/>
                      </a:pPr>
                      <a:r>
                        <a:rPr lang="en-US" sz="1100" b="0" dirty="0"/>
                        <a:t>Covered Front porch (12’x8’) - 4 yrs old</a:t>
                      </a:r>
                    </a:p>
                    <a:p>
                      <a:pPr marL="171450" indent="-171450">
                        <a:buFont typeface="Arial" panose="020B0604020202020204" pitchFamily="34" charset="0"/>
                        <a:buChar char="•"/>
                      </a:pPr>
                      <a:r>
                        <a:rPr lang="en-US" sz="1100" b="0" dirty="0"/>
                        <a:t>Covered Back porch with lockable storage under for mower (52”x49”) - 4 yrs old</a:t>
                      </a:r>
                    </a:p>
                    <a:p>
                      <a:pPr marL="171450" indent="-171450">
                        <a:buFont typeface="Arial" panose="020B0604020202020204" pitchFamily="34" charset="0"/>
                        <a:buChar char="•"/>
                      </a:pPr>
                      <a:r>
                        <a:rPr lang="en-US" sz="1100" b="0" dirty="0"/>
                        <a:t>White cabinets throughout with faux marble countertops.</a:t>
                      </a:r>
                    </a:p>
                    <a:p>
                      <a:pPr marL="171450" indent="-171450">
                        <a:buFont typeface="Arial" panose="020B0604020202020204" pitchFamily="34" charset="0"/>
                        <a:buChar char="•"/>
                      </a:pPr>
                      <a:r>
                        <a:rPr lang="en-US" sz="1100" b="0" dirty="0"/>
                        <a:t>Rustic wood linoleum throughout</a:t>
                      </a:r>
                    </a:p>
                    <a:p>
                      <a:pPr marL="171450" indent="-171450">
                        <a:buFont typeface="Arial" panose="020B0604020202020204" pitchFamily="34" charset="0"/>
                        <a:buChar char="•"/>
                      </a:pPr>
                      <a:r>
                        <a:rPr lang="en-US" sz="1100" b="0" dirty="0"/>
                        <a:t>Master bath boasts double vanity, walk-in closet, separate shower and soaking tub</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Gravel walkway w/pavers to front deck</a:t>
                      </a:r>
                    </a:p>
                    <a:p>
                      <a:pPr marL="171450" indent="-171450">
                        <a:buFont typeface="Arial" panose="020B0604020202020204" pitchFamily="34" charset="0"/>
                        <a:buChar char="•"/>
                      </a:pPr>
                      <a:r>
                        <a:rPr lang="en-US" sz="1100" b="0" dirty="0"/>
                        <a:t>Exterior outlet and freeze proof exterior spigot</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 Metal Roof – 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tie downs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skirting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Smoke 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a:txBody>
                    <a:bodyPr/>
                    <a:lstStyle/>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Motivated sellers willing to negotiate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51099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C6F53-2F97-91D2-9C87-41AD0AED5C7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0D1C6AB-BCDB-4C78-E590-82D9185F7F5D}"/>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5F40AE8C-9B1C-F89A-B4ED-E6F92E473AC2}"/>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BC3C23DB-E9DB-D352-0EAB-59E22AFB2790}"/>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7/17/2025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982ADF2D-4F1F-5282-2860-9BFBB15F1F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9C9B84A-61BD-401B-BEF8-460EF2246B6C}"/>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D2B99289-B3BD-3FD8-CB5E-EB8F806B6C20}"/>
              </a:ext>
            </a:extLst>
          </p:cNvPr>
          <p:cNvGraphicFramePr>
            <a:graphicFrameLocks noGrp="1"/>
          </p:cNvGraphicFramePr>
          <p:nvPr>
            <p:extLst>
              <p:ext uri="{D42A27DB-BD31-4B8C-83A1-F6EECF244321}">
                <p14:modId xmlns:p14="http://schemas.microsoft.com/office/powerpoint/2010/main" val="480836729"/>
              </p:ext>
            </p:extLst>
          </p:nvPr>
        </p:nvGraphicFramePr>
        <p:xfrm>
          <a:off x="150471" y="3519860"/>
          <a:ext cx="6562217" cy="5446084"/>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marL="0" marR="0" lvl="0" indent="0" algn="ctr" rtl="0">
                        <a:spcBef>
                          <a:spcPts val="0"/>
                        </a:spcBef>
                        <a:spcAft>
                          <a:spcPts val="0"/>
                        </a:spcAft>
                        <a:buNone/>
                      </a:pPr>
                      <a:r>
                        <a:rPr lang="en-US" sz="1200" b="1" dirty="0"/>
                        <a:t>246 Dixie Way</a:t>
                      </a:r>
                      <a:endParaRPr sz="1200" b="1" u="none" strike="noStrike" cap="none" dirty="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u="none" strike="noStrike" cap="none"/>
                        <a:t>Year:</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a:t>2022</a:t>
                      </a:r>
                      <a:endParaRPr sz="1200" b="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marL="0" marR="0" lvl="0" indent="0" algn="l" rtl="0">
                        <a:spcBef>
                          <a:spcPts val="0"/>
                        </a:spcBef>
                        <a:spcAft>
                          <a:spcPts val="0"/>
                        </a:spcAft>
                        <a:buNone/>
                      </a:pPr>
                      <a:r>
                        <a:rPr lang="en-US" sz="1200" b="1"/>
                        <a:t>$86,000</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marL="0" marR="0" lvl="0" indent="0" algn="r" rtl="0">
                        <a:spcBef>
                          <a:spcPts val="0"/>
                        </a:spcBef>
                        <a:spcAft>
                          <a:spcPts val="0"/>
                        </a:spcAft>
                        <a:buNone/>
                      </a:pPr>
                      <a:r>
                        <a:rPr lang="en-US" sz="1200" b="1"/>
                        <a:t>Size:</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dirty="0"/>
                        <a:t>16 x 76 3BD/2BA</a:t>
                      </a:r>
                      <a:endParaRPr sz="1200" b="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rtl="0">
                        <a:lnSpc>
                          <a:spcPct val="100000"/>
                        </a:lnSpc>
                        <a:spcBef>
                          <a:spcPts val="0"/>
                        </a:spcBef>
                        <a:spcAft>
                          <a:spcPts val="0"/>
                        </a:spcAft>
                        <a:buClr>
                          <a:schemeClr val="lt1"/>
                        </a:buClr>
                        <a:buSzPts val="1400"/>
                        <a:buFont typeface="Calibri"/>
                        <a:buNone/>
                      </a:pPr>
                      <a:r>
                        <a:rPr lang="en-US" sz="1200" b="1" dirty="0">
                          <a:solidFill>
                            <a:schemeClr val="lt1"/>
                          </a:solidFill>
                        </a:rPr>
                        <a:t>Seller Info</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rtl="0">
                        <a:lnSpc>
                          <a:spcPct val="100000"/>
                        </a:lnSpc>
                        <a:spcBef>
                          <a:spcPts val="0"/>
                        </a:spcBef>
                        <a:spcAft>
                          <a:spcPts val="0"/>
                        </a:spcAft>
                        <a:buClr>
                          <a:schemeClr val="dk1"/>
                        </a:buClr>
                        <a:buSzPts val="1200"/>
                        <a:buFont typeface="Calibri"/>
                        <a:buNone/>
                      </a:pPr>
                      <a:r>
                        <a:rPr lang="en-US" sz="1200" b="1"/>
                        <a:t>Mfr/Model:</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a:t>Hamilton Home (Hodges)</a:t>
                      </a:r>
                      <a:endParaRPr sz="1200" b="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3">
                  <a:txBody>
                    <a:bodyPr/>
                    <a:lstStyle/>
                    <a:p>
                      <a:pPr marL="0" marR="0" lvl="0" indent="0" algn="l" rtl="0">
                        <a:spcBef>
                          <a:spcPts val="0"/>
                        </a:spcBef>
                        <a:spcAft>
                          <a:spcPts val="0"/>
                        </a:spcAft>
                        <a:buNone/>
                      </a:pPr>
                      <a:r>
                        <a:rPr lang="en-US" sz="1200" b="1" dirty="0"/>
                        <a:t>Lynette Windham</a:t>
                      </a:r>
                      <a:endParaRPr sz="1200" b="1" dirty="0"/>
                    </a:p>
                    <a:p>
                      <a:pPr marL="0" marR="0" lvl="0" indent="0" algn="l" rtl="0">
                        <a:spcBef>
                          <a:spcPts val="0"/>
                        </a:spcBef>
                        <a:spcAft>
                          <a:spcPts val="0"/>
                        </a:spcAft>
                        <a:buNone/>
                      </a:pPr>
                      <a:r>
                        <a:rPr lang="en-US" sz="1200" dirty="0"/>
                        <a:t>(601)-928-8896</a:t>
                      </a:r>
                      <a:endParaRPr sz="1200" dirty="0"/>
                    </a:p>
                    <a:p>
                      <a:pPr marL="0" marR="0" lvl="0" indent="0" algn="l" rtl="0">
                        <a:spcBef>
                          <a:spcPts val="0"/>
                        </a:spcBef>
                        <a:spcAft>
                          <a:spcPts val="0"/>
                        </a:spcAft>
                        <a:buNone/>
                      </a:pPr>
                      <a:r>
                        <a:rPr lang="en-US" sz="1200" u="sng" dirty="0">
                          <a:solidFill>
                            <a:schemeClr val="hlink"/>
                          </a:solidFill>
                          <a:hlinkClick r:id="rId5"/>
                        </a:rPr>
                        <a:t>2228loves2211@att.net</a:t>
                      </a:r>
                      <a:r>
                        <a:rPr lang="en-US" sz="1200" dirty="0"/>
                        <a:t>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b="1" dirty="0"/>
                        <a:t>Kurtis Windham</a:t>
                      </a:r>
                      <a:endParaRPr sz="1200" b="1" dirty="0"/>
                    </a:p>
                    <a:p>
                      <a:pPr marL="0" marR="0" lvl="0" indent="0" algn="l" rtl="0">
                        <a:spcBef>
                          <a:spcPts val="0"/>
                        </a:spcBef>
                        <a:spcAft>
                          <a:spcPts val="0"/>
                        </a:spcAft>
                        <a:buNone/>
                      </a:pPr>
                      <a:r>
                        <a:rPr lang="en-US" sz="1200" dirty="0"/>
                        <a:t>(228)-669-9293</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rtl="0">
                        <a:spcBef>
                          <a:spcPts val="0"/>
                        </a:spcBef>
                        <a:spcAft>
                          <a:spcPts val="0"/>
                        </a:spcAft>
                        <a:buNone/>
                      </a:pPr>
                      <a:r>
                        <a:rPr lang="en-US" sz="1200" b="1" dirty="0"/>
                        <a:t>Features:</a:t>
                      </a:r>
                      <a:endParaRPr sz="1200" dirty="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spcBef>
                          <a:spcPts val="0"/>
                        </a:spcBef>
                        <a:spcAft>
                          <a:spcPts val="0"/>
                        </a:spcAft>
                        <a:buSzPts val="1200"/>
                        <a:buChar char="●"/>
                      </a:pPr>
                      <a:r>
                        <a:rPr lang="en-US" sz="1200" dirty="0"/>
                        <a:t>Open floor plan</a:t>
                      </a:r>
                      <a:endParaRPr sz="1200" dirty="0"/>
                    </a:p>
                    <a:p>
                      <a:pPr marL="457200" marR="0" lvl="0" indent="-304800" algn="l" rtl="0">
                        <a:spcBef>
                          <a:spcPts val="0"/>
                        </a:spcBef>
                        <a:spcAft>
                          <a:spcPts val="0"/>
                        </a:spcAft>
                        <a:buSzPts val="1200"/>
                        <a:buChar char="●"/>
                      </a:pPr>
                      <a:r>
                        <a:rPr lang="en-US" sz="1200" dirty="0"/>
                        <a:t>Rustic wood laminate floor throughout entire house</a:t>
                      </a:r>
                      <a:endParaRPr sz="1200" dirty="0"/>
                    </a:p>
                    <a:p>
                      <a:pPr marL="457200" marR="0" lvl="0" indent="-304800" algn="l" rtl="0">
                        <a:spcBef>
                          <a:spcPts val="0"/>
                        </a:spcBef>
                        <a:spcAft>
                          <a:spcPts val="0"/>
                        </a:spcAft>
                        <a:buSzPts val="1200"/>
                        <a:buChar char="●"/>
                      </a:pPr>
                      <a:r>
                        <a:rPr lang="en-US" sz="1200" dirty="0"/>
                        <a:t>Faux marble countertops</a:t>
                      </a:r>
                      <a:endParaRPr sz="1200" dirty="0"/>
                    </a:p>
                    <a:p>
                      <a:pPr marL="457200" marR="0" lvl="0" indent="-304800" algn="l" rtl="0">
                        <a:spcBef>
                          <a:spcPts val="0"/>
                        </a:spcBef>
                        <a:spcAft>
                          <a:spcPts val="0"/>
                        </a:spcAft>
                        <a:buSzPts val="1200"/>
                        <a:buChar char="●"/>
                      </a:pPr>
                      <a:r>
                        <a:rPr lang="en-US" sz="1200" dirty="0"/>
                        <a:t>Porcelain sinks in each bathroom</a:t>
                      </a:r>
                      <a:endParaRPr sz="1200" dirty="0"/>
                    </a:p>
                    <a:p>
                      <a:pPr marL="457200" marR="0" lvl="0" indent="-304800" algn="l" rtl="0">
                        <a:spcBef>
                          <a:spcPts val="0"/>
                        </a:spcBef>
                        <a:spcAft>
                          <a:spcPts val="0"/>
                        </a:spcAft>
                        <a:buSzPts val="1200"/>
                        <a:buChar char="●"/>
                      </a:pPr>
                      <a:r>
                        <a:rPr lang="en-US" sz="1200" dirty="0"/>
                        <a:t>Master bedroom with large soaking tub, separate shower, and spacious walk-in closet</a:t>
                      </a:r>
                      <a:endParaRPr sz="1200" dirty="0"/>
                    </a:p>
                    <a:p>
                      <a:pPr marL="457200" marR="0" lvl="0" indent="-304800" algn="l" rtl="0">
                        <a:spcBef>
                          <a:spcPts val="0"/>
                        </a:spcBef>
                        <a:spcAft>
                          <a:spcPts val="0"/>
                        </a:spcAft>
                        <a:buSzPts val="1200"/>
                        <a:buChar char="●"/>
                      </a:pPr>
                      <a:r>
                        <a:rPr lang="en-US" sz="1200" dirty="0"/>
                        <a:t>Large covered front deck (6’ x 12’)</a:t>
                      </a:r>
                      <a:endParaRPr sz="1200" dirty="0"/>
                    </a:p>
                    <a:p>
                      <a:pPr marL="457200" marR="0" lvl="0" indent="-304800" algn="l" rtl="0">
                        <a:spcBef>
                          <a:spcPts val="0"/>
                        </a:spcBef>
                        <a:spcAft>
                          <a:spcPts val="0"/>
                        </a:spcAft>
                        <a:buSzPts val="1200"/>
                        <a:buChar char="●"/>
                      </a:pPr>
                      <a:r>
                        <a:rPr lang="en-US" sz="1200" dirty="0"/>
                        <a:t>Large covered back deck (6’ x 12’) with built in storage underneath</a:t>
                      </a:r>
                      <a:endParaRPr sz="1200" dirty="0"/>
                    </a:p>
                    <a:p>
                      <a:pPr marL="457200" marR="0" lvl="0" indent="-304800" algn="l" rtl="0">
                        <a:spcBef>
                          <a:spcPts val="0"/>
                        </a:spcBef>
                        <a:spcAft>
                          <a:spcPts val="0"/>
                        </a:spcAft>
                        <a:buSzPts val="1200"/>
                        <a:buChar char="●"/>
                      </a:pPr>
                      <a:r>
                        <a:rPr lang="en-US" sz="1200" dirty="0"/>
                        <a:t>Extra large chain length fenced in backyard (60’ x 50’)</a:t>
                      </a:r>
                      <a:endParaRPr sz="1200" dirty="0"/>
                    </a:p>
                    <a:p>
                      <a:pPr marL="457200" marR="0" lvl="0" indent="-304800" algn="l" rtl="0">
                        <a:spcBef>
                          <a:spcPts val="0"/>
                        </a:spcBef>
                        <a:spcAft>
                          <a:spcPts val="0"/>
                        </a:spcAft>
                        <a:buSzPts val="1200"/>
                        <a:buChar char="●"/>
                      </a:pPr>
                      <a:r>
                        <a:rPr lang="en-US" sz="1200" dirty="0"/>
                        <a:t>Whole house water cut-off</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a:t>Maintenance / Upgrades:</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lnSpc>
                          <a:spcPct val="100000"/>
                        </a:lnSpc>
                        <a:spcBef>
                          <a:spcPts val="0"/>
                        </a:spcBef>
                        <a:spcAft>
                          <a:spcPts val="0"/>
                        </a:spcAft>
                        <a:buSzPts val="1200"/>
                        <a:buChar char="●"/>
                      </a:pPr>
                      <a:r>
                        <a:rPr lang="en-US" sz="1200" dirty="0"/>
                        <a:t>Decks resealed (June 2025)</a:t>
                      </a:r>
                      <a:endParaRPr sz="1200" dirty="0"/>
                    </a:p>
                    <a:p>
                      <a:pPr marL="457200" marR="0" lvl="0" indent="-304800" algn="l" rtl="0">
                        <a:lnSpc>
                          <a:spcPct val="100000"/>
                        </a:lnSpc>
                        <a:spcBef>
                          <a:spcPts val="0"/>
                        </a:spcBef>
                        <a:spcAft>
                          <a:spcPts val="0"/>
                        </a:spcAft>
                        <a:buSzPts val="1200"/>
                        <a:buChar char="●"/>
                      </a:pPr>
                      <a:r>
                        <a:rPr lang="en-US" sz="1200" dirty="0"/>
                        <a:t>Rock landscaping around home</a:t>
                      </a:r>
                      <a:endParaRPr sz="1200" dirty="0"/>
                    </a:p>
                    <a:p>
                      <a:pPr marL="457200" marR="0" lvl="0" indent="-304800" algn="l" rtl="0">
                        <a:lnSpc>
                          <a:spcPct val="100000"/>
                        </a:lnSpc>
                        <a:spcBef>
                          <a:spcPts val="0"/>
                        </a:spcBef>
                        <a:spcAft>
                          <a:spcPts val="0"/>
                        </a:spcAft>
                        <a:buSzPts val="1200"/>
                        <a:buChar char="●"/>
                      </a:pPr>
                      <a:r>
                        <a:rPr lang="en-US" sz="1200" dirty="0"/>
                        <a:t>Reinforced tie downs at install</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a:t>Other Info:</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spcBef>
                          <a:spcPts val="0"/>
                        </a:spcBef>
                        <a:spcAft>
                          <a:spcPts val="0"/>
                        </a:spcAft>
                        <a:buSzPts val="1200"/>
                        <a:buChar char="●"/>
                      </a:pPr>
                      <a:r>
                        <a:rPr lang="en-US" sz="1200" dirty="0"/>
                        <a:t>Fairly new reclining couch included (great condition)</a:t>
                      </a:r>
                      <a:endParaRPr sz="1200" dirty="0"/>
                    </a:p>
                    <a:p>
                      <a:pPr marL="457200" marR="0" lvl="0" indent="-304800" algn="l" rtl="0">
                        <a:spcBef>
                          <a:spcPts val="0"/>
                        </a:spcBef>
                        <a:spcAft>
                          <a:spcPts val="0"/>
                        </a:spcAft>
                        <a:buSzPts val="1200"/>
                        <a:buChar char="●"/>
                      </a:pPr>
                      <a:r>
                        <a:rPr lang="en-US" sz="1200" dirty="0"/>
                        <a:t>Dog igloo included</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1255430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0628" y="954723"/>
            <a:ext cx="6556744" cy="1973055"/>
          </a:xfrm>
        </p:spPr>
        <p:txBody>
          <a:bodyPr>
            <a:noAutofit/>
          </a:bodyPr>
          <a:lstStyle/>
          <a:p>
            <a:pPr marL="177800" indent="-177800" algn="l">
              <a:buFont typeface="Arial" panose="020B0604020202020204" pitchFamily="34" charset="0"/>
              <a:buChar char="•"/>
            </a:pPr>
            <a:r>
              <a:rPr lang="en-US" sz="1200" dirty="0">
                <a:solidFill>
                  <a:schemeClr val="accent6">
                    <a:lumMod val="50000"/>
                  </a:schemeClr>
                </a:solidFill>
              </a:rPr>
              <a:t>JennLake Meadows must approve applications </a:t>
            </a:r>
            <a:r>
              <a:rPr lang="en-US" sz="1200" b="1" u="sng" dirty="0">
                <a:solidFill>
                  <a:schemeClr val="accent6">
                    <a:lumMod val="50000"/>
                  </a:schemeClr>
                </a:solidFill>
              </a:rPr>
              <a:t>BEFORE</a:t>
            </a:r>
            <a:r>
              <a:rPr lang="en-US" sz="12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2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2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2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125929383"/>
              </p:ext>
            </p:extLst>
          </p:nvPr>
        </p:nvGraphicFramePr>
        <p:xfrm>
          <a:off x="114300" y="3440093"/>
          <a:ext cx="6637229" cy="5638800"/>
        </p:xfrm>
        <a:graphic>
          <a:graphicData uri="http://schemas.openxmlformats.org/drawingml/2006/table">
            <a:tbl>
              <a:tblPr firstRow="1" bandRow="1">
                <a:tableStyleId>{93296810-A885-4BE3-A3E7-6D5BEEA58F35}</a:tableStyleId>
              </a:tblPr>
              <a:tblGrid>
                <a:gridCol w="1767585">
                  <a:extLst>
                    <a:ext uri="{9D8B030D-6E8A-4147-A177-3AD203B41FA5}">
                      <a16:colId xmlns:a16="http://schemas.microsoft.com/office/drawing/2014/main" val="2067313853"/>
                    </a:ext>
                  </a:extLst>
                </a:gridCol>
                <a:gridCol w="1150199">
                  <a:extLst>
                    <a:ext uri="{9D8B030D-6E8A-4147-A177-3AD203B41FA5}">
                      <a16:colId xmlns:a16="http://schemas.microsoft.com/office/drawing/2014/main" val="3838584133"/>
                    </a:ext>
                  </a:extLst>
                </a:gridCol>
                <a:gridCol w="2834019">
                  <a:extLst>
                    <a:ext uri="{9D8B030D-6E8A-4147-A177-3AD203B41FA5}">
                      <a16:colId xmlns:a16="http://schemas.microsoft.com/office/drawing/2014/main" val="2576815655"/>
                    </a:ext>
                  </a:extLst>
                </a:gridCol>
                <a:gridCol w="885426">
                  <a:extLst>
                    <a:ext uri="{9D8B030D-6E8A-4147-A177-3AD203B41FA5}">
                      <a16:colId xmlns:a16="http://schemas.microsoft.com/office/drawing/2014/main" val="263370199"/>
                    </a:ext>
                  </a:extLst>
                </a:gridCol>
              </a:tblGrid>
              <a:tr h="0">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0">
                <a:tc rowSpan="2">
                  <a:txBody>
                    <a:bodyPr/>
                    <a:lstStyle/>
                    <a:p>
                      <a:pPr algn="ctr"/>
                      <a:r>
                        <a:rPr lang="en-US" sz="1200" b="1" dirty="0"/>
                        <a:t>636 JennLake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$75,000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0">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66 2BD/2BA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Sunshine / ALS21284</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425502">
                <a:tc rowSpan="3">
                  <a:txBody>
                    <a:bodyPr/>
                    <a:lstStyle/>
                    <a:p>
                      <a:pPr algn="l"/>
                      <a:r>
                        <a:rPr lang="en-US" sz="1200" b="1" dirty="0">
                          <a:solidFill>
                            <a:schemeClr val="tx1"/>
                          </a:solidFill>
                        </a:rPr>
                        <a:t>Leigh Springer </a:t>
                      </a:r>
                    </a:p>
                    <a:p>
                      <a:pPr algn="l"/>
                      <a:endParaRPr lang="en-US" sz="1200" b="1" dirty="0">
                        <a:solidFill>
                          <a:schemeClr val="tx1"/>
                        </a:solidFill>
                      </a:endParaRPr>
                    </a:p>
                    <a:p>
                      <a:pPr algn="l"/>
                      <a:r>
                        <a:rPr lang="en-US" sz="1200" b="1" dirty="0">
                          <a:solidFill>
                            <a:schemeClr val="tx1"/>
                          </a:solidFill>
                        </a:rPr>
                        <a:t>662-567-2176</a:t>
                      </a:r>
                    </a:p>
                    <a:p>
                      <a:pPr algn="l"/>
                      <a:endParaRPr lang="en-US" sz="1200" b="1" dirty="0">
                        <a:solidFill>
                          <a:schemeClr val="tx1"/>
                        </a:solidFill>
                      </a:endParaRPr>
                    </a:p>
                    <a:p>
                      <a:pPr algn="l"/>
                      <a:r>
                        <a:rPr lang="en-US" sz="1200" b="1" dirty="0">
                          <a:solidFill>
                            <a:schemeClr val="tx1"/>
                          </a:solidFill>
                          <a:hlinkClick r:id="rId5"/>
                        </a:rPr>
                        <a:t>acehomesllc@gmail.com</a:t>
                      </a:r>
                      <a:endParaRPr lang="en-US" sz="1200" b="1" dirty="0">
                        <a:solidFill>
                          <a:schemeClr val="tx1"/>
                        </a:solidFill>
                      </a:endParaRPr>
                    </a:p>
                    <a:p>
                      <a:pPr algn="l"/>
                      <a:endParaRPr lang="en-US" sz="1200" b="1"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I have pictures I will be glad to text or email anytime!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dirty="0"/>
                        <a:t>Full finished sheetrock home </a:t>
                      </a:r>
                    </a:p>
                    <a:p>
                      <a:pPr marL="171450" indent="-171450">
                        <a:buFont typeface="Arial" panose="020B0604020202020204" pitchFamily="34" charset="0"/>
                        <a:buChar char="•"/>
                      </a:pPr>
                      <a:r>
                        <a:rPr lang="en-US" sz="1200" b="0" dirty="0"/>
                        <a:t>Large screened in back porch</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Large shaded &amp; fenced backyard with woods for privacy</a:t>
                      </a:r>
                    </a:p>
                    <a:p>
                      <a:pPr marL="171450" indent="-171450">
                        <a:buFont typeface="Arial" panose="020B0604020202020204" pitchFamily="34" charset="0"/>
                        <a:buChar char="•"/>
                      </a:pPr>
                      <a:r>
                        <a:rPr lang="en-US" sz="1200" b="0" dirty="0"/>
                        <a:t>Large Kitchen with lots of cabinets</a:t>
                      </a:r>
                    </a:p>
                    <a:p>
                      <a:pPr marL="171450" indent="-171450">
                        <a:buFont typeface="Arial" panose="020B0604020202020204" pitchFamily="34" charset="0"/>
                        <a:buChar char="•"/>
                      </a:pPr>
                      <a:r>
                        <a:rPr lang="en-US" sz="1200" b="0" dirty="0"/>
                        <a:t>Carpet in bedrooms only</a:t>
                      </a:r>
                    </a:p>
                    <a:p>
                      <a:pPr marL="171450" indent="-171450">
                        <a:buFont typeface="Arial" panose="020B0604020202020204" pitchFamily="34" charset="0"/>
                        <a:buChar char="•"/>
                      </a:pPr>
                      <a:r>
                        <a:rPr lang="en-US" sz="1200" b="0" dirty="0"/>
                        <a:t>Stove, Dishwasher, and Refrigerator included </a:t>
                      </a:r>
                    </a:p>
                    <a:p>
                      <a:pPr marL="171450" indent="-171450">
                        <a:buFont typeface="Arial" panose="020B0604020202020204" pitchFamily="34" charset="0"/>
                        <a:buChar char="•"/>
                      </a:pPr>
                      <a:r>
                        <a:rPr lang="en-US" sz="1200" b="0" dirty="0"/>
                        <a:t>Room for dining room table</a:t>
                      </a:r>
                    </a:p>
                    <a:p>
                      <a:pPr marL="171450" indent="-171450">
                        <a:buFont typeface="Arial" panose="020B0604020202020204" pitchFamily="34" charset="0"/>
                        <a:buChar char="•"/>
                      </a:pPr>
                      <a:r>
                        <a:rPr lang="en-US" sz="1200" b="0" dirty="0"/>
                        <a:t>Gravel driveway to front porch with excellent drainage </a:t>
                      </a:r>
                    </a:p>
                    <a:p>
                      <a:pPr marL="171450" indent="-171450">
                        <a:buFont typeface="Arial" panose="020B0604020202020204" pitchFamily="34" charset="0"/>
                        <a:buChar char="•"/>
                      </a:pPr>
                      <a:r>
                        <a:rPr lang="en-US" sz="1200" b="0" dirty="0"/>
                        <a:t>Exterior Outlet &amp; Water Facet</a:t>
                      </a:r>
                    </a:p>
                    <a:p>
                      <a:pPr marL="171450" indent="-171450">
                        <a:buFont typeface="Arial" panose="020B0604020202020204" pitchFamily="34" charset="0"/>
                        <a:buChar char="•"/>
                      </a:pPr>
                      <a:r>
                        <a:rPr lang="en-US" sz="1200" b="0" dirty="0"/>
                        <a:t>Vinyl Siding &amp; Shingle Roof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687903">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carpet in bedrooms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Toilets &amp; sink faucets in 2024</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Heavy duty rods in closets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blinds throughout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40678">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baseline="0" dirty="0"/>
                        <a:t>Located on one of the best lots in JennLake with a spectacular view of the pond</a:t>
                      </a:r>
                    </a:p>
                    <a:p>
                      <a:pPr marL="171450" indent="-171450">
                        <a:buFont typeface="Arial" panose="020B0604020202020204" pitchFamily="34" charset="0"/>
                        <a:buChar char="•"/>
                      </a:pPr>
                      <a:r>
                        <a:rPr lang="en-US" sz="1200" b="0" baseline="0" dirty="0"/>
                        <a:t>HOME IS MOVE IN READY NEEDS NO WORK</a:t>
                      </a:r>
                    </a:p>
                    <a:p>
                      <a:pPr marL="171450" indent="-171450">
                        <a:buFont typeface="Arial" panose="020B0604020202020204" pitchFamily="34" charset="0"/>
                        <a:buChar char="•"/>
                      </a:pPr>
                      <a:r>
                        <a:rPr lang="en-US" sz="1200" b="0" baseline="0" dirty="0"/>
                        <a:t>Pet Free /  Smoke Free Home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2448061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25055</TotalTime>
  <Words>1880</Words>
  <Application>Microsoft Office PowerPoint</Application>
  <PresentationFormat>On-screen Show (4:3)</PresentationFormat>
  <Paragraphs>269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2025 Used Homes and Available Lots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117</cp:revision>
  <cp:lastPrinted>2024-12-20T16:28:06Z</cp:lastPrinted>
  <dcterms:created xsi:type="dcterms:W3CDTF">2017-07-26T21:02:01Z</dcterms:created>
  <dcterms:modified xsi:type="dcterms:W3CDTF">2025-07-28T16:26:38Z</dcterms:modified>
</cp:coreProperties>
</file>