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88" r:id="rId2"/>
    <p:sldId id="325" r:id="rId3"/>
    <p:sldId id="330" r:id="rId4"/>
    <p:sldId id="327" r:id="rId5"/>
    <p:sldId id="331" r:id="rId6"/>
    <p:sldId id="326" r:id="rId7"/>
    <p:sldId id="328" r:id="rId8"/>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72" userDrawn="1">
          <p15:clr>
            <a:srgbClr val="A4A3A4"/>
          </p15:clr>
        </p15:guide>
        <p15:guide id="3" orient="horz" pos="5688" userDrawn="1">
          <p15:clr>
            <a:srgbClr val="A4A3A4"/>
          </p15:clr>
        </p15:guide>
        <p15:guide id="4" orient="horz" pos="2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E6B385-A875-4BAB-BC4A-12AA1D898667}" v="2" dt="2026-04-20T16:40:51.1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6327" autoAdjust="0"/>
  </p:normalViewPr>
  <p:slideViewPr>
    <p:cSldViewPr snapToGrid="0" showGuides="1">
      <p:cViewPr varScale="1">
        <p:scale>
          <a:sx n="83" d="100"/>
          <a:sy n="83" d="100"/>
        </p:scale>
        <p:origin x="3054" y="108"/>
      </p:cViewPr>
      <p:guideLst>
        <p:guide orient="horz" pos="2208"/>
        <p:guide pos="72"/>
        <p:guide orient="horz" pos="5688"/>
        <p:guide orient="horz" pos="2472"/>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undo custSel addSld delSld modSld">
      <pc:chgData name="Dori Hale" userId="14c1f408-cf59-45a1-9f78-52634d255e35" providerId="ADAL" clId="{975657A5-1D2A-49B2-BF59-57DB7D9FA65B}" dt="2026-04-20T16:41:00.158" v="121" actId="2696"/>
      <pc:docMkLst>
        <pc:docMk/>
      </pc:docMkLst>
      <pc:sldChg chg="modSp mod">
        <pc:chgData name="Dori Hale" userId="14c1f408-cf59-45a1-9f78-52634d255e35" providerId="ADAL" clId="{975657A5-1D2A-49B2-BF59-57DB7D9FA65B}" dt="2026-04-20T16:40:52.282" v="120" actId="5793"/>
        <pc:sldMkLst>
          <pc:docMk/>
          <pc:sldMk cId="856944360" sldId="288"/>
        </pc:sldMkLst>
        <pc:spChg chg="mod">
          <ac:chgData name="Dori Hale" userId="14c1f408-cf59-45a1-9f78-52634d255e35" providerId="ADAL" clId="{975657A5-1D2A-49B2-BF59-57DB7D9FA65B}" dt="2026-04-20T16:40:52.282" v="120" actId="5793"/>
          <ac:spMkLst>
            <pc:docMk/>
            <pc:sldMk cId="856944360" sldId="288"/>
            <ac:spMk id="7" creationId="{FF20D1F2-88F5-76F2-F381-F917CDB57C37}"/>
          </ac:spMkLst>
        </pc:spChg>
        <pc:spChg chg="mod">
          <ac:chgData name="Dori Hale" userId="14c1f408-cf59-45a1-9f78-52634d255e35" providerId="ADAL" clId="{975657A5-1D2A-49B2-BF59-57DB7D9FA65B}" dt="2026-04-16T15:19:35.282" v="17" actId="1076"/>
          <ac:spMkLst>
            <pc:docMk/>
            <pc:sldMk cId="856944360" sldId="288"/>
            <ac:spMk id="8" creationId="{75BD45CD-D67C-8C83-1E5F-ED8570DAC3DC}"/>
          </ac:spMkLst>
        </pc:spChg>
        <pc:spChg chg="mod">
          <ac:chgData name="Dori Hale" userId="14c1f408-cf59-45a1-9f78-52634d255e35" providerId="ADAL" clId="{975657A5-1D2A-49B2-BF59-57DB7D9FA65B}" dt="2026-04-20T16:40:48.015" v="117" actId="20577"/>
          <ac:spMkLst>
            <pc:docMk/>
            <pc:sldMk cId="856944360" sldId="288"/>
            <ac:spMk id="15" creationId="{F7E96BA2-B44A-48B6-90AE-632DCAD06148}"/>
          </ac:spMkLst>
        </pc:spChg>
      </pc:sldChg>
      <pc:sldChg chg="del">
        <pc:chgData name="Dori Hale" userId="14c1f408-cf59-45a1-9f78-52634d255e35" providerId="ADAL" clId="{975657A5-1D2A-49B2-BF59-57DB7D9FA65B}" dt="2026-04-20T16:41:00.158" v="121" actId="2696"/>
        <pc:sldMkLst>
          <pc:docMk/>
          <pc:sldMk cId="1855887293" sldId="323"/>
        </pc:sldMkLst>
      </pc:sldChg>
      <pc:sldChg chg="modSp add mod">
        <pc:chgData name="Dori Hale" userId="14c1f408-cf59-45a1-9f78-52634d255e35" providerId="ADAL" clId="{975657A5-1D2A-49B2-BF59-57DB7D9FA65B}" dt="2026-04-16T15:22:05.752" v="64" actId="20577"/>
        <pc:sldMkLst>
          <pc:docMk/>
          <pc:sldMk cId="1205743631" sldId="330"/>
        </pc:sldMkLst>
        <pc:spChg chg="mod">
          <ac:chgData name="Dori Hale" userId="14c1f408-cf59-45a1-9f78-52634d255e35" providerId="ADAL" clId="{975657A5-1D2A-49B2-BF59-57DB7D9FA65B}" dt="2026-04-16T15:22:05.752" v="64" actId="20577"/>
          <ac:spMkLst>
            <pc:docMk/>
            <pc:sldMk cId="1205743631" sldId="330"/>
            <ac:spMk id="11" creationId="{632A407F-6465-BEC5-52B5-E44C30ED6B14}"/>
          </ac:spMkLst>
        </pc:spChg>
        <pc:graphicFrameChg chg="mod modGraphic">
          <ac:chgData name="Dori Hale" userId="14c1f408-cf59-45a1-9f78-52634d255e35" providerId="ADAL" clId="{975657A5-1D2A-49B2-BF59-57DB7D9FA65B}" dt="2026-04-16T15:22:01.394" v="61" actId="20577"/>
          <ac:graphicFrameMkLst>
            <pc:docMk/>
            <pc:sldMk cId="1205743631" sldId="330"/>
            <ac:graphicFrameMk id="2" creationId="{70E51253-2502-9BDA-AAEA-A6B74E512DDC}"/>
          </ac:graphicFrameMkLst>
        </pc:graphicFrameChg>
      </pc:sldChg>
      <pc:sldChg chg="modSp add mod">
        <pc:chgData name="Dori Hale" userId="14c1f408-cf59-45a1-9f78-52634d255e35" providerId="ADAL" clId="{975657A5-1D2A-49B2-BF59-57DB7D9FA65B}" dt="2026-04-20T15:30:20.807" v="101" actId="20577"/>
        <pc:sldMkLst>
          <pc:docMk/>
          <pc:sldMk cId="306745095" sldId="331"/>
        </pc:sldMkLst>
        <pc:spChg chg="mod">
          <ac:chgData name="Dori Hale" userId="14c1f408-cf59-45a1-9f78-52634d255e35" providerId="ADAL" clId="{975657A5-1D2A-49B2-BF59-57DB7D9FA65B}" dt="2026-04-20T15:29:26.669" v="94" actId="255"/>
          <ac:spMkLst>
            <pc:docMk/>
            <pc:sldMk cId="306745095" sldId="331"/>
            <ac:spMk id="3" creationId="{9671A577-72C8-FDB0-1AD0-9BD33FCBC392}"/>
          </ac:spMkLst>
        </pc:spChg>
        <pc:spChg chg="mod">
          <ac:chgData name="Dori Hale" userId="14c1f408-cf59-45a1-9f78-52634d255e35" providerId="ADAL" clId="{975657A5-1D2A-49B2-BF59-57DB7D9FA65B}" dt="2026-04-20T15:30:14.816" v="100" actId="20577"/>
          <ac:spMkLst>
            <pc:docMk/>
            <pc:sldMk cId="306745095" sldId="331"/>
            <ac:spMk id="11" creationId="{0ED7392B-8853-57DA-CFF6-43F222DB4840}"/>
          </ac:spMkLst>
        </pc:spChg>
        <pc:graphicFrameChg chg="mod modGraphic">
          <ac:chgData name="Dori Hale" userId="14c1f408-cf59-45a1-9f78-52634d255e35" providerId="ADAL" clId="{975657A5-1D2A-49B2-BF59-57DB7D9FA65B}" dt="2026-04-20T15:30:20.807" v="101" actId="20577"/>
          <ac:graphicFrameMkLst>
            <pc:docMk/>
            <pc:sldMk cId="306745095" sldId="331"/>
            <ac:graphicFrameMk id="2" creationId="{11B59E3A-1E29-EB93-8A12-45C8DBC7AEB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71283" cy="469105"/>
          </a:xfrm>
          <a:prstGeom prst="rect">
            <a:avLst/>
          </a:prstGeom>
        </p:spPr>
        <p:txBody>
          <a:bodyPr vert="horz" lIns="91234" tIns="45617" rIns="91234" bIns="45617" rtlCol="0"/>
          <a:lstStyle>
            <a:lvl1pPr algn="l">
              <a:defRPr sz="1200"/>
            </a:lvl1pPr>
          </a:lstStyle>
          <a:p>
            <a:endParaRPr lang="en-US" dirty="0"/>
          </a:p>
        </p:txBody>
      </p:sp>
      <p:sp>
        <p:nvSpPr>
          <p:cNvPr id="3" name="Date Placeholder 2"/>
          <p:cNvSpPr>
            <a:spLocks noGrp="1"/>
          </p:cNvSpPr>
          <p:nvPr>
            <p:ph type="dt" idx="1"/>
          </p:nvPr>
        </p:nvSpPr>
        <p:spPr>
          <a:xfrm>
            <a:off x="4013736" y="1"/>
            <a:ext cx="3071283" cy="469105"/>
          </a:xfrm>
          <a:prstGeom prst="rect">
            <a:avLst/>
          </a:prstGeom>
        </p:spPr>
        <p:txBody>
          <a:bodyPr vert="horz" lIns="91234" tIns="45617" rIns="91234" bIns="45617" rtlCol="0"/>
          <a:lstStyle>
            <a:lvl1pPr algn="r">
              <a:defRPr sz="1200"/>
            </a:lvl1pPr>
          </a:lstStyle>
          <a:p>
            <a:fld id="{125C1899-3986-4491-B33A-C5BA2F72B086}" type="datetimeFigureOut">
              <a:rPr lang="en-US" smtClean="0"/>
              <a:t>4/20/2026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34" tIns="45617" rIns="91234" bIns="45617"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34" tIns="45617" rIns="91234" bIns="456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03496"/>
            <a:ext cx="3071283" cy="469105"/>
          </a:xfrm>
          <a:prstGeom prst="rect">
            <a:avLst/>
          </a:prstGeom>
        </p:spPr>
        <p:txBody>
          <a:bodyPr vert="horz" lIns="91234" tIns="45617" rIns="91234" bIns="456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6" y="8903496"/>
            <a:ext cx="3071283" cy="469105"/>
          </a:xfrm>
          <a:prstGeom prst="rect">
            <a:avLst/>
          </a:prstGeom>
        </p:spPr>
        <p:txBody>
          <a:bodyPr vert="horz" lIns="91234" tIns="45617" rIns="91234" bIns="45617"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81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D0822-35A4-329F-3BCF-B0FDAA006B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866186-FC27-4F93-2F9F-57B03F382E75}"/>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D62FCD23-2593-067B-A053-FF752A01772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95647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0DF31-AA08-3BA8-BFF6-295E2CC7F7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907A72-0198-17B1-80D5-99F818E5EAD2}"/>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F4D98EF0-CA71-499C-635E-EB16A23F508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36471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7E4AD-EFDC-0E2B-7264-8B806D0D91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E401F7-6F19-1A9C-B86F-59263CF19253}"/>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85147276-16D9-210A-F0AB-61CF06C5008B}"/>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07110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FA13F-2969-3144-31D2-659A6211E6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5EC351-D490-69FB-9A17-4DCC93183E7E}"/>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90B3F067-3245-4452-EF5B-866BA160769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3553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E139C-9ECB-E973-F637-7D6E0FE5DB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69689D-CF0C-67BC-4B3D-BFD6E5D53E67}"/>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99CDA810-9005-B70A-4102-6DCB66169303}"/>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39762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D20D6-A7F7-5425-3361-90772B2B78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1B3FD3-F75E-F3A5-7056-F7C8C983559F}"/>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7B166B8A-2302-7A48-62F1-45AACD7346F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39392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4/20/2026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4/20/2026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4/20/2026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4/20/2026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4/20/2026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4/20/2026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4/20/2026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4/20/2026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mailto:jason@jasonsmith.net"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hyperlink" Target="mailto:saltforester@gmail.com" TargetMode="Externa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mailto:nwbanes@gmail.com" TargetMode="Externa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91470" y="1105987"/>
            <a:ext cx="5829300" cy="573666"/>
          </a:xfrm>
        </p:spPr>
        <p:txBody>
          <a:bodyPr anchor="t">
            <a:normAutofit/>
          </a:bodyPr>
          <a:lstStyle/>
          <a:p>
            <a:r>
              <a:rPr lang="en-US" sz="2400" b="1" dirty="0">
                <a:solidFill>
                  <a:srgbClr val="2C451B"/>
                </a:solidFill>
                <a:latin typeface="+mn-lt"/>
                <a:cs typeface="Arial" panose="020B0604020202020204" pitchFamily="34" charset="0"/>
              </a:rPr>
              <a:t>2026 Used Homes and Available Lots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a:lnSpc>
                <a:spcPct val="100000"/>
              </a:lnSpc>
              <a:spcBef>
                <a:spcPts val="0"/>
              </a:spcBef>
            </a:pPr>
            <a:r>
              <a:rPr lang="en-US" sz="1050" b="1" dirty="0">
                <a:solidFill>
                  <a:srgbClr val="2C451B"/>
                </a:solidFill>
              </a:rPr>
              <a:t>Jennlakemeadows.com</a:t>
            </a: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5" name="Subtitle 2">
            <a:extLst>
              <a:ext uri="{FF2B5EF4-FFF2-40B4-BE49-F238E27FC236}">
                <a16:creationId xmlns:a16="http://schemas.microsoft.com/office/drawing/2014/main" id="{F7E96BA2-B44A-48B6-90AE-632DCAD06148}"/>
              </a:ext>
            </a:extLst>
          </p:cNvPr>
          <p:cNvSpPr>
            <a:spLocks noGrp="1"/>
          </p:cNvSpPr>
          <p:nvPr>
            <p:ph type="subTitle" idx="1"/>
          </p:nvPr>
        </p:nvSpPr>
        <p:spPr>
          <a:xfrm>
            <a:off x="752855" y="3372995"/>
            <a:ext cx="5254334" cy="1285047"/>
          </a:xfrm>
        </p:spPr>
        <p:txBody>
          <a:bodyPr>
            <a:noAutofit/>
          </a:bodyPr>
          <a:lstStyle/>
          <a:p>
            <a:pPr marL="0" lvl="1" algn="l"/>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13 Bernice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52 Bernice Way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100 Jennings Loop</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128 Dixie Way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142 Dixie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224 Bernice Way  </a:t>
            </a: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cs typeface="Arial" panose="020B0604020202020204" pitchFamily="34" charset="0"/>
            </a:endParaRPr>
          </a:p>
          <a:p>
            <a:pPr marL="0" lvl="1" algn="l"/>
            <a:endParaRPr lang="en-US" sz="1800" b="1" u="sng" dirty="0">
              <a:solidFill>
                <a:schemeClr val="accent6">
                  <a:lumMod val="50000"/>
                </a:schemeClr>
              </a:solidFill>
              <a:cs typeface="Arial" panose="020B0604020202020204" pitchFamily="34" charset="0"/>
            </a:endParaRPr>
          </a:p>
          <a:p>
            <a:pPr marL="0" lvl="1" algn="l"/>
            <a:endParaRPr lang="en-US" sz="2000" u="sng" dirty="0">
              <a:solidFill>
                <a:schemeClr val="accent6">
                  <a:lumMod val="50000"/>
                </a:schemeClr>
              </a:solidFill>
              <a:cs typeface="Arial" panose="020B0604020202020204" pitchFamily="34" charset="0"/>
            </a:endParaRPr>
          </a:p>
        </p:txBody>
      </p:sp>
      <p:sp>
        <p:nvSpPr>
          <p:cNvPr id="17" name="Title 1">
            <a:extLst>
              <a:ext uri="{FF2B5EF4-FFF2-40B4-BE49-F238E27FC236}">
                <a16:creationId xmlns:a16="http://schemas.microsoft.com/office/drawing/2014/main" id="{BF2189E1-E91D-4778-B40A-CDC853D92E81}"/>
              </a:ext>
            </a:extLst>
          </p:cNvPr>
          <p:cNvSpPr txBox="1">
            <a:spLocks/>
          </p:cNvSpPr>
          <p:nvPr/>
        </p:nvSpPr>
        <p:spPr>
          <a:xfrm>
            <a:off x="689216" y="3315858"/>
            <a:ext cx="2779761" cy="317856"/>
          </a:xfrm>
          <a:prstGeom prst="rect">
            <a:avLst/>
          </a:prstGeom>
        </p:spPr>
        <p:txBody>
          <a:bodyPr vert="horz" lIns="91440" tIns="45720" rIns="91440" bIns="45720" rtlCol="0" anchor="t">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USED Homes for Sale:</a:t>
            </a:r>
          </a:p>
        </p:txBody>
      </p:sp>
      <p:sp>
        <p:nvSpPr>
          <p:cNvPr id="3" name="Title 1">
            <a:extLst>
              <a:ext uri="{FF2B5EF4-FFF2-40B4-BE49-F238E27FC236}">
                <a16:creationId xmlns:a16="http://schemas.microsoft.com/office/drawing/2014/main" id="{99A094CD-C666-9F41-7FE2-6731A915A556}"/>
              </a:ext>
            </a:extLst>
          </p:cNvPr>
          <p:cNvSpPr txBox="1">
            <a:spLocks noChangeAspect="1"/>
          </p:cNvSpPr>
          <p:nvPr/>
        </p:nvSpPr>
        <p:spPr>
          <a:xfrm>
            <a:off x="689216" y="2109761"/>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EMPTY Lots Available for New Home Installations:</a:t>
            </a:r>
          </a:p>
        </p:txBody>
      </p:sp>
      <p:sp>
        <p:nvSpPr>
          <p:cNvPr id="6" name="Subtitle 2">
            <a:extLst>
              <a:ext uri="{FF2B5EF4-FFF2-40B4-BE49-F238E27FC236}">
                <a16:creationId xmlns:a16="http://schemas.microsoft.com/office/drawing/2014/main" id="{61022A8E-D8DD-A3B1-42C9-1A3F12F79BA5}"/>
              </a:ext>
            </a:extLst>
          </p:cNvPr>
          <p:cNvSpPr txBox="1">
            <a:spLocks/>
          </p:cNvSpPr>
          <p:nvPr/>
        </p:nvSpPr>
        <p:spPr>
          <a:xfrm>
            <a:off x="689216" y="2489484"/>
            <a:ext cx="5254334" cy="70341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600" dirty="0">
                <a:solidFill>
                  <a:schemeClr val="accent6">
                    <a:lumMod val="50000"/>
                  </a:schemeClr>
                </a:solidFill>
                <a:cs typeface="Arial" panose="020B0604020202020204" pitchFamily="34" charset="0"/>
              </a:rPr>
              <a:t>There are currently </a:t>
            </a:r>
            <a:r>
              <a:rPr lang="en-US" sz="1600" b="1" dirty="0">
                <a:solidFill>
                  <a:schemeClr val="accent6">
                    <a:lumMod val="50000"/>
                  </a:schemeClr>
                </a:solidFill>
                <a:cs typeface="Arial" panose="020B0604020202020204" pitchFamily="34" charset="0"/>
              </a:rPr>
              <a:t>2 single wide lots </a:t>
            </a:r>
            <a:r>
              <a:rPr lang="en-US" sz="1600" dirty="0">
                <a:solidFill>
                  <a:schemeClr val="accent6">
                    <a:lumMod val="50000"/>
                  </a:schemeClr>
                </a:solidFill>
                <a:cs typeface="Arial" panose="020B0604020202020204" pitchFamily="34" charset="0"/>
              </a:rPr>
              <a:t>that will be available Fall 2026, and </a:t>
            </a:r>
            <a:r>
              <a:rPr lang="en-US" sz="1600" b="1" dirty="0">
                <a:solidFill>
                  <a:schemeClr val="accent6">
                    <a:lumMod val="50000"/>
                  </a:schemeClr>
                </a:solidFill>
                <a:cs typeface="Arial" panose="020B0604020202020204" pitchFamily="34" charset="0"/>
              </a:rPr>
              <a:t>1 double wide lot available now</a:t>
            </a:r>
            <a:r>
              <a:rPr lang="en-US" sz="1600" dirty="0">
                <a:solidFill>
                  <a:schemeClr val="accent6">
                    <a:lumMod val="50000"/>
                  </a:schemeClr>
                </a:solidFill>
                <a:cs typeface="Arial" panose="020B0604020202020204" pitchFamily="34" charset="0"/>
              </a:rPr>
              <a:t>! </a:t>
            </a:r>
          </a:p>
        </p:txBody>
      </p:sp>
      <p:sp>
        <p:nvSpPr>
          <p:cNvPr id="8" name="Title 1">
            <a:extLst>
              <a:ext uri="{FF2B5EF4-FFF2-40B4-BE49-F238E27FC236}">
                <a16:creationId xmlns:a16="http://schemas.microsoft.com/office/drawing/2014/main" id="{75BD45CD-D67C-8C83-1E5F-ED8570DAC3DC}"/>
              </a:ext>
            </a:extLst>
          </p:cNvPr>
          <p:cNvSpPr txBox="1">
            <a:spLocks noChangeAspect="1"/>
          </p:cNvSpPr>
          <p:nvPr/>
        </p:nvSpPr>
        <p:spPr>
          <a:xfrm>
            <a:off x="726359" y="5361978"/>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Homes SOLD in 2026:</a:t>
            </a:r>
          </a:p>
        </p:txBody>
      </p:sp>
      <p:sp>
        <p:nvSpPr>
          <p:cNvPr id="10" name="Subtitle 2">
            <a:extLst>
              <a:ext uri="{FF2B5EF4-FFF2-40B4-BE49-F238E27FC236}">
                <a16:creationId xmlns:a16="http://schemas.microsoft.com/office/drawing/2014/main" id="{9CC7DA70-8D05-10FC-C880-84E656CB369D}"/>
              </a:ext>
            </a:extLst>
          </p:cNvPr>
          <p:cNvSpPr txBox="1">
            <a:spLocks/>
          </p:cNvSpPr>
          <p:nvPr/>
        </p:nvSpPr>
        <p:spPr>
          <a:xfrm>
            <a:off x="752855" y="5239019"/>
            <a:ext cx="2447545" cy="272294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lvl="1" algn="l"/>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4" name="Subtitle 2">
            <a:extLst>
              <a:ext uri="{FF2B5EF4-FFF2-40B4-BE49-F238E27FC236}">
                <a16:creationId xmlns:a16="http://schemas.microsoft.com/office/drawing/2014/main" id="{54E5C25F-0D55-A353-1450-4AE495252978}"/>
              </a:ext>
            </a:extLst>
          </p:cNvPr>
          <p:cNvSpPr txBox="1">
            <a:spLocks/>
          </p:cNvSpPr>
          <p:nvPr/>
        </p:nvSpPr>
        <p:spPr>
          <a:xfrm>
            <a:off x="3657600" y="5802792"/>
            <a:ext cx="2447545" cy="246848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FF20D1F2-88F5-76F2-F381-F917CDB57C37}"/>
              </a:ext>
            </a:extLst>
          </p:cNvPr>
          <p:cNvSpPr txBox="1"/>
          <p:nvPr/>
        </p:nvSpPr>
        <p:spPr>
          <a:xfrm>
            <a:off x="726359" y="5802792"/>
            <a:ext cx="1920897" cy="3754874"/>
          </a:xfrm>
          <a:prstGeom prst="rect">
            <a:avLst/>
          </a:prstGeom>
          <a:noFill/>
        </p:spPr>
        <p:txBody>
          <a:bodyPr wrap="square" rtlCol="0">
            <a:spAutoFit/>
          </a:bodyPr>
          <a:lstStyle/>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169 Clara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487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41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181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14 Bernice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570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35 Clara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49 Clara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191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512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120 Bernice Way</a:t>
            </a:r>
          </a:p>
          <a:p>
            <a:pPr marL="0" lvl="1"/>
            <a:r>
              <a:rPr lang="en-US" sz="1400" b="1" dirty="0">
                <a:solidFill>
                  <a:schemeClr val="accent6">
                    <a:lumMod val="50000"/>
                  </a:schemeClr>
                </a:solidFill>
                <a:cs typeface="Arial" panose="020B0604020202020204" pitchFamily="34" charset="0"/>
              </a:rPr>
              <a:t> </a:t>
            </a: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Tree>
    <p:extLst>
      <p:ext uri="{BB962C8B-B14F-4D97-AF65-F5344CB8AC3E}">
        <p14:creationId xmlns:p14="http://schemas.microsoft.com/office/powerpoint/2010/main" val="85694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669C6-3C9F-F9E3-3C3F-72A9CE08A76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D734183-6EE0-F218-5735-7743BD59A2A0}"/>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427DE3E5-7514-64AB-7890-9B9BB4DDDFA0}"/>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255D17FC-F5CF-6B6A-3DB9-5FE00F4EB1C8}"/>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04/9/2026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854B83BE-AED3-B61E-FAD2-9F82ABE4971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B3A5F121-CA89-DB56-F241-2A7CE9118A56}"/>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8BD34C6A-EF2D-9934-0261-DFAADF7CC321}"/>
              </a:ext>
            </a:extLst>
          </p:cNvPr>
          <p:cNvGraphicFramePr>
            <a:graphicFrameLocks noGrp="1"/>
          </p:cNvGraphicFramePr>
          <p:nvPr>
            <p:extLst>
              <p:ext uri="{D42A27DB-BD31-4B8C-83A1-F6EECF244321}">
                <p14:modId xmlns:p14="http://schemas.microsoft.com/office/powerpoint/2010/main" val="4092165381"/>
              </p:ext>
            </p:extLst>
          </p:nvPr>
        </p:nvGraphicFramePr>
        <p:xfrm>
          <a:off x="155944" y="3145512"/>
          <a:ext cx="6598387" cy="5493895"/>
        </p:xfrm>
        <a:graphic>
          <a:graphicData uri="http://schemas.openxmlformats.org/drawingml/2006/table">
            <a:tbl>
              <a:tblPr firstRow="1" bandRow="1">
                <a:tableStyleId>{93296810-A885-4BE3-A3E7-6D5BEEA58F35}</a:tableStyleId>
              </a:tblPr>
              <a:tblGrid>
                <a:gridCol w="2089545">
                  <a:extLst>
                    <a:ext uri="{9D8B030D-6E8A-4147-A177-3AD203B41FA5}">
                      <a16:colId xmlns:a16="http://schemas.microsoft.com/office/drawing/2014/main" val="2067313853"/>
                    </a:ext>
                  </a:extLst>
                </a:gridCol>
                <a:gridCol w="972273">
                  <a:extLst>
                    <a:ext uri="{9D8B030D-6E8A-4147-A177-3AD203B41FA5}">
                      <a16:colId xmlns:a16="http://schemas.microsoft.com/office/drawing/2014/main" val="3838584133"/>
                    </a:ext>
                  </a:extLst>
                </a:gridCol>
                <a:gridCol w="2726517">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0">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latin typeface="+mn-lt"/>
                        </a:rPr>
                        <a:t>13 Bernice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rtl="0">
                        <a:spcBef>
                          <a:spcPts val="0"/>
                        </a:spcBef>
                        <a:spcAft>
                          <a:spcPts val="0"/>
                        </a:spcAft>
                        <a:buNone/>
                      </a:pPr>
                      <a:r>
                        <a:rPr lang="en-US" sz="1200" dirty="0"/>
                        <a:t>1994</a:t>
                      </a:r>
                      <a:endParaRPr sz="1200" b="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0" lvl="0" indent="0" algn="l" rtl="0">
                        <a:spcBef>
                          <a:spcPts val="0"/>
                        </a:spcBef>
                        <a:spcAft>
                          <a:spcPts val="0"/>
                        </a:spcAft>
                        <a:buNone/>
                      </a:pPr>
                      <a:r>
                        <a:rPr lang="en-US" sz="1200" b="1" dirty="0"/>
                        <a:t>$25,000</a:t>
                      </a:r>
                      <a:endParaRPr dirty="0"/>
                    </a:p>
                  </a:txBody>
                  <a:tcPr marL="91450" marR="91450"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rtl="0">
                        <a:spcBef>
                          <a:spcPts val="0"/>
                        </a:spcBef>
                        <a:spcAft>
                          <a:spcPts val="0"/>
                        </a:spcAft>
                        <a:buNone/>
                      </a:pPr>
                      <a:r>
                        <a:rPr lang="en-US" sz="1200"/>
                        <a:t>14 X 72</a:t>
                      </a:r>
                      <a:endParaRPr sz="1200" b="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rtl="0">
                        <a:spcBef>
                          <a:spcPts val="0"/>
                        </a:spcBef>
                        <a:spcAft>
                          <a:spcPts val="0"/>
                        </a:spcAft>
                        <a:buNone/>
                      </a:pPr>
                      <a:r>
                        <a:rPr lang="en-US" sz="1200"/>
                        <a:t>Belmont</a:t>
                      </a:r>
                      <a:endParaRPr sz="1200" b="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406358">
                <a:tc rowSpan="3">
                  <a:txBody>
                    <a:bodyPr/>
                    <a:lstStyle/>
                    <a:p>
                      <a:pPr algn="l"/>
                      <a:r>
                        <a:rPr lang="en-US" sz="1200" b="1" dirty="0">
                          <a:solidFill>
                            <a:schemeClr val="tx1"/>
                          </a:solidFill>
                          <a:latin typeface="+mn-lt"/>
                        </a:rPr>
                        <a:t>Michelle Schweizer</a:t>
                      </a:r>
                    </a:p>
                    <a:p>
                      <a:pPr algn="l"/>
                      <a:r>
                        <a:rPr lang="en-US" sz="1200" b="1" dirty="0">
                          <a:solidFill>
                            <a:schemeClr val="tx1"/>
                          </a:solidFill>
                          <a:latin typeface="+mn-lt"/>
                        </a:rPr>
                        <a:t>618-615-8498</a:t>
                      </a:r>
                    </a:p>
                    <a:p>
                      <a:pPr algn="l"/>
                      <a:r>
                        <a:rPr lang="en-US" sz="1200" b="1" dirty="0">
                          <a:solidFill>
                            <a:schemeClr val="tx1"/>
                          </a:solidFill>
                          <a:latin typeface="+mn-lt"/>
                        </a:rPr>
                        <a:t>mschweizer1966@gmail.com</a:t>
                      </a:r>
                    </a:p>
                    <a:p>
                      <a:pPr algn="l"/>
                      <a:endParaRPr lang="en-US" sz="1200" b="1" dirty="0">
                        <a:solidFill>
                          <a:schemeClr val="tx1"/>
                        </a:solidFill>
                        <a:latin typeface="+mn-lt"/>
                      </a:endParaRPr>
                    </a:p>
                    <a:p>
                      <a:pPr algn="l"/>
                      <a:r>
                        <a:rPr lang="en-US" sz="1200" b="1" dirty="0">
                          <a:solidFill>
                            <a:schemeClr val="tx1"/>
                          </a:solidFill>
                          <a:highlight>
                            <a:srgbClr val="FFFF00"/>
                          </a:highlight>
                          <a:latin typeface="+mn-lt"/>
                        </a:rPr>
                        <a:t>Home must be removed in 4-6 years </a:t>
                      </a: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95250" algn="l" rtl="0">
                        <a:spcBef>
                          <a:spcPts val="0"/>
                        </a:spcBef>
                        <a:spcAft>
                          <a:spcPts val="0"/>
                        </a:spcAft>
                        <a:buClr>
                          <a:schemeClr val="dk1"/>
                        </a:buClr>
                        <a:buSzPts val="1200"/>
                        <a:buFont typeface="Arial"/>
                        <a:buNone/>
                      </a:pPr>
                      <a:r>
                        <a:rPr lang="en-US" sz="1200"/>
                        <a:t>2 Bedroom</a:t>
                      </a:r>
                      <a:endParaRPr sz="1200"/>
                    </a:p>
                    <a:p>
                      <a:pPr marL="171450" marR="0" lvl="0" indent="-95250" algn="l" rtl="0">
                        <a:spcBef>
                          <a:spcPts val="0"/>
                        </a:spcBef>
                        <a:spcAft>
                          <a:spcPts val="0"/>
                        </a:spcAft>
                        <a:buClr>
                          <a:schemeClr val="dk1"/>
                        </a:buClr>
                        <a:buSzPts val="1200"/>
                        <a:buFont typeface="Arial"/>
                        <a:buNone/>
                      </a:pPr>
                      <a:r>
                        <a:rPr lang="en-US" sz="1200"/>
                        <a:t>2 Bathroom</a:t>
                      </a:r>
                      <a:endParaRPr sz="120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653229">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95250" algn="l" rtl="0">
                        <a:lnSpc>
                          <a:spcPct val="100000"/>
                        </a:lnSpc>
                        <a:spcBef>
                          <a:spcPts val="0"/>
                        </a:spcBef>
                        <a:spcAft>
                          <a:spcPts val="0"/>
                        </a:spcAft>
                        <a:buClr>
                          <a:schemeClr val="dk1"/>
                        </a:buClr>
                        <a:buSzPts val="1200"/>
                        <a:buFont typeface="Arial"/>
                        <a:buNone/>
                      </a:pPr>
                      <a:r>
                        <a:rPr lang="en-US" sz="1200"/>
                        <a:t> Vinyl flooring has been replaced  in living room and kitchen.  Closed in base of porch.  Painted interior in 2022.</a:t>
                      </a:r>
                      <a:endParaRPr sz="1200" b="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30651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95250" algn="l" rtl="0">
                        <a:spcBef>
                          <a:spcPts val="0"/>
                        </a:spcBef>
                        <a:spcAft>
                          <a:spcPts val="0"/>
                        </a:spcAft>
                        <a:buClr>
                          <a:schemeClr val="dk1"/>
                        </a:buClr>
                        <a:buSzPts val="1200"/>
                        <a:buFont typeface="Arial"/>
                        <a:buNone/>
                      </a:pPr>
                      <a:r>
                        <a:rPr lang="en-US" sz="1200" dirty="0"/>
                        <a:t>Appliances included in sale.</a:t>
                      </a:r>
                      <a:endParaRPr sz="1200" b="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4228845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DF391-90FF-53C4-4B38-E91F0F84D5A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E74E446-DB1A-C156-6840-FCC565779A7D}"/>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7233974E-B071-B9EE-5ECB-E74C3B6FD6D1}"/>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632A407F-6465-BEC5-52B5-E44C30ED6B14}"/>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04/16/2026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71370DCA-1BF7-898A-3498-F26FB2040AA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187A684F-3335-0915-CE4D-2DE06BBD58B3}"/>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70E51253-2502-9BDA-AAEA-A6B74E512DDC}"/>
              </a:ext>
            </a:extLst>
          </p:cNvPr>
          <p:cNvGraphicFramePr>
            <a:graphicFrameLocks noGrp="1"/>
          </p:cNvGraphicFramePr>
          <p:nvPr>
            <p:extLst>
              <p:ext uri="{D42A27DB-BD31-4B8C-83A1-F6EECF244321}">
                <p14:modId xmlns:p14="http://schemas.microsoft.com/office/powerpoint/2010/main" val="2399047762"/>
              </p:ext>
            </p:extLst>
          </p:nvPr>
        </p:nvGraphicFramePr>
        <p:xfrm>
          <a:off x="155944" y="3126943"/>
          <a:ext cx="6598387" cy="5866586"/>
        </p:xfrm>
        <a:graphic>
          <a:graphicData uri="http://schemas.openxmlformats.org/drawingml/2006/table">
            <a:tbl>
              <a:tblPr firstRow="1" bandRow="1">
                <a:tableStyleId>{93296810-A885-4BE3-A3E7-6D5BEEA58F35}</a:tableStyleId>
              </a:tblPr>
              <a:tblGrid>
                <a:gridCol w="2089545">
                  <a:extLst>
                    <a:ext uri="{9D8B030D-6E8A-4147-A177-3AD203B41FA5}">
                      <a16:colId xmlns:a16="http://schemas.microsoft.com/office/drawing/2014/main" val="2067313853"/>
                    </a:ext>
                  </a:extLst>
                </a:gridCol>
                <a:gridCol w="972273">
                  <a:extLst>
                    <a:ext uri="{9D8B030D-6E8A-4147-A177-3AD203B41FA5}">
                      <a16:colId xmlns:a16="http://schemas.microsoft.com/office/drawing/2014/main" val="3838584133"/>
                    </a:ext>
                  </a:extLst>
                </a:gridCol>
                <a:gridCol w="2726517">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0">
                <a:tc>
                  <a:txBody>
                    <a:bodyPr/>
                    <a:lstStyle/>
                    <a:p>
                      <a:pPr algn="ctr"/>
                      <a:r>
                        <a:rPr lang="en-US" sz="1400" dirty="0">
                          <a:solidFill>
                            <a:schemeClr val="bg1"/>
                          </a:solidFill>
                        </a:rPr>
                        <a:t>Address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t>52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1998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$39,000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14 x 70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err="1"/>
                        <a:t>Waverlee</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406358">
                <a:tc rowSpan="3">
                  <a:txBody>
                    <a:bodyPr/>
                    <a:lstStyle/>
                    <a:p>
                      <a:pPr algn="l"/>
                      <a:r>
                        <a:rPr lang="en-US" sz="1200" b="1" dirty="0">
                          <a:solidFill>
                            <a:schemeClr val="tx1"/>
                          </a:solidFill>
                        </a:rPr>
                        <a:t>Jason Smith</a:t>
                      </a:r>
                    </a:p>
                    <a:p>
                      <a:pPr algn="l"/>
                      <a:r>
                        <a:rPr lang="en-US" sz="1200" b="1" dirty="0">
                          <a:solidFill>
                            <a:schemeClr val="tx1"/>
                          </a:solidFill>
                        </a:rPr>
                        <a:t>228-327-8222</a:t>
                      </a:r>
                    </a:p>
                    <a:p>
                      <a:pPr algn="l"/>
                      <a:r>
                        <a:rPr lang="en-US" sz="1200" b="1" dirty="0">
                          <a:solidFill>
                            <a:schemeClr val="tx1"/>
                          </a:solidFill>
                          <a:hlinkClick r:id="rId5"/>
                        </a:rPr>
                        <a:t>jason@jasonsmith.net</a:t>
                      </a:r>
                      <a:r>
                        <a:rPr lang="en-US" sz="1200" b="1" baseline="0" dirty="0">
                          <a:solidFill>
                            <a:schemeClr val="tx1"/>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All appliances included</a:t>
                      </a:r>
                    </a:p>
                    <a:p>
                      <a:pPr marL="171450" indent="-171450">
                        <a:buFont typeface="Arial" panose="020B0604020202020204" pitchFamily="34" charset="0"/>
                        <a:buChar char="•"/>
                      </a:pPr>
                      <a:r>
                        <a:rPr lang="en-US" sz="1200" b="0" dirty="0"/>
                        <a:t>All electric</a:t>
                      </a:r>
                      <a:r>
                        <a:rPr lang="en-US" sz="1200" b="0" baseline="0" dirty="0"/>
                        <a:t> appliances &amp; central air</a:t>
                      </a:r>
                    </a:p>
                    <a:p>
                      <a:pPr marL="171450" indent="-171450">
                        <a:buFont typeface="Arial" panose="020B0604020202020204" pitchFamily="34" charset="0"/>
                        <a:buChar char="•"/>
                      </a:pPr>
                      <a:r>
                        <a:rPr lang="en-US" sz="1200" b="0" baseline="0" dirty="0"/>
                        <a:t>Covered front porch</a:t>
                      </a:r>
                    </a:p>
                    <a:p>
                      <a:pPr marL="171450" indent="-171450">
                        <a:buFont typeface="Arial" panose="020B0604020202020204" pitchFamily="34" charset="0"/>
                        <a:buChar char="•"/>
                      </a:pPr>
                      <a:r>
                        <a:rPr lang="en-US" sz="1200" b="0" baseline="0" dirty="0"/>
                        <a:t>Large concrete pad in back yard</a:t>
                      </a:r>
                    </a:p>
                    <a:p>
                      <a:pPr marL="171450" indent="-171450">
                        <a:buFont typeface="Arial" panose="020B0604020202020204" pitchFamily="34" charset="0"/>
                        <a:buChar char="•"/>
                      </a:pPr>
                      <a:r>
                        <a:rPr lang="en-US" sz="1200" b="0" baseline="0" dirty="0"/>
                        <a:t>Close to Pavilion and spare parking</a:t>
                      </a:r>
                    </a:p>
                    <a:p>
                      <a:pPr marL="171450" indent="-171450">
                        <a:buFont typeface="Arial" panose="020B0604020202020204" pitchFamily="34" charset="0"/>
                        <a:buChar char="•"/>
                      </a:pPr>
                      <a:r>
                        <a:rPr lang="en-US" sz="1200" b="0" baseline="0" dirty="0"/>
                        <a:t>Metal storage building</a:t>
                      </a:r>
                    </a:p>
                    <a:p>
                      <a:pPr marL="171450" indent="-171450">
                        <a:buFont typeface="Arial" panose="020B0604020202020204" pitchFamily="34" charset="0"/>
                        <a:buChar char="•"/>
                      </a:pPr>
                      <a:r>
                        <a:rPr lang="en-US" sz="1200" b="0" baseline="0" dirty="0"/>
                        <a:t>Double Pane Single hung vinyl windows</a:t>
                      </a:r>
                    </a:p>
                    <a:p>
                      <a:pPr marL="171450" indent="-171450">
                        <a:buFont typeface="Arial" panose="020B0604020202020204" pitchFamily="34" charset="0"/>
                        <a:buChar char="•"/>
                      </a:pPr>
                      <a:r>
                        <a:rPr lang="en-US" sz="1200" b="0" baseline="0" dirty="0"/>
                        <a:t>Shingle Roof</a:t>
                      </a:r>
                    </a:p>
                    <a:p>
                      <a:pPr marL="171450" indent="-171450">
                        <a:buFont typeface="Arial" panose="020B0604020202020204" pitchFamily="34" charset="0"/>
                        <a:buChar char="•"/>
                      </a:pPr>
                      <a:r>
                        <a:rPr lang="en-US" sz="1200" b="0" baseline="0" dirty="0"/>
                        <a:t>Vinyl Siding</a:t>
                      </a:r>
                    </a:p>
                    <a:p>
                      <a:pPr marL="171450" indent="-171450">
                        <a:buFont typeface="Arial" panose="020B0604020202020204" pitchFamily="34" charset="0"/>
                        <a:buChar char="•"/>
                      </a:pPr>
                      <a:r>
                        <a:rPr lang="en-US" sz="1200" b="0" baseline="0" dirty="0" err="1"/>
                        <a:t>Wifi</a:t>
                      </a:r>
                      <a:r>
                        <a:rPr lang="en-US" sz="1200" b="0" baseline="0" dirty="0"/>
                        <a:t> Thermostat and Leak Sensors</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44775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2025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Replaced bathroom faucets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Painted bedrooms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back deck with aluminum rails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Gutter over back deck</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Replaced all light fixtures and fans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Removed Gas Heat and installed electric heat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050746">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Will be available for move-in after 1</a:t>
                      </a:r>
                      <a:r>
                        <a:rPr lang="en-US" sz="1200" b="0" baseline="30000" dirty="0"/>
                        <a:t>st</a:t>
                      </a:r>
                      <a:r>
                        <a:rPr lang="en-US" sz="1200" b="0" baseline="0" dirty="0"/>
                        <a:t> week in May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205743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FCC61-3683-75FD-8C00-5D6F9E9D1F1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622336C-BC54-C069-B438-60840F1D973D}"/>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A8A26F3B-8F33-460A-2D13-7819103E1191}"/>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0DE8D579-A0D7-B02D-F92D-6327D6027829}"/>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04/01/2026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12E9CF7A-E68C-2408-FA28-B825581154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63D1E0D1-251B-869A-CE5F-202C72FFCE74}"/>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474699AB-F6F8-BBE3-86E4-C3794EC87328}"/>
              </a:ext>
            </a:extLst>
          </p:cNvPr>
          <p:cNvGraphicFramePr>
            <a:graphicFrameLocks noGrp="1"/>
          </p:cNvGraphicFramePr>
          <p:nvPr>
            <p:extLst>
              <p:ext uri="{D42A27DB-BD31-4B8C-83A1-F6EECF244321}">
                <p14:modId xmlns:p14="http://schemas.microsoft.com/office/powerpoint/2010/main" val="2356378464"/>
              </p:ext>
            </p:extLst>
          </p:nvPr>
        </p:nvGraphicFramePr>
        <p:xfrm>
          <a:off x="114300" y="3086214"/>
          <a:ext cx="6598387" cy="5988338"/>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259942">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latin typeface="+mn-lt"/>
                        </a:rPr>
                        <a:t>100 Jennings Loop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$95,000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16 x 73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63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The Harding </a:t>
                      </a:r>
                    </a:p>
                    <a:p>
                      <a:r>
                        <a:rPr lang="en-US" sz="1200" b="0" dirty="0">
                          <a:latin typeface="+mn-lt"/>
                        </a:rPr>
                        <a:t>Serial No: CV079034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866183">
                <a:tc rowSpan="3">
                  <a:txBody>
                    <a:bodyPr/>
                    <a:lstStyle/>
                    <a:p>
                      <a:pPr algn="l"/>
                      <a:r>
                        <a:rPr lang="en-US" sz="1200" b="1" dirty="0">
                          <a:solidFill>
                            <a:schemeClr val="tx1"/>
                          </a:solidFill>
                          <a:latin typeface="+mn-lt"/>
                        </a:rPr>
                        <a:t>Tricia Wallis</a:t>
                      </a:r>
                    </a:p>
                    <a:p>
                      <a:pPr algn="l"/>
                      <a:r>
                        <a:rPr lang="en-US" sz="1200" b="1" dirty="0">
                          <a:solidFill>
                            <a:schemeClr val="tx1"/>
                          </a:solidFill>
                          <a:latin typeface="+mn-lt"/>
                        </a:rPr>
                        <a:t>601-941-9171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latin typeface="+mn-lt"/>
                        </a:rPr>
                        <a:t>Fully furnished </a:t>
                      </a:r>
                    </a:p>
                    <a:p>
                      <a:pPr marL="171450" indent="-171450">
                        <a:buFont typeface="Arial" panose="020B0604020202020204" pitchFamily="34" charset="0"/>
                        <a:buChar char="•"/>
                      </a:pPr>
                      <a:r>
                        <a:rPr lang="en-US" sz="1200" b="0" dirty="0">
                          <a:latin typeface="+mn-lt"/>
                        </a:rPr>
                        <a:t>Front deck/ large back deck </a:t>
                      </a:r>
                    </a:p>
                    <a:p>
                      <a:pPr marL="171450" indent="-171450">
                        <a:buFont typeface="Arial" panose="020B0604020202020204" pitchFamily="34" charset="0"/>
                        <a:buChar char="•"/>
                      </a:pPr>
                      <a:r>
                        <a:rPr lang="en-US" sz="1200" b="0" dirty="0">
                          <a:latin typeface="+mn-lt"/>
                        </a:rPr>
                        <a:t>Large kitchen island, stainless steel appliances, modern cabinets</a:t>
                      </a:r>
                    </a:p>
                    <a:p>
                      <a:pPr marL="171450" indent="-171450">
                        <a:buFont typeface="Arial" panose="020B0604020202020204" pitchFamily="34" charset="0"/>
                        <a:buChar char="•"/>
                      </a:pPr>
                      <a:r>
                        <a:rPr lang="en-US" sz="1200" b="0" dirty="0">
                          <a:latin typeface="+mn-lt"/>
                        </a:rPr>
                        <a:t>Large, open living room</a:t>
                      </a:r>
                    </a:p>
                    <a:p>
                      <a:pPr marL="171450" indent="-171450">
                        <a:buFont typeface="Arial" panose="020B0604020202020204" pitchFamily="34" charset="0"/>
                        <a:buChar char="•"/>
                      </a:pPr>
                      <a:r>
                        <a:rPr lang="en-US" sz="1200" b="0" dirty="0">
                          <a:latin typeface="+mn-lt"/>
                        </a:rPr>
                        <a:t>Separate laundry room</a:t>
                      </a:r>
                    </a:p>
                    <a:p>
                      <a:pPr marL="171450" indent="-171450">
                        <a:buFont typeface="Arial" panose="020B0604020202020204" pitchFamily="34" charset="0"/>
                        <a:buChar char="•"/>
                      </a:pPr>
                      <a:r>
                        <a:rPr lang="en-US" sz="1200" b="0" dirty="0">
                          <a:latin typeface="+mn-lt"/>
                        </a:rPr>
                        <a:t>Great master shower</a:t>
                      </a:r>
                    </a:p>
                    <a:p>
                      <a:pPr marL="171450" indent="-171450">
                        <a:buFont typeface="Arial" panose="020B0604020202020204" pitchFamily="34" charset="0"/>
                        <a:buChar char="•"/>
                      </a:pPr>
                      <a:r>
                        <a:rPr lang="en-US" sz="1200" b="0" dirty="0">
                          <a:latin typeface="+mn-lt"/>
                        </a:rPr>
                        <a:t>12x8 outdoor shed </a:t>
                      </a:r>
                    </a:p>
                    <a:p>
                      <a:pPr marL="171450" indent="-171450">
                        <a:buFont typeface="Arial" panose="020B0604020202020204" pitchFamily="34" charset="0"/>
                        <a:buChar char="•"/>
                      </a:pPr>
                      <a:r>
                        <a:rPr lang="en-US" sz="1200" b="0" dirty="0">
                          <a:latin typeface="+mn-lt"/>
                        </a:rPr>
                        <a:t>Large yard</a:t>
                      </a:r>
                    </a:p>
                    <a:p>
                      <a:pPr marL="171450" indent="-171450">
                        <a:buFont typeface="Arial" panose="020B0604020202020204" pitchFamily="34" charset="0"/>
                        <a:buChar char="•"/>
                      </a:pPr>
                      <a:r>
                        <a:rPr lang="en-US" sz="1200" b="0" dirty="0">
                          <a:latin typeface="+mn-lt"/>
                        </a:rPr>
                        <a:t>Non-smoking home</a:t>
                      </a:r>
                    </a:p>
                    <a:p>
                      <a:pPr marL="171450" indent="-171450">
                        <a:buFont typeface="Arial" panose="020B0604020202020204" pitchFamily="34" charset="0"/>
                        <a:buChar char="•"/>
                      </a:pPr>
                      <a:r>
                        <a:rPr lang="en-US" sz="1200" b="0" dirty="0">
                          <a:latin typeface="+mn-lt"/>
                        </a:rPr>
                        <a:t>Oversized bedrooms, both have walk-in </a:t>
                      </a:r>
                      <a:r>
                        <a:rPr lang="en-US" sz="1200" b="0" dirty="0" err="1">
                          <a:latin typeface="+mn-lt"/>
                        </a:rPr>
                        <a:t>closests</a:t>
                      </a:r>
                      <a:endParaRPr lang="en-US" sz="1200" b="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01823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baseline="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373466">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endParaRPr lang="en-US" sz="1200" b="0" baseline="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4161058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66C32-BB60-FC8F-0256-FEB7386994C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671A577-72C8-FDB0-1AD0-9BD33FCBC392}"/>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1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C0FF7807-F499-3DC7-8D13-4381C04D11AF}"/>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0ED7392B-8853-57DA-CFF6-43F222DB4840}"/>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4/20/2026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E6F1344B-8C95-08B5-A265-108EC990FC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0E91D2CE-F118-CD67-FE66-B085B7B64F72}"/>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11B59E3A-1E29-EB93-8A12-45C8DBC7AEBE}"/>
              </a:ext>
            </a:extLst>
          </p:cNvPr>
          <p:cNvGraphicFramePr>
            <a:graphicFrameLocks noGrp="1"/>
          </p:cNvGraphicFramePr>
          <p:nvPr>
            <p:extLst>
              <p:ext uri="{D42A27DB-BD31-4B8C-83A1-F6EECF244321}">
                <p14:modId xmlns:p14="http://schemas.microsoft.com/office/powerpoint/2010/main" val="1594084122"/>
              </p:ext>
            </p:extLst>
          </p:nvPr>
        </p:nvGraphicFramePr>
        <p:xfrm>
          <a:off x="83349" y="3214525"/>
          <a:ext cx="6598389" cy="5758101"/>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14558">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96536">
                <a:tc rowSpan="2">
                  <a:txBody>
                    <a:bodyPr/>
                    <a:lstStyle/>
                    <a:p>
                      <a:pPr algn="ctr"/>
                      <a:r>
                        <a:rPr lang="en-US" sz="1200" b="1" dirty="0"/>
                        <a:t>128 Dixie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2021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$92,000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16 x 76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653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Hamilton/Hodges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450266">
                <a:tc rowSpan="3">
                  <a:txBody>
                    <a:bodyPr/>
                    <a:lstStyle/>
                    <a:p>
                      <a:pPr algn="l"/>
                      <a:r>
                        <a:rPr lang="en-US" sz="1200" b="1" dirty="0">
                          <a:solidFill>
                            <a:schemeClr val="tx1"/>
                          </a:solidFill>
                        </a:rPr>
                        <a:t>Pete Stanovich</a:t>
                      </a:r>
                    </a:p>
                    <a:p>
                      <a:pPr algn="l"/>
                      <a:r>
                        <a:rPr lang="en-US" sz="1200" b="1" dirty="0">
                          <a:solidFill>
                            <a:schemeClr val="tx1"/>
                          </a:solidFill>
                        </a:rPr>
                        <a:t>251-753-2501</a:t>
                      </a:r>
                    </a:p>
                    <a:p>
                      <a:pPr algn="l"/>
                      <a:r>
                        <a:rPr lang="en-US" sz="1200" b="1" dirty="0">
                          <a:solidFill>
                            <a:schemeClr val="tx1"/>
                          </a:solidFill>
                          <a:hlinkClick r:id="rId5"/>
                        </a:rPr>
                        <a:t>saltforester@gmail.com</a:t>
                      </a:r>
                      <a:endParaRPr lang="en-US" sz="1200" b="1" dirty="0">
                        <a:solidFill>
                          <a:schemeClr val="tx1"/>
                        </a:solidFill>
                      </a:endParaRPr>
                    </a:p>
                    <a:p>
                      <a:pPr algn="l"/>
                      <a:endParaRPr lang="en-US" sz="1200" b="1" dirty="0">
                        <a:solidFill>
                          <a:schemeClr val="tx1"/>
                        </a:solidFill>
                      </a:endParaRPr>
                    </a:p>
                    <a:p>
                      <a:pPr algn="l"/>
                      <a:r>
                        <a:rPr lang="en-US" sz="1200" b="1" dirty="0">
                          <a:solidFill>
                            <a:schemeClr val="tx1"/>
                          </a:solidFill>
                        </a:rPr>
                        <a:t>Jackson Stanovich</a:t>
                      </a:r>
                    </a:p>
                    <a:p>
                      <a:pPr algn="l"/>
                      <a:r>
                        <a:rPr lang="en-US" sz="1200" b="1" dirty="0">
                          <a:solidFill>
                            <a:schemeClr val="tx1"/>
                          </a:solidFill>
                        </a:rPr>
                        <a:t>251-753-9893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Metal Roof</a:t>
                      </a:r>
                    </a:p>
                    <a:p>
                      <a:pPr marL="171450" indent="-171450">
                        <a:buFont typeface="Arial" panose="020B0604020202020204" pitchFamily="34" charset="0"/>
                        <a:buChar char="•"/>
                      </a:pPr>
                      <a:r>
                        <a:rPr lang="en-US" sz="1200" b="0" dirty="0"/>
                        <a:t>Thermal Pane Windows</a:t>
                      </a:r>
                    </a:p>
                    <a:p>
                      <a:pPr marL="171450" indent="-171450">
                        <a:buFont typeface="Arial" panose="020B0604020202020204" pitchFamily="34" charset="0"/>
                        <a:buChar char="•"/>
                      </a:pPr>
                      <a:r>
                        <a:rPr lang="en-US" sz="1200" b="0" dirty="0"/>
                        <a:t>Composite Siding ( Non- Vinyl )</a:t>
                      </a:r>
                    </a:p>
                    <a:p>
                      <a:pPr marL="171450" indent="-171450">
                        <a:buFont typeface="Arial" panose="020B0604020202020204" pitchFamily="34" charset="0"/>
                        <a:buChar char="•"/>
                      </a:pPr>
                      <a:r>
                        <a:rPr lang="en-US" sz="1200" b="0" dirty="0"/>
                        <a:t>Non-Smoking Home</a:t>
                      </a:r>
                    </a:p>
                    <a:p>
                      <a:pPr marL="171450" indent="-171450">
                        <a:buFont typeface="Arial" panose="020B0604020202020204" pitchFamily="34" charset="0"/>
                        <a:buChar char="•"/>
                      </a:pPr>
                      <a:r>
                        <a:rPr lang="en-US" sz="1200" b="0" dirty="0"/>
                        <a:t>No Carpet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Fiber Optic Internet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660421">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Appliances included ( Except washer and Dryer)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306745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62270-52E3-22FB-3876-0339B389A73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8127001-7F45-0C9A-80EA-CCBEDF468C7F}"/>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50" dirty="0">
                <a:solidFill>
                  <a:schemeClr val="accent6">
                    <a:lumMod val="50000"/>
                  </a:schemeClr>
                </a:solidFill>
              </a:rPr>
              <a:t>JennLake Meadows must approve applications </a:t>
            </a:r>
            <a:r>
              <a:rPr lang="en-US" sz="1050" b="1" u="sng" dirty="0">
                <a:solidFill>
                  <a:schemeClr val="accent6">
                    <a:lumMod val="50000"/>
                  </a:schemeClr>
                </a:solidFill>
              </a:rPr>
              <a:t>BEFORE</a:t>
            </a:r>
            <a:r>
              <a:rPr lang="en-US" sz="105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5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5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5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08447DF1-4B71-6BB6-7EEB-63F459BABD8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DF371E46-3189-3811-AE4C-49E6A29A2342}"/>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3/31/2026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B534D438-0AB8-1731-CD7A-C92267FF1D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6E7EB08A-3306-151D-7B99-EA914EA38620}"/>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A230630D-9FD2-FCEA-57DC-BAE64F85B4D1}"/>
              </a:ext>
            </a:extLst>
          </p:cNvPr>
          <p:cNvGraphicFramePr>
            <a:graphicFrameLocks noGrp="1"/>
          </p:cNvGraphicFramePr>
          <p:nvPr>
            <p:extLst>
              <p:ext uri="{D42A27DB-BD31-4B8C-83A1-F6EECF244321}">
                <p14:modId xmlns:p14="http://schemas.microsoft.com/office/powerpoint/2010/main" val="2892725001"/>
              </p:ext>
            </p:extLst>
          </p:nvPr>
        </p:nvGraphicFramePr>
        <p:xfrm>
          <a:off x="129805" y="3107389"/>
          <a:ext cx="6598389" cy="5944014"/>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27329">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latin typeface="+mn-lt"/>
                        </a:rPr>
                        <a:t>142 Dixie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$90,000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16 x 80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Southern / Signature Model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181807">
                <a:tc rowSpan="3">
                  <a:txBody>
                    <a:bodyPr/>
                    <a:lstStyle/>
                    <a:p>
                      <a:r>
                        <a:rPr lang="en-US" sz="1350" b="1" kern="1200" dirty="0">
                          <a:solidFill>
                            <a:schemeClr val="dk1"/>
                          </a:solidFill>
                          <a:effectLst/>
                          <a:latin typeface="+mn-lt"/>
                          <a:ea typeface="+mn-ea"/>
                          <a:cs typeface="+mn-cs"/>
                        </a:rPr>
                        <a:t>Michael Banes </a:t>
                      </a:r>
                    </a:p>
                    <a:p>
                      <a:r>
                        <a:rPr lang="en-US" sz="1350" b="1" kern="1200" dirty="0">
                          <a:solidFill>
                            <a:schemeClr val="dk1"/>
                          </a:solidFill>
                          <a:effectLst/>
                          <a:latin typeface="+mn-lt"/>
                          <a:ea typeface="+mn-ea"/>
                          <a:cs typeface="+mn-cs"/>
                        </a:rPr>
                        <a:t>601-259-3773</a:t>
                      </a:r>
                    </a:p>
                    <a:p>
                      <a:r>
                        <a:rPr lang="en-US" sz="1350" b="1" kern="1200" dirty="0">
                          <a:solidFill>
                            <a:schemeClr val="dk1"/>
                          </a:solidFill>
                          <a:effectLst/>
                          <a:latin typeface="+mn-lt"/>
                          <a:ea typeface="+mn-ea"/>
                          <a:cs typeface="+mn-cs"/>
                          <a:hlinkClick r:id="rId5"/>
                        </a:rPr>
                        <a:t>nwbanes@gmail.com</a:t>
                      </a:r>
                      <a:endParaRPr lang="en-US" sz="1350" b="1" kern="1200" dirty="0">
                        <a:solidFill>
                          <a:schemeClr val="dk1"/>
                        </a:solidFill>
                        <a:effectLst/>
                        <a:latin typeface="+mn-lt"/>
                        <a:ea typeface="+mn-ea"/>
                        <a:cs typeface="+mn-cs"/>
                      </a:endParaRPr>
                    </a:p>
                    <a:p>
                      <a:endParaRPr lang="en-US" sz="1350" b="1" kern="1200" dirty="0">
                        <a:solidFill>
                          <a:schemeClr val="dk1"/>
                        </a:solidFill>
                        <a:effectLst/>
                        <a:latin typeface="+mn-lt"/>
                        <a:ea typeface="+mn-ea"/>
                        <a:cs typeface="+mn-cs"/>
                      </a:endParaRPr>
                    </a:p>
                    <a:p>
                      <a:r>
                        <a:rPr lang="en-US" sz="1350" b="1" kern="1200" dirty="0">
                          <a:solidFill>
                            <a:schemeClr val="dk1"/>
                          </a:solidFill>
                          <a:effectLst/>
                          <a:latin typeface="+mn-lt"/>
                          <a:ea typeface="+mn-ea"/>
                          <a:cs typeface="+mn-cs"/>
                        </a:rPr>
                        <a:t>Text or email if you have any questions </a:t>
                      </a: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Front/back porch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Fenced yard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No carpet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Jacuzzi master bath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Whole house water filtration system </a:t>
                      </a:r>
                      <a:endParaRPr lang="en-US" sz="12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83930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Fiber Optic Internet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77261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Appliances included </a:t>
                      </a:r>
                    </a:p>
                    <a:p>
                      <a:pPr marL="171450" indent="-171450">
                        <a:buFont typeface="Arial" panose="020B0604020202020204" pitchFamily="34" charset="0"/>
                        <a:buChar char="•"/>
                      </a:pPr>
                      <a:r>
                        <a:rPr lang="en-US" sz="1200" b="0" baseline="0" dirty="0">
                          <a:latin typeface="+mn-lt"/>
                        </a:rPr>
                        <a:t>Pictures available upon request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785236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A458D-55BD-A904-2EB4-F4F2DAE058C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9BF0791-DCA2-B109-3708-C15A46A832E3}"/>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50" dirty="0">
                <a:solidFill>
                  <a:schemeClr val="accent6">
                    <a:lumMod val="50000"/>
                  </a:schemeClr>
                </a:solidFill>
              </a:rPr>
              <a:t>JennLake Meadows must approve applications </a:t>
            </a:r>
            <a:r>
              <a:rPr lang="en-US" sz="1050" b="1" u="sng" dirty="0">
                <a:solidFill>
                  <a:schemeClr val="accent6">
                    <a:lumMod val="50000"/>
                  </a:schemeClr>
                </a:solidFill>
              </a:rPr>
              <a:t>BEFORE</a:t>
            </a:r>
            <a:r>
              <a:rPr lang="en-US" sz="105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5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5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5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EF40404B-5291-AE31-B519-22B5BD3AF3D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1425D016-D828-DE51-6559-9C361AA19FBB}"/>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4/9/2026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313DB05B-3954-0423-477F-DB1EDCE41B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34198A02-E9E2-6A40-5425-D1F11B653A6A}"/>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C36A4A47-7AE0-7F49-B6DE-E60986D98F73}"/>
              </a:ext>
            </a:extLst>
          </p:cNvPr>
          <p:cNvGraphicFramePr>
            <a:graphicFrameLocks noGrp="1"/>
          </p:cNvGraphicFramePr>
          <p:nvPr>
            <p:extLst>
              <p:ext uri="{D42A27DB-BD31-4B8C-83A1-F6EECF244321}">
                <p14:modId xmlns:p14="http://schemas.microsoft.com/office/powerpoint/2010/main" val="589399604"/>
              </p:ext>
            </p:extLst>
          </p:nvPr>
        </p:nvGraphicFramePr>
        <p:xfrm>
          <a:off x="129805" y="3107389"/>
          <a:ext cx="6598389" cy="5944014"/>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27329">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latin typeface="+mn-lt"/>
                        </a:rPr>
                        <a:t>224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1996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$36,000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14 x 66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Belmont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181807">
                <a:tc rowSpan="3">
                  <a:txBody>
                    <a:bodyPr/>
                    <a:lstStyle/>
                    <a:p>
                      <a:r>
                        <a:rPr lang="en-US" sz="1350" b="1" kern="1200" dirty="0">
                          <a:solidFill>
                            <a:schemeClr val="dk1"/>
                          </a:solidFill>
                          <a:effectLst/>
                          <a:latin typeface="+mn-lt"/>
                          <a:ea typeface="+mn-ea"/>
                          <a:cs typeface="+mn-cs"/>
                        </a:rPr>
                        <a:t>Bailey Martin </a:t>
                      </a:r>
                    </a:p>
                    <a:p>
                      <a:r>
                        <a:rPr lang="en-US" sz="1350" b="1" kern="1200" dirty="0">
                          <a:solidFill>
                            <a:schemeClr val="dk1"/>
                          </a:solidFill>
                          <a:effectLst/>
                          <a:latin typeface="+mn-lt"/>
                          <a:ea typeface="+mn-ea"/>
                          <a:cs typeface="+mn-cs"/>
                        </a:rPr>
                        <a:t>601-397-8507</a:t>
                      </a:r>
                    </a:p>
                    <a:p>
                      <a:endParaRPr lang="en-US" sz="1350" b="1" kern="1200" dirty="0">
                        <a:solidFill>
                          <a:schemeClr val="dk1"/>
                        </a:solidFill>
                        <a:effectLst/>
                        <a:latin typeface="+mn-lt"/>
                        <a:ea typeface="+mn-ea"/>
                        <a:cs typeface="+mn-cs"/>
                      </a:endParaRPr>
                    </a:p>
                    <a:p>
                      <a:r>
                        <a:rPr lang="en-US" sz="1350" b="1" kern="1200" dirty="0">
                          <a:solidFill>
                            <a:schemeClr val="dk1"/>
                          </a:solidFill>
                          <a:effectLst/>
                          <a:latin typeface="+mn-lt"/>
                          <a:ea typeface="+mn-ea"/>
                          <a:cs typeface="+mn-cs"/>
                        </a:rPr>
                        <a:t>Chris Martin</a:t>
                      </a:r>
                    </a:p>
                    <a:p>
                      <a:r>
                        <a:rPr lang="en-US" sz="1350" b="1" kern="1200" dirty="0">
                          <a:solidFill>
                            <a:schemeClr val="dk1"/>
                          </a:solidFill>
                          <a:effectLst/>
                          <a:latin typeface="+mn-lt"/>
                          <a:ea typeface="+mn-ea"/>
                          <a:cs typeface="+mn-cs"/>
                        </a:rPr>
                        <a:t>601-946-4150</a:t>
                      </a: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Covered front deck 10x8</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Rear deck 17x12</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Open concept kitchen/living</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Large chain-link fenced yard</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Outdoor shed 8x9 with mower, </a:t>
                      </a:r>
                      <a:r>
                        <a:rPr lang="en-US" sz="1200" b="0" i="0" u="none" strike="noStrike" kern="1200" baseline="0" dirty="0" err="1">
                          <a:solidFill>
                            <a:schemeClr val="dk1"/>
                          </a:solidFill>
                          <a:latin typeface="+mn-lt"/>
                          <a:ea typeface="+mn-ea"/>
                          <a:cs typeface="+mn-cs"/>
                        </a:rPr>
                        <a:t>weedeater</a:t>
                      </a:r>
                      <a:r>
                        <a:rPr lang="en-US" sz="1200" b="0" i="0" u="none" strike="noStrike" kern="1200" baseline="0" dirty="0">
                          <a:solidFill>
                            <a:schemeClr val="dk1"/>
                          </a:solidFill>
                          <a:latin typeface="+mn-lt"/>
                          <a:ea typeface="+mn-ea"/>
                          <a:cs typeface="+mn-cs"/>
                        </a:rPr>
                        <a:t>, etc.</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Appliances included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83930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Master bath recently repainted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Living room wall upgrade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77261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Paver walkway with lighted flower bed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39267846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25168</TotalTime>
  <Words>1972</Words>
  <Application>Microsoft Office PowerPoint</Application>
  <PresentationFormat>On-screen Show (4:3)</PresentationFormat>
  <Paragraphs>285</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2026 Used Homes and Available Lots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128</cp:revision>
  <cp:lastPrinted>2026-03-20T15:37:47Z</cp:lastPrinted>
  <dcterms:created xsi:type="dcterms:W3CDTF">2017-07-26T21:02:01Z</dcterms:created>
  <dcterms:modified xsi:type="dcterms:W3CDTF">2026-04-20T16:41:00Z</dcterms:modified>
</cp:coreProperties>
</file>