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88" r:id="rId2"/>
    <p:sldId id="318" r:id="rId3"/>
    <p:sldId id="321" r:id="rId4"/>
    <p:sldId id="307" r:id="rId5"/>
    <p:sldId id="320" r:id="rId6"/>
    <p:sldId id="308" r:id="rId7"/>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72" userDrawn="1">
          <p15:clr>
            <a:srgbClr val="A4A3A4"/>
          </p15:clr>
        </p15:guide>
        <p15:guide id="3" orient="horz" pos="5688" userDrawn="1">
          <p15:clr>
            <a:srgbClr val="A4A3A4"/>
          </p15:clr>
        </p15:guide>
        <p15:guide id="4" orient="horz" pos="24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763D34-3E1C-48A2-BAA9-4D805D8CB33C}" v="1" dt="2025-08-27T16:26:57.0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6327" autoAdjust="0"/>
  </p:normalViewPr>
  <p:slideViewPr>
    <p:cSldViewPr snapToGrid="0" showGuides="1">
      <p:cViewPr varScale="1">
        <p:scale>
          <a:sx n="69" d="100"/>
          <a:sy n="69" d="100"/>
        </p:scale>
        <p:origin x="2381" y="67"/>
      </p:cViewPr>
      <p:guideLst>
        <p:guide orient="horz" pos="2208"/>
        <p:guide pos="72"/>
        <p:guide orient="horz" pos="5688"/>
        <p:guide orient="horz" pos="2472"/>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14c1f408-cf59-45a1-9f78-52634d255e35" providerId="ADAL" clId="{975657A5-1D2A-49B2-BF59-57DB7D9FA65B}"/>
    <pc:docChg chg="custSel addSld modSld">
      <pc:chgData name="Dori Hale" userId="14c1f408-cf59-45a1-9f78-52634d255e35" providerId="ADAL" clId="{975657A5-1D2A-49B2-BF59-57DB7D9FA65B}" dt="2025-08-20T15:37:11.097" v="171" actId="20577"/>
      <pc:docMkLst>
        <pc:docMk/>
      </pc:docMkLst>
      <pc:sldChg chg="modSp mod">
        <pc:chgData name="Dori Hale" userId="14c1f408-cf59-45a1-9f78-52634d255e35" providerId="ADAL" clId="{975657A5-1D2A-49B2-BF59-57DB7D9FA65B}" dt="2025-08-20T15:09:40.266" v="15" actId="20577"/>
        <pc:sldMkLst>
          <pc:docMk/>
          <pc:sldMk cId="856944360" sldId="288"/>
        </pc:sldMkLst>
        <pc:spChg chg="mod">
          <ac:chgData name="Dori Hale" userId="14c1f408-cf59-45a1-9f78-52634d255e35" providerId="ADAL" clId="{975657A5-1D2A-49B2-BF59-57DB7D9FA65B}" dt="2025-08-20T15:09:40.266" v="15" actId="20577"/>
          <ac:spMkLst>
            <pc:docMk/>
            <pc:sldMk cId="856944360" sldId="288"/>
            <ac:spMk id="15" creationId="{F7E96BA2-B44A-48B6-90AE-632DCAD06148}"/>
          </ac:spMkLst>
        </pc:spChg>
      </pc:sldChg>
      <pc:sldChg chg="modSp add mod">
        <pc:chgData name="Dori Hale" userId="14c1f408-cf59-45a1-9f78-52634d255e35" providerId="ADAL" clId="{975657A5-1D2A-49B2-BF59-57DB7D9FA65B}" dt="2025-08-20T15:37:11.097" v="171" actId="20577"/>
        <pc:sldMkLst>
          <pc:docMk/>
          <pc:sldMk cId="374364697" sldId="321"/>
        </pc:sldMkLst>
        <pc:spChg chg="mod">
          <ac:chgData name="Dori Hale" userId="14c1f408-cf59-45a1-9f78-52634d255e35" providerId="ADAL" clId="{975657A5-1D2A-49B2-BF59-57DB7D9FA65B}" dt="2025-08-20T15:15:36.049" v="102" actId="20577"/>
          <ac:spMkLst>
            <pc:docMk/>
            <pc:sldMk cId="374364697" sldId="321"/>
            <ac:spMk id="11" creationId="{B4037107-6E2F-75AB-C78F-18353C1545ED}"/>
          </ac:spMkLst>
        </pc:spChg>
        <pc:graphicFrameChg chg="mod modGraphic">
          <ac:chgData name="Dori Hale" userId="14c1f408-cf59-45a1-9f78-52634d255e35" providerId="ADAL" clId="{975657A5-1D2A-49B2-BF59-57DB7D9FA65B}" dt="2025-08-20T15:37:11.097" v="171" actId="20577"/>
          <ac:graphicFrameMkLst>
            <pc:docMk/>
            <pc:sldMk cId="374364697" sldId="321"/>
            <ac:graphicFrameMk id="2" creationId="{499A7607-8A7E-892E-5EC3-38C43A4517C1}"/>
          </ac:graphicFrameMkLst>
        </pc:graphicFrameChg>
      </pc:sldChg>
    </pc:docChg>
  </pc:docChgLst>
  <pc:docChgLst>
    <pc:chgData name="Dori Hale" userId="14c1f408-cf59-45a1-9f78-52634d255e35" providerId="ADAL" clId="{39763D34-3E1C-48A2-BAA9-4D805D8CB33C}"/>
    <pc:docChg chg="delSld modSld">
      <pc:chgData name="Dori Hale" userId="14c1f408-cf59-45a1-9f78-52634d255e35" providerId="ADAL" clId="{39763D34-3E1C-48A2-BAA9-4D805D8CB33C}" dt="2025-08-27T16:27:06.722" v="3" actId="2696"/>
      <pc:docMkLst>
        <pc:docMk/>
      </pc:docMkLst>
      <pc:sldChg chg="modSp mod">
        <pc:chgData name="Dori Hale" userId="14c1f408-cf59-45a1-9f78-52634d255e35" providerId="ADAL" clId="{39763D34-3E1C-48A2-BAA9-4D805D8CB33C}" dt="2025-08-27T16:26:57.002" v="2"/>
        <pc:sldMkLst>
          <pc:docMk/>
          <pc:sldMk cId="856944360" sldId="288"/>
        </pc:sldMkLst>
        <pc:spChg chg="mod">
          <ac:chgData name="Dori Hale" userId="14c1f408-cf59-45a1-9f78-52634d255e35" providerId="ADAL" clId="{39763D34-3E1C-48A2-BAA9-4D805D8CB33C}" dt="2025-08-27T16:26:57.002" v="2"/>
          <ac:spMkLst>
            <pc:docMk/>
            <pc:sldMk cId="856944360" sldId="288"/>
            <ac:spMk id="7" creationId="{0D936F90-A060-82B1-9F94-28CAFBA2B65E}"/>
          </ac:spMkLst>
        </pc:spChg>
        <pc:spChg chg="mod">
          <ac:chgData name="Dori Hale" userId="14c1f408-cf59-45a1-9f78-52634d255e35" providerId="ADAL" clId="{39763D34-3E1C-48A2-BAA9-4D805D8CB33C}" dt="2025-08-27T16:26:51.995" v="0" actId="20577"/>
          <ac:spMkLst>
            <pc:docMk/>
            <pc:sldMk cId="856944360" sldId="288"/>
            <ac:spMk id="15" creationId="{F7E96BA2-B44A-48B6-90AE-632DCAD06148}"/>
          </ac:spMkLst>
        </pc:spChg>
      </pc:sldChg>
      <pc:sldChg chg="del">
        <pc:chgData name="Dori Hale" userId="14c1f408-cf59-45a1-9f78-52634d255e35" providerId="ADAL" clId="{39763D34-3E1C-48A2-BAA9-4D805D8CB33C}" dt="2025-08-27T16:27:06.722" v="3" actId="2696"/>
        <pc:sldMkLst>
          <pc:docMk/>
          <pc:sldMk cId="3810348701" sldId="319"/>
        </pc:sldMkLst>
      </pc:sldChg>
    </pc:docChg>
  </pc:docChgLst>
  <pc:docChgLst>
    <pc:chgData name="Dori Hale" userId="082067c45480d47b" providerId="LiveId" clId="{F37E36DA-BE28-4C11-BCF0-26BF3A0DACEF}"/>
    <pc:docChg chg="delSld modSld">
      <pc:chgData name="Dori Hale" userId="082067c45480d47b" providerId="LiveId" clId="{F37E36DA-BE28-4C11-BCF0-26BF3A0DACEF}" dt="2025-06-23T15:10:19.658" v="11" actId="20577"/>
      <pc:docMkLst>
        <pc:docMk/>
      </pc:docMkLst>
      <pc:sldChg chg="modSp mod">
        <pc:chgData name="Dori Hale" userId="082067c45480d47b" providerId="LiveId" clId="{F37E36DA-BE28-4C11-BCF0-26BF3A0DACEF}" dt="2025-06-20T17:18:13.746" v="4" actId="20577"/>
        <pc:sldMkLst>
          <pc:docMk/>
          <pc:sldMk cId="856944360" sldId="288"/>
        </pc:sldMkLst>
      </pc:sldChg>
      <pc:sldChg chg="modSp mod">
        <pc:chgData name="Dori Hale" userId="082067c45480d47b" providerId="LiveId" clId="{F37E36DA-BE28-4C11-BCF0-26BF3A0DACEF}" dt="2025-06-23T15:10:19.658" v="11" actId="20577"/>
        <pc:sldMkLst>
          <pc:docMk/>
          <pc:sldMk cId="510999652" sldId="307"/>
        </pc:sldMkLst>
      </pc:sldChg>
      <pc:sldChg chg="del">
        <pc:chgData name="Dori Hale" userId="082067c45480d47b" providerId="LiveId" clId="{F37E36DA-BE28-4C11-BCF0-26BF3A0DACEF}" dt="2025-06-20T17:18:21.228" v="5" actId="2696"/>
        <pc:sldMkLst>
          <pc:docMk/>
          <pc:sldMk cId="1490620825" sldId="316"/>
        </pc:sldMkLst>
      </pc:sldChg>
    </pc:docChg>
  </pc:docChgLst>
  <pc:docChgLst>
    <pc:chgData name="Dori Hale" userId="14c1f408-cf59-45a1-9f78-52634d255e35" providerId="ADAL" clId="{4798CCD4-85BE-4137-9E7A-B61ECFC2CA0D}"/>
    <pc:docChg chg="custSel addSld delSld modSld">
      <pc:chgData name="Dori Hale" userId="14c1f408-cf59-45a1-9f78-52634d255e35" providerId="ADAL" clId="{4798CCD4-85BE-4137-9E7A-B61ECFC2CA0D}" dt="2025-07-28T16:26:35.166" v="455" actId="20577"/>
      <pc:docMkLst>
        <pc:docMk/>
      </pc:docMkLst>
      <pc:sldChg chg="modSp mod">
        <pc:chgData name="Dori Hale" userId="14c1f408-cf59-45a1-9f78-52634d255e35" providerId="ADAL" clId="{4798CCD4-85BE-4137-9E7A-B61ECFC2CA0D}" dt="2025-07-17T16:58:56.434" v="451" actId="20577"/>
        <pc:sldMkLst>
          <pc:docMk/>
          <pc:sldMk cId="856944360" sldId="288"/>
        </pc:sldMkLst>
      </pc:sldChg>
      <pc:sldChg chg="modSp mod">
        <pc:chgData name="Dori Hale" userId="14c1f408-cf59-45a1-9f78-52634d255e35" providerId="ADAL" clId="{4798CCD4-85BE-4137-9E7A-B61ECFC2CA0D}" dt="2025-07-11T15:41:42.039" v="408" actId="20577"/>
        <pc:sldMkLst>
          <pc:docMk/>
          <pc:sldMk cId="510999652" sldId="307"/>
        </pc:sldMkLst>
      </pc:sldChg>
      <pc:sldChg chg="modSp mod">
        <pc:chgData name="Dori Hale" userId="14c1f408-cf59-45a1-9f78-52634d255e35" providerId="ADAL" clId="{4798CCD4-85BE-4137-9E7A-B61ECFC2CA0D}" dt="2025-07-28T16:26:35.166" v="455" actId="20577"/>
        <pc:sldMkLst>
          <pc:docMk/>
          <pc:sldMk cId="2448061617" sldId="308"/>
        </pc:sldMkLst>
        <pc:graphicFrameChg chg="modGraphic">
          <ac:chgData name="Dori Hale" userId="14c1f408-cf59-45a1-9f78-52634d255e35" providerId="ADAL" clId="{4798CCD4-85BE-4137-9E7A-B61ECFC2CA0D}" dt="2025-07-28T16:26:35.166" v="455" actId="20577"/>
          <ac:graphicFrameMkLst>
            <pc:docMk/>
            <pc:sldMk cId="2448061617" sldId="308"/>
            <ac:graphicFrameMk id="2" creationId="{750E9D91-F088-E8D2-2FA7-483EE4A26498}"/>
          </ac:graphicFrameMkLst>
        </pc:graphicFrameChg>
      </pc:sldChg>
      <pc:sldChg chg="modSp add mod">
        <pc:chgData name="Dori Hale" userId="14c1f408-cf59-45a1-9f78-52634d255e35" providerId="ADAL" clId="{4798CCD4-85BE-4137-9E7A-B61ECFC2CA0D}" dt="2025-07-17T16:58:35.590" v="436" actId="20577"/>
        <pc:sldMkLst>
          <pc:docMk/>
          <pc:sldMk cId="1255430304" sldId="320"/>
        </pc:sldMkLst>
      </pc:sldChg>
      <pc:sldChg chg="modSp add del mod">
        <pc:chgData name="Dori Hale" userId="14c1f408-cf59-45a1-9f78-52634d255e35" providerId="ADAL" clId="{4798CCD4-85BE-4137-9E7A-B61ECFC2CA0D}" dt="2025-07-07T16:06:25.759" v="387" actId="2696"/>
        <pc:sldMkLst>
          <pc:docMk/>
          <pc:sldMk cId="1455522151" sldId="32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78163" cy="469900"/>
          </a:xfrm>
          <a:prstGeom prst="rect">
            <a:avLst/>
          </a:prstGeom>
        </p:spPr>
        <p:txBody>
          <a:bodyPr vert="horz" lIns="91417" tIns="45708" rIns="91417" bIns="45708" rtlCol="0"/>
          <a:lstStyle>
            <a:lvl1pPr algn="l">
              <a:defRPr sz="1200"/>
            </a:lvl1pPr>
          </a:lstStyle>
          <a:p>
            <a:endParaRPr lang="en-US" dirty="0"/>
          </a:p>
        </p:txBody>
      </p:sp>
      <p:sp>
        <p:nvSpPr>
          <p:cNvPr id="3" name="Date Placeholder 2"/>
          <p:cNvSpPr>
            <a:spLocks noGrp="1"/>
          </p:cNvSpPr>
          <p:nvPr>
            <p:ph type="dt" idx="1"/>
          </p:nvPr>
        </p:nvSpPr>
        <p:spPr>
          <a:xfrm>
            <a:off x="4022727" y="1"/>
            <a:ext cx="3078163" cy="469900"/>
          </a:xfrm>
          <a:prstGeom prst="rect">
            <a:avLst/>
          </a:prstGeom>
        </p:spPr>
        <p:txBody>
          <a:bodyPr vert="horz" lIns="91417" tIns="45708" rIns="91417" bIns="45708" rtlCol="0"/>
          <a:lstStyle>
            <a:lvl1pPr algn="r">
              <a:defRPr sz="1200"/>
            </a:lvl1pPr>
          </a:lstStyle>
          <a:p>
            <a:fld id="{125C1899-3986-4491-B33A-C5BA2F72B086}" type="datetimeFigureOut">
              <a:rPr lang="en-US" smtClean="0"/>
              <a:t>8/27/2025</a:t>
            </a:fld>
            <a:endParaRPr lang="en-US" dirty="0"/>
          </a:p>
        </p:txBody>
      </p:sp>
      <p:sp>
        <p:nvSpPr>
          <p:cNvPr id="4" name="Slide Image Placeholder 3"/>
          <p:cNvSpPr>
            <a:spLocks noGrp="1" noRot="1" noChangeAspect="1"/>
          </p:cNvSpPr>
          <p:nvPr>
            <p:ph type="sldImg" idx="2"/>
          </p:nvPr>
        </p:nvSpPr>
        <p:spPr>
          <a:xfrm>
            <a:off x="2363788" y="1173163"/>
            <a:ext cx="2374900" cy="3168650"/>
          </a:xfrm>
          <a:prstGeom prst="rect">
            <a:avLst/>
          </a:prstGeom>
          <a:noFill/>
          <a:ln w="12700">
            <a:solidFill>
              <a:prstClr val="black"/>
            </a:solidFill>
          </a:ln>
        </p:spPr>
        <p:txBody>
          <a:bodyPr vert="horz" lIns="91417" tIns="45708" rIns="91417" bIns="45708"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17" tIns="45708" rIns="91417" bIns="457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918576"/>
            <a:ext cx="3078163" cy="469900"/>
          </a:xfrm>
          <a:prstGeom prst="rect">
            <a:avLst/>
          </a:prstGeom>
        </p:spPr>
        <p:txBody>
          <a:bodyPr vert="horz" lIns="91417" tIns="45708" rIns="91417" bIns="4570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7" y="8918576"/>
            <a:ext cx="3078163" cy="469900"/>
          </a:xfrm>
          <a:prstGeom prst="rect">
            <a:avLst/>
          </a:prstGeom>
        </p:spPr>
        <p:txBody>
          <a:bodyPr vert="horz" lIns="91417" tIns="45708" rIns="91417" bIns="45708"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1815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8044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1E0B06-EB39-7E1C-ECA2-7E370E9DD7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2338E0-D7BF-53CC-C66E-A0A80C65B5EB}"/>
              </a:ext>
            </a:extLst>
          </p:cNvPr>
          <p:cNvSpPr>
            <a:spLocks noGrp="1" noRot="1" noChangeAspect="1"/>
          </p:cNvSpPr>
          <p:nvPr>
            <p:ph type="sldImg"/>
          </p:nvPr>
        </p:nvSpPr>
        <p:spPr>
          <a:xfrm>
            <a:off x="2233613" y="704850"/>
            <a:ext cx="2636837" cy="3519488"/>
          </a:xfrm>
        </p:spPr>
      </p:sp>
      <p:sp>
        <p:nvSpPr>
          <p:cNvPr id="3" name="Notes Placeholder 2">
            <a:extLst>
              <a:ext uri="{FF2B5EF4-FFF2-40B4-BE49-F238E27FC236}">
                <a16:creationId xmlns:a16="http://schemas.microsoft.com/office/drawing/2014/main" id="{7AFF5295-ACD5-BFC6-BCF1-C6F480EBAD8D}"/>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85303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26439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1F6803-DFFC-6CF0-A042-174B5360ACF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118285-081B-6B4C-560F-C663C229C169}"/>
              </a:ext>
            </a:extLst>
          </p:cNvPr>
          <p:cNvSpPr>
            <a:spLocks noGrp="1" noRot="1" noChangeAspect="1"/>
          </p:cNvSpPr>
          <p:nvPr>
            <p:ph type="sldImg"/>
          </p:nvPr>
        </p:nvSpPr>
        <p:spPr>
          <a:xfrm>
            <a:off x="2233613" y="704850"/>
            <a:ext cx="2636837" cy="3519488"/>
          </a:xfrm>
        </p:spPr>
      </p:sp>
      <p:sp>
        <p:nvSpPr>
          <p:cNvPr id="3" name="Notes Placeholder 2">
            <a:extLst>
              <a:ext uri="{FF2B5EF4-FFF2-40B4-BE49-F238E27FC236}">
                <a16:creationId xmlns:a16="http://schemas.microsoft.com/office/drawing/2014/main" id="{CB5FF980-BC63-C5CC-9701-67349897E319}"/>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78170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3613" y="704850"/>
            <a:ext cx="2636837"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1151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8/27/2025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8/27/2025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strongriver@strongriverconstruction.com"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mailto:cjtkhacker@me.com" TargetMode="Externa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mailto:2228loves2211@att.net"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mailto:acehomesllc@gmail.com"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4350" y="1033758"/>
            <a:ext cx="5829300" cy="573666"/>
          </a:xfrm>
        </p:spPr>
        <p:txBody>
          <a:bodyPr anchor="t">
            <a:normAutofit/>
          </a:bodyPr>
          <a:lstStyle/>
          <a:p>
            <a:r>
              <a:rPr lang="en-US" sz="2400" b="1" dirty="0">
                <a:solidFill>
                  <a:srgbClr val="2C451B"/>
                </a:solidFill>
                <a:latin typeface="+mn-lt"/>
                <a:cs typeface="Arial" panose="020B0604020202020204" pitchFamily="34" charset="0"/>
              </a:rPr>
              <a:t>2025 Used Homes and Available Lots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5" name="Subtitle 2">
            <a:extLst>
              <a:ext uri="{FF2B5EF4-FFF2-40B4-BE49-F238E27FC236}">
                <a16:creationId xmlns:a16="http://schemas.microsoft.com/office/drawing/2014/main" id="{F7E96BA2-B44A-48B6-90AE-632DCAD06148}"/>
              </a:ext>
            </a:extLst>
          </p:cNvPr>
          <p:cNvSpPr>
            <a:spLocks noGrp="1"/>
          </p:cNvSpPr>
          <p:nvPr>
            <p:ph type="subTitle" idx="1"/>
          </p:nvPr>
        </p:nvSpPr>
        <p:spPr>
          <a:xfrm>
            <a:off x="726359" y="2106968"/>
            <a:ext cx="5254334" cy="1285047"/>
          </a:xfrm>
        </p:spPr>
        <p:txBody>
          <a:bodyPr>
            <a:noAutofit/>
          </a:bodyPr>
          <a:lstStyle/>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32 Bernice Way</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44 Bernice Way </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154 Dixie Way </a:t>
            </a:r>
          </a:p>
          <a:p>
            <a:pPr marL="171450" lvl="1" indent="-171450" algn="l">
              <a:buFont typeface="Arial" panose="020B0604020202020204" pitchFamily="34" charset="0"/>
              <a:buChar char="•"/>
            </a:pPr>
            <a:r>
              <a:rPr lang="en-US" sz="1400" b="1" dirty="0">
                <a:solidFill>
                  <a:schemeClr val="accent6">
                    <a:lumMod val="50000"/>
                  </a:schemeClr>
                </a:solidFill>
                <a:cs typeface="Arial" panose="020B0604020202020204" pitchFamily="34" charset="0"/>
              </a:rPr>
              <a:t>246 Dixie Way </a:t>
            </a:r>
          </a:p>
          <a:p>
            <a:pPr marL="171450" lvl="1" indent="-171450" algn="l">
              <a:buFont typeface="Arial" panose="020B0604020202020204" pitchFamily="34" charset="0"/>
              <a:buChar char="•"/>
            </a:pPr>
            <a:r>
              <a:rPr lang="en-US" sz="1400" b="1" dirty="0">
                <a:solidFill>
                  <a:srgbClr val="2C451B"/>
                </a:solidFill>
              </a:rPr>
              <a:t>636 </a:t>
            </a:r>
            <a:r>
              <a:rPr lang="en-US" sz="1400" b="1" dirty="0" err="1">
                <a:solidFill>
                  <a:srgbClr val="2C451B"/>
                </a:solidFill>
              </a:rPr>
              <a:t>JennLake</a:t>
            </a:r>
            <a:r>
              <a:rPr lang="en-US" sz="1400" b="1" dirty="0">
                <a:solidFill>
                  <a:srgbClr val="2C451B"/>
                </a:solidFill>
              </a:rPr>
              <a:t> Dr</a:t>
            </a:r>
          </a:p>
          <a:p>
            <a:pPr marL="0" lvl="1" algn="l"/>
            <a:endParaRPr lang="en-US" sz="1400" b="1" dirty="0">
              <a:solidFill>
                <a:schemeClr val="accent6">
                  <a:lumMod val="50000"/>
                </a:schemeClr>
              </a:solidFill>
              <a:cs typeface="Arial" panose="020B0604020202020204" pitchFamily="34" charset="0"/>
            </a:endParaRPr>
          </a:p>
          <a:p>
            <a:pPr marL="171450" lvl="1" indent="-171450"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cs typeface="Arial" panose="020B0604020202020204" pitchFamily="34" charset="0"/>
            </a:endParaRPr>
          </a:p>
          <a:p>
            <a:pPr marL="0" lvl="1" algn="l"/>
            <a:endParaRPr lang="en-US" sz="1800" b="1" u="sng" dirty="0">
              <a:solidFill>
                <a:schemeClr val="accent6">
                  <a:lumMod val="50000"/>
                </a:schemeClr>
              </a:solidFill>
              <a:cs typeface="Arial" panose="020B0604020202020204" pitchFamily="34" charset="0"/>
            </a:endParaRPr>
          </a:p>
          <a:p>
            <a:pPr marL="0" lvl="1" algn="l"/>
            <a:endParaRPr lang="en-US" sz="2000" u="sng" dirty="0">
              <a:solidFill>
                <a:schemeClr val="accent6">
                  <a:lumMod val="50000"/>
                </a:schemeClr>
              </a:solidFill>
              <a:cs typeface="Arial" panose="020B0604020202020204" pitchFamily="34" charset="0"/>
            </a:endParaRPr>
          </a:p>
        </p:txBody>
      </p:sp>
      <p:sp>
        <p:nvSpPr>
          <p:cNvPr id="17" name="Title 1">
            <a:extLst>
              <a:ext uri="{FF2B5EF4-FFF2-40B4-BE49-F238E27FC236}">
                <a16:creationId xmlns:a16="http://schemas.microsoft.com/office/drawing/2014/main" id="{BF2189E1-E91D-4778-B40A-CDC853D92E81}"/>
              </a:ext>
            </a:extLst>
          </p:cNvPr>
          <p:cNvSpPr txBox="1">
            <a:spLocks/>
          </p:cNvSpPr>
          <p:nvPr/>
        </p:nvSpPr>
        <p:spPr>
          <a:xfrm>
            <a:off x="726359" y="1773623"/>
            <a:ext cx="2779761" cy="317856"/>
          </a:xfrm>
          <a:prstGeom prst="rect">
            <a:avLst/>
          </a:prstGeom>
        </p:spPr>
        <p:txBody>
          <a:bodyPr vert="horz" lIns="91440" tIns="45720" rIns="91440" bIns="45720" rtlCol="0" anchor="t">
            <a:normAutofit lnSpcReduction="100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USED Homes for Sale:</a:t>
            </a:r>
          </a:p>
        </p:txBody>
      </p:sp>
      <p:sp>
        <p:nvSpPr>
          <p:cNvPr id="3" name="Title 1">
            <a:extLst>
              <a:ext uri="{FF2B5EF4-FFF2-40B4-BE49-F238E27FC236}">
                <a16:creationId xmlns:a16="http://schemas.microsoft.com/office/drawing/2014/main" id="{99A094CD-C666-9F41-7FE2-6731A915A556}"/>
              </a:ext>
            </a:extLst>
          </p:cNvPr>
          <p:cNvSpPr txBox="1">
            <a:spLocks noChangeAspect="1"/>
          </p:cNvSpPr>
          <p:nvPr/>
        </p:nvSpPr>
        <p:spPr>
          <a:xfrm>
            <a:off x="726359" y="3904982"/>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EMPTY Lots Available for New Home Installations:</a:t>
            </a:r>
          </a:p>
        </p:txBody>
      </p:sp>
      <p:sp>
        <p:nvSpPr>
          <p:cNvPr id="6" name="Subtitle 2">
            <a:extLst>
              <a:ext uri="{FF2B5EF4-FFF2-40B4-BE49-F238E27FC236}">
                <a16:creationId xmlns:a16="http://schemas.microsoft.com/office/drawing/2014/main" id="{61022A8E-D8DD-A3B1-42C9-1A3F12F79BA5}"/>
              </a:ext>
            </a:extLst>
          </p:cNvPr>
          <p:cNvSpPr txBox="1">
            <a:spLocks/>
          </p:cNvSpPr>
          <p:nvPr/>
        </p:nvSpPr>
        <p:spPr>
          <a:xfrm>
            <a:off x="752855" y="4274984"/>
            <a:ext cx="5254334" cy="703416"/>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dirty="0">
                <a:solidFill>
                  <a:schemeClr val="accent6">
                    <a:lumMod val="50000"/>
                  </a:schemeClr>
                </a:solidFill>
                <a:cs typeface="Arial" panose="020B0604020202020204" pitchFamily="34" charset="0"/>
              </a:rPr>
              <a:t>There are currently no empty lots available </a:t>
            </a:r>
          </a:p>
        </p:txBody>
      </p:sp>
      <p:sp>
        <p:nvSpPr>
          <p:cNvPr id="8" name="Title 1">
            <a:extLst>
              <a:ext uri="{FF2B5EF4-FFF2-40B4-BE49-F238E27FC236}">
                <a16:creationId xmlns:a16="http://schemas.microsoft.com/office/drawing/2014/main" id="{75BD45CD-D67C-8C83-1E5F-ED8570DAC3DC}"/>
              </a:ext>
            </a:extLst>
          </p:cNvPr>
          <p:cNvSpPr txBox="1">
            <a:spLocks noChangeAspect="1"/>
          </p:cNvSpPr>
          <p:nvPr/>
        </p:nvSpPr>
        <p:spPr>
          <a:xfrm>
            <a:off x="726359" y="4921163"/>
            <a:ext cx="5254334" cy="317856"/>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1800" b="1" u="sng" dirty="0">
                <a:solidFill>
                  <a:srgbClr val="2C451B"/>
                </a:solidFill>
                <a:latin typeface="+mn-lt"/>
                <a:cs typeface="Arial" panose="020B0604020202020204" pitchFamily="34" charset="0"/>
              </a:rPr>
              <a:t>Homes SOLD in 2025:</a:t>
            </a:r>
          </a:p>
        </p:txBody>
      </p:sp>
      <p:sp>
        <p:nvSpPr>
          <p:cNvPr id="10" name="Subtitle 2">
            <a:extLst>
              <a:ext uri="{FF2B5EF4-FFF2-40B4-BE49-F238E27FC236}">
                <a16:creationId xmlns:a16="http://schemas.microsoft.com/office/drawing/2014/main" id="{9CC7DA70-8D05-10FC-C880-84E656CB369D}"/>
              </a:ext>
            </a:extLst>
          </p:cNvPr>
          <p:cNvSpPr txBox="1">
            <a:spLocks/>
          </p:cNvSpPr>
          <p:nvPr/>
        </p:nvSpPr>
        <p:spPr>
          <a:xfrm>
            <a:off x="752855" y="5239019"/>
            <a:ext cx="2447545" cy="272294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52 Bernice Way</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108 Bernice Way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166 Bernice </a:t>
            </a:r>
          </a:p>
          <a:p>
            <a:pPr marL="169863" lvl="1" indent="-169863" algn="l">
              <a:buFont typeface="Arial" panose="020B0604020202020204" pitchFamily="34" charset="0"/>
              <a:buChar char="•"/>
            </a:pPr>
            <a:r>
              <a:rPr lang="en-US" sz="1400" b="1" dirty="0">
                <a:solidFill>
                  <a:schemeClr val="accent6">
                    <a:lumMod val="50000"/>
                  </a:schemeClr>
                </a:solidFill>
                <a:cs typeface="Arial" panose="020B0604020202020204" pitchFamily="34" charset="0"/>
              </a:rPr>
              <a:t>517 JennLake Dr</a:t>
            </a:r>
          </a:p>
          <a:p>
            <a:pPr marL="169863" lvl="1" indent="-169863" algn="l">
              <a:buFont typeface="Arial" panose="020B0604020202020204" pitchFamily="34" charset="0"/>
              <a:buChar char="•"/>
            </a:pPr>
            <a:r>
              <a:rPr lang="en-US" sz="1400" b="1" dirty="0">
                <a:solidFill>
                  <a:srgbClr val="2C451B"/>
                </a:solidFill>
              </a:rPr>
              <a:t>554 JennLake Dr</a:t>
            </a:r>
          </a:p>
          <a:p>
            <a:pPr marL="169863" lvl="1" indent="-169863" algn="l">
              <a:buFont typeface="Arial" panose="020B0604020202020204" pitchFamily="34" charset="0"/>
              <a:buChar char="•"/>
            </a:pPr>
            <a:r>
              <a:rPr lang="en-US" sz="1400" b="1" dirty="0">
                <a:solidFill>
                  <a:srgbClr val="2C451B"/>
                </a:solidFill>
              </a:rPr>
              <a:t>248 Bernice Way</a:t>
            </a:r>
          </a:p>
          <a:p>
            <a:pPr marL="169863" lvl="1" indent="-169863" algn="l">
              <a:buFont typeface="Arial" panose="020B0604020202020204" pitchFamily="34" charset="0"/>
              <a:buChar char="•"/>
            </a:pPr>
            <a:r>
              <a:rPr lang="en-US" sz="1400" b="1" dirty="0">
                <a:solidFill>
                  <a:srgbClr val="2C451B"/>
                </a:solidFill>
              </a:rPr>
              <a:t>135 Dixie Way </a:t>
            </a:r>
          </a:p>
          <a:p>
            <a:pPr marL="169863" lvl="1" indent="-169863" algn="l">
              <a:buFont typeface="Arial" panose="020B0604020202020204" pitchFamily="34" charset="0"/>
              <a:buChar char="•"/>
            </a:pPr>
            <a:r>
              <a:rPr lang="en-US" sz="1400" b="1" dirty="0">
                <a:solidFill>
                  <a:srgbClr val="2C451B"/>
                </a:solidFill>
              </a:rPr>
              <a:t>470 JennLake Dr </a:t>
            </a:r>
          </a:p>
          <a:p>
            <a:pPr marL="169863" lvl="1" indent="-169863" algn="l">
              <a:buFont typeface="Arial" panose="020B0604020202020204" pitchFamily="34" charset="0"/>
              <a:buChar char="•"/>
            </a:pPr>
            <a:r>
              <a:rPr lang="en-US" sz="1400" b="1" dirty="0">
                <a:solidFill>
                  <a:srgbClr val="2C451B"/>
                </a:solidFill>
              </a:rPr>
              <a:t>199 Bernice Way</a:t>
            </a:r>
          </a:p>
          <a:p>
            <a:pPr marL="169863" lvl="1" indent="-169863" algn="l">
              <a:buFont typeface="Arial" panose="020B0604020202020204" pitchFamily="34" charset="0"/>
              <a:buChar char="•"/>
            </a:pPr>
            <a:r>
              <a:rPr lang="en-US" sz="1400" b="1" dirty="0">
                <a:solidFill>
                  <a:srgbClr val="2C451B"/>
                </a:solidFill>
              </a:rPr>
              <a:t>78 Jennings Loop </a:t>
            </a: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rgbClr val="2C451B"/>
              </a:solidFill>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p:txBody>
      </p:sp>
      <p:sp>
        <p:nvSpPr>
          <p:cNvPr id="4" name="Subtitle 2">
            <a:extLst>
              <a:ext uri="{FF2B5EF4-FFF2-40B4-BE49-F238E27FC236}">
                <a16:creationId xmlns:a16="http://schemas.microsoft.com/office/drawing/2014/main" id="{54E5C25F-0D55-A353-1450-4AE495252978}"/>
              </a:ext>
            </a:extLst>
          </p:cNvPr>
          <p:cNvSpPr txBox="1">
            <a:spLocks/>
          </p:cNvSpPr>
          <p:nvPr/>
        </p:nvSpPr>
        <p:spPr>
          <a:xfrm>
            <a:off x="3657600" y="5802792"/>
            <a:ext cx="2447545" cy="246848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marL="169863" lvl="1" indent="-169863" algn="l">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0" lvl="1" algn="l"/>
            <a:endParaRPr lang="en-US" sz="1400" b="1" dirty="0">
              <a:solidFill>
                <a:schemeClr val="accent6">
                  <a:lumMod val="50000"/>
                </a:schemeClr>
              </a:solidFill>
              <a:latin typeface="+mj-lt"/>
              <a:cs typeface="Arial" panose="020B0604020202020204" pitchFamily="34" charset="0"/>
            </a:endParaRPr>
          </a:p>
        </p:txBody>
      </p:sp>
      <p:sp>
        <p:nvSpPr>
          <p:cNvPr id="7" name="TextBox 6">
            <a:extLst>
              <a:ext uri="{FF2B5EF4-FFF2-40B4-BE49-F238E27FC236}">
                <a16:creationId xmlns:a16="http://schemas.microsoft.com/office/drawing/2014/main" id="{0D936F90-A060-82B1-9F94-28CAFBA2B65E}"/>
              </a:ext>
            </a:extLst>
          </p:cNvPr>
          <p:cNvSpPr txBox="1"/>
          <p:nvPr/>
        </p:nvSpPr>
        <p:spPr>
          <a:xfrm>
            <a:off x="3073078" y="5239019"/>
            <a:ext cx="1638782" cy="3231654"/>
          </a:xfrm>
          <a:prstGeom prst="rect">
            <a:avLst/>
          </a:prstGeom>
          <a:noFill/>
        </p:spPr>
        <p:txBody>
          <a:bodyPr wrap="none" rtlCol="0">
            <a:spAutoFit/>
          </a:bodyPr>
          <a:lstStyle/>
          <a:p>
            <a:pPr marL="169863" lvl="1" indent="-169863" algn="l">
              <a:buFont typeface="Arial" panose="020B0604020202020204" pitchFamily="34" charset="0"/>
              <a:buChar char="•"/>
            </a:pPr>
            <a:r>
              <a:rPr lang="en-US" sz="1400" b="1" dirty="0">
                <a:solidFill>
                  <a:srgbClr val="2C451B"/>
                </a:solidFill>
              </a:rPr>
              <a:t>161 Bernice Way</a:t>
            </a:r>
          </a:p>
          <a:p>
            <a:pPr marL="169863" lvl="1" indent="-169863" algn="l">
              <a:buFont typeface="Arial" panose="020B0604020202020204" pitchFamily="34" charset="0"/>
              <a:buChar char="•"/>
            </a:pPr>
            <a:r>
              <a:rPr lang="en-US" sz="1400" b="1" dirty="0">
                <a:solidFill>
                  <a:srgbClr val="2C451B"/>
                </a:solidFill>
              </a:rPr>
              <a:t>210 Bernice Way</a:t>
            </a:r>
          </a:p>
          <a:p>
            <a:pPr marL="169863" lvl="1" indent="-169863" algn="l">
              <a:buFont typeface="Arial" panose="020B0604020202020204" pitchFamily="34" charset="0"/>
              <a:buChar char="•"/>
            </a:pPr>
            <a:r>
              <a:rPr lang="en-US" sz="1400" b="1" dirty="0">
                <a:solidFill>
                  <a:srgbClr val="2C451B"/>
                </a:solidFill>
              </a:rPr>
              <a:t>614 JennLake Dr</a:t>
            </a:r>
          </a:p>
          <a:p>
            <a:pPr marL="169863" lvl="1" indent="-169863" algn="l">
              <a:buFont typeface="Arial" panose="020B0604020202020204" pitchFamily="34" charset="0"/>
              <a:buChar char="•"/>
            </a:pPr>
            <a:r>
              <a:rPr lang="en-US" sz="1400" b="1" dirty="0">
                <a:solidFill>
                  <a:srgbClr val="2C451B"/>
                </a:solidFill>
              </a:rPr>
              <a:t>61 Bernice </a:t>
            </a:r>
          </a:p>
          <a:p>
            <a:pPr marL="169863" lvl="1" indent="-169863" algn="l">
              <a:buFont typeface="Arial" panose="020B0604020202020204" pitchFamily="34" charset="0"/>
              <a:buChar char="•"/>
            </a:pPr>
            <a:r>
              <a:rPr lang="en-US" sz="1400" b="1" dirty="0">
                <a:solidFill>
                  <a:srgbClr val="2C451B"/>
                </a:solidFill>
              </a:rPr>
              <a:t>129 Clara Way </a:t>
            </a:r>
          </a:p>
          <a:p>
            <a:pPr marL="169863" lvl="1" indent="-169863" algn="l">
              <a:buFont typeface="Arial" panose="020B0604020202020204" pitchFamily="34" charset="0"/>
              <a:buChar char="•"/>
            </a:pPr>
            <a:r>
              <a:rPr lang="en-US" sz="1400" b="1" dirty="0">
                <a:solidFill>
                  <a:srgbClr val="2C451B"/>
                </a:solidFill>
              </a:rPr>
              <a:t>184 Dixie Way </a:t>
            </a:r>
          </a:p>
          <a:p>
            <a:pPr marL="169863" lvl="1" indent="-169863" algn="l">
              <a:buFont typeface="Arial" panose="020B0604020202020204" pitchFamily="34" charset="0"/>
              <a:buChar char="•"/>
            </a:pPr>
            <a:r>
              <a:rPr lang="en-US" sz="1400" b="1" dirty="0">
                <a:solidFill>
                  <a:srgbClr val="2C451B"/>
                </a:solidFill>
              </a:rPr>
              <a:t>185 Clara Way </a:t>
            </a:r>
          </a:p>
          <a:p>
            <a:pPr marL="169863" lvl="1" indent="-169863" algn="l">
              <a:buFont typeface="Arial" panose="020B0604020202020204" pitchFamily="34" charset="0"/>
              <a:buChar char="•"/>
            </a:pPr>
            <a:r>
              <a:rPr lang="en-US" sz="1400" b="1" dirty="0">
                <a:solidFill>
                  <a:srgbClr val="2C451B"/>
                </a:solidFill>
              </a:rPr>
              <a:t>88 Jennings Loop</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254 Dixie Way</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158 Bernice Way </a:t>
            </a:r>
          </a:p>
          <a:p>
            <a:pPr marL="169863" lvl="1" indent="-169863">
              <a:buFont typeface="Arial" panose="020B0604020202020204" pitchFamily="34" charset="0"/>
              <a:buChar char="•"/>
            </a:pPr>
            <a:r>
              <a:rPr lang="en-US" sz="1400" b="1" dirty="0">
                <a:solidFill>
                  <a:schemeClr val="accent6">
                    <a:lumMod val="50000"/>
                  </a:schemeClr>
                </a:solidFill>
                <a:cs typeface="Arial" panose="020B0604020202020204" pitchFamily="34" charset="0"/>
              </a:rPr>
              <a:t>142 Dixie Way  </a:t>
            </a:r>
          </a:p>
          <a:p>
            <a:pPr marL="169863" lvl="1" indent="-169863">
              <a:buFont typeface="Arial" panose="020B0604020202020204" pitchFamily="34" charset="0"/>
              <a:buChar char="•"/>
            </a:pPr>
            <a:endParaRPr lang="en-US" sz="1400" b="1" dirty="0">
              <a:solidFill>
                <a:schemeClr val="accent6">
                  <a:lumMod val="50000"/>
                </a:schemeClr>
              </a:solidFill>
              <a:cs typeface="Arial" panose="020B0604020202020204" pitchFamily="34" charset="0"/>
            </a:endParaRPr>
          </a:p>
          <a:p>
            <a:pPr marL="169863" lvl="1" indent="-169863" algn="l">
              <a:buFont typeface="Arial" panose="020B0604020202020204" pitchFamily="34" charset="0"/>
              <a:buChar char="•"/>
            </a:pPr>
            <a:endParaRPr lang="en-US" sz="1800" b="1" dirty="0">
              <a:solidFill>
                <a:srgbClr val="2C451B"/>
              </a:solidFill>
            </a:endParaRPr>
          </a:p>
          <a:p>
            <a:endParaRPr lang="en-US" dirty="0"/>
          </a:p>
        </p:txBody>
      </p:sp>
    </p:spTree>
    <p:extLst>
      <p:ext uri="{BB962C8B-B14F-4D97-AF65-F5344CB8AC3E}">
        <p14:creationId xmlns:p14="http://schemas.microsoft.com/office/powerpoint/2010/main" val="856944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5/26/2025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3867841125"/>
              </p:ext>
            </p:extLst>
          </p:nvPr>
        </p:nvGraphicFramePr>
        <p:xfrm>
          <a:off x="114300" y="3505200"/>
          <a:ext cx="6603492" cy="5499904"/>
        </p:xfrm>
        <a:graphic>
          <a:graphicData uri="http://schemas.openxmlformats.org/drawingml/2006/table">
            <a:tbl>
              <a:tblPr firstRow="1" bandRow="1">
                <a:tableStyleId>{93296810-A885-4BE3-A3E7-6D5BEEA58F35}</a:tableStyleId>
              </a:tblPr>
              <a:tblGrid>
                <a:gridCol w="1780188">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407043">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13108">
                <a:tc rowSpan="2">
                  <a:txBody>
                    <a:bodyPr/>
                    <a:lstStyle/>
                    <a:p>
                      <a:pPr algn="ctr"/>
                      <a:r>
                        <a:rPr lang="en-US" sz="1200" b="1" dirty="0"/>
                        <a:t>32 Bernice Way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1997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dirty="0"/>
                        <a:t>$26,500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1310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76</a:t>
                      </a:r>
                      <a:r>
                        <a:rPr lang="en-US" sz="1200" b="0" baseline="0" dirty="0"/>
                        <a:t> 3BD/2BA</a:t>
                      </a:r>
                      <a:endParaRPr lang="en-US" sz="12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4789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err="1"/>
                        <a:t>Waverlee</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1756871">
                <a:tc rowSpan="3">
                  <a:txBody>
                    <a:bodyPr/>
                    <a:lstStyle/>
                    <a:p>
                      <a:pPr algn="l"/>
                      <a:r>
                        <a:rPr lang="en-US" sz="1200" b="1" dirty="0">
                          <a:solidFill>
                            <a:schemeClr val="tx1"/>
                          </a:solidFill>
                        </a:rPr>
                        <a:t>Mark Smith </a:t>
                      </a:r>
                    </a:p>
                    <a:p>
                      <a:pPr algn="l"/>
                      <a:endParaRPr lang="en-US" sz="1200" b="1" dirty="0">
                        <a:solidFill>
                          <a:schemeClr val="tx1"/>
                        </a:solidFill>
                      </a:endParaRPr>
                    </a:p>
                    <a:p>
                      <a:pPr algn="l"/>
                      <a:r>
                        <a:rPr lang="en-US" sz="1200" b="1" dirty="0">
                          <a:solidFill>
                            <a:schemeClr val="tx1"/>
                          </a:solidFill>
                        </a:rPr>
                        <a:t>601-260-2174</a:t>
                      </a:r>
                    </a:p>
                    <a:p>
                      <a:pPr algn="l"/>
                      <a:endParaRPr lang="en-US" sz="1200" b="1" dirty="0">
                        <a:solidFill>
                          <a:schemeClr val="tx1"/>
                        </a:solidFill>
                      </a:endParaRPr>
                    </a:p>
                    <a:p>
                      <a:pPr algn="l"/>
                      <a:r>
                        <a:rPr lang="en-US" sz="1200" b="1" dirty="0">
                          <a:solidFill>
                            <a:schemeClr val="tx1"/>
                          </a:solidFill>
                          <a:hlinkClick r:id="rId5"/>
                        </a:rPr>
                        <a:t>strongriver@strongriverconstruction.com</a:t>
                      </a:r>
                      <a:r>
                        <a:rPr lang="en-US" sz="1200" b="1" dirty="0">
                          <a:solidFill>
                            <a:schemeClr val="tx1"/>
                          </a:solidFill>
                        </a:rPr>
                        <a:t> </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kern="1200" dirty="0">
                          <a:solidFill>
                            <a:schemeClr val="dk1"/>
                          </a:solidFill>
                          <a:latin typeface="+mn-lt"/>
                          <a:ea typeface="+mn-ea"/>
                          <a:cs typeface="+mn-cs"/>
                        </a:rPr>
                        <a:t>Open kitchen/living room layout </a:t>
                      </a:r>
                    </a:p>
                    <a:p>
                      <a:pPr marL="171450" indent="-171450">
                        <a:buFont typeface="Arial" panose="020B0604020202020204" pitchFamily="34" charset="0"/>
                        <a:buChar char="•"/>
                      </a:pPr>
                      <a:r>
                        <a:rPr lang="en-US" sz="1200" b="0" kern="1200" dirty="0">
                          <a:solidFill>
                            <a:schemeClr val="dk1"/>
                          </a:solidFill>
                          <a:latin typeface="+mn-lt"/>
                          <a:ea typeface="+mn-ea"/>
                          <a:cs typeface="+mn-cs"/>
                        </a:rPr>
                        <a:t>Covered front porch </a:t>
                      </a:r>
                    </a:p>
                    <a:p>
                      <a:pPr marL="171450" indent="-171450">
                        <a:buFont typeface="Arial" panose="020B0604020202020204" pitchFamily="34" charset="0"/>
                        <a:buChar char="•"/>
                      </a:pPr>
                      <a:r>
                        <a:rPr lang="en-US" sz="1200" b="0" kern="1200" dirty="0">
                          <a:solidFill>
                            <a:schemeClr val="dk1"/>
                          </a:solidFill>
                          <a:latin typeface="+mn-lt"/>
                          <a:ea typeface="+mn-ea"/>
                          <a:cs typeface="+mn-cs"/>
                        </a:rPr>
                        <a:t>Large fenced in back yard with back porch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1741677">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20200">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dk1"/>
                          </a:solidFill>
                          <a:latin typeface="+mn-lt"/>
                          <a:ea typeface="+mn-ea"/>
                          <a:cs typeface="+mn-cs"/>
                        </a:rPr>
                        <a:t>Appliances stay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731429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DB320D-C3BC-521E-C2FE-01C8435E647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E37ECE2-B75E-CDAA-325C-5F28B82ED2DC}"/>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ADB4581D-5E79-0271-7F3F-81FDF6025399}"/>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B4037107-6E2F-75AB-C78F-18353C1545ED}"/>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8/20/2025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D4808A19-969C-D2BF-001D-B7FDCA74B1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084340FB-F9FD-9D3E-9C16-DAC24FD54837}"/>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499A7607-8A7E-892E-5EC3-38C43A4517C1}"/>
              </a:ext>
            </a:extLst>
          </p:cNvPr>
          <p:cNvGraphicFramePr>
            <a:graphicFrameLocks noGrp="1"/>
          </p:cNvGraphicFramePr>
          <p:nvPr>
            <p:extLst>
              <p:ext uri="{D42A27DB-BD31-4B8C-83A1-F6EECF244321}">
                <p14:modId xmlns:p14="http://schemas.microsoft.com/office/powerpoint/2010/main" val="3783421479"/>
              </p:ext>
            </p:extLst>
          </p:nvPr>
        </p:nvGraphicFramePr>
        <p:xfrm>
          <a:off x="114301" y="3519376"/>
          <a:ext cx="6556744" cy="5428480"/>
        </p:xfrm>
        <a:graphic>
          <a:graphicData uri="http://schemas.openxmlformats.org/drawingml/2006/table">
            <a:tbl>
              <a:tblPr firstRow="1" bandRow="1">
                <a:tableStyleId>{93296810-A885-4BE3-A3E7-6D5BEEA58F35}</a:tableStyleId>
              </a:tblPr>
              <a:tblGrid>
                <a:gridCol w="1427420">
                  <a:extLst>
                    <a:ext uri="{9D8B030D-6E8A-4147-A177-3AD203B41FA5}">
                      <a16:colId xmlns:a16="http://schemas.microsoft.com/office/drawing/2014/main" val="2067313853"/>
                    </a:ext>
                  </a:extLst>
                </a:gridCol>
                <a:gridCol w="1679536">
                  <a:extLst>
                    <a:ext uri="{9D8B030D-6E8A-4147-A177-3AD203B41FA5}">
                      <a16:colId xmlns:a16="http://schemas.microsoft.com/office/drawing/2014/main" val="3838584133"/>
                    </a:ext>
                  </a:extLst>
                </a:gridCol>
                <a:gridCol w="2686692">
                  <a:extLst>
                    <a:ext uri="{9D8B030D-6E8A-4147-A177-3AD203B41FA5}">
                      <a16:colId xmlns:a16="http://schemas.microsoft.com/office/drawing/2014/main" val="2576815655"/>
                    </a:ext>
                  </a:extLst>
                </a:gridCol>
                <a:gridCol w="763096">
                  <a:extLst>
                    <a:ext uri="{9D8B030D-6E8A-4147-A177-3AD203B41FA5}">
                      <a16:colId xmlns:a16="http://schemas.microsoft.com/office/drawing/2014/main" val="263370199"/>
                    </a:ext>
                  </a:extLst>
                </a:gridCol>
              </a:tblGrid>
              <a:tr h="505607">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341612">
                <a:tc rowSpan="2">
                  <a:txBody>
                    <a:bodyPr/>
                    <a:lstStyle/>
                    <a:p>
                      <a:pPr algn="ctr"/>
                      <a:r>
                        <a:rPr lang="en-US" sz="1200" b="0" dirty="0">
                          <a:latin typeface="+mn-lt"/>
                        </a:rPr>
                        <a:t>44 Bernice Way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0">
                          <a:latin typeface="+mn-lt"/>
                        </a:rPr>
                        <a:t>Year:</a:t>
                      </a:r>
                      <a:endParaRPr lang="en-US" sz="1200" b="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latin typeface="+mn-lt"/>
                        </a:rPr>
                        <a:t>1997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0" dirty="0">
                          <a:latin typeface="+mn-lt"/>
                        </a:rPr>
                        <a:t>$21,500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341612">
                <a:tc vMerge="1">
                  <a:txBody>
                    <a:bodyPr/>
                    <a:lstStyle/>
                    <a:p>
                      <a:endParaRPr lang="en-US"/>
                    </a:p>
                  </a:txBody>
                  <a:tcPr/>
                </a:tc>
                <a:tc>
                  <a:txBody>
                    <a:bodyPr/>
                    <a:lstStyle/>
                    <a:p>
                      <a:pPr algn="r"/>
                      <a:r>
                        <a:rPr lang="en-US" sz="1200" b="0">
                          <a:latin typeface="+mn-lt"/>
                        </a:rPr>
                        <a:t>Size:</a:t>
                      </a:r>
                      <a:endParaRPr lang="en-US" sz="1200" b="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a:latin typeface="+mn-lt"/>
                        </a:rPr>
                        <a:t>16 x 76</a:t>
                      </a:r>
                      <a:r>
                        <a:rPr lang="en-US" sz="1200" b="0" baseline="0">
                          <a:latin typeface="+mn-lt"/>
                        </a:rPr>
                        <a:t> 3BD/2BA</a:t>
                      </a:r>
                      <a:endParaRPr lang="en-US" sz="1200" b="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34161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200" b="0">
                          <a:solidFill>
                            <a:schemeClr val="bg1"/>
                          </a:solidFill>
                          <a:latin typeface="+mn-lt"/>
                        </a:rPr>
                        <a:t>Seller Info</a:t>
                      </a:r>
                      <a:endParaRPr lang="en-US" sz="1200" b="0" dirty="0">
                        <a:solidFill>
                          <a:schemeClr val="bg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0" dirty="0" err="1">
                          <a:latin typeface="+mn-lt"/>
                        </a:rPr>
                        <a:t>Mfr</a:t>
                      </a:r>
                      <a:r>
                        <a:rPr lang="en-US" sz="1200" b="0" dirty="0">
                          <a:latin typeface="+mn-lt"/>
                        </a:rPr>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latin typeface="+mn-lt"/>
                        </a:rPr>
                        <a:t>Waverlee</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182292">
                <a:tc rowSpan="3">
                  <a:txBody>
                    <a:bodyPr/>
                    <a:lstStyle/>
                    <a:p>
                      <a:r>
                        <a:rPr lang="en-US" sz="1200" b="0" i="0" u="none" strike="noStrike" kern="1200" baseline="0" dirty="0">
                          <a:solidFill>
                            <a:schemeClr val="dk1"/>
                          </a:solidFill>
                          <a:latin typeface="+mn-lt"/>
                          <a:ea typeface="+mn-ea"/>
                          <a:cs typeface="+mn-cs"/>
                        </a:rPr>
                        <a:t>Tammy Turo</a:t>
                      </a:r>
                    </a:p>
                    <a:p>
                      <a:r>
                        <a:rPr lang="en-US" sz="1200" b="0" i="0" u="none" strike="noStrike" kern="1200" baseline="0" dirty="0">
                          <a:solidFill>
                            <a:schemeClr val="dk1"/>
                          </a:solidFill>
                          <a:latin typeface="+mn-lt"/>
                          <a:ea typeface="+mn-ea"/>
                          <a:cs typeface="+mn-cs"/>
                        </a:rPr>
                        <a:t>850-454-8086</a:t>
                      </a:r>
                    </a:p>
                    <a:p>
                      <a:endParaRPr lang="en-US" sz="1200" b="0" i="0" u="none" strike="noStrike" kern="1200" baseline="0" dirty="0">
                        <a:solidFill>
                          <a:schemeClr val="dk1"/>
                        </a:solidFill>
                        <a:latin typeface="+mn-lt"/>
                        <a:ea typeface="+mn-ea"/>
                        <a:cs typeface="+mn-cs"/>
                      </a:endParaRPr>
                    </a:p>
                    <a:p>
                      <a:r>
                        <a:rPr lang="en-US" sz="1200" b="0" i="0" u="none" strike="noStrike" kern="1200" baseline="0" dirty="0">
                          <a:solidFill>
                            <a:schemeClr val="dk1"/>
                          </a:solidFill>
                          <a:latin typeface="+mn-lt"/>
                          <a:ea typeface="+mn-ea"/>
                          <a:cs typeface="+mn-cs"/>
                        </a:rPr>
                        <a:t>Steve Turo</a:t>
                      </a:r>
                    </a:p>
                    <a:p>
                      <a:r>
                        <a:rPr lang="en-US" sz="1200" b="0" i="0" u="none" strike="noStrike" kern="1200" baseline="0" dirty="0">
                          <a:solidFill>
                            <a:schemeClr val="dk1"/>
                          </a:solidFill>
                          <a:latin typeface="+mn-lt"/>
                          <a:ea typeface="+mn-ea"/>
                          <a:cs typeface="+mn-cs"/>
                        </a:rPr>
                        <a:t>850-554-5889</a:t>
                      </a:r>
                    </a:p>
                    <a:p>
                      <a:r>
                        <a:rPr lang="en-US" sz="1200" b="0" i="0" u="none" strike="noStrike" kern="1200" baseline="0" dirty="0">
                          <a:solidFill>
                            <a:schemeClr val="dk1"/>
                          </a:solidFill>
                          <a:latin typeface="+mn-lt"/>
                          <a:ea typeface="+mn-ea"/>
                          <a:cs typeface="+mn-cs"/>
                        </a:rPr>
                        <a:t>stturo@gmail.com</a:t>
                      </a:r>
                    </a:p>
                    <a:p>
                      <a:endParaRPr lang="en-US" sz="1200" b="0" i="0" u="none" strike="noStrike" kern="1200" baseline="0" dirty="0">
                        <a:solidFill>
                          <a:schemeClr val="dk1"/>
                        </a:solidFill>
                        <a:latin typeface="+mn-lt"/>
                        <a:ea typeface="+mn-ea"/>
                        <a:cs typeface="+mn-cs"/>
                      </a:endParaRPr>
                    </a:p>
                    <a:p>
                      <a:r>
                        <a:rPr lang="en-US" sz="1200" b="0" i="0" u="none" strike="noStrike" kern="1200" baseline="0" dirty="0">
                          <a:solidFill>
                            <a:schemeClr val="dk1"/>
                          </a:solidFill>
                          <a:latin typeface="+mn-lt"/>
                          <a:ea typeface="+mn-ea"/>
                          <a:cs typeface="+mn-cs"/>
                        </a:rPr>
                        <a:t>I can email/text a</a:t>
                      </a:r>
                    </a:p>
                    <a:p>
                      <a:r>
                        <a:rPr lang="en-US" sz="1200" b="0" i="0" u="none" strike="noStrike" kern="1200" baseline="0" dirty="0">
                          <a:solidFill>
                            <a:schemeClr val="dk1"/>
                          </a:solidFill>
                          <a:latin typeface="+mn-lt"/>
                          <a:ea typeface="+mn-ea"/>
                          <a:cs typeface="+mn-cs"/>
                        </a:rPr>
                        <a:t>video walk thru of</a:t>
                      </a:r>
                    </a:p>
                    <a:p>
                      <a:r>
                        <a:rPr lang="en-US" sz="1200" b="0" i="0" u="none" strike="noStrike" kern="1200" baseline="0" dirty="0">
                          <a:solidFill>
                            <a:schemeClr val="dk1"/>
                          </a:solidFill>
                          <a:latin typeface="+mn-lt"/>
                          <a:ea typeface="+mn-ea"/>
                          <a:cs typeface="+mn-cs"/>
                        </a:rPr>
                        <a:t>the trailer upon</a:t>
                      </a:r>
                    </a:p>
                    <a:p>
                      <a:r>
                        <a:rPr lang="en-US" sz="1200" b="0" i="0" u="none" strike="noStrike" kern="1200" baseline="0" dirty="0">
                          <a:solidFill>
                            <a:schemeClr val="dk1"/>
                          </a:solidFill>
                          <a:latin typeface="+mn-lt"/>
                          <a:ea typeface="+mn-ea"/>
                          <a:cs typeface="+mn-cs"/>
                        </a:rPr>
                        <a:t>request</a:t>
                      </a:r>
                      <a:endParaRPr lang="en-US" sz="1200" b="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0" dirty="0">
                          <a:latin typeface="+mn-lt"/>
                        </a:rPr>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Open kitchen/living room layout </a:t>
                      </a:r>
                    </a:p>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Walk-in master closet</a:t>
                      </a:r>
                    </a:p>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Covered and shaded front porch</a:t>
                      </a:r>
                    </a:p>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Covered back porch with spacious fenced in backyard</a:t>
                      </a:r>
                    </a:p>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Lockable storage shed with mower included</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709905">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0">
                          <a:latin typeface="+mn-lt"/>
                        </a:rPr>
                        <a:t>Maintenance / Upgrades:</a:t>
                      </a:r>
                      <a:endParaRPr lang="en-US" sz="1200" b="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Roof cool sealed 2024 (extra cool</a:t>
                      </a:r>
                    </a:p>
                    <a:p>
                      <a:pPr marL="0" indent="0">
                        <a:buFont typeface="Arial" panose="020B0604020202020204" pitchFamily="34" charset="0"/>
                        <a:buNone/>
                      </a:pPr>
                      <a:r>
                        <a:rPr lang="en-US" sz="1200" b="0" i="0" u="none" strike="noStrike" kern="1200" baseline="0" dirty="0">
                          <a:solidFill>
                            <a:schemeClr val="dk1"/>
                          </a:solidFill>
                          <a:latin typeface="+mn-lt"/>
                          <a:ea typeface="+mn-ea"/>
                          <a:cs typeface="+mn-cs"/>
                        </a:rPr>
                        <a:t>seal for future use)</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880260">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0">
                          <a:latin typeface="+mn-lt"/>
                        </a:rPr>
                        <a:t>Other Info:</a:t>
                      </a:r>
                      <a:endParaRPr lang="en-US" sz="1200" b="0" dirty="0">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All appliances (including washer and dryer) stay with trailer</a:t>
                      </a:r>
                    </a:p>
                    <a:p>
                      <a:pPr marL="171450" indent="-171450">
                        <a:buFont typeface="Arial" panose="020B0604020202020204" pitchFamily="34" charset="0"/>
                        <a:buChar char="•"/>
                      </a:pPr>
                      <a:r>
                        <a:rPr lang="en-US" sz="1200" b="0" i="0" u="none" strike="noStrike" kern="1200" baseline="0" dirty="0">
                          <a:solidFill>
                            <a:schemeClr val="dk1"/>
                          </a:solidFill>
                          <a:latin typeface="+mn-lt"/>
                          <a:ea typeface="+mn-ea"/>
                          <a:cs typeface="+mn-cs"/>
                        </a:rPr>
                        <a:t>Home is move in ready</a:t>
                      </a:r>
                    </a:p>
                    <a:p>
                      <a:pPr marL="171450" indent="-171450">
                        <a:buFont typeface="Arial" panose="020B0604020202020204" pitchFamily="34" charset="0"/>
                        <a:buChar char="•"/>
                      </a:pPr>
                      <a:r>
                        <a:rPr lang="en-US" sz="1200" b="0" i="0" u="none" strike="noStrike" kern="1200" baseline="0" dirty="0">
                          <a:solidFill>
                            <a:schemeClr val="dk1"/>
                          </a:solidFill>
                          <a:highlight>
                            <a:srgbClr val="FFFF00"/>
                          </a:highlight>
                          <a:latin typeface="+mn-lt"/>
                          <a:ea typeface="+mn-ea"/>
                          <a:cs typeface="+mn-cs"/>
                        </a:rPr>
                        <a:t>Home must be removed from JLM in 4 years</a:t>
                      </a:r>
                      <a:endParaRPr lang="en-US" sz="1200" b="0" kern="1200" dirty="0">
                        <a:solidFill>
                          <a:schemeClr val="dk1"/>
                        </a:solidFill>
                        <a:highlight>
                          <a:srgbClr val="FFFF00"/>
                        </a:highligh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374364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2/12/2025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1817281833"/>
              </p:ext>
            </p:extLst>
          </p:nvPr>
        </p:nvGraphicFramePr>
        <p:xfrm>
          <a:off x="150471" y="3519860"/>
          <a:ext cx="6562217" cy="5529238"/>
        </p:xfrm>
        <a:graphic>
          <a:graphicData uri="http://schemas.openxmlformats.org/drawingml/2006/table">
            <a:tbl>
              <a:tblPr firstRow="1" bandRow="1">
                <a:tableStyleId>{93296810-A885-4BE3-A3E7-6D5BEEA58F35}</a:tableStyleId>
              </a:tblPr>
              <a:tblGrid>
                <a:gridCol w="1738913">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362878">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237348">
                <a:tc rowSpan="2">
                  <a:txBody>
                    <a:bodyPr/>
                    <a:lstStyle/>
                    <a:p>
                      <a:pPr algn="ctr"/>
                      <a:r>
                        <a:rPr lang="en-US" sz="1200" b="1" dirty="0"/>
                        <a:t>154 Dixie Way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2021 (installed as new home in expansion)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5">
                  <a:txBody>
                    <a:bodyPr/>
                    <a:lstStyle/>
                    <a:p>
                      <a:r>
                        <a:rPr lang="en-US" sz="1200" b="1" dirty="0"/>
                        <a:t>$85,000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237348">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b="0" dirty="0"/>
                        <a:t>16 x 76 3BD/2BA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100" b="0" dirty="0"/>
                        <a:t>Hamilton Homes/Jackson </a:t>
                      </a:r>
                      <a:r>
                        <a:rPr lang="en-US" sz="1100" b="0" kern="1200" dirty="0">
                          <a:solidFill>
                            <a:schemeClr val="dk1"/>
                          </a:solidFill>
                          <a:latin typeface="+mn-lt"/>
                          <a:ea typeface="+mn-ea"/>
                          <a:cs typeface="+mn-cs"/>
                        </a:rPr>
                        <a:t>(167732A)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980036">
                <a:tc rowSpan="2">
                  <a:txBody>
                    <a:bodyPr/>
                    <a:lstStyle/>
                    <a:p>
                      <a:pPr algn="l"/>
                      <a:endParaRPr lang="en-US" sz="1200" b="1" dirty="0">
                        <a:solidFill>
                          <a:schemeClr val="tx1"/>
                        </a:solidFill>
                      </a:endParaRPr>
                    </a:p>
                    <a:p>
                      <a:pPr algn="l"/>
                      <a:r>
                        <a:rPr lang="en-US" sz="1200" b="1" dirty="0">
                          <a:solidFill>
                            <a:schemeClr val="tx1"/>
                          </a:solidFill>
                        </a:rPr>
                        <a:t>Chris Hacker</a:t>
                      </a:r>
                    </a:p>
                    <a:p>
                      <a:pPr algn="l"/>
                      <a:r>
                        <a:rPr lang="en-US" sz="1200" b="1" dirty="0">
                          <a:solidFill>
                            <a:schemeClr val="tx1"/>
                          </a:solidFill>
                        </a:rPr>
                        <a:t>901-907-9472</a:t>
                      </a:r>
                    </a:p>
                    <a:p>
                      <a:pPr algn="l"/>
                      <a:endParaRPr lang="en-US" sz="1200" b="1" dirty="0">
                        <a:solidFill>
                          <a:schemeClr val="tx1"/>
                        </a:solidFill>
                      </a:endParaRPr>
                    </a:p>
                    <a:p>
                      <a:pPr algn="l"/>
                      <a:r>
                        <a:rPr lang="en-US" sz="1200" b="1" dirty="0">
                          <a:solidFill>
                            <a:schemeClr val="tx1"/>
                          </a:solidFill>
                        </a:rPr>
                        <a:t>Jennifer Hacker</a:t>
                      </a:r>
                    </a:p>
                    <a:p>
                      <a:pPr algn="l"/>
                      <a:r>
                        <a:rPr lang="en-US" sz="1200" b="1" dirty="0">
                          <a:solidFill>
                            <a:schemeClr val="tx1"/>
                          </a:solidFill>
                        </a:rPr>
                        <a:t>901-907-9471</a:t>
                      </a:r>
                    </a:p>
                    <a:p>
                      <a:pPr algn="l"/>
                      <a:endParaRPr lang="en-US" sz="1200" b="1" dirty="0">
                        <a:solidFill>
                          <a:schemeClr val="tx1"/>
                        </a:solidFill>
                      </a:endParaRPr>
                    </a:p>
                    <a:p>
                      <a:pPr algn="l"/>
                      <a:r>
                        <a:rPr lang="en-US" sz="1200" b="1" dirty="0">
                          <a:solidFill>
                            <a:schemeClr val="tx1"/>
                          </a:solidFill>
                          <a:hlinkClick r:id="rId5"/>
                        </a:rPr>
                        <a:t>cjtkhacker@me.com</a:t>
                      </a:r>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b="0" dirty="0"/>
                        <a:t>Large open living space with clear lines of sight between the living room and kitchen</a:t>
                      </a:r>
                    </a:p>
                    <a:p>
                      <a:pPr marL="171450" indent="-171450">
                        <a:buFont typeface="Arial" panose="020B0604020202020204" pitchFamily="34" charset="0"/>
                        <a:buChar char="•"/>
                      </a:pPr>
                      <a:r>
                        <a:rPr lang="en-US" sz="1100" b="0" dirty="0"/>
                        <a:t>Built in entertainment center</a:t>
                      </a:r>
                    </a:p>
                    <a:p>
                      <a:pPr marL="171450" indent="-171450">
                        <a:buFont typeface="Arial" panose="020B0604020202020204" pitchFamily="34" charset="0"/>
                        <a:buChar char="•"/>
                      </a:pPr>
                      <a:r>
                        <a:rPr lang="en-US" sz="1100" b="0" dirty="0"/>
                        <a:t>All appliances convey (Stove, Refrigerator, Dishwasher, Washer, Dryer)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Kitchen center island with tons of cabinets for storage</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Hot water heater, AC unit - 4 yrs old</a:t>
                      </a:r>
                    </a:p>
                    <a:p>
                      <a:pPr marL="171450" indent="-171450">
                        <a:buFont typeface="Arial" panose="020B0604020202020204" pitchFamily="34" charset="0"/>
                        <a:buChar char="•"/>
                      </a:pPr>
                      <a:r>
                        <a:rPr lang="en-US" sz="1100" b="0" dirty="0"/>
                        <a:t>Covered Front porch (12’x8’) - 4 yrs old</a:t>
                      </a:r>
                    </a:p>
                    <a:p>
                      <a:pPr marL="171450" indent="-171450">
                        <a:buFont typeface="Arial" panose="020B0604020202020204" pitchFamily="34" charset="0"/>
                        <a:buChar char="•"/>
                      </a:pPr>
                      <a:r>
                        <a:rPr lang="en-US" sz="1100" b="0" dirty="0"/>
                        <a:t>Covered Back porch with lockable storage under for mower (52”x49”) - 4 yrs old</a:t>
                      </a:r>
                    </a:p>
                    <a:p>
                      <a:pPr marL="171450" indent="-171450">
                        <a:buFont typeface="Arial" panose="020B0604020202020204" pitchFamily="34" charset="0"/>
                        <a:buChar char="•"/>
                      </a:pPr>
                      <a:r>
                        <a:rPr lang="en-US" sz="1100" b="0" dirty="0"/>
                        <a:t>White cabinets throughout with faux marble countertops.</a:t>
                      </a:r>
                    </a:p>
                    <a:p>
                      <a:pPr marL="171450" indent="-171450">
                        <a:buFont typeface="Arial" panose="020B0604020202020204" pitchFamily="34" charset="0"/>
                        <a:buChar char="•"/>
                      </a:pPr>
                      <a:r>
                        <a:rPr lang="en-US" sz="1100" b="0" dirty="0"/>
                        <a:t>Rustic wood linoleum throughout</a:t>
                      </a:r>
                    </a:p>
                    <a:p>
                      <a:pPr marL="171450" indent="-171450">
                        <a:buFont typeface="Arial" panose="020B0604020202020204" pitchFamily="34" charset="0"/>
                        <a:buChar char="•"/>
                      </a:pPr>
                      <a:r>
                        <a:rPr lang="en-US" sz="1100" b="0" dirty="0"/>
                        <a:t>Master bath boasts double vanity, walk-in closet, separate shower and soaking tub</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dirty="0"/>
                        <a:t>Gravel walkway w/pavers to front deck</a:t>
                      </a:r>
                    </a:p>
                    <a:p>
                      <a:pPr marL="171450" indent="-171450">
                        <a:buFont typeface="Arial" panose="020B0604020202020204" pitchFamily="34" charset="0"/>
                        <a:buChar char="•"/>
                      </a:pPr>
                      <a:r>
                        <a:rPr lang="en-US" sz="1100" b="0" dirty="0"/>
                        <a:t>Exterior outlet and freeze proof exterior spigot</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 Metal Roof – 4 years old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514254">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tie downs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Reinforced skirting at install</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Smoke 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0">
                <a:tc>
                  <a:txBody>
                    <a:bodyPr/>
                    <a:lstStyle/>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kern="1200" dirty="0">
                          <a:solidFill>
                            <a:schemeClr val="dk1"/>
                          </a:solidFill>
                          <a:latin typeface="+mn-lt"/>
                          <a:ea typeface="+mn-ea"/>
                          <a:cs typeface="+mn-cs"/>
                        </a:rPr>
                        <a:t>Motivated sellers willing to negotiate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51099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3C6F53-2F97-91D2-9C87-41AD0AED5C7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0D1C6AB-BCDB-4C78-E590-82D9185F7F5D}"/>
              </a:ext>
            </a:extLst>
          </p:cNvPr>
          <p:cNvSpPr>
            <a:spLocks noGrp="1"/>
          </p:cNvSpPr>
          <p:nvPr>
            <p:ph type="subTitle" idx="1"/>
          </p:nvPr>
        </p:nvSpPr>
        <p:spPr>
          <a:xfrm>
            <a:off x="155944" y="1028580"/>
            <a:ext cx="6556744" cy="1973055"/>
          </a:xfrm>
        </p:spPr>
        <p:txBody>
          <a:bodyPr>
            <a:noAutofit/>
          </a:bodyPr>
          <a:lstStyle/>
          <a:p>
            <a:pPr marL="177800" indent="-177800" algn="l">
              <a:buFont typeface="Arial" panose="020B0604020202020204" pitchFamily="34" charset="0"/>
              <a:buChar char="•"/>
            </a:pPr>
            <a:r>
              <a:rPr lang="en-US" sz="1100" dirty="0">
                <a:solidFill>
                  <a:schemeClr val="accent6">
                    <a:lumMod val="50000"/>
                  </a:schemeClr>
                </a:solidFill>
              </a:rPr>
              <a:t>JennLake Meadows must approve applications </a:t>
            </a:r>
            <a:r>
              <a:rPr lang="en-US" sz="1100" b="1" u="sng" dirty="0">
                <a:solidFill>
                  <a:schemeClr val="accent6">
                    <a:lumMod val="50000"/>
                  </a:schemeClr>
                </a:solidFill>
              </a:rPr>
              <a:t>BEFORE</a:t>
            </a:r>
            <a:r>
              <a:rPr lang="en-US" sz="11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1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1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1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5F40AE8C-9B1C-F89A-B4ED-E6F92E473AC2}"/>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BC3C23DB-E9DB-D352-0EAB-59E22AFB2790}"/>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7/17/2025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982ADF2D-4F1F-5282-2860-9BFBB15F1F1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9C9B84A-61BD-401B-BEF8-460EF2246B6C}"/>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D2B99289-B3BD-3FD8-CB5E-EB8F806B6C20}"/>
              </a:ext>
            </a:extLst>
          </p:cNvPr>
          <p:cNvGraphicFramePr>
            <a:graphicFrameLocks noGrp="1"/>
          </p:cNvGraphicFramePr>
          <p:nvPr>
            <p:extLst>
              <p:ext uri="{D42A27DB-BD31-4B8C-83A1-F6EECF244321}">
                <p14:modId xmlns:p14="http://schemas.microsoft.com/office/powerpoint/2010/main" val="480836729"/>
              </p:ext>
            </p:extLst>
          </p:nvPr>
        </p:nvGraphicFramePr>
        <p:xfrm>
          <a:off x="150471" y="3519860"/>
          <a:ext cx="6562217" cy="5446084"/>
        </p:xfrm>
        <a:graphic>
          <a:graphicData uri="http://schemas.openxmlformats.org/drawingml/2006/table">
            <a:tbl>
              <a:tblPr firstRow="1" bandRow="1">
                <a:tableStyleId>{93296810-A885-4BE3-A3E7-6D5BEEA58F35}</a:tableStyleId>
              </a:tblPr>
              <a:tblGrid>
                <a:gridCol w="1738913">
                  <a:extLst>
                    <a:ext uri="{9D8B030D-6E8A-4147-A177-3AD203B41FA5}">
                      <a16:colId xmlns:a16="http://schemas.microsoft.com/office/drawing/2014/main" val="2067313853"/>
                    </a:ext>
                  </a:extLst>
                </a:gridCol>
                <a:gridCol w="1158399">
                  <a:extLst>
                    <a:ext uri="{9D8B030D-6E8A-4147-A177-3AD203B41FA5}">
                      <a16:colId xmlns:a16="http://schemas.microsoft.com/office/drawing/2014/main" val="3838584133"/>
                    </a:ext>
                  </a:extLst>
                </a:gridCol>
                <a:gridCol w="2854225">
                  <a:extLst>
                    <a:ext uri="{9D8B030D-6E8A-4147-A177-3AD203B41FA5}">
                      <a16:colId xmlns:a16="http://schemas.microsoft.com/office/drawing/2014/main" val="2576815655"/>
                    </a:ext>
                  </a:extLst>
                </a:gridCol>
                <a:gridCol w="810680">
                  <a:extLst>
                    <a:ext uri="{9D8B030D-6E8A-4147-A177-3AD203B41FA5}">
                      <a16:colId xmlns:a16="http://schemas.microsoft.com/office/drawing/2014/main" val="263370199"/>
                    </a:ext>
                  </a:extLst>
                </a:gridCol>
              </a:tblGrid>
              <a:tr h="362878">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237348">
                <a:tc rowSpan="2">
                  <a:txBody>
                    <a:bodyPr/>
                    <a:lstStyle/>
                    <a:p>
                      <a:pPr marL="0" marR="0" lvl="0" indent="0" algn="ctr" rtl="0">
                        <a:spcBef>
                          <a:spcPts val="0"/>
                        </a:spcBef>
                        <a:spcAft>
                          <a:spcPts val="0"/>
                        </a:spcAft>
                        <a:buNone/>
                      </a:pPr>
                      <a:r>
                        <a:rPr lang="en-US" sz="1200" b="1" dirty="0"/>
                        <a:t>246 Dixie Way</a:t>
                      </a:r>
                      <a:endParaRPr sz="1200" b="1" u="none" strike="noStrike" cap="none" dirty="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rtl="0">
                        <a:spcBef>
                          <a:spcPts val="0"/>
                        </a:spcBef>
                        <a:spcAft>
                          <a:spcPts val="0"/>
                        </a:spcAft>
                        <a:buNone/>
                      </a:pPr>
                      <a:r>
                        <a:rPr lang="en-US" sz="1200" b="1" u="none" strike="noStrike" cap="none"/>
                        <a:t>Year:</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rtl="0">
                        <a:spcBef>
                          <a:spcPts val="0"/>
                        </a:spcBef>
                        <a:spcAft>
                          <a:spcPts val="0"/>
                        </a:spcAft>
                        <a:buNone/>
                      </a:pPr>
                      <a:r>
                        <a:rPr lang="en-US" sz="1200"/>
                        <a:t>2022</a:t>
                      </a:r>
                      <a:endParaRPr sz="1200" b="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marL="0" marR="0" lvl="0" indent="0" algn="l" rtl="0">
                        <a:spcBef>
                          <a:spcPts val="0"/>
                        </a:spcBef>
                        <a:spcAft>
                          <a:spcPts val="0"/>
                        </a:spcAft>
                        <a:buNone/>
                      </a:pPr>
                      <a:r>
                        <a:rPr lang="en-US" sz="1200" b="1"/>
                        <a:t>$86,000</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237348">
                <a:tc vMerge="1">
                  <a:txBody>
                    <a:bodyPr/>
                    <a:lstStyle/>
                    <a:p>
                      <a:endParaRPr lang="en-US"/>
                    </a:p>
                  </a:txBody>
                  <a:tcPr/>
                </a:tc>
                <a:tc>
                  <a:txBody>
                    <a:bodyPr/>
                    <a:lstStyle/>
                    <a:p>
                      <a:pPr marL="0" marR="0" lvl="0" indent="0" algn="r" rtl="0">
                        <a:spcBef>
                          <a:spcPts val="0"/>
                        </a:spcBef>
                        <a:spcAft>
                          <a:spcPts val="0"/>
                        </a:spcAft>
                        <a:buNone/>
                      </a:pPr>
                      <a:r>
                        <a:rPr lang="en-US" sz="1200" b="1"/>
                        <a:t>Size:</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rtl="0">
                        <a:spcBef>
                          <a:spcPts val="0"/>
                        </a:spcBef>
                        <a:spcAft>
                          <a:spcPts val="0"/>
                        </a:spcAft>
                        <a:buNone/>
                      </a:pPr>
                      <a:r>
                        <a:rPr lang="en-US" sz="1200" dirty="0"/>
                        <a:t>16 x 76 3BD/2BA</a:t>
                      </a:r>
                      <a:endParaRPr sz="1200" b="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rtl="0">
                        <a:lnSpc>
                          <a:spcPct val="100000"/>
                        </a:lnSpc>
                        <a:spcBef>
                          <a:spcPts val="0"/>
                        </a:spcBef>
                        <a:spcAft>
                          <a:spcPts val="0"/>
                        </a:spcAft>
                        <a:buClr>
                          <a:schemeClr val="lt1"/>
                        </a:buClr>
                        <a:buSzPts val="1400"/>
                        <a:buFont typeface="Calibri"/>
                        <a:buNone/>
                      </a:pPr>
                      <a:r>
                        <a:rPr lang="en-US" sz="1200" b="1" dirty="0">
                          <a:solidFill>
                            <a:schemeClr val="lt1"/>
                          </a:solidFill>
                        </a:rPr>
                        <a:t>Seller Info</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rtl="0">
                        <a:lnSpc>
                          <a:spcPct val="100000"/>
                        </a:lnSpc>
                        <a:spcBef>
                          <a:spcPts val="0"/>
                        </a:spcBef>
                        <a:spcAft>
                          <a:spcPts val="0"/>
                        </a:spcAft>
                        <a:buClr>
                          <a:schemeClr val="dk1"/>
                        </a:buClr>
                        <a:buSzPts val="1200"/>
                        <a:buFont typeface="Calibri"/>
                        <a:buNone/>
                      </a:pPr>
                      <a:r>
                        <a:rPr lang="en-US" sz="1200" b="1"/>
                        <a:t>Mfr/Model:</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rtl="0">
                        <a:spcBef>
                          <a:spcPts val="0"/>
                        </a:spcBef>
                        <a:spcAft>
                          <a:spcPts val="0"/>
                        </a:spcAft>
                        <a:buNone/>
                      </a:pPr>
                      <a:r>
                        <a:rPr lang="en-US" sz="1200"/>
                        <a:t>Hamilton Home (Hodges)</a:t>
                      </a:r>
                      <a:endParaRPr sz="1200" b="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980036">
                <a:tc rowSpan="3">
                  <a:txBody>
                    <a:bodyPr/>
                    <a:lstStyle/>
                    <a:p>
                      <a:pPr marL="0" marR="0" lvl="0" indent="0" algn="l" rtl="0">
                        <a:spcBef>
                          <a:spcPts val="0"/>
                        </a:spcBef>
                        <a:spcAft>
                          <a:spcPts val="0"/>
                        </a:spcAft>
                        <a:buNone/>
                      </a:pPr>
                      <a:r>
                        <a:rPr lang="en-US" sz="1200" b="1" dirty="0"/>
                        <a:t>Lynette Windham</a:t>
                      </a:r>
                      <a:endParaRPr sz="1200" b="1" dirty="0"/>
                    </a:p>
                    <a:p>
                      <a:pPr marL="0" marR="0" lvl="0" indent="0" algn="l" rtl="0">
                        <a:spcBef>
                          <a:spcPts val="0"/>
                        </a:spcBef>
                        <a:spcAft>
                          <a:spcPts val="0"/>
                        </a:spcAft>
                        <a:buNone/>
                      </a:pPr>
                      <a:r>
                        <a:rPr lang="en-US" sz="1200" dirty="0"/>
                        <a:t>(601)-928-8896</a:t>
                      </a:r>
                      <a:endParaRPr sz="1200" dirty="0"/>
                    </a:p>
                    <a:p>
                      <a:pPr marL="0" marR="0" lvl="0" indent="0" algn="l" rtl="0">
                        <a:spcBef>
                          <a:spcPts val="0"/>
                        </a:spcBef>
                        <a:spcAft>
                          <a:spcPts val="0"/>
                        </a:spcAft>
                        <a:buNone/>
                      </a:pPr>
                      <a:r>
                        <a:rPr lang="en-US" sz="1200" u="sng" dirty="0">
                          <a:solidFill>
                            <a:schemeClr val="hlink"/>
                          </a:solidFill>
                          <a:hlinkClick r:id="rId5"/>
                        </a:rPr>
                        <a:t>2228loves2211@att.net</a:t>
                      </a:r>
                      <a:r>
                        <a:rPr lang="en-US" sz="1200" dirty="0"/>
                        <a:t> </a:t>
                      </a:r>
                      <a:endParaRPr sz="1200" dirty="0"/>
                    </a:p>
                    <a:p>
                      <a:pPr marL="0" marR="0" lvl="0" indent="0" algn="l" rtl="0">
                        <a:spcBef>
                          <a:spcPts val="0"/>
                        </a:spcBef>
                        <a:spcAft>
                          <a:spcPts val="0"/>
                        </a:spcAft>
                        <a:buNone/>
                      </a:pPr>
                      <a:endParaRPr sz="1200" dirty="0"/>
                    </a:p>
                    <a:p>
                      <a:pPr marL="0" marR="0" lvl="0" indent="0" algn="l" rtl="0">
                        <a:spcBef>
                          <a:spcPts val="0"/>
                        </a:spcBef>
                        <a:spcAft>
                          <a:spcPts val="0"/>
                        </a:spcAft>
                        <a:buNone/>
                      </a:pPr>
                      <a:r>
                        <a:rPr lang="en-US" sz="1200" b="1" dirty="0"/>
                        <a:t>Kurtis Windham</a:t>
                      </a:r>
                      <a:endParaRPr sz="1200" b="1" dirty="0"/>
                    </a:p>
                    <a:p>
                      <a:pPr marL="0" marR="0" lvl="0" indent="0" algn="l" rtl="0">
                        <a:spcBef>
                          <a:spcPts val="0"/>
                        </a:spcBef>
                        <a:spcAft>
                          <a:spcPts val="0"/>
                        </a:spcAft>
                        <a:buNone/>
                      </a:pPr>
                      <a:r>
                        <a:rPr lang="en-US" sz="1200" dirty="0"/>
                        <a:t>(228)-669-9293</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r" rtl="0">
                        <a:spcBef>
                          <a:spcPts val="0"/>
                        </a:spcBef>
                        <a:spcAft>
                          <a:spcPts val="0"/>
                        </a:spcAft>
                        <a:buNone/>
                      </a:pPr>
                      <a:r>
                        <a:rPr lang="en-US" sz="1200" b="1" dirty="0"/>
                        <a:t>Features:</a:t>
                      </a:r>
                      <a:endParaRPr sz="1200" dirty="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457200" marR="0" lvl="0" indent="-304800" algn="l" rtl="0">
                        <a:spcBef>
                          <a:spcPts val="0"/>
                        </a:spcBef>
                        <a:spcAft>
                          <a:spcPts val="0"/>
                        </a:spcAft>
                        <a:buSzPts val="1200"/>
                        <a:buChar char="●"/>
                      </a:pPr>
                      <a:r>
                        <a:rPr lang="en-US" sz="1200" dirty="0"/>
                        <a:t>Open floor plan</a:t>
                      </a:r>
                      <a:endParaRPr sz="1200" dirty="0"/>
                    </a:p>
                    <a:p>
                      <a:pPr marL="457200" marR="0" lvl="0" indent="-304800" algn="l" rtl="0">
                        <a:spcBef>
                          <a:spcPts val="0"/>
                        </a:spcBef>
                        <a:spcAft>
                          <a:spcPts val="0"/>
                        </a:spcAft>
                        <a:buSzPts val="1200"/>
                        <a:buChar char="●"/>
                      </a:pPr>
                      <a:r>
                        <a:rPr lang="en-US" sz="1200" dirty="0"/>
                        <a:t>Rustic wood laminate floor throughout entire house</a:t>
                      </a:r>
                      <a:endParaRPr sz="1200" dirty="0"/>
                    </a:p>
                    <a:p>
                      <a:pPr marL="457200" marR="0" lvl="0" indent="-304800" algn="l" rtl="0">
                        <a:spcBef>
                          <a:spcPts val="0"/>
                        </a:spcBef>
                        <a:spcAft>
                          <a:spcPts val="0"/>
                        </a:spcAft>
                        <a:buSzPts val="1200"/>
                        <a:buChar char="●"/>
                      </a:pPr>
                      <a:r>
                        <a:rPr lang="en-US" sz="1200" dirty="0"/>
                        <a:t>Faux marble countertops</a:t>
                      </a:r>
                      <a:endParaRPr sz="1200" dirty="0"/>
                    </a:p>
                    <a:p>
                      <a:pPr marL="457200" marR="0" lvl="0" indent="-304800" algn="l" rtl="0">
                        <a:spcBef>
                          <a:spcPts val="0"/>
                        </a:spcBef>
                        <a:spcAft>
                          <a:spcPts val="0"/>
                        </a:spcAft>
                        <a:buSzPts val="1200"/>
                        <a:buChar char="●"/>
                      </a:pPr>
                      <a:r>
                        <a:rPr lang="en-US" sz="1200" dirty="0"/>
                        <a:t>Porcelain sinks in each bathroom</a:t>
                      </a:r>
                      <a:endParaRPr sz="1200" dirty="0"/>
                    </a:p>
                    <a:p>
                      <a:pPr marL="457200" marR="0" lvl="0" indent="-304800" algn="l" rtl="0">
                        <a:spcBef>
                          <a:spcPts val="0"/>
                        </a:spcBef>
                        <a:spcAft>
                          <a:spcPts val="0"/>
                        </a:spcAft>
                        <a:buSzPts val="1200"/>
                        <a:buChar char="●"/>
                      </a:pPr>
                      <a:r>
                        <a:rPr lang="en-US" sz="1200" dirty="0"/>
                        <a:t>Master bedroom with large soaking tub, separate shower, and spacious walk-in closet</a:t>
                      </a:r>
                      <a:endParaRPr sz="1200" dirty="0"/>
                    </a:p>
                    <a:p>
                      <a:pPr marL="457200" marR="0" lvl="0" indent="-304800" algn="l" rtl="0">
                        <a:spcBef>
                          <a:spcPts val="0"/>
                        </a:spcBef>
                        <a:spcAft>
                          <a:spcPts val="0"/>
                        </a:spcAft>
                        <a:buSzPts val="1200"/>
                        <a:buChar char="●"/>
                      </a:pPr>
                      <a:r>
                        <a:rPr lang="en-US" sz="1200" dirty="0"/>
                        <a:t>Large covered front deck (6’ x 12’)</a:t>
                      </a:r>
                      <a:endParaRPr sz="1200" dirty="0"/>
                    </a:p>
                    <a:p>
                      <a:pPr marL="457200" marR="0" lvl="0" indent="-304800" algn="l" rtl="0">
                        <a:spcBef>
                          <a:spcPts val="0"/>
                        </a:spcBef>
                        <a:spcAft>
                          <a:spcPts val="0"/>
                        </a:spcAft>
                        <a:buSzPts val="1200"/>
                        <a:buChar char="●"/>
                      </a:pPr>
                      <a:r>
                        <a:rPr lang="en-US" sz="1200" dirty="0"/>
                        <a:t>Large covered back deck (6’ x 12’) with built in storage underneath</a:t>
                      </a:r>
                      <a:endParaRPr sz="1200" dirty="0"/>
                    </a:p>
                    <a:p>
                      <a:pPr marL="457200" marR="0" lvl="0" indent="-304800" algn="l" rtl="0">
                        <a:spcBef>
                          <a:spcPts val="0"/>
                        </a:spcBef>
                        <a:spcAft>
                          <a:spcPts val="0"/>
                        </a:spcAft>
                        <a:buSzPts val="1200"/>
                        <a:buChar char="●"/>
                      </a:pPr>
                      <a:r>
                        <a:rPr lang="en-US" sz="1200" dirty="0"/>
                        <a:t>Extra large chain length fenced in backyard (60’ x 50’)</a:t>
                      </a:r>
                      <a:endParaRPr sz="1200" dirty="0"/>
                    </a:p>
                    <a:p>
                      <a:pPr marL="457200" marR="0" lvl="0" indent="-304800" algn="l" rtl="0">
                        <a:spcBef>
                          <a:spcPts val="0"/>
                        </a:spcBef>
                        <a:spcAft>
                          <a:spcPts val="0"/>
                        </a:spcAft>
                        <a:buSzPts val="1200"/>
                        <a:buChar char="●"/>
                      </a:pPr>
                      <a:r>
                        <a:rPr lang="en-US" sz="1200" dirty="0"/>
                        <a:t>Whole house water cut-off</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514254">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rtl="0">
                        <a:spcBef>
                          <a:spcPts val="0"/>
                        </a:spcBef>
                        <a:spcAft>
                          <a:spcPts val="0"/>
                        </a:spcAft>
                        <a:buNone/>
                      </a:pPr>
                      <a:r>
                        <a:rPr lang="en-US" sz="1200" b="1"/>
                        <a:t>Maintenance / Upgrades:</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457200" marR="0" lvl="0" indent="-304800" algn="l" rtl="0">
                        <a:lnSpc>
                          <a:spcPct val="100000"/>
                        </a:lnSpc>
                        <a:spcBef>
                          <a:spcPts val="0"/>
                        </a:spcBef>
                        <a:spcAft>
                          <a:spcPts val="0"/>
                        </a:spcAft>
                        <a:buSzPts val="1200"/>
                        <a:buChar char="●"/>
                      </a:pPr>
                      <a:r>
                        <a:rPr lang="en-US" sz="1200" dirty="0"/>
                        <a:t>Decks resealed (June 2025)</a:t>
                      </a:r>
                      <a:endParaRPr sz="1200" dirty="0"/>
                    </a:p>
                    <a:p>
                      <a:pPr marL="457200" marR="0" lvl="0" indent="-304800" algn="l" rtl="0">
                        <a:lnSpc>
                          <a:spcPct val="100000"/>
                        </a:lnSpc>
                        <a:spcBef>
                          <a:spcPts val="0"/>
                        </a:spcBef>
                        <a:spcAft>
                          <a:spcPts val="0"/>
                        </a:spcAft>
                        <a:buSzPts val="1200"/>
                        <a:buChar char="●"/>
                      </a:pPr>
                      <a:r>
                        <a:rPr lang="en-US" sz="1200" dirty="0"/>
                        <a:t>Rock landscaping around home</a:t>
                      </a:r>
                      <a:endParaRPr sz="1200" dirty="0"/>
                    </a:p>
                    <a:p>
                      <a:pPr marL="457200" marR="0" lvl="0" indent="-304800" algn="l" rtl="0">
                        <a:lnSpc>
                          <a:spcPct val="100000"/>
                        </a:lnSpc>
                        <a:spcBef>
                          <a:spcPts val="0"/>
                        </a:spcBef>
                        <a:spcAft>
                          <a:spcPts val="0"/>
                        </a:spcAft>
                        <a:buSzPts val="1200"/>
                        <a:buChar char="●"/>
                      </a:pPr>
                      <a:r>
                        <a:rPr lang="en-US" sz="1200" dirty="0"/>
                        <a:t>Reinforced tie downs at install</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r" rtl="0">
                        <a:spcBef>
                          <a:spcPts val="0"/>
                        </a:spcBef>
                        <a:spcAft>
                          <a:spcPts val="0"/>
                        </a:spcAft>
                        <a:buNone/>
                      </a:pPr>
                      <a:r>
                        <a:rPr lang="en-US" sz="1200" b="1"/>
                        <a:t>Other Info:</a:t>
                      </a:r>
                      <a:endParaRPr sz="1200"/>
                    </a:p>
                  </a:txBody>
                  <a:tcPr marL="91450" marR="91450" marT="45725" marB="457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457200" marR="0" lvl="0" indent="-304800" algn="l" rtl="0">
                        <a:spcBef>
                          <a:spcPts val="0"/>
                        </a:spcBef>
                        <a:spcAft>
                          <a:spcPts val="0"/>
                        </a:spcAft>
                        <a:buSzPts val="1200"/>
                        <a:buChar char="●"/>
                      </a:pPr>
                      <a:r>
                        <a:rPr lang="en-US" sz="1200" dirty="0"/>
                        <a:t>Fairly new reclining couch included (great condition)</a:t>
                      </a:r>
                      <a:endParaRPr sz="1200" dirty="0"/>
                    </a:p>
                    <a:p>
                      <a:pPr marL="457200" marR="0" lvl="0" indent="-304800" algn="l" rtl="0">
                        <a:spcBef>
                          <a:spcPts val="0"/>
                        </a:spcBef>
                        <a:spcAft>
                          <a:spcPts val="0"/>
                        </a:spcAft>
                        <a:buSzPts val="1200"/>
                        <a:buChar char="●"/>
                      </a:pPr>
                      <a:r>
                        <a:rPr lang="en-US" sz="1200" dirty="0"/>
                        <a:t>Dog igloo included</a:t>
                      </a:r>
                      <a:endParaRPr sz="1200" dirty="0"/>
                    </a:p>
                  </a:txBody>
                  <a:tcPr marL="91450" marR="91450" marT="45725" marB="457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1255430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58E11FA-470E-4E2D-8802-B82F6CABF82F}"/>
              </a:ext>
            </a:extLst>
          </p:cNvPr>
          <p:cNvSpPr>
            <a:spLocks noGrp="1"/>
          </p:cNvSpPr>
          <p:nvPr>
            <p:ph type="subTitle" idx="1"/>
          </p:nvPr>
        </p:nvSpPr>
        <p:spPr>
          <a:xfrm>
            <a:off x="150628" y="954723"/>
            <a:ext cx="6556744" cy="1973055"/>
          </a:xfrm>
        </p:spPr>
        <p:txBody>
          <a:bodyPr>
            <a:noAutofit/>
          </a:bodyPr>
          <a:lstStyle/>
          <a:p>
            <a:pPr marL="177800" indent="-177800" algn="l">
              <a:buFont typeface="Arial" panose="020B0604020202020204" pitchFamily="34" charset="0"/>
              <a:buChar char="•"/>
            </a:pPr>
            <a:r>
              <a:rPr lang="en-US" sz="1200" dirty="0">
                <a:solidFill>
                  <a:schemeClr val="accent6">
                    <a:lumMod val="50000"/>
                  </a:schemeClr>
                </a:solidFill>
              </a:rPr>
              <a:t>JennLake Meadows must approve applications </a:t>
            </a:r>
            <a:r>
              <a:rPr lang="en-US" sz="1200" b="1" u="sng" dirty="0">
                <a:solidFill>
                  <a:schemeClr val="accent6">
                    <a:lumMod val="50000"/>
                  </a:schemeClr>
                </a:solidFill>
              </a:rPr>
              <a:t>BEFORE</a:t>
            </a:r>
            <a:r>
              <a:rPr lang="en-US" sz="1200" dirty="0">
                <a:solidFill>
                  <a:schemeClr val="accent6">
                    <a:lumMod val="50000"/>
                  </a:schemeClr>
                </a:solidFill>
              </a:rPr>
              <a:t> you purchase a home. If you are interested in making an offer on a home, make sure you are approved to live at JLM. If you plan to remove the home from the property, notify the office for coordination.</a:t>
            </a:r>
          </a:p>
          <a:p>
            <a:pPr marL="177800" indent="-177800" algn="l">
              <a:buFont typeface="Arial" panose="020B0604020202020204" pitchFamily="34" charset="0"/>
              <a:buChar char="•"/>
            </a:pPr>
            <a:r>
              <a:rPr lang="en-US" sz="1200" dirty="0">
                <a:solidFill>
                  <a:schemeClr val="accent6">
                    <a:lumMod val="50000"/>
                  </a:schemeClr>
                </a:solidFill>
              </a:rPr>
              <a:t>Pre-sale inspection results are provided to sellers and published to the Interested Buyers list. Any items not completed prior to home closing will be transferred to the buyer at time of signing Lease Agreement.</a:t>
            </a:r>
          </a:p>
          <a:p>
            <a:pPr marL="177800" indent="-177800" algn="l">
              <a:buFont typeface="Arial" panose="020B0604020202020204" pitchFamily="34" charset="0"/>
              <a:buChar char="•"/>
            </a:pPr>
            <a:r>
              <a:rPr lang="en-US" sz="1200" dirty="0">
                <a:solidFill>
                  <a:schemeClr val="accent6">
                    <a:lumMod val="50000"/>
                  </a:schemeClr>
                </a:solidFill>
              </a:rPr>
              <a:t>All home closings must be done in the JennLake office. JennLake Meadows does not allow any rental properties and we do not allow Homeowner Financing. We allow up to two residents and two vehicles regardless of number of bedrooms. The primary resident must be an immediate family member of the owner. Residents may have one approved roommate.</a:t>
            </a:r>
          </a:p>
          <a:p>
            <a:pPr marL="177800" indent="-177800" algn="l">
              <a:buFont typeface="Arial" panose="020B0604020202020204" pitchFamily="34" charset="0"/>
              <a:buChar char="•"/>
            </a:pPr>
            <a:r>
              <a:rPr lang="en-US" sz="1200" dirty="0">
                <a:solidFill>
                  <a:schemeClr val="accent6">
                    <a:lumMod val="50000"/>
                  </a:schemeClr>
                </a:solidFill>
              </a:rPr>
              <a:t>The office has a JD Power MH Connect subscription and will provide the estimated value report for any home upon request at no charge (new or used). Please read the Age of Home policy which is available in the website Documents section.</a:t>
            </a:r>
          </a:p>
          <a:p>
            <a:pPr algn="l"/>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a:p>
            <a:pPr marL="285750" indent="-285750" algn="l">
              <a:buFont typeface="Arial" panose="020B0604020202020204" pitchFamily="34" charset="0"/>
              <a:buChar char="•"/>
            </a:pPr>
            <a:endParaRPr lang="en-US" sz="1200" dirty="0">
              <a:solidFill>
                <a:schemeClr val="accent6">
                  <a:lumMod val="50000"/>
                </a:schemeClr>
              </a:solidFill>
            </a:endParaRP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345366" y="321723"/>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Date Listed: 2/12/2025</a:t>
            </a: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4" name="Title 1">
            <a:extLst>
              <a:ext uri="{FF2B5EF4-FFF2-40B4-BE49-F238E27FC236}">
                <a16:creationId xmlns:a16="http://schemas.microsoft.com/office/drawing/2014/main" id="{A17DE436-AD02-83A1-B35B-214A307EEA2A}"/>
              </a:ext>
            </a:extLst>
          </p:cNvPr>
          <p:cNvSpPr txBox="1">
            <a:spLocks/>
          </p:cNvSpPr>
          <p:nvPr/>
        </p:nvSpPr>
        <p:spPr>
          <a:xfrm>
            <a:off x="652032" y="638223"/>
            <a:ext cx="5829300" cy="268820"/>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US" sz="2400" b="1" dirty="0">
                <a:solidFill>
                  <a:srgbClr val="2C451B"/>
                </a:solidFill>
                <a:latin typeface="+mn-lt"/>
                <a:cs typeface="Arial" panose="020B0604020202020204" pitchFamily="34" charset="0"/>
              </a:rPr>
              <a:t>Used Home for Sale</a:t>
            </a:r>
          </a:p>
        </p:txBody>
      </p:sp>
      <p:graphicFrame>
        <p:nvGraphicFramePr>
          <p:cNvPr id="2" name="Table 1">
            <a:extLst>
              <a:ext uri="{FF2B5EF4-FFF2-40B4-BE49-F238E27FC236}">
                <a16:creationId xmlns:a16="http://schemas.microsoft.com/office/drawing/2014/main" id="{750E9D91-F088-E8D2-2FA7-483EE4A26498}"/>
              </a:ext>
            </a:extLst>
          </p:cNvPr>
          <p:cNvGraphicFramePr>
            <a:graphicFrameLocks noGrp="1"/>
          </p:cNvGraphicFramePr>
          <p:nvPr>
            <p:extLst>
              <p:ext uri="{D42A27DB-BD31-4B8C-83A1-F6EECF244321}">
                <p14:modId xmlns:p14="http://schemas.microsoft.com/office/powerpoint/2010/main" val="1125929383"/>
              </p:ext>
            </p:extLst>
          </p:nvPr>
        </p:nvGraphicFramePr>
        <p:xfrm>
          <a:off x="114300" y="3440093"/>
          <a:ext cx="6637229" cy="5638800"/>
        </p:xfrm>
        <a:graphic>
          <a:graphicData uri="http://schemas.openxmlformats.org/drawingml/2006/table">
            <a:tbl>
              <a:tblPr firstRow="1" bandRow="1">
                <a:tableStyleId>{93296810-A885-4BE3-A3E7-6D5BEEA58F35}</a:tableStyleId>
              </a:tblPr>
              <a:tblGrid>
                <a:gridCol w="1767585">
                  <a:extLst>
                    <a:ext uri="{9D8B030D-6E8A-4147-A177-3AD203B41FA5}">
                      <a16:colId xmlns:a16="http://schemas.microsoft.com/office/drawing/2014/main" val="2067313853"/>
                    </a:ext>
                  </a:extLst>
                </a:gridCol>
                <a:gridCol w="1150199">
                  <a:extLst>
                    <a:ext uri="{9D8B030D-6E8A-4147-A177-3AD203B41FA5}">
                      <a16:colId xmlns:a16="http://schemas.microsoft.com/office/drawing/2014/main" val="3838584133"/>
                    </a:ext>
                  </a:extLst>
                </a:gridCol>
                <a:gridCol w="2834019">
                  <a:extLst>
                    <a:ext uri="{9D8B030D-6E8A-4147-A177-3AD203B41FA5}">
                      <a16:colId xmlns:a16="http://schemas.microsoft.com/office/drawing/2014/main" val="2576815655"/>
                    </a:ext>
                  </a:extLst>
                </a:gridCol>
                <a:gridCol w="885426">
                  <a:extLst>
                    <a:ext uri="{9D8B030D-6E8A-4147-A177-3AD203B41FA5}">
                      <a16:colId xmlns:a16="http://schemas.microsoft.com/office/drawing/2014/main" val="263370199"/>
                    </a:ext>
                  </a:extLst>
                </a:gridCol>
              </a:tblGrid>
              <a:tr h="0">
                <a:tc>
                  <a:txBody>
                    <a:bodyPr/>
                    <a:lstStyle/>
                    <a:p>
                      <a:pPr algn="ctr"/>
                      <a:r>
                        <a:rPr lang="en-US" sz="1400" dirty="0">
                          <a:solidFill>
                            <a:schemeClr val="bg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gridSpan="2">
                  <a:txBody>
                    <a:bodyPr/>
                    <a:lstStyle/>
                    <a:p>
                      <a:pPr algn="ctr"/>
                      <a:r>
                        <a:rPr lang="en-US" sz="1400" dirty="0">
                          <a:solidFill>
                            <a:schemeClr val="bg1"/>
                          </a:solidFill>
                        </a:rPr>
                        <a:t>Home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US"/>
                    </a:p>
                  </a:txBody>
                  <a:tcPr/>
                </a:tc>
                <a:tc>
                  <a:txBody>
                    <a:bodyPr/>
                    <a:lstStyle/>
                    <a:p>
                      <a:pPr algn="ctr"/>
                      <a:r>
                        <a:rPr lang="en-US" sz="1400" dirty="0"/>
                        <a:t>Price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377370540"/>
                  </a:ext>
                </a:extLst>
              </a:tr>
              <a:tr h="0">
                <a:tc rowSpan="2">
                  <a:txBody>
                    <a:bodyPr/>
                    <a:lstStyle/>
                    <a:p>
                      <a:pPr algn="ctr"/>
                      <a:r>
                        <a:rPr lang="en-US" sz="1200" b="1" dirty="0"/>
                        <a:t>636 JennLake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6">
                  <a:txBody>
                    <a:bodyPr/>
                    <a:lstStyle/>
                    <a:p>
                      <a:pPr algn="ctr"/>
                      <a:r>
                        <a:rPr lang="en-US" sz="1200" b="1" dirty="0"/>
                        <a:t>$75,000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17172962"/>
                  </a:ext>
                </a:extLst>
              </a:tr>
              <a:tr h="0">
                <a:tc vMerge="1">
                  <a:txBody>
                    <a:bodyPr/>
                    <a:lstStyle/>
                    <a:p>
                      <a:endParaRPr lang="en-US"/>
                    </a:p>
                  </a:txBody>
                  <a:tcPr/>
                </a:tc>
                <a:tc>
                  <a:txBody>
                    <a:bodyPr/>
                    <a:lstStyle/>
                    <a:p>
                      <a:pPr algn="r"/>
                      <a:r>
                        <a:rPr lang="en-US" sz="1200" b="1" dirty="0"/>
                        <a:t>Size: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200" b="0" dirty="0"/>
                        <a:t>16 x 66 2BD/2BA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963947510"/>
                  </a:ext>
                </a:extLst>
              </a:tr>
              <a:tr h="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400" b="1" dirty="0">
                          <a:solidFill>
                            <a:schemeClr val="bg1"/>
                          </a:solidFill>
                        </a:rPr>
                        <a:t>Seller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lang="en-US" sz="1200" b="1" dirty="0" err="1"/>
                        <a:t>Mfr</a:t>
                      </a:r>
                      <a:r>
                        <a:rPr lang="en-US" sz="1200" b="1" dirty="0"/>
                        <a:t>/Model: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dirty="0"/>
                        <a:t>Sunshine / ALS21284</a:t>
                      </a:r>
                      <a:endParaRPr lang="en-US" sz="1200" b="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6351170"/>
                  </a:ext>
                </a:extLst>
              </a:tr>
              <a:tr h="2425502">
                <a:tc rowSpan="3">
                  <a:txBody>
                    <a:bodyPr/>
                    <a:lstStyle/>
                    <a:p>
                      <a:pPr algn="l"/>
                      <a:r>
                        <a:rPr lang="en-US" sz="1200" b="1" dirty="0">
                          <a:solidFill>
                            <a:schemeClr val="tx1"/>
                          </a:solidFill>
                        </a:rPr>
                        <a:t>Leigh Springer </a:t>
                      </a:r>
                    </a:p>
                    <a:p>
                      <a:pPr algn="l"/>
                      <a:endParaRPr lang="en-US" sz="1200" b="1" dirty="0">
                        <a:solidFill>
                          <a:schemeClr val="tx1"/>
                        </a:solidFill>
                      </a:endParaRPr>
                    </a:p>
                    <a:p>
                      <a:pPr algn="l"/>
                      <a:r>
                        <a:rPr lang="en-US" sz="1200" b="1" dirty="0">
                          <a:solidFill>
                            <a:schemeClr val="tx1"/>
                          </a:solidFill>
                        </a:rPr>
                        <a:t>662-567-2176</a:t>
                      </a:r>
                    </a:p>
                    <a:p>
                      <a:pPr algn="l"/>
                      <a:endParaRPr lang="en-US" sz="1200" b="1" dirty="0">
                        <a:solidFill>
                          <a:schemeClr val="tx1"/>
                        </a:solidFill>
                      </a:endParaRPr>
                    </a:p>
                    <a:p>
                      <a:pPr algn="l"/>
                      <a:r>
                        <a:rPr lang="en-US" sz="1200" b="1" dirty="0">
                          <a:solidFill>
                            <a:schemeClr val="tx1"/>
                          </a:solidFill>
                          <a:hlinkClick r:id="rId5"/>
                        </a:rPr>
                        <a:t>acehomesllc@gmail.com</a:t>
                      </a:r>
                      <a:endParaRPr lang="en-US" sz="1200" b="1" dirty="0">
                        <a:solidFill>
                          <a:schemeClr val="tx1"/>
                        </a:solidFill>
                      </a:endParaRPr>
                    </a:p>
                    <a:p>
                      <a:pPr algn="l"/>
                      <a:endParaRPr lang="en-US" sz="1200" b="1"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I have pictures I will be glad to text or email anytime! </a:t>
                      </a:r>
                    </a:p>
                    <a:p>
                      <a:pPr algn="l"/>
                      <a:endParaRPr lang="en-US" sz="1200" b="1" dirty="0">
                        <a:solidFill>
                          <a:schemeClr val="tx1"/>
                        </a:solidFill>
                      </a:endParaRPr>
                    </a:p>
                    <a:p>
                      <a:pPr algn="l"/>
                      <a:endParaRPr lang="en-US" sz="1200" b="1" dirty="0">
                        <a:solidFill>
                          <a:schemeClr val="tx1"/>
                        </a:solidFill>
                      </a:endParaRPr>
                    </a:p>
                    <a:p>
                      <a:pPr algn="l"/>
                      <a:endParaRPr lang="en-US" sz="1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200" b="1" dirty="0"/>
                        <a:t>Features: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dirty="0"/>
                        <a:t>Full finished sheetrock home </a:t>
                      </a:r>
                    </a:p>
                    <a:p>
                      <a:pPr marL="171450" indent="-171450">
                        <a:buFont typeface="Arial" panose="020B0604020202020204" pitchFamily="34" charset="0"/>
                        <a:buChar char="•"/>
                      </a:pPr>
                      <a:r>
                        <a:rPr lang="en-US" sz="1200" b="0" dirty="0"/>
                        <a:t>Large screened in back porch</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dirty="0"/>
                        <a:t>Large shaded &amp; fenced backyard with woods for privacy</a:t>
                      </a:r>
                    </a:p>
                    <a:p>
                      <a:pPr marL="171450" indent="-171450">
                        <a:buFont typeface="Arial" panose="020B0604020202020204" pitchFamily="34" charset="0"/>
                        <a:buChar char="•"/>
                      </a:pPr>
                      <a:r>
                        <a:rPr lang="en-US" sz="1200" b="0" dirty="0"/>
                        <a:t>Large Kitchen with lots of cabinets</a:t>
                      </a:r>
                    </a:p>
                    <a:p>
                      <a:pPr marL="171450" indent="-171450">
                        <a:buFont typeface="Arial" panose="020B0604020202020204" pitchFamily="34" charset="0"/>
                        <a:buChar char="•"/>
                      </a:pPr>
                      <a:r>
                        <a:rPr lang="en-US" sz="1200" b="0" dirty="0"/>
                        <a:t>Carpet in bedrooms only</a:t>
                      </a:r>
                    </a:p>
                    <a:p>
                      <a:pPr marL="171450" indent="-171450">
                        <a:buFont typeface="Arial" panose="020B0604020202020204" pitchFamily="34" charset="0"/>
                        <a:buChar char="•"/>
                      </a:pPr>
                      <a:r>
                        <a:rPr lang="en-US" sz="1200" b="0" dirty="0"/>
                        <a:t>Stove, Dishwasher, and Refrigerator included </a:t>
                      </a:r>
                    </a:p>
                    <a:p>
                      <a:pPr marL="171450" indent="-171450">
                        <a:buFont typeface="Arial" panose="020B0604020202020204" pitchFamily="34" charset="0"/>
                        <a:buChar char="•"/>
                      </a:pPr>
                      <a:r>
                        <a:rPr lang="en-US" sz="1200" b="0" dirty="0"/>
                        <a:t>Room for dining room table</a:t>
                      </a:r>
                    </a:p>
                    <a:p>
                      <a:pPr marL="171450" indent="-171450">
                        <a:buFont typeface="Arial" panose="020B0604020202020204" pitchFamily="34" charset="0"/>
                        <a:buChar char="•"/>
                      </a:pPr>
                      <a:r>
                        <a:rPr lang="en-US" sz="1200" b="0" dirty="0"/>
                        <a:t>Gravel driveway to front porch with excellent drainage </a:t>
                      </a:r>
                    </a:p>
                    <a:p>
                      <a:pPr marL="171450" indent="-171450">
                        <a:buFont typeface="Arial" panose="020B0604020202020204" pitchFamily="34" charset="0"/>
                        <a:buChar char="•"/>
                      </a:pPr>
                      <a:r>
                        <a:rPr lang="en-US" sz="1200" b="0" dirty="0"/>
                        <a:t>Exterior Outlet &amp; Water Facet</a:t>
                      </a:r>
                    </a:p>
                    <a:p>
                      <a:pPr marL="171450" indent="-171450">
                        <a:buFont typeface="Arial" panose="020B0604020202020204" pitchFamily="34" charset="0"/>
                        <a:buChar char="•"/>
                      </a:pPr>
                      <a:r>
                        <a:rPr lang="en-US" sz="1200" b="0" dirty="0"/>
                        <a:t>Vinyl Siding &amp; Shingle Roof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a:p>
                  </a:txBody>
                  <a:tcPr/>
                </a:tc>
                <a:extLst>
                  <a:ext uri="{0D108BD9-81ED-4DB2-BD59-A6C34878D82A}">
                    <a16:rowId xmlns:a16="http://schemas.microsoft.com/office/drawing/2014/main" val="1688083148"/>
                  </a:ext>
                </a:extLst>
              </a:tr>
              <a:tr h="687903">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Maintenance / Upgrades: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carpet in bedrooms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Toilets &amp; sink faucets in 2024</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Heavy duty rods in closets</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baseline="0" dirty="0"/>
                        <a:t>Upgraded blinds throughout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64801161"/>
                  </a:ext>
                </a:extLst>
              </a:tr>
              <a:tr h="640678">
                <a:tc vMerge="1">
                  <a:txBody>
                    <a:bodyPr/>
                    <a:lstStyle/>
                    <a:p>
                      <a:pPr algn="ctr"/>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b="1" dirty="0"/>
                        <a:t>Other Info: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200" b="0" baseline="0" dirty="0"/>
                        <a:t>Located on one of the best lots in JennLake with a spectacular view of the pond</a:t>
                      </a:r>
                    </a:p>
                    <a:p>
                      <a:pPr marL="171450" indent="-171450">
                        <a:buFont typeface="Arial" panose="020B0604020202020204" pitchFamily="34" charset="0"/>
                        <a:buChar char="•"/>
                      </a:pPr>
                      <a:r>
                        <a:rPr lang="en-US" sz="1200" b="0" baseline="0" dirty="0"/>
                        <a:t>HOME IS MOVE IN READY NEEDS NO WORK</a:t>
                      </a:r>
                    </a:p>
                    <a:p>
                      <a:pPr marL="171450" indent="-171450">
                        <a:buFont typeface="Arial" panose="020B0604020202020204" pitchFamily="34" charset="0"/>
                        <a:buChar char="•"/>
                      </a:pPr>
                      <a:r>
                        <a:rPr lang="en-US" sz="1200" b="0" baseline="0" dirty="0"/>
                        <a:t>Pet Free /  Smoke Free Home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41247033"/>
                  </a:ext>
                </a:extLst>
              </a:tr>
            </a:tbl>
          </a:graphicData>
        </a:graphic>
      </p:graphicFrame>
    </p:spTree>
    <p:extLst>
      <p:ext uri="{BB962C8B-B14F-4D97-AF65-F5344CB8AC3E}">
        <p14:creationId xmlns:p14="http://schemas.microsoft.com/office/powerpoint/2010/main" val="24480616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25082</TotalTime>
  <Words>1936</Words>
  <Application>Microsoft Office PowerPoint</Application>
  <PresentationFormat>On-screen Show (4:3)</PresentationFormat>
  <Paragraphs>279</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2025 Used Homes and Available Lots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117</cp:revision>
  <cp:lastPrinted>2024-12-20T16:28:06Z</cp:lastPrinted>
  <dcterms:created xsi:type="dcterms:W3CDTF">2017-07-26T21:02:01Z</dcterms:created>
  <dcterms:modified xsi:type="dcterms:W3CDTF">2025-08-27T16:27:07Z</dcterms:modified>
</cp:coreProperties>
</file>