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88" r:id="rId2"/>
    <p:sldId id="318" r:id="rId3"/>
    <p:sldId id="319" r:id="rId4"/>
    <p:sldId id="320" r:id="rId5"/>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72" userDrawn="1">
          <p15:clr>
            <a:srgbClr val="A4A3A4"/>
          </p15:clr>
        </p15:guide>
        <p15:guide id="3" orient="horz" pos="5688" userDrawn="1">
          <p15:clr>
            <a:srgbClr val="A4A3A4"/>
          </p15:clr>
        </p15:guide>
        <p15:guide id="4" orient="horz" pos="2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259C86-6EE1-4EA2-9E36-E0D74D3C0A0E}" v="7" dt="2026-01-20T16:31:41.3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327" autoAdjust="0"/>
  </p:normalViewPr>
  <p:slideViewPr>
    <p:cSldViewPr snapToGrid="0" showGuides="1">
      <p:cViewPr varScale="1">
        <p:scale>
          <a:sx n="83" d="100"/>
          <a:sy n="83" d="100"/>
        </p:scale>
        <p:origin x="3054" y="108"/>
      </p:cViewPr>
      <p:guideLst>
        <p:guide orient="horz" pos="2208"/>
        <p:guide pos="72"/>
        <p:guide orient="horz" pos="5688"/>
        <p:guide orient="horz" pos="2472"/>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undo redo custSel addSld delSld modSld">
      <pc:chgData name="Dori Hale" userId="14c1f408-cf59-45a1-9f78-52634d255e35" providerId="ADAL" clId="{975657A5-1D2A-49B2-BF59-57DB7D9FA65B}" dt="2026-01-20T16:33:32.287" v="144" actId="20577"/>
      <pc:docMkLst>
        <pc:docMk/>
      </pc:docMkLst>
      <pc:sldChg chg="modSp mod">
        <pc:chgData name="Dori Hale" userId="14c1f408-cf59-45a1-9f78-52634d255e35" providerId="ADAL" clId="{975657A5-1D2A-49B2-BF59-57DB7D9FA65B}" dt="2026-01-20T16:29:47.614" v="36" actId="20577"/>
        <pc:sldMkLst>
          <pc:docMk/>
          <pc:sldMk cId="856944360" sldId="288"/>
        </pc:sldMkLst>
        <pc:spChg chg="mod">
          <ac:chgData name="Dori Hale" userId="14c1f408-cf59-45a1-9f78-52634d255e35" providerId="ADAL" clId="{975657A5-1D2A-49B2-BF59-57DB7D9FA65B}" dt="2026-01-20T16:29:47.614" v="36" actId="20577"/>
          <ac:spMkLst>
            <pc:docMk/>
            <pc:sldMk cId="856944360" sldId="288"/>
            <ac:spMk id="15" creationId="{F7E96BA2-B44A-48B6-90AE-632DCAD06148}"/>
          </ac:spMkLst>
        </pc:spChg>
      </pc:sldChg>
      <pc:sldChg chg="modSp mod">
        <pc:chgData name="Dori Hale" userId="14c1f408-cf59-45a1-9f78-52634d255e35" providerId="ADAL" clId="{975657A5-1D2A-49B2-BF59-57DB7D9FA65B}" dt="2026-01-20T16:32:03.442" v="101" actId="113"/>
        <pc:sldMkLst>
          <pc:docMk/>
          <pc:sldMk cId="4075846772" sldId="319"/>
        </pc:sldMkLst>
        <pc:graphicFrameChg chg="modGraphic">
          <ac:chgData name="Dori Hale" userId="14c1f408-cf59-45a1-9f78-52634d255e35" providerId="ADAL" clId="{975657A5-1D2A-49B2-BF59-57DB7D9FA65B}" dt="2026-01-20T16:32:03.442" v="101" actId="113"/>
          <ac:graphicFrameMkLst>
            <pc:docMk/>
            <pc:sldMk cId="4075846772" sldId="319"/>
            <ac:graphicFrameMk id="2" creationId="{4718073E-8AA0-F8EB-505B-2538F97578BC}"/>
          </ac:graphicFrameMkLst>
        </pc:graphicFrameChg>
      </pc:sldChg>
      <pc:sldChg chg="modSp add del mod">
        <pc:chgData name="Dori Hale" userId="14c1f408-cf59-45a1-9f78-52634d255e35" providerId="ADAL" clId="{975657A5-1D2A-49B2-BF59-57DB7D9FA65B}" dt="2026-01-20T16:33:32.287" v="144" actId="20577"/>
        <pc:sldMkLst>
          <pc:docMk/>
          <pc:sldMk cId="1897303947" sldId="320"/>
        </pc:sldMkLst>
        <pc:spChg chg="mod">
          <ac:chgData name="Dori Hale" userId="14c1f408-cf59-45a1-9f78-52634d255e35" providerId="ADAL" clId="{975657A5-1D2A-49B2-BF59-57DB7D9FA65B}" dt="2026-01-20T16:32:18.335" v="105" actId="255"/>
          <ac:spMkLst>
            <pc:docMk/>
            <pc:sldMk cId="1897303947" sldId="320"/>
            <ac:spMk id="3" creationId="{2010D43E-B2E8-1DF3-3C7E-5A3ED94F56FA}"/>
          </ac:spMkLst>
        </pc:spChg>
        <pc:spChg chg="mod">
          <ac:chgData name="Dori Hale" userId="14c1f408-cf59-45a1-9f78-52634d255e35" providerId="ADAL" clId="{975657A5-1D2A-49B2-BF59-57DB7D9FA65B}" dt="2026-01-20T16:31:54.597" v="100" actId="20577"/>
          <ac:spMkLst>
            <pc:docMk/>
            <pc:sldMk cId="1897303947" sldId="320"/>
            <ac:spMk id="11" creationId="{90821C17-31C0-74FF-A6A4-E97D1720E6A1}"/>
          </ac:spMkLst>
        </pc:spChg>
        <pc:graphicFrameChg chg="mod modGraphic">
          <ac:chgData name="Dori Hale" userId="14c1f408-cf59-45a1-9f78-52634d255e35" providerId="ADAL" clId="{975657A5-1D2A-49B2-BF59-57DB7D9FA65B}" dt="2026-01-20T16:33:32.287" v="144" actId="20577"/>
          <ac:graphicFrameMkLst>
            <pc:docMk/>
            <pc:sldMk cId="1897303947" sldId="320"/>
            <ac:graphicFrameMk id="2" creationId="{CF79CDDC-7E4A-410A-A3AF-C7379B00003A}"/>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71283" cy="469105"/>
          </a:xfrm>
          <a:prstGeom prst="rect">
            <a:avLst/>
          </a:prstGeom>
        </p:spPr>
        <p:txBody>
          <a:bodyPr vert="horz" lIns="91234" tIns="45617" rIns="91234" bIns="45617" rtlCol="0"/>
          <a:lstStyle>
            <a:lvl1pPr algn="l">
              <a:defRPr sz="1200"/>
            </a:lvl1pPr>
          </a:lstStyle>
          <a:p>
            <a:endParaRPr lang="en-US" dirty="0"/>
          </a:p>
        </p:txBody>
      </p:sp>
      <p:sp>
        <p:nvSpPr>
          <p:cNvPr id="3" name="Date Placeholder 2"/>
          <p:cNvSpPr>
            <a:spLocks noGrp="1"/>
          </p:cNvSpPr>
          <p:nvPr>
            <p:ph type="dt" idx="1"/>
          </p:nvPr>
        </p:nvSpPr>
        <p:spPr>
          <a:xfrm>
            <a:off x="4013736" y="1"/>
            <a:ext cx="3071283" cy="469105"/>
          </a:xfrm>
          <a:prstGeom prst="rect">
            <a:avLst/>
          </a:prstGeom>
        </p:spPr>
        <p:txBody>
          <a:bodyPr vert="horz" lIns="91234" tIns="45617" rIns="91234" bIns="45617" rtlCol="0"/>
          <a:lstStyle>
            <a:lvl1pPr algn="r">
              <a:defRPr sz="1200"/>
            </a:lvl1pPr>
          </a:lstStyle>
          <a:p>
            <a:fld id="{125C1899-3986-4491-B33A-C5BA2F72B086}" type="datetimeFigureOut">
              <a:rPr lang="en-US" smtClean="0"/>
              <a:t>1/20/2026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34" tIns="45617" rIns="91234" bIns="45617"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34" tIns="45617" rIns="91234" bIns="456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03496"/>
            <a:ext cx="3071283" cy="469105"/>
          </a:xfrm>
          <a:prstGeom prst="rect">
            <a:avLst/>
          </a:prstGeom>
        </p:spPr>
        <p:txBody>
          <a:bodyPr vert="horz" lIns="91234" tIns="45617" rIns="91234" bIns="456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6" y="8903496"/>
            <a:ext cx="3071283" cy="469105"/>
          </a:xfrm>
          <a:prstGeom prst="rect">
            <a:avLst/>
          </a:prstGeom>
        </p:spPr>
        <p:txBody>
          <a:bodyPr vert="horz" lIns="91234" tIns="45617" rIns="91234" bIns="45617"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81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8044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D5478-294A-DDDC-7B0A-45B08EC922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90DD34-F732-511F-C938-E26DC2710872}"/>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190EF6DA-96F4-06E6-3FB7-41D3AD23419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07289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D9AA8-FEE2-13BE-7902-9BEE622952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8379B3-0DA8-D4B9-3611-5527427C73FB}"/>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C7AA2259-6B86-44B3-0D5A-728E9F3357B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68318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1/20/2026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mailto:jameslocum@gmail.com"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mailto:kimberlywmackenzie@gmail.com"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91470" y="1105987"/>
            <a:ext cx="5829300" cy="573666"/>
          </a:xfrm>
        </p:spPr>
        <p:txBody>
          <a:bodyPr anchor="t">
            <a:normAutofit/>
          </a:bodyPr>
          <a:lstStyle/>
          <a:p>
            <a:r>
              <a:rPr lang="en-US" sz="2400" b="1" dirty="0">
                <a:solidFill>
                  <a:srgbClr val="2C451B"/>
                </a:solidFill>
                <a:latin typeface="+mn-lt"/>
                <a:cs typeface="Arial" panose="020B0604020202020204" pitchFamily="34" charset="0"/>
              </a:rPr>
              <a:t>2026 Used Homes and Available Lots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a:lnSpc>
                <a:spcPct val="100000"/>
              </a:lnSpc>
              <a:spcBef>
                <a:spcPts val="0"/>
              </a:spcBef>
            </a:pPr>
            <a:r>
              <a:rPr lang="en-US" sz="1050" b="1" dirty="0">
                <a:solidFill>
                  <a:srgbClr val="2C451B"/>
                </a:solidFill>
              </a:rPr>
              <a:t>Jennlakemeadows.com</a:t>
            </a: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5" name="Subtitle 2">
            <a:extLst>
              <a:ext uri="{FF2B5EF4-FFF2-40B4-BE49-F238E27FC236}">
                <a16:creationId xmlns:a16="http://schemas.microsoft.com/office/drawing/2014/main" id="{F7E96BA2-B44A-48B6-90AE-632DCAD06148}"/>
              </a:ext>
            </a:extLst>
          </p:cNvPr>
          <p:cNvSpPr>
            <a:spLocks noGrp="1"/>
          </p:cNvSpPr>
          <p:nvPr>
            <p:ph type="subTitle" idx="1"/>
          </p:nvPr>
        </p:nvSpPr>
        <p:spPr>
          <a:xfrm>
            <a:off x="726359" y="2106968"/>
            <a:ext cx="5254334" cy="1285047"/>
          </a:xfrm>
        </p:spPr>
        <p:txBody>
          <a:bodyPr>
            <a:noAutofit/>
          </a:bodyPr>
          <a:lstStyle/>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51 Bernice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 Way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169 Clara Way  </a:t>
            </a:r>
            <a:endParaRPr lang="en-US" sz="1400" b="1" dirty="0">
              <a:solidFill>
                <a:srgbClr val="2C451B"/>
              </a:solidFill>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cs typeface="Arial" panose="020B0604020202020204" pitchFamily="34" charset="0"/>
            </a:endParaRPr>
          </a:p>
          <a:p>
            <a:pPr marL="0" lvl="1" algn="l"/>
            <a:endParaRPr lang="en-US" sz="1800" b="1" u="sng" dirty="0">
              <a:solidFill>
                <a:schemeClr val="accent6">
                  <a:lumMod val="50000"/>
                </a:schemeClr>
              </a:solidFill>
              <a:cs typeface="Arial" panose="020B0604020202020204" pitchFamily="34" charset="0"/>
            </a:endParaRPr>
          </a:p>
          <a:p>
            <a:pPr marL="0" lvl="1" algn="l"/>
            <a:endParaRPr lang="en-US" sz="2000" u="sng" dirty="0">
              <a:solidFill>
                <a:schemeClr val="accent6">
                  <a:lumMod val="50000"/>
                </a:schemeClr>
              </a:solidFill>
              <a:cs typeface="Arial" panose="020B0604020202020204" pitchFamily="34" charset="0"/>
            </a:endParaRPr>
          </a:p>
        </p:txBody>
      </p:sp>
      <p:sp>
        <p:nvSpPr>
          <p:cNvPr id="17" name="Title 1">
            <a:extLst>
              <a:ext uri="{FF2B5EF4-FFF2-40B4-BE49-F238E27FC236}">
                <a16:creationId xmlns:a16="http://schemas.microsoft.com/office/drawing/2014/main" id="{BF2189E1-E91D-4778-B40A-CDC853D92E81}"/>
              </a:ext>
            </a:extLst>
          </p:cNvPr>
          <p:cNvSpPr txBox="1">
            <a:spLocks/>
          </p:cNvSpPr>
          <p:nvPr/>
        </p:nvSpPr>
        <p:spPr>
          <a:xfrm>
            <a:off x="726359" y="1773623"/>
            <a:ext cx="2779761" cy="317856"/>
          </a:xfrm>
          <a:prstGeom prst="rect">
            <a:avLst/>
          </a:prstGeom>
        </p:spPr>
        <p:txBody>
          <a:bodyPr vert="horz" lIns="91440" tIns="45720" rIns="91440" bIns="45720" rtlCol="0" anchor="t">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USED Homes for Sale:</a:t>
            </a:r>
          </a:p>
        </p:txBody>
      </p:sp>
      <p:sp>
        <p:nvSpPr>
          <p:cNvPr id="3" name="Title 1">
            <a:extLst>
              <a:ext uri="{FF2B5EF4-FFF2-40B4-BE49-F238E27FC236}">
                <a16:creationId xmlns:a16="http://schemas.microsoft.com/office/drawing/2014/main" id="{99A094CD-C666-9F41-7FE2-6731A915A556}"/>
              </a:ext>
            </a:extLst>
          </p:cNvPr>
          <p:cNvSpPr txBox="1">
            <a:spLocks noChangeAspect="1"/>
          </p:cNvSpPr>
          <p:nvPr/>
        </p:nvSpPr>
        <p:spPr>
          <a:xfrm>
            <a:off x="726359" y="3904982"/>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EMPTY Lots Available for New Home Installations:</a:t>
            </a:r>
          </a:p>
        </p:txBody>
      </p:sp>
      <p:sp>
        <p:nvSpPr>
          <p:cNvPr id="6" name="Subtitle 2">
            <a:extLst>
              <a:ext uri="{FF2B5EF4-FFF2-40B4-BE49-F238E27FC236}">
                <a16:creationId xmlns:a16="http://schemas.microsoft.com/office/drawing/2014/main" id="{61022A8E-D8DD-A3B1-42C9-1A3F12F79BA5}"/>
              </a:ext>
            </a:extLst>
          </p:cNvPr>
          <p:cNvSpPr txBox="1">
            <a:spLocks/>
          </p:cNvSpPr>
          <p:nvPr/>
        </p:nvSpPr>
        <p:spPr>
          <a:xfrm>
            <a:off x="752855" y="4274984"/>
            <a:ext cx="5254334" cy="70341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400" dirty="0">
                <a:solidFill>
                  <a:schemeClr val="accent6">
                    <a:lumMod val="50000"/>
                  </a:schemeClr>
                </a:solidFill>
                <a:cs typeface="Arial" panose="020B0604020202020204" pitchFamily="34" charset="0"/>
              </a:rPr>
              <a:t>There are currently no empty lots available </a:t>
            </a:r>
          </a:p>
        </p:txBody>
      </p:sp>
      <p:sp>
        <p:nvSpPr>
          <p:cNvPr id="8" name="Title 1">
            <a:extLst>
              <a:ext uri="{FF2B5EF4-FFF2-40B4-BE49-F238E27FC236}">
                <a16:creationId xmlns:a16="http://schemas.microsoft.com/office/drawing/2014/main" id="{75BD45CD-D67C-8C83-1E5F-ED8570DAC3DC}"/>
              </a:ext>
            </a:extLst>
          </p:cNvPr>
          <p:cNvSpPr txBox="1">
            <a:spLocks noChangeAspect="1"/>
          </p:cNvSpPr>
          <p:nvPr/>
        </p:nvSpPr>
        <p:spPr>
          <a:xfrm>
            <a:off x="726359" y="4921163"/>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Homes SOLD in 2026:</a:t>
            </a:r>
          </a:p>
        </p:txBody>
      </p:sp>
      <p:sp>
        <p:nvSpPr>
          <p:cNvPr id="10" name="Subtitle 2">
            <a:extLst>
              <a:ext uri="{FF2B5EF4-FFF2-40B4-BE49-F238E27FC236}">
                <a16:creationId xmlns:a16="http://schemas.microsoft.com/office/drawing/2014/main" id="{9CC7DA70-8D05-10FC-C880-84E656CB369D}"/>
              </a:ext>
            </a:extLst>
          </p:cNvPr>
          <p:cNvSpPr txBox="1">
            <a:spLocks/>
          </p:cNvSpPr>
          <p:nvPr/>
        </p:nvSpPr>
        <p:spPr>
          <a:xfrm>
            <a:off x="752855" y="5239019"/>
            <a:ext cx="2447545" cy="272294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lvl="1" algn="l"/>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4" name="Subtitle 2">
            <a:extLst>
              <a:ext uri="{FF2B5EF4-FFF2-40B4-BE49-F238E27FC236}">
                <a16:creationId xmlns:a16="http://schemas.microsoft.com/office/drawing/2014/main" id="{54E5C25F-0D55-A353-1450-4AE495252978}"/>
              </a:ext>
            </a:extLst>
          </p:cNvPr>
          <p:cNvSpPr txBox="1">
            <a:spLocks/>
          </p:cNvSpPr>
          <p:nvPr/>
        </p:nvSpPr>
        <p:spPr>
          <a:xfrm>
            <a:off x="3657600" y="5802792"/>
            <a:ext cx="2447545" cy="246848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latin typeface="+mj-lt"/>
              <a:cs typeface="Arial" panose="020B0604020202020204" pitchFamily="34" charset="0"/>
            </a:endParaRPr>
          </a:p>
        </p:txBody>
      </p:sp>
    </p:spTree>
    <p:extLst>
      <p:ext uri="{BB962C8B-B14F-4D97-AF65-F5344CB8AC3E}">
        <p14:creationId xmlns:p14="http://schemas.microsoft.com/office/powerpoint/2010/main" val="85694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8E11FA-470E-4E2D-8802-B82F6CABF82F}"/>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a:t>
            </a:r>
            <a:r>
              <a:rPr lang="en-US" sz="1050" b="1">
                <a:solidFill>
                  <a:srgbClr val="2C451B"/>
                </a:solidFill>
              </a:rPr>
              <a:t>: 12/03/2025</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A17DE436-AD02-83A1-B35B-214A307EEA2A}"/>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750E9D91-F088-E8D2-2FA7-483EE4A26498}"/>
              </a:ext>
            </a:extLst>
          </p:cNvPr>
          <p:cNvGraphicFramePr>
            <a:graphicFrameLocks noGrp="1"/>
          </p:cNvGraphicFramePr>
          <p:nvPr>
            <p:extLst>
              <p:ext uri="{D42A27DB-BD31-4B8C-83A1-F6EECF244321}">
                <p14:modId xmlns:p14="http://schemas.microsoft.com/office/powerpoint/2010/main" val="3684769899"/>
              </p:ext>
            </p:extLst>
          </p:nvPr>
        </p:nvGraphicFramePr>
        <p:xfrm>
          <a:off x="155944" y="2932910"/>
          <a:ext cx="6598387" cy="6211090"/>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297606">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86145">
                <a:tc rowSpan="2">
                  <a:txBody>
                    <a:bodyPr/>
                    <a:lstStyle/>
                    <a:p>
                      <a:pPr algn="ctr"/>
                      <a:r>
                        <a:rPr lang="en-US" sz="1200" b="1" dirty="0"/>
                        <a:t>51 Bernice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dirty="0"/>
                        <a:t>1999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$37,500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86145">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16 x 80</a:t>
                      </a:r>
                      <a:r>
                        <a:rPr lang="en-US" sz="1200" b="0" baseline="0" dirty="0"/>
                        <a:t> 3BD/2BA</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760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dirty="0" err="1"/>
                        <a:t>Waverlee</a:t>
                      </a:r>
                      <a:endParaRPr lang="en-US" sz="1200" b="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696357">
                <a:tc rowSpan="3">
                  <a:txBody>
                    <a:bodyPr/>
                    <a:lstStyle/>
                    <a:p>
                      <a:pPr algn="l"/>
                      <a:r>
                        <a:rPr lang="en-US" sz="1200" b="1" kern="1200" dirty="0">
                          <a:solidFill>
                            <a:schemeClr val="dk1"/>
                          </a:solidFill>
                          <a:effectLst/>
                          <a:latin typeface="+mn-lt"/>
                          <a:ea typeface="+mn-ea"/>
                          <a:cs typeface="+mn-cs"/>
                        </a:rPr>
                        <a:t>Christy Rollins </a:t>
                      </a:r>
                    </a:p>
                    <a:p>
                      <a:pPr algn="l"/>
                      <a:r>
                        <a:rPr lang="en-US" sz="1200" b="1" kern="1200" dirty="0">
                          <a:solidFill>
                            <a:schemeClr val="dk1"/>
                          </a:solidFill>
                          <a:effectLst/>
                          <a:latin typeface="+mn-lt"/>
                          <a:ea typeface="+mn-ea"/>
                          <a:cs typeface="+mn-cs"/>
                        </a:rPr>
                        <a:t>662-665-2179 </a:t>
                      </a:r>
                    </a:p>
                    <a:p>
                      <a:pPr algn="l"/>
                      <a:endParaRPr lang="en-US" sz="1200" b="1" kern="1200" dirty="0">
                        <a:solidFill>
                          <a:schemeClr val="dk1"/>
                        </a:solidFill>
                        <a:effectLst/>
                        <a:latin typeface="+mn-lt"/>
                        <a:ea typeface="+mn-ea"/>
                        <a:cs typeface="+mn-cs"/>
                      </a:endParaRPr>
                    </a:p>
                    <a:p>
                      <a:pPr algn="l"/>
                      <a:r>
                        <a:rPr lang="en-US" sz="1200" b="1" kern="1200" dirty="0">
                          <a:solidFill>
                            <a:schemeClr val="dk1"/>
                          </a:solidFill>
                          <a:effectLst/>
                          <a:latin typeface="+mn-lt"/>
                          <a:ea typeface="+mn-ea"/>
                          <a:cs typeface="+mn-cs"/>
                        </a:rPr>
                        <a:t>Rodney Rollins </a:t>
                      </a:r>
                    </a:p>
                    <a:p>
                      <a:pPr algn="l"/>
                      <a:r>
                        <a:rPr lang="en-US" sz="1200" b="1" kern="1200" dirty="0">
                          <a:solidFill>
                            <a:schemeClr val="dk1"/>
                          </a:solidFill>
                          <a:effectLst/>
                          <a:latin typeface="+mn-lt"/>
                          <a:ea typeface="+mn-ea"/>
                          <a:cs typeface="+mn-cs"/>
                        </a:rPr>
                        <a:t>662-791-1611</a:t>
                      </a:r>
                      <a:endParaRPr lang="en-US" sz="1200" b="1" dirty="0">
                        <a:solidFill>
                          <a:schemeClr val="tx1"/>
                        </a:solidFill>
                      </a:endParaRPr>
                    </a:p>
                    <a:p>
                      <a:pPr algn="l"/>
                      <a:endParaRPr lang="en-US" sz="1200" b="1" dirty="0">
                        <a:solidFill>
                          <a:schemeClr val="tx1"/>
                        </a:solidFill>
                      </a:endParaRPr>
                    </a:p>
                    <a:p>
                      <a:pPr algn="l"/>
                      <a:endParaRPr lang="en-US" sz="1200" b="1" dirty="0">
                        <a:solidFill>
                          <a:schemeClr val="tx1"/>
                        </a:solidFill>
                      </a:endParaRPr>
                    </a:p>
                    <a:p>
                      <a:pPr algn="l"/>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kern="1200" dirty="0">
                          <a:solidFill>
                            <a:schemeClr val="dk1"/>
                          </a:solidFill>
                          <a:effectLst/>
                          <a:latin typeface="+mn-lt"/>
                          <a:ea typeface="+mn-ea"/>
                          <a:cs typeface="+mn-cs"/>
                        </a:rPr>
                        <a:t>All appliances included - gas stove, dishwasher, refrigerator, washer &amp; dryer</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Master bath has large shower and garden tub</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Large covered front &amp; back porches</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Fenced in front yard</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10'x16' double door metal storage building with electricity and built in tool benches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205348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kern="1200" dirty="0">
                          <a:solidFill>
                            <a:schemeClr val="dk1"/>
                          </a:solidFill>
                          <a:effectLst/>
                          <a:latin typeface="+mn-lt"/>
                          <a:ea typeface="+mn-ea"/>
                          <a:cs typeface="+mn-cs"/>
                        </a:rPr>
                        <a:t>Installed new laminate flooring in entire home, professionally painted every room, new kitchen cabinets, new kitchen sink &amp; faucet (10/2025).</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Professionally painted outside of home, same company also applied elastomeric roof coating (05/2024).</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New gravel and crossties put around the sidewalk and flower beds (2024).</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Installed new large shower and new vanity in master bath (2018).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16066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effectLst/>
                          <a:latin typeface="+mn-lt"/>
                          <a:ea typeface="+mn-ea"/>
                          <a:cs typeface="+mn-cs"/>
                        </a:rPr>
                        <a:t>Well maintained, available to now, ready to move in.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effectLst/>
                          <a:latin typeface="+mn-lt"/>
                          <a:ea typeface="+mn-ea"/>
                          <a:cs typeface="+mn-cs"/>
                        </a:rPr>
                        <a:t>We have had contract with Northeast Exterminating to treat/spray every 3 months. They have been doing this for several years.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731429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7B8B8-FFEA-235D-B4C6-41E4D9DC571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2AB285B-8258-B7DD-C1CA-BCCD5ABA9843}"/>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900" dirty="0">
                <a:solidFill>
                  <a:schemeClr val="accent6">
                    <a:lumMod val="50000"/>
                  </a:schemeClr>
                </a:solidFill>
              </a:rPr>
              <a:t>JennLake Meadows must approve applications </a:t>
            </a:r>
            <a:r>
              <a:rPr lang="en-US" sz="900" b="1" u="sng" dirty="0">
                <a:solidFill>
                  <a:schemeClr val="accent6">
                    <a:lumMod val="50000"/>
                  </a:schemeClr>
                </a:solidFill>
              </a:rPr>
              <a:t>BEFORE</a:t>
            </a:r>
            <a:r>
              <a:rPr lang="en-US" sz="9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9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9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9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A49C51A3-A847-4A54-56A0-8B9A914159F3}"/>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E0BC37CE-B23D-D27B-B57E-792918962575}"/>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1/14/2026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20899480-0C22-CEFB-8444-1AC824B07D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6810B674-5FFD-4039-A31C-18FA12FD983B}"/>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4718073E-8AA0-F8EB-505B-2538F97578BC}"/>
              </a:ext>
            </a:extLst>
          </p:cNvPr>
          <p:cNvGraphicFramePr>
            <a:graphicFrameLocks noGrp="1"/>
          </p:cNvGraphicFramePr>
          <p:nvPr>
            <p:extLst>
              <p:ext uri="{D42A27DB-BD31-4B8C-83A1-F6EECF244321}">
                <p14:modId xmlns:p14="http://schemas.microsoft.com/office/powerpoint/2010/main" val="389130409"/>
              </p:ext>
            </p:extLst>
          </p:nvPr>
        </p:nvGraphicFramePr>
        <p:xfrm>
          <a:off x="74444" y="2621280"/>
          <a:ext cx="6638245" cy="6522720"/>
        </p:xfrm>
        <a:graphic>
          <a:graphicData uri="http://schemas.openxmlformats.org/drawingml/2006/table">
            <a:tbl>
              <a:tblPr firstRow="1" bandRow="1">
                <a:tableStyleId>{93296810-A885-4BE3-A3E7-6D5BEEA58F35}</a:tableStyleId>
              </a:tblPr>
              <a:tblGrid>
                <a:gridCol w="1789557">
                  <a:extLst>
                    <a:ext uri="{9D8B030D-6E8A-4147-A177-3AD203B41FA5}">
                      <a16:colId xmlns:a16="http://schemas.microsoft.com/office/drawing/2014/main" val="2067313853"/>
                    </a:ext>
                  </a:extLst>
                </a:gridCol>
                <a:gridCol w="1164496">
                  <a:extLst>
                    <a:ext uri="{9D8B030D-6E8A-4147-A177-3AD203B41FA5}">
                      <a16:colId xmlns:a16="http://schemas.microsoft.com/office/drawing/2014/main" val="3838584133"/>
                    </a:ext>
                  </a:extLst>
                </a:gridCol>
                <a:gridCol w="2869247">
                  <a:extLst>
                    <a:ext uri="{9D8B030D-6E8A-4147-A177-3AD203B41FA5}">
                      <a16:colId xmlns:a16="http://schemas.microsoft.com/office/drawing/2014/main" val="2576815655"/>
                    </a:ext>
                  </a:extLst>
                </a:gridCol>
                <a:gridCol w="814945">
                  <a:extLst>
                    <a:ext uri="{9D8B030D-6E8A-4147-A177-3AD203B41FA5}">
                      <a16:colId xmlns:a16="http://schemas.microsoft.com/office/drawing/2014/main" val="263370199"/>
                    </a:ext>
                  </a:extLst>
                </a:gridCol>
              </a:tblGrid>
              <a:tr h="0">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27051">
                <a:tc rowSpan="2">
                  <a:txBody>
                    <a:bodyPr/>
                    <a:lstStyle/>
                    <a:p>
                      <a:pPr algn="ctr"/>
                      <a:r>
                        <a:rPr lang="en-US" sz="1200" b="1" dirty="0">
                          <a:latin typeface="+mn-lt"/>
                        </a:rPr>
                        <a:t>92 Bernice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1996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$45,000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27051">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72 x 14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41853">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Redman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928019">
                <a:tc rowSpan="3">
                  <a:txBody>
                    <a:bodyPr/>
                    <a:lstStyle/>
                    <a:p>
                      <a:pPr algn="l"/>
                      <a:r>
                        <a:rPr lang="en-US" sz="1200" b="1" dirty="0">
                          <a:solidFill>
                            <a:schemeClr val="tx1"/>
                          </a:solidFill>
                          <a:latin typeface="+mn-lt"/>
                        </a:rPr>
                        <a:t>James Slocum</a:t>
                      </a:r>
                    </a:p>
                    <a:p>
                      <a:pPr algn="l"/>
                      <a:r>
                        <a:rPr lang="en-US" sz="1200" b="1" dirty="0">
                          <a:solidFill>
                            <a:schemeClr val="tx1"/>
                          </a:solidFill>
                          <a:latin typeface="+mn-lt"/>
                        </a:rPr>
                        <a:t>260-579-8873</a:t>
                      </a:r>
                    </a:p>
                    <a:p>
                      <a:pPr algn="l"/>
                      <a:r>
                        <a:rPr lang="en-US" sz="1200" b="1" dirty="0">
                          <a:solidFill>
                            <a:schemeClr val="tx1"/>
                          </a:solidFill>
                          <a:latin typeface="+mn-lt"/>
                          <a:hlinkClick r:id="rId5"/>
                        </a:rPr>
                        <a:t>jameslocum@gmail.com</a:t>
                      </a:r>
                      <a:endParaRPr lang="en-US" sz="1200" b="1" dirty="0">
                        <a:solidFill>
                          <a:schemeClr val="tx1"/>
                        </a:solidFill>
                        <a:latin typeface="+mn-lt"/>
                      </a:endParaRPr>
                    </a:p>
                    <a:p>
                      <a:pPr algn="l"/>
                      <a:endParaRPr lang="en-US" sz="1200" b="1" dirty="0">
                        <a:solidFill>
                          <a:schemeClr val="tx1"/>
                        </a:solidFill>
                        <a:latin typeface="+mn-lt"/>
                      </a:endParaRPr>
                    </a:p>
                    <a:p>
                      <a:pPr algn="l"/>
                      <a:r>
                        <a:rPr lang="en-US" sz="1200" b="1" dirty="0">
                          <a:solidFill>
                            <a:schemeClr val="tx1"/>
                          </a:solidFill>
                          <a:latin typeface="+mn-lt"/>
                        </a:rPr>
                        <a:t>Text or email to get a full list of upgrades done in the home</a:t>
                      </a:r>
                    </a:p>
                    <a:p>
                      <a:pPr algn="l"/>
                      <a:endParaRPr lang="en-US" sz="1200" b="1" dirty="0">
                        <a:solidFill>
                          <a:schemeClr val="tx1"/>
                        </a:solidFill>
                        <a:latin typeface="+mn-lt"/>
                      </a:endParaRP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latin typeface="+mn-lt"/>
                        </a:rPr>
                        <a:t>Master bedroom walk in closet and large tub</a:t>
                      </a:r>
                    </a:p>
                    <a:p>
                      <a:pPr marL="171450" indent="-171450">
                        <a:buFont typeface="Arial" panose="020B0604020202020204" pitchFamily="34" charset="0"/>
                        <a:buChar char="•"/>
                      </a:pPr>
                      <a:r>
                        <a:rPr lang="en-US" sz="1200" b="0" dirty="0">
                          <a:latin typeface="+mn-lt"/>
                        </a:rPr>
                        <a:t>Open concept living room, kitchen, dining area</a:t>
                      </a:r>
                    </a:p>
                    <a:p>
                      <a:pPr marL="171450" indent="-171450">
                        <a:buFont typeface="Arial" panose="020B0604020202020204" pitchFamily="34" charset="0"/>
                        <a:buChar char="•"/>
                      </a:pPr>
                      <a:r>
                        <a:rPr lang="en-US" sz="1200" b="0" dirty="0">
                          <a:latin typeface="+mn-lt"/>
                        </a:rPr>
                        <a:t>Large fenced in backyard with shed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268456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Nearly everything has been upgraded or redone</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Redone outdoor landscaping and reseeded lawn</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Exterior and interior newly painted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New under house vinyl skirting and new metal roof</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All new overhead lighting, and ceiling fans replaced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Luxury vinyl plank flooring throughout main area</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Refinished kitchen &amp; bathroom counters, added backsplash, new stainless steel kitchen faucet</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Kitchen cabinets freshly painted, with new fixtures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New blinds and curtains in every room</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Fiber optic internet installed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92096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Move in ready May 18</a:t>
                      </a:r>
                      <a:r>
                        <a:rPr lang="en-US" sz="1200" b="0" baseline="30000" dirty="0">
                          <a:latin typeface="+mn-lt"/>
                        </a:rPr>
                        <a:t>th</a:t>
                      </a:r>
                      <a:r>
                        <a:rPr lang="en-US" sz="1200" b="0" baseline="0" dirty="0">
                          <a:latin typeface="+mn-lt"/>
                        </a:rPr>
                        <a:t>, 2026</a:t>
                      </a:r>
                    </a:p>
                    <a:p>
                      <a:pPr marL="171450" indent="-171450">
                        <a:buFont typeface="Arial" panose="020B0604020202020204" pitchFamily="34" charset="0"/>
                        <a:buChar char="•"/>
                      </a:pPr>
                      <a:r>
                        <a:rPr lang="en-US" sz="1200" b="0" baseline="0" dirty="0">
                          <a:latin typeface="+mn-lt"/>
                        </a:rPr>
                        <a:t>New stainless steal appliances included: flat top electric stove, microwave, refrigerator, dishwasher</a:t>
                      </a:r>
                    </a:p>
                    <a:p>
                      <a:pPr marL="171450" indent="-171450">
                        <a:buFont typeface="Arial" panose="020B0604020202020204" pitchFamily="34" charset="0"/>
                        <a:buChar char="•"/>
                      </a:pPr>
                      <a:r>
                        <a:rPr lang="en-US" sz="1200" b="0" baseline="0" dirty="0">
                          <a:latin typeface="+mn-lt"/>
                        </a:rPr>
                        <a:t>Washer and dryer also included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4075846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4E5FD-B32B-5544-CC58-B376A986D4B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010D43E-B2E8-1DF3-3C7E-5A3ED94F56FA}"/>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4BED8CE1-0317-0652-F8C1-03201C2F6066}"/>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90821C17-31C0-74FF-A6A4-E97D1720E6A1}"/>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1/20/2026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273C1D39-23F1-2164-217B-01B25C0234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9BB21737-DA02-8DA0-92C7-EBC8D25E36FA}"/>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CF79CDDC-7E4A-410A-A3AF-C7379B00003A}"/>
              </a:ext>
            </a:extLst>
          </p:cNvPr>
          <p:cNvGraphicFramePr>
            <a:graphicFrameLocks noGrp="1"/>
          </p:cNvGraphicFramePr>
          <p:nvPr>
            <p:extLst>
              <p:ext uri="{D42A27DB-BD31-4B8C-83A1-F6EECF244321}">
                <p14:modId xmlns:p14="http://schemas.microsoft.com/office/powerpoint/2010/main" val="3586201034"/>
              </p:ext>
            </p:extLst>
          </p:nvPr>
        </p:nvGraphicFramePr>
        <p:xfrm>
          <a:off x="114300" y="2924806"/>
          <a:ext cx="6638245" cy="6104893"/>
        </p:xfrm>
        <a:graphic>
          <a:graphicData uri="http://schemas.openxmlformats.org/drawingml/2006/table">
            <a:tbl>
              <a:tblPr firstRow="1" bandRow="1">
                <a:tableStyleId>{93296810-A885-4BE3-A3E7-6D5BEEA58F35}</a:tableStyleId>
              </a:tblPr>
              <a:tblGrid>
                <a:gridCol w="1789557">
                  <a:extLst>
                    <a:ext uri="{9D8B030D-6E8A-4147-A177-3AD203B41FA5}">
                      <a16:colId xmlns:a16="http://schemas.microsoft.com/office/drawing/2014/main" val="2067313853"/>
                    </a:ext>
                  </a:extLst>
                </a:gridCol>
                <a:gridCol w="1164496">
                  <a:extLst>
                    <a:ext uri="{9D8B030D-6E8A-4147-A177-3AD203B41FA5}">
                      <a16:colId xmlns:a16="http://schemas.microsoft.com/office/drawing/2014/main" val="3838584133"/>
                    </a:ext>
                  </a:extLst>
                </a:gridCol>
                <a:gridCol w="2869247">
                  <a:extLst>
                    <a:ext uri="{9D8B030D-6E8A-4147-A177-3AD203B41FA5}">
                      <a16:colId xmlns:a16="http://schemas.microsoft.com/office/drawing/2014/main" val="2576815655"/>
                    </a:ext>
                  </a:extLst>
                </a:gridCol>
                <a:gridCol w="814945">
                  <a:extLst>
                    <a:ext uri="{9D8B030D-6E8A-4147-A177-3AD203B41FA5}">
                      <a16:colId xmlns:a16="http://schemas.microsoft.com/office/drawing/2014/main" val="263370199"/>
                    </a:ext>
                  </a:extLst>
                </a:gridCol>
              </a:tblGrid>
              <a:tr h="442786">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90158">
                <a:tc rowSpan="2">
                  <a:txBody>
                    <a:bodyPr/>
                    <a:lstStyle/>
                    <a:p>
                      <a:pPr algn="ctr"/>
                      <a:r>
                        <a:rPr lang="en-US" sz="1200" b="1" dirty="0">
                          <a:latin typeface="+mn-lt"/>
                        </a:rPr>
                        <a:t>169 Clara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$72,500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90158">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58 x 26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0158">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Champion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992540">
                <a:tc rowSpan="3">
                  <a:txBody>
                    <a:bodyPr/>
                    <a:lstStyle/>
                    <a:p>
                      <a:pPr algn="l"/>
                      <a:r>
                        <a:rPr lang="en-US" sz="1200" b="1" dirty="0">
                          <a:solidFill>
                            <a:schemeClr val="tx1"/>
                          </a:solidFill>
                        </a:rPr>
                        <a:t>Kim MacKenzie</a:t>
                      </a:r>
                    </a:p>
                    <a:p>
                      <a:pPr algn="l"/>
                      <a:r>
                        <a:rPr lang="en-US" sz="1200" b="1" dirty="0">
                          <a:solidFill>
                            <a:schemeClr val="tx1"/>
                          </a:solidFill>
                        </a:rPr>
                        <a:t>662-417-6848</a:t>
                      </a:r>
                    </a:p>
                    <a:p>
                      <a:pPr algn="l"/>
                      <a:r>
                        <a:rPr lang="en-US" sz="1200" b="1" dirty="0">
                          <a:solidFill>
                            <a:schemeClr val="tx1"/>
                          </a:solidFill>
                          <a:hlinkClick r:id="rId5"/>
                        </a:rPr>
                        <a:t>kimberlywmackenzie@gmail.com</a:t>
                      </a:r>
                      <a:endParaRPr lang="en-US" sz="1200" b="1" dirty="0">
                        <a:solidFill>
                          <a:schemeClr val="tx1"/>
                        </a:solidFill>
                      </a:endParaRPr>
                    </a:p>
                    <a:p>
                      <a:pPr algn="l"/>
                      <a:endParaRPr lang="en-US" sz="1200" b="1" dirty="0">
                        <a:solidFill>
                          <a:schemeClr val="tx1"/>
                        </a:solidFill>
                      </a:endParaRPr>
                    </a:p>
                    <a:p>
                      <a:pPr algn="l"/>
                      <a:r>
                        <a:rPr lang="en-US" sz="1200" b="1" dirty="0">
                          <a:solidFill>
                            <a:schemeClr val="tx1"/>
                          </a:solidFill>
                        </a:rPr>
                        <a:t>Stuart MacKenzie</a:t>
                      </a:r>
                    </a:p>
                    <a:p>
                      <a:pPr algn="l"/>
                      <a:r>
                        <a:rPr lang="en-US" sz="1200" b="1" dirty="0">
                          <a:solidFill>
                            <a:schemeClr val="tx1"/>
                          </a:solidFill>
                        </a:rPr>
                        <a:t>662-417-3670</a:t>
                      </a:r>
                    </a:p>
                    <a:p>
                      <a:pPr algn="l"/>
                      <a:endParaRPr lang="en-US" sz="1200" b="1" dirty="0">
                        <a:solidFill>
                          <a:schemeClr val="tx1"/>
                        </a:solidFill>
                        <a:latin typeface="+mn-lt"/>
                      </a:endParaRPr>
                    </a:p>
                    <a:p>
                      <a:pPr algn="ctr"/>
                      <a:r>
                        <a:rPr lang="en-US" sz="2000" b="1" dirty="0">
                          <a:solidFill>
                            <a:srgbClr val="FF0000"/>
                          </a:solidFill>
                          <a:highlight>
                            <a:srgbClr val="FFFF00"/>
                          </a:highlight>
                          <a:latin typeface="+mn-lt"/>
                        </a:rPr>
                        <a:t>DOUBLE WIDE</a:t>
                      </a: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Doublewide 1508 </a:t>
                      </a:r>
                      <a:r>
                        <a:rPr lang="en-US" sz="1200" b="0" dirty="0" err="1"/>
                        <a:t>sq.ft</a:t>
                      </a:r>
                      <a:r>
                        <a:rPr lang="en-US" sz="1200" b="0" dirty="0"/>
                        <a:t>.</a:t>
                      </a:r>
                    </a:p>
                    <a:p>
                      <a:pPr marL="171450" indent="-171450">
                        <a:buFont typeface="Arial" panose="020B0604020202020204" pitchFamily="34" charset="0"/>
                        <a:buChar char="•"/>
                      </a:pPr>
                      <a:r>
                        <a:rPr lang="en-US" sz="1200" b="0"/>
                        <a:t>Double </a:t>
                      </a:r>
                      <a:r>
                        <a:rPr lang="en-US" sz="1200" b="0" dirty="0"/>
                        <a:t>living room</a:t>
                      </a:r>
                    </a:p>
                    <a:p>
                      <a:pPr marL="171450" indent="-171450">
                        <a:buFont typeface="Arial" panose="020B0604020202020204" pitchFamily="34" charset="0"/>
                        <a:buChar char="•"/>
                      </a:pPr>
                      <a:r>
                        <a:rPr lang="en-US" sz="1200" b="0" dirty="0"/>
                        <a:t>Nice-sized covered front porch with railing</a:t>
                      </a:r>
                    </a:p>
                    <a:p>
                      <a:pPr marL="171450" indent="-171450">
                        <a:buFont typeface="Arial" panose="020B0604020202020204" pitchFamily="34" charset="0"/>
                        <a:buChar char="•"/>
                      </a:pPr>
                      <a:r>
                        <a:rPr lang="en-US" sz="1200" b="0" dirty="0"/>
                        <a:t>Back porch with railing</a:t>
                      </a:r>
                    </a:p>
                    <a:p>
                      <a:pPr marL="171450" indent="-171450">
                        <a:buFont typeface="Arial" panose="020B0604020202020204" pitchFamily="34" charset="0"/>
                        <a:buChar char="•"/>
                      </a:pPr>
                      <a:r>
                        <a:rPr lang="en-US" sz="1200" b="0" dirty="0"/>
                        <a:t>Open-concept layout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461196">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Floors replaced in most of the house in 2022</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Skirting replaced in 2021</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Back deck built 2021</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Ceiling fan in almost every room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337897">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Fenced-in backyard</a:t>
                      </a:r>
                    </a:p>
                    <a:p>
                      <a:pPr marL="171450" indent="-171450">
                        <a:buFont typeface="Arial" panose="020B0604020202020204" pitchFamily="34" charset="0"/>
                        <a:buChar char="•"/>
                      </a:pPr>
                      <a:r>
                        <a:rPr lang="en-US" sz="1200" b="0" baseline="0" dirty="0"/>
                        <a:t>Storage shed</a:t>
                      </a:r>
                    </a:p>
                    <a:p>
                      <a:pPr marL="171450" indent="-171450">
                        <a:buFont typeface="Arial" panose="020B0604020202020204" pitchFamily="34" charset="0"/>
                        <a:buChar char="•"/>
                      </a:pPr>
                      <a:r>
                        <a:rPr lang="en-US" sz="1200" b="0" baseline="0" dirty="0"/>
                        <a:t>Quiet street with nice front-porch view of horses and pasture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8973039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25063</TotalTime>
  <Words>1202</Words>
  <Application>Microsoft Office PowerPoint</Application>
  <PresentationFormat>On-screen Show (4:3)</PresentationFormat>
  <Paragraphs>159</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2026 Used Homes and Available Lots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119</cp:revision>
  <cp:lastPrinted>2026-01-06T21:06:48Z</cp:lastPrinted>
  <dcterms:created xsi:type="dcterms:W3CDTF">2017-07-26T21:02:01Z</dcterms:created>
  <dcterms:modified xsi:type="dcterms:W3CDTF">2026-01-20T16:33:38Z</dcterms:modified>
</cp:coreProperties>
</file>