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7"/>
  </p:notesMasterIdLst>
  <p:sldIdLst>
    <p:sldId id="288" r:id="rId2"/>
    <p:sldId id="318" r:id="rId3"/>
    <p:sldId id="319" r:id="rId4"/>
    <p:sldId id="307" r:id="rId5"/>
    <p:sldId id="308" r:id="rId6"/>
  </p:sldIdLst>
  <p:sldSz cx="6858000" cy="9144000" type="screen4x3"/>
  <p:notesSz cx="7102475" cy="93884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208" userDrawn="1">
          <p15:clr>
            <a:srgbClr val="A4A3A4"/>
          </p15:clr>
        </p15:guide>
        <p15:guide id="2" pos="72" userDrawn="1">
          <p15:clr>
            <a:srgbClr val="A4A3A4"/>
          </p15:clr>
        </p15:guide>
        <p15:guide id="3" orient="horz" pos="5688" userDrawn="1">
          <p15:clr>
            <a:srgbClr val="A4A3A4"/>
          </p15:clr>
        </p15:guide>
        <p15:guide id="4" orient="horz" pos="2472"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C451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6327" autoAdjust="0"/>
  </p:normalViewPr>
  <p:slideViewPr>
    <p:cSldViewPr snapToGrid="0" showGuides="1">
      <p:cViewPr varScale="1">
        <p:scale>
          <a:sx n="83" d="100"/>
          <a:sy n="83" d="100"/>
        </p:scale>
        <p:origin x="2970" y="84"/>
      </p:cViewPr>
      <p:guideLst>
        <p:guide orient="horz" pos="2208"/>
        <p:guide pos="72"/>
        <p:guide orient="horz" pos="5688"/>
        <p:guide orient="horz" pos="2472"/>
      </p:guideLst>
    </p:cSldViewPr>
  </p:slideViewPr>
  <p:notesTextViewPr>
    <p:cViewPr>
      <p:scale>
        <a:sx n="1" d="1"/>
        <a:sy n="1" d="1"/>
      </p:scale>
      <p:origin x="0" y="0"/>
    </p:cViewPr>
  </p:notesTextViewPr>
  <p:sorterViewPr>
    <p:cViewPr>
      <p:scale>
        <a:sx n="110" d="100"/>
        <a:sy n="11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12"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ori Hale" userId="082067c45480d47b" providerId="LiveId" clId="{F37E36DA-BE28-4C11-BCF0-26BF3A0DACEF}"/>
    <pc:docChg chg="delSld modSld">
      <pc:chgData name="Dori Hale" userId="082067c45480d47b" providerId="LiveId" clId="{F37E36DA-BE28-4C11-BCF0-26BF3A0DACEF}" dt="2025-06-23T15:10:19.658" v="11" actId="20577"/>
      <pc:docMkLst>
        <pc:docMk/>
      </pc:docMkLst>
      <pc:sldChg chg="modSp mod">
        <pc:chgData name="Dori Hale" userId="082067c45480d47b" providerId="LiveId" clId="{F37E36DA-BE28-4C11-BCF0-26BF3A0DACEF}" dt="2025-06-20T17:18:13.746" v="4" actId="20577"/>
        <pc:sldMkLst>
          <pc:docMk/>
          <pc:sldMk cId="856944360" sldId="288"/>
        </pc:sldMkLst>
        <pc:spChg chg="mod">
          <ac:chgData name="Dori Hale" userId="082067c45480d47b" providerId="LiveId" clId="{F37E36DA-BE28-4C11-BCF0-26BF3A0DACEF}" dt="2025-06-20T17:18:13.746" v="4" actId="20577"/>
          <ac:spMkLst>
            <pc:docMk/>
            <pc:sldMk cId="856944360" sldId="288"/>
            <ac:spMk id="7" creationId="{0D936F90-A060-82B1-9F94-28CAFBA2B65E}"/>
          </ac:spMkLst>
        </pc:spChg>
        <pc:spChg chg="mod">
          <ac:chgData name="Dori Hale" userId="082067c45480d47b" providerId="LiveId" clId="{F37E36DA-BE28-4C11-BCF0-26BF3A0DACEF}" dt="2025-06-20T17:18:04.836" v="0" actId="20577"/>
          <ac:spMkLst>
            <pc:docMk/>
            <pc:sldMk cId="856944360" sldId="288"/>
            <ac:spMk id="15" creationId="{F7E96BA2-B44A-48B6-90AE-632DCAD06148}"/>
          </ac:spMkLst>
        </pc:spChg>
      </pc:sldChg>
      <pc:sldChg chg="modSp mod">
        <pc:chgData name="Dori Hale" userId="082067c45480d47b" providerId="LiveId" clId="{F37E36DA-BE28-4C11-BCF0-26BF3A0DACEF}" dt="2025-06-23T15:10:19.658" v="11" actId="20577"/>
        <pc:sldMkLst>
          <pc:docMk/>
          <pc:sldMk cId="510999652" sldId="307"/>
        </pc:sldMkLst>
        <pc:graphicFrameChg chg="modGraphic">
          <ac:chgData name="Dori Hale" userId="082067c45480d47b" providerId="LiveId" clId="{F37E36DA-BE28-4C11-BCF0-26BF3A0DACEF}" dt="2025-06-23T15:10:19.658" v="11" actId="20577"/>
          <ac:graphicFrameMkLst>
            <pc:docMk/>
            <pc:sldMk cId="510999652" sldId="307"/>
            <ac:graphicFrameMk id="2" creationId="{750E9D91-F088-E8D2-2FA7-483EE4A26498}"/>
          </ac:graphicFrameMkLst>
        </pc:graphicFrameChg>
      </pc:sldChg>
      <pc:sldChg chg="del">
        <pc:chgData name="Dori Hale" userId="082067c45480d47b" providerId="LiveId" clId="{F37E36DA-BE28-4C11-BCF0-26BF3A0DACEF}" dt="2025-06-20T17:18:21.228" v="5" actId="2696"/>
        <pc:sldMkLst>
          <pc:docMk/>
          <pc:sldMk cId="1490620825" sldId="316"/>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1"/>
            <a:ext cx="3078163" cy="469900"/>
          </a:xfrm>
          <a:prstGeom prst="rect">
            <a:avLst/>
          </a:prstGeom>
        </p:spPr>
        <p:txBody>
          <a:bodyPr vert="horz" lIns="91417" tIns="45708" rIns="91417" bIns="45708" rtlCol="0"/>
          <a:lstStyle>
            <a:lvl1pPr algn="l">
              <a:defRPr sz="1200"/>
            </a:lvl1pPr>
          </a:lstStyle>
          <a:p>
            <a:endParaRPr lang="en-US" dirty="0"/>
          </a:p>
        </p:txBody>
      </p:sp>
      <p:sp>
        <p:nvSpPr>
          <p:cNvPr id="3" name="Date Placeholder 2"/>
          <p:cNvSpPr>
            <a:spLocks noGrp="1"/>
          </p:cNvSpPr>
          <p:nvPr>
            <p:ph type="dt" idx="1"/>
          </p:nvPr>
        </p:nvSpPr>
        <p:spPr>
          <a:xfrm>
            <a:off x="4022727" y="1"/>
            <a:ext cx="3078163" cy="469900"/>
          </a:xfrm>
          <a:prstGeom prst="rect">
            <a:avLst/>
          </a:prstGeom>
        </p:spPr>
        <p:txBody>
          <a:bodyPr vert="horz" lIns="91417" tIns="45708" rIns="91417" bIns="45708" rtlCol="0"/>
          <a:lstStyle>
            <a:lvl1pPr algn="r">
              <a:defRPr sz="1200"/>
            </a:lvl1pPr>
          </a:lstStyle>
          <a:p>
            <a:fld id="{125C1899-3986-4491-B33A-C5BA2F72B086}" type="datetimeFigureOut">
              <a:rPr lang="en-US" smtClean="0"/>
              <a:t>6/23/2025</a:t>
            </a:fld>
            <a:endParaRPr lang="en-US" dirty="0"/>
          </a:p>
        </p:txBody>
      </p:sp>
      <p:sp>
        <p:nvSpPr>
          <p:cNvPr id="4" name="Slide Image Placeholder 3"/>
          <p:cNvSpPr>
            <a:spLocks noGrp="1" noRot="1" noChangeAspect="1"/>
          </p:cNvSpPr>
          <p:nvPr>
            <p:ph type="sldImg" idx="2"/>
          </p:nvPr>
        </p:nvSpPr>
        <p:spPr>
          <a:xfrm>
            <a:off x="2363788" y="1173163"/>
            <a:ext cx="2374900" cy="3168650"/>
          </a:xfrm>
          <a:prstGeom prst="rect">
            <a:avLst/>
          </a:prstGeom>
          <a:noFill/>
          <a:ln w="12700">
            <a:solidFill>
              <a:prstClr val="black"/>
            </a:solidFill>
          </a:ln>
        </p:spPr>
        <p:txBody>
          <a:bodyPr vert="horz" lIns="91417" tIns="45708" rIns="91417" bIns="45708" rtlCol="0" anchor="ctr"/>
          <a:lstStyle/>
          <a:p>
            <a:endParaRPr lang="en-US" dirty="0"/>
          </a:p>
        </p:txBody>
      </p:sp>
      <p:sp>
        <p:nvSpPr>
          <p:cNvPr id="5" name="Notes Placeholder 4"/>
          <p:cNvSpPr>
            <a:spLocks noGrp="1"/>
          </p:cNvSpPr>
          <p:nvPr>
            <p:ph type="body" sz="quarter" idx="3"/>
          </p:nvPr>
        </p:nvSpPr>
        <p:spPr>
          <a:xfrm>
            <a:off x="709613" y="4518026"/>
            <a:ext cx="5683250" cy="3697288"/>
          </a:xfrm>
          <a:prstGeom prst="rect">
            <a:avLst/>
          </a:prstGeom>
        </p:spPr>
        <p:txBody>
          <a:bodyPr vert="horz" lIns="91417" tIns="45708" rIns="91417" bIns="45708"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2" y="8918576"/>
            <a:ext cx="3078163" cy="469900"/>
          </a:xfrm>
          <a:prstGeom prst="rect">
            <a:avLst/>
          </a:prstGeom>
        </p:spPr>
        <p:txBody>
          <a:bodyPr vert="horz" lIns="91417" tIns="45708" rIns="91417" bIns="45708" rtlCol="0" anchor="b"/>
          <a:lstStyle>
            <a:lvl1pPr algn="l">
              <a:defRPr sz="1200"/>
            </a:lvl1pPr>
          </a:lstStyle>
          <a:p>
            <a:endParaRPr lang="en-US" dirty="0"/>
          </a:p>
        </p:txBody>
      </p:sp>
      <p:sp>
        <p:nvSpPr>
          <p:cNvPr id="7" name="Slide Number Placeholder 6"/>
          <p:cNvSpPr>
            <a:spLocks noGrp="1"/>
          </p:cNvSpPr>
          <p:nvPr>
            <p:ph type="sldNum" sz="quarter" idx="5"/>
          </p:nvPr>
        </p:nvSpPr>
        <p:spPr>
          <a:xfrm>
            <a:off x="4022727" y="8918576"/>
            <a:ext cx="3078163" cy="469900"/>
          </a:xfrm>
          <a:prstGeom prst="rect">
            <a:avLst/>
          </a:prstGeom>
        </p:spPr>
        <p:txBody>
          <a:bodyPr vert="horz" lIns="91417" tIns="45708" rIns="91417" bIns="45708" rtlCol="0" anchor="b"/>
          <a:lstStyle>
            <a:lvl1pPr algn="r">
              <a:defRPr sz="1200"/>
            </a:lvl1pPr>
          </a:lstStyle>
          <a:p>
            <a:fld id="{D427A0FE-424F-4273-AE23-CACEF1CF0AFA}" type="slidenum">
              <a:rPr lang="en-US" smtClean="0"/>
              <a:t>‹#›</a:t>
            </a:fld>
            <a:endParaRPr lang="en-US" dirty="0"/>
          </a:p>
        </p:txBody>
      </p:sp>
    </p:spTree>
    <p:extLst>
      <p:ext uri="{BB962C8B-B14F-4D97-AF65-F5344CB8AC3E}">
        <p14:creationId xmlns:p14="http://schemas.microsoft.com/office/powerpoint/2010/main" val="13668462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33613" y="704850"/>
            <a:ext cx="2636837" cy="3519488"/>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8118154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33613" y="704850"/>
            <a:ext cx="2636837" cy="3519488"/>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880445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33613" y="704850"/>
            <a:ext cx="2636837" cy="3519488"/>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3349370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33613" y="704850"/>
            <a:ext cx="2636837" cy="3519488"/>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2264394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33613" y="704850"/>
            <a:ext cx="2636837" cy="3519488"/>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7111513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2FA0D81-0A4B-44A8-A46A-00BAEC508813}" type="datetimeFigureOut">
              <a:rPr lang="en-US" smtClean="0"/>
              <a:t>6/23/2025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727DA4B-B80E-480C-B1F1-A8E50D07C969}" type="slidenum">
              <a:rPr lang="en-US" smtClean="0"/>
              <a:t>‹#›</a:t>
            </a:fld>
            <a:endParaRPr lang="en-US" dirty="0"/>
          </a:p>
        </p:txBody>
      </p:sp>
    </p:spTree>
    <p:extLst>
      <p:ext uri="{BB962C8B-B14F-4D97-AF65-F5344CB8AC3E}">
        <p14:creationId xmlns:p14="http://schemas.microsoft.com/office/powerpoint/2010/main" val="25182214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2FA0D81-0A4B-44A8-A46A-00BAEC508813}" type="datetimeFigureOut">
              <a:rPr lang="en-US" smtClean="0"/>
              <a:t>6/23/2025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727DA4B-B80E-480C-B1F1-A8E50D07C969}" type="slidenum">
              <a:rPr lang="en-US" smtClean="0"/>
              <a:t>‹#›</a:t>
            </a:fld>
            <a:endParaRPr lang="en-US" dirty="0"/>
          </a:p>
        </p:txBody>
      </p:sp>
    </p:spTree>
    <p:extLst>
      <p:ext uri="{BB962C8B-B14F-4D97-AF65-F5344CB8AC3E}">
        <p14:creationId xmlns:p14="http://schemas.microsoft.com/office/powerpoint/2010/main" val="29252076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2FA0D81-0A4B-44A8-A46A-00BAEC508813}" type="datetimeFigureOut">
              <a:rPr lang="en-US" smtClean="0"/>
              <a:t>6/23/2025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727DA4B-B80E-480C-B1F1-A8E50D07C969}" type="slidenum">
              <a:rPr lang="en-US" smtClean="0"/>
              <a:t>‹#›</a:t>
            </a:fld>
            <a:endParaRPr lang="en-US" dirty="0"/>
          </a:p>
        </p:txBody>
      </p:sp>
    </p:spTree>
    <p:extLst>
      <p:ext uri="{BB962C8B-B14F-4D97-AF65-F5344CB8AC3E}">
        <p14:creationId xmlns:p14="http://schemas.microsoft.com/office/powerpoint/2010/main" val="8809535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2FA0D81-0A4B-44A8-A46A-00BAEC508813}" type="datetimeFigureOut">
              <a:rPr lang="en-US" smtClean="0"/>
              <a:t>6/23/2025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727DA4B-B80E-480C-B1F1-A8E50D07C969}" type="slidenum">
              <a:rPr lang="en-US" smtClean="0"/>
              <a:t>‹#›</a:t>
            </a:fld>
            <a:endParaRPr lang="en-US" dirty="0"/>
          </a:p>
        </p:txBody>
      </p:sp>
    </p:spTree>
    <p:extLst>
      <p:ext uri="{BB962C8B-B14F-4D97-AF65-F5344CB8AC3E}">
        <p14:creationId xmlns:p14="http://schemas.microsoft.com/office/powerpoint/2010/main" val="12444863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2FA0D81-0A4B-44A8-A46A-00BAEC508813}" type="datetimeFigureOut">
              <a:rPr lang="en-US" smtClean="0"/>
              <a:t>6/23/2025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727DA4B-B80E-480C-B1F1-A8E50D07C969}" type="slidenum">
              <a:rPr lang="en-US" smtClean="0"/>
              <a:t>‹#›</a:t>
            </a:fld>
            <a:endParaRPr lang="en-US" dirty="0"/>
          </a:p>
        </p:txBody>
      </p:sp>
    </p:spTree>
    <p:extLst>
      <p:ext uri="{BB962C8B-B14F-4D97-AF65-F5344CB8AC3E}">
        <p14:creationId xmlns:p14="http://schemas.microsoft.com/office/powerpoint/2010/main" val="9606124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2FA0D81-0A4B-44A8-A46A-00BAEC508813}" type="datetimeFigureOut">
              <a:rPr lang="en-US" smtClean="0"/>
              <a:t>6/23/2025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727DA4B-B80E-480C-B1F1-A8E50D07C969}" type="slidenum">
              <a:rPr lang="en-US" smtClean="0"/>
              <a:t>‹#›</a:t>
            </a:fld>
            <a:endParaRPr lang="en-US" dirty="0"/>
          </a:p>
        </p:txBody>
      </p:sp>
    </p:spTree>
    <p:extLst>
      <p:ext uri="{BB962C8B-B14F-4D97-AF65-F5344CB8AC3E}">
        <p14:creationId xmlns:p14="http://schemas.microsoft.com/office/powerpoint/2010/main" val="3333801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472381" y="3340100"/>
            <a:ext cx="2901255" cy="4912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3471863" y="3340100"/>
            <a:ext cx="2915543" cy="4912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2FA0D81-0A4B-44A8-A46A-00BAEC508813}" type="datetimeFigureOut">
              <a:rPr lang="en-US" smtClean="0"/>
              <a:t>6/23/2025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727DA4B-B80E-480C-B1F1-A8E50D07C969}" type="slidenum">
              <a:rPr lang="en-US" smtClean="0"/>
              <a:t>‹#›</a:t>
            </a:fld>
            <a:endParaRPr lang="en-US" dirty="0"/>
          </a:p>
        </p:txBody>
      </p:sp>
    </p:spTree>
    <p:extLst>
      <p:ext uri="{BB962C8B-B14F-4D97-AF65-F5344CB8AC3E}">
        <p14:creationId xmlns:p14="http://schemas.microsoft.com/office/powerpoint/2010/main" val="12736539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2FA0D81-0A4B-44A8-A46A-00BAEC508813}" type="datetimeFigureOut">
              <a:rPr lang="en-US" smtClean="0"/>
              <a:t>6/23/2025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727DA4B-B80E-480C-B1F1-A8E50D07C969}" type="slidenum">
              <a:rPr lang="en-US" smtClean="0"/>
              <a:t>‹#›</a:t>
            </a:fld>
            <a:endParaRPr lang="en-US" dirty="0"/>
          </a:p>
        </p:txBody>
      </p:sp>
    </p:spTree>
    <p:extLst>
      <p:ext uri="{BB962C8B-B14F-4D97-AF65-F5344CB8AC3E}">
        <p14:creationId xmlns:p14="http://schemas.microsoft.com/office/powerpoint/2010/main" val="20237580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2FA0D81-0A4B-44A8-A46A-00BAEC508813}" type="datetimeFigureOut">
              <a:rPr lang="en-US" smtClean="0"/>
              <a:t>6/23/2025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727DA4B-B80E-480C-B1F1-A8E50D07C969}" type="slidenum">
              <a:rPr lang="en-US" smtClean="0"/>
              <a:t>‹#›</a:t>
            </a:fld>
            <a:endParaRPr lang="en-US" dirty="0"/>
          </a:p>
        </p:txBody>
      </p:sp>
    </p:spTree>
    <p:extLst>
      <p:ext uri="{BB962C8B-B14F-4D97-AF65-F5344CB8AC3E}">
        <p14:creationId xmlns:p14="http://schemas.microsoft.com/office/powerpoint/2010/main" val="12744239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82FA0D81-0A4B-44A8-A46A-00BAEC508813}" type="datetimeFigureOut">
              <a:rPr lang="en-US" smtClean="0"/>
              <a:t>6/23/2025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727DA4B-B80E-480C-B1F1-A8E50D07C969}" type="slidenum">
              <a:rPr lang="en-US" smtClean="0"/>
              <a:t>‹#›</a:t>
            </a:fld>
            <a:endParaRPr lang="en-US" dirty="0"/>
          </a:p>
        </p:txBody>
      </p:sp>
    </p:spTree>
    <p:extLst>
      <p:ext uri="{BB962C8B-B14F-4D97-AF65-F5344CB8AC3E}">
        <p14:creationId xmlns:p14="http://schemas.microsoft.com/office/powerpoint/2010/main" val="41814600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dirty="0"/>
              <a:t>Click icon to add picture</a:t>
            </a:r>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82FA0D81-0A4B-44A8-A46A-00BAEC508813}" type="datetimeFigureOut">
              <a:rPr lang="en-US" smtClean="0"/>
              <a:t>6/23/2025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727DA4B-B80E-480C-B1F1-A8E50D07C969}" type="slidenum">
              <a:rPr lang="en-US" smtClean="0"/>
              <a:t>‹#›</a:t>
            </a:fld>
            <a:endParaRPr lang="en-US" dirty="0"/>
          </a:p>
        </p:txBody>
      </p:sp>
    </p:spTree>
    <p:extLst>
      <p:ext uri="{BB962C8B-B14F-4D97-AF65-F5344CB8AC3E}">
        <p14:creationId xmlns:p14="http://schemas.microsoft.com/office/powerpoint/2010/main" val="21324906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82FA0D81-0A4B-44A8-A46A-00BAEC508813}" type="datetimeFigureOut">
              <a:rPr lang="en-US" smtClean="0"/>
              <a:t>6/23/2025</a:t>
            </a:fld>
            <a:endParaRPr lang="en-US" dirty="0"/>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4727DA4B-B80E-480C-B1F1-A8E50D07C969}" type="slidenum">
              <a:rPr lang="en-US" smtClean="0"/>
              <a:t>‹#›</a:t>
            </a:fld>
            <a:endParaRPr lang="en-US" dirty="0"/>
          </a:p>
        </p:txBody>
      </p:sp>
    </p:spTree>
    <p:extLst>
      <p:ext uri="{BB962C8B-B14F-4D97-AF65-F5344CB8AC3E}">
        <p14:creationId xmlns:p14="http://schemas.microsoft.com/office/powerpoint/2010/main" val="301827287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jennlake662@gmail.com"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hyperlink" Target="mailto:jennlake662@gmail.com"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hyperlink" Target="mailto:strongriver@strongriverconstruction.com" TargetMode="External"/><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3" Type="http://schemas.openxmlformats.org/officeDocument/2006/relationships/hyperlink" Target="mailto:jennlake662@gmail.com"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hyperlink" Target="mailto:jennlake662@gmail.com"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hyperlink" Target="mailto:cjtkhacker@me.com" TargetMode="External"/><Relationship Id="rId4" Type="http://schemas.openxmlformats.org/officeDocument/2006/relationships/image" Target="../media/image1.png"/></Relationships>
</file>

<file path=ppt/slides/_rels/slide5.xml.rels><?xml version="1.0" encoding="UTF-8" standalone="yes"?>
<Relationships xmlns="http://schemas.openxmlformats.org/package/2006/relationships"><Relationship Id="rId3" Type="http://schemas.openxmlformats.org/officeDocument/2006/relationships/hyperlink" Target="mailto:jennlake662@gmail.com"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5" Type="http://schemas.openxmlformats.org/officeDocument/2006/relationships/hyperlink" Target="mailto:acehomesllc@gmail.com" TargetMode="External"/><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CB15C7-4440-409A-B35C-610EBEC757D8}"/>
              </a:ext>
            </a:extLst>
          </p:cNvPr>
          <p:cNvSpPr>
            <a:spLocks noGrp="1"/>
          </p:cNvSpPr>
          <p:nvPr>
            <p:ph type="ctrTitle"/>
          </p:nvPr>
        </p:nvSpPr>
        <p:spPr>
          <a:xfrm>
            <a:off x="514350" y="1033758"/>
            <a:ext cx="5829300" cy="573666"/>
          </a:xfrm>
        </p:spPr>
        <p:txBody>
          <a:bodyPr anchor="t">
            <a:normAutofit/>
          </a:bodyPr>
          <a:lstStyle/>
          <a:p>
            <a:r>
              <a:rPr lang="en-US" sz="2400" b="1" dirty="0">
                <a:solidFill>
                  <a:srgbClr val="2C451B"/>
                </a:solidFill>
                <a:latin typeface="+mn-lt"/>
                <a:cs typeface="Arial" panose="020B0604020202020204" pitchFamily="34" charset="0"/>
              </a:rPr>
              <a:t>2025 Used Homes and Available Lots</a:t>
            </a:r>
          </a:p>
        </p:txBody>
      </p:sp>
      <p:sp>
        <p:nvSpPr>
          <p:cNvPr id="9" name="Subtitle 2">
            <a:extLst>
              <a:ext uri="{FF2B5EF4-FFF2-40B4-BE49-F238E27FC236}">
                <a16:creationId xmlns:a16="http://schemas.microsoft.com/office/drawing/2014/main" id="{30E8686F-6C61-4395-9358-4F4081152338}"/>
              </a:ext>
            </a:extLst>
          </p:cNvPr>
          <p:cNvSpPr txBox="1">
            <a:spLocks/>
          </p:cNvSpPr>
          <p:nvPr/>
        </p:nvSpPr>
        <p:spPr>
          <a:xfrm>
            <a:off x="4925567" y="65107"/>
            <a:ext cx="1927451" cy="782052"/>
          </a:xfrm>
          <a:prstGeom prst="rect">
            <a:avLst/>
          </a:prstGeom>
        </p:spPr>
        <p:txBody>
          <a:bodyPr vert="horz" lIns="91440" tIns="45720" rIns="91440" bIns="45720" rtlCol="0">
            <a:noAutofit/>
          </a:bodyPr>
          <a:lstStyle>
            <a:lvl1pPr marL="0" indent="0" algn="ctr" defTabSz="685800" rtl="0" eaLnBrk="1" latinLnBrk="0" hangingPunct="1">
              <a:lnSpc>
                <a:spcPct val="90000"/>
              </a:lnSpc>
              <a:spcBef>
                <a:spcPts val="750"/>
              </a:spcBef>
              <a:buFont typeface="Arial" panose="020B0604020202020204" pitchFamily="34" charset="0"/>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pPr>
              <a:lnSpc>
                <a:spcPct val="100000"/>
              </a:lnSpc>
              <a:spcBef>
                <a:spcPts val="0"/>
              </a:spcBef>
            </a:pPr>
            <a:r>
              <a:rPr lang="en-US" sz="1050" b="1" dirty="0">
                <a:solidFill>
                  <a:srgbClr val="2C451B"/>
                </a:solidFill>
              </a:rPr>
              <a:t>185 JennLake Drive</a:t>
            </a:r>
          </a:p>
          <a:p>
            <a:pPr>
              <a:lnSpc>
                <a:spcPct val="100000"/>
              </a:lnSpc>
              <a:spcBef>
                <a:spcPts val="0"/>
              </a:spcBef>
            </a:pPr>
            <a:r>
              <a:rPr lang="en-US" sz="1050" b="1" dirty="0">
                <a:solidFill>
                  <a:srgbClr val="2C451B"/>
                </a:solidFill>
              </a:rPr>
              <a:t>Starkville, MS 39759</a:t>
            </a:r>
          </a:p>
          <a:p>
            <a:pPr>
              <a:lnSpc>
                <a:spcPct val="100000"/>
              </a:lnSpc>
              <a:spcBef>
                <a:spcPts val="0"/>
              </a:spcBef>
            </a:pPr>
            <a:r>
              <a:rPr lang="en-US" sz="1050" b="1" dirty="0">
                <a:solidFill>
                  <a:srgbClr val="2C451B"/>
                </a:solidFill>
              </a:rPr>
              <a:t>Office: 662-324-1001</a:t>
            </a:r>
          </a:p>
          <a:p>
            <a:pPr>
              <a:lnSpc>
                <a:spcPct val="100000"/>
              </a:lnSpc>
              <a:spcBef>
                <a:spcPts val="0"/>
              </a:spcBef>
            </a:pPr>
            <a:r>
              <a:rPr lang="en-US" sz="1050" b="1" dirty="0">
                <a:solidFill>
                  <a:srgbClr val="2C451B"/>
                </a:solidFill>
              </a:rPr>
              <a:t>Mobile: 404-796-4152</a:t>
            </a:r>
          </a:p>
          <a:p>
            <a:pPr>
              <a:lnSpc>
                <a:spcPct val="100000"/>
              </a:lnSpc>
              <a:spcBef>
                <a:spcPts val="0"/>
              </a:spcBef>
            </a:pPr>
            <a:r>
              <a:rPr lang="en-US" sz="1050" b="1" dirty="0">
                <a:solidFill>
                  <a:srgbClr val="2C451B"/>
                </a:solidFill>
                <a:hlinkClick r:id="rId3"/>
              </a:rPr>
              <a:t>jennlake662@gmail.com</a:t>
            </a:r>
            <a:endParaRPr lang="en-US" sz="1050" b="1" dirty="0">
              <a:solidFill>
                <a:srgbClr val="2C451B"/>
              </a:solidFill>
            </a:endParaRPr>
          </a:p>
          <a:p>
            <a:pPr marL="285750" indent="-285750">
              <a:lnSpc>
                <a:spcPct val="100000"/>
              </a:lnSpc>
              <a:spcBef>
                <a:spcPts val="0"/>
              </a:spcBef>
              <a:buFont typeface="Arial" panose="020B0604020202020204" pitchFamily="34" charset="0"/>
              <a:buChar char="•"/>
            </a:pPr>
            <a:endParaRPr lang="en-US" sz="1050" b="1" dirty="0">
              <a:solidFill>
                <a:srgbClr val="2C451B"/>
              </a:solidFill>
            </a:endParaRPr>
          </a:p>
        </p:txBody>
      </p:sp>
      <p:pic>
        <p:nvPicPr>
          <p:cNvPr id="5" name="Picture 4">
            <a:extLst>
              <a:ext uri="{FF2B5EF4-FFF2-40B4-BE49-F238E27FC236}">
                <a16:creationId xmlns:a16="http://schemas.microsoft.com/office/drawing/2014/main" id="{FBAA6428-7792-4703-B067-F6ED2BBC7EA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4443" y="140226"/>
            <a:ext cx="2130556" cy="618745"/>
          </a:xfrm>
          <a:prstGeom prst="rect">
            <a:avLst/>
          </a:prstGeom>
        </p:spPr>
      </p:pic>
      <p:sp>
        <p:nvSpPr>
          <p:cNvPr id="15" name="Subtitle 2">
            <a:extLst>
              <a:ext uri="{FF2B5EF4-FFF2-40B4-BE49-F238E27FC236}">
                <a16:creationId xmlns:a16="http://schemas.microsoft.com/office/drawing/2014/main" id="{F7E96BA2-B44A-48B6-90AE-632DCAD06148}"/>
              </a:ext>
            </a:extLst>
          </p:cNvPr>
          <p:cNvSpPr>
            <a:spLocks noGrp="1"/>
          </p:cNvSpPr>
          <p:nvPr>
            <p:ph type="subTitle" idx="1"/>
          </p:nvPr>
        </p:nvSpPr>
        <p:spPr>
          <a:xfrm>
            <a:off x="726359" y="2106968"/>
            <a:ext cx="5254334" cy="1285047"/>
          </a:xfrm>
        </p:spPr>
        <p:txBody>
          <a:bodyPr>
            <a:noAutofit/>
          </a:bodyPr>
          <a:lstStyle/>
          <a:p>
            <a:pPr marL="171450" lvl="1" indent="-171450" algn="l">
              <a:buFont typeface="Arial" panose="020B0604020202020204" pitchFamily="34" charset="0"/>
              <a:buChar char="•"/>
            </a:pPr>
            <a:r>
              <a:rPr lang="en-US" sz="1400" b="1" dirty="0">
                <a:solidFill>
                  <a:schemeClr val="accent6">
                    <a:lumMod val="50000"/>
                  </a:schemeClr>
                </a:solidFill>
                <a:cs typeface="Arial" panose="020B0604020202020204" pitchFamily="34" charset="0"/>
              </a:rPr>
              <a:t>32 Bernice Way</a:t>
            </a:r>
          </a:p>
          <a:p>
            <a:pPr marL="171450" lvl="1" indent="-171450" algn="l">
              <a:buFont typeface="Arial" panose="020B0604020202020204" pitchFamily="34" charset="0"/>
              <a:buChar char="•"/>
            </a:pPr>
            <a:r>
              <a:rPr lang="en-US" sz="1400" b="1" dirty="0">
                <a:solidFill>
                  <a:schemeClr val="accent6">
                    <a:lumMod val="50000"/>
                  </a:schemeClr>
                </a:solidFill>
                <a:cs typeface="Arial" panose="020B0604020202020204" pitchFamily="34" charset="0"/>
              </a:rPr>
              <a:t>142 Dixie Way  </a:t>
            </a:r>
          </a:p>
          <a:p>
            <a:pPr marL="171450" lvl="1" indent="-171450" algn="l">
              <a:buFont typeface="Arial" panose="020B0604020202020204" pitchFamily="34" charset="0"/>
              <a:buChar char="•"/>
            </a:pPr>
            <a:r>
              <a:rPr lang="en-US" sz="1400" b="1" dirty="0">
                <a:solidFill>
                  <a:schemeClr val="accent6">
                    <a:lumMod val="50000"/>
                  </a:schemeClr>
                </a:solidFill>
                <a:cs typeface="Arial" panose="020B0604020202020204" pitchFamily="34" charset="0"/>
              </a:rPr>
              <a:t>154 Dixie Way </a:t>
            </a:r>
          </a:p>
          <a:p>
            <a:pPr marL="171450" lvl="1" indent="-171450" algn="l">
              <a:buFont typeface="Arial" panose="020B0604020202020204" pitchFamily="34" charset="0"/>
              <a:buChar char="•"/>
            </a:pPr>
            <a:r>
              <a:rPr lang="en-US" sz="1400" b="1" dirty="0">
                <a:solidFill>
                  <a:srgbClr val="2C451B"/>
                </a:solidFill>
              </a:rPr>
              <a:t>636 JennLake Dr</a:t>
            </a:r>
          </a:p>
          <a:p>
            <a:pPr marL="171450" lvl="1" indent="-171450" algn="l">
              <a:buFont typeface="Arial" panose="020B0604020202020204" pitchFamily="34" charset="0"/>
              <a:buChar char="•"/>
            </a:pPr>
            <a:endParaRPr lang="en-US" sz="1400" b="1" dirty="0">
              <a:solidFill>
                <a:schemeClr val="accent6">
                  <a:lumMod val="50000"/>
                </a:schemeClr>
              </a:solidFill>
              <a:cs typeface="Arial" panose="020B0604020202020204" pitchFamily="34" charset="0"/>
            </a:endParaRPr>
          </a:p>
          <a:p>
            <a:pPr marL="171450" lvl="1" indent="-171450" algn="l">
              <a:buFont typeface="Arial" panose="020B0604020202020204" pitchFamily="34" charset="0"/>
              <a:buChar char="•"/>
            </a:pPr>
            <a:endParaRPr lang="en-US" sz="1400" b="1" dirty="0">
              <a:solidFill>
                <a:schemeClr val="accent6">
                  <a:lumMod val="50000"/>
                </a:schemeClr>
              </a:solidFill>
              <a:cs typeface="Arial" panose="020B0604020202020204" pitchFamily="34" charset="0"/>
            </a:endParaRPr>
          </a:p>
          <a:p>
            <a:pPr marL="0" lvl="1" algn="l"/>
            <a:endParaRPr lang="en-US" sz="1400" b="1" dirty="0">
              <a:solidFill>
                <a:schemeClr val="accent6">
                  <a:lumMod val="50000"/>
                </a:schemeClr>
              </a:solidFill>
              <a:cs typeface="Arial" panose="020B0604020202020204" pitchFamily="34" charset="0"/>
            </a:endParaRPr>
          </a:p>
          <a:p>
            <a:pPr marL="0" lvl="1" algn="l"/>
            <a:endParaRPr lang="en-US" sz="1800" b="1" u="sng" dirty="0">
              <a:solidFill>
                <a:schemeClr val="accent6">
                  <a:lumMod val="50000"/>
                </a:schemeClr>
              </a:solidFill>
              <a:cs typeface="Arial" panose="020B0604020202020204" pitchFamily="34" charset="0"/>
            </a:endParaRPr>
          </a:p>
          <a:p>
            <a:pPr marL="0" lvl="1" algn="l"/>
            <a:endParaRPr lang="en-US" sz="2000" u="sng" dirty="0">
              <a:solidFill>
                <a:schemeClr val="accent6">
                  <a:lumMod val="50000"/>
                </a:schemeClr>
              </a:solidFill>
              <a:cs typeface="Arial" panose="020B0604020202020204" pitchFamily="34" charset="0"/>
            </a:endParaRPr>
          </a:p>
        </p:txBody>
      </p:sp>
      <p:sp>
        <p:nvSpPr>
          <p:cNvPr id="17" name="Title 1">
            <a:extLst>
              <a:ext uri="{FF2B5EF4-FFF2-40B4-BE49-F238E27FC236}">
                <a16:creationId xmlns:a16="http://schemas.microsoft.com/office/drawing/2014/main" id="{BF2189E1-E91D-4778-B40A-CDC853D92E81}"/>
              </a:ext>
            </a:extLst>
          </p:cNvPr>
          <p:cNvSpPr txBox="1">
            <a:spLocks/>
          </p:cNvSpPr>
          <p:nvPr/>
        </p:nvSpPr>
        <p:spPr>
          <a:xfrm>
            <a:off x="726359" y="1773623"/>
            <a:ext cx="2779761" cy="317856"/>
          </a:xfrm>
          <a:prstGeom prst="rect">
            <a:avLst/>
          </a:prstGeom>
        </p:spPr>
        <p:txBody>
          <a:bodyPr vert="horz" lIns="91440" tIns="45720" rIns="91440" bIns="45720" rtlCol="0" anchor="t">
            <a:normAutofit lnSpcReduction="10000"/>
          </a:bodyPr>
          <a:lstStyle>
            <a:lvl1pPr algn="ctr" defTabSz="685800" rtl="0" eaLnBrk="1" latinLnBrk="0" hangingPunct="1">
              <a:lnSpc>
                <a:spcPct val="90000"/>
              </a:lnSpc>
              <a:spcBef>
                <a:spcPct val="0"/>
              </a:spcBef>
              <a:buNone/>
              <a:defRPr sz="4500" kern="1200">
                <a:solidFill>
                  <a:schemeClr val="tx1"/>
                </a:solidFill>
                <a:latin typeface="+mj-lt"/>
                <a:ea typeface="+mj-ea"/>
                <a:cs typeface="+mj-cs"/>
              </a:defRPr>
            </a:lvl1pPr>
          </a:lstStyle>
          <a:p>
            <a:pPr algn="l"/>
            <a:r>
              <a:rPr lang="en-US" sz="1800" b="1" u="sng" dirty="0">
                <a:solidFill>
                  <a:srgbClr val="2C451B"/>
                </a:solidFill>
                <a:latin typeface="+mn-lt"/>
                <a:cs typeface="Arial" panose="020B0604020202020204" pitchFamily="34" charset="0"/>
              </a:rPr>
              <a:t>USED Homes for Sale:</a:t>
            </a:r>
          </a:p>
        </p:txBody>
      </p:sp>
      <p:sp>
        <p:nvSpPr>
          <p:cNvPr id="3" name="Title 1">
            <a:extLst>
              <a:ext uri="{FF2B5EF4-FFF2-40B4-BE49-F238E27FC236}">
                <a16:creationId xmlns:a16="http://schemas.microsoft.com/office/drawing/2014/main" id="{99A094CD-C666-9F41-7FE2-6731A915A556}"/>
              </a:ext>
            </a:extLst>
          </p:cNvPr>
          <p:cNvSpPr txBox="1">
            <a:spLocks noChangeAspect="1"/>
          </p:cNvSpPr>
          <p:nvPr/>
        </p:nvSpPr>
        <p:spPr>
          <a:xfrm>
            <a:off x="726359" y="3904982"/>
            <a:ext cx="5254334" cy="317856"/>
          </a:xfrm>
          <a:prstGeom prst="rect">
            <a:avLst/>
          </a:prstGeom>
        </p:spPr>
        <p:txBody>
          <a:bodyPr vert="horz" lIns="91440" tIns="45720" rIns="91440" bIns="45720" rtlCol="0" anchor="t">
            <a:noAutofit/>
          </a:bodyPr>
          <a:lstStyle>
            <a:lvl1pPr algn="ctr" defTabSz="685800" rtl="0" eaLnBrk="1" latinLnBrk="0" hangingPunct="1">
              <a:lnSpc>
                <a:spcPct val="90000"/>
              </a:lnSpc>
              <a:spcBef>
                <a:spcPct val="0"/>
              </a:spcBef>
              <a:buNone/>
              <a:defRPr sz="4500" kern="1200">
                <a:solidFill>
                  <a:schemeClr val="tx1"/>
                </a:solidFill>
                <a:latin typeface="+mj-lt"/>
                <a:ea typeface="+mj-ea"/>
                <a:cs typeface="+mj-cs"/>
              </a:defRPr>
            </a:lvl1pPr>
          </a:lstStyle>
          <a:p>
            <a:pPr algn="l"/>
            <a:r>
              <a:rPr lang="en-US" sz="1800" b="1" u="sng" dirty="0">
                <a:solidFill>
                  <a:srgbClr val="2C451B"/>
                </a:solidFill>
                <a:latin typeface="+mn-lt"/>
                <a:cs typeface="Arial" panose="020B0604020202020204" pitchFamily="34" charset="0"/>
              </a:rPr>
              <a:t>EMPTY Lots Available for New Home Installations:</a:t>
            </a:r>
          </a:p>
        </p:txBody>
      </p:sp>
      <p:sp>
        <p:nvSpPr>
          <p:cNvPr id="6" name="Subtitle 2">
            <a:extLst>
              <a:ext uri="{FF2B5EF4-FFF2-40B4-BE49-F238E27FC236}">
                <a16:creationId xmlns:a16="http://schemas.microsoft.com/office/drawing/2014/main" id="{61022A8E-D8DD-A3B1-42C9-1A3F12F79BA5}"/>
              </a:ext>
            </a:extLst>
          </p:cNvPr>
          <p:cNvSpPr txBox="1">
            <a:spLocks/>
          </p:cNvSpPr>
          <p:nvPr/>
        </p:nvSpPr>
        <p:spPr>
          <a:xfrm>
            <a:off x="752855" y="4274984"/>
            <a:ext cx="5254334" cy="703416"/>
          </a:xfrm>
          <a:prstGeom prst="rect">
            <a:avLst/>
          </a:prstGeom>
        </p:spPr>
        <p:txBody>
          <a:bodyPr vert="horz" lIns="91440" tIns="45720" rIns="91440" bIns="45720" rtlCol="0">
            <a:noAutofit/>
          </a:bodyPr>
          <a:lstStyle>
            <a:lvl1pPr marL="0" indent="0" algn="ctr" defTabSz="685800" rtl="0" eaLnBrk="1" latinLnBrk="0" hangingPunct="1">
              <a:lnSpc>
                <a:spcPct val="90000"/>
              </a:lnSpc>
              <a:spcBef>
                <a:spcPts val="750"/>
              </a:spcBef>
              <a:buFont typeface="Arial" panose="020B0604020202020204" pitchFamily="34" charset="0"/>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pPr marL="169863" lvl="1" indent="-169863" algn="l">
              <a:buFont typeface="Arial" panose="020B0604020202020204" pitchFamily="34" charset="0"/>
              <a:buChar char="•"/>
            </a:pPr>
            <a:r>
              <a:rPr lang="en-US" sz="1400" dirty="0">
                <a:solidFill>
                  <a:schemeClr val="accent6">
                    <a:lumMod val="50000"/>
                  </a:schemeClr>
                </a:solidFill>
                <a:cs typeface="Arial" panose="020B0604020202020204" pitchFamily="34" charset="0"/>
              </a:rPr>
              <a:t>There are currently no empty lots available </a:t>
            </a:r>
          </a:p>
        </p:txBody>
      </p:sp>
      <p:sp>
        <p:nvSpPr>
          <p:cNvPr id="8" name="Title 1">
            <a:extLst>
              <a:ext uri="{FF2B5EF4-FFF2-40B4-BE49-F238E27FC236}">
                <a16:creationId xmlns:a16="http://schemas.microsoft.com/office/drawing/2014/main" id="{75BD45CD-D67C-8C83-1E5F-ED8570DAC3DC}"/>
              </a:ext>
            </a:extLst>
          </p:cNvPr>
          <p:cNvSpPr txBox="1">
            <a:spLocks noChangeAspect="1"/>
          </p:cNvSpPr>
          <p:nvPr/>
        </p:nvSpPr>
        <p:spPr>
          <a:xfrm>
            <a:off x="726359" y="4921163"/>
            <a:ext cx="5254334" cy="317856"/>
          </a:xfrm>
          <a:prstGeom prst="rect">
            <a:avLst/>
          </a:prstGeom>
        </p:spPr>
        <p:txBody>
          <a:bodyPr vert="horz" lIns="91440" tIns="45720" rIns="91440" bIns="45720" rtlCol="0" anchor="t">
            <a:noAutofit/>
          </a:bodyPr>
          <a:lstStyle>
            <a:lvl1pPr algn="ctr" defTabSz="685800" rtl="0" eaLnBrk="1" latinLnBrk="0" hangingPunct="1">
              <a:lnSpc>
                <a:spcPct val="90000"/>
              </a:lnSpc>
              <a:spcBef>
                <a:spcPct val="0"/>
              </a:spcBef>
              <a:buNone/>
              <a:defRPr sz="4500" kern="1200">
                <a:solidFill>
                  <a:schemeClr val="tx1"/>
                </a:solidFill>
                <a:latin typeface="+mj-lt"/>
                <a:ea typeface="+mj-ea"/>
                <a:cs typeface="+mj-cs"/>
              </a:defRPr>
            </a:lvl1pPr>
          </a:lstStyle>
          <a:p>
            <a:pPr algn="l"/>
            <a:r>
              <a:rPr lang="en-US" sz="1800" b="1" u="sng" dirty="0">
                <a:solidFill>
                  <a:srgbClr val="2C451B"/>
                </a:solidFill>
                <a:latin typeface="+mn-lt"/>
                <a:cs typeface="Arial" panose="020B0604020202020204" pitchFamily="34" charset="0"/>
              </a:rPr>
              <a:t>Homes SOLD in 2025:</a:t>
            </a:r>
          </a:p>
        </p:txBody>
      </p:sp>
      <p:sp>
        <p:nvSpPr>
          <p:cNvPr id="10" name="Subtitle 2">
            <a:extLst>
              <a:ext uri="{FF2B5EF4-FFF2-40B4-BE49-F238E27FC236}">
                <a16:creationId xmlns:a16="http://schemas.microsoft.com/office/drawing/2014/main" id="{9CC7DA70-8D05-10FC-C880-84E656CB369D}"/>
              </a:ext>
            </a:extLst>
          </p:cNvPr>
          <p:cNvSpPr txBox="1">
            <a:spLocks/>
          </p:cNvSpPr>
          <p:nvPr/>
        </p:nvSpPr>
        <p:spPr>
          <a:xfrm>
            <a:off x="752855" y="5239019"/>
            <a:ext cx="2447545" cy="2722941"/>
          </a:xfrm>
          <a:prstGeom prst="rect">
            <a:avLst/>
          </a:prstGeom>
        </p:spPr>
        <p:txBody>
          <a:bodyPr vert="horz" lIns="91440" tIns="45720" rIns="91440" bIns="45720" rtlCol="0">
            <a:noAutofit/>
          </a:bodyPr>
          <a:lstStyle>
            <a:lvl1pPr marL="0" indent="0" algn="ctr" defTabSz="685800" rtl="0" eaLnBrk="1" latinLnBrk="0" hangingPunct="1">
              <a:lnSpc>
                <a:spcPct val="90000"/>
              </a:lnSpc>
              <a:spcBef>
                <a:spcPts val="750"/>
              </a:spcBef>
              <a:buFont typeface="Arial" panose="020B0604020202020204" pitchFamily="34" charset="0"/>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pPr marL="169863" lvl="1" indent="-169863" algn="l">
              <a:buFont typeface="Arial" panose="020B0604020202020204" pitchFamily="34" charset="0"/>
              <a:buChar char="•"/>
            </a:pPr>
            <a:r>
              <a:rPr lang="en-US" sz="1400" b="1" dirty="0">
                <a:solidFill>
                  <a:schemeClr val="accent6">
                    <a:lumMod val="50000"/>
                  </a:schemeClr>
                </a:solidFill>
                <a:cs typeface="Arial" panose="020B0604020202020204" pitchFamily="34" charset="0"/>
              </a:rPr>
              <a:t>52 Bernice Way</a:t>
            </a:r>
          </a:p>
          <a:p>
            <a:pPr marL="169863" lvl="1" indent="-169863" algn="l">
              <a:buFont typeface="Arial" panose="020B0604020202020204" pitchFamily="34" charset="0"/>
              <a:buChar char="•"/>
            </a:pPr>
            <a:r>
              <a:rPr lang="en-US" sz="1400" b="1" dirty="0">
                <a:solidFill>
                  <a:schemeClr val="accent6">
                    <a:lumMod val="50000"/>
                  </a:schemeClr>
                </a:solidFill>
                <a:cs typeface="Arial" panose="020B0604020202020204" pitchFamily="34" charset="0"/>
              </a:rPr>
              <a:t>108 Bernice Way </a:t>
            </a:r>
          </a:p>
          <a:p>
            <a:pPr marL="169863" lvl="1" indent="-169863" algn="l">
              <a:buFont typeface="Arial" panose="020B0604020202020204" pitchFamily="34" charset="0"/>
              <a:buChar char="•"/>
            </a:pPr>
            <a:r>
              <a:rPr lang="en-US" sz="1400" b="1" dirty="0">
                <a:solidFill>
                  <a:schemeClr val="accent6">
                    <a:lumMod val="50000"/>
                  </a:schemeClr>
                </a:solidFill>
                <a:cs typeface="Arial" panose="020B0604020202020204" pitchFamily="34" charset="0"/>
              </a:rPr>
              <a:t>166 Bernice </a:t>
            </a:r>
          </a:p>
          <a:p>
            <a:pPr marL="169863" lvl="1" indent="-169863" algn="l">
              <a:buFont typeface="Arial" panose="020B0604020202020204" pitchFamily="34" charset="0"/>
              <a:buChar char="•"/>
            </a:pPr>
            <a:r>
              <a:rPr lang="en-US" sz="1400" b="1" dirty="0">
                <a:solidFill>
                  <a:schemeClr val="accent6">
                    <a:lumMod val="50000"/>
                  </a:schemeClr>
                </a:solidFill>
                <a:cs typeface="Arial" panose="020B0604020202020204" pitchFamily="34" charset="0"/>
              </a:rPr>
              <a:t>517 JennLake Dr</a:t>
            </a:r>
          </a:p>
          <a:p>
            <a:pPr marL="169863" lvl="1" indent="-169863" algn="l">
              <a:buFont typeface="Arial" panose="020B0604020202020204" pitchFamily="34" charset="0"/>
              <a:buChar char="•"/>
            </a:pPr>
            <a:r>
              <a:rPr lang="en-US" sz="1400" b="1" dirty="0">
                <a:solidFill>
                  <a:srgbClr val="2C451B"/>
                </a:solidFill>
              </a:rPr>
              <a:t>554 JennLake Dr</a:t>
            </a:r>
          </a:p>
          <a:p>
            <a:pPr marL="169863" lvl="1" indent="-169863" algn="l">
              <a:buFont typeface="Arial" panose="020B0604020202020204" pitchFamily="34" charset="0"/>
              <a:buChar char="•"/>
            </a:pPr>
            <a:r>
              <a:rPr lang="en-US" sz="1400" b="1" dirty="0">
                <a:solidFill>
                  <a:srgbClr val="2C451B"/>
                </a:solidFill>
              </a:rPr>
              <a:t>248 Bernice Way</a:t>
            </a:r>
          </a:p>
          <a:p>
            <a:pPr marL="169863" lvl="1" indent="-169863" algn="l">
              <a:buFont typeface="Arial" panose="020B0604020202020204" pitchFamily="34" charset="0"/>
              <a:buChar char="•"/>
            </a:pPr>
            <a:r>
              <a:rPr lang="en-US" sz="1400" b="1" dirty="0">
                <a:solidFill>
                  <a:srgbClr val="2C451B"/>
                </a:solidFill>
              </a:rPr>
              <a:t>135 Dixie Way </a:t>
            </a:r>
          </a:p>
          <a:p>
            <a:pPr marL="169863" lvl="1" indent="-169863" algn="l">
              <a:buFont typeface="Arial" panose="020B0604020202020204" pitchFamily="34" charset="0"/>
              <a:buChar char="•"/>
            </a:pPr>
            <a:r>
              <a:rPr lang="en-US" sz="1400" b="1" dirty="0">
                <a:solidFill>
                  <a:srgbClr val="2C451B"/>
                </a:solidFill>
              </a:rPr>
              <a:t>470 JennLake Dr </a:t>
            </a:r>
          </a:p>
          <a:p>
            <a:pPr marL="169863" lvl="1" indent="-169863" algn="l">
              <a:buFont typeface="Arial" panose="020B0604020202020204" pitchFamily="34" charset="0"/>
              <a:buChar char="•"/>
            </a:pPr>
            <a:r>
              <a:rPr lang="en-US" sz="1400" b="1" dirty="0">
                <a:solidFill>
                  <a:srgbClr val="2C451B"/>
                </a:solidFill>
              </a:rPr>
              <a:t>199 Bernice Way </a:t>
            </a:r>
          </a:p>
          <a:p>
            <a:pPr marL="169863" lvl="1" indent="-169863" algn="l">
              <a:buFont typeface="Arial" panose="020B0604020202020204" pitchFamily="34" charset="0"/>
              <a:buChar char="•"/>
            </a:pPr>
            <a:endParaRPr lang="en-US" sz="1400" b="1" dirty="0">
              <a:solidFill>
                <a:srgbClr val="2C451B"/>
              </a:solidFill>
            </a:endParaRPr>
          </a:p>
          <a:p>
            <a:pPr marL="169863" lvl="1" indent="-169863" algn="l">
              <a:buFont typeface="Arial" panose="020B0604020202020204" pitchFamily="34" charset="0"/>
              <a:buChar char="•"/>
            </a:pPr>
            <a:endParaRPr lang="en-US" sz="1400" b="1" dirty="0">
              <a:solidFill>
                <a:srgbClr val="2C451B"/>
              </a:solidFill>
            </a:endParaRPr>
          </a:p>
          <a:p>
            <a:pPr marL="169863" lvl="1" indent="-169863" algn="l">
              <a:buFont typeface="Arial" panose="020B0604020202020204" pitchFamily="34" charset="0"/>
              <a:buChar char="•"/>
            </a:pPr>
            <a:endParaRPr lang="en-US" sz="1400" b="1" dirty="0">
              <a:solidFill>
                <a:schemeClr val="accent6">
                  <a:lumMod val="50000"/>
                </a:schemeClr>
              </a:solidFill>
              <a:cs typeface="Arial" panose="020B0604020202020204" pitchFamily="34" charset="0"/>
            </a:endParaRPr>
          </a:p>
          <a:p>
            <a:pPr marL="169863" lvl="1" indent="-169863" algn="l">
              <a:buFont typeface="Arial" panose="020B0604020202020204" pitchFamily="34" charset="0"/>
              <a:buChar char="•"/>
            </a:pPr>
            <a:endParaRPr lang="en-US" sz="1400" b="1" dirty="0">
              <a:solidFill>
                <a:schemeClr val="accent6">
                  <a:lumMod val="50000"/>
                </a:schemeClr>
              </a:solidFill>
              <a:cs typeface="Arial" panose="020B0604020202020204" pitchFamily="34" charset="0"/>
            </a:endParaRPr>
          </a:p>
        </p:txBody>
      </p:sp>
      <p:sp>
        <p:nvSpPr>
          <p:cNvPr id="4" name="Subtitle 2">
            <a:extLst>
              <a:ext uri="{FF2B5EF4-FFF2-40B4-BE49-F238E27FC236}">
                <a16:creationId xmlns:a16="http://schemas.microsoft.com/office/drawing/2014/main" id="{54E5C25F-0D55-A353-1450-4AE495252978}"/>
              </a:ext>
            </a:extLst>
          </p:cNvPr>
          <p:cNvSpPr txBox="1">
            <a:spLocks/>
          </p:cNvSpPr>
          <p:nvPr/>
        </p:nvSpPr>
        <p:spPr>
          <a:xfrm>
            <a:off x="3657600" y="5802792"/>
            <a:ext cx="2447545" cy="2468480"/>
          </a:xfrm>
          <a:prstGeom prst="rect">
            <a:avLst/>
          </a:prstGeom>
        </p:spPr>
        <p:txBody>
          <a:bodyPr vert="horz" lIns="91440" tIns="45720" rIns="91440" bIns="45720" rtlCol="0">
            <a:noAutofit/>
          </a:bodyPr>
          <a:lstStyle>
            <a:lvl1pPr marL="0" indent="0" algn="ctr" defTabSz="685800" rtl="0" eaLnBrk="1" latinLnBrk="0" hangingPunct="1">
              <a:lnSpc>
                <a:spcPct val="90000"/>
              </a:lnSpc>
              <a:spcBef>
                <a:spcPts val="750"/>
              </a:spcBef>
              <a:buFont typeface="Arial" panose="020B0604020202020204" pitchFamily="34" charset="0"/>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pPr marL="169863" lvl="1" indent="-169863" algn="l">
              <a:buFont typeface="Arial" panose="020B0604020202020204" pitchFamily="34" charset="0"/>
              <a:buChar char="•"/>
            </a:pPr>
            <a:endParaRPr lang="en-US" sz="1400" b="1" dirty="0">
              <a:solidFill>
                <a:schemeClr val="accent6">
                  <a:lumMod val="50000"/>
                </a:schemeClr>
              </a:solidFill>
              <a:cs typeface="Arial" panose="020B0604020202020204" pitchFamily="34" charset="0"/>
            </a:endParaRPr>
          </a:p>
          <a:p>
            <a:pPr marL="0" lvl="1" algn="l"/>
            <a:endParaRPr lang="en-US" sz="1400" b="1" dirty="0">
              <a:solidFill>
                <a:schemeClr val="accent6">
                  <a:lumMod val="50000"/>
                </a:schemeClr>
              </a:solidFill>
              <a:latin typeface="+mj-lt"/>
              <a:cs typeface="Arial" panose="020B0604020202020204" pitchFamily="34" charset="0"/>
            </a:endParaRPr>
          </a:p>
        </p:txBody>
      </p:sp>
      <p:sp>
        <p:nvSpPr>
          <p:cNvPr id="7" name="TextBox 6">
            <a:extLst>
              <a:ext uri="{FF2B5EF4-FFF2-40B4-BE49-F238E27FC236}">
                <a16:creationId xmlns:a16="http://schemas.microsoft.com/office/drawing/2014/main" id="{0D936F90-A060-82B1-9F94-28CAFBA2B65E}"/>
              </a:ext>
            </a:extLst>
          </p:cNvPr>
          <p:cNvSpPr txBox="1"/>
          <p:nvPr/>
        </p:nvSpPr>
        <p:spPr>
          <a:xfrm>
            <a:off x="3073078" y="5239019"/>
            <a:ext cx="1638782" cy="2800767"/>
          </a:xfrm>
          <a:prstGeom prst="rect">
            <a:avLst/>
          </a:prstGeom>
          <a:noFill/>
        </p:spPr>
        <p:txBody>
          <a:bodyPr wrap="none" rtlCol="0">
            <a:spAutoFit/>
          </a:bodyPr>
          <a:lstStyle/>
          <a:p>
            <a:pPr marL="169863" lvl="1" indent="-169863" algn="l">
              <a:buFont typeface="Arial" panose="020B0604020202020204" pitchFamily="34" charset="0"/>
              <a:buChar char="•"/>
            </a:pPr>
            <a:r>
              <a:rPr lang="en-US" sz="1400" b="1" dirty="0">
                <a:solidFill>
                  <a:srgbClr val="2C451B"/>
                </a:solidFill>
              </a:rPr>
              <a:t>161 Bernice Way</a:t>
            </a:r>
          </a:p>
          <a:p>
            <a:pPr marL="169863" lvl="1" indent="-169863" algn="l">
              <a:buFont typeface="Arial" panose="020B0604020202020204" pitchFamily="34" charset="0"/>
              <a:buChar char="•"/>
            </a:pPr>
            <a:r>
              <a:rPr lang="en-US" sz="1400" b="1" dirty="0">
                <a:solidFill>
                  <a:srgbClr val="2C451B"/>
                </a:solidFill>
              </a:rPr>
              <a:t>210 Bernice Way</a:t>
            </a:r>
          </a:p>
          <a:p>
            <a:pPr marL="169863" lvl="1" indent="-169863" algn="l">
              <a:buFont typeface="Arial" panose="020B0604020202020204" pitchFamily="34" charset="0"/>
              <a:buChar char="•"/>
            </a:pPr>
            <a:r>
              <a:rPr lang="en-US" sz="1400" b="1" dirty="0">
                <a:solidFill>
                  <a:srgbClr val="2C451B"/>
                </a:solidFill>
              </a:rPr>
              <a:t>614 JennLake Dr</a:t>
            </a:r>
          </a:p>
          <a:p>
            <a:pPr marL="169863" lvl="1" indent="-169863" algn="l">
              <a:buFont typeface="Arial" panose="020B0604020202020204" pitchFamily="34" charset="0"/>
              <a:buChar char="•"/>
            </a:pPr>
            <a:r>
              <a:rPr lang="en-US" sz="1400" b="1" dirty="0">
                <a:solidFill>
                  <a:srgbClr val="2C451B"/>
                </a:solidFill>
              </a:rPr>
              <a:t>61 Bernice </a:t>
            </a:r>
          </a:p>
          <a:p>
            <a:pPr marL="169863" lvl="1" indent="-169863" algn="l">
              <a:buFont typeface="Arial" panose="020B0604020202020204" pitchFamily="34" charset="0"/>
              <a:buChar char="•"/>
            </a:pPr>
            <a:r>
              <a:rPr lang="en-US" sz="1400" b="1" dirty="0">
                <a:solidFill>
                  <a:srgbClr val="2C451B"/>
                </a:solidFill>
              </a:rPr>
              <a:t>129 Clara Way </a:t>
            </a:r>
          </a:p>
          <a:p>
            <a:pPr marL="169863" lvl="1" indent="-169863" algn="l">
              <a:buFont typeface="Arial" panose="020B0604020202020204" pitchFamily="34" charset="0"/>
              <a:buChar char="•"/>
            </a:pPr>
            <a:r>
              <a:rPr lang="en-US" sz="1400" b="1" dirty="0">
                <a:solidFill>
                  <a:srgbClr val="2C451B"/>
                </a:solidFill>
              </a:rPr>
              <a:t>184 Dixie Way </a:t>
            </a:r>
          </a:p>
          <a:p>
            <a:pPr marL="169863" lvl="1" indent="-169863" algn="l">
              <a:buFont typeface="Arial" panose="020B0604020202020204" pitchFamily="34" charset="0"/>
              <a:buChar char="•"/>
            </a:pPr>
            <a:r>
              <a:rPr lang="en-US" sz="1400" b="1" dirty="0">
                <a:solidFill>
                  <a:srgbClr val="2C451B"/>
                </a:solidFill>
              </a:rPr>
              <a:t>185 Clara Way </a:t>
            </a:r>
          </a:p>
          <a:p>
            <a:pPr marL="169863" lvl="1" indent="-169863" algn="l">
              <a:buFont typeface="Arial" panose="020B0604020202020204" pitchFamily="34" charset="0"/>
              <a:buChar char="•"/>
            </a:pPr>
            <a:r>
              <a:rPr lang="en-US" sz="1400" b="1" dirty="0">
                <a:solidFill>
                  <a:srgbClr val="2C451B"/>
                </a:solidFill>
              </a:rPr>
              <a:t>88 Jennings Loop</a:t>
            </a:r>
          </a:p>
          <a:p>
            <a:pPr marL="169863" lvl="1" indent="-169863">
              <a:buFont typeface="Arial" panose="020B0604020202020204" pitchFamily="34" charset="0"/>
              <a:buChar char="•"/>
            </a:pPr>
            <a:r>
              <a:rPr lang="en-US" sz="1400" b="1" dirty="0">
                <a:solidFill>
                  <a:schemeClr val="accent6">
                    <a:lumMod val="50000"/>
                  </a:schemeClr>
                </a:solidFill>
                <a:cs typeface="Arial" panose="020B0604020202020204" pitchFamily="34" charset="0"/>
              </a:rPr>
              <a:t>254 Dixie Way</a:t>
            </a:r>
          </a:p>
          <a:p>
            <a:pPr marL="169863" lvl="1" indent="-169863">
              <a:buFont typeface="Arial" panose="020B0604020202020204" pitchFamily="34" charset="0"/>
              <a:buChar char="•"/>
            </a:pPr>
            <a:r>
              <a:rPr lang="en-US" sz="1400" b="1" dirty="0">
                <a:solidFill>
                  <a:schemeClr val="accent6">
                    <a:lumMod val="50000"/>
                  </a:schemeClr>
                </a:solidFill>
                <a:cs typeface="Arial" panose="020B0604020202020204" pitchFamily="34" charset="0"/>
              </a:rPr>
              <a:t>158 Bernice Way </a:t>
            </a:r>
          </a:p>
          <a:p>
            <a:pPr marL="169863" lvl="1" indent="-169863" algn="l">
              <a:buFont typeface="Arial" panose="020B0604020202020204" pitchFamily="34" charset="0"/>
              <a:buChar char="•"/>
            </a:pPr>
            <a:endParaRPr lang="en-US" sz="1800" b="1" dirty="0">
              <a:solidFill>
                <a:srgbClr val="2C451B"/>
              </a:solidFill>
            </a:endParaRPr>
          </a:p>
          <a:p>
            <a:endParaRPr lang="en-US" dirty="0"/>
          </a:p>
        </p:txBody>
      </p:sp>
    </p:spTree>
    <p:extLst>
      <p:ext uri="{BB962C8B-B14F-4D97-AF65-F5344CB8AC3E}">
        <p14:creationId xmlns:p14="http://schemas.microsoft.com/office/powerpoint/2010/main" val="8569443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D58E11FA-470E-4E2D-8802-B82F6CABF82F}"/>
              </a:ext>
            </a:extLst>
          </p:cNvPr>
          <p:cNvSpPr>
            <a:spLocks noGrp="1"/>
          </p:cNvSpPr>
          <p:nvPr>
            <p:ph type="subTitle" idx="1"/>
          </p:nvPr>
        </p:nvSpPr>
        <p:spPr>
          <a:xfrm>
            <a:off x="155944" y="1028580"/>
            <a:ext cx="6556744" cy="1973055"/>
          </a:xfrm>
        </p:spPr>
        <p:txBody>
          <a:bodyPr>
            <a:noAutofit/>
          </a:bodyPr>
          <a:lstStyle/>
          <a:p>
            <a:pPr marL="177800" indent="-177800" algn="l">
              <a:buFont typeface="Arial" panose="020B0604020202020204" pitchFamily="34" charset="0"/>
              <a:buChar char="•"/>
            </a:pPr>
            <a:r>
              <a:rPr lang="en-US" sz="1100" dirty="0">
                <a:solidFill>
                  <a:schemeClr val="accent6">
                    <a:lumMod val="50000"/>
                  </a:schemeClr>
                </a:solidFill>
              </a:rPr>
              <a:t>JennLake Meadows must approve applications </a:t>
            </a:r>
            <a:r>
              <a:rPr lang="en-US" sz="1100" b="1" u="sng" dirty="0">
                <a:solidFill>
                  <a:schemeClr val="accent6">
                    <a:lumMod val="50000"/>
                  </a:schemeClr>
                </a:solidFill>
              </a:rPr>
              <a:t>BEFORE</a:t>
            </a:r>
            <a:r>
              <a:rPr lang="en-US" sz="1100" dirty="0">
                <a:solidFill>
                  <a:schemeClr val="accent6">
                    <a:lumMod val="50000"/>
                  </a:schemeClr>
                </a:solidFill>
              </a:rPr>
              <a:t> you purchase a home. If you are interested in making an offer on a home, make sure you are approved to live at JLM. If you plan to remove the home from the property, notify the office for coordination.</a:t>
            </a:r>
          </a:p>
          <a:p>
            <a:pPr marL="177800" indent="-177800" algn="l">
              <a:buFont typeface="Arial" panose="020B0604020202020204" pitchFamily="34" charset="0"/>
              <a:buChar char="•"/>
            </a:pPr>
            <a:r>
              <a:rPr lang="en-US" sz="1100" dirty="0">
                <a:solidFill>
                  <a:schemeClr val="accent6">
                    <a:lumMod val="50000"/>
                  </a:schemeClr>
                </a:solidFill>
              </a:rPr>
              <a:t>Pre-sale inspection results are provided to sellers and published to the Interested Buyers list. Any items not completed prior to home closing will be transferred to the buyer at time of signing Lease Agreement.</a:t>
            </a:r>
          </a:p>
          <a:p>
            <a:pPr marL="177800" indent="-177800" algn="l">
              <a:buFont typeface="Arial" panose="020B0604020202020204" pitchFamily="34" charset="0"/>
              <a:buChar char="•"/>
            </a:pPr>
            <a:r>
              <a:rPr lang="en-US" sz="1100" dirty="0">
                <a:solidFill>
                  <a:schemeClr val="accent6">
                    <a:lumMod val="50000"/>
                  </a:schemeClr>
                </a:solidFill>
              </a:rPr>
              <a:t>All home closings must be done in the JennLake office. JennLake Meadows does not allow any rental properties and we do not allow Homeowner Financing. We allow up to two residents and two vehicles regardless of number of bedrooms. The primary resident must be an immediate family member of the owner. Residents may have one approved roommate.</a:t>
            </a:r>
          </a:p>
          <a:p>
            <a:pPr marL="177800" indent="-177800" algn="l">
              <a:buFont typeface="Arial" panose="020B0604020202020204" pitchFamily="34" charset="0"/>
              <a:buChar char="•"/>
            </a:pPr>
            <a:r>
              <a:rPr lang="en-US" sz="1100" dirty="0">
                <a:solidFill>
                  <a:schemeClr val="accent6">
                    <a:lumMod val="50000"/>
                  </a:schemeClr>
                </a:solidFill>
              </a:rPr>
              <a:t>The office has a JD Power MH Connect subscription and will provide the estimated value report for any home upon request at no charge (new or used). Please read the Age of Home policy which is available in the website Documents section.</a:t>
            </a:r>
          </a:p>
          <a:p>
            <a:pPr algn="l"/>
            <a:endParaRPr lang="en-US" sz="1200" dirty="0">
              <a:solidFill>
                <a:schemeClr val="accent6">
                  <a:lumMod val="50000"/>
                </a:schemeClr>
              </a:solidFill>
            </a:endParaRPr>
          </a:p>
          <a:p>
            <a:pPr marL="285750" indent="-285750" algn="l">
              <a:buFont typeface="Arial" panose="020B0604020202020204" pitchFamily="34" charset="0"/>
              <a:buChar char="•"/>
            </a:pPr>
            <a:endParaRPr lang="en-US" sz="1200" dirty="0">
              <a:solidFill>
                <a:schemeClr val="accent6">
                  <a:lumMod val="50000"/>
                </a:schemeClr>
              </a:solidFill>
            </a:endParaRPr>
          </a:p>
          <a:p>
            <a:pPr marL="285750" indent="-285750" algn="l">
              <a:buFont typeface="Arial" panose="020B0604020202020204" pitchFamily="34" charset="0"/>
              <a:buChar char="•"/>
            </a:pPr>
            <a:endParaRPr lang="en-US" sz="1200" dirty="0">
              <a:solidFill>
                <a:schemeClr val="accent6">
                  <a:lumMod val="50000"/>
                </a:schemeClr>
              </a:solidFill>
            </a:endParaRPr>
          </a:p>
        </p:txBody>
      </p:sp>
      <p:sp>
        <p:nvSpPr>
          <p:cNvPr id="9" name="Subtitle 2">
            <a:extLst>
              <a:ext uri="{FF2B5EF4-FFF2-40B4-BE49-F238E27FC236}">
                <a16:creationId xmlns:a16="http://schemas.microsoft.com/office/drawing/2014/main" id="{30E8686F-6C61-4395-9358-4F4081152338}"/>
              </a:ext>
            </a:extLst>
          </p:cNvPr>
          <p:cNvSpPr txBox="1">
            <a:spLocks/>
          </p:cNvSpPr>
          <p:nvPr/>
        </p:nvSpPr>
        <p:spPr>
          <a:xfrm>
            <a:off x="4925567" y="65107"/>
            <a:ext cx="1927451" cy="782052"/>
          </a:xfrm>
          <a:prstGeom prst="rect">
            <a:avLst/>
          </a:prstGeom>
        </p:spPr>
        <p:txBody>
          <a:bodyPr vert="horz" lIns="91440" tIns="45720" rIns="91440" bIns="45720" rtlCol="0">
            <a:noAutofit/>
          </a:bodyPr>
          <a:lstStyle>
            <a:lvl1pPr marL="0" indent="0" algn="ctr" defTabSz="685800" rtl="0" eaLnBrk="1" latinLnBrk="0" hangingPunct="1">
              <a:lnSpc>
                <a:spcPct val="90000"/>
              </a:lnSpc>
              <a:spcBef>
                <a:spcPts val="750"/>
              </a:spcBef>
              <a:buFont typeface="Arial" panose="020B0604020202020204" pitchFamily="34" charset="0"/>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pPr>
              <a:lnSpc>
                <a:spcPct val="100000"/>
              </a:lnSpc>
              <a:spcBef>
                <a:spcPts val="0"/>
              </a:spcBef>
            </a:pPr>
            <a:r>
              <a:rPr lang="en-US" sz="1050" b="1" dirty="0">
                <a:solidFill>
                  <a:srgbClr val="2C451B"/>
                </a:solidFill>
              </a:rPr>
              <a:t>185 JennLake Drive</a:t>
            </a:r>
          </a:p>
          <a:p>
            <a:pPr>
              <a:lnSpc>
                <a:spcPct val="100000"/>
              </a:lnSpc>
              <a:spcBef>
                <a:spcPts val="0"/>
              </a:spcBef>
            </a:pPr>
            <a:r>
              <a:rPr lang="en-US" sz="1050" b="1" dirty="0">
                <a:solidFill>
                  <a:srgbClr val="2C451B"/>
                </a:solidFill>
              </a:rPr>
              <a:t>Starkville, MS 39759</a:t>
            </a:r>
          </a:p>
          <a:p>
            <a:pPr>
              <a:lnSpc>
                <a:spcPct val="100000"/>
              </a:lnSpc>
              <a:spcBef>
                <a:spcPts val="0"/>
              </a:spcBef>
            </a:pPr>
            <a:r>
              <a:rPr lang="en-US" sz="1050" b="1" dirty="0">
                <a:solidFill>
                  <a:srgbClr val="2C451B"/>
                </a:solidFill>
              </a:rPr>
              <a:t>Office: 662-324-1001</a:t>
            </a:r>
          </a:p>
          <a:p>
            <a:pPr>
              <a:lnSpc>
                <a:spcPct val="100000"/>
              </a:lnSpc>
              <a:spcBef>
                <a:spcPts val="0"/>
              </a:spcBef>
            </a:pPr>
            <a:r>
              <a:rPr lang="en-US" sz="1050" b="1" dirty="0">
                <a:solidFill>
                  <a:srgbClr val="2C451B"/>
                </a:solidFill>
              </a:rPr>
              <a:t>Mobile: 404-796-4152</a:t>
            </a:r>
          </a:p>
          <a:p>
            <a:pPr>
              <a:lnSpc>
                <a:spcPct val="100000"/>
              </a:lnSpc>
              <a:spcBef>
                <a:spcPts val="0"/>
              </a:spcBef>
            </a:pPr>
            <a:r>
              <a:rPr lang="en-US" sz="1050" b="1" dirty="0">
                <a:solidFill>
                  <a:srgbClr val="2C451B"/>
                </a:solidFill>
                <a:hlinkClick r:id="rId3"/>
              </a:rPr>
              <a:t>jennlake662@gmail.com</a:t>
            </a:r>
            <a:endParaRPr lang="en-US" sz="1050" b="1" dirty="0">
              <a:solidFill>
                <a:srgbClr val="2C451B"/>
              </a:solidFill>
            </a:endParaRPr>
          </a:p>
          <a:p>
            <a:pPr marL="285750" indent="-285750">
              <a:lnSpc>
                <a:spcPct val="100000"/>
              </a:lnSpc>
              <a:spcBef>
                <a:spcPts val="0"/>
              </a:spcBef>
              <a:buFont typeface="Arial" panose="020B0604020202020204" pitchFamily="34" charset="0"/>
              <a:buChar char="•"/>
            </a:pPr>
            <a:endParaRPr lang="en-US" sz="1050" b="1" dirty="0">
              <a:solidFill>
                <a:srgbClr val="2C451B"/>
              </a:solidFill>
            </a:endParaRPr>
          </a:p>
        </p:txBody>
      </p:sp>
      <p:sp>
        <p:nvSpPr>
          <p:cNvPr id="11" name="Subtitle 2">
            <a:extLst>
              <a:ext uri="{FF2B5EF4-FFF2-40B4-BE49-F238E27FC236}">
                <a16:creationId xmlns:a16="http://schemas.microsoft.com/office/drawing/2014/main" id="{31BD5FB6-48F7-4D05-BD6F-4A4DEFD4593B}"/>
              </a:ext>
            </a:extLst>
          </p:cNvPr>
          <p:cNvSpPr txBox="1">
            <a:spLocks/>
          </p:cNvSpPr>
          <p:nvPr/>
        </p:nvSpPr>
        <p:spPr>
          <a:xfrm>
            <a:off x="2345366" y="321723"/>
            <a:ext cx="2439834" cy="268820"/>
          </a:xfrm>
          <a:prstGeom prst="rect">
            <a:avLst/>
          </a:prstGeom>
        </p:spPr>
        <p:txBody>
          <a:bodyPr vert="horz" lIns="91440" tIns="45720" rIns="91440" bIns="45720" rtlCol="0">
            <a:noAutofit/>
          </a:bodyPr>
          <a:lstStyle>
            <a:lvl1pPr marL="0" indent="0" algn="ctr" defTabSz="685800" rtl="0" eaLnBrk="1" latinLnBrk="0" hangingPunct="1">
              <a:lnSpc>
                <a:spcPct val="90000"/>
              </a:lnSpc>
              <a:spcBef>
                <a:spcPts val="750"/>
              </a:spcBef>
              <a:buFont typeface="Arial" panose="020B0604020202020204" pitchFamily="34" charset="0"/>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pPr>
              <a:lnSpc>
                <a:spcPct val="100000"/>
              </a:lnSpc>
              <a:spcBef>
                <a:spcPts val="0"/>
              </a:spcBef>
            </a:pPr>
            <a:r>
              <a:rPr lang="en-US" sz="1050" b="1" dirty="0">
                <a:solidFill>
                  <a:srgbClr val="2C451B"/>
                </a:solidFill>
              </a:rPr>
              <a:t>Date Listed: 5/26/2025</a:t>
            </a:r>
          </a:p>
          <a:p>
            <a:pPr marL="285750" indent="-285750">
              <a:lnSpc>
                <a:spcPct val="100000"/>
              </a:lnSpc>
              <a:spcBef>
                <a:spcPts val="0"/>
              </a:spcBef>
              <a:buFont typeface="Arial" panose="020B0604020202020204" pitchFamily="34" charset="0"/>
              <a:buChar char="•"/>
            </a:pPr>
            <a:endParaRPr lang="en-US" sz="1050" b="1" dirty="0">
              <a:solidFill>
                <a:srgbClr val="2C451B"/>
              </a:solidFill>
            </a:endParaRPr>
          </a:p>
        </p:txBody>
      </p:sp>
      <p:pic>
        <p:nvPicPr>
          <p:cNvPr id="5" name="Picture 4">
            <a:extLst>
              <a:ext uri="{FF2B5EF4-FFF2-40B4-BE49-F238E27FC236}">
                <a16:creationId xmlns:a16="http://schemas.microsoft.com/office/drawing/2014/main" id="{FBAA6428-7792-4703-B067-F6ED2BBC7EA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4443" y="140226"/>
            <a:ext cx="2130556" cy="618745"/>
          </a:xfrm>
          <a:prstGeom prst="rect">
            <a:avLst/>
          </a:prstGeom>
        </p:spPr>
      </p:pic>
      <p:sp>
        <p:nvSpPr>
          <p:cNvPr id="4" name="Title 1">
            <a:extLst>
              <a:ext uri="{FF2B5EF4-FFF2-40B4-BE49-F238E27FC236}">
                <a16:creationId xmlns:a16="http://schemas.microsoft.com/office/drawing/2014/main" id="{A17DE436-AD02-83A1-B35B-214A307EEA2A}"/>
              </a:ext>
            </a:extLst>
          </p:cNvPr>
          <p:cNvSpPr txBox="1">
            <a:spLocks/>
          </p:cNvSpPr>
          <p:nvPr/>
        </p:nvSpPr>
        <p:spPr>
          <a:xfrm>
            <a:off x="652032" y="638223"/>
            <a:ext cx="5829300" cy="268820"/>
          </a:xfrm>
          <a:prstGeom prst="rect">
            <a:avLst/>
          </a:prstGeom>
        </p:spPr>
        <p:txBody>
          <a:bodyPr vert="horz" lIns="91440" tIns="45720" rIns="91440" bIns="45720" rtlCol="0" anchor="t">
            <a:noAutofit/>
          </a:bodyPr>
          <a:lstStyle>
            <a:lvl1pPr algn="ctr" defTabSz="685800" rtl="0" eaLnBrk="1" latinLnBrk="0" hangingPunct="1">
              <a:lnSpc>
                <a:spcPct val="90000"/>
              </a:lnSpc>
              <a:spcBef>
                <a:spcPct val="0"/>
              </a:spcBef>
              <a:buNone/>
              <a:defRPr sz="4500" kern="1200">
                <a:solidFill>
                  <a:schemeClr val="tx1"/>
                </a:solidFill>
                <a:latin typeface="+mj-lt"/>
                <a:ea typeface="+mj-ea"/>
                <a:cs typeface="+mj-cs"/>
              </a:defRPr>
            </a:lvl1pPr>
          </a:lstStyle>
          <a:p>
            <a:r>
              <a:rPr lang="en-US" sz="2400" b="1" dirty="0">
                <a:solidFill>
                  <a:srgbClr val="2C451B"/>
                </a:solidFill>
                <a:latin typeface="+mn-lt"/>
                <a:cs typeface="Arial" panose="020B0604020202020204" pitchFamily="34" charset="0"/>
              </a:rPr>
              <a:t>Used Home for Sale</a:t>
            </a:r>
          </a:p>
        </p:txBody>
      </p:sp>
      <p:graphicFrame>
        <p:nvGraphicFramePr>
          <p:cNvPr id="2" name="Table 1">
            <a:extLst>
              <a:ext uri="{FF2B5EF4-FFF2-40B4-BE49-F238E27FC236}">
                <a16:creationId xmlns:a16="http://schemas.microsoft.com/office/drawing/2014/main" id="{750E9D91-F088-E8D2-2FA7-483EE4A26498}"/>
              </a:ext>
            </a:extLst>
          </p:cNvPr>
          <p:cNvGraphicFramePr>
            <a:graphicFrameLocks noGrp="1"/>
          </p:cNvGraphicFramePr>
          <p:nvPr>
            <p:extLst>
              <p:ext uri="{D42A27DB-BD31-4B8C-83A1-F6EECF244321}">
                <p14:modId xmlns:p14="http://schemas.microsoft.com/office/powerpoint/2010/main" val="3867841125"/>
              </p:ext>
            </p:extLst>
          </p:nvPr>
        </p:nvGraphicFramePr>
        <p:xfrm>
          <a:off x="114300" y="3505200"/>
          <a:ext cx="6603492" cy="5499904"/>
        </p:xfrm>
        <a:graphic>
          <a:graphicData uri="http://schemas.openxmlformats.org/drawingml/2006/table">
            <a:tbl>
              <a:tblPr firstRow="1" bandRow="1">
                <a:tableStyleId>{93296810-A885-4BE3-A3E7-6D5BEEA58F35}</a:tableStyleId>
              </a:tblPr>
              <a:tblGrid>
                <a:gridCol w="1780188">
                  <a:extLst>
                    <a:ext uri="{9D8B030D-6E8A-4147-A177-3AD203B41FA5}">
                      <a16:colId xmlns:a16="http://schemas.microsoft.com/office/drawing/2014/main" val="2067313853"/>
                    </a:ext>
                  </a:extLst>
                </a:gridCol>
                <a:gridCol w="1158399">
                  <a:extLst>
                    <a:ext uri="{9D8B030D-6E8A-4147-A177-3AD203B41FA5}">
                      <a16:colId xmlns:a16="http://schemas.microsoft.com/office/drawing/2014/main" val="3838584133"/>
                    </a:ext>
                  </a:extLst>
                </a:gridCol>
                <a:gridCol w="2854225">
                  <a:extLst>
                    <a:ext uri="{9D8B030D-6E8A-4147-A177-3AD203B41FA5}">
                      <a16:colId xmlns:a16="http://schemas.microsoft.com/office/drawing/2014/main" val="2576815655"/>
                    </a:ext>
                  </a:extLst>
                </a:gridCol>
                <a:gridCol w="810680">
                  <a:extLst>
                    <a:ext uri="{9D8B030D-6E8A-4147-A177-3AD203B41FA5}">
                      <a16:colId xmlns:a16="http://schemas.microsoft.com/office/drawing/2014/main" val="263370199"/>
                    </a:ext>
                  </a:extLst>
                </a:gridCol>
              </a:tblGrid>
              <a:tr h="407043">
                <a:tc>
                  <a:txBody>
                    <a:bodyPr/>
                    <a:lstStyle/>
                    <a:p>
                      <a:pPr algn="ctr"/>
                      <a:r>
                        <a:rPr lang="en-US" sz="1400" dirty="0">
                          <a:solidFill>
                            <a:schemeClr val="bg1"/>
                          </a:solidFill>
                        </a:rPr>
                        <a:t>Address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gridSpan="2">
                  <a:txBody>
                    <a:bodyPr/>
                    <a:lstStyle/>
                    <a:p>
                      <a:pPr algn="ctr"/>
                      <a:r>
                        <a:rPr lang="en-US" sz="1400" dirty="0">
                          <a:solidFill>
                            <a:schemeClr val="bg1"/>
                          </a:solidFill>
                        </a:rPr>
                        <a:t>Home Info</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hMerge="1">
                  <a:txBody>
                    <a:bodyPr/>
                    <a:lstStyle/>
                    <a:p>
                      <a:endParaRPr lang="en-US"/>
                    </a:p>
                  </a:txBody>
                  <a:tcPr/>
                </a:tc>
                <a:tc>
                  <a:txBody>
                    <a:bodyPr/>
                    <a:lstStyle/>
                    <a:p>
                      <a:pPr algn="ctr"/>
                      <a:r>
                        <a:rPr lang="en-US" sz="1400" dirty="0"/>
                        <a:t>Price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2377370540"/>
                  </a:ext>
                </a:extLst>
              </a:tr>
              <a:tr h="313108">
                <a:tc rowSpan="2">
                  <a:txBody>
                    <a:bodyPr/>
                    <a:lstStyle/>
                    <a:p>
                      <a:pPr algn="ctr"/>
                      <a:r>
                        <a:rPr lang="en-US" sz="1200" b="1" dirty="0"/>
                        <a:t>32 Bernice Way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lang="en-US" sz="1200" b="1" dirty="0"/>
                        <a:t>Year: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200" b="0" dirty="0"/>
                        <a:t>1997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6">
                  <a:txBody>
                    <a:bodyPr/>
                    <a:lstStyle/>
                    <a:p>
                      <a:pPr algn="ctr"/>
                      <a:r>
                        <a:rPr lang="en-US" sz="1200" b="1" dirty="0"/>
                        <a:t>$26,500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517172962"/>
                  </a:ext>
                </a:extLst>
              </a:tr>
              <a:tr h="313108">
                <a:tc vMerge="1">
                  <a:txBody>
                    <a:bodyPr/>
                    <a:lstStyle/>
                    <a:p>
                      <a:endParaRPr lang="en-US"/>
                    </a:p>
                  </a:txBody>
                  <a:tcPr/>
                </a:tc>
                <a:tc>
                  <a:txBody>
                    <a:bodyPr/>
                    <a:lstStyle/>
                    <a:p>
                      <a:pPr algn="r"/>
                      <a:r>
                        <a:rPr lang="en-US" sz="1200" b="1" dirty="0"/>
                        <a:t>Size: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r>
                        <a:rPr lang="en-US" sz="1200" b="0" dirty="0"/>
                        <a:t>16 x 76</a:t>
                      </a:r>
                      <a:r>
                        <a:rPr lang="en-US" sz="1200" b="0" baseline="0" dirty="0"/>
                        <a:t> 3BD/2BA</a:t>
                      </a:r>
                      <a:endParaRPr lang="en-US" sz="12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en-US"/>
                    </a:p>
                  </a:txBody>
                  <a:tcPr/>
                </a:tc>
                <a:extLst>
                  <a:ext uri="{0D108BD9-81ED-4DB2-BD59-A6C34878D82A}">
                    <a16:rowId xmlns:a16="http://schemas.microsoft.com/office/drawing/2014/main" val="1963947510"/>
                  </a:ext>
                </a:extLst>
              </a:tr>
              <a:tr h="347897">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400" b="1" dirty="0">
                          <a:solidFill>
                            <a:schemeClr val="bg1"/>
                          </a:solidFill>
                        </a:rPr>
                        <a:t>Seller Info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lvl="0" indent="0" algn="r" defTabSz="685800" rtl="0" eaLnBrk="1" fontAlgn="auto" latinLnBrk="0" hangingPunct="1">
                        <a:lnSpc>
                          <a:spcPct val="100000"/>
                        </a:lnSpc>
                        <a:spcBef>
                          <a:spcPts val="0"/>
                        </a:spcBef>
                        <a:spcAft>
                          <a:spcPts val="0"/>
                        </a:spcAft>
                        <a:buClrTx/>
                        <a:buSzTx/>
                        <a:buFontTx/>
                        <a:buNone/>
                        <a:tabLst/>
                        <a:defRPr/>
                      </a:pPr>
                      <a:r>
                        <a:rPr lang="en-US" sz="1200" b="1" dirty="0" err="1"/>
                        <a:t>Mfr</a:t>
                      </a:r>
                      <a:r>
                        <a:rPr lang="en-US" sz="1200" b="1" dirty="0"/>
                        <a:t>/Model: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200" b="0" dirty="0" err="1"/>
                        <a:t>Waverlee</a:t>
                      </a:r>
                      <a:endParaRPr lang="en-US" sz="1200" b="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en-US" sz="12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756351170"/>
                  </a:ext>
                </a:extLst>
              </a:tr>
              <a:tr h="1756871">
                <a:tc rowSpan="3">
                  <a:txBody>
                    <a:bodyPr/>
                    <a:lstStyle/>
                    <a:p>
                      <a:pPr algn="l"/>
                      <a:r>
                        <a:rPr lang="en-US" sz="1200" b="1" dirty="0">
                          <a:solidFill>
                            <a:schemeClr val="tx1"/>
                          </a:solidFill>
                        </a:rPr>
                        <a:t>Mark Smith </a:t>
                      </a:r>
                    </a:p>
                    <a:p>
                      <a:pPr algn="l"/>
                      <a:endParaRPr lang="en-US" sz="1200" b="1" dirty="0">
                        <a:solidFill>
                          <a:schemeClr val="tx1"/>
                        </a:solidFill>
                      </a:endParaRPr>
                    </a:p>
                    <a:p>
                      <a:pPr algn="l"/>
                      <a:r>
                        <a:rPr lang="en-US" sz="1200" b="1" dirty="0">
                          <a:solidFill>
                            <a:schemeClr val="tx1"/>
                          </a:solidFill>
                        </a:rPr>
                        <a:t>601-260-2174</a:t>
                      </a:r>
                    </a:p>
                    <a:p>
                      <a:pPr algn="l"/>
                      <a:endParaRPr lang="en-US" sz="1200" b="1" dirty="0">
                        <a:solidFill>
                          <a:schemeClr val="tx1"/>
                        </a:solidFill>
                      </a:endParaRPr>
                    </a:p>
                    <a:p>
                      <a:pPr algn="l"/>
                      <a:r>
                        <a:rPr lang="en-US" sz="1200" b="1" dirty="0">
                          <a:solidFill>
                            <a:schemeClr val="tx1"/>
                          </a:solidFill>
                          <a:hlinkClick r:id="rId5"/>
                        </a:rPr>
                        <a:t>strongriver@strongriverconstruction.com</a:t>
                      </a:r>
                      <a:r>
                        <a:rPr lang="en-US" sz="1200" b="1" dirty="0">
                          <a:solidFill>
                            <a:schemeClr val="tx1"/>
                          </a:solidFill>
                        </a:rPr>
                        <a:t> </a:t>
                      </a:r>
                    </a:p>
                    <a:p>
                      <a:pPr algn="l"/>
                      <a:endParaRPr lang="en-US" sz="1200" b="1" dirty="0">
                        <a:solidFill>
                          <a:schemeClr val="tx1"/>
                        </a:solidFill>
                      </a:endParaRPr>
                    </a:p>
                    <a:p>
                      <a:pPr algn="l"/>
                      <a:endParaRPr lang="en-US" sz="1200" b="1" dirty="0">
                        <a:solidFill>
                          <a:schemeClr val="tx1"/>
                        </a:solidFill>
                      </a:endParaRPr>
                    </a:p>
                    <a:p>
                      <a:pPr algn="l"/>
                      <a:endParaRPr lang="en-US" sz="1200" b="1" dirty="0">
                        <a:solidFill>
                          <a:schemeClr val="tx1"/>
                        </a:solidFill>
                      </a:endParaRPr>
                    </a:p>
                    <a:p>
                      <a:pPr algn="l"/>
                      <a:endParaRPr lang="en-US" sz="12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en-US" sz="1200" b="1" dirty="0"/>
                        <a:t>Features: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171450" indent="-171450">
                        <a:buFont typeface="Arial" panose="020B0604020202020204" pitchFamily="34" charset="0"/>
                        <a:buChar char="•"/>
                      </a:pPr>
                      <a:r>
                        <a:rPr lang="en-US" sz="1200" b="0" kern="1200" dirty="0">
                          <a:solidFill>
                            <a:schemeClr val="dk1"/>
                          </a:solidFill>
                          <a:latin typeface="+mn-lt"/>
                          <a:ea typeface="+mn-ea"/>
                          <a:cs typeface="+mn-cs"/>
                        </a:rPr>
                        <a:t>Open kitchen/living room layout </a:t>
                      </a:r>
                    </a:p>
                    <a:p>
                      <a:pPr marL="171450" indent="-171450">
                        <a:buFont typeface="Arial" panose="020B0604020202020204" pitchFamily="34" charset="0"/>
                        <a:buChar char="•"/>
                      </a:pPr>
                      <a:r>
                        <a:rPr lang="en-US" sz="1200" b="0" kern="1200" dirty="0">
                          <a:solidFill>
                            <a:schemeClr val="dk1"/>
                          </a:solidFill>
                          <a:latin typeface="+mn-lt"/>
                          <a:ea typeface="+mn-ea"/>
                          <a:cs typeface="+mn-cs"/>
                        </a:rPr>
                        <a:t>Covered front porch </a:t>
                      </a:r>
                    </a:p>
                    <a:p>
                      <a:pPr marL="171450" indent="-171450">
                        <a:buFont typeface="Arial" panose="020B0604020202020204" pitchFamily="34" charset="0"/>
                        <a:buChar char="•"/>
                      </a:pPr>
                      <a:r>
                        <a:rPr lang="en-US" sz="1200" b="0" kern="1200" dirty="0">
                          <a:solidFill>
                            <a:schemeClr val="dk1"/>
                          </a:solidFill>
                          <a:latin typeface="+mn-lt"/>
                          <a:ea typeface="+mn-ea"/>
                          <a:cs typeface="+mn-cs"/>
                        </a:rPr>
                        <a:t>Large fenced in back yard with back porch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en-US"/>
                    </a:p>
                  </a:txBody>
                  <a:tcPr/>
                </a:tc>
                <a:extLst>
                  <a:ext uri="{0D108BD9-81ED-4DB2-BD59-A6C34878D82A}">
                    <a16:rowId xmlns:a16="http://schemas.microsoft.com/office/drawing/2014/main" val="1688083148"/>
                  </a:ext>
                </a:extLst>
              </a:tr>
              <a:tr h="1741677">
                <a:tc vMerge="1">
                  <a:txBody>
                    <a:bodyPr/>
                    <a:lstStyle/>
                    <a:p>
                      <a:pPr algn="ctr"/>
                      <a:endParaRPr lang="en-US" sz="12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lang="en-US" sz="1200" b="1" dirty="0"/>
                        <a:t>Maintenance / Upgrades: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0" marR="0" lvl="0" indent="0" algn="l" defTabSz="6858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200" b="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en-US" sz="12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664801161"/>
                  </a:ext>
                </a:extLst>
              </a:tr>
              <a:tr h="620200">
                <a:tc vMerge="1">
                  <a:txBody>
                    <a:bodyPr/>
                    <a:lstStyle/>
                    <a:p>
                      <a:pPr algn="ctr"/>
                      <a:endParaRPr lang="en-US" sz="12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lang="en-US" sz="1200" b="1" dirty="0"/>
                        <a:t>Other Info:</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171450" marR="0" lvl="0" indent="-1714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0" kern="1200" dirty="0">
                          <a:solidFill>
                            <a:schemeClr val="dk1"/>
                          </a:solidFill>
                          <a:latin typeface="+mn-lt"/>
                          <a:ea typeface="+mn-ea"/>
                          <a:cs typeface="+mn-cs"/>
                        </a:rPr>
                        <a:t>Appliances stay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en-US" sz="12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41247033"/>
                  </a:ext>
                </a:extLst>
              </a:tr>
            </a:tbl>
          </a:graphicData>
        </a:graphic>
      </p:graphicFrame>
    </p:spTree>
    <p:extLst>
      <p:ext uri="{BB962C8B-B14F-4D97-AF65-F5344CB8AC3E}">
        <p14:creationId xmlns:p14="http://schemas.microsoft.com/office/powerpoint/2010/main" val="7314291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D58E11FA-470E-4E2D-8802-B82F6CABF82F}"/>
              </a:ext>
            </a:extLst>
          </p:cNvPr>
          <p:cNvSpPr>
            <a:spLocks noGrp="1"/>
          </p:cNvSpPr>
          <p:nvPr>
            <p:ph type="subTitle" idx="1"/>
          </p:nvPr>
        </p:nvSpPr>
        <p:spPr>
          <a:xfrm>
            <a:off x="155944" y="1028580"/>
            <a:ext cx="6556744" cy="1973055"/>
          </a:xfrm>
        </p:spPr>
        <p:txBody>
          <a:bodyPr>
            <a:noAutofit/>
          </a:bodyPr>
          <a:lstStyle/>
          <a:p>
            <a:pPr marL="177800" indent="-177800" algn="l">
              <a:buFont typeface="Arial" panose="020B0604020202020204" pitchFamily="34" charset="0"/>
              <a:buChar char="•"/>
            </a:pPr>
            <a:r>
              <a:rPr lang="en-US" sz="1100" dirty="0">
                <a:solidFill>
                  <a:schemeClr val="accent6">
                    <a:lumMod val="50000"/>
                  </a:schemeClr>
                </a:solidFill>
              </a:rPr>
              <a:t>JennLake Meadows must approve applications </a:t>
            </a:r>
            <a:r>
              <a:rPr lang="en-US" sz="1100" b="1" u="sng" dirty="0">
                <a:solidFill>
                  <a:schemeClr val="accent6">
                    <a:lumMod val="50000"/>
                  </a:schemeClr>
                </a:solidFill>
              </a:rPr>
              <a:t>BEFORE</a:t>
            </a:r>
            <a:r>
              <a:rPr lang="en-US" sz="1100" dirty="0">
                <a:solidFill>
                  <a:schemeClr val="accent6">
                    <a:lumMod val="50000"/>
                  </a:schemeClr>
                </a:solidFill>
              </a:rPr>
              <a:t> you purchase a home. If you are interested in making an offer on a home, make sure you are approved to live at JLM. If you plan to remove the home from the property, notify the office for coordination.</a:t>
            </a:r>
          </a:p>
          <a:p>
            <a:pPr marL="177800" indent="-177800" algn="l">
              <a:buFont typeface="Arial" panose="020B0604020202020204" pitchFamily="34" charset="0"/>
              <a:buChar char="•"/>
            </a:pPr>
            <a:r>
              <a:rPr lang="en-US" sz="1100" dirty="0">
                <a:solidFill>
                  <a:schemeClr val="accent6">
                    <a:lumMod val="50000"/>
                  </a:schemeClr>
                </a:solidFill>
              </a:rPr>
              <a:t>Pre-sale inspection results are provided to sellers and published to the Interested Buyers list. Any items not completed prior to home closing will be transferred to the buyer at time of signing Lease Agreement.</a:t>
            </a:r>
          </a:p>
          <a:p>
            <a:pPr marL="177800" indent="-177800" algn="l">
              <a:buFont typeface="Arial" panose="020B0604020202020204" pitchFamily="34" charset="0"/>
              <a:buChar char="•"/>
            </a:pPr>
            <a:r>
              <a:rPr lang="en-US" sz="1100" dirty="0">
                <a:solidFill>
                  <a:schemeClr val="accent6">
                    <a:lumMod val="50000"/>
                  </a:schemeClr>
                </a:solidFill>
              </a:rPr>
              <a:t>All home closings must be done in the JennLake office. JennLake Meadows does not allow any rental properties and we do not allow Homeowner Financing. We allow up to two residents and two vehicles regardless of number of bedrooms. The primary resident must be an immediate family member of the owner. Residents may have one approved roommate.</a:t>
            </a:r>
          </a:p>
          <a:p>
            <a:pPr marL="177800" indent="-177800" algn="l">
              <a:buFont typeface="Arial" panose="020B0604020202020204" pitchFamily="34" charset="0"/>
              <a:buChar char="•"/>
            </a:pPr>
            <a:r>
              <a:rPr lang="en-US" sz="1100" dirty="0">
                <a:solidFill>
                  <a:schemeClr val="accent6">
                    <a:lumMod val="50000"/>
                  </a:schemeClr>
                </a:solidFill>
              </a:rPr>
              <a:t>The office has a JD Power MH Connect subscription and will provide the estimated value report for any home upon request at no charge (new or used). Please read the Age of Home policy which is available in the website Documents section.</a:t>
            </a:r>
          </a:p>
          <a:p>
            <a:pPr algn="l"/>
            <a:endParaRPr lang="en-US" sz="1200" dirty="0">
              <a:solidFill>
                <a:schemeClr val="accent6">
                  <a:lumMod val="50000"/>
                </a:schemeClr>
              </a:solidFill>
            </a:endParaRPr>
          </a:p>
          <a:p>
            <a:pPr marL="285750" indent="-285750" algn="l">
              <a:buFont typeface="Arial" panose="020B0604020202020204" pitchFamily="34" charset="0"/>
              <a:buChar char="•"/>
            </a:pPr>
            <a:endParaRPr lang="en-US" sz="1200" dirty="0">
              <a:solidFill>
                <a:schemeClr val="accent6">
                  <a:lumMod val="50000"/>
                </a:schemeClr>
              </a:solidFill>
            </a:endParaRPr>
          </a:p>
          <a:p>
            <a:pPr marL="285750" indent="-285750" algn="l">
              <a:buFont typeface="Arial" panose="020B0604020202020204" pitchFamily="34" charset="0"/>
              <a:buChar char="•"/>
            </a:pPr>
            <a:endParaRPr lang="en-US" sz="1200" dirty="0">
              <a:solidFill>
                <a:schemeClr val="accent6">
                  <a:lumMod val="50000"/>
                </a:schemeClr>
              </a:solidFill>
            </a:endParaRPr>
          </a:p>
        </p:txBody>
      </p:sp>
      <p:sp>
        <p:nvSpPr>
          <p:cNvPr id="9" name="Subtitle 2">
            <a:extLst>
              <a:ext uri="{FF2B5EF4-FFF2-40B4-BE49-F238E27FC236}">
                <a16:creationId xmlns:a16="http://schemas.microsoft.com/office/drawing/2014/main" id="{30E8686F-6C61-4395-9358-4F4081152338}"/>
              </a:ext>
            </a:extLst>
          </p:cNvPr>
          <p:cNvSpPr txBox="1">
            <a:spLocks/>
          </p:cNvSpPr>
          <p:nvPr/>
        </p:nvSpPr>
        <p:spPr>
          <a:xfrm>
            <a:off x="4925567" y="65107"/>
            <a:ext cx="1927451" cy="782052"/>
          </a:xfrm>
          <a:prstGeom prst="rect">
            <a:avLst/>
          </a:prstGeom>
        </p:spPr>
        <p:txBody>
          <a:bodyPr vert="horz" lIns="91440" tIns="45720" rIns="91440" bIns="45720" rtlCol="0">
            <a:noAutofit/>
          </a:bodyPr>
          <a:lstStyle>
            <a:lvl1pPr marL="0" indent="0" algn="ctr" defTabSz="685800" rtl="0" eaLnBrk="1" latinLnBrk="0" hangingPunct="1">
              <a:lnSpc>
                <a:spcPct val="90000"/>
              </a:lnSpc>
              <a:spcBef>
                <a:spcPts val="750"/>
              </a:spcBef>
              <a:buFont typeface="Arial" panose="020B0604020202020204" pitchFamily="34" charset="0"/>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pPr>
              <a:lnSpc>
                <a:spcPct val="100000"/>
              </a:lnSpc>
              <a:spcBef>
                <a:spcPts val="0"/>
              </a:spcBef>
            </a:pPr>
            <a:r>
              <a:rPr lang="en-US" sz="1050" b="1" dirty="0">
                <a:solidFill>
                  <a:srgbClr val="2C451B"/>
                </a:solidFill>
              </a:rPr>
              <a:t>185 JennLake Drive</a:t>
            </a:r>
          </a:p>
          <a:p>
            <a:pPr>
              <a:lnSpc>
                <a:spcPct val="100000"/>
              </a:lnSpc>
              <a:spcBef>
                <a:spcPts val="0"/>
              </a:spcBef>
            </a:pPr>
            <a:r>
              <a:rPr lang="en-US" sz="1050" b="1" dirty="0">
                <a:solidFill>
                  <a:srgbClr val="2C451B"/>
                </a:solidFill>
              </a:rPr>
              <a:t>Starkville, MS 39759</a:t>
            </a:r>
          </a:p>
          <a:p>
            <a:pPr>
              <a:lnSpc>
                <a:spcPct val="100000"/>
              </a:lnSpc>
              <a:spcBef>
                <a:spcPts val="0"/>
              </a:spcBef>
            </a:pPr>
            <a:r>
              <a:rPr lang="en-US" sz="1050" b="1" dirty="0">
                <a:solidFill>
                  <a:srgbClr val="2C451B"/>
                </a:solidFill>
              </a:rPr>
              <a:t>Office: 662-324-1001</a:t>
            </a:r>
          </a:p>
          <a:p>
            <a:pPr>
              <a:lnSpc>
                <a:spcPct val="100000"/>
              </a:lnSpc>
              <a:spcBef>
                <a:spcPts val="0"/>
              </a:spcBef>
            </a:pPr>
            <a:r>
              <a:rPr lang="en-US" sz="1050" b="1" dirty="0">
                <a:solidFill>
                  <a:srgbClr val="2C451B"/>
                </a:solidFill>
              </a:rPr>
              <a:t>Mobile: 404-796-4152</a:t>
            </a:r>
          </a:p>
          <a:p>
            <a:pPr>
              <a:lnSpc>
                <a:spcPct val="100000"/>
              </a:lnSpc>
              <a:spcBef>
                <a:spcPts val="0"/>
              </a:spcBef>
            </a:pPr>
            <a:r>
              <a:rPr lang="en-US" sz="1050" b="1" dirty="0">
                <a:solidFill>
                  <a:srgbClr val="2C451B"/>
                </a:solidFill>
                <a:hlinkClick r:id="rId3"/>
              </a:rPr>
              <a:t>jennlake662@gmail.com</a:t>
            </a:r>
            <a:endParaRPr lang="en-US" sz="1050" b="1" dirty="0">
              <a:solidFill>
                <a:srgbClr val="2C451B"/>
              </a:solidFill>
            </a:endParaRPr>
          </a:p>
          <a:p>
            <a:pPr marL="285750" indent="-285750">
              <a:lnSpc>
                <a:spcPct val="100000"/>
              </a:lnSpc>
              <a:spcBef>
                <a:spcPts val="0"/>
              </a:spcBef>
              <a:buFont typeface="Arial" panose="020B0604020202020204" pitchFamily="34" charset="0"/>
              <a:buChar char="•"/>
            </a:pPr>
            <a:endParaRPr lang="en-US" sz="1050" b="1" dirty="0">
              <a:solidFill>
                <a:srgbClr val="2C451B"/>
              </a:solidFill>
            </a:endParaRPr>
          </a:p>
        </p:txBody>
      </p:sp>
      <p:sp>
        <p:nvSpPr>
          <p:cNvPr id="11" name="Subtitle 2">
            <a:extLst>
              <a:ext uri="{FF2B5EF4-FFF2-40B4-BE49-F238E27FC236}">
                <a16:creationId xmlns:a16="http://schemas.microsoft.com/office/drawing/2014/main" id="{31BD5FB6-48F7-4D05-BD6F-4A4DEFD4593B}"/>
              </a:ext>
            </a:extLst>
          </p:cNvPr>
          <p:cNvSpPr txBox="1">
            <a:spLocks/>
          </p:cNvSpPr>
          <p:nvPr/>
        </p:nvSpPr>
        <p:spPr>
          <a:xfrm>
            <a:off x="2345366" y="321723"/>
            <a:ext cx="2439834" cy="268820"/>
          </a:xfrm>
          <a:prstGeom prst="rect">
            <a:avLst/>
          </a:prstGeom>
        </p:spPr>
        <p:txBody>
          <a:bodyPr vert="horz" lIns="91440" tIns="45720" rIns="91440" bIns="45720" rtlCol="0">
            <a:noAutofit/>
          </a:bodyPr>
          <a:lstStyle>
            <a:lvl1pPr marL="0" indent="0" algn="ctr" defTabSz="685800" rtl="0" eaLnBrk="1" latinLnBrk="0" hangingPunct="1">
              <a:lnSpc>
                <a:spcPct val="90000"/>
              </a:lnSpc>
              <a:spcBef>
                <a:spcPts val="750"/>
              </a:spcBef>
              <a:buFont typeface="Arial" panose="020B0604020202020204" pitchFamily="34" charset="0"/>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pPr>
              <a:lnSpc>
                <a:spcPct val="100000"/>
              </a:lnSpc>
              <a:spcBef>
                <a:spcPts val="0"/>
              </a:spcBef>
            </a:pPr>
            <a:r>
              <a:rPr lang="en-US" sz="1050" b="1" dirty="0">
                <a:solidFill>
                  <a:srgbClr val="2C451B"/>
                </a:solidFill>
              </a:rPr>
              <a:t>Date Listed: 6/16/2025</a:t>
            </a:r>
          </a:p>
          <a:p>
            <a:pPr marL="285750" indent="-285750">
              <a:lnSpc>
                <a:spcPct val="100000"/>
              </a:lnSpc>
              <a:spcBef>
                <a:spcPts val="0"/>
              </a:spcBef>
              <a:buFont typeface="Arial" panose="020B0604020202020204" pitchFamily="34" charset="0"/>
              <a:buChar char="•"/>
            </a:pPr>
            <a:endParaRPr lang="en-US" sz="1050" b="1" dirty="0">
              <a:solidFill>
                <a:srgbClr val="2C451B"/>
              </a:solidFill>
            </a:endParaRPr>
          </a:p>
        </p:txBody>
      </p:sp>
      <p:pic>
        <p:nvPicPr>
          <p:cNvPr id="5" name="Picture 4">
            <a:extLst>
              <a:ext uri="{FF2B5EF4-FFF2-40B4-BE49-F238E27FC236}">
                <a16:creationId xmlns:a16="http://schemas.microsoft.com/office/drawing/2014/main" id="{FBAA6428-7792-4703-B067-F6ED2BBC7EA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4443" y="140226"/>
            <a:ext cx="2130556" cy="618745"/>
          </a:xfrm>
          <a:prstGeom prst="rect">
            <a:avLst/>
          </a:prstGeom>
        </p:spPr>
      </p:pic>
      <p:sp>
        <p:nvSpPr>
          <p:cNvPr id="4" name="Title 1">
            <a:extLst>
              <a:ext uri="{FF2B5EF4-FFF2-40B4-BE49-F238E27FC236}">
                <a16:creationId xmlns:a16="http://schemas.microsoft.com/office/drawing/2014/main" id="{A17DE436-AD02-83A1-B35B-214A307EEA2A}"/>
              </a:ext>
            </a:extLst>
          </p:cNvPr>
          <p:cNvSpPr txBox="1">
            <a:spLocks/>
          </p:cNvSpPr>
          <p:nvPr/>
        </p:nvSpPr>
        <p:spPr>
          <a:xfrm>
            <a:off x="652032" y="638223"/>
            <a:ext cx="5829300" cy="268820"/>
          </a:xfrm>
          <a:prstGeom prst="rect">
            <a:avLst/>
          </a:prstGeom>
        </p:spPr>
        <p:txBody>
          <a:bodyPr vert="horz" lIns="91440" tIns="45720" rIns="91440" bIns="45720" rtlCol="0" anchor="t">
            <a:noAutofit/>
          </a:bodyPr>
          <a:lstStyle>
            <a:lvl1pPr algn="ctr" defTabSz="685800" rtl="0" eaLnBrk="1" latinLnBrk="0" hangingPunct="1">
              <a:lnSpc>
                <a:spcPct val="90000"/>
              </a:lnSpc>
              <a:spcBef>
                <a:spcPct val="0"/>
              </a:spcBef>
              <a:buNone/>
              <a:defRPr sz="4500" kern="1200">
                <a:solidFill>
                  <a:schemeClr val="tx1"/>
                </a:solidFill>
                <a:latin typeface="+mj-lt"/>
                <a:ea typeface="+mj-ea"/>
                <a:cs typeface="+mj-cs"/>
              </a:defRPr>
            </a:lvl1pPr>
          </a:lstStyle>
          <a:p>
            <a:r>
              <a:rPr lang="en-US" sz="2400" b="1" dirty="0">
                <a:solidFill>
                  <a:srgbClr val="2C451B"/>
                </a:solidFill>
                <a:latin typeface="+mn-lt"/>
                <a:cs typeface="Arial" panose="020B0604020202020204" pitchFamily="34" charset="0"/>
              </a:rPr>
              <a:t>Used Home for Sale</a:t>
            </a:r>
          </a:p>
        </p:txBody>
      </p:sp>
      <p:graphicFrame>
        <p:nvGraphicFramePr>
          <p:cNvPr id="2" name="Table 1">
            <a:extLst>
              <a:ext uri="{FF2B5EF4-FFF2-40B4-BE49-F238E27FC236}">
                <a16:creationId xmlns:a16="http://schemas.microsoft.com/office/drawing/2014/main" id="{750E9D91-F088-E8D2-2FA7-483EE4A26498}"/>
              </a:ext>
            </a:extLst>
          </p:cNvPr>
          <p:cNvGraphicFramePr>
            <a:graphicFrameLocks noGrp="1"/>
          </p:cNvGraphicFramePr>
          <p:nvPr>
            <p:extLst>
              <p:ext uri="{D42A27DB-BD31-4B8C-83A1-F6EECF244321}">
                <p14:modId xmlns:p14="http://schemas.microsoft.com/office/powerpoint/2010/main" val="2577963435"/>
              </p:ext>
            </p:extLst>
          </p:nvPr>
        </p:nvGraphicFramePr>
        <p:xfrm>
          <a:off x="114300" y="3505200"/>
          <a:ext cx="6603492" cy="5499904"/>
        </p:xfrm>
        <a:graphic>
          <a:graphicData uri="http://schemas.openxmlformats.org/drawingml/2006/table">
            <a:tbl>
              <a:tblPr firstRow="1" bandRow="1">
                <a:tableStyleId>{93296810-A885-4BE3-A3E7-6D5BEEA58F35}</a:tableStyleId>
              </a:tblPr>
              <a:tblGrid>
                <a:gridCol w="1780188">
                  <a:extLst>
                    <a:ext uri="{9D8B030D-6E8A-4147-A177-3AD203B41FA5}">
                      <a16:colId xmlns:a16="http://schemas.microsoft.com/office/drawing/2014/main" val="2067313853"/>
                    </a:ext>
                  </a:extLst>
                </a:gridCol>
                <a:gridCol w="1158399">
                  <a:extLst>
                    <a:ext uri="{9D8B030D-6E8A-4147-A177-3AD203B41FA5}">
                      <a16:colId xmlns:a16="http://schemas.microsoft.com/office/drawing/2014/main" val="3838584133"/>
                    </a:ext>
                  </a:extLst>
                </a:gridCol>
                <a:gridCol w="2854225">
                  <a:extLst>
                    <a:ext uri="{9D8B030D-6E8A-4147-A177-3AD203B41FA5}">
                      <a16:colId xmlns:a16="http://schemas.microsoft.com/office/drawing/2014/main" val="2576815655"/>
                    </a:ext>
                  </a:extLst>
                </a:gridCol>
                <a:gridCol w="810680">
                  <a:extLst>
                    <a:ext uri="{9D8B030D-6E8A-4147-A177-3AD203B41FA5}">
                      <a16:colId xmlns:a16="http://schemas.microsoft.com/office/drawing/2014/main" val="263370199"/>
                    </a:ext>
                  </a:extLst>
                </a:gridCol>
              </a:tblGrid>
              <a:tr h="407043">
                <a:tc>
                  <a:txBody>
                    <a:bodyPr/>
                    <a:lstStyle/>
                    <a:p>
                      <a:pPr algn="ctr"/>
                      <a:r>
                        <a:rPr lang="en-US" sz="1400" dirty="0">
                          <a:solidFill>
                            <a:schemeClr val="bg1"/>
                          </a:solidFill>
                        </a:rPr>
                        <a:t>Address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gridSpan="2">
                  <a:txBody>
                    <a:bodyPr/>
                    <a:lstStyle/>
                    <a:p>
                      <a:pPr algn="ctr"/>
                      <a:r>
                        <a:rPr lang="en-US" sz="1400" dirty="0">
                          <a:solidFill>
                            <a:schemeClr val="bg1"/>
                          </a:solidFill>
                        </a:rPr>
                        <a:t>Home Info</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hMerge="1">
                  <a:txBody>
                    <a:bodyPr/>
                    <a:lstStyle/>
                    <a:p>
                      <a:endParaRPr lang="en-US"/>
                    </a:p>
                  </a:txBody>
                  <a:tcPr/>
                </a:tc>
                <a:tc>
                  <a:txBody>
                    <a:bodyPr/>
                    <a:lstStyle/>
                    <a:p>
                      <a:pPr algn="ctr"/>
                      <a:r>
                        <a:rPr lang="en-US" sz="1400" dirty="0"/>
                        <a:t>Price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2377370540"/>
                  </a:ext>
                </a:extLst>
              </a:tr>
              <a:tr h="313108">
                <a:tc rowSpan="2">
                  <a:txBody>
                    <a:bodyPr/>
                    <a:lstStyle/>
                    <a:p>
                      <a:pPr algn="ctr"/>
                      <a:r>
                        <a:rPr lang="en-US" sz="1200" b="1" dirty="0"/>
                        <a:t>142 Dixie Way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lang="en-US" sz="1200" b="1" dirty="0"/>
                        <a:t>Year: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200" b="0" dirty="0"/>
                        <a:t>2019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6">
                  <a:txBody>
                    <a:bodyPr/>
                    <a:lstStyle/>
                    <a:p>
                      <a:pPr algn="ctr"/>
                      <a:r>
                        <a:rPr lang="en-US" sz="1200" b="1"/>
                        <a:t>$87,000</a:t>
                      </a:r>
                      <a:endParaRPr lang="en-US"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517172962"/>
                  </a:ext>
                </a:extLst>
              </a:tr>
              <a:tr h="313108">
                <a:tc vMerge="1">
                  <a:txBody>
                    <a:bodyPr/>
                    <a:lstStyle/>
                    <a:p>
                      <a:endParaRPr lang="en-US"/>
                    </a:p>
                  </a:txBody>
                  <a:tcPr/>
                </a:tc>
                <a:tc>
                  <a:txBody>
                    <a:bodyPr/>
                    <a:lstStyle/>
                    <a:p>
                      <a:pPr algn="r"/>
                      <a:r>
                        <a:rPr lang="en-US" sz="1200" b="1" dirty="0"/>
                        <a:t>Size: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r>
                        <a:rPr lang="en-US" sz="1200" b="0" dirty="0"/>
                        <a:t>16 x 80</a:t>
                      </a:r>
                      <a:r>
                        <a:rPr lang="en-US" sz="1200" b="0" baseline="0" dirty="0"/>
                        <a:t> 3BD/2BA</a:t>
                      </a:r>
                      <a:endParaRPr lang="en-US" sz="12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en-US"/>
                    </a:p>
                  </a:txBody>
                  <a:tcPr/>
                </a:tc>
                <a:extLst>
                  <a:ext uri="{0D108BD9-81ED-4DB2-BD59-A6C34878D82A}">
                    <a16:rowId xmlns:a16="http://schemas.microsoft.com/office/drawing/2014/main" val="1963947510"/>
                  </a:ext>
                </a:extLst>
              </a:tr>
              <a:tr h="347897">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400" b="1" dirty="0">
                          <a:solidFill>
                            <a:schemeClr val="bg1"/>
                          </a:solidFill>
                        </a:rPr>
                        <a:t>Seller Info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lvl="0" indent="0" algn="r" defTabSz="685800" rtl="0" eaLnBrk="1" fontAlgn="auto" latinLnBrk="0" hangingPunct="1">
                        <a:lnSpc>
                          <a:spcPct val="100000"/>
                        </a:lnSpc>
                        <a:spcBef>
                          <a:spcPts val="0"/>
                        </a:spcBef>
                        <a:spcAft>
                          <a:spcPts val="0"/>
                        </a:spcAft>
                        <a:buClrTx/>
                        <a:buSzTx/>
                        <a:buFontTx/>
                        <a:buNone/>
                        <a:tabLst/>
                        <a:defRPr/>
                      </a:pPr>
                      <a:r>
                        <a:rPr lang="en-US" sz="1200" b="1" dirty="0" err="1"/>
                        <a:t>Mfr</a:t>
                      </a:r>
                      <a:r>
                        <a:rPr lang="en-US" sz="1200" b="1" dirty="0"/>
                        <a:t>/Model: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200" b="0" dirty="0"/>
                        <a:t>Southern Energy Homes</a:t>
                      </a:r>
                      <a:endParaRPr lang="en-US" sz="1200" b="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en-US" sz="12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756351170"/>
                  </a:ext>
                </a:extLst>
              </a:tr>
              <a:tr h="1756871">
                <a:tc rowSpan="3">
                  <a:txBody>
                    <a:bodyPr/>
                    <a:lstStyle/>
                    <a:p>
                      <a:pPr algn="l"/>
                      <a:r>
                        <a:rPr lang="en-US" sz="1200" b="1" dirty="0">
                          <a:solidFill>
                            <a:schemeClr val="tx1"/>
                          </a:solidFill>
                        </a:rPr>
                        <a:t>Brock Hutson</a:t>
                      </a:r>
                    </a:p>
                    <a:p>
                      <a:pPr algn="l"/>
                      <a:r>
                        <a:rPr lang="en-US" sz="1200" b="1" dirty="0">
                          <a:solidFill>
                            <a:schemeClr val="tx1"/>
                          </a:solidFill>
                        </a:rPr>
                        <a:t>601-259-9921</a:t>
                      </a:r>
                    </a:p>
                    <a:p>
                      <a:pPr algn="l"/>
                      <a:endParaRPr lang="en-US" sz="1200" b="1" dirty="0">
                        <a:solidFill>
                          <a:schemeClr val="tx1"/>
                        </a:solidFill>
                      </a:endParaRPr>
                    </a:p>
                    <a:p>
                      <a:pPr algn="l"/>
                      <a:r>
                        <a:rPr lang="en-US" sz="1200" b="1" dirty="0">
                          <a:solidFill>
                            <a:schemeClr val="tx1"/>
                          </a:solidFill>
                        </a:rPr>
                        <a:t>Morgan Hutson</a:t>
                      </a:r>
                    </a:p>
                    <a:p>
                      <a:pPr algn="l"/>
                      <a:r>
                        <a:rPr lang="en-US" sz="1200" b="1" dirty="0">
                          <a:solidFill>
                            <a:schemeClr val="tx1"/>
                          </a:solidFill>
                        </a:rPr>
                        <a:t>601-260-2839</a:t>
                      </a:r>
                    </a:p>
                    <a:p>
                      <a:pPr algn="l"/>
                      <a:endParaRPr lang="en-US" sz="1200" b="1" dirty="0">
                        <a:solidFill>
                          <a:schemeClr val="tx1"/>
                        </a:solidFill>
                      </a:endParaRPr>
                    </a:p>
                    <a:p>
                      <a:pPr algn="l"/>
                      <a:endParaRPr lang="en-US" sz="1200" b="1" dirty="0">
                        <a:solidFill>
                          <a:schemeClr val="tx1"/>
                        </a:solidFill>
                      </a:endParaRPr>
                    </a:p>
                    <a:p>
                      <a:pPr algn="l"/>
                      <a:endParaRPr lang="en-US" sz="1200" b="1" dirty="0">
                        <a:solidFill>
                          <a:schemeClr val="tx1"/>
                        </a:solidFill>
                      </a:endParaRPr>
                    </a:p>
                    <a:p>
                      <a:pPr algn="l"/>
                      <a:endParaRPr lang="en-US" sz="1200" b="1" dirty="0">
                        <a:solidFill>
                          <a:schemeClr val="tx1"/>
                        </a:solidFill>
                      </a:endParaRPr>
                    </a:p>
                    <a:p>
                      <a:pPr algn="l"/>
                      <a:endParaRPr lang="en-US" sz="12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en-US" sz="1200" b="1" dirty="0"/>
                        <a:t>Features: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171450" indent="-171450">
                        <a:buFont typeface="Arial" panose="020B0604020202020204" pitchFamily="34" charset="0"/>
                        <a:buChar char="•"/>
                      </a:pPr>
                      <a:r>
                        <a:rPr lang="en-US" sz="1200" b="0" kern="1200" dirty="0">
                          <a:solidFill>
                            <a:schemeClr val="dk1"/>
                          </a:solidFill>
                          <a:latin typeface="+mn-lt"/>
                          <a:ea typeface="+mn-ea"/>
                          <a:cs typeface="+mn-cs"/>
                        </a:rPr>
                        <a:t>Spacious fenced in yard </a:t>
                      </a:r>
                    </a:p>
                    <a:p>
                      <a:pPr marL="171450" indent="-171450">
                        <a:buFont typeface="Arial" panose="020B0604020202020204" pitchFamily="34" charset="0"/>
                        <a:buChar char="•"/>
                      </a:pPr>
                      <a:r>
                        <a:rPr lang="en-US" sz="1200" b="0" kern="1200" dirty="0">
                          <a:solidFill>
                            <a:schemeClr val="dk1"/>
                          </a:solidFill>
                          <a:latin typeface="+mn-lt"/>
                          <a:ea typeface="+mn-ea"/>
                          <a:cs typeface="+mn-cs"/>
                        </a:rPr>
                        <a:t>Front and back porches 12x15</a:t>
                      </a:r>
                    </a:p>
                    <a:p>
                      <a:pPr marL="171450" indent="-171450">
                        <a:buFont typeface="Arial" panose="020B0604020202020204" pitchFamily="34" charset="0"/>
                        <a:buChar char="•"/>
                      </a:pPr>
                      <a:r>
                        <a:rPr lang="en-US" sz="1200" b="0" kern="1200" dirty="0">
                          <a:solidFill>
                            <a:schemeClr val="dk1"/>
                          </a:solidFill>
                          <a:latin typeface="+mn-lt"/>
                          <a:ea typeface="+mn-ea"/>
                          <a:cs typeface="+mn-cs"/>
                        </a:rPr>
                        <a:t>Nice pebbled rock/step stone walkway to front door </a:t>
                      </a:r>
                    </a:p>
                    <a:p>
                      <a:pPr marL="171450" indent="-171450">
                        <a:buFont typeface="Arial" panose="020B0604020202020204" pitchFamily="34" charset="0"/>
                        <a:buChar char="•"/>
                      </a:pPr>
                      <a:endParaRPr lang="en-US" sz="1200" b="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en-US"/>
                    </a:p>
                  </a:txBody>
                  <a:tcPr/>
                </a:tc>
                <a:extLst>
                  <a:ext uri="{0D108BD9-81ED-4DB2-BD59-A6C34878D82A}">
                    <a16:rowId xmlns:a16="http://schemas.microsoft.com/office/drawing/2014/main" val="1688083148"/>
                  </a:ext>
                </a:extLst>
              </a:tr>
              <a:tr h="1741677">
                <a:tc vMerge="1">
                  <a:txBody>
                    <a:bodyPr/>
                    <a:lstStyle/>
                    <a:p>
                      <a:pPr algn="ctr"/>
                      <a:endParaRPr lang="en-US" sz="12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lang="en-US" sz="1200" b="1" dirty="0"/>
                        <a:t>Maintenance / Upgrades: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171450" marR="0" lvl="0" indent="-1714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0" kern="1200" dirty="0">
                          <a:solidFill>
                            <a:schemeClr val="dk1"/>
                          </a:solidFill>
                          <a:latin typeface="+mn-lt"/>
                          <a:ea typeface="+mn-ea"/>
                          <a:cs typeface="+mn-cs"/>
                        </a:rPr>
                        <a:t>Water filtration installed in 2024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en-US" sz="12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664801161"/>
                  </a:ext>
                </a:extLst>
              </a:tr>
              <a:tr h="620200">
                <a:tc vMerge="1">
                  <a:txBody>
                    <a:bodyPr/>
                    <a:lstStyle/>
                    <a:p>
                      <a:pPr algn="ctr"/>
                      <a:endParaRPr lang="en-US" sz="12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lang="en-US" sz="1200" b="1" dirty="0"/>
                        <a:t>Other Info:</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171450" marR="0" lvl="0" indent="-1714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0" kern="1200" dirty="0">
                          <a:solidFill>
                            <a:schemeClr val="dk1"/>
                          </a:solidFill>
                          <a:latin typeface="+mn-lt"/>
                          <a:ea typeface="+mn-ea"/>
                          <a:cs typeface="+mn-cs"/>
                        </a:rPr>
                        <a:t>All appliances stay with trailer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en-US" sz="12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41247033"/>
                  </a:ext>
                </a:extLst>
              </a:tr>
            </a:tbl>
          </a:graphicData>
        </a:graphic>
      </p:graphicFrame>
    </p:spTree>
    <p:extLst>
      <p:ext uri="{BB962C8B-B14F-4D97-AF65-F5344CB8AC3E}">
        <p14:creationId xmlns:p14="http://schemas.microsoft.com/office/powerpoint/2010/main" val="38103487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D58E11FA-470E-4E2D-8802-B82F6CABF82F}"/>
              </a:ext>
            </a:extLst>
          </p:cNvPr>
          <p:cNvSpPr>
            <a:spLocks noGrp="1"/>
          </p:cNvSpPr>
          <p:nvPr>
            <p:ph type="subTitle" idx="1"/>
          </p:nvPr>
        </p:nvSpPr>
        <p:spPr>
          <a:xfrm>
            <a:off x="155944" y="1028580"/>
            <a:ext cx="6556744" cy="1973055"/>
          </a:xfrm>
        </p:spPr>
        <p:txBody>
          <a:bodyPr>
            <a:noAutofit/>
          </a:bodyPr>
          <a:lstStyle/>
          <a:p>
            <a:pPr marL="177800" indent="-177800" algn="l">
              <a:buFont typeface="Arial" panose="020B0604020202020204" pitchFamily="34" charset="0"/>
              <a:buChar char="•"/>
            </a:pPr>
            <a:r>
              <a:rPr lang="en-US" sz="1100" dirty="0">
                <a:solidFill>
                  <a:schemeClr val="accent6">
                    <a:lumMod val="50000"/>
                  </a:schemeClr>
                </a:solidFill>
              </a:rPr>
              <a:t>JennLake Meadows must approve applications </a:t>
            </a:r>
            <a:r>
              <a:rPr lang="en-US" sz="1100" b="1" u="sng" dirty="0">
                <a:solidFill>
                  <a:schemeClr val="accent6">
                    <a:lumMod val="50000"/>
                  </a:schemeClr>
                </a:solidFill>
              </a:rPr>
              <a:t>BEFORE</a:t>
            </a:r>
            <a:r>
              <a:rPr lang="en-US" sz="1100" dirty="0">
                <a:solidFill>
                  <a:schemeClr val="accent6">
                    <a:lumMod val="50000"/>
                  </a:schemeClr>
                </a:solidFill>
              </a:rPr>
              <a:t> you purchase a home. If you are interested in making an offer on a home, make sure you are approved to live at JLM. If you plan to remove the home from the property, notify the office for coordination.</a:t>
            </a:r>
          </a:p>
          <a:p>
            <a:pPr marL="177800" indent="-177800" algn="l">
              <a:buFont typeface="Arial" panose="020B0604020202020204" pitchFamily="34" charset="0"/>
              <a:buChar char="•"/>
            </a:pPr>
            <a:r>
              <a:rPr lang="en-US" sz="1100" dirty="0">
                <a:solidFill>
                  <a:schemeClr val="accent6">
                    <a:lumMod val="50000"/>
                  </a:schemeClr>
                </a:solidFill>
              </a:rPr>
              <a:t>Pre-sale inspection results are provided to sellers and published to the Interested Buyers list. Any items not completed prior to home closing will be transferred to the buyer at time of signing Lease Agreement.</a:t>
            </a:r>
          </a:p>
          <a:p>
            <a:pPr marL="177800" indent="-177800" algn="l">
              <a:buFont typeface="Arial" panose="020B0604020202020204" pitchFamily="34" charset="0"/>
              <a:buChar char="•"/>
            </a:pPr>
            <a:r>
              <a:rPr lang="en-US" sz="1100" dirty="0">
                <a:solidFill>
                  <a:schemeClr val="accent6">
                    <a:lumMod val="50000"/>
                  </a:schemeClr>
                </a:solidFill>
              </a:rPr>
              <a:t>All home closings must be done in the JennLake office. JennLake Meadows does not allow any rental properties and we do not allow Homeowner Financing. We allow up to two residents and two vehicles regardless of number of bedrooms. The primary resident must be an immediate family member of the owner. Residents may have one approved roommate.</a:t>
            </a:r>
          </a:p>
          <a:p>
            <a:pPr marL="177800" indent="-177800" algn="l">
              <a:buFont typeface="Arial" panose="020B0604020202020204" pitchFamily="34" charset="0"/>
              <a:buChar char="•"/>
            </a:pPr>
            <a:r>
              <a:rPr lang="en-US" sz="1100" dirty="0">
                <a:solidFill>
                  <a:schemeClr val="accent6">
                    <a:lumMod val="50000"/>
                  </a:schemeClr>
                </a:solidFill>
              </a:rPr>
              <a:t>The office has a JD Power MH Connect subscription and will provide the estimated value report for any home upon request at no charge (new or used). Please read the Age of Home policy which is available in the website Documents section.</a:t>
            </a:r>
          </a:p>
          <a:p>
            <a:pPr algn="l"/>
            <a:endParaRPr lang="en-US" sz="1200" dirty="0">
              <a:solidFill>
                <a:schemeClr val="accent6">
                  <a:lumMod val="50000"/>
                </a:schemeClr>
              </a:solidFill>
            </a:endParaRPr>
          </a:p>
          <a:p>
            <a:pPr marL="285750" indent="-285750" algn="l">
              <a:buFont typeface="Arial" panose="020B0604020202020204" pitchFamily="34" charset="0"/>
              <a:buChar char="•"/>
            </a:pPr>
            <a:endParaRPr lang="en-US" sz="1200" dirty="0">
              <a:solidFill>
                <a:schemeClr val="accent6">
                  <a:lumMod val="50000"/>
                </a:schemeClr>
              </a:solidFill>
            </a:endParaRPr>
          </a:p>
          <a:p>
            <a:pPr marL="285750" indent="-285750" algn="l">
              <a:buFont typeface="Arial" panose="020B0604020202020204" pitchFamily="34" charset="0"/>
              <a:buChar char="•"/>
            </a:pPr>
            <a:endParaRPr lang="en-US" sz="1200" dirty="0">
              <a:solidFill>
                <a:schemeClr val="accent6">
                  <a:lumMod val="50000"/>
                </a:schemeClr>
              </a:solidFill>
            </a:endParaRPr>
          </a:p>
        </p:txBody>
      </p:sp>
      <p:sp>
        <p:nvSpPr>
          <p:cNvPr id="9" name="Subtitle 2">
            <a:extLst>
              <a:ext uri="{FF2B5EF4-FFF2-40B4-BE49-F238E27FC236}">
                <a16:creationId xmlns:a16="http://schemas.microsoft.com/office/drawing/2014/main" id="{30E8686F-6C61-4395-9358-4F4081152338}"/>
              </a:ext>
            </a:extLst>
          </p:cNvPr>
          <p:cNvSpPr txBox="1">
            <a:spLocks/>
          </p:cNvSpPr>
          <p:nvPr/>
        </p:nvSpPr>
        <p:spPr>
          <a:xfrm>
            <a:off x="4925567" y="65107"/>
            <a:ext cx="1927451" cy="782052"/>
          </a:xfrm>
          <a:prstGeom prst="rect">
            <a:avLst/>
          </a:prstGeom>
        </p:spPr>
        <p:txBody>
          <a:bodyPr vert="horz" lIns="91440" tIns="45720" rIns="91440" bIns="45720" rtlCol="0">
            <a:noAutofit/>
          </a:bodyPr>
          <a:lstStyle>
            <a:lvl1pPr marL="0" indent="0" algn="ctr" defTabSz="685800" rtl="0" eaLnBrk="1" latinLnBrk="0" hangingPunct="1">
              <a:lnSpc>
                <a:spcPct val="90000"/>
              </a:lnSpc>
              <a:spcBef>
                <a:spcPts val="750"/>
              </a:spcBef>
              <a:buFont typeface="Arial" panose="020B0604020202020204" pitchFamily="34" charset="0"/>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pPr>
              <a:lnSpc>
                <a:spcPct val="100000"/>
              </a:lnSpc>
              <a:spcBef>
                <a:spcPts val="0"/>
              </a:spcBef>
            </a:pPr>
            <a:r>
              <a:rPr lang="en-US" sz="1050" b="1" dirty="0">
                <a:solidFill>
                  <a:srgbClr val="2C451B"/>
                </a:solidFill>
              </a:rPr>
              <a:t>185 JennLake Drive</a:t>
            </a:r>
          </a:p>
          <a:p>
            <a:pPr>
              <a:lnSpc>
                <a:spcPct val="100000"/>
              </a:lnSpc>
              <a:spcBef>
                <a:spcPts val="0"/>
              </a:spcBef>
            </a:pPr>
            <a:r>
              <a:rPr lang="en-US" sz="1050" b="1" dirty="0">
                <a:solidFill>
                  <a:srgbClr val="2C451B"/>
                </a:solidFill>
              </a:rPr>
              <a:t>Starkville, MS 39759</a:t>
            </a:r>
          </a:p>
          <a:p>
            <a:pPr>
              <a:lnSpc>
                <a:spcPct val="100000"/>
              </a:lnSpc>
              <a:spcBef>
                <a:spcPts val="0"/>
              </a:spcBef>
            </a:pPr>
            <a:r>
              <a:rPr lang="en-US" sz="1050" b="1" dirty="0">
                <a:solidFill>
                  <a:srgbClr val="2C451B"/>
                </a:solidFill>
              </a:rPr>
              <a:t>Office: 662-324-1001</a:t>
            </a:r>
          </a:p>
          <a:p>
            <a:pPr>
              <a:lnSpc>
                <a:spcPct val="100000"/>
              </a:lnSpc>
              <a:spcBef>
                <a:spcPts val="0"/>
              </a:spcBef>
            </a:pPr>
            <a:r>
              <a:rPr lang="en-US" sz="1050" b="1" dirty="0">
                <a:solidFill>
                  <a:srgbClr val="2C451B"/>
                </a:solidFill>
              </a:rPr>
              <a:t>Mobile: 404-796-4152</a:t>
            </a:r>
          </a:p>
          <a:p>
            <a:pPr>
              <a:lnSpc>
                <a:spcPct val="100000"/>
              </a:lnSpc>
              <a:spcBef>
                <a:spcPts val="0"/>
              </a:spcBef>
            </a:pPr>
            <a:r>
              <a:rPr lang="en-US" sz="1050" b="1" dirty="0">
                <a:solidFill>
                  <a:srgbClr val="2C451B"/>
                </a:solidFill>
                <a:hlinkClick r:id="rId3"/>
              </a:rPr>
              <a:t>jennlake662@gmail.com</a:t>
            </a:r>
            <a:endParaRPr lang="en-US" sz="1050" b="1" dirty="0">
              <a:solidFill>
                <a:srgbClr val="2C451B"/>
              </a:solidFill>
            </a:endParaRPr>
          </a:p>
          <a:p>
            <a:pPr marL="285750" indent="-285750">
              <a:lnSpc>
                <a:spcPct val="100000"/>
              </a:lnSpc>
              <a:spcBef>
                <a:spcPts val="0"/>
              </a:spcBef>
              <a:buFont typeface="Arial" panose="020B0604020202020204" pitchFamily="34" charset="0"/>
              <a:buChar char="•"/>
            </a:pPr>
            <a:endParaRPr lang="en-US" sz="1050" b="1" dirty="0">
              <a:solidFill>
                <a:srgbClr val="2C451B"/>
              </a:solidFill>
            </a:endParaRPr>
          </a:p>
        </p:txBody>
      </p:sp>
      <p:sp>
        <p:nvSpPr>
          <p:cNvPr id="11" name="Subtitle 2">
            <a:extLst>
              <a:ext uri="{FF2B5EF4-FFF2-40B4-BE49-F238E27FC236}">
                <a16:creationId xmlns:a16="http://schemas.microsoft.com/office/drawing/2014/main" id="{31BD5FB6-48F7-4D05-BD6F-4A4DEFD4593B}"/>
              </a:ext>
            </a:extLst>
          </p:cNvPr>
          <p:cNvSpPr txBox="1">
            <a:spLocks/>
          </p:cNvSpPr>
          <p:nvPr/>
        </p:nvSpPr>
        <p:spPr>
          <a:xfrm>
            <a:off x="2345366" y="321723"/>
            <a:ext cx="2439834" cy="268820"/>
          </a:xfrm>
          <a:prstGeom prst="rect">
            <a:avLst/>
          </a:prstGeom>
        </p:spPr>
        <p:txBody>
          <a:bodyPr vert="horz" lIns="91440" tIns="45720" rIns="91440" bIns="45720" rtlCol="0">
            <a:noAutofit/>
          </a:bodyPr>
          <a:lstStyle>
            <a:lvl1pPr marL="0" indent="0" algn="ctr" defTabSz="685800" rtl="0" eaLnBrk="1" latinLnBrk="0" hangingPunct="1">
              <a:lnSpc>
                <a:spcPct val="90000"/>
              </a:lnSpc>
              <a:spcBef>
                <a:spcPts val="750"/>
              </a:spcBef>
              <a:buFont typeface="Arial" panose="020B0604020202020204" pitchFamily="34" charset="0"/>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pPr>
              <a:lnSpc>
                <a:spcPct val="100000"/>
              </a:lnSpc>
              <a:spcBef>
                <a:spcPts val="0"/>
              </a:spcBef>
            </a:pPr>
            <a:r>
              <a:rPr lang="en-US" sz="1050" b="1" dirty="0">
                <a:solidFill>
                  <a:srgbClr val="2C451B"/>
                </a:solidFill>
              </a:rPr>
              <a:t>Date Listed: 2/12/2025</a:t>
            </a:r>
          </a:p>
          <a:p>
            <a:pPr marL="285750" indent="-285750">
              <a:lnSpc>
                <a:spcPct val="100000"/>
              </a:lnSpc>
              <a:spcBef>
                <a:spcPts val="0"/>
              </a:spcBef>
              <a:buFont typeface="Arial" panose="020B0604020202020204" pitchFamily="34" charset="0"/>
              <a:buChar char="•"/>
            </a:pPr>
            <a:endParaRPr lang="en-US" sz="1050" b="1" dirty="0">
              <a:solidFill>
                <a:srgbClr val="2C451B"/>
              </a:solidFill>
            </a:endParaRPr>
          </a:p>
        </p:txBody>
      </p:sp>
      <p:pic>
        <p:nvPicPr>
          <p:cNvPr id="5" name="Picture 4">
            <a:extLst>
              <a:ext uri="{FF2B5EF4-FFF2-40B4-BE49-F238E27FC236}">
                <a16:creationId xmlns:a16="http://schemas.microsoft.com/office/drawing/2014/main" id="{FBAA6428-7792-4703-B067-F6ED2BBC7EA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4443" y="140226"/>
            <a:ext cx="2130556" cy="618745"/>
          </a:xfrm>
          <a:prstGeom prst="rect">
            <a:avLst/>
          </a:prstGeom>
        </p:spPr>
      </p:pic>
      <p:sp>
        <p:nvSpPr>
          <p:cNvPr id="4" name="Title 1">
            <a:extLst>
              <a:ext uri="{FF2B5EF4-FFF2-40B4-BE49-F238E27FC236}">
                <a16:creationId xmlns:a16="http://schemas.microsoft.com/office/drawing/2014/main" id="{A17DE436-AD02-83A1-B35B-214A307EEA2A}"/>
              </a:ext>
            </a:extLst>
          </p:cNvPr>
          <p:cNvSpPr txBox="1">
            <a:spLocks/>
          </p:cNvSpPr>
          <p:nvPr/>
        </p:nvSpPr>
        <p:spPr>
          <a:xfrm>
            <a:off x="652032" y="638223"/>
            <a:ext cx="5829300" cy="268820"/>
          </a:xfrm>
          <a:prstGeom prst="rect">
            <a:avLst/>
          </a:prstGeom>
        </p:spPr>
        <p:txBody>
          <a:bodyPr vert="horz" lIns="91440" tIns="45720" rIns="91440" bIns="45720" rtlCol="0" anchor="t">
            <a:noAutofit/>
          </a:bodyPr>
          <a:lstStyle>
            <a:lvl1pPr algn="ctr" defTabSz="685800" rtl="0" eaLnBrk="1" latinLnBrk="0" hangingPunct="1">
              <a:lnSpc>
                <a:spcPct val="90000"/>
              </a:lnSpc>
              <a:spcBef>
                <a:spcPct val="0"/>
              </a:spcBef>
              <a:buNone/>
              <a:defRPr sz="4500" kern="1200">
                <a:solidFill>
                  <a:schemeClr val="tx1"/>
                </a:solidFill>
                <a:latin typeface="+mj-lt"/>
                <a:ea typeface="+mj-ea"/>
                <a:cs typeface="+mj-cs"/>
              </a:defRPr>
            </a:lvl1pPr>
          </a:lstStyle>
          <a:p>
            <a:r>
              <a:rPr lang="en-US" sz="2400" b="1" dirty="0">
                <a:solidFill>
                  <a:srgbClr val="2C451B"/>
                </a:solidFill>
                <a:latin typeface="+mn-lt"/>
                <a:cs typeface="Arial" panose="020B0604020202020204" pitchFamily="34" charset="0"/>
              </a:rPr>
              <a:t>Used Home for Sale</a:t>
            </a:r>
          </a:p>
        </p:txBody>
      </p:sp>
      <p:graphicFrame>
        <p:nvGraphicFramePr>
          <p:cNvPr id="2" name="Table 1">
            <a:extLst>
              <a:ext uri="{FF2B5EF4-FFF2-40B4-BE49-F238E27FC236}">
                <a16:creationId xmlns:a16="http://schemas.microsoft.com/office/drawing/2014/main" id="{750E9D91-F088-E8D2-2FA7-483EE4A26498}"/>
              </a:ext>
            </a:extLst>
          </p:cNvPr>
          <p:cNvGraphicFramePr>
            <a:graphicFrameLocks noGrp="1"/>
          </p:cNvGraphicFramePr>
          <p:nvPr>
            <p:extLst>
              <p:ext uri="{D42A27DB-BD31-4B8C-83A1-F6EECF244321}">
                <p14:modId xmlns:p14="http://schemas.microsoft.com/office/powerpoint/2010/main" val="1928235252"/>
              </p:ext>
            </p:extLst>
          </p:nvPr>
        </p:nvGraphicFramePr>
        <p:xfrm>
          <a:off x="150471" y="3519860"/>
          <a:ext cx="6562217" cy="5529238"/>
        </p:xfrm>
        <a:graphic>
          <a:graphicData uri="http://schemas.openxmlformats.org/drawingml/2006/table">
            <a:tbl>
              <a:tblPr firstRow="1" bandRow="1">
                <a:tableStyleId>{93296810-A885-4BE3-A3E7-6D5BEEA58F35}</a:tableStyleId>
              </a:tblPr>
              <a:tblGrid>
                <a:gridCol w="1738913">
                  <a:extLst>
                    <a:ext uri="{9D8B030D-6E8A-4147-A177-3AD203B41FA5}">
                      <a16:colId xmlns:a16="http://schemas.microsoft.com/office/drawing/2014/main" val="2067313853"/>
                    </a:ext>
                  </a:extLst>
                </a:gridCol>
                <a:gridCol w="1158399">
                  <a:extLst>
                    <a:ext uri="{9D8B030D-6E8A-4147-A177-3AD203B41FA5}">
                      <a16:colId xmlns:a16="http://schemas.microsoft.com/office/drawing/2014/main" val="3838584133"/>
                    </a:ext>
                  </a:extLst>
                </a:gridCol>
                <a:gridCol w="2854225">
                  <a:extLst>
                    <a:ext uri="{9D8B030D-6E8A-4147-A177-3AD203B41FA5}">
                      <a16:colId xmlns:a16="http://schemas.microsoft.com/office/drawing/2014/main" val="2576815655"/>
                    </a:ext>
                  </a:extLst>
                </a:gridCol>
                <a:gridCol w="810680">
                  <a:extLst>
                    <a:ext uri="{9D8B030D-6E8A-4147-A177-3AD203B41FA5}">
                      <a16:colId xmlns:a16="http://schemas.microsoft.com/office/drawing/2014/main" val="263370199"/>
                    </a:ext>
                  </a:extLst>
                </a:gridCol>
              </a:tblGrid>
              <a:tr h="362878">
                <a:tc>
                  <a:txBody>
                    <a:bodyPr/>
                    <a:lstStyle/>
                    <a:p>
                      <a:pPr algn="ctr"/>
                      <a:r>
                        <a:rPr lang="en-US" sz="1400" dirty="0">
                          <a:solidFill>
                            <a:schemeClr val="bg1"/>
                          </a:solidFill>
                        </a:rPr>
                        <a:t>Address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gridSpan="2">
                  <a:txBody>
                    <a:bodyPr/>
                    <a:lstStyle/>
                    <a:p>
                      <a:pPr algn="ctr"/>
                      <a:r>
                        <a:rPr lang="en-US" sz="1400" dirty="0">
                          <a:solidFill>
                            <a:schemeClr val="bg1"/>
                          </a:solidFill>
                        </a:rPr>
                        <a:t>Home Info</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hMerge="1">
                  <a:txBody>
                    <a:bodyPr/>
                    <a:lstStyle/>
                    <a:p>
                      <a:endParaRPr lang="en-US"/>
                    </a:p>
                  </a:txBody>
                  <a:tcPr/>
                </a:tc>
                <a:tc>
                  <a:txBody>
                    <a:bodyPr/>
                    <a:lstStyle/>
                    <a:p>
                      <a:pPr algn="ctr"/>
                      <a:r>
                        <a:rPr lang="en-US" sz="1400" dirty="0"/>
                        <a:t>Price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2377370540"/>
                  </a:ext>
                </a:extLst>
              </a:tr>
              <a:tr h="237348">
                <a:tc rowSpan="2">
                  <a:txBody>
                    <a:bodyPr/>
                    <a:lstStyle/>
                    <a:p>
                      <a:pPr algn="ctr"/>
                      <a:r>
                        <a:rPr lang="en-US" sz="1200" b="1" dirty="0"/>
                        <a:t>154 Dixie Way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lang="en-US" sz="1200" b="1" dirty="0"/>
                        <a:t>Year: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r>
                        <a:rPr lang="en-US" sz="1100" b="0" dirty="0"/>
                        <a:t>2021 (installed as new home in expansion)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5">
                  <a:txBody>
                    <a:bodyPr/>
                    <a:lstStyle/>
                    <a:p>
                      <a:r>
                        <a:rPr lang="en-US" sz="1200" b="1" dirty="0"/>
                        <a:t>$88,000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517172962"/>
                  </a:ext>
                </a:extLst>
              </a:tr>
              <a:tr h="237348">
                <a:tc vMerge="1">
                  <a:txBody>
                    <a:bodyPr/>
                    <a:lstStyle/>
                    <a:p>
                      <a:endParaRPr lang="en-US"/>
                    </a:p>
                  </a:txBody>
                  <a:tcPr/>
                </a:tc>
                <a:tc>
                  <a:txBody>
                    <a:bodyPr/>
                    <a:lstStyle/>
                    <a:p>
                      <a:pPr algn="r"/>
                      <a:r>
                        <a:rPr lang="en-US" sz="1200" b="1" dirty="0"/>
                        <a:t>Size: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100" b="0" dirty="0"/>
                        <a:t>16 x 76 3BD/2BA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en-US"/>
                    </a:p>
                  </a:txBody>
                  <a:tcPr/>
                </a:tc>
                <a:extLst>
                  <a:ext uri="{0D108BD9-81ED-4DB2-BD59-A6C34878D82A}">
                    <a16:rowId xmlns:a16="http://schemas.microsoft.com/office/drawing/2014/main" val="1963947510"/>
                  </a:ext>
                </a:extLst>
              </a:tr>
              <a:tr h="0">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400" b="1" dirty="0">
                          <a:solidFill>
                            <a:schemeClr val="bg1"/>
                          </a:solidFill>
                        </a:rPr>
                        <a:t>Seller Info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lvl="0" indent="0" algn="r" defTabSz="685800" rtl="0" eaLnBrk="1" fontAlgn="auto" latinLnBrk="0" hangingPunct="1">
                        <a:lnSpc>
                          <a:spcPct val="100000"/>
                        </a:lnSpc>
                        <a:spcBef>
                          <a:spcPts val="0"/>
                        </a:spcBef>
                        <a:spcAft>
                          <a:spcPts val="0"/>
                        </a:spcAft>
                        <a:buClrTx/>
                        <a:buSzTx/>
                        <a:buFontTx/>
                        <a:buNone/>
                        <a:tabLst/>
                        <a:defRPr/>
                      </a:pPr>
                      <a:r>
                        <a:rPr lang="en-US" sz="1200" b="1" dirty="0" err="1"/>
                        <a:t>Mfr</a:t>
                      </a:r>
                      <a:r>
                        <a:rPr lang="en-US" sz="1200" b="1" dirty="0"/>
                        <a:t>/Model: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r>
                        <a:rPr lang="en-US" sz="1100" b="0" dirty="0"/>
                        <a:t>Hamilton Homes/Jackson </a:t>
                      </a:r>
                      <a:r>
                        <a:rPr lang="en-US" sz="1100" b="0" kern="1200" dirty="0">
                          <a:solidFill>
                            <a:schemeClr val="dk1"/>
                          </a:solidFill>
                          <a:latin typeface="+mn-lt"/>
                          <a:ea typeface="+mn-ea"/>
                          <a:cs typeface="+mn-cs"/>
                        </a:rPr>
                        <a:t>(167732A)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en-US" sz="12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756351170"/>
                  </a:ext>
                </a:extLst>
              </a:tr>
              <a:tr h="2980036">
                <a:tc rowSpan="2">
                  <a:txBody>
                    <a:bodyPr/>
                    <a:lstStyle/>
                    <a:p>
                      <a:pPr algn="l"/>
                      <a:endParaRPr lang="en-US" sz="1200" b="1" dirty="0">
                        <a:solidFill>
                          <a:schemeClr val="tx1"/>
                        </a:solidFill>
                      </a:endParaRPr>
                    </a:p>
                    <a:p>
                      <a:pPr algn="l"/>
                      <a:r>
                        <a:rPr lang="en-US" sz="1200" b="1" dirty="0">
                          <a:solidFill>
                            <a:schemeClr val="tx1"/>
                          </a:solidFill>
                        </a:rPr>
                        <a:t>Chris Hacker</a:t>
                      </a:r>
                    </a:p>
                    <a:p>
                      <a:pPr algn="l"/>
                      <a:r>
                        <a:rPr lang="en-US" sz="1200" b="1" dirty="0">
                          <a:solidFill>
                            <a:schemeClr val="tx1"/>
                          </a:solidFill>
                        </a:rPr>
                        <a:t>901-907-9472</a:t>
                      </a:r>
                    </a:p>
                    <a:p>
                      <a:pPr algn="l"/>
                      <a:endParaRPr lang="en-US" sz="1200" b="1" dirty="0">
                        <a:solidFill>
                          <a:schemeClr val="tx1"/>
                        </a:solidFill>
                      </a:endParaRPr>
                    </a:p>
                    <a:p>
                      <a:pPr algn="l"/>
                      <a:r>
                        <a:rPr lang="en-US" sz="1200" b="1" dirty="0">
                          <a:solidFill>
                            <a:schemeClr val="tx1"/>
                          </a:solidFill>
                        </a:rPr>
                        <a:t>Jennifer Hacker</a:t>
                      </a:r>
                    </a:p>
                    <a:p>
                      <a:pPr algn="l"/>
                      <a:r>
                        <a:rPr lang="en-US" sz="1200" b="1" dirty="0">
                          <a:solidFill>
                            <a:schemeClr val="tx1"/>
                          </a:solidFill>
                        </a:rPr>
                        <a:t>901-907-9471</a:t>
                      </a:r>
                    </a:p>
                    <a:p>
                      <a:pPr algn="l"/>
                      <a:endParaRPr lang="en-US" sz="1200" b="1" dirty="0">
                        <a:solidFill>
                          <a:schemeClr val="tx1"/>
                        </a:solidFill>
                      </a:endParaRPr>
                    </a:p>
                    <a:p>
                      <a:pPr algn="l"/>
                      <a:r>
                        <a:rPr lang="en-US" sz="1200" b="1" dirty="0">
                          <a:solidFill>
                            <a:schemeClr val="tx1"/>
                          </a:solidFill>
                          <a:hlinkClick r:id="rId5"/>
                        </a:rPr>
                        <a:t>cjtkhacker@me.com</a:t>
                      </a:r>
                      <a:endParaRPr lang="en-US" sz="1200" b="1" dirty="0">
                        <a:solidFill>
                          <a:schemeClr val="tx1"/>
                        </a:solidFill>
                      </a:endParaRPr>
                    </a:p>
                    <a:p>
                      <a:pPr algn="l"/>
                      <a:endParaRPr lang="en-US" sz="12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en-US" sz="1200" b="1" dirty="0"/>
                        <a:t>Features: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171450" indent="-171450">
                        <a:buFont typeface="Arial" panose="020B0604020202020204" pitchFamily="34" charset="0"/>
                        <a:buChar char="•"/>
                      </a:pPr>
                      <a:r>
                        <a:rPr lang="en-US" sz="1100" b="0" dirty="0"/>
                        <a:t>Large open living space with clear lines of sight between the living room and kitchen</a:t>
                      </a:r>
                    </a:p>
                    <a:p>
                      <a:pPr marL="171450" indent="-171450">
                        <a:buFont typeface="Arial" panose="020B0604020202020204" pitchFamily="34" charset="0"/>
                        <a:buChar char="•"/>
                      </a:pPr>
                      <a:r>
                        <a:rPr lang="en-US" sz="1100" b="0" dirty="0"/>
                        <a:t>Built in entertainment center</a:t>
                      </a:r>
                    </a:p>
                    <a:p>
                      <a:pPr marL="171450" indent="-171450">
                        <a:buFont typeface="Arial" panose="020B0604020202020204" pitchFamily="34" charset="0"/>
                        <a:buChar char="•"/>
                      </a:pPr>
                      <a:r>
                        <a:rPr lang="en-US" sz="1100" b="0" dirty="0"/>
                        <a:t>All appliances convey (Stove, Refrigerator, Dishwasher, Washer, Dryer) </a:t>
                      </a:r>
                    </a:p>
                    <a:p>
                      <a:pPr marL="171450" marR="0" lvl="0" indent="-1714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b="0" dirty="0"/>
                        <a:t>Kitchen center island with tons of cabinets for storage</a:t>
                      </a:r>
                    </a:p>
                    <a:p>
                      <a:pPr marL="171450" marR="0" lvl="0" indent="-1714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b="0" dirty="0"/>
                        <a:t>Hot water heater, AC unit - 4 yrs old</a:t>
                      </a:r>
                    </a:p>
                    <a:p>
                      <a:pPr marL="171450" indent="-171450">
                        <a:buFont typeface="Arial" panose="020B0604020202020204" pitchFamily="34" charset="0"/>
                        <a:buChar char="•"/>
                      </a:pPr>
                      <a:r>
                        <a:rPr lang="en-US" sz="1100" b="0" dirty="0"/>
                        <a:t>Covered Front porch (12’x8’) - 4 yrs old</a:t>
                      </a:r>
                    </a:p>
                    <a:p>
                      <a:pPr marL="171450" indent="-171450">
                        <a:buFont typeface="Arial" panose="020B0604020202020204" pitchFamily="34" charset="0"/>
                        <a:buChar char="•"/>
                      </a:pPr>
                      <a:r>
                        <a:rPr lang="en-US" sz="1100" b="0" dirty="0"/>
                        <a:t>Covered Back porch with lockable storage under for mower (52”x49”) - 4 yrs old</a:t>
                      </a:r>
                    </a:p>
                    <a:p>
                      <a:pPr marL="171450" indent="-171450">
                        <a:buFont typeface="Arial" panose="020B0604020202020204" pitchFamily="34" charset="0"/>
                        <a:buChar char="•"/>
                      </a:pPr>
                      <a:r>
                        <a:rPr lang="en-US" sz="1100" b="0" dirty="0"/>
                        <a:t>White cabinets throughout with faux marble countertops.</a:t>
                      </a:r>
                    </a:p>
                    <a:p>
                      <a:pPr marL="171450" indent="-171450">
                        <a:buFont typeface="Arial" panose="020B0604020202020204" pitchFamily="34" charset="0"/>
                        <a:buChar char="•"/>
                      </a:pPr>
                      <a:r>
                        <a:rPr lang="en-US" sz="1100" b="0" dirty="0"/>
                        <a:t>Rustic wood linoleum throughout</a:t>
                      </a:r>
                    </a:p>
                    <a:p>
                      <a:pPr marL="171450" indent="-171450">
                        <a:buFont typeface="Arial" panose="020B0604020202020204" pitchFamily="34" charset="0"/>
                        <a:buChar char="•"/>
                      </a:pPr>
                      <a:r>
                        <a:rPr lang="en-US" sz="1100" b="0" dirty="0"/>
                        <a:t>Master bath boasts double vanity, walk-in closet, separate shower and soaking tub</a:t>
                      </a:r>
                    </a:p>
                    <a:p>
                      <a:pPr marL="171450" marR="0" lvl="0" indent="-1714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b="0" dirty="0"/>
                        <a:t>Gravel walkway w/pavers to front deck</a:t>
                      </a:r>
                    </a:p>
                    <a:p>
                      <a:pPr marL="171450" indent="-171450">
                        <a:buFont typeface="Arial" panose="020B0604020202020204" pitchFamily="34" charset="0"/>
                        <a:buChar char="•"/>
                      </a:pPr>
                      <a:r>
                        <a:rPr lang="en-US" sz="1100" b="0" dirty="0"/>
                        <a:t>Exterior outlet and freeze proof exterior spigot</a:t>
                      </a:r>
                    </a:p>
                    <a:p>
                      <a:pPr marL="171450" marR="0" lvl="0" indent="-1714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b="0" kern="1200" dirty="0">
                          <a:solidFill>
                            <a:schemeClr val="dk1"/>
                          </a:solidFill>
                          <a:latin typeface="+mn-lt"/>
                          <a:ea typeface="+mn-ea"/>
                          <a:cs typeface="+mn-cs"/>
                        </a:rPr>
                        <a:t> Metal Roof – 4 years old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en-US"/>
                    </a:p>
                  </a:txBody>
                  <a:tcPr/>
                </a:tc>
                <a:extLst>
                  <a:ext uri="{0D108BD9-81ED-4DB2-BD59-A6C34878D82A}">
                    <a16:rowId xmlns:a16="http://schemas.microsoft.com/office/drawing/2014/main" val="1688083148"/>
                  </a:ext>
                </a:extLst>
              </a:tr>
              <a:tr h="514254">
                <a:tc vMerge="1">
                  <a:txBody>
                    <a:bodyPr/>
                    <a:lstStyle/>
                    <a:p>
                      <a:pPr algn="ctr"/>
                      <a:endParaRPr lang="en-US" sz="12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lang="en-US" sz="1200" b="1" dirty="0"/>
                        <a:t>Maintenance / Upgrades: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171450" marR="0" lvl="0" indent="-1714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b="0" kern="1200" dirty="0">
                          <a:solidFill>
                            <a:schemeClr val="dk1"/>
                          </a:solidFill>
                          <a:latin typeface="+mn-lt"/>
                          <a:ea typeface="+mn-ea"/>
                          <a:cs typeface="+mn-cs"/>
                        </a:rPr>
                        <a:t>Reinforced tie downs at install</a:t>
                      </a:r>
                    </a:p>
                    <a:p>
                      <a:pPr marL="171450" marR="0" lvl="0" indent="-1714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b="0" kern="1200" dirty="0">
                          <a:solidFill>
                            <a:schemeClr val="dk1"/>
                          </a:solidFill>
                          <a:latin typeface="+mn-lt"/>
                          <a:ea typeface="+mn-ea"/>
                          <a:cs typeface="+mn-cs"/>
                        </a:rPr>
                        <a:t>Reinforced skirting at install</a:t>
                      </a:r>
                    </a:p>
                    <a:p>
                      <a:pPr marL="171450" marR="0" lvl="0" indent="-1714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b="0" kern="1200" dirty="0">
                          <a:solidFill>
                            <a:schemeClr val="dk1"/>
                          </a:solidFill>
                          <a:latin typeface="+mn-lt"/>
                          <a:ea typeface="+mn-ea"/>
                          <a:cs typeface="+mn-cs"/>
                        </a:rPr>
                        <a:t>Smoke free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en-US" sz="12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664801161"/>
                  </a:ext>
                </a:extLst>
              </a:tr>
              <a:tr h="0">
                <a:tc>
                  <a:txBody>
                    <a:bodyPr/>
                    <a:lstStyle/>
                    <a:p>
                      <a:pPr algn="l"/>
                      <a:endParaRPr lang="en-US" sz="12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lang="en-US" sz="1200" b="1" dirty="0"/>
                        <a:t>Other: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171450" marR="0" lvl="0" indent="-1714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b="0" kern="1200" dirty="0">
                          <a:solidFill>
                            <a:schemeClr val="dk1"/>
                          </a:solidFill>
                          <a:latin typeface="+mn-lt"/>
                          <a:ea typeface="+mn-ea"/>
                          <a:cs typeface="+mn-cs"/>
                        </a:rPr>
                        <a:t>Motivated sellers willing to negotiate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41247033"/>
                  </a:ext>
                </a:extLst>
              </a:tr>
            </a:tbl>
          </a:graphicData>
        </a:graphic>
      </p:graphicFrame>
    </p:spTree>
    <p:extLst>
      <p:ext uri="{BB962C8B-B14F-4D97-AF65-F5344CB8AC3E}">
        <p14:creationId xmlns:p14="http://schemas.microsoft.com/office/powerpoint/2010/main" val="5109996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D58E11FA-470E-4E2D-8802-B82F6CABF82F}"/>
              </a:ext>
            </a:extLst>
          </p:cNvPr>
          <p:cNvSpPr>
            <a:spLocks noGrp="1"/>
          </p:cNvSpPr>
          <p:nvPr>
            <p:ph type="subTitle" idx="1"/>
          </p:nvPr>
        </p:nvSpPr>
        <p:spPr>
          <a:xfrm>
            <a:off x="150628" y="954723"/>
            <a:ext cx="6556744" cy="1973055"/>
          </a:xfrm>
        </p:spPr>
        <p:txBody>
          <a:bodyPr>
            <a:noAutofit/>
          </a:bodyPr>
          <a:lstStyle/>
          <a:p>
            <a:pPr marL="177800" indent="-177800" algn="l">
              <a:buFont typeface="Arial" panose="020B0604020202020204" pitchFamily="34" charset="0"/>
              <a:buChar char="•"/>
            </a:pPr>
            <a:r>
              <a:rPr lang="en-US" sz="1200" dirty="0">
                <a:solidFill>
                  <a:schemeClr val="accent6">
                    <a:lumMod val="50000"/>
                  </a:schemeClr>
                </a:solidFill>
              </a:rPr>
              <a:t>JennLake Meadows must approve applications </a:t>
            </a:r>
            <a:r>
              <a:rPr lang="en-US" sz="1200" b="1" u="sng" dirty="0">
                <a:solidFill>
                  <a:schemeClr val="accent6">
                    <a:lumMod val="50000"/>
                  </a:schemeClr>
                </a:solidFill>
              </a:rPr>
              <a:t>BEFORE</a:t>
            </a:r>
            <a:r>
              <a:rPr lang="en-US" sz="1200" dirty="0">
                <a:solidFill>
                  <a:schemeClr val="accent6">
                    <a:lumMod val="50000"/>
                  </a:schemeClr>
                </a:solidFill>
              </a:rPr>
              <a:t> you purchase a home. If you are interested in making an offer on a home, make sure you are approved to live at JLM. If you plan to remove the home from the property, notify the office for coordination.</a:t>
            </a:r>
          </a:p>
          <a:p>
            <a:pPr marL="177800" indent="-177800" algn="l">
              <a:buFont typeface="Arial" panose="020B0604020202020204" pitchFamily="34" charset="0"/>
              <a:buChar char="•"/>
            </a:pPr>
            <a:r>
              <a:rPr lang="en-US" sz="1200" dirty="0">
                <a:solidFill>
                  <a:schemeClr val="accent6">
                    <a:lumMod val="50000"/>
                  </a:schemeClr>
                </a:solidFill>
              </a:rPr>
              <a:t>Pre-sale inspection results are provided to sellers and published to the Interested Buyers list. Any items not completed prior to home closing will be transferred to the buyer at time of signing Lease Agreement.</a:t>
            </a:r>
          </a:p>
          <a:p>
            <a:pPr marL="177800" indent="-177800" algn="l">
              <a:buFont typeface="Arial" panose="020B0604020202020204" pitchFamily="34" charset="0"/>
              <a:buChar char="•"/>
            </a:pPr>
            <a:r>
              <a:rPr lang="en-US" sz="1200" dirty="0">
                <a:solidFill>
                  <a:schemeClr val="accent6">
                    <a:lumMod val="50000"/>
                  </a:schemeClr>
                </a:solidFill>
              </a:rPr>
              <a:t>All home closings must be done in the JennLake office. JennLake Meadows does not allow any rental properties and we do not allow Homeowner Financing. We allow up to two residents and two vehicles regardless of number of bedrooms. The primary resident must be an immediate family member of the owner. Residents may have one approved roommate.</a:t>
            </a:r>
          </a:p>
          <a:p>
            <a:pPr marL="177800" indent="-177800" algn="l">
              <a:buFont typeface="Arial" panose="020B0604020202020204" pitchFamily="34" charset="0"/>
              <a:buChar char="•"/>
            </a:pPr>
            <a:r>
              <a:rPr lang="en-US" sz="1200" dirty="0">
                <a:solidFill>
                  <a:schemeClr val="accent6">
                    <a:lumMod val="50000"/>
                  </a:schemeClr>
                </a:solidFill>
              </a:rPr>
              <a:t>The office has a JD Power MH Connect subscription and will provide the estimated value report for any home upon request at no charge (new or used). Please read the Age of Home policy which is available in the website Documents section.</a:t>
            </a:r>
          </a:p>
          <a:p>
            <a:pPr algn="l"/>
            <a:endParaRPr lang="en-US" sz="1200" dirty="0">
              <a:solidFill>
                <a:schemeClr val="accent6">
                  <a:lumMod val="50000"/>
                </a:schemeClr>
              </a:solidFill>
            </a:endParaRPr>
          </a:p>
          <a:p>
            <a:pPr marL="285750" indent="-285750" algn="l">
              <a:buFont typeface="Arial" panose="020B0604020202020204" pitchFamily="34" charset="0"/>
              <a:buChar char="•"/>
            </a:pPr>
            <a:endParaRPr lang="en-US" sz="1200" dirty="0">
              <a:solidFill>
                <a:schemeClr val="accent6">
                  <a:lumMod val="50000"/>
                </a:schemeClr>
              </a:solidFill>
            </a:endParaRPr>
          </a:p>
          <a:p>
            <a:pPr marL="285750" indent="-285750" algn="l">
              <a:buFont typeface="Arial" panose="020B0604020202020204" pitchFamily="34" charset="0"/>
              <a:buChar char="•"/>
            </a:pPr>
            <a:endParaRPr lang="en-US" sz="1200" dirty="0">
              <a:solidFill>
                <a:schemeClr val="accent6">
                  <a:lumMod val="50000"/>
                </a:schemeClr>
              </a:solidFill>
            </a:endParaRPr>
          </a:p>
        </p:txBody>
      </p:sp>
      <p:sp>
        <p:nvSpPr>
          <p:cNvPr id="9" name="Subtitle 2">
            <a:extLst>
              <a:ext uri="{FF2B5EF4-FFF2-40B4-BE49-F238E27FC236}">
                <a16:creationId xmlns:a16="http://schemas.microsoft.com/office/drawing/2014/main" id="{30E8686F-6C61-4395-9358-4F4081152338}"/>
              </a:ext>
            </a:extLst>
          </p:cNvPr>
          <p:cNvSpPr txBox="1">
            <a:spLocks/>
          </p:cNvSpPr>
          <p:nvPr/>
        </p:nvSpPr>
        <p:spPr>
          <a:xfrm>
            <a:off x="4925567" y="65107"/>
            <a:ext cx="1927451" cy="782052"/>
          </a:xfrm>
          <a:prstGeom prst="rect">
            <a:avLst/>
          </a:prstGeom>
        </p:spPr>
        <p:txBody>
          <a:bodyPr vert="horz" lIns="91440" tIns="45720" rIns="91440" bIns="45720" rtlCol="0">
            <a:noAutofit/>
          </a:bodyPr>
          <a:lstStyle>
            <a:lvl1pPr marL="0" indent="0" algn="ctr" defTabSz="685800" rtl="0" eaLnBrk="1" latinLnBrk="0" hangingPunct="1">
              <a:lnSpc>
                <a:spcPct val="90000"/>
              </a:lnSpc>
              <a:spcBef>
                <a:spcPts val="750"/>
              </a:spcBef>
              <a:buFont typeface="Arial" panose="020B0604020202020204" pitchFamily="34" charset="0"/>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pPr>
              <a:lnSpc>
                <a:spcPct val="100000"/>
              </a:lnSpc>
              <a:spcBef>
                <a:spcPts val="0"/>
              </a:spcBef>
            </a:pPr>
            <a:r>
              <a:rPr lang="en-US" sz="1050" b="1" dirty="0">
                <a:solidFill>
                  <a:srgbClr val="2C451B"/>
                </a:solidFill>
              </a:rPr>
              <a:t>185 JennLake Drive</a:t>
            </a:r>
          </a:p>
          <a:p>
            <a:pPr>
              <a:lnSpc>
                <a:spcPct val="100000"/>
              </a:lnSpc>
              <a:spcBef>
                <a:spcPts val="0"/>
              </a:spcBef>
            </a:pPr>
            <a:r>
              <a:rPr lang="en-US" sz="1050" b="1" dirty="0">
                <a:solidFill>
                  <a:srgbClr val="2C451B"/>
                </a:solidFill>
              </a:rPr>
              <a:t>Starkville, MS 39759</a:t>
            </a:r>
          </a:p>
          <a:p>
            <a:pPr>
              <a:lnSpc>
                <a:spcPct val="100000"/>
              </a:lnSpc>
              <a:spcBef>
                <a:spcPts val="0"/>
              </a:spcBef>
            </a:pPr>
            <a:r>
              <a:rPr lang="en-US" sz="1050" b="1" dirty="0">
                <a:solidFill>
                  <a:srgbClr val="2C451B"/>
                </a:solidFill>
              </a:rPr>
              <a:t>Office: 662-324-1001</a:t>
            </a:r>
          </a:p>
          <a:p>
            <a:pPr>
              <a:lnSpc>
                <a:spcPct val="100000"/>
              </a:lnSpc>
              <a:spcBef>
                <a:spcPts val="0"/>
              </a:spcBef>
            </a:pPr>
            <a:r>
              <a:rPr lang="en-US" sz="1050" b="1" dirty="0">
                <a:solidFill>
                  <a:srgbClr val="2C451B"/>
                </a:solidFill>
              </a:rPr>
              <a:t>Mobile: 404-796-4152</a:t>
            </a:r>
          </a:p>
          <a:p>
            <a:pPr>
              <a:lnSpc>
                <a:spcPct val="100000"/>
              </a:lnSpc>
              <a:spcBef>
                <a:spcPts val="0"/>
              </a:spcBef>
            </a:pPr>
            <a:r>
              <a:rPr lang="en-US" sz="1050" b="1" dirty="0">
                <a:solidFill>
                  <a:srgbClr val="2C451B"/>
                </a:solidFill>
                <a:hlinkClick r:id="rId3"/>
              </a:rPr>
              <a:t>jennlake662@gmail.com</a:t>
            </a:r>
            <a:endParaRPr lang="en-US" sz="1050" b="1" dirty="0">
              <a:solidFill>
                <a:srgbClr val="2C451B"/>
              </a:solidFill>
            </a:endParaRPr>
          </a:p>
          <a:p>
            <a:pPr marL="285750" indent="-285750">
              <a:lnSpc>
                <a:spcPct val="100000"/>
              </a:lnSpc>
              <a:spcBef>
                <a:spcPts val="0"/>
              </a:spcBef>
              <a:buFont typeface="Arial" panose="020B0604020202020204" pitchFamily="34" charset="0"/>
              <a:buChar char="•"/>
            </a:pPr>
            <a:endParaRPr lang="en-US" sz="1050" b="1" dirty="0">
              <a:solidFill>
                <a:srgbClr val="2C451B"/>
              </a:solidFill>
            </a:endParaRPr>
          </a:p>
        </p:txBody>
      </p:sp>
      <p:sp>
        <p:nvSpPr>
          <p:cNvPr id="11" name="Subtitle 2">
            <a:extLst>
              <a:ext uri="{FF2B5EF4-FFF2-40B4-BE49-F238E27FC236}">
                <a16:creationId xmlns:a16="http://schemas.microsoft.com/office/drawing/2014/main" id="{31BD5FB6-48F7-4D05-BD6F-4A4DEFD4593B}"/>
              </a:ext>
            </a:extLst>
          </p:cNvPr>
          <p:cNvSpPr txBox="1">
            <a:spLocks/>
          </p:cNvSpPr>
          <p:nvPr/>
        </p:nvSpPr>
        <p:spPr>
          <a:xfrm>
            <a:off x="2345366" y="321723"/>
            <a:ext cx="2439834" cy="268820"/>
          </a:xfrm>
          <a:prstGeom prst="rect">
            <a:avLst/>
          </a:prstGeom>
        </p:spPr>
        <p:txBody>
          <a:bodyPr vert="horz" lIns="91440" tIns="45720" rIns="91440" bIns="45720" rtlCol="0">
            <a:noAutofit/>
          </a:bodyPr>
          <a:lstStyle>
            <a:lvl1pPr marL="0" indent="0" algn="ctr" defTabSz="685800" rtl="0" eaLnBrk="1" latinLnBrk="0" hangingPunct="1">
              <a:lnSpc>
                <a:spcPct val="90000"/>
              </a:lnSpc>
              <a:spcBef>
                <a:spcPts val="750"/>
              </a:spcBef>
              <a:buFont typeface="Arial" panose="020B0604020202020204" pitchFamily="34" charset="0"/>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pPr>
              <a:lnSpc>
                <a:spcPct val="100000"/>
              </a:lnSpc>
              <a:spcBef>
                <a:spcPts val="0"/>
              </a:spcBef>
            </a:pPr>
            <a:r>
              <a:rPr lang="en-US" sz="1050" b="1" dirty="0">
                <a:solidFill>
                  <a:srgbClr val="2C451B"/>
                </a:solidFill>
              </a:rPr>
              <a:t>Date Listed: 2/12/2025</a:t>
            </a:r>
          </a:p>
          <a:p>
            <a:pPr marL="285750" indent="-285750">
              <a:lnSpc>
                <a:spcPct val="100000"/>
              </a:lnSpc>
              <a:spcBef>
                <a:spcPts val="0"/>
              </a:spcBef>
              <a:buFont typeface="Arial" panose="020B0604020202020204" pitchFamily="34" charset="0"/>
              <a:buChar char="•"/>
            </a:pPr>
            <a:endParaRPr lang="en-US" sz="1050" b="1" dirty="0">
              <a:solidFill>
                <a:srgbClr val="2C451B"/>
              </a:solidFill>
            </a:endParaRPr>
          </a:p>
        </p:txBody>
      </p:sp>
      <p:pic>
        <p:nvPicPr>
          <p:cNvPr id="5" name="Picture 4">
            <a:extLst>
              <a:ext uri="{FF2B5EF4-FFF2-40B4-BE49-F238E27FC236}">
                <a16:creationId xmlns:a16="http://schemas.microsoft.com/office/drawing/2014/main" id="{FBAA6428-7792-4703-B067-F6ED2BBC7EA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4443" y="140226"/>
            <a:ext cx="2130556" cy="618745"/>
          </a:xfrm>
          <a:prstGeom prst="rect">
            <a:avLst/>
          </a:prstGeom>
        </p:spPr>
      </p:pic>
      <p:sp>
        <p:nvSpPr>
          <p:cNvPr id="4" name="Title 1">
            <a:extLst>
              <a:ext uri="{FF2B5EF4-FFF2-40B4-BE49-F238E27FC236}">
                <a16:creationId xmlns:a16="http://schemas.microsoft.com/office/drawing/2014/main" id="{A17DE436-AD02-83A1-B35B-214A307EEA2A}"/>
              </a:ext>
            </a:extLst>
          </p:cNvPr>
          <p:cNvSpPr txBox="1">
            <a:spLocks/>
          </p:cNvSpPr>
          <p:nvPr/>
        </p:nvSpPr>
        <p:spPr>
          <a:xfrm>
            <a:off x="652032" y="638223"/>
            <a:ext cx="5829300" cy="268820"/>
          </a:xfrm>
          <a:prstGeom prst="rect">
            <a:avLst/>
          </a:prstGeom>
        </p:spPr>
        <p:txBody>
          <a:bodyPr vert="horz" lIns="91440" tIns="45720" rIns="91440" bIns="45720" rtlCol="0" anchor="t">
            <a:noAutofit/>
          </a:bodyPr>
          <a:lstStyle>
            <a:lvl1pPr algn="ctr" defTabSz="685800" rtl="0" eaLnBrk="1" latinLnBrk="0" hangingPunct="1">
              <a:lnSpc>
                <a:spcPct val="90000"/>
              </a:lnSpc>
              <a:spcBef>
                <a:spcPct val="0"/>
              </a:spcBef>
              <a:buNone/>
              <a:defRPr sz="4500" kern="1200">
                <a:solidFill>
                  <a:schemeClr val="tx1"/>
                </a:solidFill>
                <a:latin typeface="+mj-lt"/>
                <a:ea typeface="+mj-ea"/>
                <a:cs typeface="+mj-cs"/>
              </a:defRPr>
            </a:lvl1pPr>
          </a:lstStyle>
          <a:p>
            <a:r>
              <a:rPr lang="en-US" sz="2400" b="1" dirty="0">
                <a:solidFill>
                  <a:srgbClr val="2C451B"/>
                </a:solidFill>
                <a:latin typeface="+mn-lt"/>
                <a:cs typeface="Arial" panose="020B0604020202020204" pitchFamily="34" charset="0"/>
              </a:rPr>
              <a:t>Used Home for Sale</a:t>
            </a:r>
          </a:p>
        </p:txBody>
      </p:sp>
      <p:graphicFrame>
        <p:nvGraphicFramePr>
          <p:cNvPr id="2" name="Table 1">
            <a:extLst>
              <a:ext uri="{FF2B5EF4-FFF2-40B4-BE49-F238E27FC236}">
                <a16:creationId xmlns:a16="http://schemas.microsoft.com/office/drawing/2014/main" id="{750E9D91-F088-E8D2-2FA7-483EE4A26498}"/>
              </a:ext>
            </a:extLst>
          </p:cNvPr>
          <p:cNvGraphicFramePr>
            <a:graphicFrameLocks noGrp="1"/>
          </p:cNvGraphicFramePr>
          <p:nvPr>
            <p:extLst>
              <p:ext uri="{D42A27DB-BD31-4B8C-83A1-F6EECF244321}">
                <p14:modId xmlns:p14="http://schemas.microsoft.com/office/powerpoint/2010/main" val="733873430"/>
              </p:ext>
            </p:extLst>
          </p:nvPr>
        </p:nvGraphicFramePr>
        <p:xfrm>
          <a:off x="114300" y="3440093"/>
          <a:ext cx="6637229" cy="5638800"/>
        </p:xfrm>
        <a:graphic>
          <a:graphicData uri="http://schemas.openxmlformats.org/drawingml/2006/table">
            <a:tbl>
              <a:tblPr firstRow="1" bandRow="1">
                <a:tableStyleId>{93296810-A885-4BE3-A3E7-6D5BEEA58F35}</a:tableStyleId>
              </a:tblPr>
              <a:tblGrid>
                <a:gridCol w="1767585">
                  <a:extLst>
                    <a:ext uri="{9D8B030D-6E8A-4147-A177-3AD203B41FA5}">
                      <a16:colId xmlns:a16="http://schemas.microsoft.com/office/drawing/2014/main" val="2067313853"/>
                    </a:ext>
                  </a:extLst>
                </a:gridCol>
                <a:gridCol w="1150199">
                  <a:extLst>
                    <a:ext uri="{9D8B030D-6E8A-4147-A177-3AD203B41FA5}">
                      <a16:colId xmlns:a16="http://schemas.microsoft.com/office/drawing/2014/main" val="3838584133"/>
                    </a:ext>
                  </a:extLst>
                </a:gridCol>
                <a:gridCol w="2834019">
                  <a:extLst>
                    <a:ext uri="{9D8B030D-6E8A-4147-A177-3AD203B41FA5}">
                      <a16:colId xmlns:a16="http://schemas.microsoft.com/office/drawing/2014/main" val="2576815655"/>
                    </a:ext>
                  </a:extLst>
                </a:gridCol>
                <a:gridCol w="885426">
                  <a:extLst>
                    <a:ext uri="{9D8B030D-6E8A-4147-A177-3AD203B41FA5}">
                      <a16:colId xmlns:a16="http://schemas.microsoft.com/office/drawing/2014/main" val="263370199"/>
                    </a:ext>
                  </a:extLst>
                </a:gridCol>
              </a:tblGrid>
              <a:tr h="0">
                <a:tc>
                  <a:txBody>
                    <a:bodyPr/>
                    <a:lstStyle/>
                    <a:p>
                      <a:pPr algn="ctr"/>
                      <a:r>
                        <a:rPr lang="en-US" sz="1400" dirty="0">
                          <a:solidFill>
                            <a:schemeClr val="bg1"/>
                          </a:solidFill>
                        </a:rPr>
                        <a:t>Address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gridSpan="2">
                  <a:txBody>
                    <a:bodyPr/>
                    <a:lstStyle/>
                    <a:p>
                      <a:pPr algn="ctr"/>
                      <a:r>
                        <a:rPr lang="en-US" sz="1400" dirty="0">
                          <a:solidFill>
                            <a:schemeClr val="bg1"/>
                          </a:solidFill>
                        </a:rPr>
                        <a:t>Home Info</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hMerge="1">
                  <a:txBody>
                    <a:bodyPr/>
                    <a:lstStyle/>
                    <a:p>
                      <a:endParaRPr lang="en-US"/>
                    </a:p>
                  </a:txBody>
                  <a:tcPr/>
                </a:tc>
                <a:tc>
                  <a:txBody>
                    <a:bodyPr/>
                    <a:lstStyle/>
                    <a:p>
                      <a:pPr algn="ctr"/>
                      <a:r>
                        <a:rPr lang="en-US" sz="1400" dirty="0"/>
                        <a:t>Price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2377370540"/>
                  </a:ext>
                </a:extLst>
              </a:tr>
              <a:tr h="0">
                <a:tc rowSpan="2">
                  <a:txBody>
                    <a:bodyPr/>
                    <a:lstStyle/>
                    <a:p>
                      <a:pPr algn="ctr"/>
                      <a:r>
                        <a:rPr lang="en-US" sz="1200" b="1" dirty="0"/>
                        <a:t>636 JennLake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lang="en-US" sz="1200" b="1" dirty="0"/>
                        <a:t>Year: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200" b="0" dirty="0"/>
                        <a:t>2018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6">
                  <a:txBody>
                    <a:bodyPr/>
                    <a:lstStyle/>
                    <a:p>
                      <a:pPr algn="ctr"/>
                      <a:r>
                        <a:rPr lang="en-US" sz="1200" b="1" dirty="0"/>
                        <a:t>$88,000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517172962"/>
                  </a:ext>
                </a:extLst>
              </a:tr>
              <a:tr h="0">
                <a:tc vMerge="1">
                  <a:txBody>
                    <a:bodyPr/>
                    <a:lstStyle/>
                    <a:p>
                      <a:endParaRPr lang="en-US"/>
                    </a:p>
                  </a:txBody>
                  <a:tcPr/>
                </a:tc>
                <a:tc>
                  <a:txBody>
                    <a:bodyPr/>
                    <a:lstStyle/>
                    <a:p>
                      <a:pPr algn="r"/>
                      <a:r>
                        <a:rPr lang="en-US" sz="1200" b="1" dirty="0"/>
                        <a:t>Size: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r>
                        <a:rPr lang="en-US" sz="1200" b="0" dirty="0"/>
                        <a:t>16 x 66 2BD/2BA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en-US"/>
                    </a:p>
                  </a:txBody>
                  <a:tcPr/>
                </a:tc>
                <a:extLst>
                  <a:ext uri="{0D108BD9-81ED-4DB2-BD59-A6C34878D82A}">
                    <a16:rowId xmlns:a16="http://schemas.microsoft.com/office/drawing/2014/main" val="1963947510"/>
                  </a:ext>
                </a:extLst>
              </a:tr>
              <a:tr h="0">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400" b="1" dirty="0">
                          <a:solidFill>
                            <a:schemeClr val="bg1"/>
                          </a:solidFill>
                        </a:rPr>
                        <a:t>Seller Info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lvl="0" indent="0" algn="r" defTabSz="685800" rtl="0" eaLnBrk="1" fontAlgn="auto" latinLnBrk="0" hangingPunct="1">
                        <a:lnSpc>
                          <a:spcPct val="100000"/>
                        </a:lnSpc>
                        <a:spcBef>
                          <a:spcPts val="0"/>
                        </a:spcBef>
                        <a:spcAft>
                          <a:spcPts val="0"/>
                        </a:spcAft>
                        <a:buClrTx/>
                        <a:buSzTx/>
                        <a:buFontTx/>
                        <a:buNone/>
                        <a:tabLst/>
                        <a:defRPr/>
                      </a:pPr>
                      <a:r>
                        <a:rPr lang="en-US" sz="1200" b="1" dirty="0" err="1"/>
                        <a:t>Mfr</a:t>
                      </a:r>
                      <a:r>
                        <a:rPr lang="en-US" sz="1200" b="1" dirty="0"/>
                        <a:t>/Model: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200" b="0" dirty="0"/>
                        <a:t>Sunshine / ALS21284</a:t>
                      </a:r>
                      <a:endParaRPr lang="en-US" sz="1200" b="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en-US" sz="12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756351170"/>
                  </a:ext>
                </a:extLst>
              </a:tr>
              <a:tr h="2425502">
                <a:tc rowSpan="3">
                  <a:txBody>
                    <a:bodyPr/>
                    <a:lstStyle/>
                    <a:p>
                      <a:pPr algn="l"/>
                      <a:r>
                        <a:rPr lang="en-US" sz="1200" b="1" dirty="0">
                          <a:solidFill>
                            <a:schemeClr val="tx1"/>
                          </a:solidFill>
                        </a:rPr>
                        <a:t>Leigh Springer </a:t>
                      </a:r>
                    </a:p>
                    <a:p>
                      <a:pPr algn="l"/>
                      <a:endParaRPr lang="en-US" sz="1200" b="1" dirty="0">
                        <a:solidFill>
                          <a:schemeClr val="tx1"/>
                        </a:solidFill>
                      </a:endParaRPr>
                    </a:p>
                    <a:p>
                      <a:pPr algn="l"/>
                      <a:r>
                        <a:rPr lang="en-US" sz="1200" b="1" dirty="0">
                          <a:solidFill>
                            <a:schemeClr val="tx1"/>
                          </a:solidFill>
                        </a:rPr>
                        <a:t>662-567-2176</a:t>
                      </a:r>
                    </a:p>
                    <a:p>
                      <a:pPr algn="l"/>
                      <a:endParaRPr lang="en-US" sz="1200" b="1" dirty="0">
                        <a:solidFill>
                          <a:schemeClr val="tx1"/>
                        </a:solidFill>
                      </a:endParaRPr>
                    </a:p>
                    <a:p>
                      <a:pPr algn="l"/>
                      <a:r>
                        <a:rPr lang="en-US" sz="1200" b="1" dirty="0">
                          <a:solidFill>
                            <a:schemeClr val="tx1"/>
                          </a:solidFill>
                          <a:hlinkClick r:id="rId5"/>
                        </a:rPr>
                        <a:t>acehomesllc@gmail.com</a:t>
                      </a:r>
                      <a:endParaRPr lang="en-US" sz="1200" b="1" dirty="0">
                        <a:solidFill>
                          <a:schemeClr val="tx1"/>
                        </a:solidFill>
                      </a:endParaRPr>
                    </a:p>
                    <a:p>
                      <a:pPr algn="l"/>
                      <a:endParaRPr lang="en-US" sz="1200" b="1" dirty="0">
                        <a:solidFill>
                          <a:schemeClr val="tx1"/>
                        </a:solidFill>
                      </a:endParaRPr>
                    </a:p>
                    <a:p>
                      <a:pPr marL="0" marR="0" lvl="0" indent="0" algn="l" defTabSz="685800" rtl="0" eaLnBrk="1" fontAlgn="auto" latinLnBrk="0" hangingPunct="1">
                        <a:lnSpc>
                          <a:spcPct val="100000"/>
                        </a:lnSpc>
                        <a:spcBef>
                          <a:spcPts val="0"/>
                        </a:spcBef>
                        <a:spcAft>
                          <a:spcPts val="0"/>
                        </a:spcAft>
                        <a:buClrTx/>
                        <a:buSzTx/>
                        <a:buFontTx/>
                        <a:buNone/>
                        <a:tabLst/>
                        <a:defRPr/>
                      </a:pPr>
                      <a:r>
                        <a:rPr lang="en-US" sz="1200" b="1" dirty="0">
                          <a:solidFill>
                            <a:schemeClr val="tx1"/>
                          </a:solidFill>
                        </a:rPr>
                        <a:t>I have pictures I will be glad to text or email anytime! </a:t>
                      </a:r>
                    </a:p>
                    <a:p>
                      <a:pPr algn="l"/>
                      <a:endParaRPr lang="en-US" sz="1200" b="1" dirty="0">
                        <a:solidFill>
                          <a:schemeClr val="tx1"/>
                        </a:solidFill>
                      </a:endParaRPr>
                    </a:p>
                    <a:p>
                      <a:pPr algn="l"/>
                      <a:endParaRPr lang="en-US" sz="1200" b="1" dirty="0">
                        <a:solidFill>
                          <a:schemeClr val="tx1"/>
                        </a:solidFill>
                      </a:endParaRPr>
                    </a:p>
                    <a:p>
                      <a:pPr algn="l"/>
                      <a:endParaRPr lang="en-US" sz="12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en-US" sz="1200" b="1" dirty="0"/>
                        <a:t>Features: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171450" indent="-171450">
                        <a:buFont typeface="Arial" panose="020B0604020202020204" pitchFamily="34" charset="0"/>
                        <a:buChar char="•"/>
                      </a:pPr>
                      <a:r>
                        <a:rPr lang="en-US" sz="1200" b="0" dirty="0"/>
                        <a:t>Full finished sheetrock home </a:t>
                      </a:r>
                    </a:p>
                    <a:p>
                      <a:pPr marL="171450" indent="-171450">
                        <a:buFont typeface="Arial" panose="020B0604020202020204" pitchFamily="34" charset="0"/>
                        <a:buChar char="•"/>
                      </a:pPr>
                      <a:r>
                        <a:rPr lang="en-US" sz="1200" b="0" dirty="0"/>
                        <a:t>Large screened in back porch</a:t>
                      </a:r>
                    </a:p>
                    <a:p>
                      <a:pPr marL="171450" marR="0" lvl="0" indent="-1714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0" dirty="0"/>
                        <a:t>Large shaded &amp; fenced backyard with woods for privacy</a:t>
                      </a:r>
                    </a:p>
                    <a:p>
                      <a:pPr marL="171450" indent="-171450">
                        <a:buFont typeface="Arial" panose="020B0604020202020204" pitchFamily="34" charset="0"/>
                        <a:buChar char="•"/>
                      </a:pPr>
                      <a:r>
                        <a:rPr lang="en-US" sz="1200" b="0" dirty="0"/>
                        <a:t>Large Kitchen with lots of cabinets</a:t>
                      </a:r>
                    </a:p>
                    <a:p>
                      <a:pPr marL="171450" indent="-171450">
                        <a:buFont typeface="Arial" panose="020B0604020202020204" pitchFamily="34" charset="0"/>
                        <a:buChar char="•"/>
                      </a:pPr>
                      <a:r>
                        <a:rPr lang="en-US" sz="1200" b="0" dirty="0"/>
                        <a:t>Carpet in bedrooms only</a:t>
                      </a:r>
                    </a:p>
                    <a:p>
                      <a:pPr marL="171450" indent="-171450">
                        <a:buFont typeface="Arial" panose="020B0604020202020204" pitchFamily="34" charset="0"/>
                        <a:buChar char="•"/>
                      </a:pPr>
                      <a:r>
                        <a:rPr lang="en-US" sz="1200" b="0" dirty="0"/>
                        <a:t>Stove, Dishwasher, and Refrigerator included </a:t>
                      </a:r>
                    </a:p>
                    <a:p>
                      <a:pPr marL="171450" indent="-171450">
                        <a:buFont typeface="Arial" panose="020B0604020202020204" pitchFamily="34" charset="0"/>
                        <a:buChar char="•"/>
                      </a:pPr>
                      <a:r>
                        <a:rPr lang="en-US" sz="1200" b="0" dirty="0"/>
                        <a:t>Room for dining room table</a:t>
                      </a:r>
                    </a:p>
                    <a:p>
                      <a:pPr marL="171450" indent="-171450">
                        <a:buFont typeface="Arial" panose="020B0604020202020204" pitchFamily="34" charset="0"/>
                        <a:buChar char="•"/>
                      </a:pPr>
                      <a:r>
                        <a:rPr lang="en-US" sz="1200" b="0" dirty="0"/>
                        <a:t>Gravel driveway to front porch with excellent drainage </a:t>
                      </a:r>
                    </a:p>
                    <a:p>
                      <a:pPr marL="171450" indent="-171450">
                        <a:buFont typeface="Arial" panose="020B0604020202020204" pitchFamily="34" charset="0"/>
                        <a:buChar char="•"/>
                      </a:pPr>
                      <a:r>
                        <a:rPr lang="en-US" sz="1200" b="0" dirty="0"/>
                        <a:t>Exterior Outlet &amp; Water Facet</a:t>
                      </a:r>
                    </a:p>
                    <a:p>
                      <a:pPr marL="171450" indent="-171450">
                        <a:buFont typeface="Arial" panose="020B0604020202020204" pitchFamily="34" charset="0"/>
                        <a:buChar char="•"/>
                      </a:pPr>
                      <a:r>
                        <a:rPr lang="en-US" sz="1200" b="0" dirty="0"/>
                        <a:t>Vinyl Siding &amp; Shingle Roof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en-US"/>
                    </a:p>
                  </a:txBody>
                  <a:tcPr/>
                </a:tc>
                <a:extLst>
                  <a:ext uri="{0D108BD9-81ED-4DB2-BD59-A6C34878D82A}">
                    <a16:rowId xmlns:a16="http://schemas.microsoft.com/office/drawing/2014/main" val="1688083148"/>
                  </a:ext>
                </a:extLst>
              </a:tr>
              <a:tr h="687903">
                <a:tc vMerge="1">
                  <a:txBody>
                    <a:bodyPr/>
                    <a:lstStyle/>
                    <a:p>
                      <a:pPr algn="ctr"/>
                      <a:endParaRPr lang="en-US" sz="12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lang="en-US" sz="1200" b="1" dirty="0"/>
                        <a:t>Maintenance / Upgrades: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171450" marR="0" lvl="0" indent="-1714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0" baseline="0" dirty="0"/>
                        <a:t>Upgraded carpet in bedrooms</a:t>
                      </a:r>
                    </a:p>
                    <a:p>
                      <a:pPr marL="171450" marR="0" lvl="0" indent="-1714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0" baseline="0" dirty="0"/>
                        <a:t>Upgraded Toilets &amp; sink faucets in 2024</a:t>
                      </a:r>
                    </a:p>
                    <a:p>
                      <a:pPr marL="171450" marR="0" lvl="0" indent="-1714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0" baseline="0" dirty="0"/>
                        <a:t>Heavy duty rods in closets</a:t>
                      </a:r>
                    </a:p>
                    <a:p>
                      <a:pPr marL="171450" marR="0" lvl="0" indent="-1714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0" baseline="0" dirty="0"/>
                        <a:t>Upgraded blinds throughout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en-US" sz="12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664801161"/>
                  </a:ext>
                </a:extLst>
              </a:tr>
              <a:tr h="640678">
                <a:tc vMerge="1">
                  <a:txBody>
                    <a:bodyPr/>
                    <a:lstStyle/>
                    <a:p>
                      <a:pPr algn="ctr"/>
                      <a:endParaRPr lang="en-US" sz="12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lang="en-US" sz="1200" b="1" dirty="0"/>
                        <a:t>Other Info:</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171450" indent="-171450">
                        <a:buFont typeface="Arial" panose="020B0604020202020204" pitchFamily="34" charset="0"/>
                        <a:buChar char="•"/>
                      </a:pPr>
                      <a:r>
                        <a:rPr lang="en-US" sz="1200" b="0" baseline="0" dirty="0"/>
                        <a:t>Located on one of the best lots in JennLake with a spectacular view of the pond</a:t>
                      </a:r>
                    </a:p>
                    <a:p>
                      <a:pPr marL="171450" indent="-171450">
                        <a:buFont typeface="Arial" panose="020B0604020202020204" pitchFamily="34" charset="0"/>
                        <a:buChar char="•"/>
                      </a:pPr>
                      <a:r>
                        <a:rPr lang="en-US" sz="1200" b="0" baseline="0" dirty="0"/>
                        <a:t>HOME IS MOVE IN READY NEEDS NO WORK</a:t>
                      </a:r>
                    </a:p>
                    <a:p>
                      <a:pPr marL="171450" indent="-171450">
                        <a:buFont typeface="Arial" panose="020B0604020202020204" pitchFamily="34" charset="0"/>
                        <a:buChar char="•"/>
                      </a:pPr>
                      <a:r>
                        <a:rPr lang="en-US" sz="1200" b="0" baseline="0" dirty="0"/>
                        <a:t>Pet Free /  Smoke Free Home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en-US" sz="12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41247033"/>
                  </a:ext>
                </a:extLst>
              </a:tr>
            </a:tbl>
          </a:graphicData>
        </a:graphic>
      </p:graphicFrame>
    </p:spTree>
    <p:extLst>
      <p:ext uri="{BB962C8B-B14F-4D97-AF65-F5344CB8AC3E}">
        <p14:creationId xmlns:p14="http://schemas.microsoft.com/office/powerpoint/2010/main" val="244806161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25043</TotalTime>
  <Words>1497</Words>
  <Application>Microsoft Office PowerPoint</Application>
  <PresentationFormat>On-screen Show (4:3)</PresentationFormat>
  <Paragraphs>220</Paragraphs>
  <Slides>5</Slides>
  <Notes>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Office Theme</vt:lpstr>
      <vt:lpstr>2025 Used Homes and Available Lots</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Dori J Hale</dc:creator>
  <cp:keywords>Forms</cp:keywords>
  <cp:lastModifiedBy>Dori Hale</cp:lastModifiedBy>
  <cp:revision>117</cp:revision>
  <cp:lastPrinted>2024-12-20T16:28:06Z</cp:lastPrinted>
  <dcterms:created xsi:type="dcterms:W3CDTF">2017-07-26T21:02:01Z</dcterms:created>
  <dcterms:modified xsi:type="dcterms:W3CDTF">2025-06-23T15:10:24Z</dcterms:modified>
</cp:coreProperties>
</file>