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88" r:id="rId2"/>
    <p:sldId id="320" r:id="rId3"/>
  </p:sldIdLst>
  <p:sldSz cx="6858000" cy="9144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72" userDrawn="1">
          <p15:clr>
            <a:srgbClr val="A4A3A4"/>
          </p15:clr>
        </p15:guide>
        <p15:guide id="3" orient="horz" pos="5688" userDrawn="1">
          <p15:clr>
            <a:srgbClr val="A4A3A4"/>
          </p15:clr>
        </p15:guide>
        <p15:guide id="4" orient="horz" pos="2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5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763D34-3E1C-48A2-BAA9-4D805D8CB33C}" v="4" dt="2025-10-14T15:16:08.3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6327" autoAdjust="0"/>
  </p:normalViewPr>
  <p:slideViewPr>
    <p:cSldViewPr snapToGrid="0" showGuides="1">
      <p:cViewPr varScale="1">
        <p:scale>
          <a:sx n="83" d="100"/>
          <a:sy n="83" d="100"/>
        </p:scale>
        <p:origin x="3054" y="108"/>
      </p:cViewPr>
      <p:guideLst>
        <p:guide orient="horz" pos="2208"/>
        <p:guide pos="72"/>
        <p:guide orient="horz" pos="5688"/>
        <p:guide orient="horz" pos="2472"/>
      </p:guideLst>
    </p:cSldViewPr>
  </p:slideViewPr>
  <p:notesTextViewPr>
    <p:cViewPr>
      <p:scale>
        <a:sx n="1" d="1"/>
        <a:sy n="1" d="1"/>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 Hale" userId="14c1f408-cf59-45a1-9f78-52634d255e35" providerId="ADAL" clId="{975657A5-1D2A-49B2-BF59-57DB7D9FA65B}"/>
    <pc:docChg chg="custSel addSld delSld modSld">
      <pc:chgData name="Dori Hale" userId="14c1f408-cf59-45a1-9f78-52634d255e35" providerId="ADAL" clId="{975657A5-1D2A-49B2-BF59-57DB7D9FA65B}" dt="2025-10-14T15:16:23.364" v="184" actId="20577"/>
      <pc:docMkLst>
        <pc:docMk/>
      </pc:docMkLst>
      <pc:sldChg chg="modSp mod">
        <pc:chgData name="Dori Hale" userId="14c1f408-cf59-45a1-9f78-52634d255e35" providerId="ADAL" clId="{975657A5-1D2A-49B2-BF59-57DB7D9FA65B}" dt="2025-10-14T15:16:23.364" v="184" actId="20577"/>
        <pc:sldMkLst>
          <pc:docMk/>
          <pc:sldMk cId="856944360" sldId="288"/>
        </pc:sldMkLst>
        <pc:spChg chg="mod">
          <ac:chgData name="Dori Hale" userId="14c1f408-cf59-45a1-9f78-52634d255e35" providerId="ADAL" clId="{975657A5-1D2A-49B2-BF59-57DB7D9FA65B}" dt="2025-10-01T15:47:53.853" v="178"/>
          <ac:spMkLst>
            <pc:docMk/>
            <pc:sldMk cId="856944360" sldId="288"/>
            <ac:spMk id="7" creationId="{0D936F90-A060-82B1-9F94-28CAFBA2B65E}"/>
          </ac:spMkLst>
        </pc:spChg>
        <pc:spChg chg="mod">
          <ac:chgData name="Dori Hale" userId="14c1f408-cf59-45a1-9f78-52634d255e35" providerId="ADAL" clId="{975657A5-1D2A-49B2-BF59-57DB7D9FA65B}" dt="2025-10-14T15:16:23.364" v="184" actId="20577"/>
          <ac:spMkLst>
            <pc:docMk/>
            <pc:sldMk cId="856944360" sldId="288"/>
            <ac:spMk id="10" creationId="{9CC7DA70-8D05-10FC-C880-84E656CB369D}"/>
          </ac:spMkLst>
        </pc:spChg>
        <pc:spChg chg="mod">
          <ac:chgData name="Dori Hale" userId="14c1f408-cf59-45a1-9f78-52634d255e35" providerId="ADAL" clId="{975657A5-1D2A-49B2-BF59-57DB7D9FA65B}" dt="2025-10-14T15:16:11.210" v="182" actId="20577"/>
          <ac:spMkLst>
            <pc:docMk/>
            <pc:sldMk cId="856944360" sldId="288"/>
            <ac:spMk id="15" creationId="{F7E96BA2-B44A-48B6-90AE-632DCAD06148}"/>
          </ac:spMkLst>
        </pc:spChg>
      </pc:sldChg>
      <pc:sldChg chg="del">
        <pc:chgData name="Dori Hale" userId="14c1f408-cf59-45a1-9f78-52634d255e35" providerId="ADAL" clId="{975657A5-1D2A-49B2-BF59-57DB7D9FA65B}" dt="2025-10-01T15:47:59.527" v="179" actId="2696"/>
        <pc:sldMkLst>
          <pc:docMk/>
          <pc:sldMk cId="510999652" sldId="307"/>
        </pc:sldMkLst>
      </pc:sldChg>
      <pc:sldChg chg="del">
        <pc:chgData name="Dori Hale" userId="14c1f408-cf59-45a1-9f78-52634d255e35" providerId="ADAL" clId="{975657A5-1D2A-49B2-BF59-57DB7D9FA65B}" dt="2025-09-17T16:19:56.546" v="173" actId="2696"/>
        <pc:sldMkLst>
          <pc:docMk/>
          <pc:sldMk cId="2448061617" sldId="308"/>
        </pc:sldMkLst>
      </pc:sldChg>
      <pc:sldChg chg="modSp add del mod">
        <pc:chgData name="Dori Hale" userId="14c1f408-cf59-45a1-9f78-52634d255e35" providerId="ADAL" clId="{975657A5-1D2A-49B2-BF59-57DB7D9FA65B}" dt="2025-10-14T15:16:16.529" v="183" actId="2696"/>
        <pc:sldMkLst>
          <pc:docMk/>
          <pc:sldMk cId="374364697" sldId="321"/>
        </pc:sldMkLst>
      </pc:sldChg>
    </pc:docChg>
  </pc:docChgLst>
  <pc:docChgLst>
    <pc:chgData name="Dori Hale" userId="14c1f408-cf59-45a1-9f78-52634d255e35" providerId="ADAL" clId="{39763D34-3E1C-48A2-BAA9-4D805D8CB33C}"/>
    <pc:docChg chg="delSld modSld">
      <pc:chgData name="Dori Hale" userId="14c1f408-cf59-45a1-9f78-52634d255e35" providerId="ADAL" clId="{39763D34-3E1C-48A2-BAA9-4D805D8CB33C}" dt="2025-09-03T18:26:07.192" v="5" actId="20577"/>
      <pc:docMkLst>
        <pc:docMk/>
      </pc:docMkLst>
      <pc:sldChg chg="modSp mod">
        <pc:chgData name="Dori Hale" userId="14c1f408-cf59-45a1-9f78-52634d255e35" providerId="ADAL" clId="{39763D34-3E1C-48A2-BAA9-4D805D8CB33C}" dt="2025-09-03T18:26:07.192" v="5" actId="20577"/>
        <pc:sldMkLst>
          <pc:docMk/>
          <pc:sldMk cId="856944360" sldId="288"/>
        </pc:sldMkLst>
      </pc:sldChg>
      <pc:sldChg chg="del">
        <pc:chgData name="Dori Hale" userId="14c1f408-cf59-45a1-9f78-52634d255e35" providerId="ADAL" clId="{39763D34-3E1C-48A2-BAA9-4D805D8CB33C}" dt="2025-09-03T18:26:03.515" v="4" actId="2696"/>
        <pc:sldMkLst>
          <pc:docMk/>
          <pc:sldMk cId="731429165" sldId="318"/>
        </pc:sldMkLst>
      </pc:sldChg>
      <pc:sldChg chg="del">
        <pc:chgData name="Dori Hale" userId="14c1f408-cf59-45a1-9f78-52634d255e35" providerId="ADAL" clId="{39763D34-3E1C-48A2-BAA9-4D805D8CB33C}" dt="2025-08-27T16:27:06.722" v="3" actId="2696"/>
        <pc:sldMkLst>
          <pc:docMk/>
          <pc:sldMk cId="3810348701" sldId="319"/>
        </pc:sldMkLst>
      </pc:sldChg>
    </pc:docChg>
  </pc:docChgLst>
  <pc:docChgLst>
    <pc:chgData name="Dori Hale" userId="082067c45480d47b" providerId="LiveId" clId="{F37E36DA-BE28-4C11-BCF0-26BF3A0DACEF}"/>
    <pc:docChg chg="delSld modSld">
      <pc:chgData name="Dori Hale" userId="082067c45480d47b" providerId="LiveId" clId="{F37E36DA-BE28-4C11-BCF0-26BF3A0DACEF}" dt="2025-06-23T15:10:19.658" v="11" actId="20577"/>
      <pc:docMkLst>
        <pc:docMk/>
      </pc:docMkLst>
      <pc:sldChg chg="modSp mod">
        <pc:chgData name="Dori Hale" userId="082067c45480d47b" providerId="LiveId" clId="{F37E36DA-BE28-4C11-BCF0-26BF3A0DACEF}" dt="2025-06-20T17:18:13.746" v="4" actId="20577"/>
        <pc:sldMkLst>
          <pc:docMk/>
          <pc:sldMk cId="856944360" sldId="288"/>
        </pc:sldMkLst>
      </pc:sldChg>
      <pc:sldChg chg="modSp mod">
        <pc:chgData name="Dori Hale" userId="082067c45480d47b" providerId="LiveId" clId="{F37E36DA-BE28-4C11-BCF0-26BF3A0DACEF}" dt="2025-06-23T15:10:19.658" v="11" actId="20577"/>
        <pc:sldMkLst>
          <pc:docMk/>
          <pc:sldMk cId="510999652" sldId="307"/>
        </pc:sldMkLst>
      </pc:sldChg>
      <pc:sldChg chg="del">
        <pc:chgData name="Dori Hale" userId="082067c45480d47b" providerId="LiveId" clId="{F37E36DA-BE28-4C11-BCF0-26BF3A0DACEF}" dt="2025-06-20T17:18:21.228" v="5" actId="2696"/>
        <pc:sldMkLst>
          <pc:docMk/>
          <pc:sldMk cId="1490620825" sldId="316"/>
        </pc:sldMkLst>
      </pc:sldChg>
    </pc:docChg>
  </pc:docChgLst>
  <pc:docChgLst>
    <pc:chgData name="Dori Hale" userId="14c1f408-cf59-45a1-9f78-52634d255e35" providerId="ADAL" clId="{4798CCD4-85BE-4137-9E7A-B61ECFC2CA0D}"/>
    <pc:docChg chg="custSel addSld delSld modSld">
      <pc:chgData name="Dori Hale" userId="14c1f408-cf59-45a1-9f78-52634d255e35" providerId="ADAL" clId="{4798CCD4-85BE-4137-9E7A-B61ECFC2CA0D}" dt="2025-07-28T16:26:35.166" v="455" actId="20577"/>
      <pc:docMkLst>
        <pc:docMk/>
      </pc:docMkLst>
      <pc:sldChg chg="modSp mod">
        <pc:chgData name="Dori Hale" userId="14c1f408-cf59-45a1-9f78-52634d255e35" providerId="ADAL" clId="{4798CCD4-85BE-4137-9E7A-B61ECFC2CA0D}" dt="2025-07-17T16:58:56.434" v="451" actId="20577"/>
        <pc:sldMkLst>
          <pc:docMk/>
          <pc:sldMk cId="856944360" sldId="288"/>
        </pc:sldMkLst>
      </pc:sldChg>
      <pc:sldChg chg="modSp mod">
        <pc:chgData name="Dori Hale" userId="14c1f408-cf59-45a1-9f78-52634d255e35" providerId="ADAL" clId="{4798CCD4-85BE-4137-9E7A-B61ECFC2CA0D}" dt="2025-07-11T15:41:42.039" v="408" actId="20577"/>
        <pc:sldMkLst>
          <pc:docMk/>
          <pc:sldMk cId="510999652" sldId="307"/>
        </pc:sldMkLst>
      </pc:sldChg>
      <pc:sldChg chg="modSp mod">
        <pc:chgData name="Dori Hale" userId="14c1f408-cf59-45a1-9f78-52634d255e35" providerId="ADAL" clId="{4798CCD4-85BE-4137-9E7A-B61ECFC2CA0D}" dt="2025-07-28T16:26:35.166" v="455" actId="20577"/>
        <pc:sldMkLst>
          <pc:docMk/>
          <pc:sldMk cId="2448061617" sldId="308"/>
        </pc:sldMkLst>
      </pc:sldChg>
      <pc:sldChg chg="modSp add mod">
        <pc:chgData name="Dori Hale" userId="14c1f408-cf59-45a1-9f78-52634d255e35" providerId="ADAL" clId="{4798CCD4-85BE-4137-9E7A-B61ECFC2CA0D}" dt="2025-07-17T16:58:35.590" v="436" actId="20577"/>
        <pc:sldMkLst>
          <pc:docMk/>
          <pc:sldMk cId="1255430304" sldId="320"/>
        </pc:sldMkLst>
      </pc:sldChg>
      <pc:sldChg chg="modSp add del mod">
        <pc:chgData name="Dori Hale" userId="14c1f408-cf59-45a1-9f78-52634d255e35" providerId="ADAL" clId="{4798CCD4-85BE-4137-9E7A-B61ECFC2CA0D}" dt="2025-07-07T16:06:25.759" v="387" actId="2696"/>
        <pc:sldMkLst>
          <pc:docMk/>
          <pc:sldMk cId="1455522151" sldId="32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078163" cy="469900"/>
          </a:xfrm>
          <a:prstGeom prst="rect">
            <a:avLst/>
          </a:prstGeom>
        </p:spPr>
        <p:txBody>
          <a:bodyPr vert="horz" lIns="91417" tIns="45708" rIns="91417" bIns="45708" rtlCol="0"/>
          <a:lstStyle>
            <a:lvl1pPr algn="l">
              <a:defRPr sz="1200"/>
            </a:lvl1pPr>
          </a:lstStyle>
          <a:p>
            <a:endParaRPr lang="en-US" dirty="0"/>
          </a:p>
        </p:txBody>
      </p:sp>
      <p:sp>
        <p:nvSpPr>
          <p:cNvPr id="3" name="Date Placeholder 2"/>
          <p:cNvSpPr>
            <a:spLocks noGrp="1"/>
          </p:cNvSpPr>
          <p:nvPr>
            <p:ph type="dt" idx="1"/>
          </p:nvPr>
        </p:nvSpPr>
        <p:spPr>
          <a:xfrm>
            <a:off x="4022727" y="1"/>
            <a:ext cx="3078163" cy="469900"/>
          </a:xfrm>
          <a:prstGeom prst="rect">
            <a:avLst/>
          </a:prstGeom>
        </p:spPr>
        <p:txBody>
          <a:bodyPr vert="horz" lIns="91417" tIns="45708" rIns="91417" bIns="45708" rtlCol="0"/>
          <a:lstStyle>
            <a:lvl1pPr algn="r">
              <a:defRPr sz="1200"/>
            </a:lvl1pPr>
          </a:lstStyle>
          <a:p>
            <a:fld id="{125C1899-3986-4491-B33A-C5BA2F72B086}" type="datetimeFigureOut">
              <a:rPr lang="en-US" smtClean="0"/>
              <a:t>10/14/2025</a:t>
            </a:fld>
            <a:endParaRPr lang="en-US" dirty="0"/>
          </a:p>
        </p:txBody>
      </p:sp>
      <p:sp>
        <p:nvSpPr>
          <p:cNvPr id="4" name="Slide Image Placeholder 3"/>
          <p:cNvSpPr>
            <a:spLocks noGrp="1" noRot="1" noChangeAspect="1"/>
          </p:cNvSpPr>
          <p:nvPr>
            <p:ph type="sldImg" idx="2"/>
          </p:nvPr>
        </p:nvSpPr>
        <p:spPr>
          <a:xfrm>
            <a:off x="2363788" y="1173163"/>
            <a:ext cx="2374900" cy="3168650"/>
          </a:xfrm>
          <a:prstGeom prst="rect">
            <a:avLst/>
          </a:prstGeom>
          <a:noFill/>
          <a:ln w="12700">
            <a:solidFill>
              <a:prstClr val="black"/>
            </a:solidFill>
          </a:ln>
        </p:spPr>
        <p:txBody>
          <a:bodyPr vert="horz" lIns="91417" tIns="45708" rIns="91417" bIns="45708" rtlCol="0" anchor="ctr"/>
          <a:lstStyle/>
          <a:p>
            <a:endParaRPr lang="en-US" dirty="0"/>
          </a:p>
        </p:txBody>
      </p:sp>
      <p:sp>
        <p:nvSpPr>
          <p:cNvPr id="5" name="Notes Placeholder 4"/>
          <p:cNvSpPr>
            <a:spLocks noGrp="1"/>
          </p:cNvSpPr>
          <p:nvPr>
            <p:ph type="body" sz="quarter" idx="3"/>
          </p:nvPr>
        </p:nvSpPr>
        <p:spPr>
          <a:xfrm>
            <a:off x="709613" y="4518026"/>
            <a:ext cx="5683250" cy="3697288"/>
          </a:xfrm>
          <a:prstGeom prst="rect">
            <a:avLst/>
          </a:prstGeom>
        </p:spPr>
        <p:txBody>
          <a:bodyPr vert="horz" lIns="91417" tIns="45708" rIns="91417" bIns="4570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18576"/>
            <a:ext cx="3078163" cy="469900"/>
          </a:xfrm>
          <a:prstGeom prst="rect">
            <a:avLst/>
          </a:prstGeom>
        </p:spPr>
        <p:txBody>
          <a:bodyPr vert="horz" lIns="91417" tIns="45708" rIns="91417" bIns="4570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7" y="8918576"/>
            <a:ext cx="3078163" cy="469900"/>
          </a:xfrm>
          <a:prstGeom prst="rect">
            <a:avLst/>
          </a:prstGeom>
        </p:spPr>
        <p:txBody>
          <a:bodyPr vert="horz" lIns="91417" tIns="45708" rIns="91417" bIns="45708" rtlCol="0" anchor="b"/>
          <a:lstStyle>
            <a:lvl1pPr algn="r">
              <a:defRPr sz="1200"/>
            </a:lvl1pPr>
          </a:lstStyle>
          <a:p>
            <a:fld id="{D427A0FE-424F-4273-AE23-CACEF1CF0AFA}" type="slidenum">
              <a:rPr lang="en-US" smtClean="0"/>
              <a:t>‹#›</a:t>
            </a:fld>
            <a:endParaRPr lang="en-US" dirty="0"/>
          </a:p>
        </p:txBody>
      </p:sp>
    </p:spTree>
    <p:extLst>
      <p:ext uri="{BB962C8B-B14F-4D97-AF65-F5344CB8AC3E}">
        <p14:creationId xmlns:p14="http://schemas.microsoft.com/office/powerpoint/2010/main" val="136684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3613" y="704850"/>
            <a:ext cx="2636837" cy="3519488"/>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1815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F6803-DFFC-6CF0-A042-174B5360AC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118285-081B-6B4C-560F-C663C229C169}"/>
              </a:ext>
            </a:extLst>
          </p:cNvPr>
          <p:cNvSpPr>
            <a:spLocks noGrp="1" noRot="1" noChangeAspect="1"/>
          </p:cNvSpPr>
          <p:nvPr>
            <p:ph type="sldImg"/>
          </p:nvPr>
        </p:nvSpPr>
        <p:spPr>
          <a:xfrm>
            <a:off x="2233613" y="704850"/>
            <a:ext cx="2636837" cy="3519488"/>
          </a:xfrm>
        </p:spPr>
      </p:sp>
      <p:sp>
        <p:nvSpPr>
          <p:cNvPr id="3" name="Notes Placeholder 2">
            <a:extLst>
              <a:ext uri="{FF2B5EF4-FFF2-40B4-BE49-F238E27FC236}">
                <a16:creationId xmlns:a16="http://schemas.microsoft.com/office/drawing/2014/main" id="{CB5FF980-BC63-C5CC-9701-67349897E31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78170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518221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925207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88095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44486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96061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333380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365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02375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1274423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4181460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2FA0D81-0A4B-44A8-A46A-00BAEC508813}" type="datetimeFigureOut">
              <a:rPr lang="en-US" smtClean="0"/>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27DA4B-B80E-480C-B1F1-A8E50D07C969}" type="slidenum">
              <a:rPr lang="en-US" smtClean="0"/>
              <a:t>‹#›</a:t>
            </a:fld>
            <a:endParaRPr lang="en-US" dirty="0"/>
          </a:p>
        </p:txBody>
      </p:sp>
    </p:spTree>
    <p:extLst>
      <p:ext uri="{BB962C8B-B14F-4D97-AF65-F5344CB8AC3E}">
        <p14:creationId xmlns:p14="http://schemas.microsoft.com/office/powerpoint/2010/main" val="213249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2FA0D81-0A4B-44A8-A46A-00BAEC508813}" type="datetimeFigureOut">
              <a:rPr lang="en-US" smtClean="0"/>
              <a:t>10/14/2025</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4727DA4B-B80E-480C-B1F1-A8E50D07C969}" type="slidenum">
              <a:rPr lang="en-US" smtClean="0"/>
              <a:t>‹#›</a:t>
            </a:fld>
            <a:endParaRPr lang="en-US" dirty="0"/>
          </a:p>
        </p:txBody>
      </p:sp>
    </p:spTree>
    <p:extLst>
      <p:ext uri="{BB962C8B-B14F-4D97-AF65-F5344CB8AC3E}">
        <p14:creationId xmlns:p14="http://schemas.microsoft.com/office/powerpoint/2010/main" val="3018272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mailto:jennlake662@gmail.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2228loves2211@att.net" TargetMode="Externa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B15C7-4440-409A-B35C-610EBEC757D8}"/>
              </a:ext>
            </a:extLst>
          </p:cNvPr>
          <p:cNvSpPr>
            <a:spLocks noGrp="1"/>
          </p:cNvSpPr>
          <p:nvPr>
            <p:ph type="ctrTitle"/>
          </p:nvPr>
        </p:nvSpPr>
        <p:spPr>
          <a:xfrm>
            <a:off x="514350" y="1033758"/>
            <a:ext cx="5829300" cy="573666"/>
          </a:xfrm>
        </p:spPr>
        <p:txBody>
          <a:bodyPr anchor="t">
            <a:normAutofit/>
          </a:bodyPr>
          <a:lstStyle/>
          <a:p>
            <a:r>
              <a:rPr lang="en-US" sz="2400" b="1" dirty="0">
                <a:solidFill>
                  <a:srgbClr val="2C451B"/>
                </a:solidFill>
                <a:latin typeface="+mn-lt"/>
                <a:cs typeface="Arial" panose="020B0604020202020204" pitchFamily="34" charset="0"/>
              </a:rPr>
              <a:t>2025 Used Homes and Available Lots</a:t>
            </a:r>
          </a:p>
        </p:txBody>
      </p:sp>
      <p:sp>
        <p:nvSpPr>
          <p:cNvPr id="9" name="Subtitle 2">
            <a:extLst>
              <a:ext uri="{FF2B5EF4-FFF2-40B4-BE49-F238E27FC236}">
                <a16:creationId xmlns:a16="http://schemas.microsoft.com/office/drawing/2014/main" id="{30E8686F-6C61-4395-9358-4F4081152338}"/>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FBAA6428-7792-4703-B067-F6ED2BBC7E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15" name="Subtitle 2">
            <a:extLst>
              <a:ext uri="{FF2B5EF4-FFF2-40B4-BE49-F238E27FC236}">
                <a16:creationId xmlns:a16="http://schemas.microsoft.com/office/drawing/2014/main" id="{F7E96BA2-B44A-48B6-90AE-632DCAD06148}"/>
              </a:ext>
            </a:extLst>
          </p:cNvPr>
          <p:cNvSpPr>
            <a:spLocks noGrp="1"/>
          </p:cNvSpPr>
          <p:nvPr>
            <p:ph type="subTitle" idx="1"/>
          </p:nvPr>
        </p:nvSpPr>
        <p:spPr>
          <a:xfrm>
            <a:off x="726359" y="2106968"/>
            <a:ext cx="5254334" cy="1285047"/>
          </a:xfrm>
        </p:spPr>
        <p:txBody>
          <a:bodyPr>
            <a:noAutofit/>
          </a:bodyPr>
          <a:lstStyle/>
          <a:p>
            <a:pPr marL="171450" lvl="1" indent="-171450" algn="l">
              <a:buFont typeface="Arial" panose="020B0604020202020204" pitchFamily="34" charset="0"/>
              <a:buChar char="•"/>
            </a:pPr>
            <a:r>
              <a:rPr lang="en-US" sz="1400" b="1" dirty="0">
                <a:solidFill>
                  <a:schemeClr val="accent6">
                    <a:lumMod val="50000"/>
                  </a:schemeClr>
                </a:solidFill>
                <a:cs typeface="Arial" panose="020B0604020202020204" pitchFamily="34" charset="0"/>
              </a:rPr>
              <a:t>246 Dixie Way </a:t>
            </a:r>
          </a:p>
          <a:p>
            <a:pPr marL="0" lvl="1" algn="l"/>
            <a:endParaRPr lang="en-US" sz="1400" b="1" dirty="0">
              <a:solidFill>
                <a:schemeClr val="accent6">
                  <a:lumMod val="50000"/>
                </a:schemeClr>
              </a:solidFill>
              <a:cs typeface="Arial" panose="020B0604020202020204" pitchFamily="34" charset="0"/>
            </a:endParaRPr>
          </a:p>
          <a:p>
            <a:pPr marL="171450" lvl="1" indent="-171450"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cs typeface="Arial" panose="020B0604020202020204" pitchFamily="34" charset="0"/>
            </a:endParaRPr>
          </a:p>
          <a:p>
            <a:pPr marL="0" lvl="1" algn="l"/>
            <a:endParaRPr lang="en-US" sz="1800" b="1" u="sng" dirty="0">
              <a:solidFill>
                <a:schemeClr val="accent6">
                  <a:lumMod val="50000"/>
                </a:schemeClr>
              </a:solidFill>
              <a:cs typeface="Arial" panose="020B0604020202020204" pitchFamily="34" charset="0"/>
            </a:endParaRPr>
          </a:p>
          <a:p>
            <a:pPr marL="0" lvl="1" algn="l"/>
            <a:endParaRPr lang="en-US" sz="2000" u="sng" dirty="0">
              <a:solidFill>
                <a:schemeClr val="accent6">
                  <a:lumMod val="50000"/>
                </a:schemeClr>
              </a:solidFill>
              <a:cs typeface="Arial" panose="020B0604020202020204" pitchFamily="34" charset="0"/>
            </a:endParaRPr>
          </a:p>
        </p:txBody>
      </p:sp>
      <p:sp>
        <p:nvSpPr>
          <p:cNvPr id="17" name="Title 1">
            <a:extLst>
              <a:ext uri="{FF2B5EF4-FFF2-40B4-BE49-F238E27FC236}">
                <a16:creationId xmlns:a16="http://schemas.microsoft.com/office/drawing/2014/main" id="{BF2189E1-E91D-4778-B40A-CDC853D92E81}"/>
              </a:ext>
            </a:extLst>
          </p:cNvPr>
          <p:cNvSpPr txBox="1">
            <a:spLocks/>
          </p:cNvSpPr>
          <p:nvPr/>
        </p:nvSpPr>
        <p:spPr>
          <a:xfrm>
            <a:off x="726359" y="1773623"/>
            <a:ext cx="2779761" cy="317856"/>
          </a:xfrm>
          <a:prstGeom prst="rect">
            <a:avLst/>
          </a:prstGeom>
        </p:spPr>
        <p:txBody>
          <a:bodyPr vert="horz" lIns="91440" tIns="45720" rIns="91440" bIns="45720" rtlCol="0" anchor="t">
            <a:normAutofit lnSpcReduction="1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USED Homes for Sale:</a:t>
            </a:r>
          </a:p>
        </p:txBody>
      </p:sp>
      <p:sp>
        <p:nvSpPr>
          <p:cNvPr id="3" name="Title 1">
            <a:extLst>
              <a:ext uri="{FF2B5EF4-FFF2-40B4-BE49-F238E27FC236}">
                <a16:creationId xmlns:a16="http://schemas.microsoft.com/office/drawing/2014/main" id="{99A094CD-C666-9F41-7FE2-6731A915A556}"/>
              </a:ext>
            </a:extLst>
          </p:cNvPr>
          <p:cNvSpPr txBox="1">
            <a:spLocks noChangeAspect="1"/>
          </p:cNvSpPr>
          <p:nvPr/>
        </p:nvSpPr>
        <p:spPr>
          <a:xfrm>
            <a:off x="726359" y="3904982"/>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EMPTY Lots Available for New Home Installations:</a:t>
            </a:r>
          </a:p>
        </p:txBody>
      </p:sp>
      <p:sp>
        <p:nvSpPr>
          <p:cNvPr id="6" name="Subtitle 2">
            <a:extLst>
              <a:ext uri="{FF2B5EF4-FFF2-40B4-BE49-F238E27FC236}">
                <a16:creationId xmlns:a16="http://schemas.microsoft.com/office/drawing/2014/main" id="{61022A8E-D8DD-A3B1-42C9-1A3F12F79BA5}"/>
              </a:ext>
            </a:extLst>
          </p:cNvPr>
          <p:cNvSpPr txBox="1">
            <a:spLocks/>
          </p:cNvSpPr>
          <p:nvPr/>
        </p:nvSpPr>
        <p:spPr>
          <a:xfrm>
            <a:off x="752855" y="4274984"/>
            <a:ext cx="5254334" cy="70341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400" dirty="0">
                <a:solidFill>
                  <a:schemeClr val="accent6">
                    <a:lumMod val="50000"/>
                  </a:schemeClr>
                </a:solidFill>
                <a:cs typeface="Arial" panose="020B0604020202020204" pitchFamily="34" charset="0"/>
              </a:rPr>
              <a:t>There are currently no empty lots available </a:t>
            </a:r>
          </a:p>
        </p:txBody>
      </p:sp>
      <p:sp>
        <p:nvSpPr>
          <p:cNvPr id="8" name="Title 1">
            <a:extLst>
              <a:ext uri="{FF2B5EF4-FFF2-40B4-BE49-F238E27FC236}">
                <a16:creationId xmlns:a16="http://schemas.microsoft.com/office/drawing/2014/main" id="{75BD45CD-D67C-8C83-1E5F-ED8570DAC3DC}"/>
              </a:ext>
            </a:extLst>
          </p:cNvPr>
          <p:cNvSpPr txBox="1">
            <a:spLocks noChangeAspect="1"/>
          </p:cNvSpPr>
          <p:nvPr/>
        </p:nvSpPr>
        <p:spPr>
          <a:xfrm>
            <a:off x="726359" y="4921163"/>
            <a:ext cx="5254334" cy="317856"/>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1800" b="1" u="sng" dirty="0">
                <a:solidFill>
                  <a:srgbClr val="2C451B"/>
                </a:solidFill>
                <a:latin typeface="+mn-lt"/>
                <a:cs typeface="Arial" panose="020B0604020202020204" pitchFamily="34" charset="0"/>
              </a:rPr>
              <a:t>Homes SOLD in 2025:</a:t>
            </a:r>
          </a:p>
        </p:txBody>
      </p:sp>
      <p:sp>
        <p:nvSpPr>
          <p:cNvPr id="10" name="Subtitle 2">
            <a:extLst>
              <a:ext uri="{FF2B5EF4-FFF2-40B4-BE49-F238E27FC236}">
                <a16:creationId xmlns:a16="http://schemas.microsoft.com/office/drawing/2014/main" id="{9CC7DA70-8D05-10FC-C880-84E656CB369D}"/>
              </a:ext>
            </a:extLst>
          </p:cNvPr>
          <p:cNvSpPr txBox="1">
            <a:spLocks/>
          </p:cNvSpPr>
          <p:nvPr/>
        </p:nvSpPr>
        <p:spPr>
          <a:xfrm>
            <a:off x="752855" y="5239019"/>
            <a:ext cx="2447545" cy="272294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r>
              <a:rPr lang="en-US" sz="1400" b="1" dirty="0">
                <a:solidFill>
                  <a:schemeClr val="accent6">
                    <a:lumMod val="50000"/>
                  </a:schemeClr>
                </a:solidFill>
                <a:cs typeface="Arial" panose="020B0604020202020204" pitchFamily="34" charset="0"/>
              </a:rPr>
              <a:t>52 Bernice Way</a:t>
            </a:r>
          </a:p>
          <a:p>
            <a:pPr marL="169863" lvl="1" indent="-169863" algn="l">
              <a:buFont typeface="Arial" panose="020B0604020202020204" pitchFamily="34" charset="0"/>
              <a:buChar char="•"/>
            </a:pPr>
            <a:r>
              <a:rPr lang="en-US" sz="1400" b="1" dirty="0">
                <a:solidFill>
                  <a:schemeClr val="accent6">
                    <a:lumMod val="50000"/>
                  </a:schemeClr>
                </a:solidFill>
                <a:cs typeface="Arial" panose="020B0604020202020204" pitchFamily="34" charset="0"/>
              </a:rPr>
              <a:t>108 Bernice Way </a:t>
            </a:r>
          </a:p>
          <a:p>
            <a:pPr marL="169863" lvl="1" indent="-169863" algn="l">
              <a:buFont typeface="Arial" panose="020B0604020202020204" pitchFamily="34" charset="0"/>
              <a:buChar char="•"/>
            </a:pPr>
            <a:r>
              <a:rPr lang="en-US" sz="1400" b="1" dirty="0">
                <a:solidFill>
                  <a:schemeClr val="accent6">
                    <a:lumMod val="50000"/>
                  </a:schemeClr>
                </a:solidFill>
                <a:cs typeface="Arial" panose="020B0604020202020204" pitchFamily="34" charset="0"/>
              </a:rPr>
              <a:t>166 Bernice </a:t>
            </a:r>
          </a:p>
          <a:p>
            <a:pPr marL="169863" lvl="1" indent="-169863" algn="l">
              <a:buFont typeface="Arial" panose="020B0604020202020204" pitchFamily="34" charset="0"/>
              <a:buChar char="•"/>
            </a:pPr>
            <a:r>
              <a:rPr lang="en-US" sz="1400" b="1" dirty="0">
                <a:solidFill>
                  <a:schemeClr val="accent6">
                    <a:lumMod val="50000"/>
                  </a:schemeClr>
                </a:solidFill>
                <a:cs typeface="Arial" panose="020B0604020202020204" pitchFamily="34" charset="0"/>
              </a:rPr>
              <a:t>517 JennLake Dr</a:t>
            </a:r>
          </a:p>
          <a:p>
            <a:pPr marL="169863" lvl="1" indent="-169863" algn="l">
              <a:buFont typeface="Arial" panose="020B0604020202020204" pitchFamily="34" charset="0"/>
              <a:buChar char="•"/>
            </a:pPr>
            <a:r>
              <a:rPr lang="en-US" sz="1400" b="1" dirty="0">
                <a:solidFill>
                  <a:srgbClr val="2C451B"/>
                </a:solidFill>
              </a:rPr>
              <a:t>554 JennLake Dr</a:t>
            </a:r>
          </a:p>
          <a:p>
            <a:pPr marL="169863" lvl="1" indent="-169863" algn="l">
              <a:buFont typeface="Arial" panose="020B0604020202020204" pitchFamily="34" charset="0"/>
              <a:buChar char="•"/>
            </a:pPr>
            <a:r>
              <a:rPr lang="en-US" sz="1400" b="1" dirty="0">
                <a:solidFill>
                  <a:srgbClr val="2C451B"/>
                </a:solidFill>
              </a:rPr>
              <a:t>248 Bernice Way</a:t>
            </a:r>
          </a:p>
          <a:p>
            <a:pPr marL="169863" lvl="1" indent="-169863" algn="l">
              <a:buFont typeface="Arial" panose="020B0604020202020204" pitchFamily="34" charset="0"/>
              <a:buChar char="•"/>
            </a:pPr>
            <a:r>
              <a:rPr lang="en-US" sz="1400" b="1" dirty="0">
                <a:solidFill>
                  <a:srgbClr val="2C451B"/>
                </a:solidFill>
              </a:rPr>
              <a:t>135 Dixie Way </a:t>
            </a:r>
          </a:p>
          <a:p>
            <a:pPr marL="169863" lvl="1" indent="-169863" algn="l">
              <a:buFont typeface="Arial" panose="020B0604020202020204" pitchFamily="34" charset="0"/>
              <a:buChar char="•"/>
            </a:pPr>
            <a:r>
              <a:rPr lang="en-US" sz="1400" b="1" dirty="0">
                <a:solidFill>
                  <a:srgbClr val="2C451B"/>
                </a:solidFill>
              </a:rPr>
              <a:t>470 JennLake Dr </a:t>
            </a:r>
          </a:p>
          <a:p>
            <a:pPr marL="169863" lvl="1" indent="-169863" algn="l">
              <a:buFont typeface="Arial" panose="020B0604020202020204" pitchFamily="34" charset="0"/>
              <a:buChar char="•"/>
            </a:pPr>
            <a:r>
              <a:rPr lang="en-US" sz="1400" b="1" dirty="0">
                <a:solidFill>
                  <a:srgbClr val="2C451B"/>
                </a:solidFill>
              </a:rPr>
              <a:t>199 Bernice Way</a:t>
            </a:r>
          </a:p>
          <a:p>
            <a:pPr marL="169863" lvl="1" indent="-169863" algn="l">
              <a:buFont typeface="Arial" panose="020B0604020202020204" pitchFamily="34" charset="0"/>
              <a:buChar char="•"/>
            </a:pPr>
            <a:r>
              <a:rPr lang="en-US" sz="1400" b="1" dirty="0">
                <a:solidFill>
                  <a:srgbClr val="2C451B"/>
                </a:solidFill>
              </a:rPr>
              <a:t>78 Jennings Loop</a:t>
            </a:r>
          </a:p>
          <a:p>
            <a:pPr marL="169863" lvl="1" indent="-169863" algn="l">
              <a:buFont typeface="Arial" panose="020B0604020202020204" pitchFamily="34" charset="0"/>
              <a:buChar char="•"/>
            </a:pPr>
            <a:r>
              <a:rPr lang="en-US" sz="1400" b="1" dirty="0">
                <a:solidFill>
                  <a:schemeClr val="accent6">
                    <a:lumMod val="50000"/>
                  </a:schemeClr>
                </a:solidFill>
                <a:cs typeface="Arial" panose="020B0604020202020204" pitchFamily="34" charset="0"/>
              </a:rPr>
              <a:t>44 Bernice Way  </a:t>
            </a: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rgbClr val="2C451B"/>
              </a:solidFill>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p:txBody>
      </p:sp>
      <p:sp>
        <p:nvSpPr>
          <p:cNvPr id="4" name="Subtitle 2">
            <a:extLst>
              <a:ext uri="{FF2B5EF4-FFF2-40B4-BE49-F238E27FC236}">
                <a16:creationId xmlns:a16="http://schemas.microsoft.com/office/drawing/2014/main" id="{54E5C25F-0D55-A353-1450-4AE495252978}"/>
              </a:ext>
            </a:extLst>
          </p:cNvPr>
          <p:cNvSpPr txBox="1">
            <a:spLocks/>
          </p:cNvSpPr>
          <p:nvPr/>
        </p:nvSpPr>
        <p:spPr>
          <a:xfrm>
            <a:off x="3657600" y="5802792"/>
            <a:ext cx="2447545" cy="246848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69863" lvl="1" indent="-169863" algn="l">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0" lvl="1" algn="l"/>
            <a:endParaRPr lang="en-US" sz="1400" b="1" dirty="0">
              <a:solidFill>
                <a:schemeClr val="accent6">
                  <a:lumMod val="50000"/>
                </a:schemeClr>
              </a:solidFill>
              <a:latin typeface="+mj-lt"/>
              <a:cs typeface="Arial" panose="020B0604020202020204" pitchFamily="34" charset="0"/>
            </a:endParaRPr>
          </a:p>
        </p:txBody>
      </p:sp>
      <p:sp>
        <p:nvSpPr>
          <p:cNvPr id="7" name="TextBox 6">
            <a:extLst>
              <a:ext uri="{FF2B5EF4-FFF2-40B4-BE49-F238E27FC236}">
                <a16:creationId xmlns:a16="http://schemas.microsoft.com/office/drawing/2014/main" id="{0D936F90-A060-82B1-9F94-28CAFBA2B65E}"/>
              </a:ext>
            </a:extLst>
          </p:cNvPr>
          <p:cNvSpPr txBox="1"/>
          <p:nvPr/>
        </p:nvSpPr>
        <p:spPr>
          <a:xfrm>
            <a:off x="3073078" y="5239019"/>
            <a:ext cx="1638782" cy="3447098"/>
          </a:xfrm>
          <a:prstGeom prst="rect">
            <a:avLst/>
          </a:prstGeom>
          <a:noFill/>
        </p:spPr>
        <p:txBody>
          <a:bodyPr wrap="none" rtlCol="0">
            <a:spAutoFit/>
          </a:bodyPr>
          <a:lstStyle/>
          <a:p>
            <a:pPr marL="169863" lvl="1" indent="-169863" algn="l">
              <a:buFont typeface="Arial" panose="020B0604020202020204" pitchFamily="34" charset="0"/>
              <a:buChar char="•"/>
            </a:pPr>
            <a:r>
              <a:rPr lang="en-US" sz="1400" b="1" dirty="0">
                <a:solidFill>
                  <a:srgbClr val="2C451B"/>
                </a:solidFill>
              </a:rPr>
              <a:t>161 Bernice Way</a:t>
            </a:r>
          </a:p>
          <a:p>
            <a:pPr marL="169863" lvl="1" indent="-169863" algn="l">
              <a:buFont typeface="Arial" panose="020B0604020202020204" pitchFamily="34" charset="0"/>
              <a:buChar char="•"/>
            </a:pPr>
            <a:r>
              <a:rPr lang="en-US" sz="1400" b="1" dirty="0">
                <a:solidFill>
                  <a:srgbClr val="2C451B"/>
                </a:solidFill>
              </a:rPr>
              <a:t>210 Bernice Way</a:t>
            </a:r>
          </a:p>
          <a:p>
            <a:pPr marL="169863" lvl="1" indent="-169863" algn="l">
              <a:buFont typeface="Arial" panose="020B0604020202020204" pitchFamily="34" charset="0"/>
              <a:buChar char="•"/>
            </a:pPr>
            <a:r>
              <a:rPr lang="en-US" sz="1400" b="1" dirty="0">
                <a:solidFill>
                  <a:srgbClr val="2C451B"/>
                </a:solidFill>
              </a:rPr>
              <a:t>614 JennLake Dr</a:t>
            </a:r>
          </a:p>
          <a:p>
            <a:pPr marL="169863" lvl="1" indent="-169863" algn="l">
              <a:buFont typeface="Arial" panose="020B0604020202020204" pitchFamily="34" charset="0"/>
              <a:buChar char="•"/>
            </a:pPr>
            <a:r>
              <a:rPr lang="en-US" sz="1400" b="1" dirty="0">
                <a:solidFill>
                  <a:srgbClr val="2C451B"/>
                </a:solidFill>
              </a:rPr>
              <a:t>61 Bernice </a:t>
            </a:r>
          </a:p>
          <a:p>
            <a:pPr marL="169863" lvl="1" indent="-169863" algn="l">
              <a:buFont typeface="Arial" panose="020B0604020202020204" pitchFamily="34" charset="0"/>
              <a:buChar char="•"/>
            </a:pPr>
            <a:r>
              <a:rPr lang="en-US" sz="1400" b="1" dirty="0">
                <a:solidFill>
                  <a:srgbClr val="2C451B"/>
                </a:solidFill>
              </a:rPr>
              <a:t>129 Clara Way </a:t>
            </a:r>
          </a:p>
          <a:p>
            <a:pPr marL="169863" lvl="1" indent="-169863" algn="l">
              <a:buFont typeface="Arial" panose="020B0604020202020204" pitchFamily="34" charset="0"/>
              <a:buChar char="•"/>
            </a:pPr>
            <a:r>
              <a:rPr lang="en-US" sz="1400" b="1" dirty="0">
                <a:solidFill>
                  <a:srgbClr val="2C451B"/>
                </a:solidFill>
              </a:rPr>
              <a:t>184 Dixie Way </a:t>
            </a:r>
          </a:p>
          <a:p>
            <a:pPr marL="169863" lvl="1" indent="-169863" algn="l">
              <a:buFont typeface="Arial" panose="020B0604020202020204" pitchFamily="34" charset="0"/>
              <a:buChar char="•"/>
            </a:pPr>
            <a:r>
              <a:rPr lang="en-US" sz="1400" b="1" dirty="0">
                <a:solidFill>
                  <a:srgbClr val="2C451B"/>
                </a:solidFill>
              </a:rPr>
              <a:t>185 Clara Way </a:t>
            </a:r>
          </a:p>
          <a:p>
            <a:pPr marL="169863" lvl="1" indent="-169863" algn="l">
              <a:buFont typeface="Arial" panose="020B0604020202020204" pitchFamily="34" charset="0"/>
              <a:buChar char="•"/>
            </a:pPr>
            <a:r>
              <a:rPr lang="en-US" sz="1400" b="1" dirty="0">
                <a:solidFill>
                  <a:srgbClr val="2C451B"/>
                </a:solidFill>
              </a:rPr>
              <a:t>88 Jennings Loop</a:t>
            </a:r>
          </a:p>
          <a:p>
            <a:pPr marL="169863" lvl="1" indent="-169863">
              <a:buFont typeface="Arial" panose="020B0604020202020204" pitchFamily="34" charset="0"/>
              <a:buChar char="•"/>
            </a:pPr>
            <a:r>
              <a:rPr lang="en-US" sz="1400" b="1" dirty="0">
                <a:solidFill>
                  <a:schemeClr val="accent6">
                    <a:lumMod val="50000"/>
                  </a:schemeClr>
                </a:solidFill>
                <a:cs typeface="Arial" panose="020B0604020202020204" pitchFamily="34" charset="0"/>
              </a:rPr>
              <a:t>254 Dixie Way</a:t>
            </a:r>
          </a:p>
          <a:p>
            <a:pPr marL="169863" lvl="1" indent="-169863">
              <a:buFont typeface="Arial" panose="020B0604020202020204" pitchFamily="34" charset="0"/>
              <a:buChar char="•"/>
            </a:pPr>
            <a:r>
              <a:rPr lang="en-US" sz="1400" b="1" dirty="0">
                <a:solidFill>
                  <a:schemeClr val="accent6">
                    <a:lumMod val="50000"/>
                  </a:schemeClr>
                </a:solidFill>
                <a:cs typeface="Arial" panose="020B0604020202020204" pitchFamily="34" charset="0"/>
              </a:rPr>
              <a:t>158 Bernice Way </a:t>
            </a:r>
          </a:p>
          <a:p>
            <a:pPr marL="169863" lvl="1" indent="-169863">
              <a:buFont typeface="Arial" panose="020B0604020202020204" pitchFamily="34" charset="0"/>
              <a:buChar char="•"/>
            </a:pPr>
            <a:r>
              <a:rPr lang="en-US" sz="1400" b="1" dirty="0">
                <a:solidFill>
                  <a:schemeClr val="accent6">
                    <a:lumMod val="50000"/>
                  </a:schemeClr>
                </a:solidFill>
                <a:cs typeface="Arial" panose="020B0604020202020204" pitchFamily="34" charset="0"/>
              </a:rPr>
              <a:t>142 Dixie Way  </a:t>
            </a:r>
          </a:p>
          <a:p>
            <a:pPr marL="169863" lvl="1" indent="-169863">
              <a:buFont typeface="Arial" panose="020B0604020202020204" pitchFamily="34" charset="0"/>
              <a:buChar char="•"/>
            </a:pPr>
            <a:r>
              <a:rPr lang="en-US" sz="1400" b="1" dirty="0">
                <a:solidFill>
                  <a:schemeClr val="accent6">
                    <a:lumMod val="50000"/>
                  </a:schemeClr>
                </a:solidFill>
                <a:cs typeface="Arial" panose="020B0604020202020204" pitchFamily="34" charset="0"/>
              </a:rPr>
              <a:t>154 Dixie Way</a:t>
            </a:r>
          </a:p>
          <a:p>
            <a:pPr marL="169863" lvl="1" indent="-169863">
              <a:buFont typeface="Arial" panose="020B0604020202020204" pitchFamily="34" charset="0"/>
              <a:buChar char="•"/>
            </a:pPr>
            <a:endParaRPr lang="en-US" sz="1400" b="1" dirty="0">
              <a:solidFill>
                <a:schemeClr val="accent6">
                  <a:lumMod val="50000"/>
                </a:schemeClr>
              </a:solidFill>
              <a:cs typeface="Arial" panose="020B0604020202020204" pitchFamily="34" charset="0"/>
            </a:endParaRPr>
          </a:p>
          <a:p>
            <a:pPr marL="169863" lvl="1" indent="-169863" algn="l">
              <a:buFont typeface="Arial" panose="020B0604020202020204" pitchFamily="34" charset="0"/>
              <a:buChar char="•"/>
            </a:pPr>
            <a:endParaRPr lang="en-US" sz="1800" b="1" dirty="0">
              <a:solidFill>
                <a:srgbClr val="2C451B"/>
              </a:solidFill>
            </a:endParaRPr>
          </a:p>
          <a:p>
            <a:endParaRPr lang="en-US" dirty="0"/>
          </a:p>
        </p:txBody>
      </p:sp>
    </p:spTree>
    <p:extLst>
      <p:ext uri="{BB962C8B-B14F-4D97-AF65-F5344CB8AC3E}">
        <p14:creationId xmlns:p14="http://schemas.microsoft.com/office/powerpoint/2010/main" val="856944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C6F53-2F97-91D2-9C87-41AD0AED5C7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0D1C6AB-BCDB-4C78-E590-82D9185F7F5D}"/>
              </a:ext>
            </a:extLst>
          </p:cNvPr>
          <p:cNvSpPr>
            <a:spLocks noGrp="1"/>
          </p:cNvSpPr>
          <p:nvPr>
            <p:ph type="subTitle" idx="1"/>
          </p:nvPr>
        </p:nvSpPr>
        <p:spPr>
          <a:xfrm>
            <a:off x="155944" y="1028580"/>
            <a:ext cx="6556744" cy="1973055"/>
          </a:xfrm>
        </p:spPr>
        <p:txBody>
          <a:bodyPr>
            <a:noAutofit/>
          </a:bodyPr>
          <a:lstStyle/>
          <a:p>
            <a:pPr marL="177800" indent="-177800" algn="l">
              <a:buFont typeface="Arial" panose="020B0604020202020204" pitchFamily="34" charset="0"/>
              <a:buChar char="•"/>
            </a:pPr>
            <a:r>
              <a:rPr lang="en-US" sz="1100" dirty="0">
                <a:solidFill>
                  <a:schemeClr val="accent6">
                    <a:lumMod val="50000"/>
                  </a:schemeClr>
                </a:solidFill>
              </a:rPr>
              <a:t>JennLake Meadows must approve applications </a:t>
            </a:r>
            <a:r>
              <a:rPr lang="en-US" sz="1100" b="1" u="sng" dirty="0">
                <a:solidFill>
                  <a:schemeClr val="accent6">
                    <a:lumMod val="50000"/>
                  </a:schemeClr>
                </a:solidFill>
              </a:rPr>
              <a:t>BEFORE</a:t>
            </a:r>
            <a:r>
              <a:rPr lang="en-US" sz="1100" dirty="0">
                <a:solidFill>
                  <a:schemeClr val="accent6">
                    <a:lumMod val="50000"/>
                  </a:schemeClr>
                </a:solidFill>
              </a:rPr>
              <a:t> you purchase a home. If you are interested in making an offer on a home, make sure you are approved to live at JLM. If you plan to remove the home from the property, notify the office for coordination.</a:t>
            </a:r>
          </a:p>
          <a:p>
            <a:pPr marL="177800" indent="-177800" algn="l">
              <a:buFont typeface="Arial" panose="020B0604020202020204" pitchFamily="34" charset="0"/>
              <a:buChar char="•"/>
            </a:pPr>
            <a:r>
              <a:rPr lang="en-US" sz="1100" dirty="0">
                <a:solidFill>
                  <a:schemeClr val="accent6">
                    <a:lumMod val="50000"/>
                  </a:schemeClr>
                </a:solidFill>
              </a:rPr>
              <a:t>Pre-sale inspection results are provided to sellers and published to the Interested Buyers list. Any items not completed prior to home closing will be transferred to the buyer at time of signing Lease Agreement.</a:t>
            </a:r>
          </a:p>
          <a:p>
            <a:pPr marL="177800" indent="-177800" algn="l">
              <a:buFont typeface="Arial" panose="020B0604020202020204" pitchFamily="34" charset="0"/>
              <a:buChar char="•"/>
            </a:pPr>
            <a:r>
              <a:rPr lang="en-US" sz="1100" dirty="0">
                <a:solidFill>
                  <a:schemeClr val="accent6">
                    <a:lumMod val="50000"/>
                  </a:schemeClr>
                </a:solidFill>
              </a:rPr>
              <a:t>All home closings must be done in the JennLake office. JennLake Meadows does not allow any rental properties and we do not allow Homeowner Financing. We allow up to two residents and two vehicles regardless of number of bedrooms. The primary resident must be an immediate family member of the owner. Residents may have one approved roommate.</a:t>
            </a:r>
          </a:p>
          <a:p>
            <a:pPr marL="177800" indent="-177800" algn="l">
              <a:buFont typeface="Arial" panose="020B0604020202020204" pitchFamily="34" charset="0"/>
              <a:buChar char="•"/>
            </a:pPr>
            <a:r>
              <a:rPr lang="en-US" sz="1100" dirty="0">
                <a:solidFill>
                  <a:schemeClr val="accent6">
                    <a:lumMod val="50000"/>
                  </a:schemeClr>
                </a:solidFill>
              </a:rPr>
              <a:t>The office has a JD Power MH Connect subscription and will provide the estimated value report for any home upon request at no charge (new or used). Please read the Age of Home policy which is available in the website Documents section.</a:t>
            </a:r>
          </a:p>
          <a:p>
            <a:pPr algn="l"/>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a:p>
            <a:pPr marL="285750" indent="-285750" algn="l">
              <a:buFont typeface="Arial" panose="020B0604020202020204" pitchFamily="34" charset="0"/>
              <a:buChar char="•"/>
            </a:pPr>
            <a:endParaRPr lang="en-US" sz="1200" dirty="0">
              <a:solidFill>
                <a:schemeClr val="accent6">
                  <a:lumMod val="50000"/>
                </a:schemeClr>
              </a:solidFill>
            </a:endParaRPr>
          </a:p>
        </p:txBody>
      </p:sp>
      <p:sp>
        <p:nvSpPr>
          <p:cNvPr id="9" name="Subtitle 2">
            <a:extLst>
              <a:ext uri="{FF2B5EF4-FFF2-40B4-BE49-F238E27FC236}">
                <a16:creationId xmlns:a16="http://schemas.microsoft.com/office/drawing/2014/main" id="{5F40AE8C-9B1C-F89A-B4ED-E6F92E473AC2}"/>
              </a:ext>
            </a:extLst>
          </p:cNvPr>
          <p:cNvSpPr txBox="1">
            <a:spLocks/>
          </p:cNvSpPr>
          <p:nvPr/>
        </p:nvSpPr>
        <p:spPr>
          <a:xfrm>
            <a:off x="4925567" y="65107"/>
            <a:ext cx="1927451" cy="78205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185 JennLake Drive</a:t>
            </a:r>
          </a:p>
          <a:p>
            <a:pPr>
              <a:lnSpc>
                <a:spcPct val="100000"/>
              </a:lnSpc>
              <a:spcBef>
                <a:spcPts val="0"/>
              </a:spcBef>
            </a:pPr>
            <a:r>
              <a:rPr lang="en-US" sz="1050" b="1" dirty="0">
                <a:solidFill>
                  <a:srgbClr val="2C451B"/>
                </a:solidFill>
              </a:rPr>
              <a:t>Starkville, MS 39759</a:t>
            </a:r>
          </a:p>
          <a:p>
            <a:pPr>
              <a:lnSpc>
                <a:spcPct val="100000"/>
              </a:lnSpc>
              <a:spcBef>
                <a:spcPts val="0"/>
              </a:spcBef>
            </a:pPr>
            <a:r>
              <a:rPr lang="en-US" sz="1050" b="1" dirty="0">
                <a:solidFill>
                  <a:srgbClr val="2C451B"/>
                </a:solidFill>
              </a:rPr>
              <a:t>Office: 662-324-1001</a:t>
            </a:r>
          </a:p>
          <a:p>
            <a:pPr>
              <a:lnSpc>
                <a:spcPct val="100000"/>
              </a:lnSpc>
              <a:spcBef>
                <a:spcPts val="0"/>
              </a:spcBef>
            </a:pPr>
            <a:r>
              <a:rPr lang="en-US" sz="1050" b="1" dirty="0">
                <a:solidFill>
                  <a:srgbClr val="2C451B"/>
                </a:solidFill>
              </a:rPr>
              <a:t>Mobile: 404-796-4152</a:t>
            </a:r>
          </a:p>
          <a:p>
            <a:pPr>
              <a:lnSpc>
                <a:spcPct val="100000"/>
              </a:lnSpc>
              <a:spcBef>
                <a:spcPts val="0"/>
              </a:spcBef>
            </a:pPr>
            <a:r>
              <a:rPr lang="en-US" sz="1050" b="1" dirty="0">
                <a:solidFill>
                  <a:srgbClr val="2C451B"/>
                </a:solidFill>
                <a:hlinkClick r:id="rId3"/>
              </a:rPr>
              <a:t>jennlake662@gmail.com</a:t>
            </a:r>
            <a:endParaRPr lang="en-US" sz="1050" b="1" dirty="0">
              <a:solidFill>
                <a:srgbClr val="2C451B"/>
              </a:solidFill>
            </a:endParaRP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sp>
        <p:nvSpPr>
          <p:cNvPr id="11" name="Subtitle 2">
            <a:extLst>
              <a:ext uri="{FF2B5EF4-FFF2-40B4-BE49-F238E27FC236}">
                <a16:creationId xmlns:a16="http://schemas.microsoft.com/office/drawing/2014/main" id="{BC3C23DB-E9DB-D352-0EAB-59E22AFB2790}"/>
              </a:ext>
            </a:extLst>
          </p:cNvPr>
          <p:cNvSpPr txBox="1">
            <a:spLocks/>
          </p:cNvSpPr>
          <p:nvPr/>
        </p:nvSpPr>
        <p:spPr>
          <a:xfrm>
            <a:off x="2345366" y="321723"/>
            <a:ext cx="2439834" cy="268820"/>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nSpc>
                <a:spcPct val="100000"/>
              </a:lnSpc>
              <a:spcBef>
                <a:spcPts val="0"/>
              </a:spcBef>
            </a:pPr>
            <a:r>
              <a:rPr lang="en-US" sz="1050" b="1" dirty="0">
                <a:solidFill>
                  <a:srgbClr val="2C451B"/>
                </a:solidFill>
              </a:rPr>
              <a:t>Date Listed: 7/17/2025</a:t>
            </a:r>
          </a:p>
          <a:p>
            <a:pPr marL="285750" indent="-285750">
              <a:lnSpc>
                <a:spcPct val="100000"/>
              </a:lnSpc>
              <a:spcBef>
                <a:spcPts val="0"/>
              </a:spcBef>
              <a:buFont typeface="Arial" panose="020B0604020202020204" pitchFamily="34" charset="0"/>
              <a:buChar char="•"/>
            </a:pPr>
            <a:endParaRPr lang="en-US" sz="1050" b="1" dirty="0">
              <a:solidFill>
                <a:srgbClr val="2C451B"/>
              </a:solidFill>
            </a:endParaRPr>
          </a:p>
        </p:txBody>
      </p:sp>
      <p:pic>
        <p:nvPicPr>
          <p:cNvPr id="5" name="Picture 4">
            <a:extLst>
              <a:ext uri="{FF2B5EF4-FFF2-40B4-BE49-F238E27FC236}">
                <a16:creationId xmlns:a16="http://schemas.microsoft.com/office/drawing/2014/main" id="{982ADF2D-4F1F-5282-2860-9BFBB15F1F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43" y="140226"/>
            <a:ext cx="2130556" cy="618745"/>
          </a:xfrm>
          <a:prstGeom prst="rect">
            <a:avLst/>
          </a:prstGeom>
        </p:spPr>
      </p:pic>
      <p:sp>
        <p:nvSpPr>
          <p:cNvPr id="4" name="Title 1">
            <a:extLst>
              <a:ext uri="{FF2B5EF4-FFF2-40B4-BE49-F238E27FC236}">
                <a16:creationId xmlns:a16="http://schemas.microsoft.com/office/drawing/2014/main" id="{A9C9B84A-61BD-401B-BEF8-460EF2246B6C}"/>
              </a:ext>
            </a:extLst>
          </p:cNvPr>
          <p:cNvSpPr txBox="1">
            <a:spLocks/>
          </p:cNvSpPr>
          <p:nvPr/>
        </p:nvSpPr>
        <p:spPr>
          <a:xfrm>
            <a:off x="652032" y="638223"/>
            <a:ext cx="5829300" cy="268820"/>
          </a:xfrm>
          <a:prstGeom prst="rect">
            <a:avLst/>
          </a:prstGeom>
        </p:spPr>
        <p:txBody>
          <a:bodyPr vert="horz" lIns="91440" tIns="45720" rIns="91440" bIns="45720" rtlCol="0" anchor="t">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sz="2400" b="1" dirty="0">
                <a:solidFill>
                  <a:srgbClr val="2C451B"/>
                </a:solidFill>
                <a:latin typeface="+mn-lt"/>
                <a:cs typeface="Arial" panose="020B0604020202020204" pitchFamily="34" charset="0"/>
              </a:rPr>
              <a:t>Used Home for Sale</a:t>
            </a:r>
          </a:p>
        </p:txBody>
      </p:sp>
      <p:graphicFrame>
        <p:nvGraphicFramePr>
          <p:cNvPr id="2" name="Table 1">
            <a:extLst>
              <a:ext uri="{FF2B5EF4-FFF2-40B4-BE49-F238E27FC236}">
                <a16:creationId xmlns:a16="http://schemas.microsoft.com/office/drawing/2014/main" id="{D2B99289-B3BD-3FD8-CB5E-EB8F806B6C20}"/>
              </a:ext>
            </a:extLst>
          </p:cNvPr>
          <p:cNvGraphicFramePr>
            <a:graphicFrameLocks noGrp="1"/>
          </p:cNvGraphicFramePr>
          <p:nvPr>
            <p:extLst>
              <p:ext uri="{D42A27DB-BD31-4B8C-83A1-F6EECF244321}">
                <p14:modId xmlns:p14="http://schemas.microsoft.com/office/powerpoint/2010/main" val="480836729"/>
              </p:ext>
            </p:extLst>
          </p:nvPr>
        </p:nvGraphicFramePr>
        <p:xfrm>
          <a:off x="150471" y="3519860"/>
          <a:ext cx="6562217" cy="5446084"/>
        </p:xfrm>
        <a:graphic>
          <a:graphicData uri="http://schemas.openxmlformats.org/drawingml/2006/table">
            <a:tbl>
              <a:tblPr firstRow="1" bandRow="1">
                <a:tableStyleId>{93296810-A885-4BE3-A3E7-6D5BEEA58F35}</a:tableStyleId>
              </a:tblPr>
              <a:tblGrid>
                <a:gridCol w="1738913">
                  <a:extLst>
                    <a:ext uri="{9D8B030D-6E8A-4147-A177-3AD203B41FA5}">
                      <a16:colId xmlns:a16="http://schemas.microsoft.com/office/drawing/2014/main" val="2067313853"/>
                    </a:ext>
                  </a:extLst>
                </a:gridCol>
                <a:gridCol w="1158399">
                  <a:extLst>
                    <a:ext uri="{9D8B030D-6E8A-4147-A177-3AD203B41FA5}">
                      <a16:colId xmlns:a16="http://schemas.microsoft.com/office/drawing/2014/main" val="3838584133"/>
                    </a:ext>
                  </a:extLst>
                </a:gridCol>
                <a:gridCol w="2854225">
                  <a:extLst>
                    <a:ext uri="{9D8B030D-6E8A-4147-A177-3AD203B41FA5}">
                      <a16:colId xmlns:a16="http://schemas.microsoft.com/office/drawing/2014/main" val="2576815655"/>
                    </a:ext>
                  </a:extLst>
                </a:gridCol>
                <a:gridCol w="810680">
                  <a:extLst>
                    <a:ext uri="{9D8B030D-6E8A-4147-A177-3AD203B41FA5}">
                      <a16:colId xmlns:a16="http://schemas.microsoft.com/office/drawing/2014/main" val="263370199"/>
                    </a:ext>
                  </a:extLst>
                </a:gridCol>
              </a:tblGrid>
              <a:tr h="362878">
                <a:tc>
                  <a:txBody>
                    <a:bodyPr/>
                    <a:lstStyle/>
                    <a:p>
                      <a:pPr algn="ctr"/>
                      <a:r>
                        <a:rPr lang="en-US" sz="1400" dirty="0">
                          <a:solidFill>
                            <a:schemeClr val="bg1"/>
                          </a:solidFill>
                        </a:rPr>
                        <a:t>Address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gridSpan="2">
                  <a:txBody>
                    <a:bodyPr/>
                    <a:lstStyle/>
                    <a:p>
                      <a:pPr algn="ctr"/>
                      <a:r>
                        <a:rPr lang="en-US" sz="1400" dirty="0">
                          <a:solidFill>
                            <a:schemeClr val="bg1"/>
                          </a:solidFill>
                        </a:rPr>
                        <a:t>Home Info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hMerge="1">
                  <a:txBody>
                    <a:bodyPr/>
                    <a:lstStyle/>
                    <a:p>
                      <a:endParaRPr lang="en-US"/>
                    </a:p>
                  </a:txBody>
                  <a:tcPr/>
                </a:tc>
                <a:tc>
                  <a:txBody>
                    <a:bodyPr/>
                    <a:lstStyle/>
                    <a:p>
                      <a:pPr algn="ctr"/>
                      <a:r>
                        <a:rPr lang="en-US" sz="1400" dirty="0"/>
                        <a:t>Price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377370540"/>
                  </a:ext>
                </a:extLst>
              </a:tr>
              <a:tr h="237348">
                <a:tc rowSpan="2">
                  <a:txBody>
                    <a:bodyPr/>
                    <a:lstStyle/>
                    <a:p>
                      <a:pPr marL="0" marR="0" lvl="0" indent="0" algn="ctr" rtl="0">
                        <a:spcBef>
                          <a:spcPts val="0"/>
                        </a:spcBef>
                        <a:spcAft>
                          <a:spcPts val="0"/>
                        </a:spcAft>
                        <a:buNone/>
                      </a:pPr>
                      <a:r>
                        <a:rPr lang="en-US" sz="1200" b="1" dirty="0"/>
                        <a:t>246 Dixie Way</a:t>
                      </a:r>
                      <a:endParaRPr sz="1200" b="1" u="none" strike="noStrike" cap="none" dirty="0"/>
                    </a:p>
                  </a:txBody>
                  <a:tcPr marL="91450" marR="91450"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rtl="0">
                        <a:spcBef>
                          <a:spcPts val="0"/>
                        </a:spcBef>
                        <a:spcAft>
                          <a:spcPts val="0"/>
                        </a:spcAft>
                        <a:buNone/>
                      </a:pPr>
                      <a:r>
                        <a:rPr lang="en-US" sz="1200" b="1" u="none" strike="noStrike" cap="none"/>
                        <a:t>Year:</a:t>
                      </a:r>
                      <a:endParaRPr sz="1200"/>
                    </a:p>
                  </a:txBody>
                  <a:tcPr marL="91450" marR="91450"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rtl="0">
                        <a:spcBef>
                          <a:spcPts val="0"/>
                        </a:spcBef>
                        <a:spcAft>
                          <a:spcPts val="0"/>
                        </a:spcAft>
                        <a:buNone/>
                      </a:pPr>
                      <a:r>
                        <a:rPr lang="en-US" sz="1200"/>
                        <a:t>2022</a:t>
                      </a:r>
                      <a:endParaRPr sz="1200" b="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0" lvl="0" indent="0" algn="l" rtl="0">
                        <a:spcBef>
                          <a:spcPts val="0"/>
                        </a:spcBef>
                        <a:spcAft>
                          <a:spcPts val="0"/>
                        </a:spcAft>
                        <a:buNone/>
                      </a:pPr>
                      <a:r>
                        <a:rPr lang="en-US" sz="1200" b="1"/>
                        <a:t>$86,000</a:t>
                      </a:r>
                      <a:endParaRPr sz="1200"/>
                    </a:p>
                  </a:txBody>
                  <a:tcPr marL="91450" marR="91450"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172962"/>
                  </a:ext>
                </a:extLst>
              </a:tr>
              <a:tr h="237348">
                <a:tc vMerge="1">
                  <a:txBody>
                    <a:bodyPr/>
                    <a:lstStyle/>
                    <a:p>
                      <a:endParaRPr lang="en-US"/>
                    </a:p>
                  </a:txBody>
                  <a:tcPr/>
                </a:tc>
                <a:tc>
                  <a:txBody>
                    <a:bodyPr/>
                    <a:lstStyle/>
                    <a:p>
                      <a:pPr marL="0" marR="0" lvl="0" indent="0" algn="r" rtl="0">
                        <a:spcBef>
                          <a:spcPts val="0"/>
                        </a:spcBef>
                        <a:spcAft>
                          <a:spcPts val="0"/>
                        </a:spcAft>
                        <a:buNone/>
                      </a:pPr>
                      <a:r>
                        <a:rPr lang="en-US" sz="1200" b="1"/>
                        <a:t>Size:</a:t>
                      </a:r>
                      <a:endParaRPr sz="1200"/>
                    </a:p>
                  </a:txBody>
                  <a:tcPr marL="91450" marR="91450"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rtl="0">
                        <a:spcBef>
                          <a:spcPts val="0"/>
                        </a:spcBef>
                        <a:spcAft>
                          <a:spcPts val="0"/>
                        </a:spcAft>
                        <a:buNone/>
                      </a:pPr>
                      <a:r>
                        <a:rPr lang="en-US" sz="1200" dirty="0"/>
                        <a:t>16 x 76 3BD/2BA</a:t>
                      </a:r>
                      <a:endParaRPr sz="1200" b="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963947510"/>
                  </a:ext>
                </a:extLst>
              </a:tr>
              <a:tr h="0">
                <a:tc>
                  <a:txBody>
                    <a:bodyPr/>
                    <a:lstStyle/>
                    <a:p>
                      <a:pPr marL="0" marR="0" lvl="0" indent="0" algn="ctr" rtl="0">
                        <a:lnSpc>
                          <a:spcPct val="100000"/>
                        </a:lnSpc>
                        <a:spcBef>
                          <a:spcPts val="0"/>
                        </a:spcBef>
                        <a:spcAft>
                          <a:spcPts val="0"/>
                        </a:spcAft>
                        <a:buClr>
                          <a:schemeClr val="lt1"/>
                        </a:buClr>
                        <a:buSzPts val="1400"/>
                        <a:buFont typeface="Calibri"/>
                        <a:buNone/>
                      </a:pPr>
                      <a:r>
                        <a:rPr lang="en-US" sz="1200" b="1" dirty="0">
                          <a:solidFill>
                            <a:schemeClr val="lt1"/>
                          </a:solidFill>
                        </a:rPr>
                        <a:t>Seller Info</a:t>
                      </a:r>
                      <a:endParaRPr sz="120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lvl="0" indent="0" algn="r" rtl="0">
                        <a:lnSpc>
                          <a:spcPct val="100000"/>
                        </a:lnSpc>
                        <a:spcBef>
                          <a:spcPts val="0"/>
                        </a:spcBef>
                        <a:spcAft>
                          <a:spcPts val="0"/>
                        </a:spcAft>
                        <a:buClr>
                          <a:schemeClr val="dk1"/>
                        </a:buClr>
                        <a:buSzPts val="1200"/>
                        <a:buFont typeface="Calibri"/>
                        <a:buNone/>
                      </a:pPr>
                      <a:r>
                        <a:rPr lang="en-US" sz="1200" b="1"/>
                        <a:t>Mfr/Model:</a:t>
                      </a:r>
                      <a:endParaRPr sz="1200"/>
                    </a:p>
                  </a:txBody>
                  <a:tcPr marL="91450" marR="91450"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rtl="0">
                        <a:spcBef>
                          <a:spcPts val="0"/>
                        </a:spcBef>
                        <a:spcAft>
                          <a:spcPts val="0"/>
                        </a:spcAft>
                        <a:buNone/>
                      </a:pPr>
                      <a:r>
                        <a:rPr lang="en-US" sz="1200"/>
                        <a:t>Hamilton Home (Hodges)</a:t>
                      </a:r>
                      <a:endParaRPr sz="1200" b="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6351170"/>
                  </a:ext>
                </a:extLst>
              </a:tr>
              <a:tr h="2980036">
                <a:tc rowSpan="3">
                  <a:txBody>
                    <a:bodyPr/>
                    <a:lstStyle/>
                    <a:p>
                      <a:pPr marL="0" marR="0" lvl="0" indent="0" algn="l" rtl="0">
                        <a:spcBef>
                          <a:spcPts val="0"/>
                        </a:spcBef>
                        <a:spcAft>
                          <a:spcPts val="0"/>
                        </a:spcAft>
                        <a:buNone/>
                      </a:pPr>
                      <a:r>
                        <a:rPr lang="en-US" sz="1200" b="1" dirty="0"/>
                        <a:t>Lynette Windham</a:t>
                      </a:r>
                      <a:endParaRPr sz="1200" b="1" dirty="0"/>
                    </a:p>
                    <a:p>
                      <a:pPr marL="0" marR="0" lvl="0" indent="0" algn="l" rtl="0">
                        <a:spcBef>
                          <a:spcPts val="0"/>
                        </a:spcBef>
                        <a:spcAft>
                          <a:spcPts val="0"/>
                        </a:spcAft>
                        <a:buNone/>
                      </a:pPr>
                      <a:r>
                        <a:rPr lang="en-US" sz="1200" dirty="0"/>
                        <a:t>(601)-928-8896</a:t>
                      </a:r>
                      <a:endParaRPr sz="1200" dirty="0"/>
                    </a:p>
                    <a:p>
                      <a:pPr marL="0" marR="0" lvl="0" indent="0" algn="l" rtl="0">
                        <a:spcBef>
                          <a:spcPts val="0"/>
                        </a:spcBef>
                        <a:spcAft>
                          <a:spcPts val="0"/>
                        </a:spcAft>
                        <a:buNone/>
                      </a:pPr>
                      <a:r>
                        <a:rPr lang="en-US" sz="1200" u="sng" dirty="0">
                          <a:solidFill>
                            <a:schemeClr val="hlink"/>
                          </a:solidFill>
                          <a:hlinkClick r:id="rId5"/>
                        </a:rPr>
                        <a:t>2228loves2211@att.net</a:t>
                      </a:r>
                      <a:r>
                        <a:rPr lang="en-US" sz="1200" dirty="0"/>
                        <a:t> </a:t>
                      </a:r>
                      <a:endParaRPr sz="1200" dirty="0"/>
                    </a:p>
                    <a:p>
                      <a:pPr marL="0" marR="0" lvl="0" indent="0" algn="l" rtl="0">
                        <a:spcBef>
                          <a:spcPts val="0"/>
                        </a:spcBef>
                        <a:spcAft>
                          <a:spcPts val="0"/>
                        </a:spcAft>
                        <a:buNone/>
                      </a:pPr>
                      <a:endParaRPr sz="1200" dirty="0"/>
                    </a:p>
                    <a:p>
                      <a:pPr marL="0" marR="0" lvl="0" indent="0" algn="l" rtl="0">
                        <a:spcBef>
                          <a:spcPts val="0"/>
                        </a:spcBef>
                        <a:spcAft>
                          <a:spcPts val="0"/>
                        </a:spcAft>
                        <a:buNone/>
                      </a:pPr>
                      <a:r>
                        <a:rPr lang="en-US" sz="1200" b="1" dirty="0"/>
                        <a:t>Kurtis Windham</a:t>
                      </a:r>
                      <a:endParaRPr sz="1200" b="1" dirty="0"/>
                    </a:p>
                    <a:p>
                      <a:pPr marL="0" marR="0" lvl="0" indent="0" algn="l" rtl="0">
                        <a:spcBef>
                          <a:spcPts val="0"/>
                        </a:spcBef>
                        <a:spcAft>
                          <a:spcPts val="0"/>
                        </a:spcAft>
                        <a:buNone/>
                      </a:pPr>
                      <a:r>
                        <a:rPr lang="en-US" sz="1200" dirty="0"/>
                        <a:t>(228)-669-9293</a:t>
                      </a:r>
                      <a:endParaRPr sz="120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r" rtl="0">
                        <a:spcBef>
                          <a:spcPts val="0"/>
                        </a:spcBef>
                        <a:spcAft>
                          <a:spcPts val="0"/>
                        </a:spcAft>
                        <a:buNone/>
                      </a:pPr>
                      <a:r>
                        <a:rPr lang="en-US" sz="1200" b="1" dirty="0"/>
                        <a:t>Features:</a:t>
                      </a:r>
                      <a:endParaRPr sz="1200" dirty="0"/>
                    </a:p>
                  </a:txBody>
                  <a:tcPr marL="91450" marR="91450"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457200" marR="0" lvl="0" indent="-304800" algn="l" rtl="0">
                        <a:spcBef>
                          <a:spcPts val="0"/>
                        </a:spcBef>
                        <a:spcAft>
                          <a:spcPts val="0"/>
                        </a:spcAft>
                        <a:buSzPts val="1200"/>
                        <a:buChar char="●"/>
                      </a:pPr>
                      <a:r>
                        <a:rPr lang="en-US" sz="1200" dirty="0"/>
                        <a:t>Open floor plan</a:t>
                      </a:r>
                      <a:endParaRPr sz="1200" dirty="0"/>
                    </a:p>
                    <a:p>
                      <a:pPr marL="457200" marR="0" lvl="0" indent="-304800" algn="l" rtl="0">
                        <a:spcBef>
                          <a:spcPts val="0"/>
                        </a:spcBef>
                        <a:spcAft>
                          <a:spcPts val="0"/>
                        </a:spcAft>
                        <a:buSzPts val="1200"/>
                        <a:buChar char="●"/>
                      </a:pPr>
                      <a:r>
                        <a:rPr lang="en-US" sz="1200" dirty="0"/>
                        <a:t>Rustic wood laminate floor throughout entire house</a:t>
                      </a:r>
                      <a:endParaRPr sz="1200" dirty="0"/>
                    </a:p>
                    <a:p>
                      <a:pPr marL="457200" marR="0" lvl="0" indent="-304800" algn="l" rtl="0">
                        <a:spcBef>
                          <a:spcPts val="0"/>
                        </a:spcBef>
                        <a:spcAft>
                          <a:spcPts val="0"/>
                        </a:spcAft>
                        <a:buSzPts val="1200"/>
                        <a:buChar char="●"/>
                      </a:pPr>
                      <a:r>
                        <a:rPr lang="en-US" sz="1200" dirty="0"/>
                        <a:t>Faux marble countertops</a:t>
                      </a:r>
                      <a:endParaRPr sz="1200" dirty="0"/>
                    </a:p>
                    <a:p>
                      <a:pPr marL="457200" marR="0" lvl="0" indent="-304800" algn="l" rtl="0">
                        <a:spcBef>
                          <a:spcPts val="0"/>
                        </a:spcBef>
                        <a:spcAft>
                          <a:spcPts val="0"/>
                        </a:spcAft>
                        <a:buSzPts val="1200"/>
                        <a:buChar char="●"/>
                      </a:pPr>
                      <a:r>
                        <a:rPr lang="en-US" sz="1200" dirty="0"/>
                        <a:t>Porcelain sinks in each bathroom</a:t>
                      </a:r>
                      <a:endParaRPr sz="1200" dirty="0"/>
                    </a:p>
                    <a:p>
                      <a:pPr marL="457200" marR="0" lvl="0" indent="-304800" algn="l" rtl="0">
                        <a:spcBef>
                          <a:spcPts val="0"/>
                        </a:spcBef>
                        <a:spcAft>
                          <a:spcPts val="0"/>
                        </a:spcAft>
                        <a:buSzPts val="1200"/>
                        <a:buChar char="●"/>
                      </a:pPr>
                      <a:r>
                        <a:rPr lang="en-US" sz="1200" dirty="0"/>
                        <a:t>Master bedroom with large soaking tub, separate shower, and spacious walk-in closet</a:t>
                      </a:r>
                      <a:endParaRPr sz="1200" dirty="0"/>
                    </a:p>
                    <a:p>
                      <a:pPr marL="457200" marR="0" lvl="0" indent="-304800" algn="l" rtl="0">
                        <a:spcBef>
                          <a:spcPts val="0"/>
                        </a:spcBef>
                        <a:spcAft>
                          <a:spcPts val="0"/>
                        </a:spcAft>
                        <a:buSzPts val="1200"/>
                        <a:buChar char="●"/>
                      </a:pPr>
                      <a:r>
                        <a:rPr lang="en-US" sz="1200" dirty="0"/>
                        <a:t>Large covered front deck (6’ x 12’)</a:t>
                      </a:r>
                      <a:endParaRPr sz="1200" dirty="0"/>
                    </a:p>
                    <a:p>
                      <a:pPr marL="457200" marR="0" lvl="0" indent="-304800" algn="l" rtl="0">
                        <a:spcBef>
                          <a:spcPts val="0"/>
                        </a:spcBef>
                        <a:spcAft>
                          <a:spcPts val="0"/>
                        </a:spcAft>
                        <a:buSzPts val="1200"/>
                        <a:buChar char="●"/>
                      </a:pPr>
                      <a:r>
                        <a:rPr lang="en-US" sz="1200" dirty="0"/>
                        <a:t>Large covered back deck (6’ x 12’) with built in storage underneath</a:t>
                      </a:r>
                      <a:endParaRPr sz="1200" dirty="0"/>
                    </a:p>
                    <a:p>
                      <a:pPr marL="457200" marR="0" lvl="0" indent="-304800" algn="l" rtl="0">
                        <a:spcBef>
                          <a:spcPts val="0"/>
                        </a:spcBef>
                        <a:spcAft>
                          <a:spcPts val="0"/>
                        </a:spcAft>
                        <a:buSzPts val="1200"/>
                        <a:buChar char="●"/>
                      </a:pPr>
                      <a:r>
                        <a:rPr lang="en-US" sz="1200" dirty="0"/>
                        <a:t>Extra large chain length fenced in backyard (60’ x 50’)</a:t>
                      </a:r>
                      <a:endParaRPr sz="1200" dirty="0"/>
                    </a:p>
                    <a:p>
                      <a:pPr marL="457200" marR="0" lvl="0" indent="-304800" algn="l" rtl="0">
                        <a:spcBef>
                          <a:spcPts val="0"/>
                        </a:spcBef>
                        <a:spcAft>
                          <a:spcPts val="0"/>
                        </a:spcAft>
                        <a:buSzPts val="1200"/>
                        <a:buChar char="●"/>
                      </a:pPr>
                      <a:r>
                        <a:rPr lang="en-US" sz="1200" dirty="0"/>
                        <a:t>Whole house water cut-off</a:t>
                      </a:r>
                      <a:endParaRPr sz="120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tc>
                <a:extLst>
                  <a:ext uri="{0D108BD9-81ED-4DB2-BD59-A6C34878D82A}">
                    <a16:rowId xmlns:a16="http://schemas.microsoft.com/office/drawing/2014/main" val="1688083148"/>
                  </a:ext>
                </a:extLst>
              </a:tr>
              <a:tr h="514254">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rtl="0">
                        <a:spcBef>
                          <a:spcPts val="0"/>
                        </a:spcBef>
                        <a:spcAft>
                          <a:spcPts val="0"/>
                        </a:spcAft>
                        <a:buNone/>
                      </a:pPr>
                      <a:r>
                        <a:rPr lang="en-US" sz="1200" b="1"/>
                        <a:t>Maintenance / Upgrades:</a:t>
                      </a:r>
                      <a:endParaRPr sz="1200"/>
                    </a:p>
                  </a:txBody>
                  <a:tcPr marL="91450" marR="91450"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457200" marR="0" lvl="0" indent="-304800" algn="l" rtl="0">
                        <a:lnSpc>
                          <a:spcPct val="100000"/>
                        </a:lnSpc>
                        <a:spcBef>
                          <a:spcPts val="0"/>
                        </a:spcBef>
                        <a:spcAft>
                          <a:spcPts val="0"/>
                        </a:spcAft>
                        <a:buSzPts val="1200"/>
                        <a:buChar char="●"/>
                      </a:pPr>
                      <a:r>
                        <a:rPr lang="en-US" sz="1200" dirty="0"/>
                        <a:t>Decks resealed (June 2025)</a:t>
                      </a:r>
                      <a:endParaRPr sz="1200" dirty="0"/>
                    </a:p>
                    <a:p>
                      <a:pPr marL="457200" marR="0" lvl="0" indent="-304800" algn="l" rtl="0">
                        <a:lnSpc>
                          <a:spcPct val="100000"/>
                        </a:lnSpc>
                        <a:spcBef>
                          <a:spcPts val="0"/>
                        </a:spcBef>
                        <a:spcAft>
                          <a:spcPts val="0"/>
                        </a:spcAft>
                        <a:buSzPts val="1200"/>
                        <a:buChar char="●"/>
                      </a:pPr>
                      <a:r>
                        <a:rPr lang="en-US" sz="1200" dirty="0"/>
                        <a:t>Rock landscaping around home</a:t>
                      </a:r>
                      <a:endParaRPr sz="1200" dirty="0"/>
                    </a:p>
                    <a:p>
                      <a:pPr marL="457200" marR="0" lvl="0" indent="-304800" algn="l" rtl="0">
                        <a:lnSpc>
                          <a:spcPct val="100000"/>
                        </a:lnSpc>
                        <a:spcBef>
                          <a:spcPts val="0"/>
                        </a:spcBef>
                        <a:spcAft>
                          <a:spcPts val="0"/>
                        </a:spcAft>
                        <a:buSzPts val="1200"/>
                        <a:buChar char="●"/>
                      </a:pPr>
                      <a:r>
                        <a:rPr lang="en-US" sz="1200" dirty="0"/>
                        <a:t>Reinforced tie downs at install</a:t>
                      </a:r>
                      <a:endParaRPr sz="120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801161"/>
                  </a:ext>
                </a:extLst>
              </a:tr>
              <a:tr h="0">
                <a:tc v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r" rtl="0">
                        <a:spcBef>
                          <a:spcPts val="0"/>
                        </a:spcBef>
                        <a:spcAft>
                          <a:spcPts val="0"/>
                        </a:spcAft>
                        <a:buNone/>
                      </a:pPr>
                      <a:r>
                        <a:rPr lang="en-US" sz="1200" b="1"/>
                        <a:t>Other Info:</a:t>
                      </a:r>
                      <a:endParaRPr sz="1200"/>
                    </a:p>
                  </a:txBody>
                  <a:tcPr marL="91450" marR="91450"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457200" marR="0" lvl="0" indent="-304800" algn="l" rtl="0">
                        <a:spcBef>
                          <a:spcPts val="0"/>
                        </a:spcBef>
                        <a:spcAft>
                          <a:spcPts val="0"/>
                        </a:spcAft>
                        <a:buSzPts val="1200"/>
                        <a:buChar char="●"/>
                      </a:pPr>
                      <a:r>
                        <a:rPr lang="en-US" sz="1200" dirty="0"/>
                        <a:t>Fairly new reclining couch included (great condition)</a:t>
                      </a:r>
                      <a:endParaRPr sz="1200" dirty="0"/>
                    </a:p>
                    <a:p>
                      <a:pPr marL="457200" marR="0" lvl="0" indent="-304800" algn="l" rtl="0">
                        <a:spcBef>
                          <a:spcPts val="0"/>
                        </a:spcBef>
                        <a:spcAft>
                          <a:spcPts val="0"/>
                        </a:spcAft>
                        <a:buSzPts val="1200"/>
                        <a:buChar char="●"/>
                      </a:pPr>
                      <a:r>
                        <a:rPr lang="en-US" sz="1200" dirty="0"/>
                        <a:t>Dog igloo included</a:t>
                      </a:r>
                      <a:endParaRPr sz="120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1247033"/>
                  </a:ext>
                </a:extLst>
              </a:tr>
            </a:tbl>
          </a:graphicData>
        </a:graphic>
      </p:graphicFrame>
    </p:spTree>
    <p:extLst>
      <p:ext uri="{BB962C8B-B14F-4D97-AF65-F5344CB8AC3E}">
        <p14:creationId xmlns:p14="http://schemas.microsoft.com/office/powerpoint/2010/main" val="12554303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25123</TotalTime>
  <Words>496</Words>
  <Application>Microsoft Office PowerPoint</Application>
  <PresentationFormat>On-screen Show (4:3)</PresentationFormat>
  <Paragraphs>88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2025 Used Homes and Available Lots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Dori J Hale</dc:creator>
  <cp:keywords>Forms</cp:keywords>
  <cp:lastModifiedBy>Dori Hale</cp:lastModifiedBy>
  <cp:revision>117</cp:revision>
  <cp:lastPrinted>2024-12-20T16:28:06Z</cp:lastPrinted>
  <dcterms:created xsi:type="dcterms:W3CDTF">2017-07-26T21:02:01Z</dcterms:created>
  <dcterms:modified xsi:type="dcterms:W3CDTF">2025-10-14T15:16:25Z</dcterms:modified>
</cp:coreProperties>
</file>