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98" r:id="rId2"/>
  </p:sldIdLst>
  <p:sldSz cx="6858000" cy="9144000" type="screen4x3"/>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64" userDrawn="1">
          <p15:clr>
            <a:srgbClr val="A4A3A4"/>
          </p15:clr>
        </p15:guide>
        <p15:guide id="2" pos="1320" userDrawn="1">
          <p15:clr>
            <a:srgbClr val="A4A3A4"/>
          </p15:clr>
        </p15:guide>
        <p15:guide id="3" orient="horz" pos="5376" userDrawn="1">
          <p15:clr>
            <a:srgbClr val="A4A3A4"/>
          </p15:clr>
        </p15:guide>
        <p15:guide id="4" orient="horz" pos="24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451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93844" autoAdjust="0"/>
  </p:normalViewPr>
  <p:slideViewPr>
    <p:cSldViewPr snapToGrid="0" showGuides="1">
      <p:cViewPr>
        <p:scale>
          <a:sx n="50" d="100"/>
          <a:sy n="50" d="100"/>
        </p:scale>
        <p:origin x="2061" y="-84"/>
      </p:cViewPr>
      <p:guideLst>
        <p:guide orient="horz" pos="1464"/>
        <p:guide pos="1320"/>
        <p:guide orient="horz" pos="5376"/>
        <p:guide orient="horz" pos="2424"/>
      </p:guideLst>
    </p:cSldViewPr>
  </p:slideViewPr>
  <p:notesTextViewPr>
    <p:cViewPr>
      <p:scale>
        <a:sx n="1" d="1"/>
        <a:sy n="1" d="1"/>
      </p:scale>
      <p:origin x="0" y="0"/>
    </p:cViewPr>
  </p:notesTextViewPr>
  <p:sorterViewPr>
    <p:cViewPr>
      <p:scale>
        <a:sx n="110" d="100"/>
        <a:sy n="110" d="100"/>
      </p:scale>
      <p:origin x="0" y="0"/>
    </p:cViewPr>
  </p:sorter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ri Hale" userId="082067c45480d47b" providerId="LiveId" clId="{2D738B60-8289-4EFB-AA26-FC85004A4927}"/>
    <pc:docChg chg="undo custSel delSld modSld">
      <pc:chgData name="Dori Hale" userId="082067c45480d47b" providerId="LiveId" clId="{2D738B60-8289-4EFB-AA26-FC85004A4927}" dt="2024-05-20T17:29:59.230" v="467" actId="14734"/>
      <pc:docMkLst>
        <pc:docMk/>
      </pc:docMkLst>
      <pc:sldChg chg="del">
        <pc:chgData name="Dori Hale" userId="082067c45480d47b" providerId="LiveId" clId="{2D738B60-8289-4EFB-AA26-FC85004A4927}" dt="2024-05-20T17:08:35.593" v="0" actId="47"/>
        <pc:sldMkLst>
          <pc:docMk/>
          <pc:sldMk cId="856944360" sldId="288"/>
        </pc:sldMkLst>
      </pc:sldChg>
      <pc:sldChg chg="del">
        <pc:chgData name="Dori Hale" userId="082067c45480d47b" providerId="LiveId" clId="{2D738B60-8289-4EFB-AA26-FC85004A4927}" dt="2024-05-20T17:08:36.798" v="1" actId="47"/>
        <pc:sldMkLst>
          <pc:docMk/>
          <pc:sldMk cId="3776414565" sldId="294"/>
        </pc:sldMkLst>
      </pc:sldChg>
      <pc:sldChg chg="del">
        <pc:chgData name="Dori Hale" userId="082067c45480d47b" providerId="LiveId" clId="{2D738B60-8289-4EFB-AA26-FC85004A4927}" dt="2024-05-20T17:08:37.832" v="2" actId="47"/>
        <pc:sldMkLst>
          <pc:docMk/>
          <pc:sldMk cId="3330057211" sldId="296"/>
        </pc:sldMkLst>
      </pc:sldChg>
      <pc:sldChg chg="del">
        <pc:chgData name="Dori Hale" userId="082067c45480d47b" providerId="LiveId" clId="{2D738B60-8289-4EFB-AA26-FC85004A4927}" dt="2024-05-20T17:08:38.759" v="3" actId="47"/>
        <pc:sldMkLst>
          <pc:docMk/>
          <pc:sldMk cId="1193034620" sldId="297"/>
        </pc:sldMkLst>
      </pc:sldChg>
      <pc:sldChg chg="modSp mod">
        <pc:chgData name="Dori Hale" userId="082067c45480d47b" providerId="LiveId" clId="{2D738B60-8289-4EFB-AA26-FC85004A4927}" dt="2024-05-20T17:29:59.230" v="467" actId="14734"/>
        <pc:sldMkLst>
          <pc:docMk/>
          <pc:sldMk cId="1764241503" sldId="298"/>
        </pc:sldMkLst>
        <pc:spChg chg="mod">
          <ac:chgData name="Dori Hale" userId="082067c45480d47b" providerId="LiveId" clId="{2D738B60-8289-4EFB-AA26-FC85004A4927}" dt="2024-05-20T17:28:24.518" v="465" actId="20577"/>
          <ac:spMkLst>
            <pc:docMk/>
            <pc:sldMk cId="1764241503" sldId="298"/>
            <ac:spMk id="3" creationId="{D58E11FA-470E-4E2D-8802-B82F6CABF82F}"/>
          </ac:spMkLst>
        </pc:spChg>
        <pc:spChg chg="mod">
          <ac:chgData name="Dori Hale" userId="082067c45480d47b" providerId="LiveId" clId="{2D738B60-8289-4EFB-AA26-FC85004A4927}" dt="2024-05-20T17:09:39.603" v="44" actId="20577"/>
          <ac:spMkLst>
            <pc:docMk/>
            <pc:sldMk cId="1764241503" sldId="298"/>
            <ac:spMk id="11" creationId="{31BD5FB6-48F7-4D05-BD6F-4A4DEFD4593B}"/>
          </ac:spMkLst>
        </pc:spChg>
        <pc:graphicFrameChg chg="modGraphic">
          <ac:chgData name="Dori Hale" userId="082067c45480d47b" providerId="LiveId" clId="{2D738B60-8289-4EFB-AA26-FC85004A4927}" dt="2024-05-20T17:29:59.230" v="467" actId="14734"/>
          <ac:graphicFrameMkLst>
            <pc:docMk/>
            <pc:sldMk cId="1764241503" sldId="298"/>
            <ac:graphicFrameMk id="2" creationId="{750E9D91-F088-E8D2-2FA7-483EE4A26498}"/>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8163" cy="469900"/>
          </a:xfrm>
          <a:prstGeom prst="rect">
            <a:avLst/>
          </a:prstGeom>
        </p:spPr>
        <p:txBody>
          <a:bodyPr vert="horz" lIns="91430" tIns="45715" rIns="91430" bIns="45715" rtlCol="0"/>
          <a:lstStyle>
            <a:lvl1pPr algn="l">
              <a:defRPr sz="1200"/>
            </a:lvl1pPr>
          </a:lstStyle>
          <a:p>
            <a:endParaRPr lang="en-US" dirty="0"/>
          </a:p>
        </p:txBody>
      </p:sp>
      <p:sp>
        <p:nvSpPr>
          <p:cNvPr id="3" name="Date Placeholder 2"/>
          <p:cNvSpPr>
            <a:spLocks noGrp="1"/>
          </p:cNvSpPr>
          <p:nvPr>
            <p:ph type="dt" idx="1"/>
          </p:nvPr>
        </p:nvSpPr>
        <p:spPr>
          <a:xfrm>
            <a:off x="4022726" y="1"/>
            <a:ext cx="3078163" cy="469900"/>
          </a:xfrm>
          <a:prstGeom prst="rect">
            <a:avLst/>
          </a:prstGeom>
        </p:spPr>
        <p:txBody>
          <a:bodyPr vert="horz" lIns="91430" tIns="45715" rIns="91430" bIns="45715" rtlCol="0"/>
          <a:lstStyle>
            <a:lvl1pPr algn="r">
              <a:defRPr sz="1200"/>
            </a:lvl1pPr>
          </a:lstStyle>
          <a:p>
            <a:fld id="{125C1899-3986-4491-B33A-C5BA2F72B086}" type="datetimeFigureOut">
              <a:rPr lang="en-US" smtClean="0"/>
              <a:t>5/20/2024</a:t>
            </a:fld>
            <a:endParaRPr lang="en-US" dirty="0"/>
          </a:p>
        </p:txBody>
      </p:sp>
      <p:sp>
        <p:nvSpPr>
          <p:cNvPr id="4" name="Slide Image Placeholder 3"/>
          <p:cNvSpPr>
            <a:spLocks noGrp="1" noRot="1" noChangeAspect="1"/>
          </p:cNvSpPr>
          <p:nvPr>
            <p:ph type="sldImg" idx="2"/>
          </p:nvPr>
        </p:nvSpPr>
        <p:spPr>
          <a:xfrm>
            <a:off x="2362200" y="1173163"/>
            <a:ext cx="2378075" cy="3168650"/>
          </a:xfrm>
          <a:prstGeom prst="rect">
            <a:avLst/>
          </a:prstGeom>
          <a:noFill/>
          <a:ln w="12700">
            <a:solidFill>
              <a:prstClr val="black"/>
            </a:solidFill>
          </a:ln>
        </p:spPr>
        <p:txBody>
          <a:bodyPr vert="horz" lIns="91430" tIns="45715" rIns="91430" bIns="45715" rtlCol="0" anchor="ctr"/>
          <a:lstStyle/>
          <a:p>
            <a:endParaRPr lang="en-US" dirty="0"/>
          </a:p>
        </p:txBody>
      </p:sp>
      <p:sp>
        <p:nvSpPr>
          <p:cNvPr id="5" name="Notes Placeholder 4"/>
          <p:cNvSpPr>
            <a:spLocks noGrp="1"/>
          </p:cNvSpPr>
          <p:nvPr>
            <p:ph type="body" sz="quarter" idx="3"/>
          </p:nvPr>
        </p:nvSpPr>
        <p:spPr>
          <a:xfrm>
            <a:off x="709613" y="4518026"/>
            <a:ext cx="5683250" cy="3697288"/>
          </a:xfrm>
          <a:prstGeom prst="rect">
            <a:avLst/>
          </a:prstGeom>
        </p:spPr>
        <p:txBody>
          <a:bodyPr vert="horz" lIns="91430" tIns="45715" rIns="91430" bIns="4571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918575"/>
            <a:ext cx="3078163" cy="469900"/>
          </a:xfrm>
          <a:prstGeom prst="rect">
            <a:avLst/>
          </a:prstGeom>
        </p:spPr>
        <p:txBody>
          <a:bodyPr vert="horz" lIns="91430" tIns="45715" rIns="91430" bIns="457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2726" y="8918575"/>
            <a:ext cx="3078163" cy="469900"/>
          </a:xfrm>
          <a:prstGeom prst="rect">
            <a:avLst/>
          </a:prstGeom>
        </p:spPr>
        <p:txBody>
          <a:bodyPr vert="horz" lIns="91430" tIns="45715" rIns="91430" bIns="45715" rtlCol="0" anchor="b"/>
          <a:lstStyle>
            <a:lvl1pPr algn="r">
              <a:defRPr sz="1200"/>
            </a:lvl1pPr>
          </a:lstStyle>
          <a:p>
            <a:fld id="{D427A0FE-424F-4273-AE23-CACEF1CF0AFA}" type="slidenum">
              <a:rPr lang="en-US" smtClean="0"/>
              <a:t>‹#›</a:t>
            </a:fld>
            <a:endParaRPr lang="en-US" dirty="0"/>
          </a:p>
        </p:txBody>
      </p:sp>
    </p:spTree>
    <p:extLst>
      <p:ext uri="{BB962C8B-B14F-4D97-AF65-F5344CB8AC3E}">
        <p14:creationId xmlns:p14="http://schemas.microsoft.com/office/powerpoint/2010/main" val="13668462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2025" y="704850"/>
            <a:ext cx="2640013" cy="3519488"/>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1131211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5/20/2024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518221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5/20/2024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925207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5/20/2024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880953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5/20/2024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1244486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2FA0D81-0A4B-44A8-A46A-00BAEC508813}" type="datetimeFigureOut">
              <a:rPr lang="en-US" smtClean="0"/>
              <a:t>5/20/2024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960612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2FA0D81-0A4B-44A8-A46A-00BAEC508813}" type="datetimeFigureOut">
              <a:rPr lang="en-US" smtClean="0"/>
              <a:t>5/20/2024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333380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FA0D81-0A4B-44A8-A46A-00BAEC508813}" type="datetimeFigureOut">
              <a:rPr lang="en-US" smtClean="0"/>
              <a:t>5/20/2024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1273653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2FA0D81-0A4B-44A8-A46A-00BAEC508813}" type="datetimeFigureOut">
              <a:rPr lang="en-US" smtClean="0"/>
              <a:t>5/20/2024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02375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FA0D81-0A4B-44A8-A46A-00BAEC508813}" type="datetimeFigureOut">
              <a:rPr lang="en-US" smtClean="0"/>
              <a:t>5/20/2024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1274423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82FA0D81-0A4B-44A8-A46A-00BAEC508813}" type="datetimeFigureOut">
              <a:rPr lang="en-US" smtClean="0"/>
              <a:t>5/20/2024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4181460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82FA0D81-0A4B-44A8-A46A-00BAEC508813}" type="datetimeFigureOut">
              <a:rPr lang="en-US" smtClean="0"/>
              <a:t>5/20/2024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132490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82FA0D81-0A4B-44A8-A46A-00BAEC508813}" type="datetimeFigureOut">
              <a:rPr lang="en-US" smtClean="0"/>
              <a:t>5/20/2024</a:t>
            </a:fld>
            <a:endParaRPr lang="en-US" dirty="0"/>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4727DA4B-B80E-480C-B1F1-A8E50D07C969}" type="slidenum">
              <a:rPr lang="en-US" smtClean="0"/>
              <a:t>‹#›</a:t>
            </a:fld>
            <a:endParaRPr lang="en-US" dirty="0"/>
          </a:p>
        </p:txBody>
      </p:sp>
    </p:spTree>
    <p:extLst>
      <p:ext uri="{BB962C8B-B14F-4D97-AF65-F5344CB8AC3E}">
        <p14:creationId xmlns:p14="http://schemas.microsoft.com/office/powerpoint/2010/main" val="30182728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ennlake662@gmail.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58E11FA-470E-4E2D-8802-B82F6CABF82F}"/>
              </a:ext>
            </a:extLst>
          </p:cNvPr>
          <p:cNvSpPr>
            <a:spLocks noGrp="1"/>
          </p:cNvSpPr>
          <p:nvPr>
            <p:ph type="subTitle" idx="1"/>
          </p:nvPr>
        </p:nvSpPr>
        <p:spPr>
          <a:xfrm>
            <a:off x="155944" y="993908"/>
            <a:ext cx="6556744" cy="2182780"/>
          </a:xfrm>
        </p:spPr>
        <p:txBody>
          <a:bodyPr>
            <a:noAutofit/>
          </a:bodyPr>
          <a:lstStyle/>
          <a:p>
            <a:pPr marL="177800" indent="-177800" algn="l">
              <a:buFont typeface="Arial" panose="020B0604020202020204" pitchFamily="34" charset="0"/>
              <a:buChar char="•"/>
            </a:pPr>
            <a:r>
              <a:rPr lang="en-US" sz="1100" dirty="0">
                <a:solidFill>
                  <a:schemeClr val="accent6">
                    <a:lumMod val="50000"/>
                  </a:schemeClr>
                </a:solidFill>
              </a:rPr>
              <a:t>JennLake Meadows must approve applications </a:t>
            </a:r>
            <a:r>
              <a:rPr lang="en-US" sz="1100" b="1" u="sng" dirty="0">
                <a:solidFill>
                  <a:schemeClr val="accent6">
                    <a:lumMod val="50000"/>
                  </a:schemeClr>
                </a:solidFill>
              </a:rPr>
              <a:t>BEFORE</a:t>
            </a:r>
            <a:r>
              <a:rPr lang="en-US" sz="1100" dirty="0">
                <a:solidFill>
                  <a:schemeClr val="accent6">
                    <a:lumMod val="50000"/>
                  </a:schemeClr>
                </a:solidFill>
              </a:rPr>
              <a:t> you purchase a home. If you are interested in making an offer on a home, make sure you are approved to live at JLM. If you plan to remove the home from the property, notify the office for coordination.</a:t>
            </a:r>
          </a:p>
          <a:p>
            <a:pPr marL="177800" indent="-177800" algn="l">
              <a:buFont typeface="Arial" panose="020B0604020202020204" pitchFamily="34" charset="0"/>
              <a:buChar char="•"/>
            </a:pPr>
            <a:r>
              <a:rPr lang="en-US" sz="1100" dirty="0">
                <a:solidFill>
                  <a:schemeClr val="accent6">
                    <a:lumMod val="50000"/>
                  </a:schemeClr>
                </a:solidFill>
              </a:rPr>
              <a:t>Pre-sale inspection results are provided to sellers and published to the Interested Buyers list. Any items not completed prior to home closing will be transferred to the buyer at time of signing Lease Agreement.</a:t>
            </a:r>
          </a:p>
          <a:p>
            <a:pPr marL="177800" indent="-177800" algn="l">
              <a:buFont typeface="Arial" panose="020B0604020202020204" pitchFamily="34" charset="0"/>
              <a:buChar char="•"/>
            </a:pPr>
            <a:r>
              <a:rPr lang="en-US" sz="1100" dirty="0">
                <a:solidFill>
                  <a:schemeClr val="accent6">
                    <a:lumMod val="50000"/>
                  </a:schemeClr>
                </a:solidFill>
              </a:rPr>
              <a:t>All home closings must be done in the JennLake office. JennLake Meadows does not allow any rental properties and we do not allow Homeowner Financing. We allow up to two residents and two vehicles regardless of number of bedrooms. The primary resident must be an immediate family member of the owner. Residents may have one approved roommate.</a:t>
            </a:r>
          </a:p>
          <a:p>
            <a:pPr marL="177800" indent="-177800" algn="l">
              <a:buFont typeface="Arial" panose="020B0604020202020204" pitchFamily="34" charset="0"/>
              <a:buChar char="•"/>
            </a:pPr>
            <a:r>
              <a:rPr lang="en-US" sz="1100" dirty="0">
                <a:solidFill>
                  <a:schemeClr val="accent6">
                    <a:lumMod val="50000"/>
                  </a:schemeClr>
                </a:solidFill>
              </a:rPr>
              <a:t>The office has a JD Power MH Connect subscription and will provide the estimated value report for any home upon request at no charge (new or used). Please read the Age of Home policy which is available in the website Documents section.</a:t>
            </a:r>
          </a:p>
          <a:p>
            <a:pPr marL="285750" indent="-285750" algn="l">
              <a:buFont typeface="Arial" panose="020B0604020202020204" pitchFamily="34" charset="0"/>
              <a:buChar char="•"/>
            </a:pPr>
            <a:endParaRPr lang="en-US" sz="1100" dirty="0">
              <a:solidFill>
                <a:schemeClr val="accent6">
                  <a:lumMod val="50000"/>
                </a:schemeClr>
              </a:solidFill>
            </a:endParaRPr>
          </a:p>
          <a:p>
            <a:pPr marL="285750" indent="-285750" algn="l">
              <a:buFont typeface="Arial" panose="020B0604020202020204" pitchFamily="34" charset="0"/>
              <a:buChar char="•"/>
            </a:pPr>
            <a:endParaRPr lang="en-US" sz="1100" dirty="0">
              <a:solidFill>
                <a:schemeClr val="accent6">
                  <a:lumMod val="50000"/>
                </a:schemeClr>
              </a:solidFill>
            </a:endParaRPr>
          </a:p>
        </p:txBody>
      </p:sp>
      <p:sp>
        <p:nvSpPr>
          <p:cNvPr id="9" name="Subtitle 2">
            <a:extLst>
              <a:ext uri="{FF2B5EF4-FFF2-40B4-BE49-F238E27FC236}">
                <a16:creationId xmlns:a16="http://schemas.microsoft.com/office/drawing/2014/main" id="{30E8686F-6C61-4395-9358-4F4081152338}"/>
              </a:ext>
            </a:extLst>
          </p:cNvPr>
          <p:cNvSpPr txBox="1">
            <a:spLocks/>
          </p:cNvSpPr>
          <p:nvPr/>
        </p:nvSpPr>
        <p:spPr>
          <a:xfrm>
            <a:off x="4925567" y="65107"/>
            <a:ext cx="1927451" cy="78205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185 JennLake Drive</a:t>
            </a:r>
          </a:p>
          <a:p>
            <a:pPr>
              <a:lnSpc>
                <a:spcPct val="100000"/>
              </a:lnSpc>
              <a:spcBef>
                <a:spcPts val="0"/>
              </a:spcBef>
            </a:pPr>
            <a:r>
              <a:rPr lang="en-US" sz="1050" b="1" dirty="0">
                <a:solidFill>
                  <a:srgbClr val="2C451B"/>
                </a:solidFill>
              </a:rPr>
              <a:t>Starkville, MS 39759</a:t>
            </a:r>
          </a:p>
          <a:p>
            <a:pPr>
              <a:lnSpc>
                <a:spcPct val="100000"/>
              </a:lnSpc>
              <a:spcBef>
                <a:spcPts val="0"/>
              </a:spcBef>
            </a:pPr>
            <a:r>
              <a:rPr lang="en-US" sz="1050" b="1" dirty="0">
                <a:solidFill>
                  <a:srgbClr val="2C451B"/>
                </a:solidFill>
              </a:rPr>
              <a:t>Office: 662-324-1001</a:t>
            </a:r>
          </a:p>
          <a:p>
            <a:pPr>
              <a:lnSpc>
                <a:spcPct val="100000"/>
              </a:lnSpc>
              <a:spcBef>
                <a:spcPts val="0"/>
              </a:spcBef>
            </a:pPr>
            <a:r>
              <a:rPr lang="en-US" sz="1050" b="1" dirty="0">
                <a:solidFill>
                  <a:srgbClr val="2C451B"/>
                </a:solidFill>
              </a:rPr>
              <a:t>Mobile: 404-796-4152</a:t>
            </a:r>
          </a:p>
          <a:p>
            <a:pPr>
              <a:lnSpc>
                <a:spcPct val="100000"/>
              </a:lnSpc>
              <a:spcBef>
                <a:spcPts val="0"/>
              </a:spcBef>
            </a:pPr>
            <a:r>
              <a:rPr lang="en-US" sz="1050" b="1" dirty="0">
                <a:solidFill>
                  <a:srgbClr val="2C451B"/>
                </a:solidFill>
                <a:hlinkClick r:id="rId3"/>
              </a:rPr>
              <a:t>jennlake662@gmail.com</a:t>
            </a:r>
            <a:endParaRPr lang="en-US" sz="1050" b="1" dirty="0">
              <a:solidFill>
                <a:srgbClr val="2C451B"/>
              </a:solidFill>
            </a:endParaRP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sp>
        <p:nvSpPr>
          <p:cNvPr id="11" name="Subtitle 2">
            <a:extLst>
              <a:ext uri="{FF2B5EF4-FFF2-40B4-BE49-F238E27FC236}">
                <a16:creationId xmlns:a16="http://schemas.microsoft.com/office/drawing/2014/main" id="{31BD5FB6-48F7-4D05-BD6F-4A4DEFD4593B}"/>
              </a:ext>
            </a:extLst>
          </p:cNvPr>
          <p:cNvSpPr txBox="1">
            <a:spLocks/>
          </p:cNvSpPr>
          <p:nvPr/>
        </p:nvSpPr>
        <p:spPr>
          <a:xfrm>
            <a:off x="2345366" y="321723"/>
            <a:ext cx="2439834" cy="268820"/>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Date Listed: xx/xx/</a:t>
            </a:r>
            <a:r>
              <a:rPr lang="en-US" sz="1050" b="1" dirty="0" err="1">
                <a:solidFill>
                  <a:srgbClr val="2C451B"/>
                </a:solidFill>
              </a:rPr>
              <a:t>xxxx</a:t>
            </a:r>
            <a:endParaRPr lang="en-US" sz="1050" b="1" dirty="0">
              <a:solidFill>
                <a:srgbClr val="2C451B"/>
              </a:solidFill>
            </a:endParaRP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pic>
        <p:nvPicPr>
          <p:cNvPr id="5" name="Picture 4">
            <a:extLst>
              <a:ext uri="{FF2B5EF4-FFF2-40B4-BE49-F238E27FC236}">
                <a16:creationId xmlns:a16="http://schemas.microsoft.com/office/drawing/2014/main" id="{FBAA6428-7792-4703-B067-F6ED2BBC7EA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443" y="140226"/>
            <a:ext cx="2130556" cy="618745"/>
          </a:xfrm>
          <a:prstGeom prst="rect">
            <a:avLst/>
          </a:prstGeom>
        </p:spPr>
      </p:pic>
      <p:sp>
        <p:nvSpPr>
          <p:cNvPr id="4" name="Title 1">
            <a:extLst>
              <a:ext uri="{FF2B5EF4-FFF2-40B4-BE49-F238E27FC236}">
                <a16:creationId xmlns:a16="http://schemas.microsoft.com/office/drawing/2014/main" id="{A17DE436-AD02-83A1-B35B-214A307EEA2A}"/>
              </a:ext>
            </a:extLst>
          </p:cNvPr>
          <p:cNvSpPr txBox="1">
            <a:spLocks/>
          </p:cNvSpPr>
          <p:nvPr/>
        </p:nvSpPr>
        <p:spPr>
          <a:xfrm>
            <a:off x="652032" y="638223"/>
            <a:ext cx="5829300" cy="268820"/>
          </a:xfrm>
          <a:prstGeom prst="rect">
            <a:avLst/>
          </a:prstGeom>
        </p:spPr>
        <p:txBody>
          <a:bodyPr vert="horz" lIns="91440" tIns="45720" rIns="91440" bIns="45720" rtlCol="0" anchor="t">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US" sz="2400" b="1" dirty="0">
                <a:solidFill>
                  <a:srgbClr val="2C451B"/>
                </a:solidFill>
                <a:latin typeface="+mn-lt"/>
                <a:cs typeface="Arial" panose="020B0604020202020204" pitchFamily="34" charset="0"/>
              </a:rPr>
              <a:t>Used Home for Sale</a:t>
            </a:r>
          </a:p>
        </p:txBody>
      </p:sp>
      <p:graphicFrame>
        <p:nvGraphicFramePr>
          <p:cNvPr id="2" name="Table 1">
            <a:extLst>
              <a:ext uri="{FF2B5EF4-FFF2-40B4-BE49-F238E27FC236}">
                <a16:creationId xmlns:a16="http://schemas.microsoft.com/office/drawing/2014/main" id="{750E9D91-F088-E8D2-2FA7-483EE4A26498}"/>
              </a:ext>
            </a:extLst>
          </p:cNvPr>
          <p:cNvGraphicFramePr>
            <a:graphicFrameLocks noGrp="1"/>
          </p:cNvGraphicFramePr>
          <p:nvPr>
            <p:extLst>
              <p:ext uri="{D42A27DB-BD31-4B8C-83A1-F6EECF244321}">
                <p14:modId xmlns:p14="http://schemas.microsoft.com/office/powerpoint/2010/main" val="4174859327"/>
              </p:ext>
            </p:extLst>
          </p:nvPr>
        </p:nvGraphicFramePr>
        <p:xfrm>
          <a:off x="311609" y="3271244"/>
          <a:ext cx="6169723" cy="4859543"/>
        </p:xfrm>
        <a:graphic>
          <a:graphicData uri="http://schemas.openxmlformats.org/drawingml/2006/table">
            <a:tbl>
              <a:tblPr firstRow="1" bandRow="1">
                <a:tableStyleId>{93296810-A885-4BE3-A3E7-6D5BEEA58F35}</a:tableStyleId>
              </a:tblPr>
              <a:tblGrid>
                <a:gridCol w="1333361">
                  <a:extLst>
                    <a:ext uri="{9D8B030D-6E8A-4147-A177-3AD203B41FA5}">
                      <a16:colId xmlns:a16="http://schemas.microsoft.com/office/drawing/2014/main" val="2067313853"/>
                    </a:ext>
                  </a:extLst>
                </a:gridCol>
                <a:gridCol w="1251343">
                  <a:extLst>
                    <a:ext uri="{9D8B030D-6E8A-4147-A177-3AD203B41FA5}">
                      <a16:colId xmlns:a16="http://schemas.microsoft.com/office/drawing/2014/main" val="3838584133"/>
                    </a:ext>
                  </a:extLst>
                </a:gridCol>
                <a:gridCol w="2794185">
                  <a:extLst>
                    <a:ext uri="{9D8B030D-6E8A-4147-A177-3AD203B41FA5}">
                      <a16:colId xmlns:a16="http://schemas.microsoft.com/office/drawing/2014/main" val="2576815655"/>
                    </a:ext>
                  </a:extLst>
                </a:gridCol>
                <a:gridCol w="790834">
                  <a:extLst>
                    <a:ext uri="{9D8B030D-6E8A-4147-A177-3AD203B41FA5}">
                      <a16:colId xmlns:a16="http://schemas.microsoft.com/office/drawing/2014/main" val="263370199"/>
                    </a:ext>
                  </a:extLst>
                </a:gridCol>
              </a:tblGrid>
              <a:tr h="332794">
                <a:tc>
                  <a:txBody>
                    <a:bodyPr/>
                    <a:lstStyle/>
                    <a:p>
                      <a:pPr algn="ctr"/>
                      <a:r>
                        <a:rPr lang="en-US" sz="1400" dirty="0">
                          <a:solidFill>
                            <a:schemeClr val="bg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gridSpan="2">
                  <a:txBody>
                    <a:bodyPr/>
                    <a:lstStyle/>
                    <a:p>
                      <a:pPr algn="ctr"/>
                      <a:r>
                        <a:rPr lang="en-US" sz="1400" dirty="0">
                          <a:solidFill>
                            <a:schemeClr val="bg1"/>
                          </a:solidFill>
                        </a:rPr>
                        <a:t>Home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hMerge="1">
                  <a:txBody>
                    <a:bodyPr/>
                    <a:lstStyle/>
                    <a:p>
                      <a:endParaRPr lang="en-US"/>
                    </a:p>
                  </a:txBody>
                  <a:tcPr/>
                </a:tc>
                <a:tc>
                  <a:txBody>
                    <a:bodyPr/>
                    <a:lstStyle/>
                    <a:p>
                      <a:pPr algn="ctr"/>
                      <a:r>
                        <a:rPr lang="en-US" sz="1400" dirty="0"/>
                        <a:t>Price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377370540"/>
                  </a:ext>
                </a:extLst>
              </a:tr>
              <a:tr h="299515">
                <a:tc rowSpan="2">
                  <a:txBody>
                    <a:bodyPr/>
                    <a:lstStyle/>
                    <a:p>
                      <a:pPr algn="ctr"/>
                      <a:endParaRPr lang="en-US"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Year: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lang="en-US"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6">
                  <a:txBody>
                    <a:bodyPr/>
                    <a:lstStyle/>
                    <a:p>
                      <a:r>
                        <a:rPr lang="en-US" sz="1200" b="1" dirty="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7172962"/>
                  </a:ext>
                </a:extLst>
              </a:tr>
              <a:tr h="299515">
                <a:tc vMerge="1">
                  <a:txBody>
                    <a:bodyPr/>
                    <a:lstStyle/>
                    <a:p>
                      <a:endParaRPr lang="en-US"/>
                    </a:p>
                  </a:txBody>
                  <a:tcPr/>
                </a:tc>
                <a:tc>
                  <a:txBody>
                    <a:bodyPr/>
                    <a:lstStyle/>
                    <a:p>
                      <a:pPr algn="r"/>
                      <a:r>
                        <a:rPr lang="en-US" sz="1200" b="1" dirty="0"/>
                        <a:t>Size: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lang="en-US"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963947510"/>
                  </a:ext>
                </a:extLst>
              </a:tr>
              <a:tr h="332794">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400" b="1" dirty="0">
                          <a:solidFill>
                            <a:schemeClr val="bg1"/>
                          </a:solidFill>
                        </a:rPr>
                        <a:t>Seller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lang="en-US" sz="1200" b="1" dirty="0" err="1"/>
                        <a:t>Mfr</a:t>
                      </a:r>
                      <a:r>
                        <a:rPr lang="en-US" sz="1200" b="1" dirty="0"/>
                        <a:t>/Model: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lang="en-US"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6351170"/>
                  </a:ext>
                </a:extLst>
              </a:tr>
              <a:tr h="1683963">
                <a:tc rowSpan="3">
                  <a:txBody>
                    <a:bodyPr/>
                    <a:lstStyle/>
                    <a:p>
                      <a:pPr algn="l"/>
                      <a:endParaRPr lang="en-US" sz="12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200" b="1" dirty="0"/>
                        <a:t>Features: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indent="-171450">
                        <a:buFont typeface="Arial" panose="020B0604020202020204" pitchFamily="34" charset="0"/>
                        <a:buChar char="•"/>
                      </a:pPr>
                      <a:endParaRPr lang="en-US"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688083148"/>
                  </a:ext>
                </a:extLst>
              </a:tr>
              <a:tr h="1025583">
                <a:tc vMerge="1">
                  <a:txBody>
                    <a:bodyPr/>
                    <a:lstStyle/>
                    <a:p>
                      <a:pPr algn="ct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Maintenance / Upgrades: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64801161"/>
                  </a:ext>
                </a:extLst>
              </a:tr>
              <a:tr h="885379">
                <a:tc vMerge="1">
                  <a:txBody>
                    <a:bodyPr/>
                    <a:lstStyle/>
                    <a:p>
                      <a:pPr algn="ct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Other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indent="-171450">
                        <a:buFont typeface="Arial" panose="020B0604020202020204" pitchFamily="34" charset="0"/>
                        <a:buChar char="•"/>
                      </a:pPr>
                      <a:endParaRPr lang="en-US" sz="1200" b="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1247033"/>
                  </a:ext>
                </a:extLst>
              </a:tr>
            </a:tbl>
          </a:graphicData>
        </a:graphic>
      </p:graphicFrame>
    </p:spTree>
    <p:extLst>
      <p:ext uri="{BB962C8B-B14F-4D97-AF65-F5344CB8AC3E}">
        <p14:creationId xmlns:p14="http://schemas.microsoft.com/office/powerpoint/2010/main" val="176424150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24399</TotalTime>
  <Words>247</Words>
  <Application>Microsoft Office PowerPoint</Application>
  <PresentationFormat>On-screen Show (4:3)</PresentationFormat>
  <Paragraphs>22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Dori J Hale</dc:creator>
  <cp:keywords>Forms</cp:keywords>
  <cp:lastModifiedBy>Dori Hale</cp:lastModifiedBy>
  <cp:revision>100</cp:revision>
  <cp:lastPrinted>2024-05-15T20:28:15Z</cp:lastPrinted>
  <dcterms:created xsi:type="dcterms:W3CDTF">2017-07-26T21:02:01Z</dcterms:created>
  <dcterms:modified xsi:type="dcterms:W3CDTF">2024-05-20T17:30:03Z</dcterms:modified>
</cp:coreProperties>
</file>