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88" r:id="rId2"/>
    <p:sldId id="324" r:id="rId3"/>
    <p:sldId id="326" r:id="rId4"/>
    <p:sldId id="325" r:id="rId5"/>
    <p:sldId id="323" r:id="rId6"/>
  </p:sldIdLst>
  <p:sldSz cx="6858000" cy="9144000" type="screen4x3"/>
  <p:notesSz cx="7086600" cy="93726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CDCB6C-8CCF-4D14-88CC-A480B87EE2F5}" v="2" dt="2026-03-20T15:56:47.7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addSld delSld modSld">
      <pc:chgData name="Dori Hale" userId="14c1f408-cf59-45a1-9f78-52634d255e35" providerId="ADAL" clId="{975657A5-1D2A-49B2-BF59-57DB7D9FA65B}" dt="2026-03-20T15:57:13.419" v="682" actId="20577"/>
      <pc:docMkLst>
        <pc:docMk/>
      </pc:docMkLst>
      <pc:sldChg chg="modSp mod">
        <pc:chgData name="Dori Hale" userId="14c1f408-cf59-45a1-9f78-52634d255e35" providerId="ADAL" clId="{975657A5-1D2A-49B2-BF59-57DB7D9FA65B}" dt="2026-03-20T15:57:13.419" v="682" actId="20577"/>
        <pc:sldMkLst>
          <pc:docMk/>
          <pc:sldMk cId="856944360" sldId="288"/>
        </pc:sldMkLst>
        <pc:spChg chg="mod">
          <ac:chgData name="Dori Hale" userId="14c1f408-cf59-45a1-9f78-52634d255e35" providerId="ADAL" clId="{975657A5-1D2A-49B2-BF59-57DB7D9FA65B}" dt="2026-03-18T15:15:13.007" v="468" actId="20577"/>
          <ac:spMkLst>
            <pc:docMk/>
            <pc:sldMk cId="856944360" sldId="288"/>
            <ac:spMk id="7" creationId="{FF20D1F2-88F5-76F2-F381-F917CDB57C37}"/>
          </ac:spMkLst>
        </pc:spChg>
        <pc:spChg chg="mod">
          <ac:chgData name="Dori Hale" userId="14c1f408-cf59-45a1-9f78-52634d255e35" providerId="ADAL" clId="{975657A5-1D2A-49B2-BF59-57DB7D9FA65B}" dt="2026-03-20T15:57:13.419" v="682" actId="20577"/>
          <ac:spMkLst>
            <pc:docMk/>
            <pc:sldMk cId="856944360" sldId="288"/>
            <ac:spMk id="15" creationId="{F7E96BA2-B44A-48B6-90AE-632DCAD06148}"/>
          </ac:spMkLst>
        </pc:spChg>
      </pc:sldChg>
      <pc:sldChg chg="modSp del mod">
        <pc:chgData name="Dori Hale" userId="14c1f408-cf59-45a1-9f78-52634d255e35" providerId="ADAL" clId="{975657A5-1D2A-49B2-BF59-57DB7D9FA65B}" dt="2026-03-19T18:06:16.238" v="494" actId="2696"/>
        <pc:sldMkLst>
          <pc:docMk/>
          <pc:sldMk cId="3380259535" sldId="322"/>
        </pc:sldMkLst>
        <pc:graphicFrameChg chg="mod modGraphic">
          <ac:chgData name="Dori Hale" userId="14c1f408-cf59-45a1-9f78-52634d255e35" providerId="ADAL" clId="{975657A5-1D2A-49B2-BF59-57DB7D9FA65B}" dt="2026-03-19T17:50:20.383" v="469" actId="20577"/>
          <ac:graphicFrameMkLst>
            <pc:docMk/>
            <pc:sldMk cId="3380259535" sldId="322"/>
            <ac:graphicFrameMk id="2" creationId="{1DC6DA69-8187-7E4E-A2DB-4FA25A4AFF7A}"/>
          </ac:graphicFrameMkLst>
        </pc:graphicFrameChg>
      </pc:sldChg>
      <pc:sldChg chg="modSp add mod">
        <pc:chgData name="Dori Hale" userId="14c1f408-cf59-45a1-9f78-52634d255e35" providerId="ADAL" clId="{975657A5-1D2A-49B2-BF59-57DB7D9FA65B}" dt="2026-03-20T15:42:07.513" v="653" actId="1076"/>
        <pc:sldMkLst>
          <pc:docMk/>
          <pc:sldMk cId="1855887293" sldId="323"/>
        </pc:sldMkLst>
        <pc:spChg chg="mod">
          <ac:chgData name="Dori Hale" userId="14c1f408-cf59-45a1-9f78-52634d255e35" providerId="ADAL" clId="{975657A5-1D2A-49B2-BF59-57DB7D9FA65B}" dt="2026-03-17T15:52:39.694" v="411" actId="255"/>
          <ac:spMkLst>
            <pc:docMk/>
            <pc:sldMk cId="1855887293" sldId="323"/>
            <ac:spMk id="3" creationId="{4CB9C319-5309-1BA9-8D49-572F8B84F71B}"/>
          </ac:spMkLst>
        </pc:spChg>
        <pc:spChg chg="mod">
          <ac:chgData name="Dori Hale" userId="14c1f408-cf59-45a1-9f78-52634d255e35" providerId="ADAL" clId="{975657A5-1D2A-49B2-BF59-57DB7D9FA65B}" dt="2026-03-19T18:06:23.589" v="500" actId="20577"/>
          <ac:spMkLst>
            <pc:docMk/>
            <pc:sldMk cId="1855887293" sldId="323"/>
            <ac:spMk id="11" creationId="{E73D8A35-DF00-2170-4388-E2C0E927DB96}"/>
          </ac:spMkLst>
        </pc:spChg>
        <pc:graphicFrameChg chg="mod modGraphic">
          <ac:chgData name="Dori Hale" userId="14c1f408-cf59-45a1-9f78-52634d255e35" providerId="ADAL" clId="{975657A5-1D2A-49B2-BF59-57DB7D9FA65B}" dt="2026-03-20T15:42:07.513" v="653" actId="1076"/>
          <ac:graphicFrameMkLst>
            <pc:docMk/>
            <pc:sldMk cId="1855887293" sldId="323"/>
            <ac:graphicFrameMk id="2" creationId="{1A543997-6740-1FB9-19D5-0755C0ABABE8}"/>
          </ac:graphicFrameMkLst>
        </pc:graphicFrameChg>
      </pc:sldChg>
      <pc:sldChg chg="add">
        <pc:chgData name="Dori Hale" userId="14c1f408-cf59-45a1-9f78-52634d255e35" providerId="ADAL" clId="{975657A5-1D2A-49B2-BF59-57DB7D9FA65B}" dt="2026-03-17T15:51:36.379" v="380" actId="2890"/>
        <pc:sldMkLst>
          <pc:docMk/>
          <pc:sldMk cId="2839327336" sldId="324"/>
        </pc:sldMkLst>
      </pc:sldChg>
      <pc:sldChg chg="modSp add mod">
        <pc:chgData name="Dori Hale" userId="14c1f408-cf59-45a1-9f78-52634d255e35" providerId="ADAL" clId="{975657A5-1D2A-49B2-BF59-57DB7D9FA65B}" dt="2026-03-19T18:06:05.506" v="493" actId="20577"/>
        <pc:sldMkLst>
          <pc:docMk/>
          <pc:sldMk cId="4228845771" sldId="325"/>
        </pc:sldMkLst>
        <pc:spChg chg="mod">
          <ac:chgData name="Dori Hale" userId="14c1f408-cf59-45a1-9f78-52634d255e35" providerId="ADAL" clId="{975657A5-1D2A-49B2-BF59-57DB7D9FA65B}" dt="2026-03-19T18:05:42.778" v="482" actId="255"/>
          <ac:spMkLst>
            <pc:docMk/>
            <pc:sldMk cId="4228845771" sldId="325"/>
            <ac:spMk id="3" creationId="{2D734183-6EE0-F218-5735-7743BD59A2A0}"/>
          </ac:spMkLst>
        </pc:spChg>
        <pc:spChg chg="mod">
          <ac:chgData name="Dori Hale" userId="14c1f408-cf59-45a1-9f78-52634d255e35" providerId="ADAL" clId="{975657A5-1D2A-49B2-BF59-57DB7D9FA65B}" dt="2026-03-19T18:06:05.506" v="493" actId="20577"/>
          <ac:spMkLst>
            <pc:docMk/>
            <pc:sldMk cId="4228845771" sldId="325"/>
            <ac:spMk id="11" creationId="{255D17FC-F5CF-6B6A-3DB9-5FE00F4EB1C8}"/>
          </ac:spMkLst>
        </pc:spChg>
        <pc:graphicFrameChg chg="mod modGraphic">
          <ac:chgData name="Dori Hale" userId="14c1f408-cf59-45a1-9f78-52634d255e35" providerId="ADAL" clId="{975657A5-1D2A-49B2-BF59-57DB7D9FA65B}" dt="2026-03-19T18:05:56.589" v="483" actId="1076"/>
          <ac:graphicFrameMkLst>
            <pc:docMk/>
            <pc:sldMk cId="4228845771" sldId="325"/>
            <ac:graphicFrameMk id="2" creationId="{8BD34C6A-EF2D-9934-0261-DFAADF7CC321}"/>
          </ac:graphicFrameMkLst>
        </pc:graphicFrameChg>
      </pc:sldChg>
      <pc:sldChg chg="modSp add mod">
        <pc:chgData name="Dori Hale" userId="14c1f408-cf59-45a1-9f78-52634d255e35" providerId="ADAL" clId="{975657A5-1D2A-49B2-BF59-57DB7D9FA65B}" dt="2026-03-20T15:56:54.428" v="661" actId="20577"/>
        <pc:sldMkLst>
          <pc:docMk/>
          <pc:sldMk cId="2434990426" sldId="326"/>
        </pc:sldMkLst>
        <pc:spChg chg="mod">
          <ac:chgData name="Dori Hale" userId="14c1f408-cf59-45a1-9f78-52634d255e35" providerId="ADAL" clId="{975657A5-1D2A-49B2-BF59-57DB7D9FA65B}" dt="2026-03-20T15:56:54.428" v="661" actId="20577"/>
          <ac:spMkLst>
            <pc:docMk/>
            <pc:sldMk cId="2434990426" sldId="326"/>
            <ac:spMk id="11" creationId="{59E629C5-AE61-1FED-A989-050C002BE3E4}"/>
          </ac:spMkLst>
        </pc:spChg>
        <pc:graphicFrameChg chg="mod">
          <ac:chgData name="Dori Hale" userId="14c1f408-cf59-45a1-9f78-52634d255e35" providerId="ADAL" clId="{975657A5-1D2A-49B2-BF59-57DB7D9FA65B}" dt="2026-03-20T15:56:47.720" v="655"/>
          <ac:graphicFrameMkLst>
            <pc:docMk/>
            <pc:sldMk cId="2434990426" sldId="326"/>
            <ac:graphicFrameMk id="2" creationId="{CEF87657-9597-60C1-043B-35F72A61069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1283" cy="469105"/>
          </a:xfrm>
          <a:prstGeom prst="rect">
            <a:avLst/>
          </a:prstGeom>
        </p:spPr>
        <p:txBody>
          <a:bodyPr vert="horz" lIns="91234" tIns="45617" rIns="91234" bIns="45617" rtlCol="0"/>
          <a:lstStyle>
            <a:lvl1pPr algn="l">
              <a:defRPr sz="1200"/>
            </a:lvl1pPr>
          </a:lstStyle>
          <a:p>
            <a:endParaRPr lang="en-US" dirty="0"/>
          </a:p>
        </p:txBody>
      </p:sp>
      <p:sp>
        <p:nvSpPr>
          <p:cNvPr id="3" name="Date Placeholder 2"/>
          <p:cNvSpPr>
            <a:spLocks noGrp="1"/>
          </p:cNvSpPr>
          <p:nvPr>
            <p:ph type="dt" idx="1"/>
          </p:nvPr>
        </p:nvSpPr>
        <p:spPr>
          <a:xfrm>
            <a:off x="4013736" y="1"/>
            <a:ext cx="3071283" cy="469105"/>
          </a:xfrm>
          <a:prstGeom prst="rect">
            <a:avLst/>
          </a:prstGeom>
        </p:spPr>
        <p:txBody>
          <a:bodyPr vert="horz" lIns="91234" tIns="45617" rIns="91234" bIns="45617" rtlCol="0"/>
          <a:lstStyle>
            <a:lvl1pPr algn="r">
              <a:defRPr sz="1200"/>
            </a:lvl1pPr>
          </a:lstStyle>
          <a:p>
            <a:fld id="{125C1899-3986-4491-B33A-C5BA2F72B086}" type="datetimeFigureOut">
              <a:rPr lang="en-US" smtClean="0"/>
              <a:t>3/20/2026</a:t>
            </a:fld>
            <a:endParaRPr lang="en-US" dirty="0"/>
          </a:p>
        </p:txBody>
      </p:sp>
      <p:sp>
        <p:nvSpPr>
          <p:cNvPr id="4" name="Slide Image Placeholder 3"/>
          <p:cNvSpPr>
            <a:spLocks noGrp="1" noRot="1" noChangeAspect="1"/>
          </p:cNvSpPr>
          <p:nvPr>
            <p:ph type="sldImg" idx="2"/>
          </p:nvPr>
        </p:nvSpPr>
        <p:spPr>
          <a:xfrm>
            <a:off x="2357438" y="1171575"/>
            <a:ext cx="2371725" cy="3162300"/>
          </a:xfrm>
          <a:prstGeom prst="rect">
            <a:avLst/>
          </a:prstGeom>
          <a:noFill/>
          <a:ln w="12700">
            <a:solidFill>
              <a:prstClr val="black"/>
            </a:solidFill>
          </a:ln>
        </p:spPr>
        <p:txBody>
          <a:bodyPr vert="horz" lIns="91234" tIns="45617" rIns="91234" bIns="45617" rtlCol="0" anchor="ctr"/>
          <a:lstStyle/>
          <a:p>
            <a:endParaRPr lang="en-US" dirty="0"/>
          </a:p>
        </p:txBody>
      </p:sp>
      <p:sp>
        <p:nvSpPr>
          <p:cNvPr id="5" name="Notes Placeholder 4"/>
          <p:cNvSpPr>
            <a:spLocks noGrp="1"/>
          </p:cNvSpPr>
          <p:nvPr>
            <p:ph type="body" sz="quarter" idx="3"/>
          </p:nvPr>
        </p:nvSpPr>
        <p:spPr>
          <a:xfrm>
            <a:off x="708027" y="4510387"/>
            <a:ext cx="5670547" cy="3691036"/>
          </a:xfrm>
          <a:prstGeom prst="rect">
            <a:avLst/>
          </a:prstGeom>
        </p:spPr>
        <p:txBody>
          <a:bodyPr vert="horz" lIns="91234" tIns="45617" rIns="91234" bIns="456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03496"/>
            <a:ext cx="3071283" cy="469105"/>
          </a:xfrm>
          <a:prstGeom prst="rect">
            <a:avLst/>
          </a:prstGeom>
        </p:spPr>
        <p:txBody>
          <a:bodyPr vert="horz" lIns="91234" tIns="45617" rIns="91234" bIns="456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3736" y="8903496"/>
            <a:ext cx="3071283" cy="469105"/>
          </a:xfrm>
          <a:prstGeom prst="rect">
            <a:avLst/>
          </a:prstGeom>
        </p:spPr>
        <p:txBody>
          <a:bodyPr vert="horz" lIns="91234" tIns="45617" rIns="91234" bIns="45617"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27263" y="703263"/>
            <a:ext cx="2633662" cy="351472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4F2E4-34F9-8DB0-6082-D2397351BC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A8F937-89CB-342F-976F-ECEB7F8000AB}"/>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D6E065F5-9C52-CF5F-909F-953166A65D5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8674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6F997-5BD5-9650-295F-4DEFBF2F0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E1C573-7722-16FA-4126-4B099327A952}"/>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590E1403-518A-A1A3-3C8A-29E1C2A09EC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8696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D0822-35A4-329F-3BCF-B0FDAA006B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66186-FC27-4F93-2F9F-57B03F382E75}"/>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D62FCD23-2593-067B-A053-FF752A01772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5647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FC81F-5F5C-B337-32A2-ACD666936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E69125-17B5-B4A3-4A51-B7D1F852B976}"/>
              </a:ext>
            </a:extLst>
          </p:cNvPr>
          <p:cNvSpPr>
            <a:spLocks noGrp="1" noRot="1" noChangeAspect="1"/>
          </p:cNvSpPr>
          <p:nvPr>
            <p:ph type="sldImg"/>
          </p:nvPr>
        </p:nvSpPr>
        <p:spPr>
          <a:xfrm>
            <a:off x="2227263" y="703263"/>
            <a:ext cx="2633662" cy="3514725"/>
          </a:xfrm>
        </p:spPr>
      </p:sp>
      <p:sp>
        <p:nvSpPr>
          <p:cNvPr id="3" name="Notes Placeholder 2">
            <a:extLst>
              <a:ext uri="{FF2B5EF4-FFF2-40B4-BE49-F238E27FC236}">
                <a16:creationId xmlns:a16="http://schemas.microsoft.com/office/drawing/2014/main" id="{8D7297DB-1B26-9EED-4B37-8C000E87F79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4998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3/20/2026</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mailto:jameslocum@gmail.com" TargetMode="Externa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mailto:boseago@gmail.com"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91470" y="1105987"/>
            <a:ext cx="5829300" cy="573666"/>
          </a:xfrm>
        </p:spPr>
        <p:txBody>
          <a:bodyPr anchor="t">
            <a:normAutofit/>
          </a:bodyPr>
          <a:lstStyle/>
          <a:p>
            <a:r>
              <a:rPr lang="en-US" sz="2400" b="1" dirty="0">
                <a:solidFill>
                  <a:srgbClr val="2C451B"/>
                </a:solidFill>
                <a:latin typeface="+mn-lt"/>
                <a:cs typeface="Arial" panose="020B0604020202020204" pitchFamily="34" charset="0"/>
              </a:rPr>
              <a:t>2026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a:lnSpc>
                <a:spcPct val="100000"/>
              </a:lnSpc>
              <a:spcBef>
                <a:spcPts val="0"/>
              </a:spcBef>
            </a:pPr>
            <a:r>
              <a:rPr lang="en-US" sz="1050" b="1" dirty="0">
                <a:solidFill>
                  <a:srgbClr val="2C451B"/>
                </a:solidFill>
              </a:rPr>
              <a:t>Jennlakemeadows.com</a:t>
            </a: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26359" y="2106968"/>
            <a:ext cx="5254334" cy="1285047"/>
          </a:xfrm>
        </p:spPr>
        <p:txBody>
          <a:bodyPr>
            <a:noAutofit/>
          </a:bodyPr>
          <a:lstStyle/>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35 Clara Way </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49 Clara Way</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a:t>
            </a:r>
          </a:p>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120 Bernice Way </a:t>
            </a: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726359" y="1773623"/>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726359" y="3904982"/>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752855" y="42749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dirty="0">
                <a:solidFill>
                  <a:schemeClr val="accent6">
                    <a:lumMod val="50000"/>
                  </a:schemeClr>
                </a:solidFill>
                <a:cs typeface="Arial" panose="020B0604020202020204" pitchFamily="34" charset="0"/>
              </a:rPr>
              <a:t>There are currently no empty lots available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2026:</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lvl="1" algn="l"/>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FF20D1F2-88F5-76F2-F381-F917CDB57C37}"/>
              </a:ext>
            </a:extLst>
          </p:cNvPr>
          <p:cNvSpPr txBox="1"/>
          <p:nvPr/>
        </p:nvSpPr>
        <p:spPr>
          <a:xfrm>
            <a:off x="726359" y="5254469"/>
            <a:ext cx="1920897" cy="2246769"/>
          </a:xfrm>
          <a:prstGeom prst="rect">
            <a:avLst/>
          </a:prstGeom>
          <a:noFill/>
        </p:spPr>
        <p:txBody>
          <a:bodyPr wrap="square" rtlCol="0">
            <a:spAutoFit/>
          </a:bodyPr>
          <a:lstStyle/>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169 Clara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487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41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181 Bernice Way</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92 Bernice Way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14 Bernice </a:t>
            </a:r>
          </a:p>
          <a:p>
            <a:pPr marL="171450" lvl="1" indent="-171450">
              <a:buFont typeface="Arial" panose="020B0604020202020204" pitchFamily="34" charset="0"/>
              <a:buChar char="•"/>
            </a:pPr>
            <a:r>
              <a:rPr lang="en-US" sz="1400" b="1" dirty="0">
                <a:solidFill>
                  <a:schemeClr val="accent6">
                    <a:lumMod val="50000"/>
                  </a:schemeClr>
                </a:solidFill>
                <a:cs typeface="Arial" panose="020B0604020202020204" pitchFamily="34" charset="0"/>
              </a:rPr>
              <a:t>570 </a:t>
            </a:r>
            <a:r>
              <a:rPr lang="en-US" sz="1400" b="1" dirty="0" err="1">
                <a:solidFill>
                  <a:schemeClr val="accent6">
                    <a:lumMod val="50000"/>
                  </a:schemeClr>
                </a:solidFill>
                <a:cs typeface="Arial" panose="020B0604020202020204" pitchFamily="34" charset="0"/>
              </a:rPr>
              <a:t>Jennlake</a:t>
            </a:r>
            <a:r>
              <a:rPr lang="en-US" sz="1400" b="1" dirty="0">
                <a:solidFill>
                  <a:schemeClr val="accent6">
                    <a:lumMod val="50000"/>
                  </a:schemeClr>
                </a:solidFill>
                <a:cs typeface="Arial" panose="020B0604020202020204" pitchFamily="34" charset="0"/>
              </a:rPr>
              <a:t> Dr </a:t>
            </a: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71450" lvl="1" indent="-171450">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AAF2-C5C0-AD1A-7A79-197F44DCA3F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070FB9F-20A5-0F3E-539C-B1FD2A57497E}"/>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EA4CA8FA-E534-6E49-C6A3-341F7011872B}"/>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B380B279-CA1F-3610-F83F-043F74F61119}"/>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02/03/2026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371CEC98-3B49-F631-A4A3-B8C2256716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F21F9015-6E99-09AA-BF36-EFDCA07B778D}"/>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58265527-2FBE-4785-D0CA-6434ED6E0EE5}"/>
              </a:ext>
            </a:extLst>
          </p:cNvPr>
          <p:cNvGraphicFramePr>
            <a:graphicFrameLocks noGrp="1"/>
          </p:cNvGraphicFramePr>
          <p:nvPr/>
        </p:nvGraphicFramePr>
        <p:xfrm>
          <a:off x="155944" y="3088126"/>
          <a:ext cx="6598387" cy="5941574"/>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08555">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43882">
                <a:tc rowSpan="2">
                  <a:txBody>
                    <a:bodyPr/>
                    <a:lstStyle/>
                    <a:p>
                      <a:pPr algn="ctr"/>
                      <a:r>
                        <a:rPr lang="en-US" sz="1200" b="1" dirty="0"/>
                        <a:t>49 Clara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a:t>1997</a:t>
                      </a: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$69,900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7770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28 x 60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Palm Harbor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758765">
                <a:tc rowSpan="3">
                  <a:txBody>
                    <a:bodyPr/>
                    <a:lstStyle/>
                    <a:p>
                      <a:pPr algn="l"/>
                      <a:r>
                        <a:rPr lang="en-US" sz="1200" b="1" dirty="0">
                          <a:solidFill>
                            <a:schemeClr val="tx1"/>
                          </a:solidFill>
                        </a:rPr>
                        <a:t>Claire Vincent</a:t>
                      </a:r>
                    </a:p>
                    <a:p>
                      <a:pPr algn="l"/>
                      <a:r>
                        <a:rPr lang="en-US" sz="1200" b="1" dirty="0">
                          <a:solidFill>
                            <a:schemeClr val="tx1"/>
                          </a:solidFill>
                        </a:rPr>
                        <a:t>810-941-7737</a:t>
                      </a:r>
                    </a:p>
                    <a:p>
                      <a:pPr algn="l"/>
                      <a:endParaRPr lang="en-US" sz="1200" b="1" dirty="0">
                        <a:solidFill>
                          <a:schemeClr val="tx1"/>
                        </a:solidFill>
                      </a:endParaRPr>
                    </a:p>
                    <a:p>
                      <a:pPr algn="l"/>
                      <a:endParaRPr lang="en-US" sz="1200" b="1" dirty="0">
                        <a:solidFill>
                          <a:schemeClr val="tx1"/>
                        </a:solidFill>
                      </a:endParaRPr>
                    </a:p>
                    <a:p>
                      <a:pPr algn="ctr"/>
                      <a:r>
                        <a:rPr lang="en-US" sz="2000" b="1" dirty="0">
                          <a:solidFill>
                            <a:srgbClr val="FF0000"/>
                          </a:solidFill>
                          <a:highlight>
                            <a:srgbClr val="FFFF00"/>
                          </a:highlight>
                        </a:rPr>
                        <a:t>DOUBLE WIDE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t>3 porches</a:t>
                      </a:r>
                    </a:p>
                    <a:p>
                      <a:pPr marL="171450" indent="-171450">
                        <a:buFont typeface="Arial" panose="020B0604020202020204" pitchFamily="34" charset="0"/>
                        <a:buChar char="•"/>
                      </a:pPr>
                      <a:r>
                        <a:rPr lang="en-US" sz="1200" b="0" dirty="0"/>
                        <a:t>New fridge, dishwasher, microwave</a:t>
                      </a:r>
                    </a:p>
                    <a:p>
                      <a:pPr marL="171450" indent="-171450">
                        <a:buFont typeface="Arial" panose="020B0604020202020204" pitchFamily="34" charset="0"/>
                        <a:buChar char="•"/>
                      </a:pPr>
                      <a:r>
                        <a:rPr lang="en-US" sz="1200" b="0" dirty="0"/>
                        <a:t>Remodeled kitchen</a:t>
                      </a:r>
                    </a:p>
                    <a:p>
                      <a:pPr marL="171450" indent="-171450">
                        <a:buFont typeface="Arial" panose="020B0604020202020204" pitchFamily="34" charset="0"/>
                        <a:buChar char="•"/>
                      </a:pPr>
                      <a:r>
                        <a:rPr lang="en-US" sz="1200" b="0" dirty="0"/>
                        <a:t>Spacious doublewide</a:t>
                      </a:r>
                    </a:p>
                    <a:p>
                      <a:pPr marL="171450" indent="-171450">
                        <a:buFont typeface="Arial" panose="020B0604020202020204" pitchFamily="34" charset="0"/>
                        <a:buChar char="•"/>
                      </a:pPr>
                      <a:r>
                        <a:rPr lang="en-US" sz="1200" b="0" dirty="0"/>
                        <a:t>Kitchen Island</a:t>
                      </a:r>
                    </a:p>
                    <a:p>
                      <a:pPr marL="171450" indent="-171450">
                        <a:buFont typeface="Arial" panose="020B0604020202020204" pitchFamily="34" charset="0"/>
                        <a:buChar char="•"/>
                      </a:pPr>
                      <a:r>
                        <a:rPr lang="en-US" sz="1200" b="0" dirty="0"/>
                        <a:t>No carpet</a:t>
                      </a:r>
                    </a:p>
                    <a:p>
                      <a:pPr marL="171450" indent="-171450">
                        <a:buFont typeface="Arial" panose="020B0604020202020204" pitchFamily="34" charset="0"/>
                        <a:buChar char="•"/>
                      </a:pPr>
                      <a:r>
                        <a:rPr lang="en-US" sz="1200" b="0" dirty="0"/>
                        <a:t>Jacuzzi tub in master bathroom </a:t>
                      </a:r>
                    </a:p>
                    <a:p>
                      <a:pPr marL="171450" indent="-171450">
                        <a:buFont typeface="Arial" panose="020B0604020202020204" pitchFamily="34" charset="0"/>
                        <a:buChar char="•"/>
                      </a:pPr>
                      <a:endParaRPr lang="en-US"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Remodeled kitchen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Remodeled guest bathroom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2/3 porches new (2025)</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Fridge, microwave, dishwasher new (2023)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86813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Roof done in 2017</a:t>
                      </a:r>
                    </a:p>
                    <a:p>
                      <a:pPr marL="171450" indent="-171450">
                        <a:buFont typeface="Arial" panose="020B0604020202020204" pitchFamily="34" charset="0"/>
                        <a:buChar char="•"/>
                      </a:pPr>
                      <a:r>
                        <a:rPr lang="en-US" sz="1200" b="0" baseline="0" dirty="0"/>
                        <a:t>HVAC new in 2017</a:t>
                      </a:r>
                    </a:p>
                    <a:p>
                      <a:pPr marL="171450" indent="-171450">
                        <a:buFont typeface="Arial" panose="020B0604020202020204" pitchFamily="34" charset="0"/>
                        <a:buChar char="•"/>
                      </a:pPr>
                      <a:r>
                        <a:rPr lang="en-US" sz="1200" b="0" baseline="0" dirty="0"/>
                        <a:t>Woodburning fireplace</a:t>
                      </a:r>
                    </a:p>
                    <a:p>
                      <a:pPr marL="171450" indent="-171450">
                        <a:buFont typeface="Arial" panose="020B0604020202020204" pitchFamily="34" charset="0"/>
                        <a:buChar char="•"/>
                      </a:pPr>
                      <a:r>
                        <a:rPr lang="en-US" sz="1200" b="0" baseline="0" dirty="0"/>
                        <a:t>Home available after MSU-CVM graduation (mid-May)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2839327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8AF84-AD16-2431-C5EA-F4E42D5ABE3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FD03659-75DF-D97F-C00A-D75E3F6851D3}"/>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1000" dirty="0">
                <a:solidFill>
                  <a:schemeClr val="accent6">
                    <a:lumMod val="50000"/>
                  </a:schemeClr>
                </a:solidFill>
              </a:rPr>
              <a:t>JennLake Meadows must approve applications </a:t>
            </a:r>
            <a:r>
              <a:rPr lang="en-US" sz="1000" b="1" u="sng" dirty="0">
                <a:solidFill>
                  <a:schemeClr val="accent6">
                    <a:lumMod val="50000"/>
                  </a:schemeClr>
                </a:solidFill>
              </a:rPr>
              <a:t>BEFORE</a:t>
            </a:r>
            <a:r>
              <a:rPr lang="en-US" sz="10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BE90CC21-966B-6E6D-EFC3-D8B89DC2237F}"/>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59E629C5-AE61-1FED-A989-050C002BE3E4}"/>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03/20/2026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FFC1A4C-4F14-FEA5-D895-4C22B58D7C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4ADA03C6-B9DD-4A3E-AA51-0FCDF502E4A9}"/>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CEF87657-9597-60C1-043B-35F72A61069F}"/>
              </a:ext>
            </a:extLst>
          </p:cNvPr>
          <p:cNvGraphicFramePr>
            <a:graphicFrameLocks noGrp="1"/>
          </p:cNvGraphicFramePr>
          <p:nvPr>
            <p:extLst>
              <p:ext uri="{D42A27DB-BD31-4B8C-83A1-F6EECF244321}">
                <p14:modId xmlns:p14="http://schemas.microsoft.com/office/powerpoint/2010/main" val="2736795186"/>
              </p:ext>
            </p:extLst>
          </p:nvPr>
        </p:nvGraphicFramePr>
        <p:xfrm>
          <a:off x="155944" y="3088126"/>
          <a:ext cx="6598387" cy="5941574"/>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08555">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43882">
                <a:tc rowSpan="2">
                  <a:txBody>
                    <a:bodyPr/>
                    <a:lstStyle/>
                    <a:p>
                      <a:pPr algn="ctr"/>
                      <a:r>
                        <a:rPr lang="en-US" sz="1200" b="1" dirty="0"/>
                        <a:t>35 Clara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r>
                        <a:rPr lang="en-US" sz="1200" b="1" dirty="0"/>
                        <a:t>$55,000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77700">
                <a:tc vMerge="1">
                  <a:txBody>
                    <a:bodyPr/>
                    <a:lstStyle/>
                    <a:p>
                      <a:endParaRPr lang="en-US"/>
                    </a:p>
                  </a:txBody>
                  <a:tcPr/>
                </a:tc>
                <a:tc>
                  <a:txBody>
                    <a:bodyPr/>
                    <a:lstStyle/>
                    <a:p>
                      <a:pPr algn="r"/>
                      <a:r>
                        <a:rPr lang="en-US" sz="1200" b="1" dirty="0"/>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28 </a:t>
                      </a:r>
                      <a:r>
                        <a:rPr lang="en-US" sz="1200" b="0"/>
                        <a:t>x 44 </a:t>
                      </a:r>
                      <a:r>
                        <a:rPr lang="en-US" sz="1200" b="0" dirty="0"/>
                        <a:t>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1" dirty="0">
                          <a:solidFill>
                            <a:schemeClr val="bg1"/>
                          </a:solidFill>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1" dirty="0" err="1"/>
                        <a:t>Mfr</a:t>
                      </a:r>
                      <a:r>
                        <a:rPr lang="en-US" sz="1200" b="1" dirty="0"/>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t>Crown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1758765">
                <a:tc rowSpan="3">
                  <a:txBody>
                    <a:bodyPr/>
                    <a:lstStyle/>
                    <a:p>
                      <a:pPr algn="l"/>
                      <a:r>
                        <a:rPr lang="en-US" sz="1200" b="1" dirty="0">
                          <a:solidFill>
                            <a:schemeClr val="tx1"/>
                          </a:solidFill>
                        </a:rPr>
                        <a:t>Connor Cortez 850-582-8506</a:t>
                      </a:r>
                    </a:p>
                    <a:p>
                      <a:pPr algn="l"/>
                      <a:br>
                        <a:rPr lang="en-US" sz="1200" b="1" dirty="0">
                          <a:solidFill>
                            <a:schemeClr val="tx1"/>
                          </a:solidFill>
                        </a:rPr>
                      </a:br>
                      <a:r>
                        <a:rPr lang="en-US" sz="1200" b="1" dirty="0">
                          <a:solidFill>
                            <a:schemeClr val="tx1"/>
                          </a:solidFill>
                        </a:rPr>
                        <a:t>Seth Cortez </a:t>
                      </a:r>
                    </a:p>
                    <a:p>
                      <a:pPr algn="l"/>
                      <a:r>
                        <a:rPr lang="en-US" sz="1200" b="1" dirty="0">
                          <a:solidFill>
                            <a:schemeClr val="tx1"/>
                          </a:solidFill>
                        </a:rPr>
                        <a:t>337-348-1439</a:t>
                      </a:r>
                    </a:p>
                    <a:p>
                      <a:pPr algn="l"/>
                      <a:endParaRPr lang="en-US" sz="1200" b="1" dirty="0">
                        <a:solidFill>
                          <a:schemeClr val="tx1"/>
                        </a:solidFill>
                      </a:endParaRPr>
                    </a:p>
                    <a:p>
                      <a:pPr algn="l"/>
                      <a:r>
                        <a:rPr lang="en-US" sz="1500" b="1" dirty="0">
                          <a:solidFill>
                            <a:srgbClr val="FF0000"/>
                          </a:solidFill>
                          <a:highlight>
                            <a:srgbClr val="FFFF00"/>
                          </a:highlight>
                        </a:rPr>
                        <a:t>DOUBLE WIDE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1" dirty="0"/>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solidFill>
                            <a:schemeClr val="tx1"/>
                          </a:solidFill>
                        </a:rPr>
                        <a:t>Appliances included – stove, dishwasher, refrigerator, washer &amp; dryer</a:t>
                      </a:r>
                    </a:p>
                    <a:p>
                      <a:pPr marL="171450" indent="-171450">
                        <a:buFont typeface="Arial" panose="020B0604020202020204" pitchFamily="34" charset="0"/>
                        <a:buChar char="•"/>
                      </a:pPr>
                      <a:r>
                        <a:rPr lang="en-US" sz="1200" b="0" dirty="0">
                          <a:solidFill>
                            <a:schemeClr val="tx1"/>
                          </a:solidFill>
                        </a:rPr>
                        <a:t>Garden tub in master bath </a:t>
                      </a:r>
                    </a:p>
                    <a:p>
                      <a:pPr marL="171450" indent="-171450">
                        <a:buFont typeface="Arial" panose="020B0604020202020204" pitchFamily="34" charset="0"/>
                        <a:buChar char="•"/>
                      </a:pPr>
                      <a:r>
                        <a:rPr lang="en-US" sz="1200" b="0" dirty="0">
                          <a:solidFill>
                            <a:schemeClr val="tx1"/>
                          </a:solidFill>
                        </a:rPr>
                        <a:t>Fenced in yard</a:t>
                      </a:r>
                    </a:p>
                    <a:p>
                      <a:pPr marL="171450" indent="-171450">
                        <a:buFont typeface="Arial" panose="020B0604020202020204" pitchFamily="34" charset="0"/>
                        <a:buChar char="•"/>
                      </a:pPr>
                      <a:r>
                        <a:rPr lang="en-US" sz="1200" b="0" dirty="0">
                          <a:solidFill>
                            <a:schemeClr val="tx1"/>
                          </a:solidFill>
                        </a:rPr>
                        <a:t>Storage shed (8ftx10ft) with mower included</a:t>
                      </a:r>
                    </a:p>
                    <a:p>
                      <a:pPr marL="171450" indent="-171450">
                        <a:buFont typeface="Arial" panose="020B0604020202020204" pitchFamily="34" charset="0"/>
                        <a:buChar char="•"/>
                      </a:pPr>
                      <a:r>
                        <a:rPr lang="en-US" sz="1200" b="0" dirty="0">
                          <a:solidFill>
                            <a:schemeClr val="tx1"/>
                          </a:solidFill>
                        </a:rPr>
                        <a:t>No carpet</a:t>
                      </a:r>
                    </a:p>
                    <a:p>
                      <a:pPr marL="171450" indent="-171450">
                        <a:buFont typeface="Arial" panose="020B0604020202020204" pitchFamily="34" charset="0"/>
                        <a:buChar char="•"/>
                      </a:pPr>
                      <a:r>
                        <a:rPr lang="en-US" sz="1200" b="0" dirty="0">
                          <a:solidFill>
                            <a:schemeClr val="tx1"/>
                          </a:solidFill>
                        </a:rPr>
                        <a:t>Split bedroom house plan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washer/dryer (2022)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refrigerator (2023)</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back porch (2026)</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vinyl flooring throughout (2024)</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t>New light switches/outlets (2025)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1868138">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1" dirty="0"/>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t>Home available after MSU-CVM graduation (mid-May)</a:t>
                      </a:r>
                    </a:p>
                    <a:p>
                      <a:pPr marL="171450" indent="-171450">
                        <a:buFont typeface="Arial" panose="020B0604020202020204" pitchFamily="34" charset="0"/>
                        <a:buChar char="•"/>
                      </a:pPr>
                      <a:r>
                        <a:rPr lang="en-US" sz="1200" b="0" baseline="0" dirty="0"/>
                        <a:t>Quiet street, no neighbors in front of or behind property. Front porch view of pasture.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2434990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669C6-3C9F-F9E3-3C3F-72A9CE08A76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2D734183-6EE0-F218-5735-7743BD59A2A0}"/>
              </a:ext>
            </a:extLst>
          </p:cNvPr>
          <p:cNvSpPr>
            <a:spLocks noGrp="1"/>
          </p:cNvSpPr>
          <p:nvPr>
            <p:ph type="subTitle" idx="1"/>
          </p:nvPr>
        </p:nvSpPr>
        <p:spPr>
          <a:xfrm>
            <a:off x="155944" y="933449"/>
            <a:ext cx="6556744" cy="1973055"/>
          </a:xfrm>
        </p:spPr>
        <p:txBody>
          <a:bodyPr>
            <a:noAutofit/>
          </a:bodyPr>
          <a:lstStyle/>
          <a:p>
            <a:pPr marL="177800" indent="-177800" algn="l">
              <a:buFont typeface="Arial" panose="020B0604020202020204" pitchFamily="34" charset="0"/>
              <a:buChar char="•"/>
            </a:pPr>
            <a:r>
              <a:rPr lang="en-US" sz="900" dirty="0">
                <a:solidFill>
                  <a:schemeClr val="accent6">
                    <a:lumMod val="50000"/>
                  </a:schemeClr>
                </a:solidFill>
              </a:rPr>
              <a:t>JennLake Meadows must approve applications </a:t>
            </a:r>
            <a:r>
              <a:rPr lang="en-US" sz="900" b="1" u="sng" dirty="0">
                <a:solidFill>
                  <a:schemeClr val="accent6">
                    <a:lumMod val="50000"/>
                  </a:schemeClr>
                </a:solidFill>
              </a:rPr>
              <a:t>BEFORE</a:t>
            </a:r>
            <a:r>
              <a:rPr lang="en-US" sz="9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9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9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9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27DE3E5-7514-64AB-7890-9B9BB4DDDFA0}"/>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255D17FC-F5CF-6B6A-3DB9-5FE00F4EB1C8}"/>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03/19/2026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854B83BE-AED3-B61E-FAD2-9F82ABE497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B3A5F121-CA89-DB56-F241-2A7CE9118A56}"/>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8BD34C6A-EF2D-9934-0261-DFAADF7CC321}"/>
              </a:ext>
            </a:extLst>
          </p:cNvPr>
          <p:cNvGraphicFramePr>
            <a:graphicFrameLocks noGrp="1"/>
          </p:cNvGraphicFramePr>
          <p:nvPr>
            <p:extLst>
              <p:ext uri="{D42A27DB-BD31-4B8C-83A1-F6EECF244321}">
                <p14:modId xmlns:p14="http://schemas.microsoft.com/office/powerpoint/2010/main" val="1565022579"/>
              </p:ext>
            </p:extLst>
          </p:nvPr>
        </p:nvGraphicFramePr>
        <p:xfrm>
          <a:off x="155944" y="2391249"/>
          <a:ext cx="6598387" cy="6687644"/>
        </p:xfrm>
        <a:graphic>
          <a:graphicData uri="http://schemas.openxmlformats.org/drawingml/2006/table">
            <a:tbl>
              <a:tblPr firstRow="1" bandRow="1">
                <a:tableStyleId>{93296810-A885-4BE3-A3E7-6D5BEEA58F35}</a:tableStyleId>
              </a:tblPr>
              <a:tblGrid>
                <a:gridCol w="1778812">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19">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259942">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343882">
                <a:tc rowSpan="2">
                  <a:txBody>
                    <a:bodyPr/>
                    <a:lstStyle/>
                    <a:p>
                      <a:pPr algn="ctr"/>
                      <a:r>
                        <a:rPr lang="en-US" sz="1200" b="1" dirty="0">
                          <a:latin typeface="+mn-lt"/>
                        </a:rPr>
                        <a:t>92 Bernice Way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1996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$45,000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77700">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72 x 14 2BD/2BA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36630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Redman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866183">
                <a:tc rowSpan="3">
                  <a:txBody>
                    <a:bodyPr/>
                    <a:lstStyle/>
                    <a:p>
                      <a:pPr algn="l"/>
                      <a:r>
                        <a:rPr lang="en-US" sz="1200" b="1" dirty="0">
                          <a:solidFill>
                            <a:schemeClr val="tx1"/>
                          </a:solidFill>
                          <a:latin typeface="+mn-lt"/>
                        </a:rPr>
                        <a:t>James Slocum</a:t>
                      </a:r>
                    </a:p>
                    <a:p>
                      <a:pPr algn="l"/>
                      <a:r>
                        <a:rPr lang="en-US" sz="1200" b="1" dirty="0">
                          <a:solidFill>
                            <a:schemeClr val="tx1"/>
                          </a:solidFill>
                          <a:latin typeface="+mn-lt"/>
                        </a:rPr>
                        <a:t>260-579-8873</a:t>
                      </a:r>
                    </a:p>
                    <a:p>
                      <a:pPr algn="l"/>
                      <a:r>
                        <a:rPr lang="en-US" sz="1200" b="1" dirty="0">
                          <a:solidFill>
                            <a:schemeClr val="tx1"/>
                          </a:solidFill>
                          <a:latin typeface="+mn-lt"/>
                          <a:hlinkClick r:id="rId5"/>
                        </a:rPr>
                        <a:t>jameslocum@gmail.com</a:t>
                      </a:r>
                      <a:endParaRPr lang="en-US" sz="1200" b="1" dirty="0">
                        <a:solidFill>
                          <a:schemeClr val="tx1"/>
                        </a:solidFill>
                        <a:latin typeface="+mn-lt"/>
                      </a:endParaRPr>
                    </a:p>
                    <a:p>
                      <a:pPr algn="l"/>
                      <a:endParaRPr lang="en-US" sz="1200" b="1" dirty="0">
                        <a:solidFill>
                          <a:schemeClr val="tx1"/>
                        </a:solidFill>
                        <a:latin typeface="+mn-lt"/>
                      </a:endParaRPr>
                    </a:p>
                    <a:p>
                      <a:pPr algn="l"/>
                      <a:r>
                        <a:rPr lang="en-US" sz="1200" b="1" dirty="0">
                          <a:solidFill>
                            <a:schemeClr val="tx1"/>
                          </a:solidFill>
                          <a:latin typeface="+mn-lt"/>
                        </a:rPr>
                        <a:t>Text or email to get a full list of upgrades done in the home</a:t>
                      </a: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dirty="0">
                          <a:latin typeface="+mn-lt"/>
                        </a:rPr>
                        <a:t>Master bedroom walk in closet and large tub</a:t>
                      </a:r>
                    </a:p>
                    <a:p>
                      <a:pPr marL="171450" indent="-171450">
                        <a:buFont typeface="Arial" panose="020B0604020202020204" pitchFamily="34" charset="0"/>
                        <a:buChar char="•"/>
                      </a:pPr>
                      <a:r>
                        <a:rPr lang="en-US" sz="1200" b="0" dirty="0">
                          <a:latin typeface="+mn-lt"/>
                        </a:rPr>
                        <a:t>Open concept living room, kitchen, dining area</a:t>
                      </a:r>
                    </a:p>
                    <a:p>
                      <a:pPr marL="171450" indent="-171450">
                        <a:buFont typeface="Arial" panose="020B0604020202020204" pitchFamily="34" charset="0"/>
                        <a:buChar char="•"/>
                      </a:pPr>
                      <a:r>
                        <a:rPr lang="en-US" sz="1200" b="0" dirty="0">
                          <a:latin typeface="+mn-lt"/>
                        </a:rPr>
                        <a:t>Large fenced in backyard with shed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101823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Nearly everything has been upgraded or redone</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Redone outdoor landscaping and reseeded lawn</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Exterior and interior newly painted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under house vinyl skirting and new metal roof</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All new overhead lighting, and ceiling fans replaced</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Luxury vinyl plank flooring throughout main area</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Refinished kitchen &amp; bathroom counters, added backsplash, new stainless steel kitchen faucet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Kitchen cabinets freshly painted, with new fixtures</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New blinds and curtains in every room</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baseline="0" dirty="0">
                          <a:latin typeface="+mn-lt"/>
                        </a:rPr>
                        <a:t>Fiber optic internet installed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804691">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Move in ready May 18</a:t>
                      </a:r>
                      <a:r>
                        <a:rPr lang="en-US" sz="1200" b="0" baseline="30000" dirty="0">
                          <a:latin typeface="+mn-lt"/>
                        </a:rPr>
                        <a:t>th</a:t>
                      </a:r>
                      <a:r>
                        <a:rPr lang="en-US" sz="1200" b="0" baseline="0" dirty="0">
                          <a:latin typeface="+mn-lt"/>
                        </a:rPr>
                        <a:t>, 2026</a:t>
                      </a:r>
                    </a:p>
                    <a:p>
                      <a:pPr marL="171450" indent="-171450">
                        <a:buFont typeface="Arial" panose="020B0604020202020204" pitchFamily="34" charset="0"/>
                        <a:buChar char="•"/>
                      </a:pPr>
                      <a:r>
                        <a:rPr lang="en-US" sz="1200" b="0" baseline="0" dirty="0">
                          <a:latin typeface="+mn-lt"/>
                        </a:rPr>
                        <a:t>New stainless steal appliances included: flat top electric stove, microwave, refrigerator, dishwasher</a:t>
                      </a:r>
                    </a:p>
                    <a:p>
                      <a:pPr marL="171450" indent="-171450">
                        <a:buFont typeface="Arial" panose="020B0604020202020204" pitchFamily="34" charset="0"/>
                        <a:buChar char="•"/>
                      </a:pPr>
                      <a:r>
                        <a:rPr lang="en-US" sz="1200" b="0" baseline="0" dirty="0">
                          <a:latin typeface="+mn-lt"/>
                        </a:rPr>
                        <a:t>Washer and dryer also included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4228845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224D0-7967-A8C3-DBDF-E4B6BD563F2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4CB9C319-5309-1BA9-8D49-572F8B84F71B}"/>
              </a:ext>
            </a:extLst>
          </p:cNvPr>
          <p:cNvSpPr>
            <a:spLocks noGrp="1"/>
          </p:cNvSpPr>
          <p:nvPr>
            <p:ph type="subTitle" idx="1"/>
          </p:nvPr>
        </p:nvSpPr>
        <p:spPr>
          <a:xfrm>
            <a:off x="155944" y="933450"/>
            <a:ext cx="6453200" cy="1999460"/>
          </a:xfrm>
        </p:spPr>
        <p:txBody>
          <a:bodyPr>
            <a:noAutofit/>
          </a:bodyPr>
          <a:lstStyle/>
          <a:p>
            <a:pPr marL="177800" indent="-177800" algn="l">
              <a:buFont typeface="Arial" panose="020B0604020202020204" pitchFamily="34" charset="0"/>
              <a:buChar char="•"/>
            </a:pPr>
            <a:r>
              <a:rPr lang="en-US" sz="1050" dirty="0">
                <a:solidFill>
                  <a:schemeClr val="accent6">
                    <a:lumMod val="50000"/>
                  </a:schemeClr>
                </a:solidFill>
              </a:rPr>
              <a:t>JennLake Meadows must approve applications </a:t>
            </a:r>
            <a:r>
              <a:rPr lang="en-US" sz="1050" b="1" u="sng" dirty="0">
                <a:solidFill>
                  <a:schemeClr val="accent6">
                    <a:lumMod val="50000"/>
                  </a:schemeClr>
                </a:solidFill>
              </a:rPr>
              <a:t>BEFORE</a:t>
            </a:r>
            <a:r>
              <a:rPr lang="en-US" sz="105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05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05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05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448C3F2A-BB37-4A6C-F0E3-3B5EFD5EDA59}"/>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E73D8A35-DF00-2170-4388-E2C0E927DB96}"/>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3/19/2026</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4E534571-6A61-1173-4E77-F8669269E9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92B9EFED-FD2D-1C81-93A3-4D777EDE6053}"/>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1A543997-6740-1FB9-19D5-0755C0ABABE8}"/>
              </a:ext>
            </a:extLst>
          </p:cNvPr>
          <p:cNvGraphicFramePr>
            <a:graphicFrameLocks noGrp="1"/>
          </p:cNvGraphicFramePr>
          <p:nvPr>
            <p:extLst>
              <p:ext uri="{D42A27DB-BD31-4B8C-83A1-F6EECF244321}">
                <p14:modId xmlns:p14="http://schemas.microsoft.com/office/powerpoint/2010/main" val="1288410039"/>
              </p:ext>
            </p:extLst>
          </p:nvPr>
        </p:nvGraphicFramePr>
        <p:xfrm>
          <a:off x="129805" y="3249249"/>
          <a:ext cx="6598389" cy="5829644"/>
        </p:xfrm>
        <a:graphic>
          <a:graphicData uri="http://schemas.openxmlformats.org/drawingml/2006/table">
            <a:tbl>
              <a:tblPr firstRow="1" bandRow="1">
                <a:tableStyleId>{93296810-A885-4BE3-A3E7-6D5BEEA58F35}</a:tableStyleId>
              </a:tblPr>
              <a:tblGrid>
                <a:gridCol w="1778813">
                  <a:extLst>
                    <a:ext uri="{9D8B030D-6E8A-4147-A177-3AD203B41FA5}">
                      <a16:colId xmlns:a16="http://schemas.microsoft.com/office/drawing/2014/main" val="2067313853"/>
                    </a:ext>
                  </a:extLst>
                </a:gridCol>
                <a:gridCol w="1157504">
                  <a:extLst>
                    <a:ext uri="{9D8B030D-6E8A-4147-A177-3AD203B41FA5}">
                      <a16:colId xmlns:a16="http://schemas.microsoft.com/office/drawing/2014/main" val="3838584133"/>
                    </a:ext>
                  </a:extLst>
                </a:gridCol>
                <a:gridCol w="2852020">
                  <a:extLst>
                    <a:ext uri="{9D8B030D-6E8A-4147-A177-3AD203B41FA5}">
                      <a16:colId xmlns:a16="http://schemas.microsoft.com/office/drawing/2014/main" val="2576815655"/>
                    </a:ext>
                  </a:extLst>
                </a:gridCol>
                <a:gridCol w="810052">
                  <a:extLst>
                    <a:ext uri="{9D8B030D-6E8A-4147-A177-3AD203B41FA5}">
                      <a16:colId xmlns:a16="http://schemas.microsoft.com/office/drawing/2014/main" val="263370199"/>
                    </a:ext>
                  </a:extLst>
                </a:gridCol>
              </a:tblGrid>
              <a:tr h="31455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96536">
                <a:tc rowSpan="2">
                  <a:txBody>
                    <a:bodyPr/>
                    <a:lstStyle/>
                    <a:p>
                      <a:pPr algn="ctr"/>
                      <a:r>
                        <a:rPr lang="en-US" sz="1200" b="1" dirty="0">
                          <a:latin typeface="+mn-lt"/>
                        </a:rPr>
                        <a:t>120 Bernice Way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2023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algn="ctr"/>
                      <a:r>
                        <a:rPr lang="en-US" sz="1200" b="1" dirty="0"/>
                        <a:t>$98,750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83102">
                <a:tc vMerge="1">
                  <a:txBody>
                    <a:bodyPr/>
                    <a:lstStyle/>
                    <a:p>
                      <a:endParaRPr lang="en-US"/>
                    </a:p>
                  </a:txBody>
                  <a:tcPr/>
                </a:tc>
                <a:tc>
                  <a:txBody>
                    <a:bodyPr/>
                    <a:lstStyle/>
                    <a:p>
                      <a:pPr algn="r"/>
                      <a:r>
                        <a:rPr lang="en-US" sz="1200" b="0" dirty="0">
                          <a:latin typeface="+mn-lt"/>
                        </a:rPr>
                        <a:t>Size: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16 x 76 3BD/2BA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29653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mn-lt"/>
                        </a:rPr>
                        <a:t>Seller Info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en-US" sz="1200" b="0" dirty="0" err="1">
                          <a:latin typeface="+mn-lt"/>
                        </a:rPr>
                        <a:t>Mfr</a:t>
                      </a:r>
                      <a:r>
                        <a:rPr lang="en-US" sz="1200" b="0" dirty="0">
                          <a:latin typeface="+mn-lt"/>
                        </a:rPr>
                        <a:t>/Model: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200" b="0" dirty="0">
                          <a:latin typeface="+mn-lt"/>
                        </a:rPr>
                        <a:t>Clayton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3731404">
                <a:tc rowSpan="3">
                  <a:txBody>
                    <a:bodyPr/>
                    <a:lstStyle/>
                    <a:p>
                      <a:r>
                        <a:rPr lang="en-US" sz="1350" b="1" kern="1200" dirty="0">
                          <a:solidFill>
                            <a:schemeClr val="dk1"/>
                          </a:solidFill>
                          <a:effectLst/>
                          <a:latin typeface="+mn-lt"/>
                          <a:ea typeface="+mn-ea"/>
                          <a:cs typeface="+mn-cs"/>
                        </a:rPr>
                        <a:t>Bo Seago</a:t>
                      </a:r>
                    </a:p>
                    <a:p>
                      <a:r>
                        <a:rPr lang="en-US" sz="1350" b="1" kern="1200" dirty="0">
                          <a:solidFill>
                            <a:schemeClr val="dk1"/>
                          </a:solidFill>
                          <a:effectLst/>
                          <a:latin typeface="+mn-lt"/>
                          <a:ea typeface="+mn-ea"/>
                          <a:cs typeface="+mn-cs"/>
                        </a:rPr>
                        <a:t>662-603-4030 </a:t>
                      </a:r>
                      <a:r>
                        <a:rPr lang="en-US" sz="1350" b="1" u="sng" kern="1200" dirty="0">
                          <a:solidFill>
                            <a:schemeClr val="dk1"/>
                          </a:solidFill>
                          <a:effectLst/>
                          <a:latin typeface="+mn-lt"/>
                          <a:ea typeface="+mn-ea"/>
                          <a:cs typeface="+mn-cs"/>
                          <a:hlinkClick r:id="rId5"/>
                        </a:rPr>
                        <a:t>boseago@gmail.com</a:t>
                      </a:r>
                      <a:endParaRPr lang="en-US" sz="1350" b="1" kern="1200" dirty="0">
                        <a:solidFill>
                          <a:schemeClr val="dk1"/>
                        </a:solidFill>
                        <a:effectLst/>
                        <a:latin typeface="+mn-lt"/>
                        <a:ea typeface="+mn-ea"/>
                        <a:cs typeface="+mn-cs"/>
                      </a:endParaRPr>
                    </a:p>
                    <a:p>
                      <a:pPr algn="l"/>
                      <a:endParaRPr lang="en-US" sz="1200" b="1" dirty="0">
                        <a:solidFill>
                          <a:schemeClr val="tx1"/>
                        </a:solidFill>
                        <a:latin typeface="+mn-lt"/>
                      </a:endParaRPr>
                    </a:p>
                    <a:p>
                      <a:pPr algn="l"/>
                      <a:endParaRPr lang="en-US" sz="1200" b="1"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sz="1200" b="0" dirty="0">
                          <a:latin typeface="+mn-lt"/>
                        </a:rPr>
                        <a:t>Features: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Large Kitchen Island</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Built-in Coffee Bar</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Open Living / Kitchen Layout</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Separate Laundry Space</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Study / Work Area</a:t>
                      </a:r>
                    </a:p>
                    <a:p>
                      <a:pPr marL="171450" indent="-171450">
                        <a:buFont typeface="Arial" panose="020B0604020202020204" pitchFamily="34" charset="0"/>
                        <a:buChar char="•"/>
                      </a:pPr>
                      <a:r>
                        <a:rPr lang="en-US" sz="1200" b="0" i="0" u="none" strike="noStrike" kern="1200" baseline="0" dirty="0">
                          <a:solidFill>
                            <a:schemeClr val="dk1"/>
                          </a:solidFill>
                          <a:latin typeface="+mn-lt"/>
                          <a:ea typeface="+mn-ea"/>
                          <a:cs typeface="+mn-cs"/>
                        </a:rPr>
                        <a:t>Front AND Rear Decks</a:t>
                      </a:r>
                    </a:p>
                    <a:p>
                      <a:pPr marL="285750" indent="-285750">
                        <a:buFont typeface="Arial" panose="020B0604020202020204" pitchFamily="34" charset="0"/>
                        <a:buChar char="•"/>
                      </a:pPr>
                      <a:r>
                        <a:rPr lang="en-US" sz="1350" b="0" i="0" u="none" strike="noStrike" kern="1200" baseline="0" dirty="0">
                          <a:solidFill>
                            <a:schemeClr val="dk1"/>
                          </a:solidFill>
                          <a:latin typeface="+mn-lt"/>
                          <a:ea typeface="+mn-ea"/>
                          <a:cs typeface="+mn-cs"/>
                        </a:rPr>
                        <a:t>The kitchen is the centerpiece of the home, featuring a large island, modern cabinets, stainless appliances, tile backsplash, and a dedicated coffee bar area. It opens directly into the living space, making the home feel much larger than 1,140 sq. ft.</a:t>
                      </a:r>
                    </a:p>
                    <a:p>
                      <a:pPr marL="285750" indent="-285750">
                        <a:buFont typeface="Arial" panose="020B0604020202020204" pitchFamily="34" charset="0"/>
                        <a:buChar char="•"/>
                      </a:pPr>
                      <a:r>
                        <a:rPr lang="en-US" sz="1350" b="0" i="0" u="none" strike="noStrike" kern="1200" baseline="0" dirty="0">
                          <a:solidFill>
                            <a:schemeClr val="dk1"/>
                          </a:solidFill>
                          <a:latin typeface="+mn-lt"/>
                          <a:ea typeface="+mn-ea"/>
                          <a:cs typeface="+mn-cs"/>
                        </a:rPr>
                        <a:t>The master bedroom is oversized and includes a large private master bathroom.</a:t>
                      </a:r>
                    </a:p>
                    <a:p>
                      <a:pPr marL="285750" indent="-285750">
                        <a:buFont typeface="Arial" panose="020B0604020202020204" pitchFamily="34" charset="0"/>
                        <a:buChar char="•"/>
                      </a:pPr>
                      <a:r>
                        <a:rPr lang="en-US" sz="1350" b="0" i="0" u="none" strike="noStrike" kern="1200" baseline="0" dirty="0">
                          <a:solidFill>
                            <a:schemeClr val="dk1"/>
                          </a:solidFill>
                          <a:latin typeface="+mn-lt"/>
                          <a:ea typeface="+mn-ea"/>
                          <a:cs typeface="+mn-cs"/>
                        </a:rPr>
                        <a:t>Custom 2in white faux wood blinds throughout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501252">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Maintenance / Upgrades: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baseline="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0">
                <a:tc vMerge="1">
                  <a:txBody>
                    <a:bodyPr/>
                    <a:lstStyle/>
                    <a:p>
                      <a:pPr algn="ctr"/>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lang="en-US" sz="1200" b="0" dirty="0">
                          <a:latin typeface="+mn-lt"/>
                        </a:rPr>
                        <a:t>Other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71450" indent="-171450">
                        <a:buFont typeface="Arial" panose="020B0604020202020204" pitchFamily="34" charset="0"/>
                        <a:buChar char="•"/>
                      </a:pPr>
                      <a:r>
                        <a:rPr lang="en-US" sz="1200" b="0" baseline="0" dirty="0">
                          <a:latin typeface="+mn-lt"/>
                        </a:rPr>
                        <a:t>Sectional, and TV cabinet included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8558872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25134</TotalTime>
  <Words>1531</Words>
  <Application>Microsoft Office PowerPoint</Application>
  <PresentationFormat>On-screen Show (4:3)</PresentationFormat>
  <Paragraphs>209</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2026 Used Homes and Available Lots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124</cp:revision>
  <cp:lastPrinted>2026-03-20T15:37:47Z</cp:lastPrinted>
  <dcterms:created xsi:type="dcterms:W3CDTF">2017-07-26T21:02:01Z</dcterms:created>
  <dcterms:modified xsi:type="dcterms:W3CDTF">2026-03-20T15:57:19Z</dcterms:modified>
</cp:coreProperties>
</file>