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88" r:id="rId2"/>
    <p:sldId id="331" r:id="rId3"/>
    <p:sldId id="326" r:id="rId4"/>
    <p:sldId id="332" r:id="rId5"/>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custSel addSld delSld modSld">
      <pc:chgData name="Dori Hale" userId="14c1f408-cf59-45a1-9f78-52634d255e35" providerId="ADAL" clId="{975657A5-1D2A-49B2-BF59-57DB7D9FA65B}" dt="2026-05-25T20:52:22.078" v="774" actId="2696"/>
      <pc:docMkLst>
        <pc:docMk/>
      </pc:docMkLst>
      <pc:sldChg chg="addSp modSp mod">
        <pc:chgData name="Dori Hale" userId="14c1f408-cf59-45a1-9f78-52634d255e35" providerId="ADAL" clId="{975657A5-1D2A-49B2-BF59-57DB7D9FA65B}" dt="2026-05-25T20:52:13.065" v="772" actId="20577"/>
        <pc:sldMkLst>
          <pc:docMk/>
          <pc:sldMk cId="856944360" sldId="288"/>
        </pc:sldMkLst>
        <pc:spChg chg="add mod">
          <ac:chgData name="Dori Hale" userId="14c1f408-cf59-45a1-9f78-52634d255e35" providerId="ADAL" clId="{975657A5-1D2A-49B2-BF59-57DB7D9FA65B}" dt="2026-05-25T20:52:07.608" v="771" actId="20577"/>
          <ac:spMkLst>
            <pc:docMk/>
            <pc:sldMk cId="856944360" sldId="288"/>
            <ac:spMk id="11" creationId="{2A2D854E-5954-D45B-CCA2-6DFAF128476A}"/>
          </ac:spMkLst>
        </pc:spChg>
        <pc:spChg chg="mod">
          <ac:chgData name="Dori Hale" userId="14c1f408-cf59-45a1-9f78-52634d255e35" providerId="ADAL" clId="{975657A5-1D2A-49B2-BF59-57DB7D9FA65B}" dt="2026-05-25T20:52:13.065" v="772" actId="20577"/>
          <ac:spMkLst>
            <pc:docMk/>
            <pc:sldMk cId="856944360" sldId="288"/>
            <ac:spMk id="15" creationId="{F7E96BA2-B44A-48B6-90AE-632DCAD06148}"/>
          </ac:spMkLst>
        </pc:spChg>
      </pc:sldChg>
      <pc:sldChg chg="del">
        <pc:chgData name="Dori Hale" userId="14c1f408-cf59-45a1-9f78-52634d255e35" providerId="ADAL" clId="{975657A5-1D2A-49B2-BF59-57DB7D9FA65B}" dt="2026-05-25T20:52:22.078" v="774" actId="2696"/>
        <pc:sldMkLst>
          <pc:docMk/>
          <pc:sldMk cId="4161058451" sldId="327"/>
        </pc:sldMkLst>
      </pc:sldChg>
      <pc:sldChg chg="del">
        <pc:chgData name="Dori Hale" userId="14c1f408-cf59-45a1-9f78-52634d255e35" providerId="ADAL" clId="{975657A5-1D2A-49B2-BF59-57DB7D9FA65B}" dt="2026-05-25T20:52:18.793" v="773" actId="2696"/>
        <pc:sldMkLst>
          <pc:docMk/>
          <pc:sldMk cId="1205743631" sldId="330"/>
        </pc:sldMkLst>
      </pc:sldChg>
      <pc:sldChg chg="modSp add mod">
        <pc:chgData name="Dori Hale" userId="14c1f408-cf59-45a1-9f78-52634d255e35" providerId="ADAL" clId="{975657A5-1D2A-49B2-BF59-57DB7D9FA65B}" dt="2026-05-18T16:49:25.064" v="734" actId="20577"/>
        <pc:sldMkLst>
          <pc:docMk/>
          <pc:sldMk cId="592232831" sldId="332"/>
        </pc:sldMkLst>
        <pc:spChg chg="mod">
          <ac:chgData name="Dori Hale" userId="14c1f408-cf59-45a1-9f78-52634d255e35" providerId="ADAL" clId="{975657A5-1D2A-49B2-BF59-57DB7D9FA65B}" dt="2026-05-18T15:50:50.873" v="580" actId="20577"/>
          <ac:spMkLst>
            <pc:docMk/>
            <pc:sldMk cId="592232831" sldId="332"/>
            <ac:spMk id="11" creationId="{119A53F8-13BD-5D92-ADEA-129B685ED97B}"/>
          </ac:spMkLst>
        </pc:spChg>
        <pc:graphicFrameChg chg="mod modGraphic">
          <ac:chgData name="Dori Hale" userId="14c1f408-cf59-45a1-9f78-52634d255e35" providerId="ADAL" clId="{975657A5-1D2A-49B2-BF59-57DB7D9FA65B}" dt="2026-05-18T16:49:25.064" v="734" actId="20577"/>
          <ac:graphicFrameMkLst>
            <pc:docMk/>
            <pc:sldMk cId="592232831" sldId="332"/>
            <ac:graphicFrameMk id="2" creationId="{47644A46-A76A-CD71-4AE5-322459E0D06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5/25/2026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A13F-2969-3144-31D2-659A6211E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C351-D490-69FB-9A17-4DCC93183E7E}"/>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B3F067-3245-4452-EF5B-866BA160769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553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E139C-9ECB-E973-F637-7D6E0FE5D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9689D-CF0C-67BC-4B3D-BFD6E5D53E67}"/>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9CDA810-9005-B70A-4102-6DCB6616930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97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B4DA7-2CEB-8EC5-E2A1-7CD5014513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94DA15-DD53-D24A-E716-F15C1093713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BE44986A-9106-82FF-DFFB-BDD87517D52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0971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5/25/2026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saltforester@gmail.com"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nwbanes@gmail.com"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hankvan51@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52855" y="3372995"/>
            <a:ext cx="5254334" cy="1285047"/>
          </a:xfrm>
        </p:spPr>
        <p:txBody>
          <a:bodyPr>
            <a:noAutofit/>
          </a:bodyPr>
          <a:lstStyle/>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128 Dixie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150 Bernice Way</a:t>
            </a: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689216" y="3315858"/>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689216" y="2109761"/>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689216" y="24894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600" dirty="0">
                <a:solidFill>
                  <a:schemeClr val="accent6">
                    <a:lumMod val="50000"/>
                  </a:schemeClr>
                </a:solidFill>
                <a:cs typeface="Arial" panose="020B0604020202020204" pitchFamily="34" charset="0"/>
              </a:rPr>
              <a:t>There are currently </a:t>
            </a:r>
            <a:r>
              <a:rPr lang="en-US" sz="1600" b="1" dirty="0">
                <a:solidFill>
                  <a:schemeClr val="accent6">
                    <a:lumMod val="50000"/>
                  </a:schemeClr>
                </a:solidFill>
                <a:cs typeface="Arial" panose="020B0604020202020204" pitchFamily="34" charset="0"/>
              </a:rPr>
              <a:t>2 single wide lots </a:t>
            </a:r>
            <a:r>
              <a:rPr lang="en-US" sz="1600" dirty="0">
                <a:solidFill>
                  <a:schemeClr val="accent6">
                    <a:lumMod val="50000"/>
                  </a:schemeClr>
                </a:solidFill>
                <a:cs typeface="Arial" panose="020B0604020202020204" pitchFamily="34" charset="0"/>
              </a:rPr>
              <a:t>that will be available Fall 2026, and </a:t>
            </a:r>
            <a:r>
              <a:rPr lang="en-US" sz="1600" b="1" dirty="0">
                <a:solidFill>
                  <a:schemeClr val="accent6">
                    <a:lumMod val="50000"/>
                  </a:schemeClr>
                </a:solidFill>
                <a:cs typeface="Arial" panose="020B0604020202020204" pitchFamily="34" charset="0"/>
              </a:rPr>
              <a:t>1 double wide lot available now</a:t>
            </a:r>
            <a:r>
              <a:rPr lang="en-US" sz="1600" dirty="0">
                <a:solidFill>
                  <a:schemeClr val="accent6">
                    <a:lumMod val="50000"/>
                  </a:schemeClr>
                </a:solidFill>
                <a:cs typeface="Arial" panose="020B0604020202020204" pitchFamily="34" charset="0"/>
              </a:rPr>
              <a:t>!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5361978"/>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802792"/>
            <a:ext cx="1920897" cy="3539430"/>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191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512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a:t>
            </a:r>
          </a:p>
          <a:p>
            <a:pPr marL="0" lvl="1"/>
            <a:r>
              <a:rPr lang="en-US" sz="1400" b="1" dirty="0">
                <a:solidFill>
                  <a:schemeClr val="accent6">
                    <a:lumMod val="50000"/>
                  </a:schemeClr>
                </a:solidFill>
                <a:cs typeface="Arial" panose="020B0604020202020204" pitchFamily="34" charset="0"/>
              </a:rPr>
              <a:t>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11" name="TextBox 10">
            <a:extLst>
              <a:ext uri="{FF2B5EF4-FFF2-40B4-BE49-F238E27FC236}">
                <a16:creationId xmlns:a16="http://schemas.microsoft.com/office/drawing/2014/main" id="{2A2D854E-5954-D45B-CCA2-6DFAF128476A}"/>
              </a:ext>
            </a:extLst>
          </p:cNvPr>
          <p:cNvSpPr txBox="1"/>
          <p:nvPr/>
        </p:nvSpPr>
        <p:spPr>
          <a:xfrm>
            <a:off x="2475785" y="5802792"/>
            <a:ext cx="1830950" cy="954107"/>
          </a:xfrm>
          <a:prstGeom prst="rect">
            <a:avLst/>
          </a:prstGeom>
          <a:noFill/>
        </p:spPr>
        <p:txBody>
          <a:bodyPr wrap="none" rtlCol="0">
            <a:spAutoFit/>
          </a:bodyPr>
          <a:lstStyle/>
          <a:p>
            <a:pPr marL="285750" indent="-285750">
              <a:buFont typeface="Arial" panose="020B0604020202020204" pitchFamily="34" charset="0"/>
              <a:buChar char="•"/>
            </a:pPr>
            <a:r>
              <a:rPr lang="en-US" sz="1400" b="1" dirty="0">
                <a:solidFill>
                  <a:srgbClr val="2C451B"/>
                </a:solidFill>
              </a:rPr>
              <a:t>13 Bernice Way </a:t>
            </a:r>
          </a:p>
          <a:p>
            <a:pPr marL="285750" indent="-285750">
              <a:buFont typeface="Arial" panose="020B0604020202020204" pitchFamily="34" charset="0"/>
              <a:buChar char="•"/>
            </a:pPr>
            <a:r>
              <a:rPr lang="en-US" sz="1400" b="1" dirty="0">
                <a:solidFill>
                  <a:srgbClr val="2C451B"/>
                </a:solidFill>
              </a:rPr>
              <a:t>224 Bernice Way </a:t>
            </a:r>
          </a:p>
          <a:p>
            <a:pPr marL="285750" indent="-285750">
              <a:buFont typeface="Arial" panose="020B0604020202020204" pitchFamily="34" charset="0"/>
              <a:buChar char="•"/>
            </a:pPr>
            <a:r>
              <a:rPr lang="en-US" sz="1400" b="1" dirty="0">
                <a:solidFill>
                  <a:srgbClr val="2C451B"/>
                </a:solidFill>
              </a:rPr>
              <a:t>100 Jennings Loop</a:t>
            </a:r>
          </a:p>
          <a:p>
            <a:pPr marL="285750" indent="-285750">
              <a:buFont typeface="Arial" panose="020B0604020202020204" pitchFamily="34" charset="0"/>
              <a:buChar char="•"/>
            </a:pPr>
            <a:r>
              <a:rPr lang="en-US" sz="1400" b="1" dirty="0">
                <a:solidFill>
                  <a:srgbClr val="2C451B"/>
                </a:solidFill>
              </a:rPr>
              <a:t>52 Bernice Way</a:t>
            </a: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66C32-BB60-FC8F-0256-FEB7386994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71A577-72C8-FDB0-1AD0-9BD33FCBC392}"/>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1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0FF7807-F499-3DC7-8D13-4381C04D11A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ED7392B-8853-57DA-CFF6-43F222DB4840}"/>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E6F1344B-8C95-08B5-A265-108EC990FC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0E91D2CE-F118-CD67-FE66-B085B7B64F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1B59E3A-1E29-EB93-8A12-45C8DBC7AEBE}"/>
              </a:ext>
            </a:extLst>
          </p:cNvPr>
          <p:cNvGraphicFramePr>
            <a:graphicFrameLocks noGrp="1"/>
          </p:cNvGraphicFramePr>
          <p:nvPr>
            <p:extLst>
              <p:ext uri="{D42A27DB-BD31-4B8C-83A1-F6EECF244321}">
                <p14:modId xmlns:p14="http://schemas.microsoft.com/office/powerpoint/2010/main" val="1594084122"/>
              </p:ext>
            </p:extLst>
          </p:nvPr>
        </p:nvGraphicFramePr>
        <p:xfrm>
          <a:off x="83349" y="3214525"/>
          <a:ext cx="6598389" cy="5758101"/>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t>128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$92,000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Hamilton/Hodges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450266">
                <a:tc rowSpan="3">
                  <a:txBody>
                    <a:bodyPr/>
                    <a:lstStyle/>
                    <a:p>
                      <a:pPr algn="l"/>
                      <a:r>
                        <a:rPr lang="en-US" sz="1200" b="1" dirty="0">
                          <a:solidFill>
                            <a:schemeClr val="tx1"/>
                          </a:solidFill>
                        </a:rPr>
                        <a:t>Pete Stanovich</a:t>
                      </a:r>
                    </a:p>
                    <a:p>
                      <a:pPr algn="l"/>
                      <a:r>
                        <a:rPr lang="en-US" sz="1200" b="1" dirty="0">
                          <a:solidFill>
                            <a:schemeClr val="tx1"/>
                          </a:solidFill>
                        </a:rPr>
                        <a:t>251-753-2501</a:t>
                      </a:r>
                    </a:p>
                    <a:p>
                      <a:pPr algn="l"/>
                      <a:r>
                        <a:rPr lang="en-US" sz="1200" b="1" dirty="0">
                          <a:solidFill>
                            <a:schemeClr val="tx1"/>
                          </a:solidFill>
                          <a:hlinkClick r:id="rId5"/>
                        </a:rPr>
                        <a:t>saltforester@gmail.com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Jackson Stanovich</a:t>
                      </a:r>
                    </a:p>
                    <a:p>
                      <a:pPr algn="l"/>
                      <a:r>
                        <a:rPr lang="en-US" sz="1200" b="1" dirty="0">
                          <a:solidFill>
                            <a:schemeClr val="tx1"/>
                          </a:solidFill>
                        </a:rPr>
                        <a:t>251-753-9893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Metal Roof</a:t>
                      </a:r>
                    </a:p>
                    <a:p>
                      <a:pPr marL="171450" indent="-171450">
                        <a:buFont typeface="Arial" panose="020B0604020202020204" pitchFamily="34" charset="0"/>
                        <a:buChar char="•"/>
                      </a:pPr>
                      <a:r>
                        <a:rPr lang="en-US" sz="1200" b="0" dirty="0"/>
                        <a:t>Thermal Pane Windows</a:t>
                      </a:r>
                    </a:p>
                    <a:p>
                      <a:pPr marL="171450" indent="-171450">
                        <a:buFont typeface="Arial" panose="020B0604020202020204" pitchFamily="34" charset="0"/>
                        <a:buChar char="•"/>
                      </a:pPr>
                      <a:r>
                        <a:rPr lang="en-US" sz="1200" b="0" dirty="0"/>
                        <a:t>Composite Siding ( Non- Vinyl )</a:t>
                      </a:r>
                    </a:p>
                    <a:p>
                      <a:pPr marL="171450" indent="-171450">
                        <a:buFont typeface="Arial" panose="020B0604020202020204" pitchFamily="34" charset="0"/>
                        <a:buChar char="•"/>
                      </a:pPr>
                      <a:r>
                        <a:rPr lang="en-US" sz="1200" b="0" dirty="0"/>
                        <a:t>Non-Smoking Home</a:t>
                      </a:r>
                    </a:p>
                    <a:p>
                      <a:pPr marL="171450" indent="-171450">
                        <a:buFont typeface="Arial" panose="020B0604020202020204" pitchFamily="34" charset="0"/>
                        <a:buChar char="•"/>
                      </a:pPr>
                      <a:r>
                        <a:rPr lang="en-US" sz="1200" b="0" dirty="0"/>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Fiber Optic Internet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6604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Appliances included ( Except washer and Dryer)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06745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2270-52E3-22FB-3876-0339B389A73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8127001-7F45-0C9A-80EA-CCBEDF468C7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08447DF1-4B71-6BB6-7EEB-63F459BABD8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DF371E46-3189-3811-AE4C-49E6A29A2342}"/>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3/31/2026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534D438-0AB8-1731-CD7A-C92267FF1D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E7EB08A-3306-151D-7B99-EA914EA38620}"/>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A230630D-9FD2-FCEA-57DC-BAE64F85B4D1}"/>
              </a:ext>
            </a:extLst>
          </p:cNvPr>
          <p:cNvGraphicFramePr>
            <a:graphicFrameLocks noGrp="1"/>
          </p:cNvGraphicFramePr>
          <p:nvPr>
            <p:extLst>
              <p:ext uri="{D42A27DB-BD31-4B8C-83A1-F6EECF244321}">
                <p14:modId xmlns:p14="http://schemas.microsoft.com/office/powerpoint/2010/main" val="2892725001"/>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142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80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Southern / Signature Model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Michael Banes </a:t>
                      </a:r>
                    </a:p>
                    <a:p>
                      <a:r>
                        <a:rPr lang="en-US" sz="1350" b="1" kern="1200" dirty="0">
                          <a:solidFill>
                            <a:schemeClr val="dk1"/>
                          </a:solidFill>
                          <a:effectLst/>
                          <a:latin typeface="+mn-lt"/>
                          <a:ea typeface="+mn-ea"/>
                          <a:cs typeface="+mn-cs"/>
                        </a:rPr>
                        <a:t>601-259-3773</a:t>
                      </a:r>
                    </a:p>
                    <a:p>
                      <a:r>
                        <a:rPr lang="en-US" sz="1350" b="1" kern="1200" dirty="0">
                          <a:solidFill>
                            <a:schemeClr val="dk1"/>
                          </a:solidFill>
                          <a:effectLst/>
                          <a:latin typeface="+mn-lt"/>
                          <a:ea typeface="+mn-ea"/>
                          <a:cs typeface="+mn-cs"/>
                          <a:hlinkClick r:id="rId5"/>
                        </a:rPr>
                        <a:t>nwbanes@gmail.com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Text or email if you have any questions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Front/back porch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Fenced yard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No carpet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Jacuzzi master bath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Whole house water filtration system </a:t>
                      </a:r>
                      <a:endParaRPr lang="en-US" sz="12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Appliances included </a:t>
                      </a:r>
                    </a:p>
                    <a:p>
                      <a:pPr marL="171450" indent="-171450">
                        <a:buFont typeface="Arial" panose="020B0604020202020204" pitchFamily="34" charset="0"/>
                        <a:buChar char="•"/>
                      </a:pPr>
                      <a:r>
                        <a:rPr lang="en-US" sz="1200" b="0" baseline="0" dirty="0">
                          <a:latin typeface="+mn-lt"/>
                        </a:rPr>
                        <a:t>Pictures available upon request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78523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21240-E6B9-B565-449C-DBC129CEC0E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51588DE-D15C-3D47-5ACA-7D3C0693C7D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C7B7A0C-F414-9C49-B7B5-4A934C6A95CA}"/>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119A53F8-13BD-5D92-ADEA-129B685ED97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5/18/2026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DD29B31-9468-03E2-4063-64D5F23228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31EF8B9A-5706-5E35-C3F6-3AE4040E9D3E}"/>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644A46-A76A-CD71-4AE5-322459E0D06C}"/>
              </a:ext>
            </a:extLst>
          </p:cNvPr>
          <p:cNvGraphicFramePr>
            <a:graphicFrameLocks noGrp="1"/>
          </p:cNvGraphicFramePr>
          <p:nvPr>
            <p:extLst>
              <p:ext uri="{D42A27DB-BD31-4B8C-83A1-F6EECF244321}">
                <p14:modId xmlns:p14="http://schemas.microsoft.com/office/powerpoint/2010/main" val="2153527896"/>
              </p:ext>
            </p:extLst>
          </p:nvPr>
        </p:nvGraphicFramePr>
        <p:xfrm>
          <a:off x="129805" y="3107389"/>
          <a:ext cx="6598389" cy="5633812"/>
        </p:xfrm>
        <a:graphic>
          <a:graphicData uri="http://schemas.openxmlformats.org/drawingml/2006/table">
            <a:tbl>
              <a:tblPr firstRow="1" bandRow="1">
                <a:tableStyleId>{93296810-A885-4BE3-A3E7-6D5BEEA58F35}</a:tableStyleId>
              </a:tblPr>
              <a:tblGrid>
                <a:gridCol w="1907339">
                  <a:extLst>
                    <a:ext uri="{9D8B030D-6E8A-4147-A177-3AD203B41FA5}">
                      <a16:colId xmlns:a16="http://schemas.microsoft.com/office/drawing/2014/main" val="2067313853"/>
                    </a:ext>
                  </a:extLst>
                </a:gridCol>
                <a:gridCol w="1028978">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6977">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15361">
                <a:tc rowSpan="2">
                  <a:txBody>
                    <a:bodyPr/>
                    <a:lstStyle/>
                    <a:p>
                      <a:pPr algn="ctr"/>
                      <a:r>
                        <a:rPr lang="en-US" sz="1200" b="1" dirty="0">
                          <a:latin typeface="+mn-lt"/>
                        </a:rPr>
                        <a:t>150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Year:</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$47,000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15361">
                <a:tc vMerge="1">
                  <a:txBody>
                    <a:bodyPr/>
                    <a:lstStyle/>
                    <a:p>
                      <a:endParaRPr lang="en-US"/>
                    </a:p>
                  </a:txBody>
                  <a:tcPr/>
                </a:tc>
                <a:tc>
                  <a:txBody>
                    <a:bodyPr/>
                    <a:lstStyle/>
                    <a:p>
                      <a:pPr algn="r"/>
                      <a:r>
                        <a:rPr lang="en-US" sz="1200" b="0">
                          <a:latin typeface="+mn-lt"/>
                        </a:rPr>
                        <a:t>Size:</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14 x 70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1536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a:solidFill>
                            <a:schemeClr val="bg1"/>
                          </a:solidFill>
                          <a:latin typeface="+mn-lt"/>
                        </a:rPr>
                        <a:t>Seller Info</a:t>
                      </a:r>
                      <a:endParaRPr lang="en-US" sz="1200" b="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a:latin typeface="+mn-lt"/>
                        </a:rPr>
                        <a:t>Mfr/Model:</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Cavalier / Serial Number: 14997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660942">
                <a:tc rowSpan="3">
                  <a:txBody>
                    <a:bodyPr/>
                    <a:lstStyle/>
                    <a:p>
                      <a:r>
                        <a:rPr lang="en-US" sz="1350" b="1" kern="1200" dirty="0">
                          <a:solidFill>
                            <a:schemeClr val="dk1"/>
                          </a:solidFill>
                          <a:effectLst/>
                          <a:latin typeface="+mn-lt"/>
                          <a:ea typeface="+mn-ea"/>
                          <a:cs typeface="+mn-cs"/>
                        </a:rPr>
                        <a:t>Hank Van </a:t>
                      </a:r>
                    </a:p>
                    <a:p>
                      <a:r>
                        <a:rPr lang="en-US" sz="1350" b="1" kern="1200" dirty="0">
                          <a:solidFill>
                            <a:schemeClr val="dk1"/>
                          </a:solidFill>
                          <a:effectLst/>
                          <a:latin typeface="+mn-lt"/>
                          <a:ea typeface="+mn-ea"/>
                          <a:cs typeface="+mn-cs"/>
                        </a:rPr>
                        <a:t>769-798-4175</a:t>
                      </a:r>
                    </a:p>
                    <a:p>
                      <a:r>
                        <a:rPr lang="en-US" sz="1350" b="1" kern="1200" dirty="0">
                          <a:solidFill>
                            <a:schemeClr val="dk1"/>
                          </a:solidFill>
                          <a:effectLst/>
                          <a:latin typeface="+mn-lt"/>
                          <a:ea typeface="+mn-ea"/>
                          <a:cs typeface="+mn-cs"/>
                          <a:hlinkClick r:id="rId5"/>
                        </a:rPr>
                        <a:t>hankvan51@gmail.com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a:latin typeface="+mn-lt"/>
                        </a:rPr>
                        <a:t>Features: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 and back porch decks Large fenced in yard Outside storage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22540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Maintenance / Upgrades: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Guest bathtub/shower redone in 2025</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Cold water line replaced under guest room sink 2026</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New refrigerator, dishwasher and washing machine in 2023</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Replaced HVAC expanded capacity in 2020</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Upgraded Metal Skirting</a:t>
                      </a:r>
                    </a:p>
                    <a:p>
                      <a:pPr marL="0" indent="0">
                        <a:buFont typeface="Arial" panose="020B0604020202020204" pitchFamily="34" charset="0"/>
                        <a:buNone/>
                      </a:pPr>
                      <a:r>
                        <a:rPr lang="en-US" sz="1200" b="1" i="0" u="none" strike="noStrike" kern="1200" baseline="0" dirty="0">
                          <a:solidFill>
                            <a:schemeClr val="dk1"/>
                          </a:solidFill>
                          <a:latin typeface="+mn-lt"/>
                          <a:ea typeface="+mn-ea"/>
                          <a:cs typeface="+mn-cs"/>
                        </a:rPr>
                        <a:t>Buyer requirements: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roof within 6 months with to front </a:t>
                      </a:r>
                      <a:r>
                        <a:rPr lang="en-US" sz="1200" b="0" i="0" u="none" strike="noStrike" kern="1200" baseline="0">
                          <a:solidFill>
                            <a:schemeClr val="dk1"/>
                          </a:solidFill>
                          <a:latin typeface="+mn-lt"/>
                          <a:ea typeface="+mn-ea"/>
                          <a:cs typeface="+mn-cs"/>
                        </a:rPr>
                        <a:t>porch </a:t>
                      </a:r>
                    </a:p>
                    <a:p>
                      <a:pPr marL="171450" indent="-171450">
                        <a:buFont typeface="Arial" panose="020B0604020202020204" pitchFamily="34" charset="0"/>
                        <a:buChar char="•"/>
                      </a:pPr>
                      <a:r>
                        <a:rPr lang="en-US" sz="1200" b="0" i="0" u="none" strike="noStrike" kern="1200" baseline="0">
                          <a:solidFill>
                            <a:schemeClr val="dk1"/>
                          </a:solidFill>
                          <a:latin typeface="+mn-lt"/>
                          <a:ea typeface="+mn-ea"/>
                          <a:cs typeface="+mn-cs"/>
                        </a:rPr>
                        <a:t>Plumber </a:t>
                      </a:r>
                      <a:r>
                        <a:rPr lang="en-US" sz="1200" b="0" i="0" u="none" strike="noStrike" kern="1200" baseline="0" dirty="0">
                          <a:solidFill>
                            <a:schemeClr val="dk1"/>
                          </a:solidFill>
                          <a:latin typeface="+mn-lt"/>
                          <a:ea typeface="+mn-ea"/>
                          <a:cs typeface="+mn-cs"/>
                        </a:rPr>
                        <a:t>to check on gas heater pilot light and install end caps to gas lines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back porch steps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Handrail to front porch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01047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Other Info:</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Appliances included in sale</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Fully furnished (move in ready)</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Furnishings less than 24 months old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5922328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25203</TotalTime>
  <Words>1087</Words>
  <Application>Microsoft Office PowerPoint</Application>
  <PresentationFormat>On-screen Show (4:3)</PresentationFormat>
  <Paragraphs>165</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2026 Used Homes and Available Lots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128</cp:revision>
  <cp:lastPrinted>2026-03-20T15:37:47Z</cp:lastPrinted>
  <dcterms:created xsi:type="dcterms:W3CDTF">2017-07-26T21:02:01Z</dcterms:created>
  <dcterms:modified xsi:type="dcterms:W3CDTF">2026-05-25T20:52:22Z</dcterms:modified>
</cp:coreProperties>
</file>