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sldIdLst>
    <p:sldId id="288" r:id="rId2"/>
    <p:sldId id="331" r:id="rId3"/>
    <p:sldId id="332" r:id="rId4"/>
  </p:sldIdLst>
  <p:sldSz cx="6858000" cy="9144000" type="screen4x3"/>
  <p:notesSz cx="7086600" cy="93726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72" userDrawn="1">
          <p15:clr>
            <a:srgbClr val="A4A3A4"/>
          </p15:clr>
        </p15:guide>
        <p15:guide id="3" orient="horz" pos="5688" userDrawn="1">
          <p15:clr>
            <a:srgbClr val="A4A3A4"/>
          </p15:clr>
        </p15:guide>
        <p15:guide id="4" orient="horz" pos="24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AF0BBB-4C8C-482D-A798-E7EAEF93B988}" v="1" dt="2026-06-23T19:39:30.8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6327" autoAdjust="0"/>
  </p:normalViewPr>
  <p:slideViewPr>
    <p:cSldViewPr snapToGrid="0" showGuides="1">
      <p:cViewPr varScale="1">
        <p:scale>
          <a:sx n="83" d="100"/>
          <a:sy n="83" d="100"/>
        </p:scale>
        <p:origin x="3054" y="60"/>
      </p:cViewPr>
      <p:guideLst>
        <p:guide orient="horz" pos="2208"/>
        <p:guide pos="72"/>
        <p:guide orient="horz" pos="5688"/>
        <p:guide orient="horz" pos="2472"/>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undo custSel addSld delSld modSld">
      <pc:chgData name="Dori Hale" userId="14c1f408-cf59-45a1-9f78-52634d255e35" providerId="ADAL" clId="{975657A5-1D2A-49B2-BF59-57DB7D9FA65B}" dt="2026-06-23T19:39:30.857" v="778"/>
      <pc:docMkLst>
        <pc:docMk/>
      </pc:docMkLst>
      <pc:sldChg chg="addSp modSp mod">
        <pc:chgData name="Dori Hale" userId="14c1f408-cf59-45a1-9f78-52634d255e35" providerId="ADAL" clId="{975657A5-1D2A-49B2-BF59-57DB7D9FA65B}" dt="2026-06-23T19:39:30.857" v="778"/>
        <pc:sldMkLst>
          <pc:docMk/>
          <pc:sldMk cId="856944360" sldId="288"/>
        </pc:sldMkLst>
        <pc:spChg chg="add mod">
          <ac:chgData name="Dori Hale" userId="14c1f408-cf59-45a1-9f78-52634d255e35" providerId="ADAL" clId="{975657A5-1D2A-49B2-BF59-57DB7D9FA65B}" dt="2026-06-23T19:39:30.857" v="778"/>
          <ac:spMkLst>
            <pc:docMk/>
            <pc:sldMk cId="856944360" sldId="288"/>
            <ac:spMk id="11" creationId="{2A2D854E-5954-D45B-CCA2-6DFAF128476A}"/>
          </ac:spMkLst>
        </pc:spChg>
        <pc:spChg chg="mod">
          <ac:chgData name="Dori Hale" userId="14c1f408-cf59-45a1-9f78-52634d255e35" providerId="ADAL" clId="{975657A5-1D2A-49B2-BF59-57DB7D9FA65B}" dt="2026-06-23T19:39:27.762" v="776" actId="20577"/>
          <ac:spMkLst>
            <pc:docMk/>
            <pc:sldMk cId="856944360" sldId="288"/>
            <ac:spMk id="15" creationId="{F7E96BA2-B44A-48B6-90AE-632DCAD06148}"/>
          </ac:spMkLst>
        </pc:spChg>
      </pc:sldChg>
      <pc:sldChg chg="del">
        <pc:chgData name="Dori Hale" userId="14c1f408-cf59-45a1-9f78-52634d255e35" providerId="ADAL" clId="{975657A5-1D2A-49B2-BF59-57DB7D9FA65B}" dt="2026-06-23T19:39:22.604" v="775" actId="2696"/>
        <pc:sldMkLst>
          <pc:docMk/>
          <pc:sldMk cId="1785236028" sldId="32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71283" cy="469105"/>
          </a:xfrm>
          <a:prstGeom prst="rect">
            <a:avLst/>
          </a:prstGeom>
        </p:spPr>
        <p:txBody>
          <a:bodyPr vert="horz" lIns="91234" tIns="45617" rIns="91234" bIns="45617" rtlCol="0"/>
          <a:lstStyle>
            <a:lvl1pPr algn="l">
              <a:defRPr sz="1200"/>
            </a:lvl1pPr>
          </a:lstStyle>
          <a:p>
            <a:endParaRPr lang="en-US" dirty="0"/>
          </a:p>
        </p:txBody>
      </p:sp>
      <p:sp>
        <p:nvSpPr>
          <p:cNvPr id="3" name="Date Placeholder 2"/>
          <p:cNvSpPr>
            <a:spLocks noGrp="1"/>
          </p:cNvSpPr>
          <p:nvPr>
            <p:ph type="dt" idx="1"/>
          </p:nvPr>
        </p:nvSpPr>
        <p:spPr>
          <a:xfrm>
            <a:off x="4013736" y="1"/>
            <a:ext cx="3071283" cy="469105"/>
          </a:xfrm>
          <a:prstGeom prst="rect">
            <a:avLst/>
          </a:prstGeom>
        </p:spPr>
        <p:txBody>
          <a:bodyPr vert="horz" lIns="91234" tIns="45617" rIns="91234" bIns="45617" rtlCol="0"/>
          <a:lstStyle>
            <a:lvl1pPr algn="r">
              <a:defRPr sz="1200"/>
            </a:lvl1pPr>
          </a:lstStyle>
          <a:p>
            <a:fld id="{125C1899-3986-4491-B33A-C5BA2F72B086}" type="datetimeFigureOut">
              <a:rPr lang="en-US" smtClean="0"/>
              <a:t>6/23/2026</a:t>
            </a:fld>
            <a:endParaRPr lang="en-US" dirty="0"/>
          </a:p>
        </p:txBody>
      </p:sp>
      <p:sp>
        <p:nvSpPr>
          <p:cNvPr id="4" name="Slide Image Placeholder 3"/>
          <p:cNvSpPr>
            <a:spLocks noGrp="1" noRot="1" noChangeAspect="1"/>
          </p:cNvSpPr>
          <p:nvPr>
            <p:ph type="sldImg" idx="2"/>
          </p:nvPr>
        </p:nvSpPr>
        <p:spPr>
          <a:xfrm>
            <a:off x="2357438" y="1171575"/>
            <a:ext cx="2371725" cy="3162300"/>
          </a:xfrm>
          <a:prstGeom prst="rect">
            <a:avLst/>
          </a:prstGeom>
          <a:noFill/>
          <a:ln w="12700">
            <a:solidFill>
              <a:prstClr val="black"/>
            </a:solidFill>
          </a:ln>
        </p:spPr>
        <p:txBody>
          <a:bodyPr vert="horz" lIns="91234" tIns="45617" rIns="91234" bIns="45617" rtlCol="0" anchor="ctr"/>
          <a:lstStyle/>
          <a:p>
            <a:endParaRPr lang="en-US" dirty="0"/>
          </a:p>
        </p:txBody>
      </p:sp>
      <p:sp>
        <p:nvSpPr>
          <p:cNvPr id="5" name="Notes Placeholder 4"/>
          <p:cNvSpPr>
            <a:spLocks noGrp="1"/>
          </p:cNvSpPr>
          <p:nvPr>
            <p:ph type="body" sz="quarter" idx="3"/>
          </p:nvPr>
        </p:nvSpPr>
        <p:spPr>
          <a:xfrm>
            <a:off x="708027" y="4510387"/>
            <a:ext cx="5670547" cy="3691036"/>
          </a:xfrm>
          <a:prstGeom prst="rect">
            <a:avLst/>
          </a:prstGeom>
        </p:spPr>
        <p:txBody>
          <a:bodyPr vert="horz" lIns="91234" tIns="45617" rIns="91234" bIns="456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903496"/>
            <a:ext cx="3071283" cy="469105"/>
          </a:xfrm>
          <a:prstGeom prst="rect">
            <a:avLst/>
          </a:prstGeom>
        </p:spPr>
        <p:txBody>
          <a:bodyPr vert="horz" lIns="91234" tIns="45617" rIns="91234" bIns="4561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13736" y="8903496"/>
            <a:ext cx="3071283" cy="469105"/>
          </a:xfrm>
          <a:prstGeom prst="rect">
            <a:avLst/>
          </a:prstGeom>
        </p:spPr>
        <p:txBody>
          <a:bodyPr vert="horz" lIns="91234" tIns="45617" rIns="91234" bIns="45617"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27263" y="703263"/>
            <a:ext cx="2633662" cy="3514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11815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FA13F-2969-3144-31D2-659A6211E6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5EC351-D490-69FB-9A17-4DCC93183E7E}"/>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90B3F067-3245-4452-EF5B-866BA160769F}"/>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35530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B4DA7-2CEB-8EC5-E2A1-7CD5014513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94DA15-DD53-D24A-E716-F15C10937136}"/>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BE44986A-9106-82FF-DFFB-BDD87517D527}"/>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109716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6/23/2026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6/23/2026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6/23/2026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6/23/2026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6/23/2026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6/23/2026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6/23/2026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6/23/2026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6/23/2026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6/23/2026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6/23/2026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6/23/2026</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mailto:saltforester@gmail.com" TargetMode="Externa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hyperlink" Target="mailto:hankvan51@gmail.com" TargetMode="Externa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91470" y="1105987"/>
            <a:ext cx="5829300" cy="573666"/>
          </a:xfrm>
        </p:spPr>
        <p:txBody>
          <a:bodyPr anchor="t">
            <a:normAutofit/>
          </a:bodyPr>
          <a:lstStyle/>
          <a:p>
            <a:r>
              <a:rPr lang="en-US" sz="2400" b="1" dirty="0">
                <a:solidFill>
                  <a:srgbClr val="2C451B"/>
                </a:solidFill>
                <a:latin typeface="+mn-lt"/>
                <a:cs typeface="Arial" panose="020B0604020202020204" pitchFamily="34" charset="0"/>
              </a:rPr>
              <a:t>2026 Used Homes and Available Lots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a:lnSpc>
                <a:spcPct val="100000"/>
              </a:lnSpc>
              <a:spcBef>
                <a:spcPts val="0"/>
              </a:spcBef>
            </a:pPr>
            <a:r>
              <a:rPr lang="en-US" sz="1050" b="1" dirty="0">
                <a:solidFill>
                  <a:srgbClr val="2C451B"/>
                </a:solidFill>
              </a:rPr>
              <a:t>Jennlakemeadows.com</a:t>
            </a: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5" name="Subtitle 2">
            <a:extLst>
              <a:ext uri="{FF2B5EF4-FFF2-40B4-BE49-F238E27FC236}">
                <a16:creationId xmlns:a16="http://schemas.microsoft.com/office/drawing/2014/main" id="{F7E96BA2-B44A-48B6-90AE-632DCAD06148}"/>
              </a:ext>
            </a:extLst>
          </p:cNvPr>
          <p:cNvSpPr>
            <a:spLocks noGrp="1"/>
          </p:cNvSpPr>
          <p:nvPr>
            <p:ph type="subTitle" idx="1"/>
          </p:nvPr>
        </p:nvSpPr>
        <p:spPr>
          <a:xfrm>
            <a:off x="752855" y="3372995"/>
            <a:ext cx="5254334" cy="1285047"/>
          </a:xfrm>
        </p:spPr>
        <p:txBody>
          <a:bodyPr>
            <a:noAutofit/>
          </a:bodyPr>
          <a:lstStyle/>
          <a:p>
            <a:pPr marL="0" lvl="1" algn="l"/>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128 Dixie Way  </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150 Bernice Way</a:t>
            </a: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0" lvl="1" algn="l"/>
            <a:endParaRPr lang="en-US" sz="1400" b="1" dirty="0">
              <a:solidFill>
                <a:schemeClr val="accent6">
                  <a:lumMod val="50000"/>
                </a:schemeClr>
              </a:solidFill>
              <a:cs typeface="Arial" panose="020B0604020202020204" pitchFamily="34" charset="0"/>
            </a:endParaRPr>
          </a:p>
          <a:p>
            <a:pPr marL="0" lvl="1" algn="l"/>
            <a:endParaRPr lang="en-US" sz="1800" b="1" u="sng" dirty="0">
              <a:solidFill>
                <a:schemeClr val="accent6">
                  <a:lumMod val="50000"/>
                </a:schemeClr>
              </a:solidFill>
              <a:cs typeface="Arial" panose="020B0604020202020204" pitchFamily="34" charset="0"/>
            </a:endParaRPr>
          </a:p>
          <a:p>
            <a:pPr marL="0" lvl="1" algn="l"/>
            <a:endParaRPr lang="en-US" sz="2000" u="sng" dirty="0">
              <a:solidFill>
                <a:schemeClr val="accent6">
                  <a:lumMod val="50000"/>
                </a:schemeClr>
              </a:solidFill>
              <a:cs typeface="Arial" panose="020B0604020202020204" pitchFamily="34" charset="0"/>
            </a:endParaRPr>
          </a:p>
        </p:txBody>
      </p:sp>
      <p:sp>
        <p:nvSpPr>
          <p:cNvPr id="17" name="Title 1">
            <a:extLst>
              <a:ext uri="{FF2B5EF4-FFF2-40B4-BE49-F238E27FC236}">
                <a16:creationId xmlns:a16="http://schemas.microsoft.com/office/drawing/2014/main" id="{BF2189E1-E91D-4778-B40A-CDC853D92E81}"/>
              </a:ext>
            </a:extLst>
          </p:cNvPr>
          <p:cNvSpPr txBox="1">
            <a:spLocks/>
          </p:cNvSpPr>
          <p:nvPr/>
        </p:nvSpPr>
        <p:spPr>
          <a:xfrm>
            <a:off x="689216" y="3315858"/>
            <a:ext cx="2779761" cy="317856"/>
          </a:xfrm>
          <a:prstGeom prst="rect">
            <a:avLst/>
          </a:prstGeom>
        </p:spPr>
        <p:txBody>
          <a:bodyPr vert="horz" lIns="91440" tIns="45720" rIns="91440" bIns="45720" rtlCol="0" anchor="t">
            <a:normAutofit lnSpcReduction="100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USED Homes for Sale:</a:t>
            </a:r>
          </a:p>
        </p:txBody>
      </p:sp>
      <p:sp>
        <p:nvSpPr>
          <p:cNvPr id="3" name="Title 1">
            <a:extLst>
              <a:ext uri="{FF2B5EF4-FFF2-40B4-BE49-F238E27FC236}">
                <a16:creationId xmlns:a16="http://schemas.microsoft.com/office/drawing/2014/main" id="{99A094CD-C666-9F41-7FE2-6731A915A556}"/>
              </a:ext>
            </a:extLst>
          </p:cNvPr>
          <p:cNvSpPr txBox="1">
            <a:spLocks noChangeAspect="1"/>
          </p:cNvSpPr>
          <p:nvPr/>
        </p:nvSpPr>
        <p:spPr>
          <a:xfrm>
            <a:off x="689216" y="2109761"/>
            <a:ext cx="5254334" cy="317856"/>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EMPTY Lots Available for New Home Installations:</a:t>
            </a:r>
          </a:p>
        </p:txBody>
      </p:sp>
      <p:sp>
        <p:nvSpPr>
          <p:cNvPr id="6" name="Subtitle 2">
            <a:extLst>
              <a:ext uri="{FF2B5EF4-FFF2-40B4-BE49-F238E27FC236}">
                <a16:creationId xmlns:a16="http://schemas.microsoft.com/office/drawing/2014/main" id="{61022A8E-D8DD-A3B1-42C9-1A3F12F79BA5}"/>
              </a:ext>
            </a:extLst>
          </p:cNvPr>
          <p:cNvSpPr txBox="1">
            <a:spLocks/>
          </p:cNvSpPr>
          <p:nvPr/>
        </p:nvSpPr>
        <p:spPr>
          <a:xfrm>
            <a:off x="689216" y="2489484"/>
            <a:ext cx="5254334" cy="70341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r>
              <a:rPr lang="en-US" sz="1600" dirty="0">
                <a:solidFill>
                  <a:schemeClr val="accent6">
                    <a:lumMod val="50000"/>
                  </a:schemeClr>
                </a:solidFill>
                <a:cs typeface="Arial" panose="020B0604020202020204" pitchFamily="34" charset="0"/>
              </a:rPr>
              <a:t>There are currently </a:t>
            </a:r>
            <a:r>
              <a:rPr lang="en-US" sz="1600" b="1" dirty="0">
                <a:solidFill>
                  <a:schemeClr val="accent6">
                    <a:lumMod val="50000"/>
                  </a:schemeClr>
                </a:solidFill>
                <a:cs typeface="Arial" panose="020B0604020202020204" pitchFamily="34" charset="0"/>
              </a:rPr>
              <a:t>2 single wide lots </a:t>
            </a:r>
            <a:r>
              <a:rPr lang="en-US" sz="1600" dirty="0">
                <a:solidFill>
                  <a:schemeClr val="accent6">
                    <a:lumMod val="50000"/>
                  </a:schemeClr>
                </a:solidFill>
                <a:cs typeface="Arial" panose="020B0604020202020204" pitchFamily="34" charset="0"/>
              </a:rPr>
              <a:t>that will be available Fall 2026, and </a:t>
            </a:r>
            <a:r>
              <a:rPr lang="en-US" sz="1600" b="1" dirty="0">
                <a:solidFill>
                  <a:schemeClr val="accent6">
                    <a:lumMod val="50000"/>
                  </a:schemeClr>
                </a:solidFill>
                <a:cs typeface="Arial" panose="020B0604020202020204" pitchFamily="34" charset="0"/>
              </a:rPr>
              <a:t>1 double wide lot available now</a:t>
            </a:r>
            <a:r>
              <a:rPr lang="en-US" sz="1600" dirty="0">
                <a:solidFill>
                  <a:schemeClr val="accent6">
                    <a:lumMod val="50000"/>
                  </a:schemeClr>
                </a:solidFill>
                <a:cs typeface="Arial" panose="020B0604020202020204" pitchFamily="34" charset="0"/>
              </a:rPr>
              <a:t>! </a:t>
            </a:r>
          </a:p>
        </p:txBody>
      </p:sp>
      <p:sp>
        <p:nvSpPr>
          <p:cNvPr id="8" name="Title 1">
            <a:extLst>
              <a:ext uri="{FF2B5EF4-FFF2-40B4-BE49-F238E27FC236}">
                <a16:creationId xmlns:a16="http://schemas.microsoft.com/office/drawing/2014/main" id="{75BD45CD-D67C-8C83-1E5F-ED8570DAC3DC}"/>
              </a:ext>
            </a:extLst>
          </p:cNvPr>
          <p:cNvSpPr txBox="1">
            <a:spLocks noChangeAspect="1"/>
          </p:cNvSpPr>
          <p:nvPr/>
        </p:nvSpPr>
        <p:spPr>
          <a:xfrm>
            <a:off x="726359" y="5361978"/>
            <a:ext cx="5254334" cy="317856"/>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Homes SOLD in 2026:</a:t>
            </a:r>
          </a:p>
        </p:txBody>
      </p:sp>
      <p:sp>
        <p:nvSpPr>
          <p:cNvPr id="10" name="Subtitle 2">
            <a:extLst>
              <a:ext uri="{FF2B5EF4-FFF2-40B4-BE49-F238E27FC236}">
                <a16:creationId xmlns:a16="http://schemas.microsoft.com/office/drawing/2014/main" id="{9CC7DA70-8D05-10FC-C880-84E656CB369D}"/>
              </a:ext>
            </a:extLst>
          </p:cNvPr>
          <p:cNvSpPr txBox="1">
            <a:spLocks/>
          </p:cNvSpPr>
          <p:nvPr/>
        </p:nvSpPr>
        <p:spPr>
          <a:xfrm>
            <a:off x="752855" y="5239019"/>
            <a:ext cx="2447545" cy="272294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0" lvl="1" algn="l"/>
            <a:endParaRPr lang="en-US" sz="1400" b="1" dirty="0">
              <a:solidFill>
                <a:srgbClr val="2C451B"/>
              </a:solidFill>
            </a:endParaRPr>
          </a:p>
          <a:p>
            <a:pPr marL="169863" lvl="1" indent="-169863" algn="l">
              <a:buFont typeface="Arial" panose="020B0604020202020204" pitchFamily="34" charset="0"/>
              <a:buChar char="•"/>
            </a:pPr>
            <a:endParaRPr lang="en-US" sz="1400" b="1" dirty="0">
              <a:solidFill>
                <a:srgbClr val="2C451B"/>
              </a:solidFill>
            </a:endParaRPr>
          </a:p>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p:txBody>
      </p:sp>
      <p:sp>
        <p:nvSpPr>
          <p:cNvPr id="4" name="Subtitle 2">
            <a:extLst>
              <a:ext uri="{FF2B5EF4-FFF2-40B4-BE49-F238E27FC236}">
                <a16:creationId xmlns:a16="http://schemas.microsoft.com/office/drawing/2014/main" id="{54E5C25F-0D55-A353-1450-4AE495252978}"/>
              </a:ext>
            </a:extLst>
          </p:cNvPr>
          <p:cNvSpPr txBox="1">
            <a:spLocks/>
          </p:cNvSpPr>
          <p:nvPr/>
        </p:nvSpPr>
        <p:spPr>
          <a:xfrm>
            <a:off x="3657600" y="5802792"/>
            <a:ext cx="2447545" cy="246848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0" lvl="1" algn="l"/>
            <a:endParaRPr lang="en-US" sz="1400" b="1" dirty="0">
              <a:solidFill>
                <a:schemeClr val="accent6">
                  <a:lumMod val="50000"/>
                </a:schemeClr>
              </a:solidFill>
              <a:latin typeface="+mj-lt"/>
              <a:cs typeface="Arial" panose="020B0604020202020204" pitchFamily="34" charset="0"/>
            </a:endParaRPr>
          </a:p>
        </p:txBody>
      </p:sp>
      <p:sp>
        <p:nvSpPr>
          <p:cNvPr id="7" name="TextBox 6">
            <a:extLst>
              <a:ext uri="{FF2B5EF4-FFF2-40B4-BE49-F238E27FC236}">
                <a16:creationId xmlns:a16="http://schemas.microsoft.com/office/drawing/2014/main" id="{FF20D1F2-88F5-76F2-F381-F917CDB57C37}"/>
              </a:ext>
            </a:extLst>
          </p:cNvPr>
          <p:cNvSpPr txBox="1"/>
          <p:nvPr/>
        </p:nvSpPr>
        <p:spPr>
          <a:xfrm>
            <a:off x="726359" y="5802792"/>
            <a:ext cx="1920897" cy="3539430"/>
          </a:xfrm>
          <a:prstGeom prst="rect">
            <a:avLst/>
          </a:prstGeom>
          <a:noFill/>
        </p:spPr>
        <p:txBody>
          <a:bodyPr wrap="square" rtlCol="0">
            <a:spAutoFit/>
          </a:bodyPr>
          <a:lstStyle/>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51 Bernice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169 Clara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487 </a:t>
            </a:r>
            <a:r>
              <a:rPr lang="en-US" sz="1400" b="1" dirty="0" err="1">
                <a:solidFill>
                  <a:schemeClr val="accent6">
                    <a:lumMod val="50000"/>
                  </a:schemeClr>
                </a:solidFill>
                <a:cs typeface="Arial" panose="020B0604020202020204" pitchFamily="34" charset="0"/>
              </a:rPr>
              <a:t>JennLake</a:t>
            </a:r>
            <a:r>
              <a:rPr lang="en-US" sz="1400" b="1" dirty="0">
                <a:solidFill>
                  <a:schemeClr val="accent6">
                    <a:lumMod val="50000"/>
                  </a:schemeClr>
                </a:solidFill>
                <a:cs typeface="Arial" panose="020B0604020202020204" pitchFamily="34" charset="0"/>
              </a:rPr>
              <a:t> Dr</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41 Bernice Way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181 Bernice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92 Bernice Way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14 Bernice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570 </a:t>
            </a:r>
            <a:r>
              <a:rPr lang="en-US" sz="1400" b="1" dirty="0" err="1">
                <a:solidFill>
                  <a:schemeClr val="accent6">
                    <a:lumMod val="50000"/>
                  </a:schemeClr>
                </a:solidFill>
                <a:cs typeface="Arial" panose="020B0604020202020204" pitchFamily="34" charset="0"/>
              </a:rPr>
              <a:t>Jennlake</a:t>
            </a:r>
            <a:r>
              <a:rPr lang="en-US" sz="1400" b="1" dirty="0">
                <a:solidFill>
                  <a:schemeClr val="accent6">
                    <a:lumMod val="50000"/>
                  </a:schemeClr>
                </a:solidFill>
                <a:cs typeface="Arial" panose="020B0604020202020204" pitchFamily="34" charset="0"/>
              </a:rPr>
              <a:t> Dr</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35 Clara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49 Clara Way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191 Bernice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512 </a:t>
            </a:r>
            <a:r>
              <a:rPr lang="en-US" sz="1400" b="1" dirty="0" err="1">
                <a:solidFill>
                  <a:schemeClr val="accent6">
                    <a:lumMod val="50000"/>
                  </a:schemeClr>
                </a:solidFill>
                <a:cs typeface="Arial" panose="020B0604020202020204" pitchFamily="34" charset="0"/>
              </a:rPr>
              <a:t>Jennlake</a:t>
            </a:r>
            <a:r>
              <a:rPr lang="en-US" sz="1400" b="1" dirty="0">
                <a:solidFill>
                  <a:schemeClr val="accent6">
                    <a:lumMod val="50000"/>
                  </a:schemeClr>
                </a:solidFill>
                <a:cs typeface="Arial" panose="020B0604020202020204" pitchFamily="34" charset="0"/>
              </a:rPr>
              <a:t> Dr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120 Bernice Way</a:t>
            </a:r>
          </a:p>
          <a:p>
            <a:pPr marL="0" lvl="1"/>
            <a:r>
              <a:rPr lang="en-US" sz="1400" b="1" dirty="0">
                <a:solidFill>
                  <a:schemeClr val="accent6">
                    <a:lumMod val="50000"/>
                  </a:schemeClr>
                </a:solidFill>
                <a:cs typeface="Arial" panose="020B0604020202020204" pitchFamily="34" charset="0"/>
              </a:rPr>
              <a:t> </a:t>
            </a:r>
          </a:p>
          <a:p>
            <a:pPr marL="171450" lvl="1" indent="-171450">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p:txBody>
      </p:sp>
      <p:sp>
        <p:nvSpPr>
          <p:cNvPr id="11" name="TextBox 10">
            <a:extLst>
              <a:ext uri="{FF2B5EF4-FFF2-40B4-BE49-F238E27FC236}">
                <a16:creationId xmlns:a16="http://schemas.microsoft.com/office/drawing/2014/main" id="{2A2D854E-5954-D45B-CCA2-6DFAF128476A}"/>
              </a:ext>
            </a:extLst>
          </p:cNvPr>
          <p:cNvSpPr txBox="1"/>
          <p:nvPr/>
        </p:nvSpPr>
        <p:spPr>
          <a:xfrm>
            <a:off x="2475785" y="5802792"/>
            <a:ext cx="1830950" cy="1384995"/>
          </a:xfrm>
          <a:prstGeom prst="rect">
            <a:avLst/>
          </a:prstGeom>
          <a:noFill/>
        </p:spPr>
        <p:txBody>
          <a:bodyPr wrap="none" rtlCol="0">
            <a:spAutoFit/>
          </a:bodyPr>
          <a:lstStyle/>
          <a:p>
            <a:pPr marL="285750" indent="-285750">
              <a:buFont typeface="Arial" panose="020B0604020202020204" pitchFamily="34" charset="0"/>
              <a:buChar char="•"/>
            </a:pPr>
            <a:r>
              <a:rPr lang="en-US" sz="1400" b="1" dirty="0">
                <a:solidFill>
                  <a:srgbClr val="2C451B"/>
                </a:solidFill>
              </a:rPr>
              <a:t>13 Bernice Way </a:t>
            </a:r>
          </a:p>
          <a:p>
            <a:pPr marL="285750" indent="-285750">
              <a:buFont typeface="Arial" panose="020B0604020202020204" pitchFamily="34" charset="0"/>
              <a:buChar char="•"/>
            </a:pPr>
            <a:r>
              <a:rPr lang="en-US" sz="1400" b="1" dirty="0">
                <a:solidFill>
                  <a:srgbClr val="2C451B"/>
                </a:solidFill>
              </a:rPr>
              <a:t>224 Bernice Way </a:t>
            </a:r>
          </a:p>
          <a:p>
            <a:pPr marL="285750" indent="-285750">
              <a:buFont typeface="Arial" panose="020B0604020202020204" pitchFamily="34" charset="0"/>
              <a:buChar char="•"/>
            </a:pPr>
            <a:r>
              <a:rPr lang="en-US" sz="1400" b="1" dirty="0">
                <a:solidFill>
                  <a:srgbClr val="2C451B"/>
                </a:solidFill>
              </a:rPr>
              <a:t>100 Jennings Loop</a:t>
            </a:r>
          </a:p>
          <a:p>
            <a:pPr marL="285750" indent="-285750">
              <a:buFont typeface="Arial" panose="020B0604020202020204" pitchFamily="34" charset="0"/>
              <a:buChar char="•"/>
            </a:pPr>
            <a:r>
              <a:rPr lang="en-US" sz="1400" b="1" dirty="0">
                <a:solidFill>
                  <a:srgbClr val="2C451B"/>
                </a:solidFill>
              </a:rPr>
              <a:t>52 Bernice Way</a:t>
            </a:r>
          </a:p>
          <a:p>
            <a:pPr marL="285750" indent="-285750">
              <a:buFont typeface="Arial" panose="020B0604020202020204" pitchFamily="34" charset="0"/>
              <a:buChar char="•"/>
            </a:pPr>
            <a:r>
              <a:rPr lang="en-US" sz="1400" b="1" dirty="0">
                <a:solidFill>
                  <a:schemeClr val="accent6">
                    <a:lumMod val="50000"/>
                  </a:schemeClr>
                </a:solidFill>
                <a:cs typeface="Arial" panose="020B0604020202020204" pitchFamily="34" charset="0"/>
              </a:rPr>
              <a:t>142 Dixie Way</a:t>
            </a:r>
          </a:p>
          <a:p>
            <a:pPr marL="285750" indent="-285750">
              <a:buFont typeface="Arial" panose="020B0604020202020204" pitchFamily="34" charset="0"/>
              <a:buChar char="•"/>
            </a:pPr>
            <a:endParaRPr lang="en-US" sz="1400" b="1" dirty="0">
              <a:solidFill>
                <a:srgbClr val="2C451B"/>
              </a:solidFill>
            </a:endParaRPr>
          </a:p>
        </p:txBody>
      </p:sp>
    </p:spTree>
    <p:extLst>
      <p:ext uri="{BB962C8B-B14F-4D97-AF65-F5344CB8AC3E}">
        <p14:creationId xmlns:p14="http://schemas.microsoft.com/office/powerpoint/2010/main" val="856944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766C32-BB60-FC8F-0256-FEB7386994C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671A577-72C8-FDB0-1AD0-9BD33FCBC392}"/>
              </a:ext>
            </a:extLst>
          </p:cNvPr>
          <p:cNvSpPr>
            <a:spLocks noGrp="1"/>
          </p:cNvSpPr>
          <p:nvPr>
            <p:ph type="subTitle" idx="1"/>
          </p:nvPr>
        </p:nvSpPr>
        <p:spPr>
          <a:xfrm>
            <a:off x="155944" y="933450"/>
            <a:ext cx="6453200" cy="1999460"/>
          </a:xfrm>
        </p:spPr>
        <p:txBody>
          <a:bodyPr>
            <a:noAutofit/>
          </a:bodyPr>
          <a:lstStyle/>
          <a:p>
            <a:pPr marL="177800" indent="-177800" algn="l">
              <a:buFont typeface="Arial" panose="020B0604020202020204" pitchFamily="34" charset="0"/>
              <a:buChar char="•"/>
            </a:pPr>
            <a:r>
              <a:rPr lang="en-US" sz="1100" dirty="0">
                <a:solidFill>
                  <a:schemeClr val="accent6">
                    <a:lumMod val="50000"/>
                  </a:schemeClr>
                </a:solidFill>
              </a:rPr>
              <a:t>JennLake Meadows must approve applications </a:t>
            </a:r>
            <a:r>
              <a:rPr lang="en-US" sz="1100" b="1" u="sng" dirty="0">
                <a:solidFill>
                  <a:schemeClr val="accent6">
                    <a:lumMod val="50000"/>
                  </a:schemeClr>
                </a:solidFill>
              </a:rPr>
              <a:t>BEFORE</a:t>
            </a:r>
            <a:r>
              <a:rPr lang="en-US" sz="11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1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1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1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1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C0FF7807-F499-3DC7-8D13-4381C04D11AF}"/>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0ED7392B-8853-57DA-CFF6-43F222DB4840}"/>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4/20/2026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E6F1344B-8C95-08B5-A265-108EC990FC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0E91D2CE-F118-CD67-FE66-B085B7B64F72}"/>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11B59E3A-1E29-EB93-8A12-45C8DBC7AEBE}"/>
              </a:ext>
            </a:extLst>
          </p:cNvPr>
          <p:cNvGraphicFramePr>
            <a:graphicFrameLocks noGrp="1"/>
          </p:cNvGraphicFramePr>
          <p:nvPr>
            <p:extLst>
              <p:ext uri="{D42A27DB-BD31-4B8C-83A1-F6EECF244321}">
                <p14:modId xmlns:p14="http://schemas.microsoft.com/office/powerpoint/2010/main" val="1594084122"/>
              </p:ext>
            </p:extLst>
          </p:nvPr>
        </p:nvGraphicFramePr>
        <p:xfrm>
          <a:off x="83349" y="3214525"/>
          <a:ext cx="6598389" cy="5758101"/>
        </p:xfrm>
        <a:graphic>
          <a:graphicData uri="http://schemas.openxmlformats.org/drawingml/2006/table">
            <a:tbl>
              <a:tblPr firstRow="1" bandRow="1">
                <a:tableStyleId>{93296810-A885-4BE3-A3E7-6D5BEEA58F35}</a:tableStyleId>
              </a:tblPr>
              <a:tblGrid>
                <a:gridCol w="1778813">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20">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314558">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296536">
                <a:tc rowSpan="2">
                  <a:txBody>
                    <a:bodyPr/>
                    <a:lstStyle/>
                    <a:p>
                      <a:pPr algn="ctr"/>
                      <a:r>
                        <a:rPr lang="en-US" sz="1200" b="1" dirty="0"/>
                        <a:t>128 Dixie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2021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r>
                        <a:rPr lang="en-US" sz="1200" b="1" dirty="0"/>
                        <a:t>$92,000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0">
                <a:tc vMerge="1">
                  <a:txBody>
                    <a:bodyPr/>
                    <a:lstStyle/>
                    <a:p>
                      <a:endParaRPr lang="en-US"/>
                    </a:p>
                  </a:txBody>
                  <a:tcPr/>
                </a:tc>
                <a:tc>
                  <a:txBody>
                    <a:bodyPr/>
                    <a:lstStyle/>
                    <a:p>
                      <a:pPr algn="r"/>
                      <a:r>
                        <a:rPr lang="en-US" sz="1200" b="1" dirty="0"/>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16 x 76 3BD/2BA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296536">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1" dirty="0" err="1"/>
                        <a:t>Mfr</a:t>
                      </a:r>
                      <a:r>
                        <a:rPr lang="en-US" sz="1200" b="1" dirty="0"/>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Hamilton/Hodges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2450266">
                <a:tc rowSpan="3">
                  <a:txBody>
                    <a:bodyPr/>
                    <a:lstStyle/>
                    <a:p>
                      <a:pPr algn="l"/>
                      <a:r>
                        <a:rPr lang="en-US" sz="1200" b="1" dirty="0">
                          <a:solidFill>
                            <a:schemeClr val="tx1"/>
                          </a:solidFill>
                        </a:rPr>
                        <a:t>Pete Stanovich</a:t>
                      </a:r>
                    </a:p>
                    <a:p>
                      <a:pPr algn="l"/>
                      <a:r>
                        <a:rPr lang="en-US" sz="1200" b="1" dirty="0">
                          <a:solidFill>
                            <a:schemeClr val="tx1"/>
                          </a:solidFill>
                        </a:rPr>
                        <a:t>251-753-2501</a:t>
                      </a:r>
                    </a:p>
                    <a:p>
                      <a:pPr algn="l"/>
                      <a:r>
                        <a:rPr lang="en-US" sz="1200" b="1" dirty="0">
                          <a:solidFill>
                            <a:schemeClr val="tx1"/>
                          </a:solidFill>
                          <a:hlinkClick r:id="rId5"/>
                        </a:rPr>
                        <a:t>saltforester@gmail.com</a:t>
                      </a:r>
                      <a:endParaRPr lang="en-US" sz="1200" b="1" dirty="0">
                        <a:solidFill>
                          <a:schemeClr val="tx1"/>
                        </a:solidFill>
                      </a:endParaRPr>
                    </a:p>
                    <a:p>
                      <a:pPr algn="l"/>
                      <a:endParaRPr lang="en-US" sz="1200" b="1" dirty="0">
                        <a:solidFill>
                          <a:schemeClr val="tx1"/>
                        </a:solidFill>
                      </a:endParaRPr>
                    </a:p>
                    <a:p>
                      <a:pPr algn="l"/>
                      <a:r>
                        <a:rPr lang="en-US" sz="1200" b="1" dirty="0">
                          <a:solidFill>
                            <a:schemeClr val="tx1"/>
                          </a:solidFill>
                        </a:rPr>
                        <a:t>Jackson Stanovich</a:t>
                      </a:r>
                    </a:p>
                    <a:p>
                      <a:pPr algn="l"/>
                      <a:r>
                        <a:rPr lang="en-US" sz="1200" b="1" dirty="0">
                          <a:solidFill>
                            <a:schemeClr val="tx1"/>
                          </a:solidFill>
                        </a:rPr>
                        <a:t>251-753-9893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1" dirty="0"/>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t>Metal Roof</a:t>
                      </a:r>
                    </a:p>
                    <a:p>
                      <a:pPr marL="171450" indent="-171450">
                        <a:buFont typeface="Arial" panose="020B0604020202020204" pitchFamily="34" charset="0"/>
                        <a:buChar char="•"/>
                      </a:pPr>
                      <a:r>
                        <a:rPr lang="en-US" sz="1200" b="0" dirty="0"/>
                        <a:t>Thermal Pane Windows</a:t>
                      </a:r>
                    </a:p>
                    <a:p>
                      <a:pPr marL="171450" indent="-171450">
                        <a:buFont typeface="Arial" panose="020B0604020202020204" pitchFamily="34" charset="0"/>
                        <a:buChar char="•"/>
                      </a:pPr>
                      <a:r>
                        <a:rPr lang="en-US" sz="1200" b="0" dirty="0"/>
                        <a:t>Composite Siding ( Non- Vinyl )</a:t>
                      </a:r>
                    </a:p>
                    <a:p>
                      <a:pPr marL="171450" indent="-171450">
                        <a:buFont typeface="Arial" panose="020B0604020202020204" pitchFamily="34" charset="0"/>
                        <a:buChar char="•"/>
                      </a:pPr>
                      <a:r>
                        <a:rPr lang="en-US" sz="1200" b="0" dirty="0"/>
                        <a:t>Non-Smoking Home</a:t>
                      </a:r>
                    </a:p>
                    <a:p>
                      <a:pPr marL="171450" indent="-171450">
                        <a:buFont typeface="Arial" panose="020B0604020202020204" pitchFamily="34" charset="0"/>
                        <a:buChar char="•"/>
                      </a:pPr>
                      <a:r>
                        <a:rPr lang="en-US" sz="1200" b="0" dirty="0"/>
                        <a:t>No Carpet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0">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Fiber Optic Internet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660421">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t>Appliances included ( Except washer and Dryer)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306745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21240-E6B9-B565-449C-DBC129CEC0E5}"/>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E51588DE-D15C-3D47-5ACA-7D3C0693C7DF}"/>
              </a:ext>
            </a:extLst>
          </p:cNvPr>
          <p:cNvSpPr>
            <a:spLocks noGrp="1"/>
          </p:cNvSpPr>
          <p:nvPr>
            <p:ph type="subTitle" idx="1"/>
          </p:nvPr>
        </p:nvSpPr>
        <p:spPr>
          <a:xfrm>
            <a:off x="155944" y="933450"/>
            <a:ext cx="6453200" cy="1999460"/>
          </a:xfrm>
        </p:spPr>
        <p:txBody>
          <a:bodyPr>
            <a:noAutofit/>
          </a:bodyPr>
          <a:lstStyle/>
          <a:p>
            <a:pPr marL="177800" indent="-177800" algn="l">
              <a:buFont typeface="Arial" panose="020B0604020202020204" pitchFamily="34" charset="0"/>
              <a:buChar char="•"/>
            </a:pPr>
            <a:r>
              <a:rPr lang="en-US" sz="1050" dirty="0">
                <a:solidFill>
                  <a:schemeClr val="accent6">
                    <a:lumMod val="50000"/>
                  </a:schemeClr>
                </a:solidFill>
              </a:rPr>
              <a:t>JennLake Meadows must approve applications </a:t>
            </a:r>
            <a:r>
              <a:rPr lang="en-US" sz="1050" b="1" u="sng" dirty="0">
                <a:solidFill>
                  <a:schemeClr val="accent6">
                    <a:lumMod val="50000"/>
                  </a:schemeClr>
                </a:solidFill>
              </a:rPr>
              <a:t>BEFORE</a:t>
            </a:r>
            <a:r>
              <a:rPr lang="en-US" sz="105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5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5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5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3C7B7A0C-F414-9C49-B7B5-4A934C6A95CA}"/>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119A53F8-13BD-5D92-ADEA-129B685ED97B}"/>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5/18/2026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BDD29B31-9468-03E2-4063-64D5F232281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31EF8B9A-5706-5E35-C3F6-3AE4040E9D3E}"/>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47644A46-A76A-CD71-4AE5-322459E0D06C}"/>
              </a:ext>
            </a:extLst>
          </p:cNvPr>
          <p:cNvGraphicFramePr>
            <a:graphicFrameLocks noGrp="1"/>
          </p:cNvGraphicFramePr>
          <p:nvPr>
            <p:extLst>
              <p:ext uri="{D42A27DB-BD31-4B8C-83A1-F6EECF244321}">
                <p14:modId xmlns:p14="http://schemas.microsoft.com/office/powerpoint/2010/main" val="2153527896"/>
              </p:ext>
            </p:extLst>
          </p:nvPr>
        </p:nvGraphicFramePr>
        <p:xfrm>
          <a:off x="129805" y="3107389"/>
          <a:ext cx="6598389" cy="5633812"/>
        </p:xfrm>
        <a:graphic>
          <a:graphicData uri="http://schemas.openxmlformats.org/drawingml/2006/table">
            <a:tbl>
              <a:tblPr firstRow="1" bandRow="1">
                <a:tableStyleId>{93296810-A885-4BE3-A3E7-6D5BEEA58F35}</a:tableStyleId>
              </a:tblPr>
              <a:tblGrid>
                <a:gridCol w="1907339">
                  <a:extLst>
                    <a:ext uri="{9D8B030D-6E8A-4147-A177-3AD203B41FA5}">
                      <a16:colId xmlns:a16="http://schemas.microsoft.com/office/drawing/2014/main" val="2067313853"/>
                    </a:ext>
                  </a:extLst>
                </a:gridCol>
                <a:gridCol w="1028978">
                  <a:extLst>
                    <a:ext uri="{9D8B030D-6E8A-4147-A177-3AD203B41FA5}">
                      <a16:colId xmlns:a16="http://schemas.microsoft.com/office/drawing/2014/main" val="3838584133"/>
                    </a:ext>
                  </a:extLst>
                </a:gridCol>
                <a:gridCol w="2852020">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256977">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215361">
                <a:tc rowSpan="2">
                  <a:txBody>
                    <a:bodyPr/>
                    <a:lstStyle/>
                    <a:p>
                      <a:pPr algn="ctr"/>
                      <a:r>
                        <a:rPr lang="en-US" sz="1200" b="1" dirty="0">
                          <a:latin typeface="+mn-lt"/>
                        </a:rPr>
                        <a:t>150 Bernice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a:latin typeface="+mn-lt"/>
                        </a:rPr>
                        <a:t>Year:</a:t>
                      </a:r>
                      <a:endParaRPr lang="en-US" sz="1200" b="0"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1992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$47,000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215361">
                <a:tc vMerge="1">
                  <a:txBody>
                    <a:bodyPr/>
                    <a:lstStyle/>
                    <a:p>
                      <a:endParaRPr lang="en-US"/>
                    </a:p>
                  </a:txBody>
                  <a:tcPr/>
                </a:tc>
                <a:tc>
                  <a:txBody>
                    <a:bodyPr/>
                    <a:lstStyle/>
                    <a:p>
                      <a:pPr algn="r"/>
                      <a:r>
                        <a:rPr lang="en-US" sz="1200" b="0">
                          <a:latin typeface="+mn-lt"/>
                        </a:rPr>
                        <a:t>Size:</a:t>
                      </a:r>
                      <a:endParaRPr lang="en-US" sz="1200" b="0"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14 x 70 2BD/2BA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215361">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a:solidFill>
                            <a:schemeClr val="bg1"/>
                          </a:solidFill>
                          <a:latin typeface="+mn-lt"/>
                        </a:rPr>
                        <a:t>Seller Info</a:t>
                      </a:r>
                      <a:endParaRPr lang="en-US" sz="1200" b="0" dirty="0">
                        <a:solidFill>
                          <a:schemeClr val="bg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a:latin typeface="+mn-lt"/>
                        </a:rPr>
                        <a:t>Mfr/Model:</a:t>
                      </a:r>
                      <a:endParaRPr lang="en-US" sz="1200" b="0"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Cavalier / Serial Number: 14997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660942">
                <a:tc rowSpan="3">
                  <a:txBody>
                    <a:bodyPr/>
                    <a:lstStyle/>
                    <a:p>
                      <a:r>
                        <a:rPr lang="en-US" sz="1350" b="1" kern="1200" dirty="0">
                          <a:solidFill>
                            <a:schemeClr val="dk1"/>
                          </a:solidFill>
                          <a:effectLst/>
                          <a:latin typeface="+mn-lt"/>
                          <a:ea typeface="+mn-ea"/>
                          <a:cs typeface="+mn-cs"/>
                        </a:rPr>
                        <a:t>Hank Van </a:t>
                      </a:r>
                    </a:p>
                    <a:p>
                      <a:r>
                        <a:rPr lang="en-US" sz="1350" b="1" kern="1200" dirty="0">
                          <a:solidFill>
                            <a:schemeClr val="dk1"/>
                          </a:solidFill>
                          <a:effectLst/>
                          <a:latin typeface="+mn-lt"/>
                          <a:ea typeface="+mn-ea"/>
                          <a:cs typeface="+mn-cs"/>
                        </a:rPr>
                        <a:t>769-798-4175</a:t>
                      </a:r>
                    </a:p>
                    <a:p>
                      <a:r>
                        <a:rPr lang="en-US" sz="1350" b="1" kern="1200" dirty="0">
                          <a:solidFill>
                            <a:schemeClr val="dk1"/>
                          </a:solidFill>
                          <a:effectLst/>
                          <a:latin typeface="+mn-lt"/>
                          <a:ea typeface="+mn-ea"/>
                          <a:cs typeface="+mn-cs"/>
                          <a:hlinkClick r:id="rId5"/>
                        </a:rPr>
                        <a:t>hankvan51@gmail.com</a:t>
                      </a:r>
                      <a:endParaRPr lang="en-US" sz="1350" b="1" kern="1200" dirty="0">
                        <a:solidFill>
                          <a:schemeClr val="dk1"/>
                        </a:solidFill>
                        <a:effectLst/>
                        <a:latin typeface="+mn-lt"/>
                        <a:ea typeface="+mn-ea"/>
                        <a:cs typeface="+mn-cs"/>
                      </a:endParaRPr>
                    </a:p>
                    <a:p>
                      <a:endParaRPr lang="en-US" sz="1350" b="1" kern="1200" dirty="0">
                        <a:solidFill>
                          <a:schemeClr val="dk1"/>
                        </a:solidFill>
                        <a:effectLst/>
                        <a:latin typeface="+mn-lt"/>
                        <a:ea typeface="+mn-ea"/>
                        <a:cs typeface="+mn-cs"/>
                      </a:endParaRPr>
                    </a:p>
                    <a:p>
                      <a:pPr algn="l"/>
                      <a:endParaRPr lang="en-US" sz="1200" b="1" dirty="0">
                        <a:solidFill>
                          <a:schemeClr val="tx1"/>
                        </a:solidFill>
                        <a:latin typeface="+mn-lt"/>
                      </a:endParaRPr>
                    </a:p>
                    <a:p>
                      <a:pPr algn="l"/>
                      <a:endParaRPr lang="en-US" sz="12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a:latin typeface="+mn-lt"/>
                        </a:rPr>
                        <a:t>Features:</a:t>
                      </a:r>
                      <a:endParaRPr lang="en-US" sz="1200" b="0"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Front and back porch decks Large fenced in yard Outside storage shed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2225402">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a:latin typeface="+mn-lt"/>
                        </a:rPr>
                        <a:t>Maintenance / Upgrades:</a:t>
                      </a:r>
                      <a:endParaRPr lang="en-US" sz="1200" b="0"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Guest bathtub/shower redone in 2025</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Cold water line replaced under guest room sink 2026</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New refrigerator, dishwasher and washing machine in 2023</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Replaced HVAC expanded capacity in 2020</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Upgraded Metal Skirting</a:t>
                      </a:r>
                    </a:p>
                    <a:p>
                      <a:pPr marL="0" indent="0">
                        <a:buFont typeface="Arial" panose="020B0604020202020204" pitchFamily="34" charset="0"/>
                        <a:buNone/>
                      </a:pPr>
                      <a:r>
                        <a:rPr lang="en-US" sz="1200" b="1" i="0" u="none" strike="noStrike" kern="1200" baseline="0" dirty="0">
                          <a:solidFill>
                            <a:schemeClr val="dk1"/>
                          </a:solidFill>
                          <a:latin typeface="+mn-lt"/>
                          <a:ea typeface="+mn-ea"/>
                          <a:cs typeface="+mn-cs"/>
                        </a:rPr>
                        <a:t>Buyer requirements:</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Replace roof within 6 months with to front </a:t>
                      </a:r>
                      <a:r>
                        <a:rPr lang="en-US" sz="1200" b="0" i="0" u="none" strike="noStrike" kern="1200" baseline="0">
                          <a:solidFill>
                            <a:schemeClr val="dk1"/>
                          </a:solidFill>
                          <a:latin typeface="+mn-lt"/>
                          <a:ea typeface="+mn-ea"/>
                          <a:cs typeface="+mn-cs"/>
                        </a:rPr>
                        <a:t>porch </a:t>
                      </a:r>
                    </a:p>
                    <a:p>
                      <a:pPr marL="171450" indent="-171450">
                        <a:buFont typeface="Arial" panose="020B0604020202020204" pitchFamily="34" charset="0"/>
                        <a:buChar char="•"/>
                      </a:pPr>
                      <a:r>
                        <a:rPr lang="en-US" sz="1200" b="0" i="0" u="none" strike="noStrike" kern="1200" baseline="0">
                          <a:solidFill>
                            <a:schemeClr val="dk1"/>
                          </a:solidFill>
                          <a:latin typeface="+mn-lt"/>
                          <a:ea typeface="+mn-ea"/>
                          <a:cs typeface="+mn-cs"/>
                        </a:rPr>
                        <a:t>Plumber </a:t>
                      </a:r>
                      <a:r>
                        <a:rPr lang="en-US" sz="1200" b="0" i="0" u="none" strike="noStrike" kern="1200" baseline="0" dirty="0">
                          <a:solidFill>
                            <a:schemeClr val="dk1"/>
                          </a:solidFill>
                          <a:latin typeface="+mn-lt"/>
                          <a:ea typeface="+mn-ea"/>
                          <a:cs typeface="+mn-cs"/>
                        </a:rPr>
                        <a:t>to check on gas heater pilot light and install end caps to gas lines</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Replace back porch steps</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Handrail to front porch steps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010470">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a:latin typeface="+mn-lt"/>
                        </a:rPr>
                        <a:t>Other Info:</a:t>
                      </a:r>
                      <a:endParaRPr lang="en-US" sz="1200" b="0"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Appliances included in sale</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Fully furnished (move in ready)</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Furnishings less than 24 months old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59223283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25203</TotalTime>
  <Words>788</Words>
  <Application>Microsoft Office PowerPoint</Application>
  <PresentationFormat>On-screen Show (4:3)</PresentationFormat>
  <Paragraphs>125</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2026 Used Homes and Available Lots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128</cp:revision>
  <cp:lastPrinted>2026-03-20T15:37:47Z</cp:lastPrinted>
  <dcterms:created xsi:type="dcterms:W3CDTF">2017-07-26T21:02:01Z</dcterms:created>
  <dcterms:modified xsi:type="dcterms:W3CDTF">2026-06-23T19:39:38Z</dcterms:modified>
</cp:coreProperties>
</file>