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91" r:id="rId2"/>
  </p:sldIdLst>
  <p:sldSz cx="6858000" cy="9144000" type="screen4x3"/>
  <p:notesSz cx="7086600" cy="93726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44" userDrawn="1">
          <p15:clr>
            <a:srgbClr val="A4A3A4"/>
          </p15:clr>
        </p15:guide>
        <p15:guide id="2" pos="21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6400" autoAdjust="0"/>
  </p:normalViewPr>
  <p:slideViewPr>
    <p:cSldViewPr snapToGrid="0" showGuides="1">
      <p:cViewPr varScale="1">
        <p:scale>
          <a:sx n="83" d="100"/>
          <a:sy n="83" d="100"/>
        </p:scale>
        <p:origin x="3054" y="108"/>
      </p:cViewPr>
      <p:guideLst>
        <p:guide orient="horz" pos="4344"/>
        <p:guide pos="2136"/>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custSel modSld">
      <pc:chgData name="Dori Hale" userId="14c1f408-cf59-45a1-9f78-52634d255e35" providerId="ADAL" clId="{975657A5-1D2A-49B2-BF59-57DB7D9FA65B}" dt="2026-05-25T20:53:02.352" v="411" actId="20577"/>
      <pc:docMkLst>
        <pc:docMk/>
      </pc:docMkLst>
      <pc:sldChg chg="modSp mod">
        <pc:chgData name="Dori Hale" userId="14c1f408-cf59-45a1-9f78-52634d255e35" providerId="ADAL" clId="{975657A5-1D2A-49B2-BF59-57DB7D9FA65B}" dt="2026-05-25T20:53:02.352" v="411" actId="20577"/>
        <pc:sldMkLst>
          <pc:docMk/>
          <pc:sldMk cId="1267979733" sldId="291"/>
        </pc:sldMkLst>
        <pc:spChg chg="mod">
          <ac:chgData name="Dori Hale" userId="14c1f408-cf59-45a1-9f78-52634d255e35" providerId="ADAL" clId="{975657A5-1D2A-49B2-BF59-57DB7D9FA65B}" dt="2026-05-25T20:53:02.352" v="411" actId="20577"/>
          <ac:spMkLst>
            <pc:docMk/>
            <pc:sldMk cId="1267979733" sldId="291"/>
            <ac:spMk id="11" creationId="{31BD5FB6-48F7-4D05-BD6F-4A4DEFD4593B}"/>
          </ac:spMkLst>
        </pc:spChg>
        <pc:graphicFrameChg chg="mod modGraphic">
          <ac:chgData name="Dori Hale" userId="14c1f408-cf59-45a1-9f78-52634d255e35" providerId="ADAL" clId="{975657A5-1D2A-49B2-BF59-57DB7D9FA65B}" dt="2026-05-25T20:52:58.273" v="407" actId="2164"/>
          <ac:graphicFrameMkLst>
            <pc:docMk/>
            <pc:sldMk cId="1267979733" sldId="291"/>
            <ac:graphicFrameMk id="20" creationId="{9847880B-2FD9-42FB-B0CC-1EABEC1A418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1283" cy="469105"/>
          </a:xfrm>
          <a:prstGeom prst="rect">
            <a:avLst/>
          </a:prstGeom>
        </p:spPr>
        <p:txBody>
          <a:bodyPr vert="horz" lIns="91247" tIns="45624" rIns="91247" bIns="45624" rtlCol="0"/>
          <a:lstStyle>
            <a:lvl1pPr algn="l">
              <a:defRPr sz="1200"/>
            </a:lvl1pPr>
          </a:lstStyle>
          <a:p>
            <a:endParaRPr lang="en-US" dirty="0"/>
          </a:p>
        </p:txBody>
      </p:sp>
      <p:sp>
        <p:nvSpPr>
          <p:cNvPr id="3" name="Date Placeholder 2"/>
          <p:cNvSpPr>
            <a:spLocks noGrp="1"/>
          </p:cNvSpPr>
          <p:nvPr>
            <p:ph type="dt" idx="1"/>
          </p:nvPr>
        </p:nvSpPr>
        <p:spPr>
          <a:xfrm>
            <a:off x="4013735" y="1"/>
            <a:ext cx="3071283" cy="469105"/>
          </a:xfrm>
          <a:prstGeom prst="rect">
            <a:avLst/>
          </a:prstGeom>
        </p:spPr>
        <p:txBody>
          <a:bodyPr vert="horz" lIns="91247" tIns="45624" rIns="91247" bIns="45624" rtlCol="0"/>
          <a:lstStyle>
            <a:lvl1pPr algn="r">
              <a:defRPr sz="1200"/>
            </a:lvl1pPr>
          </a:lstStyle>
          <a:p>
            <a:fld id="{125C1899-3986-4491-B33A-C5BA2F72B086}" type="datetimeFigureOut">
              <a:rPr lang="en-US" smtClean="0"/>
              <a:t>5/25/2026</a:t>
            </a:fld>
            <a:endParaRPr lang="en-US" dirty="0"/>
          </a:p>
        </p:txBody>
      </p:sp>
      <p:sp>
        <p:nvSpPr>
          <p:cNvPr id="4" name="Slide Image Placeholder 3"/>
          <p:cNvSpPr>
            <a:spLocks noGrp="1" noRot="1" noChangeAspect="1"/>
          </p:cNvSpPr>
          <p:nvPr>
            <p:ph type="sldImg" idx="2"/>
          </p:nvPr>
        </p:nvSpPr>
        <p:spPr>
          <a:xfrm>
            <a:off x="2357438" y="1171575"/>
            <a:ext cx="2371725" cy="3162300"/>
          </a:xfrm>
          <a:prstGeom prst="rect">
            <a:avLst/>
          </a:prstGeom>
          <a:noFill/>
          <a:ln w="12700">
            <a:solidFill>
              <a:prstClr val="black"/>
            </a:solidFill>
          </a:ln>
        </p:spPr>
        <p:txBody>
          <a:bodyPr vert="horz" lIns="91247" tIns="45624" rIns="91247" bIns="45624" rtlCol="0" anchor="ctr"/>
          <a:lstStyle/>
          <a:p>
            <a:endParaRPr lang="en-US" dirty="0"/>
          </a:p>
        </p:txBody>
      </p:sp>
      <p:sp>
        <p:nvSpPr>
          <p:cNvPr id="5" name="Notes Placeholder 4"/>
          <p:cNvSpPr>
            <a:spLocks noGrp="1"/>
          </p:cNvSpPr>
          <p:nvPr>
            <p:ph type="body" sz="quarter" idx="3"/>
          </p:nvPr>
        </p:nvSpPr>
        <p:spPr>
          <a:xfrm>
            <a:off x="708027" y="4510387"/>
            <a:ext cx="5670547" cy="3691036"/>
          </a:xfrm>
          <a:prstGeom prst="rect">
            <a:avLst/>
          </a:prstGeom>
        </p:spPr>
        <p:txBody>
          <a:bodyPr vert="horz" lIns="91247" tIns="45624" rIns="91247" bIns="456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03495"/>
            <a:ext cx="3071283" cy="469105"/>
          </a:xfrm>
          <a:prstGeom prst="rect">
            <a:avLst/>
          </a:prstGeom>
        </p:spPr>
        <p:txBody>
          <a:bodyPr vert="horz" lIns="91247" tIns="45624" rIns="91247" bIns="4562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13735" y="8903495"/>
            <a:ext cx="3071283" cy="469105"/>
          </a:xfrm>
          <a:prstGeom prst="rect">
            <a:avLst/>
          </a:prstGeom>
        </p:spPr>
        <p:txBody>
          <a:bodyPr vert="horz" lIns="91247" tIns="45624" rIns="91247" bIns="45624"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27263" y="703263"/>
            <a:ext cx="2633662" cy="3514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6475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5/25/2026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5/25/2026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5/25/2026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5/25/2026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5/25/2026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5/25/2026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5/25/2026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5/25/2026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5/25/2026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5/25/2026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5/25/2026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5/25/2026</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10264" y="829056"/>
            <a:ext cx="5829300" cy="361483"/>
          </a:xfrm>
        </p:spPr>
        <p:txBody>
          <a:bodyPr anchor="t">
            <a:noAutofit/>
          </a:bodyPr>
          <a:lstStyle/>
          <a:p>
            <a:r>
              <a:rPr lang="en-US" sz="2400" b="1" dirty="0">
                <a:solidFill>
                  <a:srgbClr val="2C451B"/>
                </a:solidFill>
                <a:latin typeface="Calibri (Body)"/>
              </a:rPr>
              <a:t>JennLake Selling Home Lot Inspections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31BD5FB6-48F7-4D05-BD6F-4A4DEFD4593B}"/>
              </a:ext>
            </a:extLst>
          </p:cNvPr>
          <p:cNvSpPr txBox="1">
            <a:spLocks/>
          </p:cNvSpPr>
          <p:nvPr/>
        </p:nvSpPr>
        <p:spPr>
          <a:xfrm>
            <a:off x="2204999" y="380589"/>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5/25/2026</a:t>
            </a:r>
          </a:p>
          <a:p>
            <a:pPr marL="285750" indent="-285750">
              <a:lnSpc>
                <a:spcPct val="100000"/>
              </a:lnSpc>
              <a:spcBef>
                <a:spcPts val="0"/>
              </a:spcBef>
              <a:buFont typeface="Arial" panose="020B0604020202020204" pitchFamily="34" charset="0"/>
              <a:buChar char="•"/>
            </a:pPr>
            <a:endParaRPr lang="en-US" sz="1600" b="1" dirty="0">
              <a:solidFill>
                <a:srgbClr val="2C451B"/>
              </a:solidFill>
            </a:endParaRP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7" name="Title 1">
            <a:extLst>
              <a:ext uri="{FF2B5EF4-FFF2-40B4-BE49-F238E27FC236}">
                <a16:creationId xmlns:a16="http://schemas.microsoft.com/office/drawing/2014/main" id="{BF2189E1-E91D-4778-B40A-CDC853D92E81}"/>
              </a:ext>
            </a:extLst>
          </p:cNvPr>
          <p:cNvSpPr txBox="1">
            <a:spLocks/>
          </p:cNvSpPr>
          <p:nvPr/>
        </p:nvSpPr>
        <p:spPr>
          <a:xfrm>
            <a:off x="510264" y="1186030"/>
            <a:ext cx="5829300" cy="2032094"/>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JennLake Meadows is not responsible for assessing the structural integrity or condition of any home. However, if we believe a home has deteriorated to a condition beyond its value to be repaired or renovated, we may choose to not re-new the lease and require the removal of the home from the property.</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Major issues and safety issues must be resolved within timelines and will be documented in the Lease Agreement with new owners if unresolved at home closing in the office.</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The office has a JD Power MH Connect subscription and will provide the estimated value report for any home upon request at no charge (new or used). Please read the Age of Home policy which is available in the website Documents section.</a:t>
            </a:r>
          </a:p>
        </p:txBody>
      </p:sp>
      <p:graphicFrame>
        <p:nvGraphicFramePr>
          <p:cNvPr id="20" name="Table 19">
            <a:extLst>
              <a:ext uri="{FF2B5EF4-FFF2-40B4-BE49-F238E27FC236}">
                <a16:creationId xmlns:a16="http://schemas.microsoft.com/office/drawing/2014/main" id="{9847880B-2FD9-42FB-B0CC-1EABEC1A4184}"/>
              </a:ext>
            </a:extLst>
          </p:cNvPr>
          <p:cNvGraphicFramePr>
            <a:graphicFrameLocks noGrp="1"/>
          </p:cNvGraphicFramePr>
          <p:nvPr>
            <p:extLst>
              <p:ext uri="{D42A27DB-BD31-4B8C-83A1-F6EECF244321}">
                <p14:modId xmlns:p14="http://schemas.microsoft.com/office/powerpoint/2010/main" val="3220576059"/>
              </p:ext>
            </p:extLst>
          </p:nvPr>
        </p:nvGraphicFramePr>
        <p:xfrm>
          <a:off x="212343" y="2620589"/>
          <a:ext cx="6425141" cy="2392680"/>
        </p:xfrm>
        <a:graphic>
          <a:graphicData uri="http://schemas.openxmlformats.org/drawingml/2006/table">
            <a:tbl>
              <a:tblPr firstRow="1" bandRow="1">
                <a:tableStyleId>{93296810-A885-4BE3-A3E7-6D5BEEA58F35}</a:tableStyleId>
              </a:tblPr>
              <a:tblGrid>
                <a:gridCol w="948283">
                  <a:extLst>
                    <a:ext uri="{9D8B030D-6E8A-4147-A177-3AD203B41FA5}">
                      <a16:colId xmlns:a16="http://schemas.microsoft.com/office/drawing/2014/main" val="3838584133"/>
                    </a:ext>
                  </a:extLst>
                </a:gridCol>
                <a:gridCol w="5476858">
                  <a:extLst>
                    <a:ext uri="{9D8B030D-6E8A-4147-A177-3AD203B41FA5}">
                      <a16:colId xmlns:a16="http://schemas.microsoft.com/office/drawing/2014/main" val="2576815655"/>
                    </a:ext>
                  </a:extLst>
                </a:gridCol>
              </a:tblGrid>
              <a:tr h="0">
                <a:tc>
                  <a:txBody>
                    <a:bodyPr/>
                    <a:lstStyle/>
                    <a:p>
                      <a:pPr algn="ctr"/>
                      <a:r>
                        <a:rPr lang="en-US" sz="1200" b="1" dirty="0"/>
                        <a:t>LOT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200" b="1" dirty="0"/>
                        <a:t>INSPECTION RESULTS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182150509"/>
                  </a:ext>
                </a:extLst>
              </a:tr>
              <a:tr h="232571">
                <a:tc>
                  <a:txBody>
                    <a:bodyPr/>
                    <a:lstStyle/>
                    <a:p>
                      <a:pPr algn="ctr"/>
                      <a:r>
                        <a:rPr lang="en-US" sz="1100" b="1" dirty="0"/>
                        <a:t>128 Dixie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No Issues Identified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35202206"/>
                  </a:ext>
                </a:extLst>
              </a:tr>
              <a:tr h="232571">
                <a:tc>
                  <a:txBody>
                    <a:bodyPr/>
                    <a:lstStyle/>
                    <a:p>
                      <a:pPr algn="ctr"/>
                      <a:r>
                        <a:rPr lang="en-US" sz="1100" b="1" dirty="0"/>
                        <a:t>142 Dixie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Pressure wash skirting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9263144"/>
                  </a:ext>
                </a:extLst>
              </a:tr>
              <a:tr h="232571">
                <a:tc>
                  <a:txBody>
                    <a:bodyPr/>
                    <a:lstStyle/>
                    <a:p>
                      <a:pPr algn="ctr"/>
                      <a:r>
                        <a:rPr lang="en-US" sz="1100" b="1" dirty="0"/>
                        <a:t>150 Bernice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Add railing to front porch </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Replace roof </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Add flashing to front porch roof (have roofer do it)</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Trim branches off roof</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Replace steps on back porch </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Remove internet box and pole</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Clean up orange cables</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Get plumber to check on gas heater pilot lights, and install end caps on unused gas fittings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08939351"/>
                  </a:ext>
                </a:extLst>
              </a:tr>
            </a:tbl>
          </a:graphicData>
        </a:graphic>
      </p:graphicFrame>
    </p:spTree>
    <p:extLst>
      <p:ext uri="{BB962C8B-B14F-4D97-AF65-F5344CB8AC3E}">
        <p14:creationId xmlns:p14="http://schemas.microsoft.com/office/powerpoint/2010/main" val="12679797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24807</TotalTime>
  <Words>225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(Body)</vt:lpstr>
      <vt:lpstr>Calibri Light</vt:lpstr>
      <vt:lpstr>Office Theme</vt:lpstr>
      <vt:lpstr>JennLake Selling Home Lot Inspections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108</cp:revision>
  <cp:lastPrinted>2026-04-08T15:46:11Z</cp:lastPrinted>
  <dcterms:created xsi:type="dcterms:W3CDTF">2017-07-26T21:02:01Z</dcterms:created>
  <dcterms:modified xsi:type="dcterms:W3CDTF">2026-05-25T20:53:03Z</dcterms:modified>
</cp:coreProperties>
</file>