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p:restoredTop sz="94660"/>
  </p:normalViewPr>
  <p:slideViewPr>
    <p:cSldViewPr>
      <p:cViewPr>
        <p:scale>
          <a:sx n="100" d="100"/>
          <a:sy n="100" d="100"/>
        </p:scale>
        <p:origin x="-908" y="3020"/>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99D948-3D75-443F-BC00-E5874FE0A292}" type="datetimeFigureOut">
              <a:rPr lang="en-US" smtClean="0"/>
              <a:t>4/6/2026</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BB226F-9C1F-4CC9-AFA7-BD63E37C304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331D86-A1EF-4541-A49F-0BE9B7BFD58F}"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D18A2B-024D-4879-AA7C-E01DD686E74B}"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18A2B-024D-4879-AA7C-E01DD686E74B}"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18A2B-024D-4879-AA7C-E01DD686E74B}"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18A2B-024D-4879-AA7C-E01DD686E74B}"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D18A2B-024D-4879-AA7C-E01DD686E74B}"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D18A2B-024D-4879-AA7C-E01DD686E74B}"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D18A2B-024D-4879-AA7C-E01DD686E74B}" type="datetimeFigureOut">
              <a:rPr lang="en-US" smtClean="0"/>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D18A2B-024D-4879-AA7C-E01DD686E74B}" type="datetimeFigureOut">
              <a:rPr lang="en-US" smtClean="0"/>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18A2B-024D-4879-AA7C-E01DD686E74B}" type="datetimeFigureOut">
              <a:rPr lang="en-US" smtClean="0"/>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18A2B-024D-4879-AA7C-E01DD686E74B}"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18A2B-024D-4879-AA7C-E01DD686E74B}"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D81ADF-C593-4CE1-A62A-48F28DE432B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ED18A2B-024D-4879-AA7C-E01DD686E74B}" type="datetimeFigureOut">
              <a:rPr lang="en-US" smtClean="0"/>
              <a:t>4/6/2026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FCD81ADF-C593-4CE1-A62A-48F28DE432B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us02web.zoom.us/j/82968033274?pwd=KVc68b7bbbhKSLIN87rBKAzczmUGYW.1" TargetMode="External"/><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Donna\Desktop\Petal Tones New Computer\Speciosa logo from website.jpg"/>
          <p:cNvPicPr/>
          <p:nvPr/>
        </p:nvPicPr>
        <p:blipFill>
          <a:blip r:embed="rId3" cstate="print"/>
          <a:srcRect/>
          <a:stretch>
            <a:fillRect/>
          </a:stretch>
        </p:blipFill>
        <p:spPr bwMode="auto">
          <a:xfrm>
            <a:off x="2714625" y="725714"/>
            <a:ext cx="1143000" cy="725714"/>
          </a:xfrm>
          <a:prstGeom prst="rect">
            <a:avLst/>
          </a:prstGeom>
          <a:noFill/>
          <a:ln w="9525">
            <a:noFill/>
            <a:miter lim="800000"/>
            <a:headEnd/>
            <a:tailEnd/>
          </a:ln>
        </p:spPr>
      </p:pic>
      <p:sp>
        <p:nvSpPr>
          <p:cNvPr id="9" name="Rectangle 8"/>
          <p:cNvSpPr/>
          <p:nvPr/>
        </p:nvSpPr>
        <p:spPr>
          <a:xfrm>
            <a:off x="1571625" y="72573"/>
            <a:ext cx="4572000" cy="679199"/>
          </a:xfrm>
          <a:prstGeom prst="rect">
            <a:avLst/>
          </a:prstGeom>
          <a:noFill/>
        </p:spPr>
        <p:txBody>
          <a:bodyPr wrap="square" lIns="91424" tIns="45712" rIns="91424" bIns="45712">
            <a:spAutoFit/>
            <a:scene3d>
              <a:camera prst="orthographicFront"/>
              <a:lightRig rig="threePt" dir="t"/>
            </a:scene3d>
            <a:sp3d extrusionH="57150">
              <a:bevelT w="38100" h="38100" prst="slope"/>
            </a:sp3d>
          </a:bodyPr>
          <a:lstStyle/>
          <a:p>
            <a:r>
              <a:rPr lang="en-US" sz="3800" b="1" cap="all" dirty="0">
                <a:ln w="9000" cmpd="sng">
                  <a:solidFill>
                    <a:srgbClr val="9900CC"/>
                  </a:solidFill>
                  <a:prstDash val="solid"/>
                </a:ln>
                <a:solidFill>
                  <a:srgbClr val="9999FF"/>
                </a:solidFill>
                <a:effectLst>
                  <a:glow rad="101600">
                    <a:schemeClr val="tx1">
                      <a:alpha val="60000"/>
                    </a:schemeClr>
                  </a:glow>
                  <a:reflection blurRad="12700" stA="28000" endPos="45000" dist="1000" dir="5400000" sy="-100000" algn="bl" rotWithShape="0"/>
                </a:effectLst>
                <a:latin typeface="New times roman"/>
              </a:rPr>
              <a:t>Petal Tones</a:t>
            </a:r>
          </a:p>
        </p:txBody>
      </p:sp>
      <p:pic>
        <p:nvPicPr>
          <p:cNvPr id="10" name="Picture 9"/>
          <p:cNvPicPr/>
          <p:nvPr/>
        </p:nvPicPr>
        <p:blipFill>
          <a:blip r:embed="rId4" cstate="print"/>
          <a:srcRect/>
          <a:stretch>
            <a:fillRect/>
          </a:stretch>
        </p:blipFill>
        <p:spPr bwMode="auto">
          <a:xfrm>
            <a:off x="1" y="72571"/>
            <a:ext cx="1000125" cy="1451429"/>
          </a:xfrm>
          <a:prstGeom prst="rect">
            <a:avLst/>
          </a:prstGeom>
          <a:noFill/>
          <a:ln w="12700">
            <a:noFill/>
            <a:miter lim="800000"/>
            <a:headEnd/>
            <a:tailEnd/>
          </a:ln>
        </p:spPr>
      </p:pic>
      <p:sp>
        <p:nvSpPr>
          <p:cNvPr id="11" name="TextBox 10"/>
          <p:cNvSpPr txBox="1"/>
          <p:nvPr/>
        </p:nvSpPr>
        <p:spPr>
          <a:xfrm>
            <a:off x="71437" y="1741715"/>
            <a:ext cx="6786563" cy="353927"/>
          </a:xfrm>
          <a:prstGeom prst="rect">
            <a:avLst/>
          </a:prstGeom>
          <a:noFill/>
        </p:spPr>
        <p:txBody>
          <a:bodyPr wrap="square" lIns="91424" tIns="45712" rIns="91424" bIns="45712" rtlCol="0">
            <a:spAutoFit/>
          </a:bodyPr>
          <a:lstStyle/>
          <a:p>
            <a:r>
              <a:rPr lang="en-US" sz="900" b="1" dirty="0">
                <a:latin typeface="New times roman"/>
              </a:rPr>
              <a:t>    Volume  57      </a:t>
            </a:r>
            <a:r>
              <a:rPr lang="en-US" sz="900" b="1" dirty="0">
                <a:latin typeface="New times roman"/>
              </a:rPr>
              <a:t>Number </a:t>
            </a:r>
            <a:r>
              <a:rPr lang="en-US" sz="900" b="1" dirty="0">
                <a:latin typeface="New times roman"/>
              </a:rPr>
              <a:t>  4</a:t>
            </a:r>
            <a:r>
              <a:rPr lang="en-US" sz="900" b="1" dirty="0">
                <a:latin typeface="New times roman"/>
              </a:rPr>
              <a:t>		</a:t>
            </a:r>
            <a:r>
              <a:rPr lang="en-US" sz="900" b="1" dirty="0">
                <a:latin typeface="New times roman"/>
              </a:rPr>
              <a:t>	                       April 2026</a:t>
            </a:r>
            <a:endParaRPr lang="en-US" sz="900" b="1" dirty="0">
              <a:latin typeface="New times roman"/>
            </a:endParaRPr>
          </a:p>
          <a:p>
            <a:r>
              <a:rPr lang="en-US" sz="800" b="1" dirty="0">
                <a:latin typeface="New times roman"/>
              </a:rPr>
              <a:t>                                                                                                                                                                              </a:t>
            </a:r>
          </a:p>
        </p:txBody>
      </p:sp>
      <p:sp>
        <p:nvSpPr>
          <p:cNvPr id="14" name="Rectangle 13"/>
          <p:cNvSpPr/>
          <p:nvPr/>
        </p:nvSpPr>
        <p:spPr>
          <a:xfrm>
            <a:off x="285750" y="1959429"/>
            <a:ext cx="3352800" cy="1215701"/>
          </a:xfrm>
          <a:prstGeom prst="rect">
            <a:avLst/>
          </a:prstGeom>
        </p:spPr>
        <p:txBody>
          <a:bodyPr wrap="square" lIns="91424" tIns="45712" rIns="91424" bIns="45712">
            <a:spAutoFit/>
          </a:bodyPr>
          <a:lstStyle/>
          <a:p>
            <a:r>
              <a:rPr lang="en-US" sz="1200" dirty="0">
                <a:latin typeface="New times roman"/>
              </a:rPr>
              <a:t> </a:t>
            </a:r>
          </a:p>
          <a:p>
            <a:r>
              <a:rPr lang="en-US" sz="1200" dirty="0">
                <a:latin typeface="New times roman"/>
              </a:rPr>
              <a:t/>
            </a:r>
            <a:br>
              <a:rPr lang="en-US" sz="1200" dirty="0">
                <a:latin typeface="New times roman"/>
              </a:rPr>
            </a:br>
            <a:endParaRPr lang="en-US" sz="1200" dirty="0">
              <a:latin typeface="New times roman"/>
            </a:endParaRPr>
          </a:p>
          <a:p>
            <a:r>
              <a:rPr lang="en-US" sz="1200" b="1" dirty="0">
                <a:latin typeface="New times roman"/>
              </a:rPr>
              <a:t> </a:t>
            </a:r>
            <a:endParaRPr lang="en-US" sz="1200" dirty="0">
              <a:latin typeface="New times roman"/>
            </a:endParaRPr>
          </a:p>
          <a:p>
            <a:r>
              <a:rPr lang="en-US" sz="1200" b="1" dirty="0">
                <a:latin typeface="New times roman"/>
              </a:rPr>
              <a:t/>
            </a:r>
            <a:br>
              <a:rPr lang="en-US" sz="1200" b="1" dirty="0">
                <a:latin typeface="New times roman"/>
              </a:rPr>
            </a:br>
            <a:endParaRPr lang="en-US" sz="1200" dirty="0">
              <a:latin typeface="New times roman"/>
            </a:endParaRPr>
          </a:p>
        </p:txBody>
      </p:sp>
      <p:sp>
        <p:nvSpPr>
          <p:cNvPr id="19" name="TextBox 18"/>
          <p:cNvSpPr txBox="1"/>
          <p:nvPr/>
        </p:nvSpPr>
        <p:spPr>
          <a:xfrm>
            <a:off x="1143001" y="1524002"/>
            <a:ext cx="4929188" cy="246205"/>
          </a:xfrm>
          <a:prstGeom prst="rect">
            <a:avLst/>
          </a:prstGeom>
          <a:noFill/>
        </p:spPr>
        <p:txBody>
          <a:bodyPr wrap="square" lIns="91424" tIns="45712" rIns="91424" bIns="45712" rtlCol="0">
            <a:spAutoFit/>
          </a:bodyPr>
          <a:lstStyle/>
          <a:p>
            <a:r>
              <a:rPr lang="en-US" sz="1000" dirty="0">
                <a:latin typeface="New times roman"/>
              </a:rPr>
              <a:t> </a:t>
            </a:r>
            <a:r>
              <a:rPr lang="en-US" sz="1000" dirty="0">
                <a:latin typeface="New times roman"/>
              </a:rPr>
              <a:t>Newsletter </a:t>
            </a:r>
            <a:r>
              <a:rPr lang="en-US" sz="1000" dirty="0">
                <a:latin typeface="New times roman"/>
              </a:rPr>
              <a:t>of the National Capital Area Chapter of the  Gesneriad Society</a:t>
            </a:r>
          </a:p>
        </p:txBody>
      </p:sp>
      <p:sp>
        <p:nvSpPr>
          <p:cNvPr id="8194" name="AutoShape 2" descr="https://mail.google.com/mail/u/0?ui=2&amp;ik=9163e54d1a&amp;attid=0.1.1&amp;permmsgid=msg-f:1632751347634353668&amp;th=16a8b2b332493604&amp;view=fimg&amp;sz=s0-l75-ft&amp;attbid=ANGjdJ9V6XYXtNKur3ekEfgHxD5vD__suhpR0ePCtlYw71N4AgYf0oz4U1rg9duDXnQG5dutNUsgvnaVMnjhuX2Kzjoe6qD2tllBOHhBVLmyF02LLJAC0o767hcL8Vg&amp;disp=emb"/>
          <p:cNvSpPr>
            <a:spLocks noChangeAspect="1" noChangeArrowheads="1"/>
          </p:cNvSpPr>
          <p:nvPr/>
        </p:nvSpPr>
        <p:spPr bwMode="auto">
          <a:xfrm>
            <a:off x="155575" y="-144461"/>
            <a:ext cx="304800" cy="304801"/>
          </a:xfrm>
          <a:prstGeom prst="rect">
            <a:avLst/>
          </a:prstGeom>
          <a:noFill/>
        </p:spPr>
        <p:txBody>
          <a:bodyPr vert="horz" wrap="square" lIns="91424" tIns="45712" rIns="91424" bIns="45712" numCol="1" anchor="t" anchorCtr="0" compatLnSpc="1">
            <a:prstTxWarp prst="textNoShape">
              <a:avLst/>
            </a:prstTxWarp>
          </a:bodyPr>
          <a:lstStyle/>
          <a:p>
            <a:endParaRPr lang="en-US" dirty="0"/>
          </a:p>
        </p:txBody>
      </p:sp>
      <p:sp>
        <p:nvSpPr>
          <p:cNvPr id="8196" name="AutoShape 4" descr="https://mail.google.com/mail/u/0?ui=2&amp;ik=9163e54d1a&amp;attid=0.1.1&amp;permmsgid=msg-f:1632751347634353668&amp;th=16a8b2b332493604&amp;view=fimg&amp;sz=s0-l75-ft&amp;attbid=ANGjdJ9V6XYXtNKur3ekEfgHxD5vD__suhpR0ePCtlYw71N4AgYf0oz4U1rg9duDXnQG5dutNUsgvnaVMnjhuX2Kzjoe6qD2tllBOHhBVLmyF02LLJAC0o767hcL8Vg&amp;disp=emb"/>
          <p:cNvSpPr>
            <a:spLocks noChangeAspect="1" noChangeArrowheads="1"/>
          </p:cNvSpPr>
          <p:nvPr/>
        </p:nvSpPr>
        <p:spPr bwMode="auto">
          <a:xfrm>
            <a:off x="155575" y="-144461"/>
            <a:ext cx="304800" cy="304801"/>
          </a:xfrm>
          <a:prstGeom prst="rect">
            <a:avLst/>
          </a:prstGeom>
          <a:noFill/>
        </p:spPr>
        <p:txBody>
          <a:bodyPr vert="horz" wrap="square" lIns="91424" tIns="45712" rIns="91424" bIns="45712" numCol="1" anchor="t" anchorCtr="0" compatLnSpc="1">
            <a:prstTxWarp prst="textNoShape">
              <a:avLst/>
            </a:prstTxWarp>
          </a:bodyPr>
          <a:lstStyle/>
          <a:p>
            <a:endParaRPr lang="en-US" dirty="0"/>
          </a:p>
        </p:txBody>
      </p:sp>
      <p:pic>
        <p:nvPicPr>
          <p:cNvPr id="22" name="Picture 21"/>
          <p:cNvPicPr/>
          <p:nvPr/>
        </p:nvPicPr>
        <p:blipFill>
          <a:blip r:embed="rId5" cstate="print"/>
          <a:srcRect/>
          <a:stretch>
            <a:fillRect/>
          </a:stretch>
        </p:blipFill>
        <p:spPr bwMode="auto">
          <a:xfrm>
            <a:off x="6000750" y="362857"/>
            <a:ext cx="857250" cy="870857"/>
          </a:xfrm>
          <a:prstGeom prst="rect">
            <a:avLst/>
          </a:prstGeom>
          <a:noFill/>
          <a:ln w="9525">
            <a:noFill/>
            <a:miter lim="800000"/>
            <a:headEnd/>
            <a:tailEnd/>
          </a:ln>
        </p:spPr>
      </p:pic>
      <p:sp>
        <p:nvSpPr>
          <p:cNvPr id="29" name="Rectangle 28"/>
          <p:cNvSpPr/>
          <p:nvPr/>
        </p:nvSpPr>
        <p:spPr>
          <a:xfrm>
            <a:off x="3429000" y="1959429"/>
            <a:ext cx="3357563" cy="3642150"/>
          </a:xfrm>
          <a:prstGeom prst="rect">
            <a:avLst/>
          </a:prstGeom>
          <a:solidFill>
            <a:srgbClr val="E5FFE5"/>
          </a:solidFill>
          <a:ln/>
        </p:spPr>
        <p:style>
          <a:lnRef idx="2">
            <a:schemeClr val="dk1"/>
          </a:lnRef>
          <a:fillRef idx="1">
            <a:schemeClr val="lt1"/>
          </a:fillRef>
          <a:effectRef idx="0">
            <a:schemeClr val="dk1"/>
          </a:effectRef>
          <a:fontRef idx="minor">
            <a:schemeClr val="dk1"/>
          </a:fontRef>
        </p:style>
        <p:txBody>
          <a:bodyPr wrap="square" lIns="86486" tIns="43243" rIns="86486" bIns="43243">
            <a:spAutoFit/>
          </a:bodyPr>
          <a:lstStyle/>
          <a:p>
            <a:pPr algn="ctr"/>
            <a:r>
              <a:rPr lang="en-US" sz="1000" b="1" dirty="0">
                <a:latin typeface="New times roman"/>
              </a:rPr>
              <a:t>National Capital Area Chapter </a:t>
            </a:r>
          </a:p>
          <a:p>
            <a:pPr algn="ctr"/>
            <a:r>
              <a:rPr lang="en-US" sz="1000" b="1" dirty="0">
                <a:latin typeface="New times roman"/>
              </a:rPr>
              <a:t>of the Gesneriad Society (NCAC)</a:t>
            </a:r>
          </a:p>
          <a:p>
            <a:pPr algn="ctr"/>
            <a:r>
              <a:rPr lang="en-US" sz="1000" b="1" dirty="0">
                <a:latin typeface="New times roman"/>
              </a:rPr>
              <a:t>Emmanuel United Methodist Church </a:t>
            </a:r>
          </a:p>
          <a:p>
            <a:pPr algn="ctr"/>
            <a:r>
              <a:rPr lang="en-US" sz="1000" dirty="0">
                <a:latin typeface="New times roman"/>
              </a:rPr>
              <a:t>10755 Scaggsville Road, Laurel, MD 20723 </a:t>
            </a:r>
          </a:p>
          <a:p>
            <a:pPr algn="ctr"/>
            <a:r>
              <a:rPr lang="en-US" sz="1000" dirty="0">
                <a:latin typeface="New times roman"/>
              </a:rPr>
              <a:t>Meets second Saturday of each month at 10:30am</a:t>
            </a:r>
          </a:p>
          <a:p>
            <a:endParaRPr lang="en-US" sz="1000" b="1" dirty="0"/>
          </a:p>
          <a:p>
            <a:r>
              <a:rPr lang="nl-NL" sz="1000" dirty="0">
                <a:hlinkClick r:id="rId6"/>
              </a:rPr>
              <a:t>https://us02web.zoom.us/j/82968033274?pwd=KVc68b7bbbhKSLIN87rBKAzczmUGYW.1</a:t>
            </a:r>
            <a:endParaRPr lang="nl-NL" sz="1000" dirty="0"/>
          </a:p>
          <a:p>
            <a:r>
              <a:rPr lang="nl-NL" sz="1100" dirty="0"/>
              <a:t>Meeting ID: 829 6803 3274</a:t>
            </a:r>
          </a:p>
          <a:p>
            <a:r>
              <a:rPr lang="nl-NL" sz="1100" dirty="0"/>
              <a:t>Passcode: 957283</a:t>
            </a:r>
          </a:p>
          <a:p>
            <a:endParaRPr lang="nl-NL" sz="1100" dirty="0"/>
          </a:p>
          <a:p>
            <a:r>
              <a:rPr lang="en-US" sz="1100" dirty="0"/>
              <a:t>April 11th 	– No Meeting RAVS show</a:t>
            </a:r>
          </a:p>
          <a:p>
            <a:r>
              <a:rPr lang="en-US" sz="1100" dirty="0"/>
              <a:t>May 9th 	– Streptocarpus, Part 1 Andy Meier</a:t>
            </a:r>
          </a:p>
          <a:p>
            <a:r>
              <a:rPr lang="en-US" sz="1100" dirty="0"/>
              <a:t>May 16th 	– Green Spring sale </a:t>
            </a:r>
          </a:p>
          <a:p>
            <a:r>
              <a:rPr lang="en-US" sz="1100" dirty="0"/>
              <a:t>June 13th 	– Primulinas Gary Smith</a:t>
            </a:r>
          </a:p>
          <a:p>
            <a:r>
              <a:rPr lang="en-US" sz="1100" dirty="0"/>
              <a:t>July 11th 	– No meeting; picnic? </a:t>
            </a:r>
          </a:p>
          <a:p>
            <a:r>
              <a:rPr lang="en-US" sz="1100" dirty="0"/>
              <a:t>August 8th 	– September Show prep’ </a:t>
            </a:r>
          </a:p>
          <a:p>
            <a:r>
              <a:rPr lang="en-US" sz="1100" dirty="0"/>
              <a:t>Sept 12th 	– Mini show at Church</a:t>
            </a:r>
          </a:p>
          <a:p>
            <a:r>
              <a:rPr lang="en-US" sz="1100" dirty="0"/>
              <a:t>Oct 10th 	– Streps, Part 2 Andy Meier</a:t>
            </a:r>
          </a:p>
          <a:p>
            <a:r>
              <a:rPr lang="en-US" sz="1100" dirty="0"/>
              <a:t>Nov 14th  	– Waiting on MAAVS dates </a:t>
            </a:r>
          </a:p>
          <a:p>
            <a:r>
              <a:rPr lang="en-US" sz="1100" dirty="0"/>
              <a:t>Dec 12th  	– Holiday Get Together</a:t>
            </a:r>
            <a:endParaRPr lang="nl-NL" sz="1100" dirty="0"/>
          </a:p>
        </p:txBody>
      </p:sp>
      <p:sp>
        <p:nvSpPr>
          <p:cNvPr id="9217" name="Rectangle 1"/>
          <p:cNvSpPr>
            <a:spLocks noChangeArrowheads="1"/>
          </p:cNvSpPr>
          <p:nvPr/>
        </p:nvSpPr>
        <p:spPr bwMode="auto">
          <a:xfrm>
            <a:off x="142875" y="2685144"/>
            <a:ext cx="2000250" cy="351745"/>
          </a:xfrm>
          <a:prstGeom prst="rect">
            <a:avLst/>
          </a:prstGeom>
          <a:solidFill>
            <a:srgbClr val="FFFFFF"/>
          </a:solidFill>
          <a:ln w="9525">
            <a:noFill/>
            <a:miter lim="800000"/>
            <a:headEnd/>
            <a:tailEnd/>
          </a:ln>
          <a:effectLst/>
        </p:spPr>
        <p:txBody>
          <a:bodyPr vert="horz" wrap="square" lIns="86486" tIns="43243" rIns="86486" bIns="43243" numCol="1" anchor="ctr" anchorCtr="0" compatLnSpc="1">
            <a:prstTxWarp prst="textNoShape">
              <a:avLst/>
            </a:prstTxWarp>
            <a:spAutoFit/>
          </a:bodyPr>
          <a:lstStyle/>
          <a:p>
            <a:pPr defTabSz="864854" fontAlgn="base">
              <a:spcBef>
                <a:spcPct val="0"/>
              </a:spcBef>
              <a:spcAft>
                <a:spcPct val="0"/>
              </a:spcAft>
            </a:pPr>
            <a:endParaRPr lang="en-US" sz="1700" dirty="0">
              <a:latin typeface="Arial" pitchFamily="34" charset="0"/>
              <a:cs typeface="Arial" pitchFamily="34" charset="0"/>
            </a:endParaRPr>
          </a:p>
        </p:txBody>
      </p:sp>
      <p:sp>
        <p:nvSpPr>
          <p:cNvPr id="33" name="TextBox 32"/>
          <p:cNvSpPr txBox="1"/>
          <p:nvPr/>
        </p:nvSpPr>
        <p:spPr>
          <a:xfrm>
            <a:off x="142876" y="6313716"/>
            <a:ext cx="3071813" cy="263809"/>
          </a:xfrm>
          <a:prstGeom prst="rect">
            <a:avLst/>
          </a:prstGeom>
          <a:noFill/>
        </p:spPr>
        <p:txBody>
          <a:bodyPr wrap="square" lIns="86486" tIns="43243" rIns="86486" bIns="43243" rtlCol="0">
            <a:spAutoFit/>
          </a:bodyPr>
          <a:lstStyle/>
          <a:p>
            <a:r>
              <a:rPr lang="en-US" sz="1100" dirty="0">
                <a:solidFill>
                  <a:schemeClr val="bg1"/>
                </a:solidFill>
                <a:latin typeface="New times roman"/>
              </a:rPr>
              <a:t>! </a:t>
            </a:r>
          </a:p>
        </p:txBody>
      </p:sp>
      <p:sp>
        <p:nvSpPr>
          <p:cNvPr id="37" name="TextBox 36"/>
          <p:cNvSpPr txBox="1"/>
          <p:nvPr/>
        </p:nvSpPr>
        <p:spPr>
          <a:xfrm>
            <a:off x="1" y="4426858"/>
            <a:ext cx="3357563" cy="410361"/>
          </a:xfrm>
          <a:prstGeom prst="rect">
            <a:avLst/>
          </a:prstGeom>
          <a:noFill/>
        </p:spPr>
        <p:txBody>
          <a:bodyPr wrap="square" lIns="86486" tIns="43243" rIns="86486" bIns="43243" rtlCol="0">
            <a:spAutoFit/>
          </a:bodyPr>
          <a:lstStyle/>
          <a:p>
            <a:endParaRPr lang="en-US" sz="1000" dirty="0">
              <a:latin typeface="New ttimes roman"/>
            </a:endParaRPr>
          </a:p>
          <a:p>
            <a:endParaRPr lang="en-US" sz="1000" dirty="0">
              <a:latin typeface="New times roman"/>
            </a:endParaRPr>
          </a:p>
        </p:txBody>
      </p:sp>
      <p:sp>
        <p:nvSpPr>
          <p:cNvPr id="26" name="TextBox 25"/>
          <p:cNvSpPr txBox="1"/>
          <p:nvPr/>
        </p:nvSpPr>
        <p:spPr>
          <a:xfrm>
            <a:off x="3714750" y="4724401"/>
            <a:ext cx="3143250" cy="249145"/>
          </a:xfrm>
          <a:prstGeom prst="rect">
            <a:avLst/>
          </a:prstGeom>
          <a:noFill/>
          <a:ln w="12700">
            <a:noFill/>
          </a:ln>
        </p:spPr>
        <p:txBody>
          <a:bodyPr wrap="square" lIns="86486" tIns="43243" rIns="86486" bIns="43243" rtlCol="0">
            <a:spAutoFit/>
          </a:bodyPr>
          <a:lstStyle/>
          <a:p>
            <a:endParaRPr lang="en-US" sz="1000" dirty="0">
              <a:latin typeface="New times roman"/>
            </a:endParaRPr>
          </a:p>
        </p:txBody>
      </p:sp>
      <p:sp>
        <p:nvSpPr>
          <p:cNvPr id="38" name="TextBox 37"/>
          <p:cNvSpPr txBox="1"/>
          <p:nvPr/>
        </p:nvSpPr>
        <p:spPr>
          <a:xfrm>
            <a:off x="142876" y="8853715"/>
            <a:ext cx="3286125" cy="248921"/>
          </a:xfrm>
          <a:prstGeom prst="rect">
            <a:avLst/>
          </a:prstGeom>
          <a:noFill/>
        </p:spPr>
        <p:txBody>
          <a:bodyPr wrap="square" lIns="86486" tIns="43243" rIns="86486" bIns="43243" rtlCol="0">
            <a:spAutoFit/>
          </a:bodyPr>
          <a:lstStyle/>
          <a:p>
            <a:endParaRPr lang="en-US" sz="1000" dirty="0">
              <a:latin typeface="New times roman"/>
            </a:endParaRPr>
          </a:p>
        </p:txBody>
      </p:sp>
      <p:sp>
        <p:nvSpPr>
          <p:cNvPr id="28" name="TextBox 27"/>
          <p:cNvSpPr txBox="1"/>
          <p:nvPr/>
        </p:nvSpPr>
        <p:spPr>
          <a:xfrm>
            <a:off x="142875" y="8853714"/>
            <a:ext cx="3357563" cy="241825"/>
          </a:xfrm>
          <a:prstGeom prst="rect">
            <a:avLst/>
          </a:prstGeom>
          <a:noFill/>
        </p:spPr>
        <p:txBody>
          <a:bodyPr wrap="square" lIns="86493" tIns="43247" rIns="86493" bIns="43247" rtlCol="0">
            <a:spAutoFit/>
          </a:bodyPr>
          <a:lstStyle/>
          <a:p>
            <a:endParaRPr lang="en-US" sz="1000" i="1" dirty="0">
              <a:latin typeface="New times roman"/>
            </a:endParaRPr>
          </a:p>
        </p:txBody>
      </p:sp>
      <p:sp>
        <p:nvSpPr>
          <p:cNvPr id="10246" name="AutoShape 6" descr="Selected Product Image"/>
          <p:cNvSpPr>
            <a:spLocks noChangeAspect="1" noChangeArrowheads="1"/>
          </p:cNvSpPr>
          <p:nvPr/>
        </p:nvSpPr>
        <p:spPr bwMode="auto">
          <a:xfrm>
            <a:off x="145852" y="-137584"/>
            <a:ext cx="285750" cy="290287"/>
          </a:xfrm>
          <a:prstGeom prst="rect">
            <a:avLst/>
          </a:prstGeom>
          <a:noFill/>
        </p:spPr>
        <p:txBody>
          <a:bodyPr vert="horz" wrap="square" lIns="86493" tIns="43247" rIns="86493" bIns="43247" numCol="1" anchor="t" anchorCtr="0" compatLnSpc="1">
            <a:prstTxWarp prst="textNoShape">
              <a:avLst/>
            </a:prstTxWarp>
          </a:bodyPr>
          <a:lstStyle/>
          <a:p>
            <a:endParaRPr lang="en-US" dirty="0"/>
          </a:p>
        </p:txBody>
      </p:sp>
      <p:sp>
        <p:nvSpPr>
          <p:cNvPr id="10248" name="AutoShape 8" descr="Selected Product Image"/>
          <p:cNvSpPr>
            <a:spLocks noChangeAspect="1" noChangeArrowheads="1"/>
          </p:cNvSpPr>
          <p:nvPr/>
        </p:nvSpPr>
        <p:spPr bwMode="auto">
          <a:xfrm>
            <a:off x="145852" y="-137584"/>
            <a:ext cx="285750" cy="290287"/>
          </a:xfrm>
          <a:prstGeom prst="rect">
            <a:avLst/>
          </a:prstGeom>
          <a:noFill/>
        </p:spPr>
        <p:txBody>
          <a:bodyPr vert="horz" wrap="square" lIns="86493" tIns="43247" rIns="86493" bIns="43247" numCol="1" anchor="t" anchorCtr="0" compatLnSpc="1">
            <a:prstTxWarp prst="textNoShape">
              <a:avLst/>
            </a:prstTxWarp>
          </a:bodyPr>
          <a:lstStyle/>
          <a:p>
            <a:endParaRPr lang="en-US" dirty="0"/>
          </a:p>
        </p:txBody>
      </p:sp>
      <p:sp>
        <p:nvSpPr>
          <p:cNvPr id="35" name="Rectangle 34"/>
          <p:cNvSpPr/>
          <p:nvPr/>
        </p:nvSpPr>
        <p:spPr>
          <a:xfrm>
            <a:off x="-71438" y="6313715"/>
            <a:ext cx="2428875" cy="234496"/>
          </a:xfrm>
          <a:prstGeom prst="rect">
            <a:avLst/>
          </a:prstGeom>
        </p:spPr>
        <p:txBody>
          <a:bodyPr wrap="square" lIns="86493" tIns="43247" rIns="86493" bIns="43247">
            <a:spAutoFit/>
          </a:bodyPr>
          <a:lstStyle/>
          <a:p>
            <a:r>
              <a:rPr lang="en-US" sz="900" dirty="0"/>
              <a:t>’. </a:t>
            </a:r>
          </a:p>
        </p:txBody>
      </p:sp>
      <p:sp>
        <p:nvSpPr>
          <p:cNvPr id="45" name="TextBox 44"/>
          <p:cNvSpPr txBox="1"/>
          <p:nvPr/>
        </p:nvSpPr>
        <p:spPr>
          <a:xfrm>
            <a:off x="6572250" y="8902175"/>
            <a:ext cx="285750" cy="241825"/>
          </a:xfrm>
          <a:prstGeom prst="rect">
            <a:avLst/>
          </a:prstGeom>
          <a:noFill/>
        </p:spPr>
        <p:txBody>
          <a:bodyPr wrap="square" lIns="86493" tIns="43247" rIns="86493" bIns="43247" rtlCol="0">
            <a:spAutoFit/>
          </a:bodyPr>
          <a:lstStyle/>
          <a:p>
            <a:r>
              <a:rPr lang="en-US" sz="1000" dirty="0">
                <a:latin typeface="New times roman"/>
              </a:rPr>
              <a:t>1</a:t>
            </a:r>
          </a:p>
        </p:txBody>
      </p:sp>
      <p:sp>
        <p:nvSpPr>
          <p:cNvPr id="36" name="TextBox 35"/>
          <p:cNvSpPr txBox="1"/>
          <p:nvPr/>
        </p:nvSpPr>
        <p:spPr>
          <a:xfrm>
            <a:off x="71438" y="5297715"/>
            <a:ext cx="3429000" cy="234496"/>
          </a:xfrm>
          <a:prstGeom prst="rect">
            <a:avLst/>
          </a:prstGeom>
          <a:noFill/>
        </p:spPr>
        <p:txBody>
          <a:bodyPr wrap="square" lIns="86493" tIns="43247" rIns="86493" bIns="43247" rtlCol="0">
            <a:spAutoFit/>
          </a:bodyPr>
          <a:lstStyle/>
          <a:p>
            <a:endParaRPr lang="en-US" sz="900" dirty="0"/>
          </a:p>
        </p:txBody>
      </p:sp>
      <p:sp>
        <p:nvSpPr>
          <p:cNvPr id="43" name="TextBox 42"/>
          <p:cNvSpPr txBox="1"/>
          <p:nvPr/>
        </p:nvSpPr>
        <p:spPr>
          <a:xfrm>
            <a:off x="142875" y="5080000"/>
            <a:ext cx="3214688" cy="227169"/>
          </a:xfrm>
          <a:prstGeom prst="rect">
            <a:avLst/>
          </a:prstGeom>
          <a:noFill/>
        </p:spPr>
        <p:txBody>
          <a:bodyPr wrap="square" lIns="86493" tIns="43247" rIns="86493" bIns="43247" rtlCol="0">
            <a:spAutoFit/>
          </a:bodyPr>
          <a:lstStyle/>
          <a:p>
            <a:endParaRPr lang="en-US" sz="900" dirty="0">
              <a:latin typeface="New times roman"/>
            </a:endParaRPr>
          </a:p>
        </p:txBody>
      </p:sp>
      <p:sp>
        <p:nvSpPr>
          <p:cNvPr id="40" name="TextBox 39"/>
          <p:cNvSpPr txBox="1"/>
          <p:nvPr/>
        </p:nvSpPr>
        <p:spPr>
          <a:xfrm>
            <a:off x="71437" y="4572000"/>
            <a:ext cx="3571875" cy="241825"/>
          </a:xfrm>
          <a:prstGeom prst="rect">
            <a:avLst/>
          </a:prstGeom>
          <a:noFill/>
        </p:spPr>
        <p:txBody>
          <a:bodyPr wrap="square" lIns="86493" tIns="43247" rIns="86493" bIns="43247" rtlCol="0">
            <a:spAutoFit/>
          </a:bodyPr>
          <a:lstStyle/>
          <a:p>
            <a:r>
              <a:rPr lang="en-US" sz="1000" dirty="0">
                <a:latin typeface="New times roman"/>
              </a:rPr>
              <a:t>’</a:t>
            </a:r>
          </a:p>
        </p:txBody>
      </p:sp>
      <p:sp>
        <p:nvSpPr>
          <p:cNvPr id="27" name="TextBox 26"/>
          <p:cNvSpPr txBox="1"/>
          <p:nvPr/>
        </p:nvSpPr>
        <p:spPr>
          <a:xfrm>
            <a:off x="3429000" y="5733143"/>
            <a:ext cx="3286125" cy="3041994"/>
          </a:xfrm>
          <a:prstGeom prst="rect">
            <a:avLst/>
          </a:prstGeom>
          <a:noFill/>
        </p:spPr>
        <p:txBody>
          <a:bodyPr wrap="square" lIns="86493" tIns="43247" rIns="86493" bIns="43247" rtlCol="0">
            <a:spAutoFit/>
          </a:bodyPr>
          <a:lstStyle/>
          <a:p>
            <a:r>
              <a:rPr lang="en-US" sz="1000" b="1" dirty="0"/>
              <a:t>President's message:</a:t>
            </a:r>
          </a:p>
          <a:p>
            <a:r>
              <a:rPr lang="en-US" sz="1000" dirty="0"/>
              <a:t>Since we have no meeting this month, we just have a brief issue of Petal Tones to keep you up to date. </a:t>
            </a:r>
          </a:p>
          <a:p>
            <a:endParaRPr lang="en-US" sz="1000" dirty="0"/>
          </a:p>
          <a:p>
            <a:r>
              <a:rPr lang="en-US" sz="1000" dirty="0"/>
              <a:t>I am busy potting up gesneriad seedlings and plants for Richmond's first joint violet and gesneriad show on the 18</a:t>
            </a:r>
            <a:r>
              <a:rPr lang="en-US" sz="1000" baseline="30000" dirty="0"/>
              <a:t>th </a:t>
            </a:r>
            <a:r>
              <a:rPr lang="en-US" sz="1000" dirty="0"/>
              <a:t>(see left). There will be lots of gesneriads for sale on Saturday and Sunday.</a:t>
            </a:r>
          </a:p>
          <a:p>
            <a:endParaRPr lang="en-US" sz="1000" dirty="0"/>
          </a:p>
          <a:p>
            <a:r>
              <a:rPr lang="en-US" sz="1000" dirty="0"/>
              <a:t>With spring finally here, I am also getting other yard and houseplants ready for the sale at Green Spring Gardens next month.</a:t>
            </a:r>
          </a:p>
          <a:p>
            <a:endParaRPr lang="en-US" sz="1000" dirty="0"/>
          </a:p>
          <a:p>
            <a:r>
              <a:rPr lang="en-US" sz="1000" dirty="0"/>
              <a:t>By the way, if you picked up seedlings from me at the propagation workshop, remember to post pictures when they bloom. Some are hybrids or rare plants from Brazil that don't have any pictures on line. Happy growing!</a:t>
            </a:r>
          </a:p>
          <a:p>
            <a:endParaRPr lang="en-US" sz="1000" dirty="0"/>
          </a:p>
          <a:p>
            <a:r>
              <a:rPr lang="en-US" sz="1000" dirty="0"/>
              <a:t>Barbara</a:t>
            </a:r>
          </a:p>
        </p:txBody>
      </p:sp>
      <p:sp>
        <p:nvSpPr>
          <p:cNvPr id="30" name="TextBox 29"/>
          <p:cNvSpPr txBox="1"/>
          <p:nvPr/>
        </p:nvSpPr>
        <p:spPr>
          <a:xfrm>
            <a:off x="285750" y="3773714"/>
            <a:ext cx="3071813" cy="5304151"/>
          </a:xfrm>
          <a:prstGeom prst="rect">
            <a:avLst/>
          </a:prstGeom>
          <a:ln>
            <a:noFill/>
          </a:ln>
        </p:spPr>
        <p:style>
          <a:lnRef idx="2">
            <a:schemeClr val="dk1"/>
          </a:lnRef>
          <a:fillRef idx="1">
            <a:schemeClr val="lt1"/>
          </a:fillRef>
          <a:effectRef idx="0">
            <a:schemeClr val="dk1"/>
          </a:effectRef>
          <a:fontRef idx="minor">
            <a:schemeClr val="dk1"/>
          </a:fontRef>
        </p:style>
        <p:txBody>
          <a:bodyPr wrap="square" lIns="86493" tIns="43247" rIns="86493" bIns="43247" rtlCol="0">
            <a:spAutoFit/>
          </a:bodyPr>
          <a:lstStyle/>
          <a:p>
            <a:r>
              <a:rPr lang="en-US" sz="1100" b="1" dirty="0"/>
              <a:t>The Richmond African Violet Society</a:t>
            </a:r>
            <a:endParaRPr lang="en-US" sz="1100" dirty="0"/>
          </a:p>
          <a:p>
            <a:r>
              <a:rPr lang="en-US" sz="1100" b="1" u="sng" dirty="0"/>
              <a:t>Flower Show &amp; Sale</a:t>
            </a:r>
            <a:r>
              <a:rPr lang="en-US" sz="1100" dirty="0"/>
              <a:t/>
            </a:r>
            <a:br>
              <a:rPr lang="en-US" sz="1100" dirty="0"/>
            </a:br>
            <a:r>
              <a:rPr lang="en-US" sz="1100" dirty="0"/>
              <a:t>Lewis </a:t>
            </a:r>
            <a:r>
              <a:rPr lang="en-US" sz="1100" dirty="0" err="1"/>
              <a:t>Ginter</a:t>
            </a:r>
            <a:r>
              <a:rPr lang="en-US" sz="1100" dirty="0"/>
              <a:t> Botanical Garden </a:t>
            </a:r>
          </a:p>
          <a:p>
            <a:r>
              <a:rPr lang="en-US" sz="1100" dirty="0"/>
              <a:t>1800 Lakeside Avenue</a:t>
            </a:r>
            <a:br>
              <a:rPr lang="en-US" sz="1100" dirty="0"/>
            </a:br>
            <a:r>
              <a:rPr lang="en-US" sz="1100" dirty="0"/>
              <a:t>Richmond, Virginia 23228</a:t>
            </a:r>
            <a:endParaRPr lang="en-US" sz="800" dirty="0"/>
          </a:p>
          <a:p>
            <a:endParaRPr lang="en-US" sz="1100" dirty="0"/>
          </a:p>
          <a:p>
            <a:r>
              <a:rPr lang="en-US" sz="1100" b="1" dirty="0"/>
              <a:t>Saturday, April 18, 2026</a:t>
            </a:r>
            <a:r>
              <a:rPr lang="en-US" sz="1100" dirty="0"/>
              <a:t/>
            </a:r>
            <a:br>
              <a:rPr lang="en-US" sz="1100" dirty="0"/>
            </a:br>
            <a:r>
              <a:rPr lang="en-US" sz="1100" u="sng" dirty="0"/>
              <a:t>Sale Hours 9am – 5pm</a:t>
            </a:r>
            <a:r>
              <a:rPr lang="en-US" sz="1100" dirty="0"/>
              <a:t> (African violets &amp; other gesneriads will be sold)</a:t>
            </a:r>
            <a:br>
              <a:rPr lang="en-US" sz="1100" dirty="0"/>
            </a:br>
            <a:r>
              <a:rPr lang="en-US" sz="1100" u="sng" dirty="0"/>
              <a:t>Show Hours 1pm – 5pm</a:t>
            </a:r>
            <a:r>
              <a:rPr lang="en-US" sz="1100" dirty="0"/>
              <a:t/>
            </a:r>
            <a:br>
              <a:rPr lang="en-US" sz="1100" dirty="0"/>
            </a:br>
            <a:r>
              <a:rPr lang="en-US" sz="1100" dirty="0"/>
              <a:t/>
            </a:r>
            <a:br>
              <a:rPr lang="en-US" sz="1100" dirty="0"/>
            </a:br>
            <a:r>
              <a:rPr lang="en-US" sz="1100" b="1" dirty="0"/>
              <a:t>Sunday, April 19, 2026</a:t>
            </a:r>
            <a:r>
              <a:rPr lang="en-US" sz="1100" dirty="0"/>
              <a:t/>
            </a:r>
            <a:br>
              <a:rPr lang="en-US" sz="1100" dirty="0"/>
            </a:br>
            <a:r>
              <a:rPr lang="en-US" sz="1100" u="sng" dirty="0"/>
              <a:t>Sale Hours 9am – 4pm</a:t>
            </a:r>
            <a:r>
              <a:rPr lang="en-US" sz="1100" dirty="0"/>
              <a:t> (African violets &amp; other gesneriads will be sold)</a:t>
            </a:r>
            <a:br>
              <a:rPr lang="en-US" sz="1100" dirty="0"/>
            </a:br>
            <a:r>
              <a:rPr lang="en-US" sz="1100" u="sng" dirty="0"/>
              <a:t>Show Hours 9am – 3pm</a:t>
            </a:r>
            <a:r>
              <a:rPr lang="en-US" sz="1100" dirty="0"/>
              <a:t/>
            </a:r>
            <a:br>
              <a:rPr lang="en-US" sz="1100" dirty="0"/>
            </a:br>
            <a:endParaRPr lang="en-US" sz="1100" dirty="0"/>
          </a:p>
          <a:p>
            <a:r>
              <a:rPr lang="en-US" sz="1100" b="1" dirty="0"/>
              <a:t>Saturday, April 18, 2026</a:t>
            </a:r>
            <a:r>
              <a:rPr lang="en-US" sz="1100" dirty="0"/>
              <a:t/>
            </a:r>
            <a:br>
              <a:rPr lang="en-US" sz="1100" dirty="0"/>
            </a:br>
            <a:r>
              <a:rPr lang="en-US" sz="1100" u="sng" dirty="0"/>
              <a:t>Sale Hours 9am – 5pm</a:t>
            </a:r>
            <a:r>
              <a:rPr lang="en-US" sz="1100" dirty="0"/>
              <a:t> (African violets &amp; other gesneriads will be sold)</a:t>
            </a:r>
            <a:br>
              <a:rPr lang="en-US" sz="1100" dirty="0"/>
            </a:br>
            <a:r>
              <a:rPr lang="en-US" sz="1100" u="sng" dirty="0"/>
              <a:t>Show Hours 1pm – 5pm</a:t>
            </a:r>
            <a:r>
              <a:rPr lang="en-US" sz="1100" dirty="0"/>
              <a:t/>
            </a:r>
            <a:br>
              <a:rPr lang="en-US" sz="1100" dirty="0"/>
            </a:br>
            <a:r>
              <a:rPr lang="en-US" sz="1100" dirty="0"/>
              <a:t/>
            </a:r>
            <a:br>
              <a:rPr lang="en-US" sz="1100" dirty="0"/>
            </a:br>
            <a:r>
              <a:rPr lang="en-US" sz="1100" b="1" dirty="0"/>
              <a:t>Sunday, April 19, 2026</a:t>
            </a:r>
            <a:r>
              <a:rPr lang="en-US" sz="1100" dirty="0"/>
              <a:t/>
            </a:r>
            <a:br>
              <a:rPr lang="en-US" sz="1100" dirty="0"/>
            </a:br>
            <a:r>
              <a:rPr lang="en-US" sz="1100" u="sng" dirty="0"/>
              <a:t>Sale Hours 9am – 4pm</a:t>
            </a:r>
            <a:r>
              <a:rPr lang="en-US" sz="1100" dirty="0"/>
              <a:t> (African violets &amp; other gesneriads will be sold)</a:t>
            </a:r>
            <a:br>
              <a:rPr lang="en-US" sz="1100" dirty="0"/>
            </a:br>
            <a:r>
              <a:rPr lang="en-US" sz="1100" u="sng" dirty="0"/>
              <a:t>Show Hours 9am – 3pm</a:t>
            </a:r>
            <a:r>
              <a:rPr lang="en-US" sz="1100" dirty="0"/>
              <a:t/>
            </a:r>
            <a:br>
              <a:rPr lang="en-US" sz="1100" dirty="0"/>
            </a:br>
            <a:r>
              <a:rPr lang="en-US" sz="1100" dirty="0"/>
              <a:t/>
            </a:r>
            <a:br>
              <a:rPr lang="en-US" sz="1100" dirty="0"/>
            </a:br>
            <a:r>
              <a:rPr lang="en-US" sz="1000" i="1" dirty="0"/>
              <a:t>(Please note: We will </a:t>
            </a:r>
            <a:r>
              <a:rPr lang="en-US" sz="1000" b="1" i="1" dirty="0"/>
              <a:t>NOT</a:t>
            </a:r>
            <a:r>
              <a:rPr lang="en-US" sz="1000" i="1" dirty="0"/>
              <a:t> be open on Friday.) </a:t>
            </a:r>
            <a:r>
              <a:rPr lang="en-US" sz="1000" dirty="0"/>
              <a:t>RAVS </a:t>
            </a:r>
            <a:r>
              <a:rPr lang="en-US" sz="1000" i="1" dirty="0"/>
              <a:t>Show is free of charge. The Garden has an admission fee* page 3 </a:t>
            </a:r>
            <a:endParaRPr lang="en-US" sz="1000" dirty="0"/>
          </a:p>
          <a:p>
            <a:r>
              <a:rPr lang="en-US" sz="1000" b="1" i="1" u="sng" dirty="0"/>
              <a:t>www.richmondavs.org</a:t>
            </a:r>
            <a:endParaRPr lang="en-US" sz="1000" dirty="0"/>
          </a:p>
        </p:txBody>
      </p:sp>
      <p:pic>
        <p:nvPicPr>
          <p:cNvPr id="1027" name="Picture 3"/>
          <p:cNvPicPr>
            <a:picLocks noChangeAspect="1" noChangeArrowheads="1"/>
          </p:cNvPicPr>
          <p:nvPr/>
        </p:nvPicPr>
        <p:blipFill>
          <a:blip r:embed="rId7"/>
          <a:srcRect/>
          <a:stretch>
            <a:fillRect/>
          </a:stretch>
        </p:blipFill>
        <p:spPr bwMode="auto">
          <a:xfrm>
            <a:off x="285751" y="1959428"/>
            <a:ext cx="2662058" cy="1814286"/>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125</Words>
  <Application>Microsoft Office PowerPoint</Application>
  <PresentationFormat>On-screen Show (4:3)</PresentationFormat>
  <Paragraphs>50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Donna Beverin</dc:creator>
  <cp:lastModifiedBy>Donna Beverin</cp:lastModifiedBy>
  <cp:revision>1</cp:revision>
  <dcterms:created xsi:type="dcterms:W3CDTF">2026-04-06T17:40:01Z</dcterms:created>
  <dcterms:modified xsi:type="dcterms:W3CDTF">2026-04-06T17:42:33Z</dcterms:modified>
</cp:coreProperties>
</file>