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44"/>
  </p:notesMasterIdLst>
  <p:sldIdLst>
    <p:sldId id="256" r:id="rId2"/>
    <p:sldId id="257" r:id="rId3"/>
    <p:sldId id="258" r:id="rId4"/>
    <p:sldId id="303" r:id="rId5"/>
    <p:sldId id="304" r:id="rId6"/>
    <p:sldId id="268" r:id="rId7"/>
    <p:sldId id="262" r:id="rId8"/>
    <p:sldId id="305" r:id="rId9"/>
    <p:sldId id="267" r:id="rId10"/>
    <p:sldId id="306" r:id="rId11"/>
    <p:sldId id="307" r:id="rId12"/>
    <p:sldId id="309" r:id="rId13"/>
    <p:sldId id="272" r:id="rId14"/>
    <p:sldId id="271" r:id="rId15"/>
    <p:sldId id="269" r:id="rId16"/>
    <p:sldId id="270" r:id="rId17"/>
    <p:sldId id="295" r:id="rId18"/>
    <p:sldId id="297" r:id="rId19"/>
    <p:sldId id="298" r:id="rId20"/>
    <p:sldId id="310" r:id="rId21"/>
    <p:sldId id="296" r:id="rId22"/>
    <p:sldId id="277" r:id="rId23"/>
    <p:sldId id="311" r:id="rId24"/>
    <p:sldId id="317" r:id="rId25"/>
    <p:sldId id="287" r:id="rId26"/>
    <p:sldId id="316" r:id="rId27"/>
    <p:sldId id="318" r:id="rId28"/>
    <p:sldId id="320" r:id="rId29"/>
    <p:sldId id="321" r:id="rId30"/>
    <p:sldId id="292" r:id="rId31"/>
    <p:sldId id="322" r:id="rId32"/>
    <p:sldId id="273" r:id="rId33"/>
    <p:sldId id="289" r:id="rId34"/>
    <p:sldId id="290" r:id="rId35"/>
    <p:sldId id="293" r:id="rId36"/>
    <p:sldId id="291" r:id="rId37"/>
    <p:sldId id="294" r:id="rId38"/>
    <p:sldId id="324" r:id="rId39"/>
    <p:sldId id="280" r:id="rId40"/>
    <p:sldId id="308" r:id="rId41"/>
    <p:sldId id="323" r:id="rId42"/>
    <p:sldId id="281" r:id="rId43"/>
  </p:sldIdLst>
  <p:sldSz cx="12192000" cy="6858000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870117-9599-40CE-82E8-03D664B73EAF}" v="8" dt="2019-11-10T01:49:55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83992" autoAdjust="0"/>
  </p:normalViewPr>
  <p:slideViewPr>
    <p:cSldViewPr snapToGrid="0">
      <p:cViewPr varScale="1">
        <p:scale>
          <a:sx n="76" d="100"/>
          <a:sy n="76" d="100"/>
        </p:scale>
        <p:origin x="347" y="32"/>
      </p:cViewPr>
      <p:guideLst/>
    </p:cSldViewPr>
  </p:slideViewPr>
  <p:outlineViewPr>
    <p:cViewPr>
      <p:scale>
        <a:sx n="33" d="100"/>
        <a:sy n="33" d="100"/>
      </p:scale>
      <p:origin x="0" y="-166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53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48711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7CB8124-055E-4542-ADBC-A282AB47849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3650" y="868363"/>
            <a:ext cx="4168775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4723"/>
            <a:ext cx="7388860" cy="2736593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1365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01365"/>
            <a:ext cx="4002299" cy="34871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AA13DCE-BBDC-4B18-85C3-EE54007A3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7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Transitory:  Squads &amp; platoons used these as they went place to place</a:t>
            </a:r>
          </a:p>
          <a:p>
            <a:pPr marL="173422" indent="-173422">
              <a:buFontTx/>
              <a:buChar char="-"/>
            </a:pPr>
            <a:r>
              <a:rPr lang="en-US" dirty="0"/>
              <a:t>Like packing out while camping – no trace behind</a:t>
            </a:r>
          </a:p>
          <a:p>
            <a:pPr marL="173422" indent="-173422">
              <a:buFontTx/>
              <a:buChar char="-"/>
            </a:pPr>
            <a:r>
              <a:rPr lang="en-US" dirty="0"/>
              <a:t>Kept 55-gallon barrels, stirring rods, accelerant in their vehicles</a:t>
            </a:r>
          </a:p>
          <a:p>
            <a:pPr marL="173422" indent="-173422">
              <a:buFontTx/>
              <a:buChar char="-"/>
            </a:pPr>
            <a:endParaRPr lang="en-US" dirty="0"/>
          </a:p>
          <a:p>
            <a:r>
              <a:rPr lang="en-US" dirty="0"/>
              <a:t>Host country:  Sometimes, they used small pits at host country installations</a:t>
            </a:r>
          </a:p>
          <a:p>
            <a:endParaRPr lang="en-US" dirty="0"/>
          </a:p>
          <a:p>
            <a:r>
              <a:rPr lang="en-US" dirty="0"/>
              <a:t>Let’s take a look at the one I worked next to . .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59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answer:  Sometimes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98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in theater, some people contracted major upper respiratory illnesses</a:t>
            </a:r>
          </a:p>
          <a:p>
            <a:pPr marL="173422" indent="-173422">
              <a:buFontTx/>
              <a:buChar char="-"/>
            </a:pPr>
            <a:r>
              <a:rPr lang="en-US" dirty="0"/>
              <a:t>They would seek treatment and get out of theater if it didn’t clear up soon</a:t>
            </a:r>
          </a:p>
          <a:p>
            <a:pPr marL="173422" indent="-173422">
              <a:buFontTx/>
              <a:buChar char="-"/>
            </a:pPr>
            <a:endParaRPr lang="en-US" dirty="0"/>
          </a:p>
          <a:p>
            <a:r>
              <a:rPr lang="en-US" dirty="0"/>
              <a:t>Everyone else got what we called the Iraqi Crud</a:t>
            </a:r>
          </a:p>
          <a:p>
            <a:pPr marL="173422" indent="-173422">
              <a:buFontTx/>
              <a:buChar char="-"/>
            </a:pPr>
            <a:r>
              <a:rPr lang="en-US" dirty="0"/>
              <a:t>Flulike symptoms</a:t>
            </a:r>
          </a:p>
          <a:p>
            <a:pPr marL="173422" indent="-173422">
              <a:buFontTx/>
              <a:buChar char="-"/>
            </a:pPr>
            <a:r>
              <a:rPr lang="en-US" dirty="0"/>
              <a:t>Mucus would be all different colors, sometimes partly black or in some cases mostly black</a:t>
            </a:r>
          </a:p>
          <a:p>
            <a:endParaRPr lang="en-US" dirty="0"/>
          </a:p>
          <a:p>
            <a:r>
              <a:rPr lang="en-US" dirty="0"/>
              <a:t>Let’s see how this was usually treated in theater</a:t>
            </a:r>
          </a:p>
          <a:p>
            <a:endParaRPr lang="en-US" dirty="0"/>
          </a:p>
          <a:p>
            <a:r>
              <a:rPr lang="en-US" dirty="0"/>
              <a:t>Click 1 &amp; 2</a:t>
            </a:r>
          </a:p>
          <a:p>
            <a:pPr marL="173422" indent="-173422">
              <a:buFontTx/>
              <a:buChar char="-"/>
            </a:pPr>
            <a:r>
              <a:rPr lang="en-US" dirty="0"/>
              <a:t>Doctors prescribed heavy-duty Motrin for just about everything</a:t>
            </a:r>
          </a:p>
          <a:p>
            <a:pPr marL="173422" indent="-173422">
              <a:buFontTx/>
              <a:buChar char="-"/>
            </a:pPr>
            <a:r>
              <a:rPr lang="en-US" dirty="0"/>
              <a:t>They would recommend OTC medication for the Crud</a:t>
            </a:r>
          </a:p>
          <a:p>
            <a:pPr marL="173422" indent="-173422">
              <a:buFontTx/>
              <a:buChar char="-"/>
            </a:pPr>
            <a:r>
              <a:rPr lang="en-US" dirty="0"/>
              <a:t>That’s why not many people bothered to 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37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Long-term health problems have been tougher to pin down due to the time between exposure &amp; becoming ill</a:t>
            </a:r>
          </a:p>
          <a:p>
            <a:r>
              <a:rPr lang="en-US" dirty="0"/>
              <a:t>Studies have shown a clear correlation between exposure to fine PM and long-term health effects</a:t>
            </a:r>
          </a:p>
          <a:p>
            <a:pPr marL="173422" indent="-173422">
              <a:buFontTx/>
              <a:buChar char="-"/>
            </a:pPr>
            <a:r>
              <a:rPr lang="en-US" dirty="0"/>
              <a:t>Correlation ≠ Causation</a:t>
            </a:r>
          </a:p>
          <a:p>
            <a:pPr marL="173422" indent="-173422">
              <a:buFontTx/>
              <a:buChar char="-"/>
            </a:pPr>
            <a:endParaRPr lang="en-US" dirty="0"/>
          </a:p>
          <a:p>
            <a:r>
              <a:rPr lang="en-US" dirty="0"/>
              <a:t>Three categories – Respiratory, Cancer, Other (primarily skin, GI, head)</a:t>
            </a:r>
          </a:p>
          <a:p>
            <a:pPr marL="173422" indent="-173422">
              <a:buFontTx/>
              <a:buChar char="-"/>
            </a:pPr>
            <a:r>
              <a:rPr lang="en-US" dirty="0"/>
              <a:t>As you can see, many of these take years or decades to develop after exposure</a:t>
            </a:r>
          </a:p>
          <a:p>
            <a:pPr marL="173422" indent="-173422">
              <a:buFontTx/>
              <a:buChar char="-"/>
            </a:pPr>
            <a:r>
              <a:rPr lang="en-US" dirty="0"/>
              <a:t>Sometimes makes it difficult for doctors to detect &amp; treat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15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Toughest to deal with is MUCMI because unknown</a:t>
            </a:r>
          </a:p>
          <a:p>
            <a:pPr marL="173422" indent="-173422">
              <a:buFontTx/>
              <a:buChar char="-"/>
            </a:pPr>
            <a:r>
              <a:rPr lang="en-US" dirty="0"/>
              <a:t>Pathophysiology – nothing wrong shows up on blood work, X-ray, CT scan, MRI, etc.</a:t>
            </a:r>
          </a:p>
          <a:p>
            <a:pPr marL="173422" indent="-173422">
              <a:buFontTx/>
              <a:buChar char="-"/>
            </a:pPr>
            <a:r>
              <a:rPr lang="en-US" dirty="0"/>
              <a:t>Etiology – nothing is a clear cause of the illness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Very few doctors understand the effects of PM from burn pits b/c it’s so rare &amp; from long time ago</a:t>
            </a:r>
          </a:p>
          <a:p>
            <a:pPr marL="635879" lvl="1" indent="-173422">
              <a:buFontTx/>
              <a:buChar char="-"/>
            </a:pPr>
            <a:endParaRPr lang="en-US" dirty="0"/>
          </a:p>
          <a:p>
            <a:r>
              <a:rPr lang="en-US" dirty="0"/>
              <a:t>These symptoms are very real but don’t rise to the level of diagnosis</a:t>
            </a:r>
          </a:p>
          <a:p>
            <a:pPr marL="173422" indent="-173422">
              <a:buFontTx/>
              <a:buChar char="-"/>
            </a:pPr>
            <a:r>
              <a:rPr lang="en-US" dirty="0"/>
              <a:t>Can’t diagnose with unknown P&amp;E</a:t>
            </a:r>
          </a:p>
          <a:p>
            <a:pPr marL="173422" indent="-173422">
              <a:buFontTx/>
              <a:buChar char="-"/>
            </a:pPr>
            <a:r>
              <a:rPr lang="en-US" dirty="0"/>
              <a:t>Difficult to substantiate other than veteran’s word &amp; input from significant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63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answer:  Sometimes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3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b="1" dirty="0"/>
              <a:t>IN RE KBR, INC., BURN PIT LITIGATION</a:t>
            </a:r>
          </a:p>
          <a:p>
            <a:pPr defTabSz="924916">
              <a:defRPr/>
            </a:pPr>
            <a:r>
              <a:rPr lang="en-US" dirty="0"/>
              <a:t>268 Fed.Supp.3d 778 (2017)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92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answer:  Sometimes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32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my field of practice; remember this isn’t advice &amp; definitely not position/view of VA</a:t>
            </a:r>
          </a:p>
          <a:p>
            <a:endParaRPr lang="en-US" dirty="0"/>
          </a:p>
          <a:p>
            <a:r>
              <a:rPr lang="en-US" dirty="0"/>
              <a:t>With no clear diagnosis, VA is reluctant to provide disability benefits</a:t>
            </a:r>
          </a:p>
          <a:p>
            <a:r>
              <a:rPr lang="en-US" dirty="0"/>
              <a:t>Very good at rating visible disabilities [missing limbs, scars]</a:t>
            </a:r>
          </a:p>
          <a:p>
            <a:r>
              <a:rPr lang="en-US" dirty="0"/>
              <a:t>Very tough on invisible disabilities [PTSD, fatigue, other burn pit symptoms]</a:t>
            </a:r>
          </a:p>
          <a:p>
            <a:endParaRPr lang="en-US" dirty="0"/>
          </a:p>
          <a:p>
            <a:r>
              <a:rPr lang="en-US" dirty="0"/>
              <a:t>So you get a very low approval rate for burn pit disabilities</a:t>
            </a:r>
          </a:p>
          <a:p>
            <a:pPr marL="173422" indent="-173422">
              <a:buFontTx/>
              <a:buChar char="-"/>
            </a:pPr>
            <a:r>
              <a:rPr lang="en-US" dirty="0"/>
              <a:t>Many of the 20-25% approved were w/in 1st year of discharge</a:t>
            </a:r>
          </a:p>
          <a:p>
            <a:pPr marL="173422" indent="-173422">
              <a:buFontTx/>
              <a:buChar char="-"/>
            </a:pPr>
            <a:r>
              <a:rPr lang="en-US" dirty="0"/>
              <a:t>VA has no choice but to approve</a:t>
            </a:r>
          </a:p>
          <a:p>
            <a:pPr marL="173422" indent="-173422">
              <a:buFontTx/>
              <a:buChar char="-"/>
            </a:pPr>
            <a:r>
              <a:rPr lang="en-US" dirty="0"/>
              <a:t>Many symptoms take many years to show, so VA is reluctant to approve </a:t>
            </a:r>
          </a:p>
          <a:p>
            <a:r>
              <a:rPr lang="en-US" dirty="0"/>
              <a:t>        -- Esp. because its position is there is no clear association</a:t>
            </a:r>
          </a:p>
          <a:p>
            <a:pPr marL="173422" indent="-173422">
              <a:buFontTx/>
              <a:buChar char="-"/>
            </a:pPr>
            <a:r>
              <a:rPr lang="en-US" dirty="0"/>
              <a:t>Again, it comes down to money</a:t>
            </a:r>
          </a:p>
          <a:p>
            <a:endParaRPr lang="en-US" dirty="0"/>
          </a:p>
          <a:p>
            <a:r>
              <a:rPr lang="en-US" dirty="0"/>
              <a:t>Remember, this is just my point of view</a:t>
            </a:r>
          </a:p>
          <a:p>
            <a:r>
              <a:rPr lang="en-US" dirty="0"/>
              <a:t>VA gets a pot of money from Congress every year, with so much going toward disability</a:t>
            </a:r>
          </a:p>
          <a:p>
            <a:pPr marL="173422" indent="-173422">
              <a:buFontTx/>
              <a:buChar char="-"/>
            </a:pPr>
            <a:r>
              <a:rPr lang="en-US" dirty="0"/>
              <a:t>Like an insurance company, can only award that much</a:t>
            </a:r>
          </a:p>
          <a:p>
            <a:pPr marL="173422" indent="-173422">
              <a:buFontTx/>
              <a:buChar char="-"/>
            </a:pPr>
            <a:r>
              <a:rPr lang="en-US" dirty="0"/>
              <a:t>Often deny or undervalue claims to stay under that budgeted amount</a:t>
            </a:r>
          </a:p>
          <a:p>
            <a:pPr marL="173422" indent="-173422">
              <a:buFontTx/>
              <a:buChar char="-"/>
            </a:pPr>
            <a:r>
              <a:rPr lang="en-US" dirty="0"/>
              <a:t>Spend 10 minutes in FL, see ad for attorneys who fight insurance companies</a:t>
            </a:r>
          </a:p>
          <a:p>
            <a:endParaRPr lang="en-US" dirty="0"/>
          </a:p>
          <a:p>
            <a:r>
              <a:rPr lang="en-US" dirty="0"/>
              <a:t>VA appeals go through several levels of review w/in VA before court</a:t>
            </a:r>
          </a:p>
          <a:p>
            <a:pPr marL="173422" indent="-173422">
              <a:buFontTx/>
              <a:buChar char="-"/>
            </a:pPr>
            <a:r>
              <a:rPr lang="en-US" dirty="0"/>
              <a:t>Wait times are measured in years, not months</a:t>
            </a:r>
          </a:p>
          <a:p>
            <a:pPr marL="173422" indent="-173422">
              <a:buFontTx/>
              <a:buChar char="-"/>
            </a:pPr>
            <a:r>
              <a:rPr lang="en-US" dirty="0"/>
              <a:t>For those with terminal illnesses, the mantra is . . .</a:t>
            </a:r>
          </a:p>
          <a:p>
            <a:pPr marL="173422" indent="-173422">
              <a:buFontTx/>
              <a:buChar char="-"/>
            </a:pPr>
            <a:r>
              <a:rPr lang="en-US" dirty="0"/>
              <a:t>Congress passed a new law to streamline process; we’ll see how that goes</a:t>
            </a:r>
          </a:p>
          <a:p>
            <a:endParaRPr lang="en-US" dirty="0"/>
          </a:p>
          <a:p>
            <a:r>
              <a:rPr lang="en-US" dirty="0"/>
              <a:t>Note on CAVC</a:t>
            </a:r>
          </a:p>
          <a:p>
            <a:pPr marL="173422" indent="-173422">
              <a:buFontTx/>
              <a:buChar char="-"/>
            </a:pPr>
            <a:r>
              <a:rPr lang="en-US" dirty="0"/>
              <a:t>Takes ~3 years for the court to review VA decision</a:t>
            </a:r>
          </a:p>
          <a:p>
            <a:pPr marL="173422" indent="-173422">
              <a:buFontTx/>
              <a:buChar char="-"/>
            </a:pPr>
            <a:r>
              <a:rPr lang="en-US" dirty="0"/>
              <a:t>Unlike Soc Sec, where can go to any federal court:  only one court, in DC</a:t>
            </a:r>
          </a:p>
          <a:p>
            <a:pPr marL="173422" indent="-173422">
              <a:buFontTx/>
              <a:buChar char="-"/>
            </a:pPr>
            <a:r>
              <a:rPr lang="en-US" dirty="0"/>
              <a:t>Routinely strikes down VA claims denials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So bad, 76% EAJA rate (no leg for gov’t to stand on)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Unfortunately, usually remand because VA did such bad job, requires 2-3 more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98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my field of practice; remember this isn’t advice &amp; definitely not position/view of VA</a:t>
            </a:r>
          </a:p>
          <a:p>
            <a:endParaRPr lang="en-US" dirty="0"/>
          </a:p>
          <a:p>
            <a:r>
              <a:rPr lang="en-US" dirty="0"/>
              <a:t>With no clear diagnosis, VA is reluctant to provide disability benefits</a:t>
            </a:r>
          </a:p>
          <a:p>
            <a:r>
              <a:rPr lang="en-US" dirty="0"/>
              <a:t>Very good at rating visible disabilities [missing limbs, scars]</a:t>
            </a:r>
          </a:p>
          <a:p>
            <a:r>
              <a:rPr lang="en-US" dirty="0"/>
              <a:t>Very tough on invisible disabilities [PTSD, fatigue, other burn pit symptoms]</a:t>
            </a:r>
          </a:p>
          <a:p>
            <a:endParaRPr lang="en-US" dirty="0"/>
          </a:p>
          <a:p>
            <a:r>
              <a:rPr lang="en-US" dirty="0"/>
              <a:t>So you get a very low approval rate for burn pit disabilities</a:t>
            </a:r>
          </a:p>
          <a:p>
            <a:pPr marL="173422" indent="-173422">
              <a:buFontTx/>
              <a:buChar char="-"/>
            </a:pPr>
            <a:r>
              <a:rPr lang="en-US" dirty="0"/>
              <a:t>Many of the 20-25% approved were w/in 1st year of discharge</a:t>
            </a:r>
          </a:p>
          <a:p>
            <a:pPr marL="173422" indent="-173422">
              <a:buFontTx/>
              <a:buChar char="-"/>
            </a:pPr>
            <a:r>
              <a:rPr lang="en-US" dirty="0"/>
              <a:t>VA has no choice but to approve</a:t>
            </a:r>
          </a:p>
          <a:p>
            <a:pPr marL="173422" indent="-173422">
              <a:buFontTx/>
              <a:buChar char="-"/>
            </a:pPr>
            <a:r>
              <a:rPr lang="en-US" dirty="0"/>
              <a:t>Many symptoms take many years to show, so VA is reluctant to approve </a:t>
            </a:r>
          </a:p>
          <a:p>
            <a:r>
              <a:rPr lang="en-US" dirty="0"/>
              <a:t>        -- Esp. because its position is there is no clear association</a:t>
            </a:r>
          </a:p>
          <a:p>
            <a:pPr marL="173422" indent="-173422">
              <a:buFontTx/>
              <a:buChar char="-"/>
            </a:pPr>
            <a:r>
              <a:rPr lang="en-US" dirty="0"/>
              <a:t>Again, it comes down to money</a:t>
            </a:r>
          </a:p>
          <a:p>
            <a:endParaRPr lang="en-US" dirty="0"/>
          </a:p>
          <a:p>
            <a:r>
              <a:rPr lang="en-US" dirty="0"/>
              <a:t>Remember, this is just my point of view</a:t>
            </a:r>
          </a:p>
          <a:p>
            <a:r>
              <a:rPr lang="en-US" dirty="0"/>
              <a:t>VA gets a pot of money from Congress every year, with so much going toward disability</a:t>
            </a:r>
          </a:p>
          <a:p>
            <a:pPr marL="173422" indent="-173422">
              <a:buFontTx/>
              <a:buChar char="-"/>
            </a:pPr>
            <a:r>
              <a:rPr lang="en-US" dirty="0"/>
              <a:t>Like an insurance company, can only award that much</a:t>
            </a:r>
          </a:p>
          <a:p>
            <a:pPr marL="173422" indent="-173422">
              <a:buFontTx/>
              <a:buChar char="-"/>
            </a:pPr>
            <a:r>
              <a:rPr lang="en-US" dirty="0"/>
              <a:t>Often deny or undervalue claims to stay under that budgeted amount</a:t>
            </a:r>
          </a:p>
          <a:p>
            <a:pPr marL="173422" indent="-173422">
              <a:buFontTx/>
              <a:buChar char="-"/>
            </a:pPr>
            <a:r>
              <a:rPr lang="en-US" dirty="0"/>
              <a:t>Spend 10 minutes in FL, see ad for attorneys who fight insurance companies</a:t>
            </a:r>
          </a:p>
          <a:p>
            <a:endParaRPr lang="en-US" dirty="0"/>
          </a:p>
          <a:p>
            <a:r>
              <a:rPr lang="en-US" dirty="0"/>
              <a:t>VA appeals go through several levels of review w/in VA before court</a:t>
            </a:r>
          </a:p>
          <a:p>
            <a:pPr marL="173422" indent="-173422">
              <a:buFontTx/>
              <a:buChar char="-"/>
            </a:pPr>
            <a:r>
              <a:rPr lang="en-US" dirty="0"/>
              <a:t>Wait times are measured in years, not months</a:t>
            </a:r>
          </a:p>
          <a:p>
            <a:pPr marL="173422" indent="-173422">
              <a:buFontTx/>
              <a:buChar char="-"/>
            </a:pPr>
            <a:r>
              <a:rPr lang="en-US" dirty="0"/>
              <a:t>For those with terminal illnesses, the mantra is . . .</a:t>
            </a:r>
          </a:p>
          <a:p>
            <a:pPr marL="173422" indent="-173422">
              <a:buFontTx/>
              <a:buChar char="-"/>
            </a:pPr>
            <a:r>
              <a:rPr lang="en-US" dirty="0"/>
              <a:t>Congress passed a new law to streamline process; we’ll see how that goes</a:t>
            </a:r>
          </a:p>
          <a:p>
            <a:endParaRPr lang="en-US" dirty="0"/>
          </a:p>
          <a:p>
            <a:r>
              <a:rPr lang="en-US" dirty="0"/>
              <a:t>Note on CAVC</a:t>
            </a:r>
          </a:p>
          <a:p>
            <a:pPr marL="173422" indent="-173422">
              <a:buFontTx/>
              <a:buChar char="-"/>
            </a:pPr>
            <a:r>
              <a:rPr lang="en-US" dirty="0"/>
              <a:t>Takes ~3 years for the court to review VA decision</a:t>
            </a:r>
          </a:p>
          <a:p>
            <a:pPr marL="173422" indent="-173422">
              <a:buFontTx/>
              <a:buChar char="-"/>
            </a:pPr>
            <a:r>
              <a:rPr lang="en-US" dirty="0"/>
              <a:t>Unlike Soc Sec, where can go to any federal court:  only one court, in DC</a:t>
            </a:r>
          </a:p>
          <a:p>
            <a:pPr marL="173422" indent="-173422">
              <a:buFontTx/>
              <a:buChar char="-"/>
            </a:pPr>
            <a:r>
              <a:rPr lang="en-US" dirty="0"/>
              <a:t>Routinely strikes down VA claims denials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So bad, 76% EAJA rate (no leg for gov’t to stand on)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Unfortunately, usually remand because VA did such bad job, requires 2-3 more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37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my field of practice; remember this isn’t advice &amp; definitely not position/view of VA</a:t>
            </a:r>
          </a:p>
          <a:p>
            <a:endParaRPr lang="en-US" dirty="0"/>
          </a:p>
          <a:p>
            <a:r>
              <a:rPr lang="en-US" dirty="0"/>
              <a:t>With no clear diagnosis, VA is reluctant to provide disability benefits</a:t>
            </a:r>
          </a:p>
          <a:p>
            <a:r>
              <a:rPr lang="en-US" dirty="0"/>
              <a:t>Very good at rating visible disabilities [missing limbs, scars]</a:t>
            </a:r>
          </a:p>
          <a:p>
            <a:r>
              <a:rPr lang="en-US" dirty="0"/>
              <a:t>Very tough on invisible disabilities [PTSD, fatigue, other burn pit symptoms]</a:t>
            </a:r>
          </a:p>
          <a:p>
            <a:endParaRPr lang="en-US" dirty="0"/>
          </a:p>
          <a:p>
            <a:r>
              <a:rPr lang="en-US" dirty="0"/>
              <a:t>So you get a very low approval rate for burn pit disabilities</a:t>
            </a:r>
          </a:p>
          <a:p>
            <a:pPr marL="173422" indent="-173422">
              <a:buFontTx/>
              <a:buChar char="-"/>
            </a:pPr>
            <a:r>
              <a:rPr lang="en-US" dirty="0"/>
              <a:t>Many of the 20-25% approved were w/in 1st year of discharge</a:t>
            </a:r>
          </a:p>
          <a:p>
            <a:pPr marL="173422" indent="-173422">
              <a:buFontTx/>
              <a:buChar char="-"/>
            </a:pPr>
            <a:r>
              <a:rPr lang="en-US" dirty="0"/>
              <a:t>VA has no choice but to approve</a:t>
            </a:r>
          </a:p>
          <a:p>
            <a:pPr marL="173422" indent="-173422">
              <a:buFontTx/>
              <a:buChar char="-"/>
            </a:pPr>
            <a:r>
              <a:rPr lang="en-US" dirty="0"/>
              <a:t>Many symptoms take many years to show, so VA is reluctant to approve </a:t>
            </a:r>
          </a:p>
          <a:p>
            <a:r>
              <a:rPr lang="en-US" dirty="0"/>
              <a:t>        -- Esp. because its position is there is no clear association</a:t>
            </a:r>
          </a:p>
          <a:p>
            <a:pPr marL="173422" indent="-173422">
              <a:buFontTx/>
              <a:buChar char="-"/>
            </a:pPr>
            <a:r>
              <a:rPr lang="en-US" dirty="0"/>
              <a:t>Again, it comes down to money</a:t>
            </a:r>
          </a:p>
          <a:p>
            <a:endParaRPr lang="en-US" dirty="0"/>
          </a:p>
          <a:p>
            <a:r>
              <a:rPr lang="en-US" dirty="0"/>
              <a:t>Remember, this is just my point of view</a:t>
            </a:r>
          </a:p>
          <a:p>
            <a:r>
              <a:rPr lang="en-US" dirty="0"/>
              <a:t>VA gets a pot of money from Congress every year, with so much going toward disability</a:t>
            </a:r>
          </a:p>
          <a:p>
            <a:pPr marL="173422" indent="-173422">
              <a:buFontTx/>
              <a:buChar char="-"/>
            </a:pPr>
            <a:r>
              <a:rPr lang="en-US" dirty="0"/>
              <a:t>Like an insurance company, can only award that much</a:t>
            </a:r>
          </a:p>
          <a:p>
            <a:pPr marL="173422" indent="-173422">
              <a:buFontTx/>
              <a:buChar char="-"/>
            </a:pPr>
            <a:r>
              <a:rPr lang="en-US" dirty="0"/>
              <a:t>Often deny or undervalue claims to stay under that budgeted amount</a:t>
            </a:r>
          </a:p>
          <a:p>
            <a:pPr marL="173422" indent="-173422">
              <a:buFontTx/>
              <a:buChar char="-"/>
            </a:pPr>
            <a:r>
              <a:rPr lang="en-US" dirty="0"/>
              <a:t>Spend 10 minutes in FL, see ad for attorneys who fight insurance companies</a:t>
            </a:r>
          </a:p>
          <a:p>
            <a:endParaRPr lang="en-US" dirty="0"/>
          </a:p>
          <a:p>
            <a:r>
              <a:rPr lang="en-US" dirty="0"/>
              <a:t>VA appeals go through several levels of review w/in VA before court</a:t>
            </a:r>
          </a:p>
          <a:p>
            <a:pPr marL="173422" indent="-173422">
              <a:buFontTx/>
              <a:buChar char="-"/>
            </a:pPr>
            <a:r>
              <a:rPr lang="en-US" dirty="0"/>
              <a:t>Wait times are measured in years, not months</a:t>
            </a:r>
          </a:p>
          <a:p>
            <a:pPr marL="173422" indent="-173422">
              <a:buFontTx/>
              <a:buChar char="-"/>
            </a:pPr>
            <a:r>
              <a:rPr lang="en-US" dirty="0"/>
              <a:t>For those with terminal illnesses, the mantra is . . .</a:t>
            </a:r>
          </a:p>
          <a:p>
            <a:pPr marL="173422" indent="-173422">
              <a:buFontTx/>
              <a:buChar char="-"/>
            </a:pPr>
            <a:r>
              <a:rPr lang="en-US" dirty="0"/>
              <a:t>Congress passed a new law to streamline process; we’ll see how that goes</a:t>
            </a:r>
          </a:p>
          <a:p>
            <a:endParaRPr lang="en-US" dirty="0"/>
          </a:p>
          <a:p>
            <a:r>
              <a:rPr lang="en-US" dirty="0"/>
              <a:t>Note on CAVC</a:t>
            </a:r>
          </a:p>
          <a:p>
            <a:pPr marL="173422" indent="-173422">
              <a:buFontTx/>
              <a:buChar char="-"/>
            </a:pPr>
            <a:r>
              <a:rPr lang="en-US" dirty="0"/>
              <a:t>Takes ~3 years for the court to review VA decision</a:t>
            </a:r>
          </a:p>
          <a:p>
            <a:pPr marL="173422" indent="-173422">
              <a:buFontTx/>
              <a:buChar char="-"/>
            </a:pPr>
            <a:r>
              <a:rPr lang="en-US" dirty="0"/>
              <a:t>Unlike Soc Sec, where can go to any federal court:  only one court, in DC</a:t>
            </a:r>
          </a:p>
          <a:p>
            <a:pPr marL="173422" indent="-173422">
              <a:buFontTx/>
              <a:buChar char="-"/>
            </a:pPr>
            <a:r>
              <a:rPr lang="en-US" dirty="0"/>
              <a:t>Routinely strikes down VA claims denials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So bad, 76% EAJA rate (no leg for gov’t to stand on)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Unfortunately, usually remand because VA did such bad job, requires 2-3 more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6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 Layout</a:t>
            </a:r>
          </a:p>
          <a:p>
            <a:pPr marL="173422" indent="-173422">
              <a:buFontTx/>
              <a:buChar char="-"/>
            </a:pPr>
            <a:r>
              <a:rPr lang="en-US" dirty="0"/>
              <a:t>Started in upper-left as a small camp w/ ~1000 personnel 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On the border w/ Kuwait, near port city of Umm Qasr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Burn pit smoke &amp; human waste ponds south of the camp</a:t>
            </a:r>
          </a:p>
          <a:p>
            <a:pPr marL="173422" indent="-173422">
              <a:buFontTx/>
              <a:buChar char="-"/>
            </a:pPr>
            <a:r>
              <a:rPr lang="en-US" dirty="0"/>
              <a:t>Camp kept growing and expanding southward</a:t>
            </a:r>
          </a:p>
          <a:p>
            <a:pPr marL="173422" indent="-173422">
              <a:buFontTx/>
              <a:buChar char="-"/>
            </a:pPr>
            <a:r>
              <a:rPr lang="en-US" dirty="0"/>
              <a:t>Footprint expanded significantly when detainees arrived 2005-6</a:t>
            </a:r>
          </a:p>
          <a:p>
            <a:pPr marL="173422" indent="-173422">
              <a:buFontTx/>
              <a:buChar char="-"/>
            </a:pPr>
            <a:r>
              <a:rPr lang="en-US" dirty="0"/>
              <a:t>Base population:  up to 20K detainees, 7K support personnel (US mil/contractors, allies, TCNs)</a:t>
            </a:r>
          </a:p>
          <a:p>
            <a:pPr marL="173422" indent="-173422">
              <a:buFontTx/>
              <a:buChar char="-"/>
            </a:pPr>
            <a:r>
              <a:rPr lang="en-US" dirty="0"/>
              <a:t>1 km x 1 km TIF in the line of smoke</a:t>
            </a:r>
          </a:p>
          <a:p>
            <a:pPr marL="173422" indent="-173422">
              <a:buFontTx/>
              <a:buChar char="-"/>
            </a:pPr>
            <a:r>
              <a:rPr lang="en-US" dirty="0"/>
              <a:t>My office was between TIF &amp; human waste ponds</a:t>
            </a:r>
          </a:p>
          <a:p>
            <a:pPr marL="173422" indent="-173422">
              <a:buFontTx/>
              <a:buChar char="-"/>
            </a:pPr>
            <a:endParaRPr lang="en-US" dirty="0"/>
          </a:p>
          <a:p>
            <a:r>
              <a:rPr lang="en-US" dirty="0"/>
              <a:t>Click 1:  The look on my face when I smelled it for 1st time while landing in open </a:t>
            </a:r>
            <a:r>
              <a:rPr lang="en-US" dirty="0" err="1"/>
              <a:t>helo</a:t>
            </a:r>
            <a:endParaRPr lang="en-US" dirty="0"/>
          </a:p>
          <a:p>
            <a:pPr marL="173422" indent="-173422">
              <a:buFontTx/>
              <a:buChar char="-"/>
            </a:pPr>
            <a:r>
              <a:rPr lang="en-US" dirty="0"/>
              <a:t>Notice my nose turned up</a:t>
            </a:r>
          </a:p>
          <a:p>
            <a:pPr marL="173422" indent="-173422">
              <a:buFontTx/>
              <a:buChar char="-"/>
            </a:pPr>
            <a:endParaRPr lang="en-US" dirty="0"/>
          </a:p>
          <a:p>
            <a:r>
              <a:rPr lang="en-US" dirty="0"/>
              <a:t>Click 2:  The view from my office complex – TIF on left, ponds on right, smoke wafting R-to-L</a:t>
            </a:r>
          </a:p>
          <a:p>
            <a:pPr marL="173422" indent="-173422">
              <a:buFontTx/>
              <a:buChar char="-"/>
            </a:pPr>
            <a:r>
              <a:rPr lang="en-US" dirty="0"/>
              <a:t>Smoke wasn’t easy to capture during day (dust/haze, lighting only from sun)</a:t>
            </a:r>
          </a:p>
          <a:p>
            <a:pPr marL="173422" indent="-173422">
              <a:buFontTx/>
              <a:buChar char="-"/>
            </a:pPr>
            <a:r>
              <a:rPr lang="en-US" dirty="0"/>
              <a:t>Here, light from several angles in TIF &amp; portable stanchions in office complex</a:t>
            </a:r>
          </a:p>
          <a:p>
            <a:pPr marL="173422" indent="-173422">
              <a:buFontTx/>
              <a:buChar char="-"/>
            </a:pPr>
            <a:r>
              <a:rPr lang="en-US" dirty="0"/>
              <a:t>Like standing in fog</a:t>
            </a:r>
          </a:p>
          <a:p>
            <a:pPr marL="173422" indent="-17342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55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1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answer:  Sometimes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07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visible aspect of VA care with burn pit veterans is its registry</a:t>
            </a:r>
          </a:p>
          <a:p>
            <a:pPr marL="173422" indent="-173422">
              <a:buFontTx/>
              <a:buChar char="-"/>
            </a:pPr>
            <a:r>
              <a:rPr lang="en-US" dirty="0"/>
              <a:t>Lots of news reports &amp; VA news releases extol the benefits of it</a:t>
            </a:r>
          </a:p>
          <a:p>
            <a:pPr marL="173422" indent="-173422">
              <a:buFontTx/>
              <a:buChar char="-"/>
            </a:pPr>
            <a:endParaRPr lang="en-US" dirty="0"/>
          </a:p>
          <a:p>
            <a:r>
              <a:rPr lang="en-US" dirty="0"/>
              <a:t>These are the VA’s stated purpose of the registry, as mandated by Congress</a:t>
            </a:r>
          </a:p>
          <a:p>
            <a:endParaRPr lang="en-US" dirty="0"/>
          </a:p>
          <a:p>
            <a:r>
              <a:rPr lang="en-US" dirty="0"/>
              <a:t>VA pretty much took the AO registry and updated it</a:t>
            </a:r>
          </a:p>
          <a:p>
            <a:endParaRPr lang="en-US" dirty="0"/>
          </a:p>
          <a:p>
            <a:r>
              <a:rPr lang="en-US" dirty="0"/>
              <a:t>Much like the AO registry, characterized as “not worth the paper it’s written on”</a:t>
            </a:r>
          </a:p>
          <a:p>
            <a:pPr marL="173422" indent="-173422">
              <a:buFontTx/>
              <a:buChar char="-"/>
            </a:pPr>
            <a:r>
              <a:rPr lang="en-US" dirty="0"/>
              <a:t>Self-reported – most veterans don’t know how bad off they are OR try to tough it out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Nothing to say empirically what’s wrong with these respondents</a:t>
            </a:r>
          </a:p>
          <a:p>
            <a:pPr marL="173422" indent="-173422">
              <a:buFontTx/>
              <a:buChar char="-"/>
            </a:pPr>
            <a:r>
              <a:rPr lang="en-US" dirty="0"/>
              <a:t>Static – As symptoms and diseases develop, it never gets updated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Defeats the purpose of better understanding the health hazards of burn pits</a:t>
            </a:r>
          </a:p>
          <a:p>
            <a:pPr marL="173422" indent="-173422">
              <a:buFontTx/>
              <a:buChar char="-"/>
            </a:pPr>
            <a:r>
              <a:rPr lang="en-US" dirty="0"/>
              <a:t>Few responses – unknown whether veterans don’t know, are healthy, don’t trust the VA, or other reason</a:t>
            </a:r>
          </a:p>
          <a:p>
            <a:pPr marL="173422" indent="-17342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17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visible aspect of VA care with burn pit veterans is its registry</a:t>
            </a:r>
          </a:p>
          <a:p>
            <a:pPr marL="173422" indent="-173422">
              <a:buFontTx/>
              <a:buChar char="-"/>
            </a:pPr>
            <a:r>
              <a:rPr lang="en-US" dirty="0"/>
              <a:t>Lots of news reports &amp; VA news releases extol the benefits of it</a:t>
            </a:r>
          </a:p>
          <a:p>
            <a:pPr marL="173422" indent="-173422">
              <a:buFontTx/>
              <a:buChar char="-"/>
            </a:pPr>
            <a:endParaRPr lang="en-US" dirty="0"/>
          </a:p>
          <a:p>
            <a:r>
              <a:rPr lang="en-US" dirty="0"/>
              <a:t>These are the VA’s stated purpose of the registry, as mandated by Congress</a:t>
            </a:r>
          </a:p>
          <a:p>
            <a:endParaRPr lang="en-US" dirty="0"/>
          </a:p>
          <a:p>
            <a:r>
              <a:rPr lang="en-US" dirty="0"/>
              <a:t>VA pretty much took the AO registry and updated it</a:t>
            </a:r>
          </a:p>
          <a:p>
            <a:endParaRPr lang="en-US" dirty="0"/>
          </a:p>
          <a:p>
            <a:r>
              <a:rPr lang="en-US" dirty="0"/>
              <a:t>Much like the AO registry, characterized as “not worth the paper it’s written on”</a:t>
            </a:r>
          </a:p>
          <a:p>
            <a:pPr marL="173422" indent="-173422">
              <a:buFontTx/>
              <a:buChar char="-"/>
            </a:pPr>
            <a:r>
              <a:rPr lang="en-US" dirty="0"/>
              <a:t>Self-reported – most veterans don’t know how bad off they are OR try to tough it out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Nothing to say empirically what’s wrong with these respondents</a:t>
            </a:r>
          </a:p>
          <a:p>
            <a:pPr marL="173422" indent="-173422">
              <a:buFontTx/>
              <a:buChar char="-"/>
            </a:pPr>
            <a:r>
              <a:rPr lang="en-US" dirty="0"/>
              <a:t>Static – As symptoms and diseases develop, it never gets updated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Defeats the purpose of better understanding the health hazards of burn pits</a:t>
            </a:r>
          </a:p>
          <a:p>
            <a:pPr marL="173422" indent="-173422">
              <a:buFontTx/>
              <a:buChar char="-"/>
            </a:pPr>
            <a:r>
              <a:rPr lang="en-US" dirty="0"/>
              <a:t>Few responses – unknown whether veterans don’t know, are healthy, don’t trust the VA, or other reason</a:t>
            </a:r>
          </a:p>
          <a:p>
            <a:pPr marL="173422" indent="-17342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11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3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answer:  Sometimes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19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Customize call to action to audience</a:t>
            </a:r>
          </a:p>
          <a:p>
            <a:endParaRPr lang="en-US" dirty="0"/>
          </a:p>
          <a:p>
            <a:r>
              <a:rPr lang="en-US" b="1" u="sng" dirty="0"/>
              <a:t>Veterans</a:t>
            </a:r>
          </a:p>
          <a:p>
            <a:pPr rtl="0" fontAlgn="ctr"/>
            <a:r>
              <a:rPr lang="en-US" dirty="0"/>
              <a:t>Go to VA as soon as you sense something wrong with respiratory/sleep health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Chest pain, snoring, waking, restless legs</a:t>
            </a:r>
          </a:p>
          <a:p>
            <a:pPr rtl="0" fontAlgn="ctr"/>
            <a:r>
              <a:rPr lang="en-US" dirty="0"/>
              <a:t>Persist thru VA hospital red tape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Keep calling &amp; consulting w/ </a:t>
            </a:r>
            <a:r>
              <a:rPr lang="en-US" dirty="0" err="1"/>
              <a:t>pt</a:t>
            </a:r>
            <a:r>
              <a:rPr lang="en-US" dirty="0"/>
              <a:t> adv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Get private help if you can afford it</a:t>
            </a:r>
          </a:p>
          <a:p>
            <a:pPr rtl="0" fontAlgn="ctr"/>
            <a:r>
              <a:rPr lang="en-US" dirty="0"/>
              <a:t>File your claim with VSO help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Not attorney b/c can't charge to fil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Need evidence to prove SC</a:t>
            </a:r>
          </a:p>
          <a:p>
            <a:pPr marL="635879" lvl="1" indent="-173422" fontAlgn="ctr">
              <a:buFontTx/>
              <a:buChar char="-"/>
            </a:pPr>
            <a:r>
              <a:rPr lang="en-US" dirty="0"/>
              <a:t>Get evidence you're different from standard exposure (pics, buddy </a:t>
            </a:r>
            <a:r>
              <a:rPr lang="en-US" dirty="0" err="1"/>
              <a:t>stmt</a:t>
            </a:r>
            <a:r>
              <a:rPr lang="en-US" dirty="0"/>
              <a:t>)</a:t>
            </a:r>
          </a:p>
          <a:p>
            <a:pPr rtl="0" fontAlgn="ctr"/>
            <a:r>
              <a:rPr lang="en-US" dirty="0"/>
              <a:t>Seek attorney for appeals help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Fiduciary duty to present your case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Many can get IMOs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Paying 25% backpay better than getting 100% of nothing</a:t>
            </a:r>
          </a:p>
          <a:p>
            <a:endParaRPr lang="en-US" dirty="0"/>
          </a:p>
          <a:p>
            <a:r>
              <a:rPr lang="en-US" b="1" u="sng" dirty="0"/>
              <a:t>VSOs</a:t>
            </a:r>
          </a:p>
          <a:p>
            <a:pPr rtl="0" fontAlgn="ctr"/>
            <a:r>
              <a:rPr lang="en-US" dirty="0"/>
              <a:t>Similarities/differences btw AO &amp; burn pits</a:t>
            </a:r>
          </a:p>
          <a:p>
            <a:pPr rtl="0" fontAlgn="ctr"/>
            <a:r>
              <a:rPr lang="en-US" dirty="0"/>
              <a:t>Establish network of doctors familiar with these health issues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PTSD, TBI too b/c may interact</a:t>
            </a:r>
          </a:p>
          <a:p>
            <a:pPr rtl="0" fontAlgn="ctr"/>
            <a:r>
              <a:rPr lang="en-US" dirty="0"/>
              <a:t>Realize your limitations on claims 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These are complex conditions; if doctors struggle, you will too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Call regional/national agents, refer to trusted attorneys</a:t>
            </a:r>
          </a:p>
          <a:p>
            <a:endParaRPr lang="en-US" dirty="0"/>
          </a:p>
          <a:p>
            <a:r>
              <a:rPr lang="en-US" b="1" u="sng" dirty="0"/>
              <a:t>Local leaders</a:t>
            </a:r>
            <a:r>
              <a:rPr lang="en-US" dirty="0"/>
              <a:t> - Push for:</a:t>
            </a:r>
          </a:p>
          <a:p>
            <a:pPr rtl="0" fontAlgn="ctr"/>
            <a:r>
              <a:rPr lang="en-US" dirty="0"/>
              <a:t>More $ to veterans disability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More research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Pay for </a:t>
            </a:r>
            <a:r>
              <a:rPr lang="en-US" dirty="0" err="1"/>
              <a:t>presumptives</a:t>
            </a:r>
            <a:endParaRPr lang="en-US" dirty="0"/>
          </a:p>
          <a:p>
            <a:pPr marL="173422" indent="-173422" fontAlgn="ctr">
              <a:buFontTx/>
              <a:buChar char="-"/>
            </a:pPr>
            <a:r>
              <a:rPr lang="en-US" dirty="0"/>
              <a:t>Even when authorizing use of force</a:t>
            </a:r>
          </a:p>
          <a:p>
            <a:pPr fontAlgn="ctr"/>
            <a:r>
              <a:rPr lang="en-US" dirty="0"/>
              <a:t>Transparency in what's going on downrange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Contractors careless w/ money, toxins</a:t>
            </a:r>
          </a:p>
          <a:p>
            <a:pPr marL="173422" indent="-173422" fontAlgn="ctr">
              <a:buFontTx/>
              <a:buChar char="-"/>
            </a:pPr>
            <a:r>
              <a:rPr lang="en-US" dirty="0"/>
              <a:t>DU/toxins in munitions, scopes, NVGs, etc. </a:t>
            </a:r>
          </a:p>
          <a:p>
            <a:pPr rtl="0" fontAlgn="ctr"/>
            <a:r>
              <a:rPr lang="en-US" dirty="0"/>
              <a:t>More research into these illnesses</a:t>
            </a:r>
          </a:p>
          <a:p>
            <a:pPr rtl="0" fontAlgn="ctr"/>
            <a:r>
              <a:rPr lang="en-US" dirty="0"/>
              <a:t>More VA &amp; private doctors specializing in these illnesses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8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 Layout</a:t>
            </a:r>
          </a:p>
          <a:p>
            <a:pPr marL="173422" indent="-173422">
              <a:buFontTx/>
              <a:buChar char="-"/>
            </a:pPr>
            <a:r>
              <a:rPr lang="en-US" dirty="0"/>
              <a:t>Started in upper-left as a small camp w/ ~1000 personnel 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On the border w/ Kuwait, near port city of Umm Qasr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Burn pit smoke &amp; human waste ponds south of the camp</a:t>
            </a:r>
          </a:p>
          <a:p>
            <a:pPr marL="173422" indent="-173422">
              <a:buFontTx/>
              <a:buChar char="-"/>
            </a:pPr>
            <a:r>
              <a:rPr lang="en-US" dirty="0"/>
              <a:t>Camp kept growing and expanding southward</a:t>
            </a:r>
          </a:p>
          <a:p>
            <a:pPr marL="173422" indent="-173422">
              <a:buFontTx/>
              <a:buChar char="-"/>
            </a:pPr>
            <a:r>
              <a:rPr lang="en-US" dirty="0"/>
              <a:t>Footprint expanded significantly when detainees arrived 2005-6</a:t>
            </a:r>
          </a:p>
          <a:p>
            <a:pPr marL="173422" indent="-173422">
              <a:buFontTx/>
              <a:buChar char="-"/>
            </a:pPr>
            <a:r>
              <a:rPr lang="en-US" dirty="0"/>
              <a:t>Base population:  up to 20K detainees, 7K support personnel (US mil/contractors, allies, TCNs)</a:t>
            </a:r>
          </a:p>
          <a:p>
            <a:pPr marL="173422" indent="-173422">
              <a:buFontTx/>
              <a:buChar char="-"/>
            </a:pPr>
            <a:r>
              <a:rPr lang="en-US" dirty="0"/>
              <a:t>1 km x 1 km TIF in the line of smoke</a:t>
            </a:r>
          </a:p>
          <a:p>
            <a:pPr marL="173422" indent="-173422">
              <a:buFontTx/>
              <a:buChar char="-"/>
            </a:pPr>
            <a:r>
              <a:rPr lang="en-US" dirty="0"/>
              <a:t>My office was between TIF &amp; human waste ponds</a:t>
            </a:r>
          </a:p>
          <a:p>
            <a:pPr marL="173422" indent="-173422">
              <a:buFontTx/>
              <a:buChar char="-"/>
            </a:pPr>
            <a:endParaRPr lang="en-US" dirty="0"/>
          </a:p>
          <a:p>
            <a:r>
              <a:rPr lang="en-US" dirty="0"/>
              <a:t>Click 1:  The look on my face when I smelled it for 1st time while landing in open </a:t>
            </a:r>
            <a:r>
              <a:rPr lang="en-US" dirty="0" err="1"/>
              <a:t>helo</a:t>
            </a:r>
            <a:endParaRPr lang="en-US" dirty="0"/>
          </a:p>
          <a:p>
            <a:pPr marL="173422" indent="-173422">
              <a:buFontTx/>
              <a:buChar char="-"/>
            </a:pPr>
            <a:r>
              <a:rPr lang="en-US" dirty="0"/>
              <a:t>Notice my nose turned up</a:t>
            </a:r>
          </a:p>
          <a:p>
            <a:pPr marL="173422" indent="-173422">
              <a:buFontTx/>
              <a:buChar char="-"/>
            </a:pPr>
            <a:endParaRPr lang="en-US" dirty="0"/>
          </a:p>
          <a:p>
            <a:r>
              <a:rPr lang="en-US" dirty="0"/>
              <a:t>Click 2:  The view from my office complex – TIF on left, ponds on right, smoke wafting R-to-L</a:t>
            </a:r>
          </a:p>
          <a:p>
            <a:pPr marL="173422" indent="-173422">
              <a:buFontTx/>
              <a:buChar char="-"/>
            </a:pPr>
            <a:r>
              <a:rPr lang="en-US" dirty="0"/>
              <a:t>Smoke wasn’t easy to capture during day (dust/haze, lighting only from sun)</a:t>
            </a:r>
          </a:p>
          <a:p>
            <a:pPr marL="173422" indent="-173422">
              <a:buFontTx/>
              <a:buChar char="-"/>
            </a:pPr>
            <a:r>
              <a:rPr lang="en-US" dirty="0"/>
              <a:t>Here, light from several angles in TIF &amp; portable stanchions in office complex</a:t>
            </a:r>
          </a:p>
          <a:p>
            <a:pPr marL="173422" indent="-173422">
              <a:buFontTx/>
              <a:buChar char="-"/>
            </a:pPr>
            <a:r>
              <a:rPr lang="en-US" dirty="0"/>
              <a:t>Like standing in fog</a:t>
            </a:r>
          </a:p>
          <a:p>
            <a:pPr marL="173422" indent="-17342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0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a burn pit looked like</a:t>
            </a:r>
          </a:p>
          <a:p>
            <a:endParaRPr lang="en-US" dirty="0"/>
          </a:p>
          <a:p>
            <a:r>
              <a:rPr lang="en-US" dirty="0"/>
              <a:t>Click 1:  This is what we burned</a:t>
            </a:r>
          </a:p>
          <a:p>
            <a:pPr marL="173422" indent="-173422">
              <a:buFontTx/>
              <a:buChar char="-"/>
            </a:pPr>
            <a:r>
              <a:rPr lang="en-US" dirty="0"/>
              <a:t>Imagine the trash produced by an entire city in a given day, week, month</a:t>
            </a:r>
          </a:p>
          <a:p>
            <a:pPr marL="173422" indent="-173422">
              <a:buFontTx/>
              <a:buChar char="-"/>
            </a:pPr>
            <a:r>
              <a:rPr lang="en-US" dirty="0"/>
              <a:t>Now imagine the extra trash that comes up in a remote environment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No local water source, so add Styrofoam plates &amp; plastic-ware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No safe drinking water, so add plastic bottles</a:t>
            </a:r>
          </a:p>
          <a:p>
            <a:pPr marL="635879" lvl="1" indent="-173422">
              <a:buFontTx/>
              <a:buChar char="-"/>
            </a:pPr>
            <a:r>
              <a:rPr lang="en-US" dirty="0"/>
              <a:t>Military units don’t want to ship home its equipment, so add all that equipment</a:t>
            </a:r>
          </a:p>
          <a:p>
            <a:endParaRPr lang="en-US" dirty="0"/>
          </a:p>
          <a:p>
            <a:r>
              <a:rPr lang="en-US" dirty="0"/>
              <a:t>Click 2:  So we burned pretty much everything you can imagine</a:t>
            </a:r>
          </a:p>
          <a:p>
            <a:pPr marL="173422" indent="-173422">
              <a:buFontTx/>
              <a:buChar char="-"/>
            </a:pPr>
            <a:r>
              <a:rPr lang="en-US" dirty="0"/>
              <a:t>And by “we” I mean contractors (primarily KBR) working on the direction of DoD</a:t>
            </a:r>
          </a:p>
          <a:p>
            <a:pPr marL="173422" indent="-173422">
              <a:buFontTx/>
              <a:buChar char="-"/>
            </a:pPr>
            <a:r>
              <a:rPr lang="en-US" dirty="0"/>
              <a:t>So when we look at who to blame, DoD points finger at contractor, vice versa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18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top of all the ash from the garbage we burned, we breathed exhaust from petrochemicals</a:t>
            </a:r>
          </a:p>
          <a:p>
            <a:endParaRPr lang="en-US" dirty="0"/>
          </a:p>
          <a:p>
            <a:r>
              <a:rPr lang="en-US" dirty="0"/>
              <a:t>Ordinary gasoline was ineffective all, so they used jet fuel to get the garbage to the point of combustion</a:t>
            </a:r>
          </a:p>
          <a:p>
            <a:pPr marL="173422" indent="-173422">
              <a:buFontTx/>
              <a:buChar char="-"/>
            </a:pPr>
            <a:r>
              <a:rPr lang="en-US" dirty="0"/>
              <a:t>Primary accelerant of WTC:  jet fuel</a:t>
            </a:r>
          </a:p>
          <a:p>
            <a:pPr marL="173422" indent="-173422">
              <a:buFontTx/>
              <a:buChar char="-"/>
            </a:pPr>
            <a:r>
              <a:rPr lang="en-US" dirty="0"/>
              <a:t>Everything in WTC burned too, so symptoms are similar for NY 1st responders</a:t>
            </a:r>
          </a:p>
          <a:p>
            <a:endParaRPr lang="en-US" dirty="0"/>
          </a:p>
          <a:p>
            <a:r>
              <a:rPr lang="en-US" dirty="0"/>
              <a:t>Most bases were outposts not connected to electricity, so they relied on something cheap over there:  fossil fuels</a:t>
            </a:r>
          </a:p>
          <a:p>
            <a:pPr marL="173422" indent="-173422">
              <a:buFontTx/>
              <a:buChar char="-"/>
            </a:pPr>
            <a:r>
              <a:rPr lang="en-US" dirty="0"/>
              <a:t>Electricity produced by industrial-strength power generators</a:t>
            </a:r>
          </a:p>
          <a:p>
            <a:endParaRPr lang="en-US" dirty="0"/>
          </a:p>
          <a:p>
            <a:r>
              <a:rPr lang="en-US" dirty="0"/>
              <a:t>This picture is Camp Bucca</a:t>
            </a:r>
          </a:p>
          <a:p>
            <a:pPr marL="173422" indent="-173422">
              <a:buFontTx/>
              <a:buChar char="-"/>
            </a:pPr>
            <a:r>
              <a:rPr lang="en-US" dirty="0"/>
              <a:t>Lighting comparable to football field – all angles, fewer dark places for detainees to hide</a:t>
            </a:r>
          </a:p>
          <a:p>
            <a:pPr marL="173422" indent="-173422">
              <a:buFontTx/>
              <a:buChar char="-"/>
            </a:pPr>
            <a:r>
              <a:rPr lang="en-US" dirty="0"/>
              <a:t>Glow under the lights isn’t just fog – it’s also dust, soot, smoke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82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PAH:  chemicals formed during incomplete burning of coal, oil and gas, garbage, or other organic substances</a:t>
            </a:r>
          </a:p>
          <a:p>
            <a:endParaRPr lang="en-US" dirty="0"/>
          </a:p>
          <a:p>
            <a:r>
              <a:rPr lang="en-US" dirty="0"/>
              <a:t>VOC:  emitted as gases from certain solids or liquids</a:t>
            </a:r>
          </a:p>
          <a:p>
            <a:pPr marL="173422" indent="-173422">
              <a:buFontTx/>
              <a:buChar char="-"/>
            </a:pPr>
            <a:r>
              <a:rPr lang="en-US" dirty="0"/>
              <a:t>Can be benign [that new car smell]</a:t>
            </a:r>
          </a:p>
          <a:p>
            <a:pPr marL="173422" indent="-173422">
              <a:buFontTx/>
              <a:buChar char="-"/>
            </a:pPr>
            <a:r>
              <a:rPr lang="en-US" dirty="0"/>
              <a:t>Can be toxic [paint, paint thinners]</a:t>
            </a:r>
          </a:p>
          <a:p>
            <a:endParaRPr lang="en-US" dirty="0"/>
          </a:p>
          <a:p>
            <a:r>
              <a:rPr lang="en-US" dirty="0"/>
              <a:t>Dioxins &amp; Furans:</a:t>
            </a:r>
          </a:p>
          <a:p>
            <a:pPr marL="173422" indent="-173422">
              <a:buFontTx/>
              <a:buChar char="-"/>
            </a:pPr>
            <a:r>
              <a:rPr lang="en-US" dirty="0"/>
              <a:t>D&amp;F are terms for the shape of the molecule</a:t>
            </a:r>
          </a:p>
          <a:p>
            <a:pPr marL="173422" indent="-173422">
              <a:buFontTx/>
              <a:buChar char="-"/>
            </a:pPr>
            <a:r>
              <a:rPr lang="en-US" dirty="0"/>
              <a:t>Very complex in structure; very toxic to ingest</a:t>
            </a:r>
          </a:p>
          <a:p>
            <a:pPr marL="173422" indent="-173422">
              <a:buFontTx/>
              <a:buChar char="-"/>
            </a:pPr>
            <a:r>
              <a:rPr lang="en-US" dirty="0"/>
              <a:t>Byproduct of synthetics like plastic &amp; Styrofoam</a:t>
            </a:r>
          </a:p>
          <a:p>
            <a:pPr marL="173422" indent="-173422">
              <a:buFontTx/>
              <a:buChar char="-"/>
            </a:pPr>
            <a:r>
              <a:rPr lang="en-US" dirty="0"/>
              <a:t>Many of these were ingredients of AO</a:t>
            </a:r>
          </a:p>
          <a:p>
            <a:endParaRPr lang="en-US" dirty="0"/>
          </a:p>
          <a:p>
            <a:r>
              <a:rPr lang="en-US" dirty="0"/>
              <a:t>Click:  Scary part is this is just from one base across 4 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90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jet fuel is used as an accelerant, even metals can combust or otherwise go into the air.  </a:t>
            </a:r>
          </a:p>
          <a:p>
            <a:r>
              <a:rPr lang="en-US" dirty="0"/>
              <a:t>What goes up must come down – bullets, balloons, etc.</a:t>
            </a:r>
          </a:p>
          <a:p>
            <a:r>
              <a:rPr lang="en-US" dirty="0"/>
              <a:t>Metals that got burned went into the air, fell down, and mixed in with the soil</a:t>
            </a:r>
          </a:p>
          <a:p>
            <a:endParaRPr lang="en-US" dirty="0"/>
          </a:p>
          <a:p>
            <a:r>
              <a:rPr lang="en-US" dirty="0"/>
              <a:t>Many are glowing green – radioactive</a:t>
            </a:r>
          </a:p>
          <a:p>
            <a:endParaRPr lang="en-US" dirty="0"/>
          </a:p>
          <a:p>
            <a:r>
              <a:rPr lang="en-US" dirty="0"/>
              <a:t>The military uses radioactive materials – armor/ammo, scopes, NVGs</a:t>
            </a:r>
          </a:p>
          <a:p>
            <a:r>
              <a:rPr lang="en-US" dirty="0"/>
              <a:t>Everyday items also have small amounts – fire alarms, exit signs</a:t>
            </a:r>
          </a:p>
          <a:p>
            <a:endParaRPr lang="en-US" dirty="0"/>
          </a:p>
          <a:p>
            <a:r>
              <a:rPr lang="en-US" dirty="0"/>
              <a:t>These airborne toxins &amp; metals from burning everyday items are similar to WTC first responders</a:t>
            </a:r>
          </a:p>
          <a:p>
            <a:pPr marL="173422" indent="-173422">
              <a:buFontTx/>
              <a:buChar char="-"/>
            </a:pPr>
            <a:r>
              <a:rPr lang="en-US" dirty="0"/>
              <a:t>Health issues of burn pit veterans &amp; WTC first responders are similar</a:t>
            </a:r>
          </a:p>
          <a:p>
            <a:pPr marL="173422" indent="-17342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85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airborne pollutant downrange was the dust itself</a:t>
            </a:r>
          </a:p>
          <a:p>
            <a:r>
              <a:rPr lang="en-US" dirty="0"/>
              <a:t>Very fine – much smaller than our dust here</a:t>
            </a:r>
          </a:p>
          <a:p>
            <a:pPr defTabSz="924916">
              <a:defRPr/>
            </a:pPr>
            <a:r>
              <a:rPr lang="en-US" dirty="0"/>
              <a:t>Dust was everywhere – on the ground, kicked up by vehicles &amp; even just walking across it</a:t>
            </a:r>
          </a:p>
          <a:p>
            <a:endParaRPr lang="en-US" dirty="0"/>
          </a:p>
          <a:p>
            <a:r>
              <a:rPr lang="en-US" dirty="0"/>
              <a:t>Click – if that wasn’t enough, dust storms would kick up top layer</a:t>
            </a:r>
          </a:p>
          <a:p>
            <a:r>
              <a:rPr lang="en-US" dirty="0"/>
              <a:t>- Best way to describe it is being on Mars – everything was glowing orange/red</a:t>
            </a:r>
          </a:p>
          <a:p>
            <a:endParaRPr lang="en-US" dirty="0"/>
          </a:p>
          <a:p>
            <a:r>
              <a:rPr lang="en-US" dirty="0"/>
              <a:t>Dust fit into everywhere, even cabinets &amp; lockers</a:t>
            </a:r>
          </a:p>
          <a:p>
            <a:pPr marL="173422" indent="-173422">
              <a:buFontTx/>
              <a:buChar char="-"/>
            </a:pPr>
            <a:r>
              <a:rPr lang="en-US" dirty="0"/>
              <a:t>Put personal electronics in plastic bags to prevent being destroyed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10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illustrates how small these dust and other fine particles were</a:t>
            </a:r>
          </a:p>
          <a:p>
            <a:endParaRPr lang="en-US" dirty="0"/>
          </a:p>
          <a:p>
            <a:r>
              <a:rPr lang="en-US" dirty="0" err="1"/>
              <a:t>Tak</a:t>
            </a:r>
            <a:r>
              <a:rPr lang="en-US" dirty="0"/>
              <a:t> an ordinary human hair</a:t>
            </a:r>
          </a:p>
          <a:p>
            <a:endParaRPr lang="en-US" dirty="0"/>
          </a:p>
          <a:p>
            <a:r>
              <a:rPr lang="en-US" dirty="0"/>
              <a:t>In the center is a grain of fine beach sand like you would see somewhere like PCB, Destin</a:t>
            </a:r>
          </a:p>
          <a:p>
            <a:r>
              <a:rPr lang="en-US" dirty="0"/>
              <a:t>Beside that is a human hair with blow-ups to show how small the fine PM is</a:t>
            </a:r>
          </a:p>
          <a:p>
            <a:pPr marL="173422" indent="-173422">
              <a:buFontTx/>
              <a:buChar char="-"/>
            </a:pPr>
            <a:r>
              <a:rPr lang="en-US" dirty="0"/>
              <a:t>About 30 PM</a:t>
            </a:r>
            <a:r>
              <a:rPr lang="en-US" baseline="-25000" dirty="0"/>
              <a:t>2.5</a:t>
            </a:r>
            <a:r>
              <a:rPr lang="en-US" dirty="0"/>
              <a:t> particles would fit into the human hair strand</a:t>
            </a:r>
          </a:p>
          <a:p>
            <a:pPr marL="173422" indent="-173422">
              <a:buFontTx/>
              <a:buChar char="-"/>
            </a:pPr>
            <a:endParaRPr lang="en-US" dirty="0"/>
          </a:p>
          <a:p>
            <a:r>
              <a:rPr lang="en-US" dirty="0"/>
              <a:t>The respiratory system is good at removing PM over 10 microns</a:t>
            </a:r>
          </a:p>
          <a:p>
            <a:pPr marL="173422" indent="-173422">
              <a:buFontTx/>
              <a:buChar char="-"/>
            </a:pPr>
            <a:r>
              <a:rPr lang="en-US" dirty="0"/>
              <a:t>Cough, sneeze, mucus, etc.</a:t>
            </a:r>
          </a:p>
          <a:p>
            <a:r>
              <a:rPr lang="en-US" dirty="0"/>
              <a:t>Not so good at PM under 10 microns – leads to infections, getting lodged in resp tract</a:t>
            </a:r>
          </a:p>
          <a:p>
            <a:endParaRPr lang="en-US" dirty="0"/>
          </a:p>
          <a:p>
            <a:r>
              <a:rPr lang="en-US" dirty="0"/>
              <a:t>Next slides will show the short- and long-term effects of these fine particulate matters on the servicemembers’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13DCE-BBDC-4B18-85C3-EE54007A3F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5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95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2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0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5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3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05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2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9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75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3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837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7" r:id="rId5"/>
    <p:sldLayoutId id="2147483731" r:id="rId6"/>
    <p:sldLayoutId id="2147483732" r:id="rId7"/>
    <p:sldLayoutId id="2147483733" r:id="rId8"/>
    <p:sldLayoutId id="2147483736" r:id="rId9"/>
    <p:sldLayoutId id="2147483734" r:id="rId10"/>
    <p:sldLayoutId id="2147483735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abiusmaximus.com/2009/07/01/burn-pit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abiusmaximus.com/2009/07/01/burn-pit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9AFFD-56FA-4E55-83B2-98EBF584E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/>
          <a:stretch/>
        </p:blipFill>
        <p:spPr>
          <a:xfrm>
            <a:off x="446532" y="599725"/>
            <a:ext cx="11292143" cy="35572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8EA9A-4AC3-414C-B1C9-C16F22EA0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224" y="4206036"/>
            <a:ext cx="10947620" cy="7190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Burn Pits:  Post-9/11 Veterans’ Agent Orange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D326A-2A7B-4D62-B00D-417019405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220" y="4931614"/>
            <a:ext cx="10887519" cy="1403511"/>
          </a:xfrm>
        </p:spPr>
        <p:txBody>
          <a:bodyPr>
            <a:normAutofit/>
          </a:bodyPr>
          <a:lstStyle/>
          <a:p>
            <a:endParaRPr lang="en-US" sz="1800" b="1" dirty="0">
              <a:solidFill>
                <a:srgbClr val="FFFFFF">
                  <a:alpha val="75000"/>
                </a:srgbClr>
              </a:solidFill>
            </a:endParaRPr>
          </a:p>
          <a:p>
            <a:pPr algn="ctr"/>
            <a:r>
              <a:rPr lang="en-US" sz="1800" b="1" dirty="0">
                <a:solidFill>
                  <a:srgbClr val="FFFFFF">
                    <a:alpha val="75000"/>
                  </a:srgbClr>
                </a:solidFill>
              </a:rPr>
              <a:t>Ronald “Rocky” Roodhouse, </a:t>
            </a:r>
            <a:r>
              <a:rPr lang="en-US" sz="1800" b="1" dirty="0" err="1">
                <a:solidFill>
                  <a:srgbClr val="FFFFFF">
                    <a:alpha val="75000"/>
                  </a:srgbClr>
                </a:solidFill>
              </a:rPr>
              <a:t>maj</a:t>
            </a:r>
            <a:r>
              <a:rPr lang="en-US" sz="1800" b="1" dirty="0">
                <a:solidFill>
                  <a:srgbClr val="FFFFFF">
                    <a:alpha val="75000"/>
                  </a:srgbClr>
                </a:solidFill>
              </a:rPr>
              <a:t>, </a:t>
            </a:r>
            <a:r>
              <a:rPr lang="en-US" sz="1800" b="1" dirty="0" err="1">
                <a:solidFill>
                  <a:srgbClr val="FFFFFF">
                    <a:alpha val="75000"/>
                  </a:srgbClr>
                </a:solidFill>
              </a:rPr>
              <a:t>usaf</a:t>
            </a:r>
            <a:r>
              <a:rPr lang="en-US" sz="1800" b="1" dirty="0">
                <a:solidFill>
                  <a:srgbClr val="FFFFFF">
                    <a:alpha val="75000"/>
                  </a:srgbClr>
                </a:solidFill>
              </a:rPr>
              <a:t> (ret)</a:t>
            </a:r>
          </a:p>
          <a:p>
            <a:pPr algn="ctr"/>
            <a:r>
              <a:rPr lang="en-US" sz="1800" b="1" dirty="0">
                <a:solidFill>
                  <a:srgbClr val="FFFFFF">
                    <a:alpha val="75000"/>
                  </a:srgbClr>
                </a:solidFill>
              </a:rPr>
              <a:t>J.D., LL.M.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07A3A-1D5A-46AF-A128-639CFB7AC80C}"/>
              </a:ext>
            </a:extLst>
          </p:cNvPr>
          <p:cNvSpPr txBox="1"/>
          <p:nvPr/>
        </p:nvSpPr>
        <p:spPr>
          <a:xfrm>
            <a:off x="10736477" y="3940194"/>
            <a:ext cx="1002198" cy="21544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800" dirty="0">
                <a:solidFill>
                  <a:srgbClr val="FFFFFF"/>
                </a:solidFill>
              </a:rPr>
              <a:t>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4838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6C64-430F-421B-83DC-408A4C3F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1188720"/>
          </a:xfrm>
        </p:spPr>
        <p:txBody>
          <a:bodyPr/>
          <a:lstStyle/>
          <a:p>
            <a:pPr algn="ctr"/>
            <a:r>
              <a:rPr lang="en-US" b="1" dirty="0"/>
              <a:t>The dust itself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F33C4-3C75-4F23-83CF-0DFCC79908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84" y="1313059"/>
            <a:ext cx="5698355" cy="4024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A01AC0-1EF7-4DE5-903A-48BCBDE8A6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5214" y="1314283"/>
            <a:ext cx="5667096" cy="402308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031996-E591-4856-8C71-005F04ADA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5399415"/>
            <a:ext cx="11029615" cy="129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“Iraq Dust is Respirable, Sharp, Metal-Laden, and Induces Lung Inflammation”</a:t>
            </a:r>
          </a:p>
          <a:p>
            <a:pPr marL="0" indent="0">
              <a:buNone/>
            </a:pPr>
            <a:r>
              <a:rPr lang="en-US" sz="2000" b="1" dirty="0"/>
              <a:t>	-- </a:t>
            </a:r>
            <a:r>
              <a:rPr lang="pl-PL" sz="2000" b="1" dirty="0"/>
              <a:t>Anthony M. Szema, M.D</a:t>
            </a:r>
            <a:r>
              <a:rPr lang="en-US" sz="2000" b="1" dirty="0"/>
              <a:t>. (2014)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55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425ED3-CCE2-44C4-B847-9EAD16FEA1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518" y="880138"/>
            <a:ext cx="8394965" cy="5811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76C64-430F-421B-83DC-408A4C3F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1188720"/>
          </a:xfrm>
        </p:spPr>
        <p:txBody>
          <a:bodyPr/>
          <a:lstStyle/>
          <a:p>
            <a:pPr algn="ctr"/>
            <a:r>
              <a:rPr lang="en-US" b="1" dirty="0"/>
              <a:t>Fine particulate matter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95C672-BCCD-45B0-81A8-F547C21E4F7C}"/>
              </a:ext>
            </a:extLst>
          </p:cNvPr>
          <p:cNvSpPr/>
          <p:nvPr/>
        </p:nvSpPr>
        <p:spPr>
          <a:xfrm>
            <a:off x="9846129" y="4161980"/>
            <a:ext cx="1850571" cy="1815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Seventy PM</a:t>
            </a:r>
            <a:r>
              <a:rPr lang="en-US" sz="2800" b="1" baseline="-25000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2.5</a:t>
            </a:r>
            <a:r>
              <a:rPr lang="en-US" sz="2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 particles fit here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201CC1BB-66F3-4D4C-8163-81C3D99D96FF}"/>
              </a:ext>
            </a:extLst>
          </p:cNvPr>
          <p:cNvSpPr/>
          <p:nvPr/>
        </p:nvSpPr>
        <p:spPr>
          <a:xfrm>
            <a:off x="9021073" y="4987248"/>
            <a:ext cx="825056" cy="2433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6C64-430F-421B-83DC-408A4C3F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1188720"/>
          </a:xfrm>
        </p:spPr>
        <p:txBody>
          <a:bodyPr/>
          <a:lstStyle/>
          <a:p>
            <a:pPr algn="ctr"/>
            <a:r>
              <a:rPr lang="en-US" b="1" dirty="0"/>
              <a:t>Other toxic exposures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2FAD15-C3D4-479D-A29A-517B02C49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622" y="3995527"/>
            <a:ext cx="2852781" cy="271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418534-A3ED-400A-AA6A-453AE6E103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708" y="1188720"/>
            <a:ext cx="3617186" cy="2712890"/>
          </a:xfrm>
          <a:prstGeom prst="rect">
            <a:avLst/>
          </a:prstGeom>
        </p:spPr>
      </p:pic>
      <p:pic>
        <p:nvPicPr>
          <p:cNvPr id="1028" name="Picture 4" descr="Image result for iraq diseases">
            <a:extLst>
              <a:ext uri="{FF2B5EF4-FFF2-40B4-BE49-F238E27FC236}">
                <a16:creationId xmlns:a16="http://schemas.microsoft.com/office/drawing/2014/main" id="{81B68142-B735-4DD1-997A-7A11EF0D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258" y="1188720"/>
            <a:ext cx="4108291" cy="271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epleted uranium bullets">
            <a:extLst>
              <a:ext uri="{FF2B5EF4-FFF2-40B4-BE49-F238E27FC236}">
                <a16:creationId xmlns:a16="http://schemas.microsoft.com/office/drawing/2014/main" id="{22F5FB2E-D5DC-4625-A6ED-74F34AD70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392" y="4041546"/>
            <a:ext cx="2224166" cy="272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ck on the wall&#10;&#10;Description automatically generated">
            <a:extLst>
              <a:ext uri="{FF2B5EF4-FFF2-40B4-BE49-F238E27FC236}">
                <a16:creationId xmlns:a16="http://schemas.microsoft.com/office/drawing/2014/main" id="{5723B904-5C50-4DFD-9C67-08E5CE755B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b="10385"/>
          <a:stretch/>
        </p:blipFill>
        <p:spPr>
          <a:xfrm>
            <a:off x="4003188" y="4041546"/>
            <a:ext cx="4185623" cy="2666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E1500F-9937-48E5-A241-DE60C82550AF}"/>
              </a:ext>
            </a:extLst>
          </p:cNvPr>
          <p:cNvSpPr/>
          <p:nvPr/>
        </p:nvSpPr>
        <p:spPr>
          <a:xfrm>
            <a:off x="1268257" y="3378389"/>
            <a:ext cx="4108291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Local Diseases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EEBD13-FD99-4736-AEFE-ABD7996D380D}"/>
              </a:ext>
            </a:extLst>
          </p:cNvPr>
          <p:cNvSpPr/>
          <p:nvPr/>
        </p:nvSpPr>
        <p:spPr>
          <a:xfrm>
            <a:off x="6746709" y="3378389"/>
            <a:ext cx="361718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Immunizations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327861-E239-4044-8703-864EBCEEF53E}"/>
              </a:ext>
            </a:extLst>
          </p:cNvPr>
          <p:cNvSpPr/>
          <p:nvPr/>
        </p:nvSpPr>
        <p:spPr>
          <a:xfrm>
            <a:off x="469622" y="6185196"/>
            <a:ext cx="2852781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Toxic Bottles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B842E-4F1A-4944-A001-F5BC55ECA085}"/>
              </a:ext>
            </a:extLst>
          </p:cNvPr>
          <p:cNvSpPr/>
          <p:nvPr/>
        </p:nvSpPr>
        <p:spPr>
          <a:xfrm>
            <a:off x="4003187" y="6162203"/>
            <a:ext cx="4185623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Moldy Facilities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C2B86E-F5B0-4626-9886-EC32C8F2123C}"/>
              </a:ext>
            </a:extLst>
          </p:cNvPr>
          <p:cNvSpPr/>
          <p:nvPr/>
        </p:nvSpPr>
        <p:spPr>
          <a:xfrm>
            <a:off x="8600756" y="6185196"/>
            <a:ext cx="335943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Depleted Uranium</a:t>
            </a:r>
          </a:p>
        </p:txBody>
      </p:sp>
    </p:spTree>
    <p:extLst>
      <p:ext uri="{BB962C8B-B14F-4D97-AF65-F5344CB8AC3E}">
        <p14:creationId xmlns:p14="http://schemas.microsoft.com/office/powerpoint/2010/main" val="192837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4E927-CC2C-45D5-B2D3-8A4F4CE72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6037"/>
            <a:ext cx="11029615" cy="36344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/>
              <a:t>HOW DOES  THIS  AFFECT VETERANS’  HEALTH?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787416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8AA63-EE74-4B77-A087-5EDE3EE2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acute </a:t>
            </a:r>
            <a:br>
              <a:rPr lang="en-US" b="1" dirty="0"/>
            </a:br>
            <a:r>
              <a:rPr lang="en-US" b="1" dirty="0"/>
              <a:t>Health Effects</a:t>
            </a:r>
          </a:p>
        </p:txBody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EA90-A3EC-4C2A-9C24-D058BF746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33" y="2117839"/>
            <a:ext cx="4047217" cy="38149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Upper respiratory illnesses</a:t>
            </a:r>
          </a:p>
          <a:p>
            <a:r>
              <a:rPr lang="en-US" sz="2000" u="sng" dirty="0"/>
              <a:t>Least severe</a:t>
            </a:r>
            <a:r>
              <a:rPr lang="en-US" sz="2000" dirty="0"/>
              <a:t>:  “The Crud”</a:t>
            </a:r>
          </a:p>
          <a:p>
            <a:pPr lvl="1"/>
            <a:r>
              <a:rPr lang="en-US" sz="2000" dirty="0"/>
              <a:t>Flulike symptoms</a:t>
            </a:r>
          </a:p>
          <a:p>
            <a:pPr lvl="1"/>
            <a:r>
              <a:rPr lang="en-US" sz="2000" dirty="0"/>
              <a:t>Sore/itchy throat</a:t>
            </a:r>
          </a:p>
          <a:p>
            <a:pPr lvl="1"/>
            <a:r>
              <a:rPr lang="en-US" sz="2000" dirty="0"/>
              <a:t>Congestion (sinus and/or nasal)</a:t>
            </a:r>
          </a:p>
          <a:p>
            <a:pPr lvl="1"/>
            <a:r>
              <a:rPr lang="en-US" sz="2000" dirty="0"/>
              <a:t>Discolored mucus</a:t>
            </a:r>
          </a:p>
          <a:p>
            <a:pPr lvl="1"/>
            <a:r>
              <a:rPr lang="en-US" sz="2000" dirty="0"/>
              <a:t>Diarrhea</a:t>
            </a:r>
          </a:p>
          <a:p>
            <a:r>
              <a:rPr lang="en-US" sz="2000" u="sng" dirty="0"/>
              <a:t>Most severe</a:t>
            </a:r>
            <a:r>
              <a:rPr lang="en-US" sz="2000" dirty="0"/>
              <a:t>:  pneumonia, sinusitis, asthma, bronchitis</a:t>
            </a:r>
          </a:p>
        </p:txBody>
      </p:sp>
      <p:pic>
        <p:nvPicPr>
          <p:cNvPr id="3074" name="Picture 2" descr="Image result for military doctor">
            <a:extLst>
              <a:ext uri="{FF2B5EF4-FFF2-40B4-BE49-F238E27FC236}">
                <a16:creationId xmlns:a16="http://schemas.microsoft.com/office/drawing/2014/main" id="{D0D5CF66-F529-42C0-BDEE-1B5255D2B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4295" y="10"/>
            <a:ext cx="7537705" cy="6857990"/>
          </a:xfrm>
          <a:prstGeom prst="rect">
            <a:avLst/>
          </a:prstGeom>
          <a:noFill/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02B4774-F200-40D1-A4AF-D702FF384181}"/>
              </a:ext>
            </a:extLst>
          </p:cNvPr>
          <p:cNvSpPr/>
          <p:nvPr/>
        </p:nvSpPr>
        <p:spPr>
          <a:xfrm>
            <a:off x="4654295" y="90835"/>
            <a:ext cx="1898063" cy="1475266"/>
          </a:xfrm>
          <a:prstGeom prst="wedgeRoundRectCallout">
            <a:avLst>
              <a:gd name="adj1" fmla="val 42903"/>
              <a:gd name="adj2" fmla="val 6492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Worst crud I’ve ever seen, doctor.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CBFCED6-195D-4E4D-99DD-B16975B35CDF}"/>
              </a:ext>
            </a:extLst>
          </p:cNvPr>
          <p:cNvSpPr/>
          <p:nvPr/>
        </p:nvSpPr>
        <p:spPr>
          <a:xfrm>
            <a:off x="8832862" y="3429000"/>
            <a:ext cx="2413012" cy="1891257"/>
          </a:xfrm>
          <a:prstGeom prst="wedgeRoundRectCallout">
            <a:avLst>
              <a:gd name="adj1" fmla="val -1553"/>
              <a:gd name="adj2" fmla="val -92863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Indeed.  This calls for Motrin AND Robitussin.</a:t>
            </a:r>
          </a:p>
        </p:txBody>
      </p:sp>
    </p:spTree>
    <p:extLst>
      <p:ext uri="{BB962C8B-B14F-4D97-AF65-F5344CB8AC3E}">
        <p14:creationId xmlns:p14="http://schemas.microsoft.com/office/powerpoint/2010/main" val="307606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DC980-6C3E-4478-A7AF-15F088C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73231"/>
            <a:ext cx="3054091" cy="4711539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Chronic Adverse Health effects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EE959E-BF10-4204-9556-D1707088D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D17B6A-CB37-4005-9681-A20AFCDC7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7BBDE9-DAED-40B0-A640-503C918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601200"/>
            <a:ext cx="7498616" cy="579959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BCCC-65DA-49C3-AAF0-DC7F13C77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31" y="1073231"/>
            <a:ext cx="7503636" cy="5230679"/>
          </a:xfrm>
        </p:spPr>
        <p:txBody>
          <a:bodyPr numCol="3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u="sng" dirty="0">
                <a:solidFill>
                  <a:srgbClr val="FFFFFF"/>
                </a:solidFill>
              </a:rPr>
              <a:t>RESPIRATORY/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u="sng" dirty="0">
                <a:solidFill>
                  <a:srgbClr val="FFFFFF"/>
                </a:solidFill>
              </a:rPr>
              <a:t>PULMONARY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Asthma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Chronic bronchitis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Constrictive bronchiolitis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COPD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Difficulty breathing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Throat infections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Persistent Cough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Heart conditions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b="1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FFFF"/>
                </a:solidFill>
              </a:rPr>
              <a:t>	</a:t>
            </a:r>
            <a:r>
              <a:rPr lang="en-US" sz="2000" b="1" u="sng" dirty="0">
                <a:solidFill>
                  <a:srgbClr val="FFFFFF"/>
                </a:solidFill>
              </a:rPr>
              <a:t>CANCERS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Leukemia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Lung cancer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Skin cancer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Stomach cancer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Pancreatic cancer 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</a:rPr>
              <a:t> </a:t>
            </a:r>
          </a:p>
          <a:p>
            <a:pPr marL="0" lv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lv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u="sng" dirty="0">
                <a:solidFill>
                  <a:srgbClr val="FFFFFF"/>
                </a:solidFill>
              </a:rPr>
              <a:t>OTHER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Headaches and migraines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Gastrointestinal disorders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Reduced liver or kidney function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Chronic fatigue syndrome</a:t>
            </a:r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Fibromyalgia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Skin lesions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FF"/>
                </a:solidFill>
              </a:rPr>
              <a:t>Sleep disorders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3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26B711-3121-40B0-8377-A64F3DC0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5C4D3D-ABBA-4B4E-93E5-01E34371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DDD5E5-0097-4C6C-B266-5732EDA9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97643"/>
            <a:ext cx="3703320" cy="579292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DC980-6C3E-4478-A7AF-15F088C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FFEFF"/>
                </a:solidFill>
              </a:rPr>
              <a:t>Chronic Adverse Health effects</a:t>
            </a:r>
            <a:endParaRPr lang="en-US" sz="3200" dirty="0">
              <a:solidFill>
                <a:srgbClr val="FFFE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BCCC-65DA-49C3-AAF0-DC7F13C77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935" y="733167"/>
            <a:ext cx="7327005" cy="4820832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sz="2000" b="1" u="sng" dirty="0"/>
              <a:t>Medically Unexplained Chronic </a:t>
            </a:r>
            <a:r>
              <a:rPr lang="en-US" sz="2000" b="1" u="sng" dirty="0" err="1"/>
              <a:t>Multisymptom</a:t>
            </a:r>
            <a:r>
              <a:rPr lang="en-US" sz="2000" b="1" u="sng" dirty="0"/>
              <a:t> Illness (MUCMI)</a:t>
            </a:r>
          </a:p>
          <a:p>
            <a:r>
              <a:rPr lang="en-US" sz="2400" dirty="0"/>
              <a:t>Diagnosed condition without a conclusive pathophysiology or etiology </a:t>
            </a:r>
          </a:p>
          <a:p>
            <a:r>
              <a:rPr lang="en-US" sz="2400" dirty="0"/>
              <a:t>Characterized by clusters of chronic symptoms: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Fatigue				Headaches			Joint pain</a:t>
            </a:r>
          </a:p>
          <a:p>
            <a:pPr marL="0" indent="0">
              <a:buNone/>
            </a:pPr>
            <a:r>
              <a:rPr lang="en-US" sz="2400" dirty="0"/>
              <a:t>	Indigestion 		Insomnia			Dizziness</a:t>
            </a:r>
          </a:p>
          <a:p>
            <a:pPr marL="0" indent="0">
              <a:buNone/>
            </a:pPr>
            <a:r>
              <a:rPr lang="en-US" sz="2400" dirty="0"/>
              <a:t>	Respiratory disorders				Memory problems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651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4E927-CC2C-45D5-B2D3-8A4F4CE72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60021"/>
            <a:ext cx="11029615" cy="36344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WHO  CAN  WE  SUE?</a:t>
            </a:r>
          </a:p>
        </p:txBody>
      </p:sp>
    </p:spTree>
    <p:extLst>
      <p:ext uri="{BB962C8B-B14F-4D97-AF65-F5344CB8AC3E}">
        <p14:creationId xmlns:p14="http://schemas.microsoft.com/office/powerpoint/2010/main" val="607352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B31BF-EA46-43C4-B17F-F02AD3092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756058"/>
          </a:xfrm>
        </p:spPr>
        <p:txBody>
          <a:bodyPr>
            <a:normAutofit/>
          </a:bodyPr>
          <a:lstStyle/>
          <a:p>
            <a:r>
              <a:rPr lang="en-US" sz="3200" b="1" dirty="0"/>
              <a:t>DEPARTMENT OF DEFENSE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8F3ED0-10A0-4095-AA80-304D2DB73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192" y="1862594"/>
            <a:ext cx="3194595" cy="319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E778-DCD0-4779-B5E7-6D50ED617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29" y="1608173"/>
            <a:ext cx="7368978" cy="4367177"/>
          </a:xfrm>
        </p:spPr>
        <p:txBody>
          <a:bodyPr>
            <a:normAutofit/>
          </a:bodyPr>
          <a:lstStyle/>
          <a:p>
            <a:r>
              <a:rPr lang="en-US" sz="2800" dirty="0"/>
              <a:t>Burn pits are "field-expedient alternative to reduce waste volume and protect troops from disease"</a:t>
            </a:r>
          </a:p>
          <a:p>
            <a:r>
              <a:rPr lang="en-US" sz="2800" dirty="0"/>
              <a:t>Shortcomings in execution:</a:t>
            </a:r>
          </a:p>
          <a:p>
            <a:pPr lvl="1"/>
            <a:r>
              <a:rPr lang="en-US" sz="2600" dirty="0"/>
              <a:t>Did not ensure compliance with EPA standards </a:t>
            </a:r>
          </a:p>
          <a:p>
            <a:pPr lvl="1"/>
            <a:r>
              <a:rPr lang="en-US" sz="2600" dirty="0"/>
              <a:t>Collected inadequate contaminant data</a:t>
            </a:r>
          </a:p>
          <a:p>
            <a:pPr lvl="1"/>
            <a:r>
              <a:rPr lang="en-US" sz="2600" dirty="0"/>
              <a:t>Did not disclose all findings of toxicity</a:t>
            </a:r>
          </a:p>
        </p:txBody>
      </p:sp>
    </p:spTree>
    <p:extLst>
      <p:ext uri="{BB962C8B-B14F-4D97-AF65-F5344CB8AC3E}">
        <p14:creationId xmlns:p14="http://schemas.microsoft.com/office/powerpoint/2010/main" val="345597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B31BF-EA46-43C4-B17F-F02AD3092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55424"/>
          </a:xfrm>
        </p:spPr>
        <p:txBody>
          <a:bodyPr>
            <a:normAutofit/>
          </a:bodyPr>
          <a:lstStyle/>
          <a:p>
            <a:r>
              <a:rPr lang="en-US" sz="3200" b="1" dirty="0"/>
              <a:t>Military contractors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E778-DCD0-4779-B5E7-6D50ED617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771520"/>
            <a:ext cx="6336710" cy="43843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68 lawsuits filed against KBR in 2008-13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u="sng" dirty="0"/>
              <a:t>Plaintiffs’ claim</a:t>
            </a:r>
            <a:r>
              <a:rPr lang="en-US" sz="2800" dirty="0"/>
              <a:t>:  KBR’s negligence in running burn pits caused harm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u="sng" dirty="0"/>
              <a:t>KBR’s defense:</a:t>
            </a:r>
            <a:r>
              <a:rPr lang="en-US" sz="2800" dirty="0"/>
              <a:t>  We ran burn pits as directed by Department of Defense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Court consolidated into one case</a:t>
            </a:r>
          </a:p>
        </p:txBody>
      </p:sp>
      <p:pic>
        <p:nvPicPr>
          <p:cNvPr id="2050" name="Picture 2" descr="Image result for kellogg brown root">
            <a:extLst>
              <a:ext uri="{FF2B5EF4-FFF2-40B4-BE49-F238E27FC236}">
                <a16:creationId xmlns:a16="http://schemas.microsoft.com/office/drawing/2014/main" id="{2198BD14-9777-446A-B03F-1E7980734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-4" r="4622" b="5"/>
          <a:stretch/>
        </p:blipFill>
        <p:spPr bwMode="auto">
          <a:xfrm>
            <a:off x="6917903" y="1771520"/>
            <a:ext cx="4848527" cy="351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0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82DF-5223-46CF-BB02-3F08D05F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Military Burn pits:  </a:t>
            </a:r>
            <a:br>
              <a:rPr lang="en-US" sz="4000" b="1" dirty="0"/>
            </a:br>
            <a:r>
              <a:rPr lang="en-US" sz="4000" b="1" dirty="0"/>
              <a:t>agent orange of our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C0CAD-0385-465A-93EE-3AC80D4A5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Introduction</a:t>
            </a:r>
          </a:p>
          <a:p>
            <a:r>
              <a:rPr lang="en-US" sz="2800" dirty="0"/>
              <a:t>What Was Burned &amp; What Toxins Were Released</a:t>
            </a:r>
          </a:p>
          <a:p>
            <a:r>
              <a:rPr lang="en-US" sz="2800" dirty="0"/>
              <a:t>Compensation (Courts &amp; VA)</a:t>
            </a:r>
          </a:p>
          <a:p>
            <a:r>
              <a:rPr lang="en-US" sz="2800" dirty="0"/>
              <a:t>Congress – Legislation Proposed &amp; Passed</a:t>
            </a:r>
          </a:p>
          <a:p>
            <a:r>
              <a:rPr lang="en-US" sz="2800" dirty="0"/>
              <a:t>How You Can Help</a:t>
            </a:r>
          </a:p>
        </p:txBody>
      </p:sp>
    </p:spTree>
    <p:extLst>
      <p:ext uri="{BB962C8B-B14F-4D97-AF65-F5344CB8AC3E}">
        <p14:creationId xmlns:p14="http://schemas.microsoft.com/office/powerpoint/2010/main" val="649944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B31BF-EA46-43C4-B17F-F02AD3092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55424"/>
          </a:xfrm>
        </p:spPr>
        <p:txBody>
          <a:bodyPr>
            <a:normAutofit/>
          </a:bodyPr>
          <a:lstStyle/>
          <a:p>
            <a:r>
              <a:rPr lang="en-US" sz="3200" b="1" dirty="0"/>
              <a:t>Military contractors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E778-DCD0-4779-B5E7-6D50ED617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771520"/>
            <a:ext cx="6336710" cy="41122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u="sng" dirty="0"/>
              <a:t>Result:</a:t>
            </a:r>
            <a:r>
              <a:rPr lang="en-US" sz="2800" dirty="0"/>
              <a:t>  4th Circuit dismissed the case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600" dirty="0"/>
              <a:t>Lack of jurisdiction due to “political question doctrine”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600" dirty="0"/>
              <a:t>Seek redress from Congress or POTUS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US Supreme Court declined to review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2050" name="Picture 2" descr="Image result for kellogg brown root">
            <a:extLst>
              <a:ext uri="{FF2B5EF4-FFF2-40B4-BE49-F238E27FC236}">
                <a16:creationId xmlns:a16="http://schemas.microsoft.com/office/drawing/2014/main" id="{2198BD14-9777-446A-B03F-1E7980734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-4" r="4622" b="5"/>
          <a:stretch/>
        </p:blipFill>
        <p:spPr bwMode="auto">
          <a:xfrm>
            <a:off x="6917903" y="1771520"/>
            <a:ext cx="4848527" cy="351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CA7C7A-15D3-4433-9AAA-55282E39AB80}"/>
              </a:ext>
            </a:extLst>
          </p:cNvPr>
          <p:cNvSpPr/>
          <p:nvPr/>
        </p:nvSpPr>
        <p:spPr>
          <a:xfrm>
            <a:off x="581192" y="60418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b="1" dirty="0"/>
              <a:t>IN RE KBR, INC., BURN PIT LITIGATION</a:t>
            </a:r>
          </a:p>
          <a:p>
            <a:pPr lvl="0">
              <a:defRPr/>
            </a:pPr>
            <a:r>
              <a:rPr lang="en-US" dirty="0"/>
              <a:t>268 Fed.Supp.3d 778 (2017)</a:t>
            </a:r>
          </a:p>
        </p:txBody>
      </p:sp>
    </p:spTree>
    <p:extLst>
      <p:ext uri="{BB962C8B-B14F-4D97-AF65-F5344CB8AC3E}">
        <p14:creationId xmlns:p14="http://schemas.microsoft.com/office/powerpoint/2010/main" val="357255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4E927-CC2C-45D5-B2D3-8A4F4CE72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CAN  VETERANS  MAKE  A  CLAIM  WITH  THE  VA?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F3FCA41-D5F4-434D-9D1A-43D59812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49" y="548803"/>
            <a:ext cx="58293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05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78CF7-6C52-4DE6-9791-CB5C6611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373" y="702156"/>
            <a:ext cx="4123203" cy="118872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VA Disability Compensation</a:t>
            </a:r>
          </a:p>
        </p:txBody>
      </p:sp>
      <p:pic>
        <p:nvPicPr>
          <p:cNvPr id="5122" name="Picture 2" descr="A close up of text on a keyboard&#10;&#10;Description automatically generated">
            <a:extLst>
              <a:ext uri="{FF2B5EF4-FFF2-40B4-BE49-F238E27FC236}">
                <a16:creationId xmlns:a16="http://schemas.microsoft.com/office/drawing/2014/main" id="{14A30AF4-FC8B-47CD-87E2-E09F8EFEF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2" y="485024"/>
            <a:ext cx="6471507" cy="58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F96BC-A518-4F0C-AE26-C2BA5449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9912" y="2042796"/>
            <a:ext cx="5409475" cy="4383260"/>
          </a:xfrm>
        </p:spPr>
        <p:txBody>
          <a:bodyPr>
            <a:normAutofit/>
          </a:bodyPr>
          <a:lstStyle/>
          <a:p>
            <a:pPr fontAlgn="ctr">
              <a:lnSpc>
                <a:spcPct val="90000"/>
              </a:lnSpc>
            </a:pPr>
            <a:r>
              <a:rPr lang="en-US" sz="2400" dirty="0"/>
              <a:t>Process similar to insurance</a:t>
            </a:r>
          </a:p>
          <a:p>
            <a:pPr lvl="1" fontAlgn="ctr">
              <a:lnSpc>
                <a:spcPct val="90000"/>
              </a:lnSpc>
            </a:pPr>
            <a:r>
              <a:rPr lang="en-US" sz="2200" dirty="0"/>
              <a:t>Veteran files claim</a:t>
            </a:r>
          </a:p>
          <a:p>
            <a:pPr lvl="1" fontAlgn="ctr">
              <a:lnSpc>
                <a:spcPct val="90000"/>
              </a:lnSpc>
            </a:pPr>
            <a:r>
              <a:rPr lang="en-US" sz="2200" dirty="0"/>
              <a:t>VA examiner reviews file &amp; veteran</a:t>
            </a:r>
          </a:p>
          <a:p>
            <a:pPr lvl="1" fontAlgn="ctr">
              <a:lnSpc>
                <a:spcPct val="90000"/>
              </a:lnSpc>
            </a:pPr>
            <a:r>
              <a:rPr lang="en-US" sz="2200" dirty="0"/>
              <a:t>VA issues decision</a:t>
            </a:r>
          </a:p>
          <a:p>
            <a:pPr lvl="1" fontAlgn="ctr">
              <a:lnSpc>
                <a:spcPct val="90000"/>
              </a:lnSpc>
            </a:pPr>
            <a:r>
              <a:rPr lang="en-US" sz="2200" dirty="0"/>
              <a:t>Veteran may appeal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C9459E-6FE2-4BD8-8F33-45FEDCABA0BE}"/>
              </a:ext>
            </a:extLst>
          </p:cNvPr>
          <p:cNvSpPr txBox="1"/>
          <p:nvPr/>
        </p:nvSpPr>
        <p:spPr>
          <a:xfrm>
            <a:off x="4432545" y="6126755"/>
            <a:ext cx="2044014" cy="24622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000" dirty="0">
                <a:solidFill>
                  <a:srgbClr val="FFFFFF"/>
                </a:solidFill>
              </a:rPr>
              <a:t>Favorable Disability Advocates</a:t>
            </a:r>
          </a:p>
        </p:txBody>
      </p:sp>
    </p:spTree>
    <p:extLst>
      <p:ext uri="{BB962C8B-B14F-4D97-AF65-F5344CB8AC3E}">
        <p14:creationId xmlns:p14="http://schemas.microsoft.com/office/powerpoint/2010/main" val="293378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B26B711-3121-40B0-8377-A64F3DC0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5C4D3D-ABBA-4B4E-93E5-01E34371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8DDD5E5-0097-4C6C-B266-5732EDA9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97643"/>
            <a:ext cx="3703320" cy="579292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78CF7-6C52-4DE6-9791-CB5C6611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sz="2400" b="1">
                <a:solidFill>
                  <a:srgbClr val="FFFEFF"/>
                </a:solidFill>
              </a:rPr>
              <a:t>VA Disability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F96BC-A518-4F0C-AE26-C2BA5449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935" y="1037968"/>
            <a:ext cx="6725899" cy="4820832"/>
          </a:xfrm>
        </p:spPr>
        <p:txBody>
          <a:bodyPr>
            <a:normAutofit/>
          </a:bodyPr>
          <a:lstStyle/>
          <a:p>
            <a:pPr fontAlgn="ctr"/>
            <a:r>
              <a:rPr lang="en-US" sz="2800" dirty="0"/>
              <a:t>Veteran must prove service connection</a:t>
            </a:r>
          </a:p>
          <a:p>
            <a:pPr lvl="1" fontAlgn="ctr"/>
            <a:r>
              <a:rPr lang="en-US" sz="2400" dirty="0"/>
              <a:t>Current disability</a:t>
            </a:r>
          </a:p>
          <a:p>
            <a:pPr lvl="1" fontAlgn="ctr"/>
            <a:r>
              <a:rPr lang="en-US" sz="2400" dirty="0"/>
              <a:t>In-service event</a:t>
            </a:r>
          </a:p>
          <a:p>
            <a:pPr lvl="1" fontAlgn="ctr"/>
            <a:r>
              <a:rPr lang="en-US" sz="2400" dirty="0"/>
              <a:t>Nexus between disability and in-service event</a:t>
            </a:r>
          </a:p>
          <a:p>
            <a:pPr fontAlgn="ctr"/>
            <a:r>
              <a:rPr lang="en-US" sz="2800" dirty="0"/>
              <a:t>Burden of proof:  As likely as not (50%)</a:t>
            </a:r>
          </a:p>
          <a:p>
            <a:pPr lvl="1" fontAlgn="ctr"/>
            <a:r>
              <a:rPr lang="en-US" sz="2400" dirty="0"/>
              <a:t>“Tie goes to the veteran”</a:t>
            </a:r>
          </a:p>
        </p:txBody>
      </p:sp>
    </p:spTree>
    <p:extLst>
      <p:ext uri="{BB962C8B-B14F-4D97-AF65-F5344CB8AC3E}">
        <p14:creationId xmlns:p14="http://schemas.microsoft.com/office/powerpoint/2010/main" val="3334570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B26B711-3121-40B0-8377-A64F3DC0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5C4D3D-ABBA-4B4E-93E5-01E34371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8DDD5E5-0097-4C6C-B266-5732EDA9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97643"/>
            <a:ext cx="3703320" cy="579292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78CF7-6C52-4DE6-9791-CB5C6611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 sz="2400" b="1">
                <a:solidFill>
                  <a:srgbClr val="FFFEFF"/>
                </a:solidFill>
              </a:rPr>
              <a:t>VA Disability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F96BC-A518-4F0C-AE26-C2BA5449A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935" y="1037968"/>
            <a:ext cx="7210531" cy="4820832"/>
          </a:xfrm>
        </p:spPr>
        <p:txBody>
          <a:bodyPr>
            <a:normAutofit/>
          </a:bodyPr>
          <a:lstStyle/>
          <a:p>
            <a:pPr fontAlgn="ctr">
              <a:lnSpc>
                <a:spcPct val="90000"/>
              </a:lnSpc>
            </a:pPr>
            <a:r>
              <a:rPr lang="en-US" sz="3200" dirty="0"/>
              <a:t>80% burn pit claims denied</a:t>
            </a:r>
            <a:endParaRPr lang="en-US" sz="2800" dirty="0"/>
          </a:p>
          <a:p>
            <a:pPr lvl="1" fontAlgn="ctr">
              <a:lnSpc>
                <a:spcPct val="90000"/>
              </a:lnSpc>
            </a:pPr>
            <a:r>
              <a:rPr lang="en-US" sz="2800" dirty="0"/>
              <a:t>“Lack of formal diagnosis”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/>
              <a:t>“Insufficiently connected to service”</a:t>
            </a:r>
          </a:p>
        </p:txBody>
      </p:sp>
    </p:spTree>
    <p:extLst>
      <p:ext uri="{BB962C8B-B14F-4D97-AF65-F5344CB8AC3E}">
        <p14:creationId xmlns:p14="http://schemas.microsoft.com/office/powerpoint/2010/main" val="3764993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8252-5F4D-4145-BA1E-370ADCB98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31221"/>
          </a:xfrm>
        </p:spPr>
        <p:txBody>
          <a:bodyPr/>
          <a:lstStyle/>
          <a:p>
            <a:pPr algn="ctr"/>
            <a:r>
              <a:rPr lang="en-US" b="1" dirty="0"/>
              <a:t>VA Disability Compensation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0D8CD-0590-4BC6-9946-84ADA6573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02736"/>
            <a:ext cx="11029615" cy="531222"/>
          </a:xfrm>
        </p:spPr>
        <p:txBody>
          <a:bodyPr>
            <a:normAutofit/>
          </a:bodyPr>
          <a:lstStyle/>
          <a:p>
            <a:pPr fontAlgn="ctr">
              <a:lnSpc>
                <a:spcPct val="90000"/>
              </a:lnSpc>
            </a:pPr>
            <a:r>
              <a:rPr lang="en-US" sz="3000" dirty="0"/>
              <a:t>Common mistakes in VA rating decisions (to name a few):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79D542-E872-41BD-B00D-C5B43659E1C4}"/>
              </a:ext>
            </a:extLst>
          </p:cNvPr>
          <p:cNvSpPr/>
          <p:nvPr/>
        </p:nvSpPr>
        <p:spPr>
          <a:xfrm>
            <a:off x="304800" y="2375022"/>
            <a:ext cx="5946476" cy="358251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1" fontAlgn="ctr">
              <a:lnSpc>
                <a:spcPct val="90000"/>
              </a:lnSpc>
            </a:pP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Following Rules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Fail to follow federal law, regulations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Fail to follow VA procedures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Fail to consider all legal theories</a:t>
            </a:r>
          </a:p>
          <a:p>
            <a:pPr lvl="1" fontAlgn="ctr">
              <a:lnSpc>
                <a:spcPct val="9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fontAlgn="ctr">
              <a:lnSpc>
                <a:spcPct val="90000"/>
              </a:lnSpc>
            </a:pP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Improperly Consider Evidence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Fail to obtain DoD/VA records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Undervalue/omit positive evidence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Overvalue negative evidence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E0A23-C5D3-487E-A4E9-54647782DE23}"/>
              </a:ext>
            </a:extLst>
          </p:cNvPr>
          <p:cNvSpPr/>
          <p:nvPr/>
        </p:nvSpPr>
        <p:spPr>
          <a:xfrm>
            <a:off x="6297265" y="2375386"/>
            <a:ext cx="5515176" cy="3593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>
              <a:lnSpc>
                <a:spcPct val="90000"/>
              </a:lnSpc>
            </a:pP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Inadequate Medical Exam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Unqualified examiner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Cursory/unfair examination</a:t>
            </a:r>
          </a:p>
          <a:p>
            <a:pPr lvl="1" fontAlgn="ctr">
              <a:lnSpc>
                <a:spcPct val="90000"/>
              </a:lnSpc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fontAlgn="ctr">
              <a:lnSpc>
                <a:spcPct val="90000"/>
              </a:lnSpc>
            </a:pP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Inadequate Decisions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Inadequate explanation of denial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Inaccurate rating percentage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Fail to consider unemployability</a:t>
            </a:r>
          </a:p>
          <a:p>
            <a:pPr lvl="1" fontAlgn="ctr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Incorrect effective dates</a:t>
            </a:r>
          </a:p>
        </p:txBody>
      </p:sp>
    </p:spTree>
    <p:extLst>
      <p:ext uri="{BB962C8B-B14F-4D97-AF65-F5344CB8AC3E}">
        <p14:creationId xmlns:p14="http://schemas.microsoft.com/office/powerpoint/2010/main" val="4231920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6C63E4-9B3F-4A22-9BEC-D1ADE2C77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3" y="540834"/>
            <a:ext cx="10013085" cy="60551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EB376A-7B81-4677-8179-754DECA67405}"/>
              </a:ext>
            </a:extLst>
          </p:cNvPr>
          <p:cNvSpPr/>
          <p:nvPr/>
        </p:nvSpPr>
        <p:spPr>
          <a:xfrm>
            <a:off x="9205331" y="2160430"/>
            <a:ext cx="2927195" cy="107721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BVA Logjam</a:t>
            </a:r>
          </a:p>
          <a:p>
            <a:pPr algn="ctr"/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1-3 years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AF825E-B4BA-4523-8253-C1BDDEE971AE}"/>
              </a:ext>
            </a:extLst>
          </p:cNvPr>
          <p:cNvSpPr/>
          <p:nvPr/>
        </p:nvSpPr>
        <p:spPr>
          <a:xfrm>
            <a:off x="9138424" y="5526320"/>
            <a:ext cx="2994103" cy="1077218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u="sng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CAVC Logjam</a:t>
            </a:r>
            <a:endParaRPr lang="en-US" sz="3200" b="1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3-5 years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E664E0-D4D2-4175-A2BC-5A04A0AD513D}"/>
              </a:ext>
            </a:extLst>
          </p:cNvPr>
          <p:cNvSpPr/>
          <p:nvPr/>
        </p:nvSpPr>
        <p:spPr>
          <a:xfrm>
            <a:off x="963239" y="1103466"/>
            <a:ext cx="9752566" cy="4524315"/>
          </a:xfrm>
          <a:prstGeom prst="rect">
            <a:avLst/>
          </a:prstGeom>
          <a:solidFill>
            <a:schemeClr val="bg1">
              <a:alpha val="88000"/>
            </a:schemeClr>
          </a:solidFill>
          <a:ln w="50800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Veterans’ Mantra</a:t>
            </a:r>
          </a:p>
          <a:p>
            <a:pPr algn="ctr"/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Delay, </a:t>
            </a:r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Deny,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Hope They Die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05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8F9354-3F73-4C6E-BBB3-6D4E287C7FE0}"/>
              </a:ext>
            </a:extLst>
          </p:cNvPr>
          <p:cNvGrpSpPr/>
          <p:nvPr/>
        </p:nvGrpSpPr>
        <p:grpSpPr>
          <a:xfrm>
            <a:off x="2783796" y="1993152"/>
            <a:ext cx="5161354" cy="3982198"/>
            <a:chOff x="6726625" y="2407444"/>
            <a:chExt cx="4530729" cy="3495645"/>
          </a:xfrm>
        </p:grpSpPr>
        <p:pic>
          <p:nvPicPr>
            <p:cNvPr id="16" name="Picture 2" descr="arrow going around wall indicating dealing with resistance">
              <a:extLst>
                <a:ext uri="{FF2B5EF4-FFF2-40B4-BE49-F238E27FC236}">
                  <a16:creationId xmlns:a16="http://schemas.microsoft.com/office/drawing/2014/main" id="{4AA5CC36-50FB-4E13-96B0-A600229ECF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2" b="1"/>
            <a:stretch/>
          </p:blipFill>
          <p:spPr bwMode="auto">
            <a:xfrm>
              <a:off x="6726625" y="2407444"/>
              <a:ext cx="4530729" cy="3495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00B0E7-55BA-4050-9071-C441CEA3DFFA}"/>
                </a:ext>
              </a:extLst>
            </p:cNvPr>
            <p:cNvSpPr/>
            <p:nvPr/>
          </p:nvSpPr>
          <p:spPr>
            <a:xfrm rot="2321010">
              <a:off x="8486456" y="3666165"/>
              <a:ext cx="1976952" cy="102665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70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VA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6AC6B9A3-B2FF-4248-8D3A-7831DC68560E}"/>
              </a:ext>
            </a:extLst>
          </p:cNvPr>
          <p:cNvSpPr txBox="1">
            <a:spLocks/>
          </p:cNvSpPr>
          <p:nvPr/>
        </p:nvSpPr>
        <p:spPr>
          <a:xfrm>
            <a:off x="672279" y="944752"/>
            <a:ext cx="5734097" cy="10401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Legal Presumptions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A9E22E8-886A-426E-A7BB-04620E82F6A5}"/>
              </a:ext>
            </a:extLst>
          </p:cNvPr>
          <p:cNvSpPr txBox="1">
            <a:spLocks/>
          </p:cNvSpPr>
          <p:nvPr/>
        </p:nvSpPr>
        <p:spPr>
          <a:xfrm>
            <a:off x="671513" y="2090854"/>
            <a:ext cx="5383599" cy="41171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VA must grant service connection if veteran meets first two criteria</a:t>
            </a:r>
          </a:p>
          <a:p>
            <a:pPr lvl="1" fontAlgn="ctr"/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Current Disability</a:t>
            </a:r>
          </a:p>
          <a:p>
            <a:pPr lvl="1" fontAlgn="ctr"/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In-Service Event</a:t>
            </a:r>
          </a:p>
          <a:p>
            <a:pPr fontAlgn="ctr"/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Examples:  </a:t>
            </a:r>
          </a:p>
          <a:p>
            <a:pPr lvl="1" fontAlgn="ctr"/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Agent Orange</a:t>
            </a:r>
          </a:p>
          <a:p>
            <a:pPr lvl="1" fontAlgn="ctr"/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Camp Lejeune Water</a:t>
            </a:r>
          </a:p>
          <a:p>
            <a:pPr lvl="1" fontAlgn="ctr"/>
            <a:r>
              <a:rPr lang="en-US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Atomic Testing</a:t>
            </a:r>
          </a:p>
        </p:txBody>
      </p:sp>
    </p:spTree>
    <p:extLst>
      <p:ext uri="{BB962C8B-B14F-4D97-AF65-F5344CB8AC3E}">
        <p14:creationId xmlns:p14="http://schemas.microsoft.com/office/powerpoint/2010/main" val="1400697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5223E6-F53D-4ADC-9C80-698B34923832}"/>
              </a:ext>
            </a:extLst>
          </p:cNvPr>
          <p:cNvGrpSpPr/>
          <p:nvPr/>
        </p:nvGrpSpPr>
        <p:grpSpPr>
          <a:xfrm>
            <a:off x="5603488" y="3184874"/>
            <a:ext cx="6194502" cy="2624911"/>
            <a:chOff x="5603488" y="3184874"/>
            <a:chExt cx="6194502" cy="2624911"/>
          </a:xfrm>
        </p:grpSpPr>
        <p:pic>
          <p:nvPicPr>
            <p:cNvPr id="2050" name="Picture 2" descr="Image result for brick wall clipart gray free">
              <a:extLst>
                <a:ext uri="{FF2B5EF4-FFF2-40B4-BE49-F238E27FC236}">
                  <a16:creationId xmlns:a16="http://schemas.microsoft.com/office/drawing/2014/main" id="{D0AC401B-E853-4ADD-9F8F-5CA008434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488" y="3184874"/>
              <a:ext cx="6194502" cy="2624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301B88-AB99-464E-8C5C-79853730B742}"/>
                </a:ext>
              </a:extLst>
            </p:cNvPr>
            <p:cNvSpPr/>
            <p:nvPr/>
          </p:nvSpPr>
          <p:spPr>
            <a:xfrm>
              <a:off x="7113604" y="3429000"/>
              <a:ext cx="3178972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15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VA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BD82DF-5223-46CF-BB02-3F08D05F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Legal Presumptions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C0CAD-0385-465A-93EE-3AC80D4A5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VA Fights Presumptions at Every Stage</a:t>
            </a:r>
          </a:p>
          <a:p>
            <a:pPr lvl="1"/>
            <a:r>
              <a:rPr lang="en-US" sz="2600" dirty="0"/>
              <a:t>Congressional Deliberation	 	“We need more research”</a:t>
            </a:r>
            <a:br>
              <a:rPr lang="en-US" sz="2600" dirty="0"/>
            </a:br>
            <a:r>
              <a:rPr lang="en-US" sz="2600" dirty="0"/>
              <a:t>										“We don’t have DoD data”</a:t>
            </a:r>
          </a:p>
          <a:p>
            <a:pPr lvl="1"/>
            <a:r>
              <a:rPr lang="en-US" sz="2600" dirty="0"/>
              <a:t>After Enactment 					“We need more time to implement”</a:t>
            </a:r>
          </a:p>
          <a:p>
            <a:pPr lvl="1"/>
            <a:r>
              <a:rPr lang="en-US" sz="2600" dirty="0"/>
              <a:t>After Implementation	 			“This doesn’t apply to all affected veterans”</a:t>
            </a:r>
            <a:br>
              <a:rPr lang="en-US" sz="2600" dirty="0"/>
            </a:br>
            <a:r>
              <a:rPr lang="en-US" sz="2600" dirty="0"/>
              <a:t>										“The statute doesn’t require that.”</a:t>
            </a:r>
          </a:p>
        </p:txBody>
      </p:sp>
    </p:spTree>
    <p:extLst>
      <p:ext uri="{BB962C8B-B14F-4D97-AF65-F5344CB8AC3E}">
        <p14:creationId xmlns:p14="http://schemas.microsoft.com/office/powerpoint/2010/main" val="78296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82DF-5223-46CF-BB02-3F08D05F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Legal Presumption</a:t>
            </a:r>
            <a:br>
              <a:rPr lang="en-US" sz="4000" b="1" dirty="0"/>
            </a:br>
            <a:r>
              <a:rPr lang="en-US" sz="4000" b="1" dirty="0"/>
              <a:t>for some burn pit veterans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B88404-7757-4E7D-88BA-C7608A49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69" y="1954226"/>
            <a:ext cx="11376862" cy="4820832"/>
          </a:xfrm>
        </p:spPr>
        <p:txBody>
          <a:bodyPr numCol="1">
            <a:normAutofit/>
          </a:bodyPr>
          <a:lstStyle/>
          <a:p>
            <a:r>
              <a:rPr lang="en-US" sz="2800" dirty="0"/>
              <a:t>Qualifying chronic disability (MUCMI) that:</a:t>
            </a:r>
          </a:p>
          <a:p>
            <a:pPr lvl="1"/>
            <a:r>
              <a:rPr lang="en-US" sz="2400" dirty="0"/>
              <a:t>Manifested during active service in SW Asia or before 12/31/2021</a:t>
            </a:r>
          </a:p>
          <a:p>
            <a:pPr lvl="1"/>
            <a:r>
              <a:rPr lang="en-US" sz="2400" dirty="0"/>
              <a:t>Not attributable to any known clinical diagnosis</a:t>
            </a:r>
          </a:p>
          <a:p>
            <a:pPr marL="324000" lvl="1" indent="0">
              <a:buNone/>
            </a:pPr>
            <a:endParaRPr lang="en-US" sz="2400" dirty="0"/>
          </a:p>
          <a:p>
            <a:r>
              <a:rPr lang="en-US" sz="2800" dirty="0"/>
              <a:t>Limitations</a:t>
            </a:r>
          </a:p>
          <a:p>
            <a:pPr lvl="1"/>
            <a:r>
              <a:rPr lang="en-US" sz="2600" dirty="0"/>
              <a:t>Excludes all diagnosed disabilities (e.g., cancer, respiratory, pulmonary)</a:t>
            </a:r>
          </a:p>
          <a:p>
            <a:pPr lvl="1"/>
            <a:r>
              <a:rPr lang="en-US" sz="2600" dirty="0"/>
              <a:t>Enacted in 1994 – intended for Desert Storm/Shield veterans</a:t>
            </a:r>
          </a:p>
          <a:p>
            <a:pPr lvl="1"/>
            <a:r>
              <a:rPr lang="en-US" sz="2600" dirty="0"/>
              <a:t>Does not address burn pit toxins</a:t>
            </a:r>
          </a:p>
        </p:txBody>
      </p:sp>
    </p:spTree>
    <p:extLst>
      <p:ext uri="{BB962C8B-B14F-4D97-AF65-F5344CB8AC3E}">
        <p14:creationId xmlns:p14="http://schemas.microsoft.com/office/powerpoint/2010/main" val="2088993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56194-8B66-468F-91E5-06C088A12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Burn Pit Locations</a:t>
            </a:r>
            <a:br>
              <a:rPr lang="en-US" b="1" dirty="0"/>
            </a:br>
            <a:r>
              <a:rPr lang="en-US" b="1" dirty="0"/>
              <a:t>(1991 – Present)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374C3-00E0-4BFA-9922-A7D2F2BE9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390" y="1983928"/>
            <a:ext cx="4329506" cy="4662553"/>
          </a:xfrm>
        </p:spPr>
        <p:txBody>
          <a:bodyPr>
            <a:normAutofit/>
          </a:bodyPr>
          <a:lstStyle/>
          <a:p>
            <a:r>
              <a:rPr lang="en-US" sz="2400" dirty="0"/>
              <a:t>Over 300 known burn pits</a:t>
            </a:r>
          </a:p>
          <a:p>
            <a:pPr lvl="1"/>
            <a:r>
              <a:rPr lang="en-US" sz="2000" dirty="0"/>
              <a:t>Many clustered on the map</a:t>
            </a:r>
          </a:p>
          <a:p>
            <a:pPr lvl="1"/>
            <a:r>
              <a:rPr lang="en-US" sz="2000" dirty="0"/>
              <a:t>Ex: 14 burn pits in Kuwait</a:t>
            </a:r>
          </a:p>
          <a:p>
            <a:pPr lvl="1"/>
            <a:endParaRPr lang="en-US" sz="2000" dirty="0"/>
          </a:p>
          <a:p>
            <a:r>
              <a:rPr lang="en-US" sz="2400" dirty="0"/>
              <a:t>Map does not include:</a:t>
            </a:r>
          </a:p>
          <a:p>
            <a:pPr lvl="1"/>
            <a:r>
              <a:rPr lang="en-US" sz="2200" dirty="0"/>
              <a:t>Host country burning</a:t>
            </a:r>
          </a:p>
          <a:p>
            <a:pPr lvl="1"/>
            <a:r>
              <a:rPr lang="en-US" sz="2200" dirty="0"/>
              <a:t>Burn barrels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B7EAFA-E7F6-4E6F-B512-F6DE40493D61}"/>
              </a:ext>
            </a:extLst>
          </p:cNvPr>
          <p:cNvGrpSpPr/>
          <p:nvPr/>
        </p:nvGrpSpPr>
        <p:grpSpPr>
          <a:xfrm>
            <a:off x="4521481" y="1124719"/>
            <a:ext cx="7175497" cy="4538499"/>
            <a:chOff x="4521481" y="1124719"/>
            <a:chExt cx="7175497" cy="45384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BEB4C7-6186-4875-A6F0-9B6AD13D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1481" y="1124719"/>
              <a:ext cx="7175497" cy="45384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5FF89F-E48B-4D23-9FB3-B1EAA340D37B}"/>
                </a:ext>
              </a:extLst>
            </p:cNvPr>
            <p:cNvSpPr txBox="1"/>
            <p:nvPr/>
          </p:nvSpPr>
          <p:spPr>
            <a:xfrm>
              <a:off x="11082706" y="5416997"/>
              <a:ext cx="614272" cy="246221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sz="1000" dirty="0" err="1">
                  <a:solidFill>
                    <a:srgbClr val="FFFFFF"/>
                  </a:solidFill>
                </a:rPr>
                <a:t>VetsHQ</a:t>
              </a:r>
              <a:endParaRPr lang="en-US"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Arrow: Left 3">
            <a:extLst>
              <a:ext uri="{FF2B5EF4-FFF2-40B4-BE49-F238E27FC236}">
                <a16:creationId xmlns:a16="http://schemas.microsoft.com/office/drawing/2014/main" id="{AEB6E894-7FBE-42C1-BA3A-F75C7BDB5578}"/>
              </a:ext>
            </a:extLst>
          </p:cNvPr>
          <p:cNvSpPr/>
          <p:nvPr/>
        </p:nvSpPr>
        <p:spPr>
          <a:xfrm rot="10800000">
            <a:off x="3674326" y="3495906"/>
            <a:ext cx="3774687" cy="2118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F93DF5-ED7C-47FA-913C-8CEB6FB30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27216"/>
          <a:stretch/>
        </p:blipFill>
        <p:spPr>
          <a:xfrm>
            <a:off x="3737728" y="4410973"/>
            <a:ext cx="3981601" cy="215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329866-8C0D-4C6C-911D-0EB236673107}"/>
              </a:ext>
            </a:extLst>
          </p:cNvPr>
          <p:cNvSpPr txBox="1"/>
          <p:nvPr/>
        </p:nvSpPr>
        <p:spPr>
          <a:xfrm>
            <a:off x="6604921" y="6324944"/>
            <a:ext cx="1114408" cy="24622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000" dirty="0">
                <a:solidFill>
                  <a:srgbClr val="FFFFFF"/>
                </a:solidFill>
              </a:rPr>
              <a:t>AP/Rafiq Maqbool</a:t>
            </a:r>
          </a:p>
        </p:txBody>
      </p:sp>
    </p:spTree>
    <p:extLst>
      <p:ext uri="{BB962C8B-B14F-4D97-AF65-F5344CB8AC3E}">
        <p14:creationId xmlns:p14="http://schemas.microsoft.com/office/powerpoint/2010/main" val="417740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4E927-CC2C-45D5-B2D3-8A4F4CE72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WHAT  IS  CONGRESS  DOING  ABOUT  THIS?</a:t>
            </a:r>
          </a:p>
        </p:txBody>
      </p:sp>
      <p:pic>
        <p:nvPicPr>
          <p:cNvPr id="5122" name="Picture 2" descr="Seal of the U.S. House of Representatives">
            <a:extLst>
              <a:ext uri="{FF2B5EF4-FFF2-40B4-BE49-F238E27FC236}">
                <a16:creationId xmlns:a16="http://schemas.microsoft.com/office/drawing/2014/main" id="{92B56973-6028-416E-BE1F-EC147CDE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525" y="721614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at of arms or logo">
            <a:extLst>
              <a:ext uri="{FF2B5EF4-FFF2-40B4-BE49-F238E27FC236}">
                <a16:creationId xmlns:a16="http://schemas.microsoft.com/office/drawing/2014/main" id="{539D0E37-8FB9-4844-B019-E0CF1C7F8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498" y="721614"/>
            <a:ext cx="1619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56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2B4922-7602-46A0-9EEB-1F737C65F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5489E-E1CC-4546-A4AA-622D3D88E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31554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VA AIRBORNE HAZARDS &amp; BURN PIT </a:t>
            </a:r>
            <a:r>
              <a:rPr lang="en-US" b="1" dirty="0" err="1"/>
              <a:t>rEGISTRY</a:t>
            </a:r>
            <a:endParaRPr lang="en-US" b="1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70450C2-785F-4B9A-ADCF-A3081A1C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16FE08-2FA4-454F-8805-C2B340EE8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6FD8DB-BEB0-487A-910E-E4D3E89D7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7F0B04F-9887-478F-B1F0-5B28D467D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A Burn Pit Registry|VA Burn Pit Registry|VA Burn Pit Registry|VA Burn Pit Registry">
            <a:extLst>
              <a:ext uri="{FF2B5EF4-FFF2-40B4-BE49-F238E27FC236}">
                <a16:creationId xmlns:a16="http://schemas.microsoft.com/office/drawing/2014/main" id="{048D67D8-8762-45A4-B9C7-7BCE42441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r="12939"/>
          <a:stretch/>
        </p:blipFill>
        <p:spPr bwMode="auto">
          <a:xfrm>
            <a:off x="776650" y="2564161"/>
            <a:ext cx="3061163" cy="32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4E927-CC2C-45D5-B2D3-8A4F4CE72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171" y="1571151"/>
            <a:ext cx="7380295" cy="4889519"/>
          </a:xfrm>
        </p:spPr>
        <p:txBody>
          <a:bodyPr>
            <a:normAutofit/>
          </a:bodyPr>
          <a:lstStyle/>
          <a:p>
            <a:pPr fontAlgn="ctr"/>
            <a:r>
              <a:rPr lang="en-US" sz="2800" dirty="0"/>
              <a:t>Congress enacted in 2013</a:t>
            </a:r>
          </a:p>
          <a:p>
            <a:pPr fontAlgn="ctr"/>
            <a:r>
              <a:rPr lang="en-US" sz="2800" dirty="0"/>
              <a:t>VA implemented in 2014</a:t>
            </a:r>
          </a:p>
          <a:p>
            <a:endParaRPr lang="en-US" sz="2800" dirty="0"/>
          </a:p>
          <a:p>
            <a:r>
              <a:rPr lang="en-US" sz="2800" dirty="0"/>
              <a:t>PURPOSE OF DATA COLLECTION:  </a:t>
            </a:r>
          </a:p>
          <a:p>
            <a:pPr lvl="1"/>
            <a:r>
              <a:rPr lang="en-US" sz="2400" dirty="0"/>
              <a:t>Understand the health outcomes of those exposed</a:t>
            </a:r>
          </a:p>
          <a:p>
            <a:pPr lvl="1"/>
            <a:r>
              <a:rPr lang="en-US" sz="2400" dirty="0"/>
              <a:t>Track and investigate illness, recovery, deaths</a:t>
            </a:r>
          </a:p>
        </p:txBody>
      </p:sp>
    </p:spTree>
    <p:extLst>
      <p:ext uri="{BB962C8B-B14F-4D97-AF65-F5344CB8AC3E}">
        <p14:creationId xmlns:p14="http://schemas.microsoft.com/office/powerpoint/2010/main" val="2125603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2B4922-7602-46A0-9EEB-1F737C65F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5489E-E1CC-4546-A4AA-622D3D88E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31554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VA AIRBORNE HAZARDS &amp; BURN PIT </a:t>
            </a:r>
            <a:r>
              <a:rPr lang="en-US" b="1" dirty="0" err="1"/>
              <a:t>rEGISTRY</a:t>
            </a:r>
            <a:endParaRPr lang="en-US" b="1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70450C2-785F-4B9A-ADCF-A3081A1C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16FE08-2FA4-454F-8805-C2B340EE8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6FD8DB-BEB0-487A-910E-E4D3E89D7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7F0B04F-9887-478F-B1F0-5B28D467D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2180496"/>
            <a:ext cx="3703320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A Burn Pit Registry|VA Burn Pit Registry|VA Burn Pit Registry|VA Burn Pit Registry">
            <a:extLst>
              <a:ext uri="{FF2B5EF4-FFF2-40B4-BE49-F238E27FC236}">
                <a16:creationId xmlns:a16="http://schemas.microsoft.com/office/drawing/2014/main" id="{048D67D8-8762-45A4-B9C7-7BCE42441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r="12939"/>
          <a:stretch/>
        </p:blipFill>
        <p:spPr bwMode="auto">
          <a:xfrm>
            <a:off x="776650" y="2564161"/>
            <a:ext cx="3061163" cy="32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4E927-CC2C-45D5-B2D3-8A4F4CE72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171" y="1571151"/>
            <a:ext cx="7380295" cy="4889519"/>
          </a:xfrm>
        </p:spPr>
        <p:txBody>
          <a:bodyPr>
            <a:normAutofit/>
          </a:bodyPr>
          <a:lstStyle/>
          <a:p>
            <a:pPr fontAlgn="ctr"/>
            <a:r>
              <a:rPr lang="en-US" sz="2800" dirty="0"/>
              <a:t>LIMITATIONS:</a:t>
            </a:r>
          </a:p>
          <a:p>
            <a:pPr lvl="1" fontAlgn="ctr"/>
            <a:r>
              <a:rPr lang="en-US" sz="2400" dirty="0"/>
              <a:t>GIGO:  unhelpful questions elicit unhelpful responses</a:t>
            </a:r>
          </a:p>
          <a:p>
            <a:pPr lvl="1" fontAlgn="ctr"/>
            <a:r>
              <a:rPr lang="en-US" sz="2400" dirty="0"/>
              <a:t>Self-reported:  no exam to determine extent of harm</a:t>
            </a:r>
          </a:p>
          <a:p>
            <a:pPr lvl="1" fontAlgn="ctr"/>
            <a:r>
              <a:rPr lang="en-US" sz="2400" dirty="0"/>
              <a:t>Static:  VA doesn't update w/ new diagnosis</a:t>
            </a:r>
          </a:p>
          <a:p>
            <a:pPr lvl="1" fontAlgn="ctr"/>
            <a:r>
              <a:rPr lang="en-US" sz="2400" dirty="0"/>
              <a:t>Apathy:  Few veterans filled it out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C77536-8C5B-4CC6-9AF9-9A6FEB5D679D}"/>
              </a:ext>
            </a:extLst>
          </p:cNvPr>
          <p:cNvSpPr/>
          <p:nvPr/>
        </p:nvSpPr>
        <p:spPr>
          <a:xfrm>
            <a:off x="5122200" y="3429000"/>
            <a:ext cx="5248434" cy="132343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NIH report (2017):</a:t>
            </a:r>
          </a:p>
          <a:p>
            <a:pPr algn="ctr"/>
            <a:r>
              <a:rPr lang="en-US" sz="40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“not…useful”</a:t>
            </a:r>
          </a:p>
        </p:txBody>
      </p:sp>
    </p:spTree>
    <p:extLst>
      <p:ext uri="{BB962C8B-B14F-4D97-AF65-F5344CB8AC3E}">
        <p14:creationId xmlns:p14="http://schemas.microsoft.com/office/powerpoint/2010/main" val="292139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8126E-85F8-4F35-8E48-D444AB7D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Recent legislation: </a:t>
            </a:r>
            <a:br>
              <a:rPr lang="en-US" b="1" dirty="0"/>
            </a:br>
            <a:r>
              <a:rPr lang="en-US" b="1" dirty="0"/>
              <a:t>What was introduced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F20481-E758-4468-B27D-C07F129AF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057941"/>
            <a:ext cx="3194595" cy="48039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8F6538-8D14-4B37-8C6B-CC90DC9C2187}"/>
              </a:ext>
            </a:extLst>
          </p:cNvPr>
          <p:cNvSpPr/>
          <p:nvPr/>
        </p:nvSpPr>
        <p:spPr>
          <a:xfrm>
            <a:off x="4241828" y="2199190"/>
            <a:ext cx="7761281" cy="4150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House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 12 bills 			</a:t>
            </a:r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Senate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 2 bills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burn pit-related presumptions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Enhanced burn pit registry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DoD &amp; VA reporting of current exposure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DoD &amp; VA accounting of past exposure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 establish a burn pit center of excellence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 health care eligibility for all burn pit veterans</a:t>
            </a:r>
          </a:p>
        </p:txBody>
      </p:sp>
    </p:spTree>
    <p:extLst>
      <p:ext uri="{BB962C8B-B14F-4D97-AF65-F5344CB8AC3E}">
        <p14:creationId xmlns:p14="http://schemas.microsoft.com/office/powerpoint/2010/main" val="3021757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8126E-85F8-4F35-8E48-D444AB7D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Recent legislation:</a:t>
            </a:r>
            <a:br>
              <a:rPr lang="en-US" b="1" dirty="0"/>
            </a:br>
            <a:r>
              <a:rPr lang="en-US" b="1" dirty="0"/>
              <a:t>What Became Law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F20481-E758-4468-B27D-C07F129AF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057941"/>
            <a:ext cx="3194595" cy="48039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8F6538-8D14-4B37-8C6B-CC90DC9C2187}"/>
              </a:ext>
            </a:extLst>
          </p:cNvPr>
          <p:cNvSpPr/>
          <p:nvPr/>
        </p:nvSpPr>
        <p:spPr>
          <a:xfrm>
            <a:off x="4241830" y="1890875"/>
            <a:ext cx="7368978" cy="469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06000" lvl="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Pub. L. 115-252</a:t>
            </a:r>
          </a:p>
          <a:p>
            <a:pPr marL="763200" lvl="1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Study into phasing out burn pits</a:t>
            </a:r>
          </a:p>
          <a:p>
            <a:pPr marL="763200" lvl="1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Burn Pit registry education campaign</a:t>
            </a:r>
          </a:p>
          <a:p>
            <a:pPr marL="306000" lvl="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06000" lvl="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Pub. L. 115-244 - VA coordinate efforts to understand nature of burn pits, health effects from burn pits, treatment of symptoms</a:t>
            </a:r>
          </a:p>
        </p:txBody>
      </p:sp>
    </p:spTree>
    <p:extLst>
      <p:ext uri="{BB962C8B-B14F-4D97-AF65-F5344CB8AC3E}">
        <p14:creationId xmlns:p14="http://schemas.microsoft.com/office/powerpoint/2010/main" val="1825907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8126E-85F8-4F35-8E48-D444AB7D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Recent legislation:</a:t>
            </a:r>
            <a:br>
              <a:rPr lang="en-US" b="1" dirty="0"/>
            </a:br>
            <a:r>
              <a:rPr lang="en-US" b="1" dirty="0"/>
              <a:t>What Became Law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F20481-E758-4468-B27D-C07F129AF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057941"/>
            <a:ext cx="3194595" cy="48039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8F6538-8D14-4B37-8C6B-CC90DC9C2187}"/>
              </a:ext>
            </a:extLst>
          </p:cNvPr>
          <p:cNvSpPr/>
          <p:nvPr/>
        </p:nvSpPr>
        <p:spPr>
          <a:xfrm>
            <a:off x="4241830" y="1890875"/>
            <a:ext cx="7368978" cy="469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06000" lvl="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Defense Authorization Act, FY2019</a:t>
            </a:r>
          </a:p>
          <a:p>
            <a:pPr marL="763200" lvl="1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DoD/VA coordinate efforts to understand burn pit effects</a:t>
            </a:r>
          </a:p>
          <a:p>
            <a:pPr marL="763200" lvl="1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Burn Pit registry education campaign</a:t>
            </a:r>
          </a:p>
          <a:p>
            <a:pPr marL="306000" lvl="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76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8126E-85F8-4F35-8E48-D444AB7D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86" y="619732"/>
            <a:ext cx="7368978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Upcoming legislation (2019-20):</a:t>
            </a:r>
            <a:br>
              <a:rPr lang="en-US" b="1" dirty="0"/>
            </a:br>
            <a:r>
              <a:rPr lang="en-US" b="1" dirty="0"/>
              <a:t>What’s been introduced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F20481-E758-4468-B27D-C07F129AF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0568" y="1203646"/>
            <a:ext cx="3194595" cy="480390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FA57A4F-9770-47FC-BEC3-6F3D392BA328}"/>
              </a:ext>
            </a:extLst>
          </p:cNvPr>
          <p:cNvSpPr/>
          <p:nvPr/>
        </p:nvSpPr>
        <p:spPr>
          <a:xfrm>
            <a:off x="613050" y="2163650"/>
            <a:ext cx="7487762" cy="4468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House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 9 bills 			</a:t>
            </a:r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Senate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 4 bills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burn pit-related presumptions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Enhanced burn pit registry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DoD &amp; VA reporting of current exposure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DoD &amp; VA accounting of past exposure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 health care eligibility for all burn pit veterans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 establish a burn pit center of excellence</a:t>
            </a:r>
          </a:p>
          <a:p>
            <a:pPr marL="30600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Diagnostic code for constrictive bronchiolitis</a:t>
            </a:r>
          </a:p>
        </p:txBody>
      </p:sp>
    </p:spTree>
    <p:extLst>
      <p:ext uri="{BB962C8B-B14F-4D97-AF65-F5344CB8AC3E}">
        <p14:creationId xmlns:p14="http://schemas.microsoft.com/office/powerpoint/2010/main" val="1454764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8126E-85F8-4F35-8E48-D444AB7D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86" y="619732"/>
            <a:ext cx="7368978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Upcoming legislation (2019-20):</a:t>
            </a:r>
            <a:br>
              <a:rPr lang="en-US" b="1" dirty="0"/>
            </a:br>
            <a:r>
              <a:rPr lang="en-US" b="1" dirty="0"/>
              <a:t>What’s been introduced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F20481-E758-4468-B27D-C07F129AF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0568" y="1203646"/>
            <a:ext cx="3194595" cy="480390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FA57A4F-9770-47FC-BEC3-6F3D392BA328}"/>
              </a:ext>
            </a:extLst>
          </p:cNvPr>
          <p:cNvSpPr/>
          <p:nvPr/>
        </p:nvSpPr>
        <p:spPr>
          <a:xfrm>
            <a:off x="613050" y="2163651"/>
            <a:ext cx="7487762" cy="3843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06000" lvl="0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Defense Authorization Act, FY2020</a:t>
            </a:r>
          </a:p>
          <a:p>
            <a:pPr marL="763200" lvl="1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DoD plan to phase out burn pits</a:t>
            </a:r>
          </a:p>
          <a:p>
            <a:pPr marL="763200" lvl="1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DoD tell VA where burn pits are/were</a:t>
            </a:r>
          </a:p>
          <a:p>
            <a:pPr marL="763200" lvl="1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DoD/VA report status of studies</a:t>
            </a:r>
          </a:p>
          <a:p>
            <a:pPr marL="763200" lvl="1" indent="-306000" defTabSz="457200" font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 integrate BP registry into health records</a:t>
            </a:r>
          </a:p>
        </p:txBody>
      </p:sp>
    </p:spTree>
    <p:extLst>
      <p:ext uri="{BB962C8B-B14F-4D97-AF65-F5344CB8AC3E}">
        <p14:creationId xmlns:p14="http://schemas.microsoft.com/office/powerpoint/2010/main" val="1967834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4E927-CC2C-45D5-B2D3-8A4F4CE72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6037"/>
            <a:ext cx="11029615" cy="36344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HOW  YOU  CAN  HELP</a:t>
            </a:r>
          </a:p>
        </p:txBody>
      </p:sp>
    </p:spTree>
    <p:extLst>
      <p:ext uri="{BB962C8B-B14F-4D97-AF65-F5344CB8AC3E}">
        <p14:creationId xmlns:p14="http://schemas.microsoft.com/office/powerpoint/2010/main" val="2358371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82DF-5223-46CF-BB02-3F08D05F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5280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Learn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C0CAD-0385-465A-93EE-3AC80D4A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656" y="1461041"/>
            <a:ext cx="9406700" cy="5067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The Burn Pits:  The Poisoning of America’s Soldiers</a:t>
            </a:r>
          </a:p>
          <a:p>
            <a:pPr lvl="1"/>
            <a:r>
              <a:rPr lang="en-US" sz="2600" dirty="0"/>
              <a:t>2016 Book by Joseph Hickman (137 pages)</a:t>
            </a:r>
          </a:p>
          <a:p>
            <a:pPr marL="324000" lvl="1" indent="0">
              <a:buNone/>
            </a:pPr>
            <a:endParaRPr lang="en-US" sz="2600" dirty="0"/>
          </a:p>
          <a:p>
            <a:pPr marL="324000" lvl="1" indent="0">
              <a:buNone/>
            </a:pPr>
            <a:endParaRPr lang="en-US" sz="2600" dirty="0"/>
          </a:p>
          <a:p>
            <a:pPr marL="324000" lvl="1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800" u="sng" dirty="0"/>
              <a:t>Delay, Deny, Hope You Die:  How America Poisoned Its Soldiers</a:t>
            </a:r>
          </a:p>
          <a:p>
            <a:pPr lvl="1"/>
            <a:r>
              <a:rPr lang="en-US" sz="2600" dirty="0"/>
              <a:t>2017 Documentary (53 minutes)</a:t>
            </a:r>
          </a:p>
        </p:txBody>
      </p:sp>
      <p:pic>
        <p:nvPicPr>
          <p:cNvPr id="1026" name="Picture 2" descr="Delay, Deny, Hope You Die Poster">
            <a:extLst>
              <a:ext uri="{FF2B5EF4-FFF2-40B4-BE49-F238E27FC236}">
                <a16:creationId xmlns:a16="http://schemas.microsoft.com/office/drawing/2014/main" id="{CC88E4B4-F116-496A-B976-D8A18B14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6" y="4126693"/>
            <a:ext cx="173355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urn pits book">
            <a:extLst>
              <a:ext uri="{FF2B5EF4-FFF2-40B4-BE49-F238E27FC236}">
                <a16:creationId xmlns:a16="http://schemas.microsoft.com/office/drawing/2014/main" id="{EFCC175D-FFA1-4D52-8213-8AE8D9911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9" y="1454957"/>
            <a:ext cx="17621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85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636672-A63E-4F82-8F58-C7B560A55EB5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2D219C-545A-4985-82EC-E2421F5845A9}"/>
              </a:ext>
            </a:extLst>
          </p:cNvPr>
          <p:cNvSpPr/>
          <p:nvPr/>
        </p:nvSpPr>
        <p:spPr>
          <a:xfrm>
            <a:off x="581192" y="175785"/>
            <a:ext cx="10829490" cy="1107996"/>
          </a:xfrm>
          <a:prstGeom prst="rect">
            <a:avLst/>
          </a:prstGeom>
          <a:solidFill>
            <a:schemeClr val="bg1">
              <a:alpha val="0"/>
            </a:schemeClr>
          </a:solidFill>
          <a:ln w="3175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Camp Bucca, Iraq (2005)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A03409-C02C-4CD3-9803-18FBD90AC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073" r="5534" b="14332"/>
          <a:stretch/>
        </p:blipFill>
        <p:spPr>
          <a:xfrm>
            <a:off x="795025" y="1564787"/>
            <a:ext cx="10601951" cy="5131973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DC6C0DD7-F5FB-4AE5-AF10-01C9D80DA52A}"/>
              </a:ext>
            </a:extLst>
          </p:cNvPr>
          <p:cNvSpPr/>
          <p:nvPr/>
        </p:nvSpPr>
        <p:spPr>
          <a:xfrm rot="10244128">
            <a:off x="6243127" y="3966834"/>
            <a:ext cx="1368549" cy="678593"/>
          </a:xfrm>
          <a:prstGeom prst="cloud">
            <a:avLst/>
          </a:prstGeom>
          <a:blipFill dpi="0" rotWithShape="1">
            <a:blip r:embed="rId4">
              <a:alphaModFix amt="52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E83BAC10-50A8-4434-A67B-7F7F91BC07E9}"/>
              </a:ext>
            </a:extLst>
          </p:cNvPr>
          <p:cNvSpPr/>
          <p:nvPr/>
        </p:nvSpPr>
        <p:spPr>
          <a:xfrm rot="4473037">
            <a:off x="6772860" y="3932884"/>
            <a:ext cx="287138" cy="768945"/>
          </a:xfrm>
          <a:prstGeom prst="downArrow">
            <a:avLst/>
          </a:prstGeom>
          <a:solidFill>
            <a:schemeClr val="tx1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59205-82D0-493A-8C7B-BD61F1CF3B36}"/>
              </a:ext>
            </a:extLst>
          </p:cNvPr>
          <p:cNvSpPr txBox="1"/>
          <p:nvPr/>
        </p:nvSpPr>
        <p:spPr>
          <a:xfrm>
            <a:off x="10147915" y="6390916"/>
            <a:ext cx="1249061" cy="24622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000" dirty="0">
                <a:solidFill>
                  <a:srgbClr val="FFFFFF"/>
                </a:solidFill>
              </a:rPr>
              <a:t>Google Earth Engine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80CAF9-214A-4909-8C86-2E216508722A}"/>
              </a:ext>
            </a:extLst>
          </p:cNvPr>
          <p:cNvSpPr txBox="1"/>
          <p:nvPr/>
        </p:nvSpPr>
        <p:spPr>
          <a:xfrm rot="1453917">
            <a:off x="1119193" y="3517201"/>
            <a:ext cx="2542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IRAQ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KUWAIT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E1A3542-F995-4184-B13D-F2FBBDEF9B0B}"/>
              </a:ext>
            </a:extLst>
          </p:cNvPr>
          <p:cNvCxnSpPr>
            <a:cxnSpLocks/>
          </p:cNvCxnSpPr>
          <p:nvPr/>
        </p:nvCxnSpPr>
        <p:spPr>
          <a:xfrm>
            <a:off x="867161" y="3525328"/>
            <a:ext cx="7089145" cy="3111809"/>
          </a:xfrm>
          <a:prstGeom prst="line">
            <a:avLst/>
          </a:prstGeom>
          <a:ln w="63500" cap="sq" cmpd="dbl">
            <a:solidFill>
              <a:schemeClr val="bg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9946E-76AC-4A99-9DFB-439CDE5B1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0664" y="5917720"/>
            <a:ext cx="2990143" cy="5762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0606FD-B602-4E84-B58B-F6FE12705358}"/>
              </a:ext>
            </a:extLst>
          </p:cNvPr>
          <p:cNvSpPr/>
          <p:nvPr/>
        </p:nvSpPr>
        <p:spPr>
          <a:xfrm rot="1416510">
            <a:off x="5875134" y="2771836"/>
            <a:ext cx="707698" cy="92424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82DF-5223-46CF-BB02-3F08D05F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5280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Get involved (or donate)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C0CAD-0385-465A-93EE-3AC80D4A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54957"/>
            <a:ext cx="11029615" cy="5067089"/>
          </a:xfrm>
        </p:spPr>
        <p:txBody>
          <a:bodyPr>
            <a:normAutofit/>
          </a:bodyPr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marL="0" indent="0" algn="ctr">
              <a:buNone/>
            </a:pPr>
            <a:r>
              <a:rPr lang="en-US" sz="3200" b="1" u="sng" dirty="0"/>
              <a:t>Veterans Service Organizations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American Legion, Disabled American Veterans, VFW, etc.</a:t>
            </a:r>
          </a:p>
        </p:txBody>
      </p:sp>
      <p:pic>
        <p:nvPicPr>
          <p:cNvPr id="1026" name="Picture 2" descr="Logo Image">
            <a:extLst>
              <a:ext uri="{FF2B5EF4-FFF2-40B4-BE49-F238E27FC236}">
                <a16:creationId xmlns:a16="http://schemas.microsoft.com/office/drawing/2014/main" id="{B570DB15-9FDD-403A-8B14-35FA0A39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27" y="3462142"/>
            <a:ext cx="1496786" cy="14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62">
            <a:extLst>
              <a:ext uri="{FF2B5EF4-FFF2-40B4-BE49-F238E27FC236}">
                <a16:creationId xmlns:a16="http://schemas.microsoft.com/office/drawing/2014/main" id="{6F3A2325-3CA5-4128-B5DE-ED921BEEA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31" y="3377190"/>
            <a:ext cx="1496786" cy="14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toxic exposures in the american military">
            <a:extLst>
              <a:ext uri="{FF2B5EF4-FFF2-40B4-BE49-F238E27FC236}">
                <a16:creationId xmlns:a16="http://schemas.microsoft.com/office/drawing/2014/main" id="{974C4CE5-B051-4FDF-A930-400F6AA5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32" y="1454957"/>
            <a:ext cx="5399281" cy="1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11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82DF-5223-46CF-BB02-3F08D05F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5280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Get involved (or donate)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C0CAD-0385-465A-93EE-3AC80D4A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54957"/>
            <a:ext cx="11029615" cy="5067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u="sng" dirty="0"/>
              <a:t>Burn Pits 360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burnpits360.org</a:t>
            </a:r>
          </a:p>
          <a:p>
            <a:pPr algn="ctr"/>
            <a:endParaRPr lang="en-US" sz="2800" dirty="0"/>
          </a:p>
          <a:p>
            <a:pPr marL="0" indent="0" algn="ctr">
              <a:buNone/>
            </a:pPr>
            <a:r>
              <a:rPr lang="en-US" sz="3200" b="1" u="sng" dirty="0"/>
              <a:t>Veteran Warriors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www.veteran-warrriors.org</a:t>
            </a:r>
          </a:p>
          <a:p>
            <a:pPr algn="ctr"/>
            <a:endParaRPr lang="en-US" sz="2800" dirty="0"/>
          </a:p>
          <a:p>
            <a:pPr marL="0" indent="0" algn="ctr">
              <a:buNone/>
            </a:pPr>
            <a:r>
              <a:rPr lang="en-US" sz="3200" b="1" u="sng" dirty="0"/>
              <a:t>Veterans Service Organizations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American Legion, Disabled American Veterans, VFW, etc.</a:t>
            </a:r>
          </a:p>
        </p:txBody>
      </p:sp>
      <p:pic>
        <p:nvPicPr>
          <p:cNvPr id="1026" name="Picture 2" descr="Logo Image">
            <a:extLst>
              <a:ext uri="{FF2B5EF4-FFF2-40B4-BE49-F238E27FC236}">
                <a16:creationId xmlns:a16="http://schemas.microsoft.com/office/drawing/2014/main" id="{B570DB15-9FDD-403A-8B14-35FA0A391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11" y="1557172"/>
            <a:ext cx="1496786" cy="14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62">
            <a:extLst>
              <a:ext uri="{FF2B5EF4-FFF2-40B4-BE49-F238E27FC236}">
                <a16:creationId xmlns:a16="http://schemas.microsoft.com/office/drawing/2014/main" id="{6F3A2325-3CA5-4128-B5DE-ED921BEEA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11" y="3291216"/>
            <a:ext cx="1496786" cy="14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2733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946306D-5ADD-463A-949A-DEEBA39D7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73A035-1F9A-4381-AC96-683CD2D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4ED641-0671-4D88-92E6-026A8C9F1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4341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02EF2F-E7B1-40FC-885B-C4D89902B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9AFFD-56FA-4E55-83B2-98EBF584E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1"/>
          <a:stretch/>
        </p:blipFill>
        <p:spPr>
          <a:xfrm>
            <a:off x="446532" y="599725"/>
            <a:ext cx="11292143" cy="35572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80D5DB-9658-40A6-A418-7C699822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199467"/>
            <a:ext cx="11296733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8EA9A-4AC3-414C-B1C9-C16F22EA0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224" y="4319752"/>
            <a:ext cx="10947620" cy="11559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Burn Pits:  Post 9/11 veterans’ agent orange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D326A-2A7B-4D62-B00D-417019405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220" y="5475712"/>
            <a:ext cx="10887519" cy="47609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from my personal &amp; Professional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07A3A-1D5A-46AF-A128-639CFB7AC80C}"/>
              </a:ext>
            </a:extLst>
          </p:cNvPr>
          <p:cNvSpPr txBox="1"/>
          <p:nvPr/>
        </p:nvSpPr>
        <p:spPr>
          <a:xfrm>
            <a:off x="10832658" y="3956922"/>
            <a:ext cx="9060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</a:rPr>
              <a:t>Creative Commons</a:t>
            </a:r>
          </a:p>
        </p:txBody>
      </p:sp>
    </p:spTree>
    <p:extLst>
      <p:ext uri="{BB962C8B-B14F-4D97-AF65-F5344CB8AC3E}">
        <p14:creationId xmlns:p14="http://schemas.microsoft.com/office/powerpoint/2010/main" val="3740212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636672-A63E-4F82-8F58-C7B560A55EB5}"/>
              </a:ext>
            </a:extLst>
          </p:cNvPr>
          <p:cNvSpPr/>
          <p:nvPr/>
        </p:nvSpPr>
        <p:spPr>
          <a:xfrm>
            <a:off x="0" y="-5442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B21A421-045E-4E0C-BE72-5E24F0D02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8" t="9985" r="19436" b="23830"/>
          <a:stretch/>
        </p:blipFill>
        <p:spPr>
          <a:xfrm>
            <a:off x="735058" y="1564787"/>
            <a:ext cx="10675624" cy="5131973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3362A0F-0333-445B-AD52-417087659300}"/>
              </a:ext>
            </a:extLst>
          </p:cNvPr>
          <p:cNvSpPr/>
          <p:nvPr/>
        </p:nvSpPr>
        <p:spPr>
          <a:xfrm rot="1416510">
            <a:off x="5620766" y="2801108"/>
            <a:ext cx="1102136" cy="211211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DC6C0DD7-F5FB-4AE5-AF10-01C9D80DA52A}"/>
              </a:ext>
            </a:extLst>
          </p:cNvPr>
          <p:cNvSpPr/>
          <p:nvPr/>
        </p:nvSpPr>
        <p:spPr>
          <a:xfrm rot="10244128">
            <a:off x="5790473" y="3784576"/>
            <a:ext cx="1810799" cy="897882"/>
          </a:xfrm>
          <a:prstGeom prst="cloud">
            <a:avLst/>
          </a:prstGeom>
          <a:blipFill dpi="0" rotWithShape="1">
            <a:blip r:embed="rId4">
              <a:alphaModFix amt="52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E83BAC10-50A8-4434-A67B-7F7F91BC07E9}"/>
              </a:ext>
            </a:extLst>
          </p:cNvPr>
          <p:cNvSpPr/>
          <p:nvPr/>
        </p:nvSpPr>
        <p:spPr>
          <a:xfrm rot="4473037">
            <a:off x="6506185" y="3715375"/>
            <a:ext cx="379927" cy="1017431"/>
          </a:xfrm>
          <a:prstGeom prst="downArrow">
            <a:avLst/>
          </a:prstGeom>
          <a:solidFill>
            <a:schemeClr val="tx1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59205-82D0-493A-8C7B-BD61F1CF3B36}"/>
              </a:ext>
            </a:extLst>
          </p:cNvPr>
          <p:cNvSpPr txBox="1"/>
          <p:nvPr/>
        </p:nvSpPr>
        <p:spPr>
          <a:xfrm>
            <a:off x="10152277" y="6390916"/>
            <a:ext cx="1249061" cy="24622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000" dirty="0">
                <a:solidFill>
                  <a:srgbClr val="FFFFFF"/>
                </a:solidFill>
              </a:rPr>
              <a:t>Google Earth Engine</a:t>
            </a:r>
          </a:p>
        </p:txBody>
      </p:sp>
      <p:sp>
        <p:nvSpPr>
          <p:cNvPr id="41" name="Multiplication Sign 40">
            <a:extLst>
              <a:ext uri="{FF2B5EF4-FFF2-40B4-BE49-F238E27FC236}">
                <a16:creationId xmlns:a16="http://schemas.microsoft.com/office/drawing/2014/main" id="{ACEE4C8A-C00D-48CB-AB2D-E4E62A14015F}"/>
              </a:ext>
            </a:extLst>
          </p:cNvPr>
          <p:cNvSpPr/>
          <p:nvPr/>
        </p:nvSpPr>
        <p:spPr>
          <a:xfrm>
            <a:off x="6274263" y="4364703"/>
            <a:ext cx="249998" cy="249998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2D219C-545A-4985-82EC-E2421F5845A9}"/>
              </a:ext>
            </a:extLst>
          </p:cNvPr>
          <p:cNvSpPr/>
          <p:nvPr/>
        </p:nvSpPr>
        <p:spPr>
          <a:xfrm>
            <a:off x="581192" y="175785"/>
            <a:ext cx="10829490" cy="1107996"/>
          </a:xfrm>
          <a:prstGeom prst="rect">
            <a:avLst/>
          </a:prstGeom>
          <a:solidFill>
            <a:schemeClr val="bg1">
              <a:alpha val="0"/>
            </a:schemeClr>
          </a:solidFill>
          <a:ln w="3175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Camp Bucca, Iraq (2008)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80CAF9-214A-4909-8C86-2E216508722A}"/>
              </a:ext>
            </a:extLst>
          </p:cNvPr>
          <p:cNvSpPr txBox="1"/>
          <p:nvPr/>
        </p:nvSpPr>
        <p:spPr>
          <a:xfrm rot="1453917">
            <a:off x="1123555" y="3517201"/>
            <a:ext cx="2542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IRAQ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KUWAIT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42850-3370-4CED-B1CB-024EEF7C9B57}"/>
              </a:ext>
            </a:extLst>
          </p:cNvPr>
          <p:cNvCxnSpPr>
            <a:cxnSpLocks/>
          </p:cNvCxnSpPr>
          <p:nvPr/>
        </p:nvCxnSpPr>
        <p:spPr>
          <a:xfrm>
            <a:off x="871523" y="3525328"/>
            <a:ext cx="7089145" cy="3111809"/>
          </a:xfrm>
          <a:prstGeom prst="line">
            <a:avLst/>
          </a:prstGeom>
          <a:ln w="63500" cap="sq" cmpd="dbl">
            <a:solidFill>
              <a:schemeClr val="bg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sky, outdoor, building, night&#10;&#10;Description automatically generated">
            <a:extLst>
              <a:ext uri="{FF2B5EF4-FFF2-40B4-BE49-F238E27FC236}">
                <a16:creationId xmlns:a16="http://schemas.microsoft.com/office/drawing/2014/main" id="{D2080583-6AC7-40CA-B54B-5BB7664E6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1" y="1324937"/>
            <a:ext cx="5894944" cy="280583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E1297A-15B2-4B5E-868E-CCA47AAD8A19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5883088" y="4094629"/>
            <a:ext cx="451218" cy="330117"/>
          </a:xfrm>
          <a:prstGeom prst="line">
            <a:avLst/>
          </a:prstGeom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852CE-2946-4D3F-8D66-A8A2366DC47F}"/>
              </a:ext>
            </a:extLst>
          </p:cNvPr>
          <p:cNvCxnSpPr>
            <a:cxnSpLocks/>
          </p:cNvCxnSpPr>
          <p:nvPr/>
        </p:nvCxnSpPr>
        <p:spPr>
          <a:xfrm>
            <a:off x="49885" y="4143798"/>
            <a:ext cx="6333408" cy="363644"/>
          </a:xfrm>
          <a:prstGeom prst="line">
            <a:avLst/>
          </a:prstGeom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F14DF3-4B33-485A-B1AE-3696A27AD230}"/>
              </a:ext>
            </a:extLst>
          </p:cNvPr>
          <p:cNvCxnSpPr>
            <a:cxnSpLocks/>
            <a:endCxn id="19" idx="3"/>
          </p:cNvCxnSpPr>
          <p:nvPr/>
        </p:nvCxnSpPr>
        <p:spPr>
          <a:xfrm>
            <a:off x="5932075" y="1324937"/>
            <a:ext cx="507443" cy="3167164"/>
          </a:xfrm>
          <a:prstGeom prst="line">
            <a:avLst/>
          </a:prstGeom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5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3D1CA9-0EAF-4A0D-829A-9B11FD90FD2F}"/>
              </a:ext>
            </a:extLst>
          </p:cNvPr>
          <p:cNvSpPr/>
          <p:nvPr/>
        </p:nvSpPr>
        <p:spPr>
          <a:xfrm>
            <a:off x="3520239" y="2323798"/>
            <a:ext cx="66906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EVERYTHING!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48056"/>
            <a:ext cx="11301984" cy="9499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630498"/>
            <a:ext cx="11303626" cy="2020536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E3D56-595A-44E4-BC58-C8A52596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00" y="876291"/>
            <a:ext cx="3353432" cy="1528952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What We Burned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61A34-7BF7-48B3-81A9-8FCB5E0A4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239" y="899858"/>
            <a:ext cx="3632339" cy="14919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Everyday Items: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Styrofoam cups, plastic bottles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Documents, chairs, computers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Medical supplies, Rx drugs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8BC10A3-E99F-46B7-99EC-E7EB78FD2777}"/>
              </a:ext>
            </a:extLst>
          </p:cNvPr>
          <p:cNvSpPr txBox="1">
            <a:spLocks/>
          </p:cNvSpPr>
          <p:nvPr/>
        </p:nvSpPr>
        <p:spPr>
          <a:xfrm>
            <a:off x="7654499" y="895646"/>
            <a:ext cx="3632339" cy="1491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dirty="0"/>
              <a:t>Military Items: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Spent/excess equipment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Specialized gear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Jet fuel as accelerant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DFBC102-8AA5-4476-A8DF-ED49D4B59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2" b="-357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7CEDF06-9FCC-4C6E-835C-F8FB096687CD}"/>
              </a:ext>
            </a:extLst>
          </p:cNvPr>
          <p:cNvSpPr txBox="1">
            <a:spLocks/>
          </p:cNvSpPr>
          <p:nvPr/>
        </p:nvSpPr>
        <p:spPr>
          <a:xfrm>
            <a:off x="190400" y="286056"/>
            <a:ext cx="2661556" cy="2020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What We Burned: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0CFC1E-C740-4839-BEBE-CD4FDD94E5BE}"/>
              </a:ext>
            </a:extLst>
          </p:cNvPr>
          <p:cNvSpPr txBox="1">
            <a:spLocks/>
          </p:cNvSpPr>
          <p:nvPr/>
        </p:nvSpPr>
        <p:spPr>
          <a:xfrm>
            <a:off x="3200544" y="452268"/>
            <a:ext cx="4048981" cy="193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Everyday Items</a:t>
            </a:r>
            <a:r>
              <a:rPr 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Styrofoam cups, plastic bottles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Office (documents, furniture, etc.)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Electronics (computers, iPods, etc.)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Human waste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A41A55D-3416-4EC2-A425-834AC0B2A4BD}"/>
              </a:ext>
            </a:extLst>
          </p:cNvPr>
          <p:cNvSpPr txBox="1">
            <a:spLocks/>
          </p:cNvSpPr>
          <p:nvPr/>
        </p:nvSpPr>
        <p:spPr>
          <a:xfrm>
            <a:off x="7621804" y="448056"/>
            <a:ext cx="4359780" cy="193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Military &amp; Industrial Hardware</a:t>
            </a:r>
            <a:r>
              <a:rPr 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Spent/excess equipment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Unexploded ordnance &amp; munitions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Medical waste, Rx drugs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Building supplies &amp; paint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18FC25-A447-49EA-A83A-57F1B6508249}"/>
              </a:ext>
            </a:extLst>
          </p:cNvPr>
          <p:cNvSpPr/>
          <p:nvPr/>
        </p:nvSpPr>
        <p:spPr>
          <a:xfrm>
            <a:off x="3042337" y="893367"/>
            <a:ext cx="8959264" cy="144655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EVERYTHING!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DA0A29-98CF-42F6-B7B2-AD940FECD44C}"/>
              </a:ext>
            </a:extLst>
          </p:cNvPr>
          <p:cNvSpPr txBox="1"/>
          <p:nvPr/>
        </p:nvSpPr>
        <p:spPr>
          <a:xfrm>
            <a:off x="11249093" y="6371746"/>
            <a:ext cx="942887" cy="24622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000" dirty="0">
                <a:solidFill>
                  <a:srgbClr val="FFFFFF"/>
                </a:solidFill>
              </a:rPr>
              <a:t>Daniel Brewer</a:t>
            </a:r>
          </a:p>
        </p:txBody>
      </p:sp>
    </p:spTree>
    <p:extLst>
      <p:ext uri="{BB962C8B-B14F-4D97-AF65-F5344CB8AC3E}">
        <p14:creationId xmlns:p14="http://schemas.microsoft.com/office/powerpoint/2010/main" val="2585448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2AD7B3-5F1D-451B-A39A-0245CB1D2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904139" cy="118872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We Burned</a:t>
            </a:r>
            <a:br>
              <a:rPr lang="en-US" b="1" dirty="0"/>
            </a:br>
            <a:r>
              <a:rPr lang="en-US" dirty="0"/>
              <a:t>(continued)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788DC-3327-40F1-ADD9-023138D46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r>
              <a:rPr lang="en-US" sz="2400" dirty="0"/>
              <a:t>Jet Fuel </a:t>
            </a:r>
          </a:p>
          <a:p>
            <a:pPr lvl="1"/>
            <a:r>
              <a:rPr lang="en-US" sz="2200" dirty="0"/>
              <a:t>For burn pits</a:t>
            </a:r>
          </a:p>
          <a:p>
            <a:pPr marL="324000" lvl="1" indent="0">
              <a:buNone/>
            </a:pPr>
            <a:endParaRPr lang="en-US" sz="2400" dirty="0"/>
          </a:p>
          <a:p>
            <a:r>
              <a:rPr lang="en-US" sz="2400" dirty="0"/>
              <a:t>Diesel &amp; gasoline </a:t>
            </a:r>
          </a:p>
          <a:p>
            <a:pPr lvl="1"/>
            <a:r>
              <a:rPr lang="en-US" sz="2200" dirty="0"/>
              <a:t>For power grid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85A31-9A90-412F-8DB0-95E0BD4A75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1581B3-E82B-40A6-96B0-A7DE22E6A132}"/>
              </a:ext>
            </a:extLst>
          </p:cNvPr>
          <p:cNvSpPr txBox="1"/>
          <p:nvPr/>
        </p:nvSpPr>
        <p:spPr>
          <a:xfrm>
            <a:off x="10132830" y="6596613"/>
            <a:ext cx="2044014" cy="24622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000" dirty="0">
                <a:solidFill>
                  <a:srgbClr val="FFFFFF"/>
                </a:solidFill>
              </a:rPr>
              <a:t>© The Independent / Getty Images</a:t>
            </a:r>
          </a:p>
        </p:txBody>
      </p:sp>
    </p:spTree>
    <p:extLst>
      <p:ext uri="{BB962C8B-B14F-4D97-AF65-F5344CB8AC3E}">
        <p14:creationId xmlns:p14="http://schemas.microsoft.com/office/powerpoint/2010/main" val="291647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6C64-430F-421B-83DC-408A4C3F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1188720"/>
          </a:xfrm>
        </p:spPr>
        <p:txBody>
          <a:bodyPr/>
          <a:lstStyle/>
          <a:p>
            <a:pPr algn="ctr"/>
            <a:r>
              <a:rPr lang="en-US" b="1" dirty="0"/>
              <a:t>Toxins the burning produced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60B2F-1A68-4A5F-90AE-FB33D5867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28390"/>
            <a:ext cx="5193167" cy="3888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Polycyclic Aromatic Hydrocarbons</a:t>
            </a:r>
          </a:p>
          <a:p>
            <a:pPr marL="0" indent="0">
              <a:buNone/>
            </a:pPr>
            <a:r>
              <a:rPr lang="en-US" sz="1600" dirty="0"/>
              <a:t>Acenaphthene 			Acenaphthylene</a:t>
            </a:r>
          </a:p>
          <a:p>
            <a:pPr marL="0" indent="0">
              <a:buNone/>
            </a:pPr>
            <a:r>
              <a:rPr lang="en-US" sz="1600" dirty="0"/>
              <a:t>Anthracene 			Benzo(a)anthracene</a:t>
            </a:r>
          </a:p>
          <a:p>
            <a:pPr marL="0" indent="0">
              <a:buNone/>
            </a:pPr>
            <a:r>
              <a:rPr lang="en-US" sz="1600" dirty="0"/>
              <a:t>Benzo(a)pyrene 			Benzo(b)</a:t>
            </a:r>
            <a:r>
              <a:rPr lang="en-US" sz="1600" dirty="0" err="1"/>
              <a:t>fluoroanthene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Benzo(b)</a:t>
            </a:r>
            <a:r>
              <a:rPr lang="en-US" sz="1600" dirty="0" err="1"/>
              <a:t>fluoroanthene</a:t>
            </a:r>
            <a:r>
              <a:rPr lang="en-US" sz="1600" dirty="0"/>
              <a:t> 	Benzo(</a:t>
            </a:r>
            <a:r>
              <a:rPr lang="en-US" sz="1600" dirty="0" err="1"/>
              <a:t>g,h,i</a:t>
            </a:r>
            <a:r>
              <a:rPr lang="en-US" sz="1600" dirty="0"/>
              <a:t>)perylene</a:t>
            </a:r>
          </a:p>
          <a:p>
            <a:pPr marL="0" indent="0">
              <a:buNone/>
            </a:pPr>
            <a:r>
              <a:rPr lang="en-US" sz="1600" dirty="0"/>
              <a:t>Benzo(k)</a:t>
            </a:r>
            <a:r>
              <a:rPr lang="en-US" sz="1600" dirty="0" err="1"/>
              <a:t>fluoroanthene</a:t>
            </a:r>
            <a:r>
              <a:rPr lang="en-US" sz="1600" dirty="0"/>
              <a:t> 	Chrysene</a:t>
            </a:r>
          </a:p>
          <a:p>
            <a:pPr marL="0" indent="0">
              <a:buNone/>
            </a:pPr>
            <a:r>
              <a:rPr lang="en-US" sz="1600" dirty="0" err="1"/>
              <a:t>Dibenz</a:t>
            </a:r>
            <a:r>
              <a:rPr lang="en-US" sz="1600" dirty="0"/>
              <a:t>(</a:t>
            </a:r>
            <a:r>
              <a:rPr lang="en-US" sz="1600" dirty="0" err="1"/>
              <a:t>a,h</a:t>
            </a:r>
            <a:r>
              <a:rPr lang="en-US" sz="1600" dirty="0"/>
              <a:t>)anthracene 	Fluoranthene</a:t>
            </a:r>
          </a:p>
          <a:p>
            <a:pPr marL="0" indent="0">
              <a:buNone/>
            </a:pPr>
            <a:r>
              <a:rPr lang="en-US" sz="1600" dirty="0"/>
              <a:t>Fluorene 				</a:t>
            </a:r>
            <a:r>
              <a:rPr lang="en-US" sz="1600" dirty="0" err="1"/>
              <a:t>Indeno</a:t>
            </a:r>
            <a:r>
              <a:rPr lang="en-US" sz="1600" dirty="0"/>
              <a:t>(1,2,3-cd)pyrene</a:t>
            </a:r>
          </a:p>
          <a:p>
            <a:pPr marL="0" indent="0">
              <a:buNone/>
            </a:pPr>
            <a:r>
              <a:rPr lang="en-US" sz="1600" dirty="0"/>
              <a:t>Naphthalene 			Phenanthrene</a:t>
            </a:r>
          </a:p>
          <a:p>
            <a:pPr marL="0" indent="0">
              <a:buNone/>
            </a:pPr>
            <a:r>
              <a:rPr lang="en-US" sz="1600" dirty="0"/>
              <a:t>Pyrene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1E2907-6A58-4B47-B3AB-93FB2B4B1642}"/>
              </a:ext>
            </a:extLst>
          </p:cNvPr>
          <p:cNvSpPr txBox="1">
            <a:spLocks/>
          </p:cNvSpPr>
          <p:nvPr/>
        </p:nvSpPr>
        <p:spPr>
          <a:xfrm>
            <a:off x="6492768" y="1124178"/>
            <a:ext cx="4869844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u="sng" dirty="0"/>
              <a:t>Volatile Organic Compounds</a:t>
            </a:r>
          </a:p>
          <a:p>
            <a:pPr marL="0" indent="0">
              <a:buNone/>
            </a:pPr>
            <a:r>
              <a:rPr lang="en-US" dirty="0"/>
              <a:t>Acetone 					Acrolein</a:t>
            </a:r>
          </a:p>
          <a:p>
            <a:pPr marL="0" indent="0">
              <a:buNone/>
            </a:pPr>
            <a:r>
              <a:rPr lang="en-US" dirty="0"/>
              <a:t>Benzene 					Carbon Disulfide</a:t>
            </a:r>
          </a:p>
          <a:p>
            <a:pPr marL="0" indent="0">
              <a:buNone/>
            </a:pPr>
            <a:r>
              <a:rPr lang="en-US" dirty="0"/>
              <a:t>Chlorodifluoromethane 		Chloromethane</a:t>
            </a:r>
          </a:p>
          <a:p>
            <a:pPr marL="0" indent="0">
              <a:buNone/>
            </a:pPr>
            <a:r>
              <a:rPr lang="en-US" dirty="0"/>
              <a:t>Ethylbenzene 				Hexane</a:t>
            </a:r>
          </a:p>
          <a:p>
            <a:pPr marL="0" indent="0">
              <a:buNone/>
            </a:pPr>
            <a:r>
              <a:rPr lang="en-US" dirty="0"/>
              <a:t>Hexachlorobutadiene 		m/p-Xylene</a:t>
            </a:r>
          </a:p>
          <a:p>
            <a:pPr marL="0" indent="0">
              <a:buNone/>
            </a:pPr>
            <a:r>
              <a:rPr lang="en-US" dirty="0"/>
              <a:t>Methylene Chloride 		Pentane</a:t>
            </a:r>
          </a:p>
          <a:p>
            <a:pPr marL="0" indent="0">
              <a:buNone/>
            </a:pPr>
            <a:r>
              <a:rPr lang="en-US" dirty="0"/>
              <a:t>Propylene 				Styrene</a:t>
            </a:r>
          </a:p>
          <a:p>
            <a:pPr marL="0" indent="0">
              <a:buNone/>
            </a:pPr>
            <a:r>
              <a:rPr lang="en-US" dirty="0"/>
              <a:t>Toluene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074EE9-06A4-4669-B141-E4AED8DC9467}"/>
              </a:ext>
            </a:extLst>
          </p:cNvPr>
          <p:cNvSpPr txBox="1">
            <a:spLocks/>
          </p:cNvSpPr>
          <p:nvPr/>
        </p:nvSpPr>
        <p:spPr>
          <a:xfrm>
            <a:off x="545609" y="4449195"/>
            <a:ext cx="11255707" cy="2487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u="sng" dirty="0"/>
              <a:t>Dioxins and Furans</a:t>
            </a:r>
          </a:p>
          <a:p>
            <a:pPr marL="0" indent="0">
              <a:buNone/>
            </a:pPr>
            <a:r>
              <a:rPr lang="en-US" dirty="0"/>
              <a:t>1,2,3,4,6,7,8 HPCDD 		1,2,3,4,6,7,8 HPCDF			1,2,3,4,7,8,9 HPCDF 		1,2,3,4,7,8 HXCDD</a:t>
            </a:r>
          </a:p>
          <a:p>
            <a:pPr marL="0" indent="0">
              <a:buNone/>
            </a:pPr>
            <a:r>
              <a:rPr lang="en-US" dirty="0"/>
              <a:t>1,2,3,4,7,8 HXCDF 			1,2,3,6,7,8 HXCDD			1,2,3,6,7,8 HXCDF 			1,2,3,7,8,9 HXCDD</a:t>
            </a:r>
          </a:p>
          <a:p>
            <a:pPr marL="0" indent="0">
              <a:buNone/>
            </a:pPr>
            <a:r>
              <a:rPr lang="en-US" dirty="0"/>
              <a:t>1,2,3,7,8,9 HXCDF 			1,2,3,7,8 PECDD			1,2,3,7,8 PECDF 			2,3,4,6,7,8 HXCDF</a:t>
            </a:r>
          </a:p>
          <a:p>
            <a:pPr marL="0" indent="0">
              <a:buNone/>
            </a:pPr>
            <a:r>
              <a:rPr lang="en-US" dirty="0"/>
              <a:t>2,3,4,7,8 PECDF 			2,3,7,8 TCDD				2,3,7,8 TCDD </a:t>
            </a:r>
          </a:p>
          <a:p>
            <a:pPr marL="0" indent="0">
              <a:buNone/>
            </a:pPr>
            <a:r>
              <a:rPr lang="en-US" dirty="0" err="1"/>
              <a:t>Octachlorodibenzodioxin</a:t>
            </a:r>
            <a:r>
              <a:rPr lang="en-US" dirty="0"/>
              <a:t>								</a:t>
            </a:r>
            <a:r>
              <a:rPr lang="en-US" dirty="0" err="1"/>
              <a:t>Octachlorodibenzofuran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133A3-8316-4266-99E6-E0A40B2DB872}"/>
              </a:ext>
            </a:extLst>
          </p:cNvPr>
          <p:cNvSpPr txBox="1"/>
          <p:nvPr/>
        </p:nvSpPr>
        <p:spPr>
          <a:xfrm>
            <a:off x="10122726" y="6586509"/>
            <a:ext cx="2044014" cy="24622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000" dirty="0">
                <a:solidFill>
                  <a:srgbClr val="FFFFFF"/>
                </a:solidFill>
              </a:rPr>
              <a:t>VA Training Letter 10-03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EAB02D-5EFB-4BD7-A78B-8797747C4F7E}"/>
              </a:ext>
            </a:extLst>
          </p:cNvPr>
          <p:cNvSpPr/>
          <p:nvPr/>
        </p:nvSpPr>
        <p:spPr>
          <a:xfrm>
            <a:off x="1048952" y="3394575"/>
            <a:ext cx="10094096" cy="261610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2,3,7,8 TCDD</a:t>
            </a:r>
          </a:p>
          <a:p>
            <a:pPr algn="ctr"/>
            <a:r>
              <a:rPr lang="en-US" sz="4000" b="1" u="sng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2,3,7,8-Tetrachlorodibenzodioxin</a:t>
            </a:r>
          </a:p>
          <a:p>
            <a:pPr algn="ctr"/>
            <a:endParaRPr lang="en-US" sz="2800" b="1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* Highly toxic *</a:t>
            </a:r>
          </a:p>
          <a:p>
            <a:pPr algn="ctr"/>
            <a:r>
              <a:rPr lang="en-US" sz="2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</a:rPr>
              <a:t>Also a byproduct of Agent Orange production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BF47E3-2792-43CC-B3DE-F97891F1ADD7}"/>
              </a:ext>
            </a:extLst>
          </p:cNvPr>
          <p:cNvSpPr/>
          <p:nvPr/>
        </p:nvSpPr>
        <p:spPr>
          <a:xfrm>
            <a:off x="5956662" y="6113417"/>
            <a:ext cx="1502230" cy="41148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1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1F8259-5AFF-4774-8D3A-AD08A0601BEA}"/>
              </a:ext>
            </a:extLst>
          </p:cNvPr>
          <p:cNvSpPr/>
          <p:nvPr/>
        </p:nvSpPr>
        <p:spPr>
          <a:xfrm>
            <a:off x="1219717" y="1794842"/>
            <a:ext cx="9752566" cy="4524315"/>
          </a:xfrm>
          <a:prstGeom prst="rect">
            <a:avLst/>
          </a:prstGeom>
          <a:solidFill>
            <a:schemeClr val="bg1">
              <a:alpha val="88000"/>
            </a:schemeClr>
          </a:solidFill>
          <a:ln w="50800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This was only </a:t>
            </a:r>
          </a:p>
          <a:p>
            <a:pPr algn="ctr"/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Balad</a:t>
            </a:r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Air Base, Iraq</a:t>
            </a:r>
          </a:p>
          <a:p>
            <a:pPr algn="ctr"/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(Jan-Apr 2007)</a:t>
            </a:r>
          </a:p>
        </p:txBody>
      </p:sp>
    </p:spTree>
    <p:extLst>
      <p:ext uri="{BB962C8B-B14F-4D97-AF65-F5344CB8AC3E}">
        <p14:creationId xmlns:p14="http://schemas.microsoft.com/office/powerpoint/2010/main" val="16871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6C64-430F-421B-83DC-408A4C3F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1188720"/>
          </a:xfrm>
        </p:spPr>
        <p:txBody>
          <a:bodyPr/>
          <a:lstStyle/>
          <a:p>
            <a:pPr algn="ctr"/>
            <a:r>
              <a:rPr lang="en-US" b="1" dirty="0"/>
              <a:t>metals found in soil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60B2F-1A68-4A5F-90AE-FB33D5867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992" y="1258527"/>
            <a:ext cx="9810404" cy="3923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92D050"/>
                </a:solidFill>
              </a:rPr>
              <a:t>Actinium-228			Bismuth-214</a:t>
            </a:r>
            <a:r>
              <a:rPr lang="en-US" sz="2800" dirty="0"/>
              <a:t>			</a:t>
            </a:r>
            <a:r>
              <a:rPr lang="de-DE" sz="2800" dirty="0"/>
              <a:t>Copper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92D050"/>
                </a:solidFill>
              </a:rPr>
              <a:t>Cesium-134</a:t>
            </a:r>
            <a:r>
              <a:rPr lang="en-US" sz="2800" dirty="0">
                <a:solidFill>
                  <a:srgbClr val="92D050"/>
                </a:solidFill>
              </a:rPr>
              <a:t>			</a:t>
            </a:r>
            <a:r>
              <a:rPr lang="en-US" sz="2800" b="1" dirty="0">
                <a:solidFill>
                  <a:srgbClr val="92D050"/>
                </a:solidFill>
              </a:rPr>
              <a:t>Cesium-137			</a:t>
            </a:r>
            <a:r>
              <a:rPr lang="de-DE" sz="2800" dirty="0"/>
              <a:t>Cobalt-60				</a:t>
            </a:r>
          </a:p>
          <a:p>
            <a:pPr marL="0" indent="0">
              <a:buNone/>
            </a:pPr>
            <a:r>
              <a:rPr lang="de-DE" sz="2800" dirty="0"/>
              <a:t>Europium-152			Manganese				</a:t>
            </a:r>
            <a:r>
              <a:rPr lang="en-US" sz="2800" b="1" dirty="0">
                <a:solidFill>
                  <a:srgbClr val="92D050"/>
                </a:solidFill>
              </a:rPr>
              <a:t>Protactinium-234M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92D050"/>
                </a:solidFill>
              </a:rPr>
              <a:t>Thorium-234			Uranium-235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133A3-8316-4266-99E6-E0A40B2DB872}"/>
              </a:ext>
            </a:extLst>
          </p:cNvPr>
          <p:cNvSpPr txBox="1"/>
          <p:nvPr/>
        </p:nvSpPr>
        <p:spPr>
          <a:xfrm>
            <a:off x="5764256" y="6268919"/>
            <a:ext cx="6402484" cy="24622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000" dirty="0">
                <a:solidFill>
                  <a:srgbClr val="FFFFFF"/>
                </a:solidFill>
              </a:rPr>
              <a:t>Periodic Occupational and Environmental Monitoring Summary (POEMS): Camp Bucca and Umm Qasr, Iraq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9684A8-8E1C-44E2-8CA7-69287718DD25}"/>
              </a:ext>
            </a:extLst>
          </p:cNvPr>
          <p:cNvSpPr/>
          <p:nvPr/>
        </p:nvSpPr>
        <p:spPr>
          <a:xfrm>
            <a:off x="1870099" y="1583264"/>
            <a:ext cx="8451802" cy="4524315"/>
          </a:xfrm>
          <a:prstGeom prst="rect">
            <a:avLst/>
          </a:prstGeom>
          <a:solidFill>
            <a:schemeClr val="bg1">
              <a:alpha val="80000"/>
            </a:schemeClr>
          </a:solidFill>
          <a:ln w="50800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This was only </a:t>
            </a:r>
          </a:p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Camp Bucca, Iraq</a:t>
            </a:r>
          </a:p>
          <a:p>
            <a:pPr algn="ctr"/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(2003-2011)</a:t>
            </a:r>
          </a:p>
        </p:txBody>
      </p:sp>
    </p:spTree>
    <p:extLst>
      <p:ext uri="{BB962C8B-B14F-4D97-AF65-F5344CB8AC3E}">
        <p14:creationId xmlns:p14="http://schemas.microsoft.com/office/powerpoint/2010/main" val="405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C2441"/>
      </a:dk2>
      <a:lt2>
        <a:srgbClr val="E2E3E8"/>
      </a:lt2>
      <a:accent1>
        <a:srgbClr val="BB9B81"/>
      </a:accent1>
      <a:accent2>
        <a:srgbClr val="A9A274"/>
      </a:accent2>
      <a:accent3>
        <a:srgbClr val="9AA57D"/>
      </a:accent3>
      <a:accent4>
        <a:srgbClr val="7F9FBA"/>
      </a:accent4>
      <a:accent5>
        <a:srgbClr val="969CC6"/>
      </a:accent5>
      <a:accent6>
        <a:srgbClr val="907FBA"/>
      </a:accent6>
      <a:hlink>
        <a:srgbClr val="6973AE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4532</Words>
  <Application>Microsoft Office PowerPoint</Application>
  <PresentationFormat>Widescreen</PresentationFormat>
  <Paragraphs>666</Paragraphs>
  <Slides>42</Slides>
  <Notes>26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Calibri</vt:lpstr>
      <vt:lpstr>Gill Sans MT</vt:lpstr>
      <vt:lpstr>Wingdings 2</vt:lpstr>
      <vt:lpstr>DividendVTI</vt:lpstr>
      <vt:lpstr>Burn Pits:  Post-9/11 Veterans’ Agent Orange</vt:lpstr>
      <vt:lpstr>Military Burn pits:   agent orange of our generation</vt:lpstr>
      <vt:lpstr>Burn Pit Locations (1991 – Present)</vt:lpstr>
      <vt:lpstr>PowerPoint Presentation</vt:lpstr>
      <vt:lpstr>PowerPoint Presentation</vt:lpstr>
      <vt:lpstr>What We Burned</vt:lpstr>
      <vt:lpstr>What We Burned (continued)</vt:lpstr>
      <vt:lpstr>Toxins the burning produced</vt:lpstr>
      <vt:lpstr>metals found in soil Samples</vt:lpstr>
      <vt:lpstr>The dust itself</vt:lpstr>
      <vt:lpstr>Fine particulate matter</vt:lpstr>
      <vt:lpstr>Other toxic exposures</vt:lpstr>
      <vt:lpstr>PowerPoint Presentation</vt:lpstr>
      <vt:lpstr>acute  Health Effects</vt:lpstr>
      <vt:lpstr>Chronic Adverse Health effects</vt:lpstr>
      <vt:lpstr>Chronic Adverse Health effects</vt:lpstr>
      <vt:lpstr>PowerPoint Presentation</vt:lpstr>
      <vt:lpstr>DEPARTMENT OF DEFENSE</vt:lpstr>
      <vt:lpstr>Military contractors</vt:lpstr>
      <vt:lpstr>Military contractors</vt:lpstr>
      <vt:lpstr>PowerPoint Presentation</vt:lpstr>
      <vt:lpstr>VA Disability Compensation</vt:lpstr>
      <vt:lpstr>VA Disability Compensation</vt:lpstr>
      <vt:lpstr>VA Disability Compensation</vt:lpstr>
      <vt:lpstr>VA Disability Compensation</vt:lpstr>
      <vt:lpstr>PowerPoint Presentation</vt:lpstr>
      <vt:lpstr>PowerPoint Presentation</vt:lpstr>
      <vt:lpstr>Legal Presumptions</vt:lpstr>
      <vt:lpstr>Legal Presumption for some burn pit veterans</vt:lpstr>
      <vt:lpstr>PowerPoint Presentation</vt:lpstr>
      <vt:lpstr>VA AIRBORNE HAZARDS &amp; BURN PIT rEGISTRY</vt:lpstr>
      <vt:lpstr>VA AIRBORNE HAZARDS &amp; BURN PIT rEGISTRY</vt:lpstr>
      <vt:lpstr>Recent legislation:  What was introduced</vt:lpstr>
      <vt:lpstr>Recent legislation: What Became Law</vt:lpstr>
      <vt:lpstr>Recent legislation: What Became Law</vt:lpstr>
      <vt:lpstr>Upcoming legislation (2019-20): What’s been introduced</vt:lpstr>
      <vt:lpstr>Upcoming legislation (2019-20): What’s been introduced</vt:lpstr>
      <vt:lpstr>PowerPoint Presentation</vt:lpstr>
      <vt:lpstr>Learn more</vt:lpstr>
      <vt:lpstr>Get involved (or donate)</vt:lpstr>
      <vt:lpstr>Get involved (or donate)</vt:lpstr>
      <vt:lpstr>Burn Pits:  Post 9/11 veterans’ agent orange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Burn Pits:  Post-9/11 Veterans’ Agent Orange</dc:title>
  <dc:creator>Ron Roodhouse</dc:creator>
  <cp:lastModifiedBy>Ron Roodhouse</cp:lastModifiedBy>
  <cp:revision>12</cp:revision>
  <dcterms:created xsi:type="dcterms:W3CDTF">2020-02-18T16:24:19Z</dcterms:created>
  <dcterms:modified xsi:type="dcterms:W3CDTF">2020-02-20T16:10:24Z</dcterms:modified>
</cp:coreProperties>
</file>