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56" r:id="rId3"/>
    <p:sldId id="257" r:id="rId4"/>
    <p:sldId id="271" r:id="rId5"/>
    <p:sldId id="258" r:id="rId6"/>
    <p:sldId id="272" r:id="rId7"/>
    <p:sldId id="273" r:id="rId8"/>
    <p:sldId id="274" r:id="rId9"/>
    <p:sldId id="275" r:id="rId10"/>
    <p:sldId id="276" r:id="rId11"/>
    <p:sldId id="277" r:id="rId12"/>
    <p:sldId id="259" r:id="rId13"/>
    <p:sldId id="260" r:id="rId14"/>
    <p:sldId id="261" r:id="rId15"/>
    <p:sldId id="262" r:id="rId16"/>
    <p:sldId id="264" r:id="rId17"/>
    <p:sldId id="263" r:id="rId18"/>
    <p:sldId id="265" r:id="rId19"/>
    <p:sldId id="266" r:id="rId20"/>
    <p:sldId id="267" r:id="rId21"/>
    <p:sldId id="268" r:id="rId22"/>
    <p:sldId id="269" r:id="rId23"/>
    <p:sldId id="270" r:id="rId24"/>
    <p:sldId id="278" r:id="rId25"/>
    <p:sldId id="279" r:id="rId26"/>
    <p:sldId id="280" r:id="rId27"/>
    <p:sldId id="281" r:id="rId28"/>
    <p:sldId id="294" r:id="rId29"/>
    <p:sldId id="282" r:id="rId30"/>
    <p:sldId id="295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6" r:id="rId41"/>
    <p:sldId id="297" r:id="rId42"/>
    <p:sldId id="292" r:id="rId43"/>
    <p:sldId id="293" r:id="rId44"/>
    <p:sldId id="29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45A91-88B4-43DA-B763-334BCCA41ABB}" v="7" dt="2025-01-09T20:17:12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1997"/>
  </p:normalViewPr>
  <p:slideViewPr>
    <p:cSldViewPr snapToGrid="0">
      <p:cViewPr varScale="1">
        <p:scale>
          <a:sx n="54" d="100"/>
          <a:sy n="54" d="100"/>
        </p:scale>
        <p:origin x="10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57432-0F05-4D40-8928-6D28B8B5A79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34BC-03B8-764A-B7F9-1FABA0E3F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*Please note, you may not use the Sorority shield (excludes Fundraising). Use the SOAR administration logo and program logo (for Program Committees). Chapter and anniversary logos are not permitted.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B34BC-03B8-764A-B7F9-1FABA0E3FF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9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A9C8C-147C-178F-A85E-9F1FF3955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884AE-E67B-3F6B-CA79-836DA69D9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A85260-F3E0-EE95-71EE-6E085BADA1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Timing: if creating your own flyer, two weeks is fine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F3225-2BDA-35A3-E5B5-CE549CB71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B34BC-03B8-764A-B7F9-1FABA0E3FF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do this via Wild Apricot if you provide the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B34BC-03B8-764A-B7F9-1FABA0E3FF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7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all get out our phones and visit Wild Apricot together; in your next meeting, please share your meetings as an announcement. Madam Basileus, happy to include Committee meeting dates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B34BC-03B8-764A-B7F9-1FABA0E3FF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7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2D82-0A27-3036-DC05-9D91272B2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F6B91-38C7-C72D-7A93-FB292291F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B8F09-6EFE-8862-3FA9-4F9E16AC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E55-7DE1-4881-8358-1FEC563F6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015-9E3B-F13F-C89F-DC8C2BAA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0E141-A2A0-6FC4-65FC-B871EBD9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F98E-0DAB-44B6-BB45-A46AD91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255C5-C1F1-48DD-8CA0-E08B1B0B7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9F43A-4AD3-DAB4-BCDA-9452CD308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5EFF0-B562-427B-F6DE-537BD2C8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E55-7DE1-4881-8358-1FEC563F6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DC8CA-BC6A-4925-B187-7C7ADCD9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2C821-3CB6-1D11-8FBC-B5996248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F98E-0DAB-44B6-BB45-A46AD91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6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45EC43-9909-4D3F-76D5-413AEA159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9FEFA-F308-6157-ED3A-4240707D2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74566-56F2-9FEB-12F3-E9B53063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E55-7DE1-4881-8358-1FEC563F6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2A38D-7994-B367-E6DF-AA6D4535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8B50D-EA08-F713-0A45-783CD399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F98E-0DAB-44B6-BB45-A46AD91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8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6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1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22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0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2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9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0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F019D-B289-D876-8B37-9E5AD845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41392-5DB8-60C6-7D66-9512B4D64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11545-97B7-ED84-5A28-D7871B15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E55-7DE1-4881-8358-1FEC563F6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8B869-2C48-B649-A2BD-3A7CCD17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A3CA-8601-8727-36D0-36617D78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F98E-0DAB-44B6-BB45-A46AD91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0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93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50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4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6B53-0970-299A-81C6-AE1CFB75E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6F208-46CA-B258-C6C4-02D6E483D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A58ED-1DFD-34AD-4590-3E64C253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E55-7DE1-4881-8358-1FEC563F6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F1BEE-0BC2-B799-4E03-01C55F86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28BEF-CF9C-F03A-BBE0-34C50890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F98E-0DAB-44B6-BB45-A46AD91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9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797E-A948-661D-E008-B43B861A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EA4F0-0F4C-7F9E-6F56-E28C99795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B5A7D-9CD6-F36D-A3C2-7A8A63A45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4D1E7-8287-7A42-1364-CE1DF2D6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E55-7DE1-4881-8358-1FEC563F6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B1077-60F5-D2AA-62C6-6D471B39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60CB2-F706-1378-8CD8-D7316BAF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F98E-0DAB-44B6-BB45-A46AD91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7E01-26D0-776F-CC92-10CEA3FA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035F1-D299-7B40-9BA3-415588310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5CB21-3978-D2DE-2E5E-834280036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33E87-5962-3551-3F95-D46C1AA18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58D74-AA6B-831D-7F99-88DAF5B33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9731B-E776-AA41-EBCE-2CC52ECE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E55-7DE1-4881-8358-1FEC563F6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6F1C5-75A5-9D65-6EA5-B8B82B4A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DDA3F-4568-44D2-0BA3-1F55C5F9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F98E-0DAB-44B6-BB45-A46AD91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0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38ABA-6721-B26A-57F3-5B7132E3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A7800-B9A2-AB77-BA8B-17A21895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E55-7DE1-4881-8358-1FEC563F6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4CEBA-B588-E25A-F828-1D655C44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9545E-B563-5BF0-03EE-51D18912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F98E-0DAB-44B6-BB45-A46AD91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6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A3367-0CEE-0F39-F3E4-8BEC1F45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E55-7DE1-4881-8358-1FEC563F6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2313E-0129-D228-A510-72BF974E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18AD5-EA81-9D02-919A-D75100BA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F98E-0DAB-44B6-BB45-A46AD91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0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1C4-074D-BE30-8257-9FC42808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9E37-122E-5DA5-F447-EC3D50FD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AA4FA-9D68-A7C9-CDB0-151FED008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8984D-7287-B6F8-7E32-1AD894DC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E55-7DE1-4881-8358-1FEC563F6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7B469-808C-4E64-A2FB-EFFDD9C2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31167-F6E9-DC6A-98A2-119C68CE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F98E-0DAB-44B6-BB45-A46AD91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D68F-E9CB-5B1D-EE5E-2F57A2F6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6A393-A632-D507-A70C-0BBF7F3AB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15A13-0293-F38C-13BA-E5000A16A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4D0D5-BD99-23DE-4B8B-A41B5C1F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FE55-7DE1-4881-8358-1FEC563F6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4D57F-F87F-ECD2-8D6E-96D15D03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BFAE8-FC3B-A20E-D06C-AD7F3281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F98E-0DAB-44B6-BB45-A46AD91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3A894-FA46-A512-5A7F-607D28F4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46DB1-FE3C-37D5-F8A7-CA55B90D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F8A72-3B0A-A94B-DC7C-F72A2394D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4DFE55-7DE1-4881-8358-1FEC563F6B1C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8CBC8-430B-8837-5FD4-9D0699C9C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763C9-FE3E-853F-0B22-155514A34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00F98E-0DAB-44B6-BB45-A46AD91C8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5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forms.gle/RBBepqGzFNWyFhn59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roaka.wildapricot.org/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troaka@gmail.com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2115-172E-71B6-C19E-B1445B42D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DCBF9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Alpha Kappa Alpha Sorority, Incorporated®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Theta Rho Omega Chapter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Officers’ and Committee Chairmen’s Workshop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25EFD-2324-7978-6BB5-5F74323C0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B79F2"/>
                </a:solidFill>
              </a:rPr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366790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160FC-68BF-7D00-4F28-9753AA208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999A-5070-2934-9D9F-1605FD2485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DCBF9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accent6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327C-9722-CF59-965E-177E35FBE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Soror June Cole Boulware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jcole21935@sbcglobal.net</a:t>
            </a:r>
          </a:p>
        </p:txBody>
      </p:sp>
    </p:spTree>
    <p:extLst>
      <p:ext uri="{BB962C8B-B14F-4D97-AF65-F5344CB8AC3E}">
        <p14:creationId xmlns:p14="http://schemas.microsoft.com/office/powerpoint/2010/main" val="69243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ink dollar signs&#10;&#10;Description automatically generated">
            <a:extLst>
              <a:ext uri="{FF2B5EF4-FFF2-40B4-BE49-F238E27FC236}">
                <a16:creationId xmlns:a16="http://schemas.microsoft.com/office/drawing/2014/main" id="{98E1A973-4EC6-044D-DD0C-FA9BBD3C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450" r="-1" b="-1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D09C9-F017-4225-17A7-4C2C0B969AFE}"/>
              </a:ext>
            </a:extLst>
          </p:cNvPr>
          <p:cNvSpPr txBox="1">
            <a:spLocks/>
          </p:cNvSpPr>
          <p:nvPr/>
        </p:nvSpPr>
        <p:spPr>
          <a:xfrm>
            <a:off x="729673" y="406400"/>
            <a:ext cx="9857047" cy="1193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Alpha Kappa Alpha Sorority, Incorporated</a:t>
            </a:r>
            <a:r>
              <a:rPr lang="en-US" sz="1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®</a:t>
            </a:r>
            <a:b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Theta Rho Omega Chapter</a:t>
            </a:r>
            <a:br>
              <a:rPr lang="en-US" sz="2400">
                <a:latin typeface="Georgia" panose="02040502050405020303" pitchFamily="18" charset="0"/>
              </a:rPr>
            </a:br>
            <a:r>
              <a:rPr lang="en-US" sz="2700" b="1">
                <a:latin typeface="Georgia" panose="02040502050405020303" pitchFamily="18" charset="0"/>
              </a:rPr>
              <a:t>Officer and Committee Chairmen Financial Responsibilities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856063-D8F2-D580-E24A-551A15BAB446}"/>
              </a:ext>
            </a:extLst>
          </p:cNvPr>
          <p:cNvSpPr txBox="1">
            <a:spLocks/>
          </p:cNvSpPr>
          <p:nvPr/>
        </p:nvSpPr>
        <p:spPr>
          <a:xfrm>
            <a:off x="1930399" y="2006599"/>
            <a:ext cx="8109527" cy="411710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900" b="1" dirty="0">
                <a:latin typeface="Georgia" panose="02040502050405020303" pitchFamily="18" charset="0"/>
              </a:rPr>
              <a:t>Theta Rho Omega Chapter Finance Team:</a:t>
            </a:r>
          </a:p>
          <a:p>
            <a:endParaRPr lang="en-US" sz="29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009900"/>
                </a:solidFill>
                <a:latin typeface="Georgia" panose="02040502050405020303" pitchFamily="18" charset="0"/>
              </a:rPr>
              <a:t>Tamiouchos</a:t>
            </a:r>
          </a:p>
          <a:p>
            <a:endParaRPr lang="en-US" sz="3300" b="1" dirty="0">
              <a:solidFill>
                <a:srgbClr val="0099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009900"/>
                </a:solidFill>
                <a:latin typeface="Georgia" panose="02040502050405020303" pitchFamily="18" charset="0"/>
              </a:rPr>
              <a:t>Pecunious Grammateus</a:t>
            </a:r>
          </a:p>
          <a:p>
            <a:endParaRPr lang="en-US" sz="3300" b="1" dirty="0">
              <a:solidFill>
                <a:srgbClr val="0099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009900"/>
                </a:solidFill>
                <a:latin typeface="Georgia" panose="02040502050405020303" pitchFamily="18" charset="0"/>
              </a:rPr>
              <a:t>Former Tamiouchos</a:t>
            </a:r>
          </a:p>
          <a:p>
            <a:endParaRPr lang="en-US" sz="3300" b="1" dirty="0">
              <a:solidFill>
                <a:srgbClr val="0099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009900"/>
                </a:solidFill>
                <a:latin typeface="Georgia" panose="02040502050405020303" pitchFamily="18" charset="0"/>
              </a:rPr>
              <a:t>3 elected chapter members</a:t>
            </a:r>
          </a:p>
          <a:p>
            <a:endParaRPr lang="en-US" sz="3300" b="1" dirty="0">
              <a:solidFill>
                <a:srgbClr val="0099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009900"/>
                </a:solidFill>
                <a:latin typeface="Georgia" panose="02040502050405020303" pitchFamily="18" charset="0"/>
              </a:rPr>
              <a:t>Anti-Basileus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10" name="f_kyz2nwy10">
            <a:extLst>
              <a:ext uri="{FF2B5EF4-FFF2-40B4-BE49-F238E27FC236}">
                <a16:creationId xmlns:a16="http://schemas.microsoft.com/office/drawing/2014/main" id="{48F1A662-3034-2051-3E8C-0FD6491BCD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20" y="279399"/>
            <a:ext cx="1190171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488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ink dollar signs&#10;&#10;Description automatically generated">
            <a:extLst>
              <a:ext uri="{FF2B5EF4-FFF2-40B4-BE49-F238E27FC236}">
                <a16:creationId xmlns:a16="http://schemas.microsoft.com/office/drawing/2014/main" id="{98E1A973-4EC6-044D-DD0C-FA9BBD3C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450" r="-1" b="-1"/>
          <a:stretch/>
        </p:blipFill>
        <p:spPr>
          <a:xfrm>
            <a:off x="0" y="0"/>
            <a:ext cx="12264347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D09C9-F017-4225-17A7-4C2C0B969AFE}"/>
              </a:ext>
            </a:extLst>
          </p:cNvPr>
          <p:cNvSpPr txBox="1">
            <a:spLocks/>
          </p:cNvSpPr>
          <p:nvPr/>
        </p:nvSpPr>
        <p:spPr>
          <a:xfrm>
            <a:off x="1442720" y="406400"/>
            <a:ext cx="9144000" cy="1193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Alpha Kappa Alpha Sorority, Incorporated</a:t>
            </a:r>
            <a:r>
              <a:rPr lang="en-US" sz="1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®</a:t>
            </a:r>
            <a:b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Theta Rho Omega Chapter</a:t>
            </a: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400" b="1" dirty="0">
                <a:latin typeface="Georgia" panose="02040502050405020303" pitchFamily="18" charset="0"/>
              </a:rPr>
              <a:t>Officer and Committee Chairmen Financial Responsibilities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856063-D8F2-D580-E24A-551A15BAB446}"/>
              </a:ext>
            </a:extLst>
          </p:cNvPr>
          <p:cNvSpPr txBox="1">
            <a:spLocks/>
          </p:cNvSpPr>
          <p:nvPr/>
        </p:nvSpPr>
        <p:spPr>
          <a:xfrm>
            <a:off x="951345" y="2006600"/>
            <a:ext cx="10289309" cy="357216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700" b="1" dirty="0">
                <a:latin typeface="Georgia" panose="02040502050405020303" pitchFamily="18" charset="0"/>
              </a:rPr>
              <a:t>Theta Rho Omega Chapter Finance Team Responsibilities:</a:t>
            </a:r>
          </a:p>
          <a:p>
            <a:pPr>
              <a:lnSpc>
                <a:spcPct val="100000"/>
              </a:lnSpc>
            </a:pPr>
            <a:endParaRPr lang="en-US" sz="2500" b="1" dirty="0"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b="1" dirty="0">
                <a:solidFill>
                  <a:srgbClr val="009900"/>
                </a:solidFill>
                <a:latin typeface="Georgia" panose="02040502050405020303" pitchFamily="18" charset="0"/>
              </a:rPr>
              <a:t>Supervise TRO annual budget</a:t>
            </a:r>
          </a:p>
          <a:p>
            <a:pPr>
              <a:lnSpc>
                <a:spcPct val="100000"/>
              </a:lnSpc>
            </a:pPr>
            <a:endParaRPr lang="en-US" sz="2900" b="1" dirty="0">
              <a:solidFill>
                <a:srgbClr val="00990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b="1" dirty="0">
                <a:solidFill>
                  <a:srgbClr val="009900"/>
                </a:solidFill>
                <a:latin typeface="Georgia" panose="02040502050405020303" pitchFamily="18" charset="0"/>
              </a:rPr>
              <a:t>Manage TRO Operations budget and Program budget</a:t>
            </a:r>
          </a:p>
          <a:p>
            <a:pPr>
              <a:lnSpc>
                <a:spcPct val="100000"/>
              </a:lnSpc>
            </a:pPr>
            <a:endParaRPr lang="en-US" sz="2900" b="1" dirty="0">
              <a:solidFill>
                <a:srgbClr val="009900"/>
              </a:solidFill>
              <a:latin typeface="Georgia" panose="02040502050405020303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900" b="1" dirty="0">
                <a:solidFill>
                  <a:srgbClr val="009900"/>
                </a:solidFill>
                <a:latin typeface="Georgia" panose="02040502050405020303" pitchFamily="18" charset="0"/>
              </a:rPr>
              <a:t>Draft the budgets for the upcoming year for TRO to approve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5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" name="f_kyz2nwy10">
            <a:extLst>
              <a:ext uri="{FF2B5EF4-FFF2-40B4-BE49-F238E27FC236}">
                <a16:creationId xmlns:a16="http://schemas.microsoft.com/office/drawing/2014/main" id="{5D5AE21E-8873-CC82-158E-F1E19149D4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20" y="279399"/>
            <a:ext cx="1190171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942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ink dollar signs&#10;&#10;Description automatically generated">
            <a:extLst>
              <a:ext uri="{FF2B5EF4-FFF2-40B4-BE49-F238E27FC236}">
                <a16:creationId xmlns:a16="http://schemas.microsoft.com/office/drawing/2014/main" id="{98E1A973-4EC6-044D-DD0C-FA9BBD3C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450" r="-1" b="-1"/>
          <a:stretch/>
        </p:blipFill>
        <p:spPr>
          <a:xfrm>
            <a:off x="-3008" y="-2564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D09C9-F017-4225-17A7-4C2C0B969AFE}"/>
              </a:ext>
            </a:extLst>
          </p:cNvPr>
          <p:cNvSpPr txBox="1">
            <a:spLocks/>
          </p:cNvSpPr>
          <p:nvPr/>
        </p:nvSpPr>
        <p:spPr>
          <a:xfrm>
            <a:off x="738909" y="406400"/>
            <a:ext cx="9847811" cy="1193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Alpha Kappa Alpha Sorority, Incorporated</a:t>
            </a:r>
            <a:r>
              <a:rPr lang="en-US" sz="1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®</a:t>
            </a:r>
            <a:b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Theta Rho Omega Chapter</a:t>
            </a: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700" b="1" dirty="0">
                <a:latin typeface="Georgia" panose="02040502050405020303" pitchFamily="18" charset="0"/>
              </a:rPr>
              <a:t>Officer and Committee Chairmen Financial Responsibilities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856063-D8F2-D580-E24A-551A15BAB446}"/>
              </a:ext>
            </a:extLst>
          </p:cNvPr>
          <p:cNvSpPr txBox="1">
            <a:spLocks/>
          </p:cNvSpPr>
          <p:nvPr/>
        </p:nvSpPr>
        <p:spPr>
          <a:xfrm>
            <a:off x="738910" y="2101272"/>
            <a:ext cx="10649528" cy="38007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2900" b="1" dirty="0">
                <a:latin typeface="Georgia" panose="02040502050405020303" pitchFamily="18" charset="0"/>
              </a:rPr>
              <a:t>Pecunious Grammateus Responsibilities:</a:t>
            </a:r>
          </a:p>
          <a:p>
            <a:endParaRPr lang="en-US" sz="29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900" b="1" dirty="0">
                <a:solidFill>
                  <a:srgbClr val="009900"/>
                </a:solidFill>
                <a:latin typeface="Georgia" panose="02040502050405020303" pitchFamily="18" charset="0"/>
              </a:rPr>
              <a:t>Collect all funds submitted to TRO</a:t>
            </a:r>
          </a:p>
          <a:p>
            <a:endParaRPr lang="en-US" sz="2900" b="1" dirty="0">
              <a:solidFill>
                <a:srgbClr val="0099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900" b="1" dirty="0">
                <a:solidFill>
                  <a:srgbClr val="009900"/>
                </a:solidFill>
                <a:latin typeface="Georgia" panose="02040502050405020303" pitchFamily="18" charset="0"/>
              </a:rPr>
              <a:t>Maintain a cash receipts journal of all funds received by fund source</a:t>
            </a:r>
          </a:p>
          <a:p>
            <a:endParaRPr lang="en-US" sz="2900" b="1" dirty="0">
              <a:solidFill>
                <a:srgbClr val="0099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900" b="1" dirty="0">
                <a:solidFill>
                  <a:srgbClr val="009900"/>
                </a:solidFill>
                <a:latin typeface="Georgia" panose="02040502050405020303" pitchFamily="18" charset="0"/>
              </a:rPr>
              <a:t>Maintain an alphabetical list of active TRO sorors</a:t>
            </a:r>
          </a:p>
          <a:p>
            <a:endParaRPr lang="en-US" sz="2900" b="1" dirty="0">
              <a:solidFill>
                <a:srgbClr val="00990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900" b="1" dirty="0">
                <a:solidFill>
                  <a:srgbClr val="009900"/>
                </a:solidFill>
                <a:latin typeface="Georgia" panose="02040502050405020303" pitchFamily="18" charset="0"/>
              </a:rPr>
              <a:t>Keep a record of all payments made by sorors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" name="f_kyz2nwy10">
            <a:extLst>
              <a:ext uri="{FF2B5EF4-FFF2-40B4-BE49-F238E27FC236}">
                <a16:creationId xmlns:a16="http://schemas.microsoft.com/office/drawing/2014/main" id="{C0485DD3-0549-CACD-7F55-51421D57BF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20" y="279399"/>
            <a:ext cx="1190171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504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ink dollar signs&#10;&#10;Description automatically generated">
            <a:extLst>
              <a:ext uri="{FF2B5EF4-FFF2-40B4-BE49-F238E27FC236}">
                <a16:creationId xmlns:a16="http://schemas.microsoft.com/office/drawing/2014/main" id="{98E1A973-4EC6-044D-DD0C-FA9BBD3C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450" r="-1" b="-1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D09C9-F017-4225-17A7-4C2C0B969AFE}"/>
              </a:ext>
            </a:extLst>
          </p:cNvPr>
          <p:cNvSpPr txBox="1">
            <a:spLocks/>
          </p:cNvSpPr>
          <p:nvPr/>
        </p:nvSpPr>
        <p:spPr>
          <a:xfrm>
            <a:off x="738909" y="406400"/>
            <a:ext cx="9847811" cy="1193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Alpha Kappa Alpha Sorority, Incorporated</a:t>
            </a:r>
            <a:r>
              <a:rPr lang="en-US" sz="1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®</a:t>
            </a:r>
            <a:b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Theta Rho Omega Chapter</a:t>
            </a:r>
            <a:br>
              <a:rPr lang="en-US" sz="2400">
                <a:latin typeface="Georgia" panose="02040502050405020303" pitchFamily="18" charset="0"/>
              </a:rPr>
            </a:br>
            <a:r>
              <a:rPr lang="en-US" sz="2700" b="1">
                <a:latin typeface="Georgia" panose="02040502050405020303" pitchFamily="18" charset="0"/>
              </a:rPr>
              <a:t>Officer and Committee Chairmen Financial Responsibilities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856063-D8F2-D580-E24A-551A15BAB446}"/>
              </a:ext>
            </a:extLst>
          </p:cNvPr>
          <p:cNvSpPr txBox="1">
            <a:spLocks/>
          </p:cNvSpPr>
          <p:nvPr/>
        </p:nvSpPr>
        <p:spPr>
          <a:xfrm>
            <a:off x="507999" y="1577974"/>
            <a:ext cx="10889673" cy="513686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latin typeface="Georgia" panose="02040502050405020303" pitchFamily="18" charset="0"/>
              </a:rPr>
              <a:t>Tamiouchos Responsibilities:</a:t>
            </a:r>
          </a:p>
          <a:p>
            <a:endParaRPr lang="en-US" sz="1800" b="1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9900"/>
                </a:solidFill>
                <a:latin typeface="Georgia" panose="02040502050405020303" pitchFamily="18" charset="0"/>
              </a:rPr>
              <a:t>Follow Alpha Kappa Alpha Sorority, Incorporated financial procedures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9900"/>
                </a:solidFill>
                <a:latin typeface="Georgia" panose="02040502050405020303" pitchFamily="18" charset="0"/>
              </a:rPr>
              <a:t>Receive all funds from the Pecunious Grammateus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9900"/>
                </a:solidFill>
                <a:latin typeface="Georgia" panose="02040502050405020303" pitchFamily="18" charset="0"/>
              </a:rPr>
              <a:t>Keep a record of income and expenses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9900"/>
                </a:solidFill>
                <a:latin typeface="Georgia" panose="02040502050405020303" pitchFamily="18" charset="0"/>
              </a:rPr>
              <a:t>Deposits funds in TRO bank accounts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9900"/>
                </a:solidFill>
                <a:latin typeface="Georgia" panose="02040502050405020303" pitchFamily="18" charset="0"/>
              </a:rPr>
              <a:t>Issue checks upon receipt of properly executed vouchers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9900"/>
                </a:solidFill>
                <a:latin typeface="Georgia" panose="02040502050405020303" pitchFamily="18" charset="0"/>
              </a:rPr>
              <a:t>Sign checks along with the Basileus or Anti-Basileus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9900"/>
                </a:solidFill>
                <a:latin typeface="Georgia" panose="02040502050405020303" pitchFamily="18" charset="0"/>
              </a:rPr>
              <a:t>Reconcile monthly bank statements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9900"/>
                </a:solidFill>
                <a:latin typeface="Georgia" panose="02040502050405020303" pitchFamily="18" charset="0"/>
              </a:rPr>
              <a:t>Prepare AKA Corporate annual reports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9900"/>
                </a:solidFill>
                <a:latin typeface="Georgia" panose="02040502050405020303" pitchFamily="18" charset="0"/>
              </a:rPr>
              <a:t>Pay with the Basileus, TRO chapter tax, and soror per capita and EAF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9900"/>
                </a:solidFill>
                <a:latin typeface="Georgia" panose="02040502050405020303" pitchFamily="18" charset="0"/>
              </a:rPr>
              <a:t>Maintain a cash disbursement journal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9900"/>
                </a:solidFill>
                <a:latin typeface="Georgia" panose="02040502050405020303" pitchFamily="18" charset="0"/>
              </a:rPr>
              <a:t>Maintain TRO checkbooks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rgbClr val="009900"/>
                </a:solidFill>
                <a:latin typeface="Georgia" panose="02040502050405020303" pitchFamily="18" charset="0"/>
              </a:rPr>
              <a:t>Chairman of the Finance Committee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3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3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" name="f_kyz2nwy10">
            <a:extLst>
              <a:ext uri="{FF2B5EF4-FFF2-40B4-BE49-F238E27FC236}">
                <a16:creationId xmlns:a16="http://schemas.microsoft.com/office/drawing/2014/main" id="{B3235CBD-1EE1-FD09-D8B9-D2823B24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20" y="279399"/>
            <a:ext cx="1190171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407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ink dollar signs&#10;&#10;Description automatically generated">
            <a:extLst>
              <a:ext uri="{FF2B5EF4-FFF2-40B4-BE49-F238E27FC236}">
                <a16:creationId xmlns:a16="http://schemas.microsoft.com/office/drawing/2014/main" id="{98E1A973-4EC6-044D-DD0C-FA9BBD3C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450" r="-1" b="-1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D09C9-F017-4225-17A7-4C2C0B969AFE}"/>
              </a:ext>
            </a:extLst>
          </p:cNvPr>
          <p:cNvSpPr txBox="1">
            <a:spLocks/>
          </p:cNvSpPr>
          <p:nvPr/>
        </p:nvSpPr>
        <p:spPr>
          <a:xfrm>
            <a:off x="738909" y="406400"/>
            <a:ext cx="9847811" cy="1193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Alpha Kappa Alpha Sorority, Incorporated</a:t>
            </a:r>
            <a:r>
              <a:rPr lang="en-US" sz="1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®</a:t>
            </a:r>
            <a:b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Theta Rho Omega Chapter</a:t>
            </a:r>
            <a:br>
              <a:rPr lang="en-US" sz="2400">
                <a:latin typeface="Georgia" panose="02040502050405020303" pitchFamily="18" charset="0"/>
              </a:rPr>
            </a:br>
            <a:r>
              <a:rPr lang="en-US" sz="2700" b="1">
                <a:latin typeface="Georgia" panose="02040502050405020303" pitchFamily="18" charset="0"/>
              </a:rPr>
              <a:t>Officer and Committee Chairmen Financial Responsibilities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856063-D8F2-D580-E24A-551A15BAB446}"/>
              </a:ext>
            </a:extLst>
          </p:cNvPr>
          <p:cNvSpPr txBox="1">
            <a:spLocks/>
          </p:cNvSpPr>
          <p:nvPr/>
        </p:nvSpPr>
        <p:spPr>
          <a:xfrm>
            <a:off x="415109" y="1450974"/>
            <a:ext cx="10889673" cy="500062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r>
              <a:rPr lang="en-US" sz="2300" b="1" kern="100" dirty="0"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Requesting Reimbursement</a:t>
            </a:r>
            <a:endParaRPr lang="en-US" sz="2300" kern="1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"/>
            </a:pPr>
            <a:r>
              <a:rPr lang="en-US" sz="2100" b="1" kern="100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Begins with a completed TRO chapter voucher and original receipts</a:t>
            </a:r>
          </a:p>
          <a:p>
            <a:pPr marR="0" lvl="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endParaRPr lang="en-US" sz="1800" b="1" kern="100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"/>
            </a:pPr>
            <a:r>
              <a:rPr lang="en-US" sz="2100" b="1" kern="100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Voucher contains purpose of expenditure, committee name or officer requesting the reimbursement, amount of expenditure and receipts</a:t>
            </a:r>
          </a:p>
          <a:p>
            <a:pPr marR="0" lvl="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endParaRPr lang="en-US" sz="1800" b="1" kern="100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"/>
            </a:pPr>
            <a:r>
              <a:rPr lang="en-US" sz="2100" b="1" kern="100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Vouchers properly completed and signed by the officer or committee chairman are submitted to Tamiouchos for reimbursement of funds – no exceptions</a:t>
            </a:r>
          </a:p>
          <a:p>
            <a:pPr marR="0" lvl="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endParaRPr lang="en-US" sz="1800" b="1" kern="100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"/>
            </a:pPr>
            <a:r>
              <a:rPr lang="en-US" sz="2100" b="1" kern="100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Checks are signed by Basileus and Tamiouchos, may be signed by Anti-Basileus when Basileus is not present </a:t>
            </a:r>
          </a:p>
          <a:p>
            <a:pPr marR="0" lvl="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endParaRPr lang="en-US" sz="1800" b="1" kern="100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"/>
            </a:pPr>
            <a:r>
              <a:rPr lang="en-US" sz="2100" b="1" kern="100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Basileus reimbursement, checks are signed by the Anti-Basileus and Tamiouchos</a:t>
            </a:r>
          </a:p>
          <a:p>
            <a:pPr marR="0" lvl="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endParaRPr lang="en-US" sz="2000" b="1" kern="100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"/>
            </a:pPr>
            <a:r>
              <a:rPr lang="en-US" sz="2100" b="1" kern="100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Tamiouchos reimbursement, checks are signed by the Basileus and Anti-Basileus</a:t>
            </a:r>
          </a:p>
          <a:p>
            <a:pPr marR="0" lvl="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endParaRPr lang="en-US" sz="2000" b="1" kern="100" dirty="0">
              <a:solidFill>
                <a:srgbClr val="009900"/>
              </a:solidFill>
              <a:effectLst/>
              <a:latin typeface="Georgia" panose="020405020504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"/>
            </a:pPr>
            <a:r>
              <a:rPr lang="en-US" sz="2100" b="1" kern="100" dirty="0">
                <a:solidFill>
                  <a:srgbClr val="009900"/>
                </a:solidFill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Reimbursement is issued once the expense has occurred</a:t>
            </a:r>
          </a:p>
          <a:p>
            <a:pPr marR="0" lvl="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endParaRPr lang="en-US" sz="2100" b="1" kern="100" dirty="0">
              <a:solidFill>
                <a:srgbClr val="00B050"/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reimbursement of chapter expenses is done using chapter checks only.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r>
              <a:rPr lang="en-US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Receipts and vouchers submitted after 60 days will be considered void</a:t>
            </a:r>
            <a:r>
              <a:rPr lang="en-US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i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" name="f_kyz2nwy10">
            <a:extLst>
              <a:ext uri="{FF2B5EF4-FFF2-40B4-BE49-F238E27FC236}">
                <a16:creationId xmlns:a16="http://schemas.microsoft.com/office/drawing/2014/main" id="{B3235CBD-1EE1-FD09-D8B9-D2823B24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20" y="279399"/>
            <a:ext cx="1190171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733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ink dollar signs&#10;&#10;Description automatically generated">
            <a:extLst>
              <a:ext uri="{FF2B5EF4-FFF2-40B4-BE49-F238E27FC236}">
                <a16:creationId xmlns:a16="http://schemas.microsoft.com/office/drawing/2014/main" id="{98E1A973-4EC6-044D-DD0C-FA9BBD3C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450" r="-1" b="-1"/>
          <a:stretch/>
        </p:blipFill>
        <p:spPr>
          <a:xfrm>
            <a:off x="-4532" y="0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D09C9-F017-4225-17A7-4C2C0B969AFE}"/>
              </a:ext>
            </a:extLst>
          </p:cNvPr>
          <p:cNvSpPr txBox="1">
            <a:spLocks/>
          </p:cNvSpPr>
          <p:nvPr/>
        </p:nvSpPr>
        <p:spPr>
          <a:xfrm>
            <a:off x="738909" y="406400"/>
            <a:ext cx="9847811" cy="1193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Alpha Kappa Alpha Sorority, Incorporated</a:t>
            </a:r>
            <a:r>
              <a:rPr lang="en-US" sz="1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®</a:t>
            </a:r>
            <a:b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Theta Rho Omega Chapter</a:t>
            </a:r>
            <a:br>
              <a:rPr lang="en-US" sz="2400">
                <a:latin typeface="Georgia" panose="02040502050405020303" pitchFamily="18" charset="0"/>
              </a:rPr>
            </a:br>
            <a:r>
              <a:rPr lang="en-US" sz="2700" b="1">
                <a:latin typeface="Georgia" panose="02040502050405020303" pitchFamily="18" charset="0"/>
              </a:rPr>
              <a:t>Officer and Committee Chairmen Financial Responsibilities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856063-D8F2-D580-E24A-551A15BAB446}"/>
              </a:ext>
            </a:extLst>
          </p:cNvPr>
          <p:cNvSpPr txBox="1">
            <a:spLocks/>
          </p:cNvSpPr>
          <p:nvPr/>
        </p:nvSpPr>
        <p:spPr>
          <a:xfrm>
            <a:off x="209005" y="1727201"/>
            <a:ext cx="10972800" cy="376735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br>
              <a:rPr lang="en-US" sz="2400" dirty="0">
                <a:latin typeface="Georgia" panose="02040502050405020303" pitchFamily="18" charset="0"/>
              </a:rPr>
            </a:br>
            <a:r>
              <a:rPr lang="en-US" sz="3100" b="1" kern="100" dirty="0"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Committee Chairmen:</a:t>
            </a:r>
          </a:p>
          <a:p>
            <a:pPr marL="0" marR="0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endParaRPr lang="en-US" sz="2500" kern="1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"/>
            </a:pPr>
            <a:r>
              <a:rPr lang="en-US" sz="2900" b="1" kern="100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Standing committee chairmen and International Programs committee chairmen are required to maintain their committee budget and review and approve authorized vouchers for payment</a:t>
            </a:r>
          </a:p>
          <a:p>
            <a:pPr marR="0" lvl="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endParaRPr lang="en-US" sz="2900" b="1" kern="100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  <a:buFont typeface="Wingdings" panose="05000000000000000000" pitchFamily="2" charset="2"/>
              <a:buChar char=""/>
            </a:pPr>
            <a:r>
              <a:rPr lang="en-US" sz="2900" b="1" kern="100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Standing committee chairmen and International Programs chairmen provide input on their committee budget line item</a:t>
            </a:r>
            <a:endParaRPr lang="en-US" sz="2900" b="1" kern="100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3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" name="f_kyz2nwy10">
            <a:extLst>
              <a:ext uri="{FF2B5EF4-FFF2-40B4-BE49-F238E27FC236}">
                <a16:creationId xmlns:a16="http://schemas.microsoft.com/office/drawing/2014/main" id="{B3235CBD-1EE1-FD09-D8B9-D2823B24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20" y="279399"/>
            <a:ext cx="1190171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641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ink dollar signs&#10;&#10;Description automatically generated">
            <a:extLst>
              <a:ext uri="{FF2B5EF4-FFF2-40B4-BE49-F238E27FC236}">
                <a16:creationId xmlns:a16="http://schemas.microsoft.com/office/drawing/2014/main" id="{98E1A973-4EC6-044D-DD0C-FA9BBD3C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450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D09C9-F017-4225-17A7-4C2C0B969AFE}"/>
              </a:ext>
            </a:extLst>
          </p:cNvPr>
          <p:cNvSpPr txBox="1">
            <a:spLocks/>
          </p:cNvSpPr>
          <p:nvPr/>
        </p:nvSpPr>
        <p:spPr>
          <a:xfrm>
            <a:off x="738909" y="406400"/>
            <a:ext cx="9847811" cy="1193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Alpha Kappa Alpha Sorority, Incorporated</a:t>
            </a:r>
            <a:r>
              <a:rPr lang="en-US" sz="1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®</a:t>
            </a:r>
            <a:b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Theta Rho Omega Chapter</a:t>
            </a:r>
            <a:br>
              <a:rPr lang="en-US" sz="2400">
                <a:latin typeface="Georgia" panose="02040502050405020303" pitchFamily="18" charset="0"/>
              </a:rPr>
            </a:br>
            <a:r>
              <a:rPr lang="en-US" sz="2700" b="1">
                <a:latin typeface="Georgia" panose="02040502050405020303" pitchFamily="18" charset="0"/>
              </a:rPr>
              <a:t>Officer and Committee Chairmen Financial Responsibilities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856063-D8F2-D580-E24A-551A15BAB446}"/>
              </a:ext>
            </a:extLst>
          </p:cNvPr>
          <p:cNvSpPr txBox="1">
            <a:spLocks/>
          </p:cNvSpPr>
          <p:nvPr/>
        </p:nvSpPr>
        <p:spPr>
          <a:xfrm>
            <a:off x="422364" y="1610301"/>
            <a:ext cx="10759441" cy="4987635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r>
              <a:rPr lang="en-US" sz="2500" b="1" kern="100" dirty="0"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PROGRAM BUDGET </a:t>
            </a:r>
            <a:endParaRPr lang="en-US" sz="2500" kern="1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Anti Basileus (</a:t>
            </a:r>
            <a:r>
              <a:rPr lang="en-US" sz="2200" b="1" i="1" dirty="0">
                <a:solidFill>
                  <a:srgbClr val="009900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  <a:ea typeface="Aptos" panose="020B0004020202020204" pitchFamily="34" charset="0"/>
              </a:rPr>
              <a:t>International</a:t>
            </a:r>
            <a:r>
              <a:rPr lang="en-US" sz="2500" b="1" i="1" dirty="0">
                <a:solidFill>
                  <a:srgbClr val="009900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  <a:ea typeface="Aptos" panose="020B0004020202020204" pitchFamily="34" charset="0"/>
              </a:rPr>
              <a:t> </a:t>
            </a:r>
            <a:r>
              <a:rPr lang="en-US" sz="2200" b="1" i="1" dirty="0">
                <a:solidFill>
                  <a:srgbClr val="009900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  <a:ea typeface="Aptos" panose="020B0004020202020204" pitchFamily="34" charset="0"/>
              </a:rPr>
              <a:t>Program Chairman</a:t>
            </a: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) and Program Committee Chairmen determine their budget based on current year activity spending and anticipated activity spending for upcoming year</a:t>
            </a:r>
          </a:p>
          <a:p>
            <a:endParaRPr lang="en-US" sz="2500" b="1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Anti-Basileus (</a:t>
            </a:r>
            <a:r>
              <a:rPr lang="en-US" sz="2200" b="1" i="1" dirty="0">
                <a:solidFill>
                  <a:srgbClr val="009900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  <a:ea typeface="Aptos" panose="020B0004020202020204" pitchFamily="34" charset="0"/>
              </a:rPr>
              <a:t>International Program Chairman</a:t>
            </a: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) and Program Committee Chairmen submit their recommendations for their committee budget to the Finance Committee</a:t>
            </a:r>
          </a:p>
          <a:p>
            <a:endParaRPr lang="en-US" sz="2500" b="1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Funds for the Program budget are generated by the chapter’s fundraising projects</a:t>
            </a:r>
          </a:p>
          <a:p>
            <a:endParaRPr lang="en-US" sz="2500" b="1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These funds are to be used exclusively for community service activities and scholarships</a:t>
            </a:r>
          </a:p>
          <a:p>
            <a:endParaRPr lang="en-US" sz="2500" b="1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</a:rPr>
              <a:t>These funds are to be maintained in a checking account used exclusively for community service activities and scholarships</a:t>
            </a:r>
            <a:endParaRPr lang="en-US" sz="2500" b="1" dirty="0">
              <a:solidFill>
                <a:srgbClr val="009900"/>
              </a:solidFill>
              <a:latin typeface="Georgia" panose="02040502050405020303" pitchFamily="18" charset="0"/>
            </a:endParaRPr>
          </a:p>
          <a:p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" name="f_kyz2nwy10">
            <a:extLst>
              <a:ext uri="{FF2B5EF4-FFF2-40B4-BE49-F238E27FC236}">
                <a16:creationId xmlns:a16="http://schemas.microsoft.com/office/drawing/2014/main" id="{B3235CBD-1EE1-FD09-D8B9-D2823B24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20" y="279399"/>
            <a:ext cx="1190171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373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ink dollar signs&#10;&#10;Description automatically generated">
            <a:extLst>
              <a:ext uri="{FF2B5EF4-FFF2-40B4-BE49-F238E27FC236}">
                <a16:creationId xmlns:a16="http://schemas.microsoft.com/office/drawing/2014/main" id="{98E1A973-4EC6-044D-DD0C-FA9BBD3C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450" r="-1" b="-1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D09C9-F017-4225-17A7-4C2C0B969AFE}"/>
              </a:ext>
            </a:extLst>
          </p:cNvPr>
          <p:cNvSpPr txBox="1">
            <a:spLocks/>
          </p:cNvSpPr>
          <p:nvPr/>
        </p:nvSpPr>
        <p:spPr>
          <a:xfrm>
            <a:off x="738909" y="406400"/>
            <a:ext cx="9847811" cy="1193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Alpha Kappa Alpha Sorority, Incorporated</a:t>
            </a:r>
            <a:r>
              <a:rPr lang="en-US" sz="1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®</a:t>
            </a:r>
            <a:b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Theta Rho Omega Chapter</a:t>
            </a:r>
            <a:br>
              <a:rPr lang="en-US" sz="2400">
                <a:latin typeface="Georgia" panose="02040502050405020303" pitchFamily="18" charset="0"/>
              </a:rPr>
            </a:br>
            <a:r>
              <a:rPr lang="en-US" sz="2700" b="1">
                <a:latin typeface="Georgia" panose="02040502050405020303" pitchFamily="18" charset="0"/>
              </a:rPr>
              <a:t>Officer and Committee Chairmen Financial Responsibilities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856063-D8F2-D580-E24A-551A15BAB446}"/>
              </a:ext>
            </a:extLst>
          </p:cNvPr>
          <p:cNvSpPr txBox="1">
            <a:spLocks/>
          </p:cNvSpPr>
          <p:nvPr/>
        </p:nvSpPr>
        <p:spPr>
          <a:xfrm>
            <a:off x="378691" y="1600199"/>
            <a:ext cx="10972800" cy="468052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r>
              <a:rPr lang="en-US" sz="2500" b="1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BUDGET CONTROL</a:t>
            </a:r>
            <a:endParaRPr lang="en-US" sz="2500" kern="1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Expenses may be reimbursed for budgeted items, only if the funds have been collected by chapter dues or fundraising</a:t>
            </a:r>
          </a:p>
          <a:p>
            <a:pPr>
              <a:lnSpc>
                <a:spcPct val="100000"/>
              </a:lnSpc>
            </a:pPr>
            <a:endParaRPr lang="en-US" sz="2500" b="1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Approval of Operations Budget or Program Budget does not guarantee funds will be available</a:t>
            </a:r>
          </a:p>
          <a:p>
            <a:pPr>
              <a:lnSpc>
                <a:spcPct val="100000"/>
              </a:lnSpc>
            </a:pPr>
            <a:endParaRPr lang="en-US" sz="2500" b="1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Funds are only available if the funds have been collected</a:t>
            </a:r>
          </a:p>
          <a:p>
            <a:pPr>
              <a:lnSpc>
                <a:spcPct val="100000"/>
              </a:lnSpc>
            </a:pPr>
            <a:endParaRPr lang="en-US" sz="2500" b="1" dirty="0">
              <a:solidFill>
                <a:srgbClr val="009900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If there are unplanned/un-budgeted </a:t>
            </a:r>
            <a:r>
              <a:rPr lang="en-US" sz="2500" b="1" dirty="0">
                <a:solidFill>
                  <a:srgbClr val="009900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  <a:ea typeface="Aptos" panose="020B0004020202020204" pitchFamily="34" charset="0"/>
              </a:rPr>
              <a:t>anticipated</a:t>
            </a: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 expenses, these should be presented to the executive committee </a:t>
            </a:r>
            <a:r>
              <a:rPr lang="en-US" sz="2500" b="1" dirty="0">
                <a:solidFill>
                  <a:srgbClr val="009900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  <a:ea typeface="Aptos" panose="020B0004020202020204" pitchFamily="34" charset="0"/>
              </a:rPr>
              <a:t>before expense</a:t>
            </a:r>
          </a:p>
          <a:p>
            <a:pPr>
              <a:lnSpc>
                <a:spcPct val="100000"/>
              </a:lnSpc>
            </a:pPr>
            <a:endParaRPr lang="en-US" sz="2500" b="1" dirty="0">
              <a:solidFill>
                <a:srgbClr val="009900"/>
              </a:solidFill>
              <a:effectLst/>
              <a:highlight>
                <a:srgbClr val="FFFF00"/>
              </a:highlight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E</a:t>
            </a: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xecutive committee should make a recommendation on unplanned expenses and then present to the chapter for their approval or non-approval of unplanned expenses</a:t>
            </a:r>
            <a:endParaRPr lang="en-US" sz="2900" b="1" dirty="0">
              <a:solidFill>
                <a:srgbClr val="0099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f_kyz2nwy10">
            <a:extLst>
              <a:ext uri="{FF2B5EF4-FFF2-40B4-BE49-F238E27FC236}">
                <a16:creationId xmlns:a16="http://schemas.microsoft.com/office/drawing/2014/main" id="{B3235CBD-1EE1-FD09-D8B9-D2823B24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20" y="279399"/>
            <a:ext cx="1190171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7318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ink dollar signs&#10;&#10;Description automatically generated">
            <a:extLst>
              <a:ext uri="{FF2B5EF4-FFF2-40B4-BE49-F238E27FC236}">
                <a16:creationId xmlns:a16="http://schemas.microsoft.com/office/drawing/2014/main" id="{98E1A973-4EC6-044D-DD0C-FA9BBD3C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450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D09C9-F017-4225-17A7-4C2C0B969AFE}"/>
              </a:ext>
            </a:extLst>
          </p:cNvPr>
          <p:cNvSpPr txBox="1">
            <a:spLocks/>
          </p:cNvSpPr>
          <p:nvPr/>
        </p:nvSpPr>
        <p:spPr>
          <a:xfrm>
            <a:off x="738909" y="406400"/>
            <a:ext cx="9847811" cy="1193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Alpha Kappa Alpha Sorority, Incorporated</a:t>
            </a:r>
            <a:r>
              <a:rPr lang="en-US" sz="1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®</a:t>
            </a:r>
            <a:b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Theta Rho Omega Chapter</a:t>
            </a:r>
            <a:br>
              <a:rPr lang="en-US" sz="2400">
                <a:latin typeface="Georgia" panose="02040502050405020303" pitchFamily="18" charset="0"/>
              </a:rPr>
            </a:br>
            <a:r>
              <a:rPr lang="en-US" sz="2700" b="1">
                <a:latin typeface="Georgia" panose="02040502050405020303" pitchFamily="18" charset="0"/>
              </a:rPr>
              <a:t>Officer and Committee Chairmen Financial Responsibilities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856063-D8F2-D580-E24A-551A15BAB446}"/>
              </a:ext>
            </a:extLst>
          </p:cNvPr>
          <p:cNvSpPr txBox="1">
            <a:spLocks/>
          </p:cNvSpPr>
          <p:nvPr/>
        </p:nvSpPr>
        <p:spPr>
          <a:xfrm>
            <a:off x="378691" y="1600199"/>
            <a:ext cx="11009745" cy="49784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r>
              <a:rPr lang="en-US" sz="1800" b="1" kern="100" dirty="0">
                <a:effectLst/>
                <a:latin typeface="Georgia" panose="02040502050405020303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PROGRAM BUDGET - FINANCIAL RESPONSIBILITIES OF PROGRAM COMMITTEES </a:t>
            </a:r>
          </a:p>
          <a:p>
            <a:pPr marL="0" marR="0">
              <a:lnSpc>
                <a:spcPct val="107000"/>
              </a:lnSpc>
              <a:spcBef>
                <a:spcPts val="10"/>
              </a:spcBef>
              <a:spcAft>
                <a:spcPts val="10"/>
              </a:spcAft>
            </a:pPr>
            <a:endParaRPr lang="en-US" sz="1800" kern="100" dirty="0">
              <a:effectLst/>
              <a:latin typeface="Georgia" panose="020405020504050203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</a:rPr>
              <a:t>Program committee chairmen must approve (by signature on vouchers) all requests for expenditures from their respective committees</a:t>
            </a:r>
          </a:p>
          <a:p>
            <a:pPr>
              <a:lnSpc>
                <a:spcPct val="100000"/>
              </a:lnSpc>
            </a:pPr>
            <a:endParaRPr lang="en-US" sz="2500" b="1" dirty="0">
              <a:solidFill>
                <a:srgbClr val="009900"/>
              </a:solidFill>
              <a:effectLst/>
              <a:latin typeface="Georgia" panose="02040502050405020303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</a:rPr>
              <a:t>Budget revisions (including the transfer of funds from one program committee to another program committee) must be presented to the Executive committee first for recommendation </a:t>
            </a:r>
          </a:p>
          <a:p>
            <a:pPr>
              <a:lnSpc>
                <a:spcPct val="100000"/>
              </a:lnSpc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    and then present to the chapter for their approval or non-approval</a:t>
            </a:r>
          </a:p>
          <a:p>
            <a:pPr>
              <a:lnSpc>
                <a:spcPct val="100000"/>
              </a:lnSpc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500" b="1" dirty="0">
                <a:solidFill>
                  <a:srgbClr val="009900"/>
                </a:solidFill>
                <a:effectLst/>
                <a:latin typeface="Georgia" panose="02040502050405020303" pitchFamily="18" charset="0"/>
                <a:ea typeface="Cambria" panose="02040503050406030204" pitchFamily="18" charset="0"/>
              </a:rPr>
              <a:t>The Tamiouchos cannot disburse funds until approval has been granted by chapter members majority vote</a:t>
            </a:r>
            <a:endParaRPr lang="en-US" sz="3300" b="1" dirty="0">
              <a:solidFill>
                <a:srgbClr val="0099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f_kyz2nwy10">
            <a:extLst>
              <a:ext uri="{FF2B5EF4-FFF2-40B4-BE49-F238E27FC236}">
                <a16:creationId xmlns:a16="http://schemas.microsoft.com/office/drawing/2014/main" id="{B3235CBD-1EE1-FD09-D8B9-D2823B24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20" y="279399"/>
            <a:ext cx="1190171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353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745B-7797-70AD-F247-DAEDBFC8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16399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Agenda</a:t>
            </a:r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What is a Committee?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Role of a Committee Chairman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Committee Meeting Basics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Principals &amp; Rules to Conduct a Meeting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MINIMUM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endParaRPr lang="en-US" sz="4000" b="1" dirty="0">
              <a:solidFill>
                <a:schemeClr val="accent6">
                  <a:lumMod val="75000"/>
                </a:schemeClr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78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ink dollar signs&#10;&#10;Description automatically generated">
            <a:extLst>
              <a:ext uri="{FF2B5EF4-FFF2-40B4-BE49-F238E27FC236}">
                <a16:creationId xmlns:a16="http://schemas.microsoft.com/office/drawing/2014/main" id="{98E1A973-4EC6-044D-DD0C-FA9BBD3C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450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D09C9-F017-4225-17A7-4C2C0B969AFE}"/>
              </a:ext>
            </a:extLst>
          </p:cNvPr>
          <p:cNvSpPr txBox="1">
            <a:spLocks/>
          </p:cNvSpPr>
          <p:nvPr/>
        </p:nvSpPr>
        <p:spPr>
          <a:xfrm>
            <a:off x="738909" y="406400"/>
            <a:ext cx="9847811" cy="1193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Alpha Kappa Alpha Sorority, Incorporated</a:t>
            </a:r>
            <a:r>
              <a:rPr lang="en-US" sz="1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®</a:t>
            </a:r>
            <a:b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Theta Rho Omega Chapter</a:t>
            </a:r>
            <a:br>
              <a:rPr lang="en-US" sz="2400">
                <a:latin typeface="Georgia" panose="02040502050405020303" pitchFamily="18" charset="0"/>
              </a:rPr>
            </a:br>
            <a:r>
              <a:rPr lang="en-US" sz="2700" b="1">
                <a:latin typeface="Georgia" panose="02040502050405020303" pitchFamily="18" charset="0"/>
              </a:rPr>
              <a:t>Officer and Committee Chairmen Financial Responsibilities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" name="f_kyz2nwy10">
            <a:extLst>
              <a:ext uri="{FF2B5EF4-FFF2-40B4-BE49-F238E27FC236}">
                <a16:creationId xmlns:a16="http://schemas.microsoft.com/office/drawing/2014/main" id="{B3235CBD-1EE1-FD09-D8B9-D2823B24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20" y="279399"/>
            <a:ext cx="1190171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AE917F-DF9B-E836-AEFD-4429DA6CC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819" y="1511553"/>
            <a:ext cx="5892800" cy="5136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D27D1F-0B64-8885-D6F1-FCA8CC114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10" y="1577975"/>
            <a:ext cx="4367296" cy="22228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6C8E51-DCAD-16A5-4A07-EA310FFA2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909" y="3938705"/>
            <a:ext cx="3378374" cy="27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70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ink dollar signs&#10;&#10;Description automatically generated">
            <a:extLst>
              <a:ext uri="{FF2B5EF4-FFF2-40B4-BE49-F238E27FC236}">
                <a16:creationId xmlns:a16="http://schemas.microsoft.com/office/drawing/2014/main" id="{98E1A973-4EC6-044D-DD0C-FA9BBD3C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450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D09C9-F017-4225-17A7-4C2C0B969AFE}"/>
              </a:ext>
            </a:extLst>
          </p:cNvPr>
          <p:cNvSpPr txBox="1">
            <a:spLocks/>
          </p:cNvSpPr>
          <p:nvPr/>
        </p:nvSpPr>
        <p:spPr>
          <a:xfrm>
            <a:off x="738909" y="406400"/>
            <a:ext cx="9847811" cy="1193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Alpha Kappa Alpha Sorority, Incorporated</a:t>
            </a:r>
            <a:r>
              <a:rPr lang="en-US" sz="1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®</a:t>
            </a:r>
            <a:b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Theta Rho Omega Chapter</a:t>
            </a:r>
            <a:br>
              <a:rPr lang="en-US" sz="2400">
                <a:latin typeface="Georgia" panose="02040502050405020303" pitchFamily="18" charset="0"/>
              </a:rPr>
            </a:br>
            <a:r>
              <a:rPr lang="en-US" sz="2700" b="1">
                <a:latin typeface="Georgia" panose="02040502050405020303" pitchFamily="18" charset="0"/>
              </a:rPr>
              <a:t>Officer and Committee Chairmen Financial Responsibilities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" name="f_kyz2nwy10">
            <a:extLst>
              <a:ext uri="{FF2B5EF4-FFF2-40B4-BE49-F238E27FC236}">
                <a16:creationId xmlns:a16="http://schemas.microsoft.com/office/drawing/2014/main" id="{B3235CBD-1EE1-FD09-D8B9-D2823B24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20" y="279399"/>
            <a:ext cx="1190171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A0DAF1-14D3-21E9-F604-7E098A3E7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24" y="1663867"/>
            <a:ext cx="5315515" cy="4787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7D0A38-2BAC-6BC2-1398-E1315C753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339" y="2439479"/>
            <a:ext cx="5264421" cy="29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76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group of pink dollar signs&#10;&#10;Description automatically generated">
            <a:extLst>
              <a:ext uri="{FF2B5EF4-FFF2-40B4-BE49-F238E27FC236}">
                <a16:creationId xmlns:a16="http://schemas.microsoft.com/office/drawing/2014/main" id="{98E1A973-4EC6-044D-DD0C-FA9BBD3C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450" r="-1" b="-1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AD09C9-F017-4225-17A7-4C2C0B969AFE}"/>
              </a:ext>
            </a:extLst>
          </p:cNvPr>
          <p:cNvSpPr txBox="1">
            <a:spLocks/>
          </p:cNvSpPr>
          <p:nvPr/>
        </p:nvSpPr>
        <p:spPr>
          <a:xfrm>
            <a:off x="738909" y="406400"/>
            <a:ext cx="9847811" cy="1193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Alpha Kappa Alpha Sorority, Incorporated</a:t>
            </a:r>
            <a:r>
              <a:rPr lang="en-US" sz="1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®</a:t>
            </a:r>
            <a:b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2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Theta Rho Omega Chapter</a:t>
            </a:r>
            <a:br>
              <a:rPr lang="en-US" sz="2400">
                <a:latin typeface="Georgia" panose="02040502050405020303" pitchFamily="18" charset="0"/>
              </a:rPr>
            </a:br>
            <a:r>
              <a:rPr lang="en-US" sz="2700" b="1">
                <a:latin typeface="Georgia" panose="02040502050405020303" pitchFamily="18" charset="0"/>
              </a:rPr>
              <a:t>Officer and Committee Chairmen Financial Responsibilities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2" name="f_kyz2nwy10">
            <a:extLst>
              <a:ext uri="{FF2B5EF4-FFF2-40B4-BE49-F238E27FC236}">
                <a16:creationId xmlns:a16="http://schemas.microsoft.com/office/drawing/2014/main" id="{B3235CBD-1EE1-FD09-D8B9-D2823B24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720" y="279399"/>
            <a:ext cx="1190171" cy="117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8D4E8A-E55A-8541-2E0F-80833B5AFC8E}"/>
              </a:ext>
            </a:extLst>
          </p:cNvPr>
          <p:cNvSpPr txBox="1"/>
          <p:nvPr/>
        </p:nvSpPr>
        <p:spPr>
          <a:xfrm>
            <a:off x="424873" y="2551837"/>
            <a:ext cx="10668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9900"/>
                </a:solidFill>
                <a:latin typeface="Georgia" panose="02040502050405020303" pitchFamily="18" charset="0"/>
              </a:rPr>
              <a:t>Presentation Sources: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9900"/>
                </a:solidFill>
                <a:latin typeface="Georgia" panose="02040502050405020303" pitchFamily="18" charset="0"/>
              </a:rPr>
              <a:t>TRO Bylaws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9900"/>
                </a:solidFill>
                <a:latin typeface="Georgia" panose="02040502050405020303" pitchFamily="18" charset="0"/>
              </a:rPr>
              <a:t>TRO Operations Manual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9900"/>
                </a:solidFill>
                <a:latin typeface="Georgia" panose="02040502050405020303" pitchFamily="18" charset="0"/>
              </a:rPr>
              <a:t>Alpha Kappa Alpha Sorority, Incorporated financial procedures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12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554809">
            <a:off x="-710269" y="4567851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054082" y="-685800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233741" y="2375825"/>
            <a:ext cx="12659482" cy="125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0715"/>
              </a:lnSpc>
            </a:pPr>
            <a:r>
              <a:rPr lang="en-US" sz="7653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TECHNOLOGY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42160" y="3730837"/>
            <a:ext cx="4707681" cy="38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</a:pPr>
            <a:r>
              <a:rPr lang="en-US" sz="226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Soror Brittany and Soror Imani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A1E24-A387-C934-654E-365FBF02F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9B75260-D512-D98F-BEBD-DD75B9DC695C}"/>
              </a:ext>
            </a:extLst>
          </p:cNvPr>
          <p:cNvGrpSpPr/>
          <p:nvPr/>
        </p:nvGrpSpPr>
        <p:grpSpPr>
          <a:xfrm>
            <a:off x="508000" y="685800"/>
            <a:ext cx="10820400" cy="5486400"/>
            <a:chOff x="0" y="0"/>
            <a:chExt cx="4274726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490220-CF59-9271-F9AD-58DFBEF5FCA4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450BD35-257E-AA41-11F5-E45695BC1D5A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0DFE56BC-C31E-DEA3-5593-65018120AF94}"/>
              </a:ext>
            </a:extLst>
          </p:cNvPr>
          <p:cNvSpPr/>
          <p:nvPr/>
        </p:nvSpPr>
        <p:spPr>
          <a:xfrm rot="-3729506">
            <a:off x="9823984" y="4483760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E25C4DB-6556-871A-56A7-02DCDDB4D37F}"/>
              </a:ext>
            </a:extLst>
          </p:cNvPr>
          <p:cNvSpPr/>
          <p:nvPr/>
        </p:nvSpPr>
        <p:spPr>
          <a:xfrm>
            <a:off x="-598516" y="-890891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490CCC2F-1BAD-C865-54EE-B4F8AEB70293}"/>
              </a:ext>
            </a:extLst>
          </p:cNvPr>
          <p:cNvSpPr txBox="1"/>
          <p:nvPr/>
        </p:nvSpPr>
        <p:spPr>
          <a:xfrm>
            <a:off x="-1446900" y="2898165"/>
            <a:ext cx="15104254" cy="938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802"/>
              </a:lnSpc>
            </a:pPr>
            <a:r>
              <a:rPr lang="en-US" sz="5573" b="1" u="sng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6" tooltip="https://forms.gle/RBBepqGzFNWyFhn59"/>
              </a:rPr>
              <a:t>TRO Flyer Request Form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9E8CC7C-DE46-E5C3-D10A-2054D6172F9B}"/>
              </a:ext>
            </a:extLst>
          </p:cNvPr>
          <p:cNvSpPr txBox="1"/>
          <p:nvPr/>
        </p:nvSpPr>
        <p:spPr>
          <a:xfrm>
            <a:off x="1642745" y="1257405"/>
            <a:ext cx="8924963" cy="66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65"/>
              </a:lnSpc>
            </a:pPr>
            <a:r>
              <a:rPr lang="en-US" sz="4046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HOW TO REQUEST A FLYER</a:t>
            </a:r>
          </a:p>
        </p:txBody>
      </p:sp>
    </p:spTree>
    <p:extLst>
      <p:ext uri="{BB962C8B-B14F-4D97-AF65-F5344CB8AC3E}">
        <p14:creationId xmlns:p14="http://schemas.microsoft.com/office/powerpoint/2010/main" val="4017460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554809">
            <a:off x="-710269" y="4567851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054082" y="-685800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08159" y="1236484"/>
            <a:ext cx="6175683" cy="657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4000" b="1" dirty="0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TAKEAWAYS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7189" y="2241974"/>
            <a:ext cx="9851209" cy="2434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9397" lvl="1" indent="-244699" defTabSz="609630">
              <a:lnSpc>
                <a:spcPts val="3173"/>
              </a:lnSpc>
              <a:buFont typeface="Arial"/>
              <a:buChar char="•"/>
            </a:pPr>
            <a:r>
              <a:rPr lang="en-US" sz="22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Allow at least one month advanced notice for flyer requests*</a:t>
            </a:r>
          </a:p>
          <a:p>
            <a:pPr marL="978795" lvl="2" indent="-326265" defTabSz="609630">
              <a:lnSpc>
                <a:spcPts val="3173"/>
              </a:lnSpc>
              <a:buFont typeface="Arial"/>
              <a:buChar char="⚬"/>
            </a:pPr>
            <a:r>
              <a:rPr lang="en-US" sz="22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1-2 weeks for flyer design, edits, and approval process</a:t>
            </a:r>
          </a:p>
          <a:p>
            <a:pPr marL="978795" lvl="2" indent="-326265" defTabSz="609630">
              <a:lnSpc>
                <a:spcPts val="3173"/>
              </a:lnSpc>
              <a:buFont typeface="Arial"/>
              <a:buChar char="⚬"/>
            </a:pPr>
            <a:r>
              <a:rPr lang="en-US" sz="22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2-3 weeks for event to be publicized on social media</a:t>
            </a:r>
          </a:p>
          <a:p>
            <a:pPr marL="489397" lvl="1" indent="-244699" defTabSz="609630">
              <a:lnSpc>
                <a:spcPts val="3173"/>
              </a:lnSpc>
              <a:buFont typeface="Arial"/>
              <a:buChar char="•"/>
            </a:pPr>
            <a:r>
              <a:rPr lang="en-US" sz="22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Don’t forget to include your desired caption (including any links, tags, etc.)</a:t>
            </a:r>
          </a:p>
          <a:p>
            <a:pPr algn="ctr" defTabSz="609630">
              <a:lnSpc>
                <a:spcPts val="3173"/>
              </a:lnSpc>
            </a:pPr>
            <a:r>
              <a:rPr lang="en-US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Flyer requests made outside of the allotted time window will not be accepted.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3729506">
            <a:off x="9823984" y="4483760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598516" y="-890891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1456127" y="2563900"/>
            <a:ext cx="15104254" cy="938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802"/>
              </a:lnSpc>
            </a:pPr>
            <a:r>
              <a:rPr lang="en-US" sz="5573" b="1" u="sng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  <a:hlinkClick r:id="rId6" tooltip="https://troaka.wildapricot.org"/>
              </a:rPr>
              <a:t>TRO Wild Apricot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33519" y="1105352"/>
            <a:ext cx="8924963" cy="139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65"/>
              </a:lnSpc>
            </a:pPr>
            <a:r>
              <a:rPr lang="en-US" sz="4046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REGISTRATION FOR YOUR EVENTS</a:t>
            </a:r>
          </a:p>
        </p:txBody>
      </p:sp>
      <p:pic>
        <p:nvPicPr>
          <p:cNvPr id="10" name="Picture 9" descr="A group of women in green and pink&#10;&#10;Description automatically generated">
            <a:extLst>
              <a:ext uri="{FF2B5EF4-FFF2-40B4-BE49-F238E27FC236}">
                <a16:creationId xmlns:a16="http://schemas.microsoft.com/office/drawing/2014/main" id="{DD5FE4E7-5436-0D4B-D48A-ABF070AEF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0"/>
          <a:stretch/>
        </p:blipFill>
        <p:spPr>
          <a:xfrm>
            <a:off x="4048331" y="3562752"/>
            <a:ext cx="4095338" cy="224413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E5D641-B143-1611-901F-A74F43E30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A993F54-B371-2892-5F08-9EFBC8BB8E6A}"/>
              </a:ext>
            </a:extLst>
          </p:cNvPr>
          <p:cNvGrpSpPr/>
          <p:nvPr/>
        </p:nvGrpSpPr>
        <p:grpSpPr>
          <a:xfrm>
            <a:off x="685800" y="712020"/>
            <a:ext cx="10820400" cy="5486400"/>
            <a:chOff x="0" y="0"/>
            <a:chExt cx="4274726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3C6E13A-5E2F-DEE7-3764-0E3495D55604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E468187-66AE-46FF-BB28-1D477DFA4F23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F5B7DD8-1600-937B-5AFF-AD7A114A0AFA}"/>
              </a:ext>
            </a:extLst>
          </p:cNvPr>
          <p:cNvSpPr/>
          <p:nvPr/>
        </p:nvSpPr>
        <p:spPr>
          <a:xfrm rot="1554809">
            <a:off x="-710269" y="4567851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149C124-94D4-EF56-3EFE-89F51290939E}"/>
              </a:ext>
            </a:extLst>
          </p:cNvPr>
          <p:cNvSpPr/>
          <p:nvPr/>
        </p:nvSpPr>
        <p:spPr>
          <a:xfrm>
            <a:off x="10054082" y="-685800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C453968-656E-6665-BCD4-E33D59CF3264}"/>
              </a:ext>
            </a:extLst>
          </p:cNvPr>
          <p:cNvSpPr txBox="1"/>
          <p:nvPr/>
        </p:nvSpPr>
        <p:spPr>
          <a:xfrm>
            <a:off x="1000297" y="472044"/>
            <a:ext cx="9851209" cy="570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defTabSz="609630">
              <a:lnSpc>
                <a:spcPts val="3173"/>
              </a:lnSpc>
            </a:pPr>
            <a:endParaRPr lang="en-US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89397" lvl="1" indent="-244699" defTabSz="609630">
              <a:lnSpc>
                <a:spcPts val="3173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streamline the 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registration process 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TRO Member Events, we will use 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Wild Apricot (WA)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Please submit an 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Event Registration Request 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via email:</a:t>
            </a:r>
          </a:p>
          <a:p>
            <a:pPr marL="946597" lvl="2" indent="-244699" defTabSz="609630">
              <a:lnSpc>
                <a:spcPts val="3173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may email anyone on Technology directly</a:t>
            </a:r>
          </a:p>
          <a:p>
            <a:pPr marL="946597" lvl="2" indent="-244699" defTabSz="609630">
              <a:lnSpc>
                <a:spcPts val="3173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Include event date, time, location, details, flyer, etc. </a:t>
            </a:r>
          </a:p>
          <a:p>
            <a:pPr marL="946597" lvl="2" indent="-244699" defTabSz="609630">
              <a:lnSpc>
                <a:spcPts val="3173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Event will automatically populate on the Chapter Calendar</a:t>
            </a:r>
          </a:p>
          <a:p>
            <a:pPr marL="946597" lvl="2" indent="-244699" defTabSz="609630">
              <a:lnSpc>
                <a:spcPts val="3173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Technology will send the event link for you to utilize; we recommend using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bit.ly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for short links and QR Code Monkey to create a QR Code for flyers</a:t>
            </a:r>
          </a:p>
          <a:p>
            <a:pPr marL="701898" lvl="2" defTabSz="609630">
              <a:lnSpc>
                <a:spcPts val="3173"/>
              </a:lnSpc>
            </a:pPr>
            <a:endParaRPr lang="en-US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89397" lvl="1" indent="-244699" defTabSz="609630">
              <a:lnSpc>
                <a:spcPts val="3173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</a:t>
            </a:r>
            <a:r>
              <a:rPr lang="en-US" sz="2000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non-TRO member events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you may use other registration methods, as well as WA.</a:t>
            </a:r>
          </a:p>
          <a:p>
            <a:pPr marL="946597" lvl="2" indent="-244699" defTabSz="609630">
              <a:lnSpc>
                <a:spcPts val="3173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using WA, please follow the same steps above</a:t>
            </a:r>
          </a:p>
          <a:p>
            <a:pPr marL="946597" lvl="2" indent="-244699" defTabSz="609630">
              <a:lnSpc>
                <a:spcPts val="3173"/>
              </a:lnSpc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01898" lvl="2" algn="ctr" defTabSz="609630">
              <a:lnSpc>
                <a:spcPts val="3173"/>
              </a:lnSpc>
            </a:pPr>
            <a:r>
              <a:rPr lang="en-US" sz="20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Please email requests at least 2-4 weeks prior to the event.</a:t>
            </a:r>
          </a:p>
        </p:txBody>
      </p:sp>
      <p:pic>
        <p:nvPicPr>
          <p:cNvPr id="1026" name="Picture 2" descr="COVID, Mission Critical Skills ...">
            <a:extLst>
              <a:ext uri="{FF2B5EF4-FFF2-40B4-BE49-F238E27FC236}">
                <a16:creationId xmlns:a16="http://schemas.microsoft.com/office/drawing/2014/main" id="{DFF3671F-F921-DA6C-644B-965CB117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657" y="5949858"/>
            <a:ext cx="31115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98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554809">
            <a:off x="-710269" y="4567851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054082" y="-685800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98817" y="713809"/>
            <a:ext cx="7120642" cy="1351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3200" b="1" dirty="0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HELPFUL EVENT REMIDERS </a:t>
            </a:r>
          </a:p>
          <a:p>
            <a:pPr algn="ctr" defTabSz="609630">
              <a:lnSpc>
                <a:spcPts val="5600"/>
              </a:lnSpc>
            </a:pPr>
            <a:r>
              <a:rPr lang="en-US" sz="3200" b="1" dirty="0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FROM TECHNOLOGY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0395" y="2229696"/>
            <a:ext cx="9851209" cy="325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defTabSz="609630">
              <a:lnSpc>
                <a:spcPts val="3173"/>
              </a:lnSpc>
            </a:pPr>
            <a:r>
              <a:rPr lang="en-US" sz="2266" b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Committee Chairmen:</a:t>
            </a:r>
          </a:p>
          <a:p>
            <a:pPr marL="489397" lvl="1" indent="-244699" defTabSz="609630">
              <a:lnSpc>
                <a:spcPts val="3173"/>
              </a:lnSpc>
              <a:buFont typeface="Arial"/>
              <a:buChar char="•"/>
            </a:pPr>
            <a:r>
              <a:rPr lang="en-US" sz="22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Email event registrants 1-2 days prior to event as a reminder and to share additional details (i.e. Zoom meeting link)</a:t>
            </a:r>
          </a:p>
          <a:p>
            <a:pPr marL="489397" lvl="1" indent="-244699" defTabSz="609630">
              <a:lnSpc>
                <a:spcPts val="3173"/>
              </a:lnSpc>
              <a:buFont typeface="Arial"/>
              <a:buChar char="•"/>
            </a:pPr>
            <a:endParaRPr lang="en-US" sz="226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89397" lvl="1" indent="-244699" defTabSz="609630">
              <a:lnSpc>
                <a:spcPts val="3173"/>
              </a:lnSpc>
              <a:buFont typeface="Arial"/>
              <a:buChar char="•"/>
            </a:pPr>
            <a:r>
              <a:rPr lang="en-US" sz="22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Email event registrants a ‘Thank You’ email post event and include the evaluation link</a:t>
            </a:r>
          </a:p>
          <a:p>
            <a:pPr defTabSz="609630">
              <a:lnSpc>
                <a:spcPts val="3173"/>
              </a:lnSpc>
            </a:pPr>
            <a:endParaRPr lang="en-US" sz="226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609630">
              <a:lnSpc>
                <a:spcPts val="3173"/>
              </a:lnSpc>
            </a:pPr>
            <a:endParaRPr lang="en-US" sz="226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271FE-D9D8-BA29-87CE-1E2CDEF5C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30C2004-1C74-775C-AB6C-F87F66A0E472}"/>
              </a:ext>
            </a:extLst>
          </p:cNvPr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EFA591B-CE09-8177-2A43-A71EFB9E493F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4494DF4-BC68-2B16-1A90-7DAD9CE8E1FB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4FB0FAD-3529-3749-06CF-3E55B8D366C5}"/>
              </a:ext>
            </a:extLst>
          </p:cNvPr>
          <p:cNvSpPr/>
          <p:nvPr/>
        </p:nvSpPr>
        <p:spPr>
          <a:xfrm rot="1554809">
            <a:off x="-710269" y="4567851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45C94BB-FE27-0596-E4D2-E6F372CFD518}"/>
              </a:ext>
            </a:extLst>
          </p:cNvPr>
          <p:cNvSpPr/>
          <p:nvPr/>
        </p:nvSpPr>
        <p:spPr>
          <a:xfrm>
            <a:off x="10054082" y="-685800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E326E86-9359-9BBB-A5EF-B1DEFF6A0FEF}"/>
              </a:ext>
            </a:extLst>
          </p:cNvPr>
          <p:cNvSpPr txBox="1"/>
          <p:nvPr/>
        </p:nvSpPr>
        <p:spPr>
          <a:xfrm>
            <a:off x="3008159" y="1236484"/>
            <a:ext cx="6175683" cy="657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4000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EVALUATIONS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0BEE8B9-FE7C-C85B-1BC4-AA6E2EA72226}"/>
              </a:ext>
            </a:extLst>
          </p:cNvPr>
          <p:cNvSpPr txBox="1"/>
          <p:nvPr/>
        </p:nvSpPr>
        <p:spPr>
          <a:xfrm>
            <a:off x="1487189" y="2241974"/>
            <a:ext cx="9851209" cy="2024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9397" lvl="1" indent="-244699" defTabSz="609630">
              <a:lnSpc>
                <a:spcPts val="3173"/>
              </a:lnSpc>
              <a:buFont typeface="Arial"/>
              <a:buChar char="•"/>
            </a:pPr>
            <a:r>
              <a:rPr lang="en-US" sz="22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Template to be shared via </a:t>
            </a:r>
            <a:r>
              <a:rPr lang="en-US" sz="2266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GoogleDrive</a:t>
            </a:r>
            <a:endParaRPr lang="en-US" sz="226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8795" lvl="2" indent="-326265" defTabSz="609630">
              <a:lnSpc>
                <a:spcPts val="3173"/>
              </a:lnSpc>
              <a:buFont typeface="Arial"/>
              <a:buChar char="⚬"/>
            </a:pPr>
            <a:r>
              <a:rPr lang="en-US" sz="22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Make a copy and customize for your events</a:t>
            </a:r>
          </a:p>
          <a:p>
            <a:pPr marL="978795" lvl="2" indent="-326265" defTabSz="609630">
              <a:lnSpc>
                <a:spcPts val="3173"/>
              </a:lnSpc>
              <a:buFont typeface="Arial"/>
              <a:buChar char="⚬"/>
            </a:pPr>
            <a:r>
              <a:rPr lang="en-US" sz="22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Share/Add </a:t>
            </a:r>
            <a:r>
              <a:rPr lang="en-US" sz="22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troaka@gmail.com</a:t>
            </a:r>
            <a:r>
              <a:rPr lang="en-US" sz="2266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as a Collaborator on the form</a:t>
            </a:r>
          </a:p>
          <a:p>
            <a:pPr marL="489397" lvl="1" indent="-244699" defTabSz="609630">
              <a:lnSpc>
                <a:spcPts val="3173"/>
              </a:lnSpc>
              <a:buFont typeface="Arial"/>
              <a:buChar char="•"/>
            </a:pPr>
            <a:endParaRPr lang="en-US" sz="226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defTabSz="609630">
              <a:lnSpc>
                <a:spcPts val="3173"/>
              </a:lnSpc>
            </a:pPr>
            <a:endParaRPr lang="en-US" sz="2266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299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041A4-A00F-0C42-7A62-DF5450611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868F-316E-72BB-AF36-ED46C96E4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1639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n-US" b="1" dirty="0">
                <a:solidFill>
                  <a:srgbClr val="FB79F2"/>
                </a:solidFill>
                <a:latin typeface="Avenir Next LT Pro Light" panose="020B0304020202020204" pitchFamily="34" charset="0"/>
              </a:rPr>
              <a:t>What is a Committee?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A committee is a body of one or more people, elected or appointed by the Basileus and/or the chapter, to consider, investigate, or take action on certain matters or subjects, or to do all of these things.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	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b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</a:br>
            <a:endParaRPr lang="en-US" sz="4000" b="1" dirty="0">
              <a:solidFill>
                <a:schemeClr val="accent6">
                  <a:lumMod val="75000"/>
                </a:schemeClr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95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3729506">
            <a:off x="9823984" y="4483760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598516" y="-890891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33519" y="1105352"/>
            <a:ext cx="8924963" cy="66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65"/>
              </a:lnSpc>
            </a:pPr>
            <a:r>
              <a:rPr lang="en-US" sz="4046" b="1" dirty="0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CHAPTER CALENDAR</a:t>
            </a:r>
          </a:p>
        </p:txBody>
      </p:sp>
      <p:pic>
        <p:nvPicPr>
          <p:cNvPr id="10" name="Picture 9" descr="A screenshot of a web page&#10;&#10;Description automatically generated">
            <a:extLst>
              <a:ext uri="{FF2B5EF4-FFF2-40B4-BE49-F238E27FC236}">
                <a16:creationId xmlns:a16="http://schemas.microsoft.com/office/drawing/2014/main" id="{97D992C3-CBF7-CD68-2B45-A4CF49EA01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6" y="1914510"/>
            <a:ext cx="5323479" cy="2678960"/>
          </a:xfrm>
          <a:prstGeom prst="rect">
            <a:avLst/>
          </a:prstGeom>
        </p:spPr>
      </p:pic>
      <p:pic>
        <p:nvPicPr>
          <p:cNvPr id="12" name="Picture 11" descr="A screenshot of a calendar&#10;&#10;Description automatically generated">
            <a:extLst>
              <a:ext uri="{FF2B5EF4-FFF2-40B4-BE49-F238E27FC236}">
                <a16:creationId xmlns:a16="http://schemas.microsoft.com/office/drawing/2014/main" id="{F1503189-CBB1-26D3-ED0E-83FC986803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90" y="1914510"/>
            <a:ext cx="4722824" cy="2678961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7CE5376C-A36E-D8DC-5B97-2860F96C20B6}"/>
              </a:ext>
            </a:extLst>
          </p:cNvPr>
          <p:cNvSpPr txBox="1"/>
          <p:nvPr/>
        </p:nvSpPr>
        <p:spPr>
          <a:xfrm>
            <a:off x="1170395" y="4734240"/>
            <a:ext cx="9851209" cy="201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4698" lvl="1" algn="ctr" defTabSz="609630">
              <a:lnSpc>
                <a:spcPts val="3173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Chapter calendar may be accessed via Wild Apricot. We need YOUR help to keep it updated. Please provide your events &amp; dates as soon as possible.</a:t>
            </a:r>
          </a:p>
          <a:p>
            <a:pPr marL="244698" lvl="1" algn="ctr" defTabSz="609630">
              <a:lnSpc>
                <a:spcPts val="3173"/>
              </a:lnSpc>
            </a:pPr>
            <a:r>
              <a:rPr lang="en-US" sz="1400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Check back periodically for updates. Please share with your committee members.</a:t>
            </a:r>
          </a:p>
          <a:p>
            <a:pPr marL="489397" lvl="1" indent="-244699" algn="ctr" defTabSz="609630">
              <a:lnSpc>
                <a:spcPts val="3173"/>
              </a:lnSpc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defTabSz="609630">
              <a:lnSpc>
                <a:spcPts val="3173"/>
              </a:lnSpc>
            </a:pPr>
            <a:endParaRPr lang="en-US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7998" y="589359"/>
            <a:ext cx="10820400" cy="5582841"/>
            <a:chOff x="0" y="-38100"/>
            <a:chExt cx="4274726" cy="2205567"/>
          </a:xfrm>
        </p:grpSpPr>
        <p:sp>
          <p:nvSpPr>
            <p:cNvPr id="3" name="Freeform 3"/>
            <p:cNvSpPr/>
            <p:nvPr/>
          </p:nvSpPr>
          <p:spPr>
            <a:xfrm>
              <a:off x="0" y="-31153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554809">
            <a:off x="-1386209" y="4710881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054082" y="-685800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08158" y="807314"/>
            <a:ext cx="6175683" cy="137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lang="en-US" sz="4000" b="1" dirty="0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REQUESTING A ZOOM MEETING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A366C6A-D003-2961-0DF6-A71C0EAAA9F2}"/>
              </a:ext>
            </a:extLst>
          </p:cNvPr>
          <p:cNvSpPr/>
          <p:nvPr/>
        </p:nvSpPr>
        <p:spPr>
          <a:xfrm>
            <a:off x="1752121" y="2626596"/>
            <a:ext cx="3659620" cy="303360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5EDAE3-4D39-3505-5E1B-CF3E184C455C}"/>
              </a:ext>
            </a:extLst>
          </p:cNvPr>
          <p:cNvSpPr txBox="1"/>
          <p:nvPr/>
        </p:nvSpPr>
        <p:spPr>
          <a:xfrm>
            <a:off x="1752121" y="2913559"/>
            <a:ext cx="3570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Expecting more than 50 attendees, we recommend using a Webinar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It is critical to plan a ‘tech check’ and run-through the day prior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You may request a Webinar by emailing a request to the Technology Committee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CDE4711-52FA-2869-C2E6-E9FD3175D527}"/>
              </a:ext>
            </a:extLst>
          </p:cNvPr>
          <p:cNvSpPr/>
          <p:nvPr/>
        </p:nvSpPr>
        <p:spPr>
          <a:xfrm>
            <a:off x="2598903" y="2425886"/>
            <a:ext cx="2100451" cy="454243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radley Hand ITC" panose="03070402050302030203" pitchFamily="66" charset="77"/>
              </a:rPr>
              <a:t>WEBINAR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C4B7113-CB09-3609-8674-36DF5301716C}"/>
              </a:ext>
            </a:extLst>
          </p:cNvPr>
          <p:cNvSpPr/>
          <p:nvPr/>
        </p:nvSpPr>
        <p:spPr>
          <a:xfrm>
            <a:off x="6780259" y="2616919"/>
            <a:ext cx="3659620" cy="303360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6E2D8E4-E75A-848E-F8B2-42030CBAD0AC}"/>
              </a:ext>
            </a:extLst>
          </p:cNvPr>
          <p:cNvSpPr/>
          <p:nvPr/>
        </p:nvSpPr>
        <p:spPr>
          <a:xfrm>
            <a:off x="7641905" y="2399474"/>
            <a:ext cx="2100451" cy="454243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Bradley Hand ITC" panose="03070402050302030203" pitchFamily="66" charset="77"/>
              </a:rPr>
              <a:t>MEETING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505885-E280-23C0-3419-0DFDE58DC6FA}"/>
              </a:ext>
            </a:extLst>
          </p:cNvPr>
          <p:cNvSpPr txBox="1"/>
          <p:nvPr/>
        </p:nvSpPr>
        <p:spPr>
          <a:xfrm>
            <a:off x="6824991" y="2783333"/>
            <a:ext cx="3570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Soror only or small group settings, we recommend using a Meeting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You may request a meeting invitation by emailing a request to the Technology Committee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Technology can provide meeting links for your committee meetings, if needed.</a:t>
            </a:r>
          </a:p>
          <a:p>
            <a:pPr marL="742950" lvl="1" indent="-285750">
              <a:buFontTx/>
              <a:buChar char="-"/>
            </a:pPr>
            <a:r>
              <a:rPr lang="en-US" sz="1400" dirty="0"/>
              <a:t>To ensure participation, use Zoom unless otherwise decided by the committee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706025">
            <a:off x="-1822561" y="3218078"/>
            <a:ext cx="8696173" cy="8111158"/>
          </a:xfrm>
          <a:custGeom>
            <a:avLst/>
            <a:gdLst/>
            <a:ahLst/>
            <a:cxnLst/>
            <a:rect l="l" t="t" r="r" b="b"/>
            <a:pathLst>
              <a:path w="13044260" h="12166737">
                <a:moveTo>
                  <a:pt x="0" y="0"/>
                </a:moveTo>
                <a:lnTo>
                  <a:pt x="13044260" y="0"/>
                </a:lnTo>
                <a:lnTo>
                  <a:pt x="13044260" y="12166737"/>
                </a:lnTo>
                <a:lnTo>
                  <a:pt x="0" y="12166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609306" y="-3895913"/>
            <a:ext cx="5910793" cy="6312497"/>
          </a:xfrm>
          <a:custGeom>
            <a:avLst/>
            <a:gdLst/>
            <a:ahLst/>
            <a:cxnLst/>
            <a:rect l="l" t="t" r="r" b="b"/>
            <a:pathLst>
              <a:path w="8866190" h="9468746">
                <a:moveTo>
                  <a:pt x="0" y="0"/>
                </a:moveTo>
                <a:lnTo>
                  <a:pt x="8866189" y="0"/>
                </a:lnTo>
                <a:lnTo>
                  <a:pt x="8866189" y="9468747"/>
                </a:lnTo>
                <a:lnTo>
                  <a:pt x="0" y="9468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2700" y="2652637"/>
            <a:ext cx="10173500" cy="1009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610"/>
              </a:lnSpc>
            </a:pPr>
            <a:r>
              <a:rPr lang="en-US" sz="6150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QUIZ TIME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3729506">
            <a:off x="9823984" y="4483760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598516" y="-890891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14509" y="5485779"/>
            <a:ext cx="6175683" cy="45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QUESTION 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836197" y="2416715"/>
            <a:ext cx="8519607" cy="2024570"/>
            <a:chOff x="0" y="0"/>
            <a:chExt cx="3365770" cy="7998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65771" cy="799830"/>
            </a:xfrm>
            <a:custGeom>
              <a:avLst/>
              <a:gdLst/>
              <a:ahLst/>
              <a:cxnLst/>
              <a:rect l="l" t="t" r="r" b="b"/>
              <a:pathLst>
                <a:path w="3365771" h="799830">
                  <a:moveTo>
                    <a:pt x="3162570" y="0"/>
                  </a:moveTo>
                  <a:cubicBezTo>
                    <a:pt x="3274795" y="0"/>
                    <a:pt x="3365771" y="179048"/>
                    <a:pt x="3365771" y="399915"/>
                  </a:cubicBezTo>
                  <a:cubicBezTo>
                    <a:pt x="3365771" y="620782"/>
                    <a:pt x="3274795" y="799830"/>
                    <a:pt x="3162570" y="799830"/>
                  </a:cubicBezTo>
                  <a:lnTo>
                    <a:pt x="203200" y="799830"/>
                  </a:lnTo>
                  <a:cubicBezTo>
                    <a:pt x="90976" y="799830"/>
                    <a:pt x="0" y="620782"/>
                    <a:pt x="0" y="399915"/>
                  </a:cubicBezTo>
                  <a:cubicBezTo>
                    <a:pt x="0" y="1790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65770" cy="8379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01000" y="2871046"/>
            <a:ext cx="7802701" cy="106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93"/>
              </a:lnSpc>
            </a:pPr>
            <a:r>
              <a:rPr lang="en-US" sz="30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How much advanced notice is needed for flyer requests?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554809">
            <a:off x="-710269" y="4567851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054082" y="-685800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08159" y="5467134"/>
            <a:ext cx="6175683" cy="45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ANSWER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836197" y="2393907"/>
            <a:ext cx="8519607" cy="2070187"/>
            <a:chOff x="0" y="0"/>
            <a:chExt cx="3365770" cy="8178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65771" cy="817852"/>
            </a:xfrm>
            <a:custGeom>
              <a:avLst/>
              <a:gdLst/>
              <a:ahLst/>
              <a:cxnLst/>
              <a:rect l="l" t="t" r="r" b="b"/>
              <a:pathLst>
                <a:path w="3365771" h="817852">
                  <a:moveTo>
                    <a:pt x="3162570" y="0"/>
                  </a:moveTo>
                  <a:cubicBezTo>
                    <a:pt x="3274795" y="0"/>
                    <a:pt x="3365771" y="183082"/>
                    <a:pt x="3365771" y="408926"/>
                  </a:cubicBezTo>
                  <a:cubicBezTo>
                    <a:pt x="3365771" y="634769"/>
                    <a:pt x="3274795" y="817852"/>
                    <a:pt x="3162570" y="817852"/>
                  </a:cubicBezTo>
                  <a:lnTo>
                    <a:pt x="203200" y="817852"/>
                  </a:lnTo>
                  <a:cubicBezTo>
                    <a:pt x="90976" y="817852"/>
                    <a:pt x="0" y="634769"/>
                    <a:pt x="0" y="408926"/>
                  </a:cubicBezTo>
                  <a:cubicBezTo>
                    <a:pt x="0" y="1830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65770" cy="8559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194650" y="2656205"/>
            <a:ext cx="7802701" cy="149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93"/>
              </a:lnSpc>
            </a:pPr>
            <a:r>
              <a:rPr lang="en-US" sz="30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 Weeks</a:t>
            </a:r>
          </a:p>
          <a:p>
            <a:pPr algn="ctr" defTabSz="609630">
              <a:lnSpc>
                <a:spcPts val="3826"/>
              </a:lnSpc>
            </a:pPr>
            <a:r>
              <a:rPr lang="en-US" sz="2733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(Bonus): </a:t>
            </a:r>
            <a:r>
              <a:rPr lang="en-US" sz="2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1-2 weeks (design, edit, approval)</a:t>
            </a:r>
          </a:p>
          <a:p>
            <a:pPr algn="ctr" defTabSz="609630">
              <a:lnSpc>
                <a:spcPts val="3826"/>
              </a:lnSpc>
            </a:pPr>
            <a:r>
              <a:rPr lang="en-US" sz="273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2-3 weeks (publicized)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3729506">
            <a:off x="9823984" y="4483760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598516" y="-890891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14509" y="5485779"/>
            <a:ext cx="6175683" cy="45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QUESTION 2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836197" y="2416715"/>
            <a:ext cx="8519607" cy="2024570"/>
            <a:chOff x="0" y="0"/>
            <a:chExt cx="3365770" cy="7998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65771" cy="799830"/>
            </a:xfrm>
            <a:custGeom>
              <a:avLst/>
              <a:gdLst/>
              <a:ahLst/>
              <a:cxnLst/>
              <a:rect l="l" t="t" r="r" b="b"/>
              <a:pathLst>
                <a:path w="3365771" h="799830">
                  <a:moveTo>
                    <a:pt x="3162570" y="0"/>
                  </a:moveTo>
                  <a:cubicBezTo>
                    <a:pt x="3274795" y="0"/>
                    <a:pt x="3365771" y="179048"/>
                    <a:pt x="3365771" y="399915"/>
                  </a:cubicBezTo>
                  <a:cubicBezTo>
                    <a:pt x="3365771" y="620782"/>
                    <a:pt x="3274795" y="799830"/>
                    <a:pt x="3162570" y="799830"/>
                  </a:cubicBezTo>
                  <a:lnTo>
                    <a:pt x="203200" y="799830"/>
                  </a:lnTo>
                  <a:cubicBezTo>
                    <a:pt x="90976" y="799830"/>
                    <a:pt x="0" y="620782"/>
                    <a:pt x="0" y="399915"/>
                  </a:cubicBezTo>
                  <a:cubicBezTo>
                    <a:pt x="0" y="1790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65770" cy="8379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01000" y="2871046"/>
            <a:ext cx="7802701" cy="51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93"/>
              </a:lnSpc>
            </a:pPr>
            <a:r>
              <a:rPr lang="en-US" sz="30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Where can you find the Flyer Request Form?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554809">
            <a:off x="-710269" y="4567851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054082" y="-685800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08159" y="5467134"/>
            <a:ext cx="6175683" cy="45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ANSWER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836197" y="2393907"/>
            <a:ext cx="8519607" cy="2070187"/>
            <a:chOff x="0" y="0"/>
            <a:chExt cx="3365770" cy="8178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65771" cy="817852"/>
            </a:xfrm>
            <a:custGeom>
              <a:avLst/>
              <a:gdLst/>
              <a:ahLst/>
              <a:cxnLst/>
              <a:rect l="l" t="t" r="r" b="b"/>
              <a:pathLst>
                <a:path w="3365771" h="817852">
                  <a:moveTo>
                    <a:pt x="3162570" y="0"/>
                  </a:moveTo>
                  <a:cubicBezTo>
                    <a:pt x="3274795" y="0"/>
                    <a:pt x="3365771" y="183082"/>
                    <a:pt x="3365771" y="408926"/>
                  </a:cubicBezTo>
                  <a:cubicBezTo>
                    <a:pt x="3365771" y="634769"/>
                    <a:pt x="3274795" y="817852"/>
                    <a:pt x="3162570" y="817852"/>
                  </a:cubicBezTo>
                  <a:lnTo>
                    <a:pt x="203200" y="817852"/>
                  </a:lnTo>
                  <a:cubicBezTo>
                    <a:pt x="90976" y="817852"/>
                    <a:pt x="0" y="634769"/>
                    <a:pt x="0" y="408926"/>
                  </a:cubicBezTo>
                  <a:cubicBezTo>
                    <a:pt x="0" y="1830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65770" cy="8559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194650" y="2814532"/>
            <a:ext cx="7802701" cy="117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33"/>
              </a:lnSpc>
            </a:pPr>
            <a:r>
              <a:rPr lang="en-US" sz="36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Chapter Website (troaka.org)</a:t>
            </a:r>
          </a:p>
          <a:p>
            <a:pPr algn="ctr" defTabSz="609630">
              <a:lnSpc>
                <a:spcPts val="4293"/>
              </a:lnSpc>
            </a:pPr>
            <a:r>
              <a:rPr lang="en-US" sz="30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*Members Only Section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3729506">
            <a:off x="9823984" y="4483760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598516" y="-890891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14509" y="5485779"/>
            <a:ext cx="6175683" cy="45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QUESTION 3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836197" y="2416715"/>
            <a:ext cx="8519607" cy="2024570"/>
            <a:chOff x="0" y="0"/>
            <a:chExt cx="3365770" cy="7998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65771" cy="799830"/>
            </a:xfrm>
            <a:custGeom>
              <a:avLst/>
              <a:gdLst/>
              <a:ahLst/>
              <a:cxnLst/>
              <a:rect l="l" t="t" r="r" b="b"/>
              <a:pathLst>
                <a:path w="3365771" h="799830">
                  <a:moveTo>
                    <a:pt x="3162570" y="0"/>
                  </a:moveTo>
                  <a:cubicBezTo>
                    <a:pt x="3274795" y="0"/>
                    <a:pt x="3365771" y="179048"/>
                    <a:pt x="3365771" y="399915"/>
                  </a:cubicBezTo>
                  <a:cubicBezTo>
                    <a:pt x="3365771" y="620782"/>
                    <a:pt x="3274795" y="799830"/>
                    <a:pt x="3162570" y="799830"/>
                  </a:cubicBezTo>
                  <a:lnTo>
                    <a:pt x="203200" y="799830"/>
                  </a:lnTo>
                  <a:cubicBezTo>
                    <a:pt x="90976" y="799830"/>
                    <a:pt x="0" y="620782"/>
                    <a:pt x="0" y="399915"/>
                  </a:cubicBezTo>
                  <a:cubicBezTo>
                    <a:pt x="0" y="1790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65770" cy="8379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01000" y="2601172"/>
            <a:ext cx="7802701" cy="162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93"/>
              </a:lnSpc>
            </a:pPr>
            <a:r>
              <a:rPr lang="en-US" sz="30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When using the Evaluation Template in GoogleDrive, what is the first thing you must make sure you do?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1554809">
            <a:off x="-710269" y="4567851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054082" y="-685800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08159" y="5467134"/>
            <a:ext cx="6175683" cy="45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ANSWER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836197" y="2393907"/>
            <a:ext cx="8519607" cy="2070187"/>
            <a:chOff x="0" y="0"/>
            <a:chExt cx="3365770" cy="8178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65771" cy="817852"/>
            </a:xfrm>
            <a:custGeom>
              <a:avLst/>
              <a:gdLst/>
              <a:ahLst/>
              <a:cxnLst/>
              <a:rect l="l" t="t" r="r" b="b"/>
              <a:pathLst>
                <a:path w="3365771" h="817852">
                  <a:moveTo>
                    <a:pt x="3162570" y="0"/>
                  </a:moveTo>
                  <a:cubicBezTo>
                    <a:pt x="3274795" y="0"/>
                    <a:pt x="3365771" y="183082"/>
                    <a:pt x="3365771" y="408926"/>
                  </a:cubicBezTo>
                  <a:cubicBezTo>
                    <a:pt x="3365771" y="634769"/>
                    <a:pt x="3274795" y="817852"/>
                    <a:pt x="3162570" y="817852"/>
                  </a:cubicBezTo>
                  <a:lnTo>
                    <a:pt x="203200" y="817852"/>
                  </a:lnTo>
                  <a:cubicBezTo>
                    <a:pt x="90976" y="817852"/>
                    <a:pt x="0" y="634769"/>
                    <a:pt x="0" y="408926"/>
                  </a:cubicBezTo>
                  <a:cubicBezTo>
                    <a:pt x="0" y="1830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65770" cy="8559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59228" y="2794889"/>
            <a:ext cx="9873544" cy="1170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496"/>
              </a:lnSpc>
            </a:pPr>
            <a:r>
              <a:rPr lang="en-US" sz="464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Make a copy!</a:t>
            </a:r>
          </a:p>
          <a:p>
            <a:pPr algn="ctr" defTabSz="609630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(Bonus: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share the new form with TRO gmail)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54879-4250-AA4A-1AD9-0200B4F15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FE6837F-4B16-35F1-F74A-930F88ABAB9F}"/>
              </a:ext>
            </a:extLst>
          </p:cNvPr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CD75441-DE61-3392-DB3A-FB9AF06F485A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9E1D44C-817C-96E1-B830-D55B9B4FB250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C664D9F6-7957-0CAE-51DD-404A4554637A}"/>
              </a:ext>
            </a:extLst>
          </p:cNvPr>
          <p:cNvSpPr/>
          <p:nvPr/>
        </p:nvSpPr>
        <p:spPr>
          <a:xfrm rot="-3729506">
            <a:off x="9823984" y="4483760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6CF818E-659E-DBB9-77B3-B5271A8B70BF}"/>
              </a:ext>
            </a:extLst>
          </p:cNvPr>
          <p:cNvSpPr/>
          <p:nvPr/>
        </p:nvSpPr>
        <p:spPr>
          <a:xfrm>
            <a:off x="-598516" y="-890891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E3CF614-AF6B-AE57-634C-07BF8C88E1FD}"/>
              </a:ext>
            </a:extLst>
          </p:cNvPr>
          <p:cNvSpPr txBox="1"/>
          <p:nvPr/>
        </p:nvSpPr>
        <p:spPr>
          <a:xfrm>
            <a:off x="3014509" y="5485779"/>
            <a:ext cx="6175683" cy="45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b="1" dirty="0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QUESTION 4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6B0DD6E5-7C32-3689-22E3-B52EA93ADFD2}"/>
              </a:ext>
            </a:extLst>
          </p:cNvPr>
          <p:cNvGrpSpPr/>
          <p:nvPr/>
        </p:nvGrpSpPr>
        <p:grpSpPr>
          <a:xfrm>
            <a:off x="1836197" y="2416715"/>
            <a:ext cx="8519607" cy="2024570"/>
            <a:chOff x="0" y="0"/>
            <a:chExt cx="3365770" cy="79983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8347BC5-5CF2-E394-B0ED-E581DF5E90EA}"/>
                </a:ext>
              </a:extLst>
            </p:cNvPr>
            <p:cNvSpPr/>
            <p:nvPr/>
          </p:nvSpPr>
          <p:spPr>
            <a:xfrm>
              <a:off x="0" y="0"/>
              <a:ext cx="3365771" cy="799830"/>
            </a:xfrm>
            <a:custGeom>
              <a:avLst/>
              <a:gdLst/>
              <a:ahLst/>
              <a:cxnLst/>
              <a:rect l="l" t="t" r="r" b="b"/>
              <a:pathLst>
                <a:path w="3365771" h="799830">
                  <a:moveTo>
                    <a:pt x="3162570" y="0"/>
                  </a:moveTo>
                  <a:cubicBezTo>
                    <a:pt x="3274795" y="0"/>
                    <a:pt x="3365771" y="179048"/>
                    <a:pt x="3365771" y="399915"/>
                  </a:cubicBezTo>
                  <a:cubicBezTo>
                    <a:pt x="3365771" y="620782"/>
                    <a:pt x="3274795" y="799830"/>
                    <a:pt x="3162570" y="799830"/>
                  </a:cubicBezTo>
                  <a:lnTo>
                    <a:pt x="203200" y="799830"/>
                  </a:lnTo>
                  <a:cubicBezTo>
                    <a:pt x="90976" y="799830"/>
                    <a:pt x="0" y="620782"/>
                    <a:pt x="0" y="399915"/>
                  </a:cubicBezTo>
                  <a:cubicBezTo>
                    <a:pt x="0" y="1790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B77DAF2-A558-9C03-7B01-1E301DF0FFF1}"/>
                </a:ext>
              </a:extLst>
            </p:cNvPr>
            <p:cNvSpPr txBox="1"/>
            <p:nvPr/>
          </p:nvSpPr>
          <p:spPr>
            <a:xfrm>
              <a:off x="0" y="-38100"/>
              <a:ext cx="3365770" cy="8379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2FEA17CA-6EED-3C4C-3005-519EEA8AC31F}"/>
              </a:ext>
            </a:extLst>
          </p:cNvPr>
          <p:cNvSpPr txBox="1"/>
          <p:nvPr/>
        </p:nvSpPr>
        <p:spPr>
          <a:xfrm>
            <a:off x="2194649" y="3002039"/>
            <a:ext cx="7802701" cy="51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93"/>
              </a:lnSpc>
            </a:pPr>
            <a:r>
              <a:rPr lang="en-US" sz="3066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How do you access the chapter calendar?</a:t>
            </a:r>
          </a:p>
        </p:txBody>
      </p:sp>
    </p:spTree>
    <p:extLst>
      <p:ext uri="{BB962C8B-B14F-4D97-AF65-F5344CB8AC3E}">
        <p14:creationId xmlns:p14="http://schemas.microsoft.com/office/powerpoint/2010/main" val="178760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34A46-E34F-0683-1707-EDD66F44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802"/>
          </a:xfrm>
          <a:solidFill>
            <a:srgbClr val="FDCBF9"/>
          </a:solidFill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venir Next LT Pro Light" panose="020B0304020202020204" pitchFamily="34" charset="0"/>
              </a:rPr>
              <a:t>Types of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7AF01-23CF-F78A-FBA1-A4E4E5BEC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5088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Standing Committees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Finance*Program*Nominating*Standards*Membership*Archives*Technology*Protocol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Risk Management*Sisterly Relations*Bylaws*Leadership Development*Connections &amp; Social Action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Program and Regular Committees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     Executive*Courtesy*Founders’ Day*Tellers*Logistics*Scholarship*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AKApe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’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     Public Relations*Fund Raising*Audit*Strategic Planning*Pan-Hellenic Activities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     Communications*Rituals*International Programs (Supreme Basileus Programs)		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Ad Hoc Committees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As the need arises to carry out a specific task.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Subcommittee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Appointed by a committee. Reports back to the committee. Members of the    committee.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00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CD935-7DCB-279E-0AC9-A257AA651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3F92469-9488-5DBB-4B0D-F6E6D06F86E9}"/>
              </a:ext>
            </a:extLst>
          </p:cNvPr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6847CC8-993E-3739-DF1A-5901BDBE7470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A60CE30-AF0E-A50D-BB58-7C59BAB7F888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E18C674-C03C-C3C4-D25A-4420D52CA191}"/>
              </a:ext>
            </a:extLst>
          </p:cNvPr>
          <p:cNvSpPr/>
          <p:nvPr/>
        </p:nvSpPr>
        <p:spPr>
          <a:xfrm rot="1554809">
            <a:off x="-710269" y="4567851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6" y="0"/>
                </a:lnTo>
                <a:lnTo>
                  <a:pt x="5430656" y="5065321"/>
                </a:lnTo>
                <a:lnTo>
                  <a:pt x="0" y="5065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3208D6B-FFD8-B681-3038-34B9DF99E384}"/>
              </a:ext>
            </a:extLst>
          </p:cNvPr>
          <p:cNvSpPr/>
          <p:nvPr/>
        </p:nvSpPr>
        <p:spPr>
          <a:xfrm>
            <a:off x="10054082" y="-685800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49" y="0"/>
                </a:lnTo>
                <a:lnTo>
                  <a:pt x="3852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2029A65-AD99-C6B1-67D4-B00B2B39CF08}"/>
              </a:ext>
            </a:extLst>
          </p:cNvPr>
          <p:cNvSpPr txBox="1"/>
          <p:nvPr/>
        </p:nvSpPr>
        <p:spPr>
          <a:xfrm>
            <a:off x="3008159" y="5467134"/>
            <a:ext cx="6175683" cy="458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ANSWER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515F2C13-AB35-644D-2A1C-E65A3CD6E78D}"/>
              </a:ext>
            </a:extLst>
          </p:cNvPr>
          <p:cNvGrpSpPr/>
          <p:nvPr/>
        </p:nvGrpSpPr>
        <p:grpSpPr>
          <a:xfrm>
            <a:off x="1836197" y="2393907"/>
            <a:ext cx="8519607" cy="2070187"/>
            <a:chOff x="0" y="0"/>
            <a:chExt cx="3365770" cy="81785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4ADB1CC-E5C3-57C6-B0B6-CB6F203DC69F}"/>
                </a:ext>
              </a:extLst>
            </p:cNvPr>
            <p:cNvSpPr/>
            <p:nvPr/>
          </p:nvSpPr>
          <p:spPr>
            <a:xfrm>
              <a:off x="0" y="0"/>
              <a:ext cx="3365771" cy="817852"/>
            </a:xfrm>
            <a:custGeom>
              <a:avLst/>
              <a:gdLst/>
              <a:ahLst/>
              <a:cxnLst/>
              <a:rect l="l" t="t" r="r" b="b"/>
              <a:pathLst>
                <a:path w="3365771" h="817852">
                  <a:moveTo>
                    <a:pt x="3162570" y="0"/>
                  </a:moveTo>
                  <a:cubicBezTo>
                    <a:pt x="3274795" y="0"/>
                    <a:pt x="3365771" y="183082"/>
                    <a:pt x="3365771" y="408926"/>
                  </a:cubicBezTo>
                  <a:cubicBezTo>
                    <a:pt x="3365771" y="634769"/>
                    <a:pt x="3274795" y="817852"/>
                    <a:pt x="3162570" y="817852"/>
                  </a:cubicBezTo>
                  <a:lnTo>
                    <a:pt x="203200" y="817852"/>
                  </a:lnTo>
                  <a:cubicBezTo>
                    <a:pt x="90976" y="817852"/>
                    <a:pt x="0" y="634769"/>
                    <a:pt x="0" y="408926"/>
                  </a:cubicBezTo>
                  <a:cubicBezTo>
                    <a:pt x="0" y="18308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BDBC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D1431B2B-68D6-1481-E190-B2609D1EED4C}"/>
                </a:ext>
              </a:extLst>
            </p:cNvPr>
            <p:cNvSpPr txBox="1"/>
            <p:nvPr/>
          </p:nvSpPr>
          <p:spPr>
            <a:xfrm>
              <a:off x="0" y="-38100"/>
              <a:ext cx="3365770" cy="85595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314D16D1-8FD4-4534-7A94-740C7FA4A080}"/>
              </a:ext>
            </a:extLst>
          </p:cNvPr>
          <p:cNvSpPr txBox="1"/>
          <p:nvPr/>
        </p:nvSpPr>
        <p:spPr>
          <a:xfrm>
            <a:off x="1949002" y="2572865"/>
            <a:ext cx="8406803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496"/>
              </a:lnSpc>
            </a:pPr>
            <a:r>
              <a:rPr lang="en-US" sz="464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Visiting Wild Apricot and clicking the Events tab</a:t>
            </a:r>
          </a:p>
        </p:txBody>
      </p:sp>
    </p:spTree>
    <p:extLst>
      <p:ext uri="{BB962C8B-B14F-4D97-AF65-F5344CB8AC3E}">
        <p14:creationId xmlns:p14="http://schemas.microsoft.com/office/powerpoint/2010/main" val="1488148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80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3729506">
            <a:off x="9823984" y="4483760"/>
            <a:ext cx="3620437" cy="3376881"/>
          </a:xfrm>
          <a:custGeom>
            <a:avLst/>
            <a:gdLst/>
            <a:ahLst/>
            <a:cxnLst/>
            <a:rect l="l" t="t" r="r" b="b"/>
            <a:pathLst>
              <a:path w="5430656" h="5065321">
                <a:moveTo>
                  <a:pt x="0" y="0"/>
                </a:moveTo>
                <a:lnTo>
                  <a:pt x="5430657" y="0"/>
                </a:lnTo>
                <a:lnTo>
                  <a:pt x="5430657" y="5065322"/>
                </a:lnTo>
                <a:lnTo>
                  <a:pt x="0" y="5065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598516" y="-890891"/>
            <a:ext cx="2568633" cy="2743200"/>
          </a:xfrm>
          <a:custGeom>
            <a:avLst/>
            <a:gdLst/>
            <a:ahLst/>
            <a:cxnLst/>
            <a:rect l="l" t="t" r="r" b="b"/>
            <a:pathLst>
              <a:path w="3852949" h="4114800">
                <a:moveTo>
                  <a:pt x="0" y="0"/>
                </a:moveTo>
                <a:lnTo>
                  <a:pt x="3852950" y="0"/>
                </a:lnTo>
                <a:lnTo>
                  <a:pt x="3852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42745" y="1257405"/>
            <a:ext cx="8924963" cy="66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65"/>
              </a:lnSpc>
            </a:pPr>
            <a:r>
              <a:rPr lang="en-US" sz="4046" b="1" dirty="0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ADDITIONAL RESOURCES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FFD586B-2618-6550-5084-FDAF147A9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1" y="2266185"/>
            <a:ext cx="4814291" cy="2732036"/>
          </a:xfrm>
          <a:prstGeom prst="rect">
            <a:avLst/>
          </a:prstGeom>
        </p:spPr>
      </p:pic>
      <p:pic>
        <p:nvPicPr>
          <p:cNvPr id="12" name="Picture 11" descr="A pink and green sign with black text&#10;&#10;Description automatically generated">
            <a:extLst>
              <a:ext uri="{FF2B5EF4-FFF2-40B4-BE49-F238E27FC236}">
                <a16:creationId xmlns:a16="http://schemas.microsoft.com/office/drawing/2014/main" id="{D84D643D-9BC3-9639-D55E-CF87A8AF7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21" y="2266186"/>
            <a:ext cx="4770326" cy="2669227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8ACE5EA8-0ADE-13B4-6454-41133EC4441B}"/>
              </a:ext>
            </a:extLst>
          </p:cNvPr>
          <p:cNvSpPr txBox="1"/>
          <p:nvPr/>
        </p:nvSpPr>
        <p:spPr>
          <a:xfrm>
            <a:off x="1455719" y="5165888"/>
            <a:ext cx="8924963" cy="902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2933" b="1" dirty="0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Available on Members Only</a:t>
            </a:r>
          </a:p>
          <a:p>
            <a:pPr algn="ctr" defTabSz="609630"/>
            <a:r>
              <a:rPr lang="en-US" sz="2933" b="1" dirty="0" err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troaka.org</a:t>
            </a:r>
            <a:endParaRPr lang="en-US" sz="2933" b="1" dirty="0">
              <a:solidFill>
                <a:srgbClr val="5EB229"/>
              </a:solidFill>
              <a:latin typeface="Georgia Pro Bold"/>
              <a:ea typeface="Georgia Pro Bold"/>
              <a:cs typeface="Georgia Pro Bold"/>
              <a:sym typeface="Georgia Pro Bol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706025">
            <a:off x="-1822561" y="3218078"/>
            <a:ext cx="8696173" cy="8111158"/>
          </a:xfrm>
          <a:custGeom>
            <a:avLst/>
            <a:gdLst/>
            <a:ahLst/>
            <a:cxnLst/>
            <a:rect l="l" t="t" r="r" b="b"/>
            <a:pathLst>
              <a:path w="13044260" h="12166737">
                <a:moveTo>
                  <a:pt x="0" y="0"/>
                </a:moveTo>
                <a:lnTo>
                  <a:pt x="13044260" y="0"/>
                </a:lnTo>
                <a:lnTo>
                  <a:pt x="13044260" y="12166737"/>
                </a:lnTo>
                <a:lnTo>
                  <a:pt x="0" y="12166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609306" y="-3895913"/>
            <a:ext cx="5910793" cy="6312497"/>
          </a:xfrm>
          <a:custGeom>
            <a:avLst/>
            <a:gdLst/>
            <a:ahLst/>
            <a:cxnLst/>
            <a:rect l="l" t="t" r="r" b="b"/>
            <a:pathLst>
              <a:path w="8866190" h="9468746">
                <a:moveTo>
                  <a:pt x="0" y="0"/>
                </a:moveTo>
                <a:lnTo>
                  <a:pt x="8866189" y="0"/>
                </a:lnTo>
                <a:lnTo>
                  <a:pt x="8866189" y="9468747"/>
                </a:lnTo>
                <a:lnTo>
                  <a:pt x="0" y="9468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08076" y="2812860"/>
            <a:ext cx="8375849" cy="90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722"/>
              </a:lnSpc>
            </a:pPr>
            <a:r>
              <a:rPr lang="en-US" sz="5516" b="1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QUESTIONS?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CFCA1C-203B-44E3-8960-F59C0E83C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5E97BFC-D728-5040-C023-FFBA113FC540}"/>
              </a:ext>
            </a:extLst>
          </p:cNvPr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F09B410-C1E6-AD8F-94CF-7E746498057B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CDFDD"/>
            </a:solidFill>
            <a:ln w="285750" cap="rnd">
              <a:solidFill>
                <a:srgbClr val="F4BDBC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453A402-1C21-7CF9-141E-D862EC34F970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ED9EBBD-857A-D82A-3F86-FE97E91D5F41}"/>
              </a:ext>
            </a:extLst>
          </p:cNvPr>
          <p:cNvSpPr/>
          <p:nvPr/>
        </p:nvSpPr>
        <p:spPr>
          <a:xfrm rot="-706025">
            <a:off x="-1822561" y="3218078"/>
            <a:ext cx="8696173" cy="8111158"/>
          </a:xfrm>
          <a:custGeom>
            <a:avLst/>
            <a:gdLst/>
            <a:ahLst/>
            <a:cxnLst/>
            <a:rect l="l" t="t" r="r" b="b"/>
            <a:pathLst>
              <a:path w="13044260" h="12166737">
                <a:moveTo>
                  <a:pt x="0" y="0"/>
                </a:moveTo>
                <a:lnTo>
                  <a:pt x="13044260" y="0"/>
                </a:lnTo>
                <a:lnTo>
                  <a:pt x="13044260" y="12166737"/>
                </a:lnTo>
                <a:lnTo>
                  <a:pt x="0" y="12166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07EDD4C-E948-4B01-B828-CB0F6B1E5565}"/>
              </a:ext>
            </a:extLst>
          </p:cNvPr>
          <p:cNvSpPr/>
          <p:nvPr/>
        </p:nvSpPr>
        <p:spPr>
          <a:xfrm>
            <a:off x="7609306" y="-3895913"/>
            <a:ext cx="5910793" cy="6312497"/>
          </a:xfrm>
          <a:custGeom>
            <a:avLst/>
            <a:gdLst/>
            <a:ahLst/>
            <a:cxnLst/>
            <a:rect l="l" t="t" r="r" b="b"/>
            <a:pathLst>
              <a:path w="8866190" h="9468746">
                <a:moveTo>
                  <a:pt x="0" y="0"/>
                </a:moveTo>
                <a:lnTo>
                  <a:pt x="8866189" y="0"/>
                </a:lnTo>
                <a:lnTo>
                  <a:pt x="8866189" y="9468747"/>
                </a:lnTo>
                <a:lnTo>
                  <a:pt x="0" y="9468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7875B67-C74F-15DC-BE87-F93B9DBB3616}"/>
              </a:ext>
            </a:extLst>
          </p:cNvPr>
          <p:cNvSpPr txBox="1"/>
          <p:nvPr/>
        </p:nvSpPr>
        <p:spPr>
          <a:xfrm>
            <a:off x="536476" y="685799"/>
            <a:ext cx="8375849" cy="90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722"/>
              </a:lnSpc>
            </a:pPr>
            <a:r>
              <a:rPr lang="en-US" sz="5516" b="1" dirty="0">
                <a:solidFill>
                  <a:srgbClr val="5EB229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EVENT EVALUATION</a:t>
            </a:r>
          </a:p>
        </p:txBody>
      </p:sp>
      <p:pic>
        <p:nvPicPr>
          <p:cNvPr id="9" name="Picture 8" descr="A qr code with black squares&#10;&#10;Description automatically generated">
            <a:extLst>
              <a:ext uri="{FF2B5EF4-FFF2-40B4-BE49-F238E27FC236}">
                <a16:creationId xmlns:a16="http://schemas.microsoft.com/office/drawing/2014/main" id="{30DF4299-03DF-165A-A7BA-00845E748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6684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92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8FAF2-A3A2-7094-66CE-025DC32BE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826F1-97BB-06D4-7D38-E645D53C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801"/>
          </a:xfrm>
          <a:solidFill>
            <a:srgbClr val="FDCBF9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Role of a Committee Chairman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1457-396F-FDE6-3499-36DDC1780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036"/>
            <a:ext cx="10515600" cy="5670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Committee chairman are responsible for the productive functioning of their committee and acceptance of the position is considered a commitment to serve. An effective Chairman should be: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Good in motivating others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Prepared ahead of time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Open and honest with the group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Tactful and responsive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Committed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Committee Chairman Tasks: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Call the committee together		Preside over committee meetings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Get committee member contact info	Know the task of the committee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Know the budget				Know any special instructions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Develop the agenda for the meeting		Appoint a secretary to take minutes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Establish good rapport with your committee members 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Submit a written report on the committee activities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Tracks committee member attendance at meetings and events</a:t>
            </a:r>
          </a:p>
          <a:p>
            <a:pPr lvl="1"/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5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CE36F-0AB5-99AF-D26C-3DBBA26C0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476B-07CD-2CD9-CE2C-B4996319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6"/>
            <a:ext cx="10515600" cy="612648"/>
          </a:xfrm>
          <a:solidFill>
            <a:srgbClr val="FDCBF9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Meeting Basics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Face-to-Face	Virtual	Email	Conference Calls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42EF6-7B1D-E0F9-8C1F-72757FDF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6112"/>
            <a:ext cx="10515600" cy="578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Executive Committee Meetings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Includes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Officers and Committee Chairman. Basileus approves other attendees. 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Meets monthly and as needed for special situations.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Officers and Chairmen must provide a report to this committee prior to reporting out to the chapter. No exceptions without Basileus approval.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executive Committee screens all reports that will be made to the chapter and makes recommendations where appropriate.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Executive Committee screens all correspondence. This aids the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Epistoleus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in deciding how to dispose of incoming mail.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executive Committee recommends solutions for chapter problems.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Executive Committee assists in the preparation of the chapter meeting agenda.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Use first meeting to set goals and timetables. Collaborate with other committees.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co-chairman takes minutes. Send minutes in a timely fashion.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Chairman is responsible for the written report. Submit  4 copies of report of committee activity (Basileus, Anti-Basileus, Grammateus, Committee copy). Report must have original “wet” signature of committee chairman.</a:t>
            </a: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2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B1814-4B3E-4635-AEAE-F8C198C2A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B3CB-BD7A-A32D-7513-16D19FE3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710"/>
          </a:xfrm>
          <a:solidFill>
            <a:srgbClr val="FDCBF9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Meeting Basics</a:t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Face-to-Face	Virtual	Email	Conference Calls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A266B-A3B0-43E9-DCEE-A802CA5DA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736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Chapter Meetings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Conducts the business of Alpha Kappa Alpha Sorority, Incorporated® in a fair, orderly and expeditious manner.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Vehicle for building commitment in our sisterhood while determining strategies for achieving our sorority goals and objectives.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Officers and Chairmen must provide a report to this committee prior to reporting out to the chapter. No exceptions without Basileus approval.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Meetings are held each month except July and August.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Business attire is mandatory.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Always helpful to start with a meditation to set a positive mood.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Basileus presides using parliamentary procedure . All remarks are addressed to her.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Executive Committee members support the Basileus during the chapter meeting.</a:t>
            </a: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8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6491-4E82-6E3D-E45F-50DC59EEF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603"/>
          </a:xfrm>
          <a:solidFill>
            <a:srgbClr val="FDCBF9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Meeting Basics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Face-to-Face	Virtual	Email	Conference Calls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B0695-D219-76BC-EC57-6F9681B3E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46682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Other Meetings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Meets as needed to fulfill purpose but at least quarterly.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Agenda is similar to chapter meeting agenda. Send ahead of meeting.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Start your meeting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ON TIME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Use first meeting to set goals and timetables. Collaborate with other committees.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The co-chairman takes minutes. Send minutes in a timely fashion.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Chairman is responsible for the written report. Submit  4 copies of report of committee activity (Basileus, Anti-Basileus, Grammateus, Committee copy). Report must have original “wet” signature of committee chairman.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8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4B79-CAFF-E606-9F29-B5DB74BB9C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DCBF9"/>
          </a:solidFill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Principles and Rules to Conduct 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FBE75-1A4D-2B5B-5636-D91BA76AC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Items of business must be handled one at a time. Do not allow business to     stray from the topic.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All members have equal rights, responsibilities, privileges and obligations. 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will of the majority prevails.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rights of the minority must be protected.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Every member has the right to know what motion is before the body and what effect that motion would have if adopted.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Meetings must be conducted with fairness and in good faith.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80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2385</Words>
  <Application>Microsoft Office PowerPoint</Application>
  <PresentationFormat>Widescreen</PresentationFormat>
  <Paragraphs>270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Aptos</vt:lpstr>
      <vt:lpstr>Aptos Display</vt:lpstr>
      <vt:lpstr>Arial</vt:lpstr>
      <vt:lpstr>Avenir Next LT Pro Light</vt:lpstr>
      <vt:lpstr>Bradley Hand ITC</vt:lpstr>
      <vt:lpstr>Calibri</vt:lpstr>
      <vt:lpstr>Georgia</vt:lpstr>
      <vt:lpstr>Georgia Pro Bold</vt:lpstr>
      <vt:lpstr>Open Sans</vt:lpstr>
      <vt:lpstr>Open Sans Bold</vt:lpstr>
      <vt:lpstr>Wingdings</vt:lpstr>
      <vt:lpstr>Office Theme</vt:lpstr>
      <vt:lpstr>1_Office Theme</vt:lpstr>
      <vt:lpstr>Alpha Kappa Alpha Sorority, Incorporated® Theta Rho Omega Chapter Officers’ and Committee Chairmen’s Workshop 2025</vt:lpstr>
      <vt:lpstr>Agenda  What is a Committee? Role of a Committee Chairman Committee Meeting Basics Principals &amp; Rules to Conduct a Meeting MINIMUM </vt:lpstr>
      <vt:lpstr>      What is a Committee?  A committee is a body of one or more people, elected or appointed by the Basileus and/or the chapter, to consider, investigate, or take action on certain matters or subjects, or to do all of these things.      </vt:lpstr>
      <vt:lpstr>Types of Committees</vt:lpstr>
      <vt:lpstr>Role of a Committee Chairman</vt:lpstr>
      <vt:lpstr>Meeting Basics Face-to-Face Virtual Email Conference Calls</vt:lpstr>
      <vt:lpstr> Meeting Basics Face-to-Face Virtual Email Conference Calls</vt:lpstr>
      <vt:lpstr>Meeting Basics Face-to-Face Virtual Email Conference Calls</vt:lpstr>
      <vt:lpstr>Principles and Rules to Conduct  Meetings</vt:lpstr>
      <vt:lpstr>Thank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Vanessa Vavasseur</dc:creator>
  <cp:lastModifiedBy>Vanessa Vavasseur</cp:lastModifiedBy>
  <cp:revision>2</cp:revision>
  <dcterms:created xsi:type="dcterms:W3CDTF">2025-01-06T22:54:40Z</dcterms:created>
  <dcterms:modified xsi:type="dcterms:W3CDTF">2025-05-21T17:39:44Z</dcterms:modified>
</cp:coreProperties>
</file>