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5"/>
  </p:notesMasterIdLst>
  <p:sldIdLst>
    <p:sldId id="404" r:id="rId3"/>
    <p:sldId id="369" r:id="rId4"/>
    <p:sldId id="372" r:id="rId5"/>
    <p:sldId id="416" r:id="rId6"/>
    <p:sldId id="373" r:id="rId7"/>
    <p:sldId id="374" r:id="rId8"/>
    <p:sldId id="375" r:id="rId9"/>
    <p:sldId id="377" r:id="rId10"/>
    <p:sldId id="379" r:id="rId11"/>
    <p:sldId id="380" r:id="rId12"/>
    <p:sldId id="402"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285" r:id="rId28"/>
    <p:sldId id="368" r:id="rId29"/>
    <p:sldId id="337" r:id="rId30"/>
    <p:sldId id="339" r:id="rId31"/>
    <p:sldId id="338" r:id="rId32"/>
    <p:sldId id="330" r:id="rId33"/>
    <p:sldId id="329" r:id="rId34"/>
    <p:sldId id="343" r:id="rId35"/>
    <p:sldId id="344" r:id="rId36"/>
    <p:sldId id="342" r:id="rId37"/>
    <p:sldId id="332" r:id="rId38"/>
    <p:sldId id="333" r:id="rId39"/>
    <p:sldId id="335" r:id="rId40"/>
    <p:sldId id="334" r:id="rId41"/>
    <p:sldId id="384" r:id="rId42"/>
    <p:sldId id="386" r:id="rId43"/>
    <p:sldId id="387" r:id="rId44"/>
    <p:sldId id="388" r:id="rId45"/>
    <p:sldId id="389" r:id="rId46"/>
    <p:sldId id="390" r:id="rId47"/>
    <p:sldId id="391" r:id="rId48"/>
    <p:sldId id="392" r:id="rId49"/>
    <p:sldId id="393" r:id="rId50"/>
    <p:sldId id="394" r:id="rId51"/>
    <p:sldId id="396" r:id="rId52"/>
    <p:sldId id="399" r:id="rId53"/>
    <p:sldId id="400" r:id="rId54"/>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Calibri" pitchFamily="32" charset="0"/>
        <a:ea typeface="+mn-ea"/>
        <a:cs typeface="+mn-cs"/>
      </a:defRPr>
    </a:lvl1pPr>
    <a:lvl2pPr marL="457200" algn="l" rtl="0" eaLnBrk="0" fontAlgn="base" hangingPunct="0">
      <a:spcBef>
        <a:spcPct val="0"/>
      </a:spcBef>
      <a:spcAft>
        <a:spcPct val="0"/>
      </a:spcAft>
      <a:defRPr kern="1200">
        <a:solidFill>
          <a:schemeClr val="tx1"/>
        </a:solidFill>
        <a:latin typeface="Calibri" pitchFamily="32" charset="0"/>
        <a:ea typeface="+mn-ea"/>
        <a:cs typeface="+mn-cs"/>
      </a:defRPr>
    </a:lvl2pPr>
    <a:lvl3pPr marL="914400" algn="l" rtl="0" eaLnBrk="0" fontAlgn="base" hangingPunct="0">
      <a:spcBef>
        <a:spcPct val="0"/>
      </a:spcBef>
      <a:spcAft>
        <a:spcPct val="0"/>
      </a:spcAft>
      <a:defRPr kern="1200">
        <a:solidFill>
          <a:schemeClr val="tx1"/>
        </a:solidFill>
        <a:latin typeface="Calibri" pitchFamily="32" charset="0"/>
        <a:ea typeface="+mn-ea"/>
        <a:cs typeface="+mn-cs"/>
      </a:defRPr>
    </a:lvl3pPr>
    <a:lvl4pPr marL="1371600" algn="l" rtl="0" eaLnBrk="0" fontAlgn="base" hangingPunct="0">
      <a:spcBef>
        <a:spcPct val="0"/>
      </a:spcBef>
      <a:spcAft>
        <a:spcPct val="0"/>
      </a:spcAft>
      <a:defRPr kern="1200">
        <a:solidFill>
          <a:schemeClr val="tx1"/>
        </a:solidFill>
        <a:latin typeface="Calibri" pitchFamily="32" charset="0"/>
        <a:ea typeface="+mn-ea"/>
        <a:cs typeface="+mn-cs"/>
      </a:defRPr>
    </a:lvl4pPr>
    <a:lvl5pPr marL="1828800" algn="l" rtl="0" eaLnBrk="0" fontAlgn="base" hangingPunct="0">
      <a:spcBef>
        <a:spcPct val="0"/>
      </a:spcBef>
      <a:spcAft>
        <a:spcPct val="0"/>
      </a:spcAft>
      <a:defRPr kern="1200">
        <a:solidFill>
          <a:schemeClr val="tx1"/>
        </a:solidFill>
        <a:latin typeface="Calibri" pitchFamily="32" charset="0"/>
        <a:ea typeface="+mn-ea"/>
        <a:cs typeface="+mn-cs"/>
      </a:defRPr>
    </a:lvl5pPr>
    <a:lvl6pPr marL="2286000" algn="l" defTabSz="914400" rtl="0" eaLnBrk="1" latinLnBrk="0" hangingPunct="1">
      <a:defRPr kern="1200">
        <a:solidFill>
          <a:schemeClr val="tx1"/>
        </a:solidFill>
        <a:latin typeface="Calibri" pitchFamily="32" charset="0"/>
        <a:ea typeface="+mn-ea"/>
        <a:cs typeface="+mn-cs"/>
      </a:defRPr>
    </a:lvl6pPr>
    <a:lvl7pPr marL="2743200" algn="l" defTabSz="914400" rtl="0" eaLnBrk="1" latinLnBrk="0" hangingPunct="1">
      <a:defRPr kern="1200">
        <a:solidFill>
          <a:schemeClr val="tx1"/>
        </a:solidFill>
        <a:latin typeface="Calibri" pitchFamily="32" charset="0"/>
        <a:ea typeface="+mn-ea"/>
        <a:cs typeface="+mn-cs"/>
      </a:defRPr>
    </a:lvl7pPr>
    <a:lvl8pPr marL="3200400" algn="l" defTabSz="914400" rtl="0" eaLnBrk="1" latinLnBrk="0" hangingPunct="1">
      <a:defRPr kern="1200">
        <a:solidFill>
          <a:schemeClr val="tx1"/>
        </a:solidFill>
        <a:latin typeface="Calibri" pitchFamily="32" charset="0"/>
        <a:ea typeface="+mn-ea"/>
        <a:cs typeface="+mn-cs"/>
      </a:defRPr>
    </a:lvl8pPr>
    <a:lvl9pPr marL="3657600" algn="l" defTabSz="914400" rtl="0" eaLnBrk="1" latinLnBrk="0" hangingPunct="1">
      <a:defRPr kern="1200">
        <a:solidFill>
          <a:schemeClr val="tx1"/>
        </a:solidFill>
        <a:latin typeface="Calibri"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F3657"/>
    <a:srgbClr val="292F47"/>
    <a:srgbClr val="313855"/>
    <a:srgbClr val="323855"/>
    <a:srgbClr val="1C3280"/>
    <a:srgbClr val="1C3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panose="020F0502020204030204" pitchFamily="34" charset="0"/>
              </a:defRPr>
            </a:lvl1pPr>
          </a:lstStyle>
          <a:p>
            <a:pPr>
              <a:defRPr/>
            </a:pPr>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Calibri" panose="020F0502020204030204" pitchFamily="34" charset="0"/>
              </a:defRPr>
            </a:lvl1pPr>
          </a:lstStyle>
          <a:p>
            <a:pPr>
              <a:defRPr/>
            </a:pPr>
            <a:fld id="{AF465F45-817C-40A7-97B4-D654AEED5BFB}" type="datetimeFigureOut">
              <a:rPr lang="es-PE"/>
              <a:pPr>
                <a:defRPr/>
              </a:pPr>
              <a:t>22/01/2019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PE"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Calibri" panose="020F0502020204030204" pitchFamily="34" charset="0"/>
              </a:defRPr>
            </a:lvl1pPr>
          </a:lstStyle>
          <a:p>
            <a:pPr>
              <a:defRPr/>
            </a:pPr>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F2EEA2-9DB3-4BBB-89C8-2514F306BD6B}" type="slidenum">
              <a:rPr lang="es-PE"/>
              <a:pPr/>
              <a:t>‹Nº›</a:t>
            </a:fld>
            <a:endParaRPr lang="es-PE"/>
          </a:p>
        </p:txBody>
      </p:sp>
    </p:spTree>
    <p:extLst>
      <p:ext uri="{BB962C8B-B14F-4D97-AF65-F5344CB8AC3E}">
        <p14:creationId xmlns:p14="http://schemas.microsoft.com/office/powerpoint/2010/main" val="3275307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60CE6241-8731-4D08-B658-FF4FD4318A6E}" type="slidenum">
              <a:rPr lang="es-PE" altLang="es-PE">
                <a:solidFill>
                  <a:srgbClr val="000000"/>
                </a:solidFill>
                <a:latin typeface="Times New Roman" pitchFamily="16" charset="0"/>
                <a:ea typeface="Microsoft YaHei" charset="-122"/>
              </a:rPr>
              <a:pPr eaLnBrk="1"/>
              <a:t>42</a:t>
            </a:fld>
            <a:endParaRPr lang="es-PE" altLang="es-PE">
              <a:solidFill>
                <a:srgbClr val="000000"/>
              </a:solidFill>
              <a:latin typeface="Times New Roman" pitchFamily="16" charset="0"/>
              <a:ea typeface="Microsoft YaHei" charset="-122"/>
            </a:endParaRPr>
          </a:p>
        </p:txBody>
      </p:sp>
      <p:sp>
        <p:nvSpPr>
          <p:cNvPr id="91139"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3D659E1B-BB22-4407-A638-ABEE878FEDC7}" type="slidenum">
              <a:rPr lang="es-PE" altLang="es-PE">
                <a:solidFill>
                  <a:srgbClr val="000000"/>
                </a:solidFill>
                <a:latin typeface="Times New Roman" pitchFamily="16" charset="0"/>
                <a:ea typeface="Microsoft YaHei" charset="-122"/>
              </a:rPr>
              <a:pPr eaLnBrk="1"/>
              <a:t>43</a:t>
            </a:fld>
            <a:endParaRPr lang="es-PE" altLang="es-PE">
              <a:solidFill>
                <a:srgbClr val="000000"/>
              </a:solidFill>
              <a:latin typeface="Times New Roman" pitchFamily="16" charset="0"/>
              <a:ea typeface="Microsoft YaHei" charset="-122"/>
            </a:endParaRPr>
          </a:p>
        </p:txBody>
      </p:sp>
      <p:sp>
        <p:nvSpPr>
          <p:cNvPr id="93187"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298FE90C-670D-4C43-BBA2-4264814123D8}" type="slidenum">
              <a:rPr lang="es-PE" altLang="es-PE">
                <a:solidFill>
                  <a:srgbClr val="000000"/>
                </a:solidFill>
                <a:latin typeface="Times New Roman" pitchFamily="16" charset="0"/>
                <a:ea typeface="Microsoft YaHei" charset="-122"/>
              </a:rPr>
              <a:pPr eaLnBrk="1"/>
              <a:t>44</a:t>
            </a:fld>
            <a:endParaRPr lang="es-PE" altLang="es-PE">
              <a:solidFill>
                <a:srgbClr val="000000"/>
              </a:solidFill>
              <a:latin typeface="Times New Roman" pitchFamily="16" charset="0"/>
              <a:ea typeface="Microsoft YaHei" charset="-122"/>
            </a:endParaRPr>
          </a:p>
        </p:txBody>
      </p:sp>
      <p:sp>
        <p:nvSpPr>
          <p:cNvPr id="95235"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3E5C62B4-791E-41B0-B438-3CC3EEF0C494}" type="slidenum">
              <a:rPr lang="es-PE" altLang="es-PE">
                <a:solidFill>
                  <a:srgbClr val="000000"/>
                </a:solidFill>
                <a:latin typeface="Times New Roman" pitchFamily="16" charset="0"/>
                <a:ea typeface="Microsoft YaHei" charset="-122"/>
              </a:rPr>
              <a:pPr eaLnBrk="1"/>
              <a:t>45</a:t>
            </a:fld>
            <a:endParaRPr lang="es-PE" altLang="es-PE">
              <a:solidFill>
                <a:srgbClr val="000000"/>
              </a:solidFill>
              <a:latin typeface="Times New Roman" pitchFamily="16" charset="0"/>
              <a:ea typeface="Microsoft YaHei" charset="-122"/>
            </a:endParaRPr>
          </a:p>
        </p:txBody>
      </p:sp>
      <p:sp>
        <p:nvSpPr>
          <p:cNvPr id="97283"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A7584552-82BC-4543-B71D-31C5E10FDBC7}" type="slidenum">
              <a:rPr lang="es-PE" altLang="es-PE">
                <a:solidFill>
                  <a:srgbClr val="000000"/>
                </a:solidFill>
                <a:latin typeface="Times New Roman" pitchFamily="16" charset="0"/>
                <a:ea typeface="Microsoft YaHei" charset="-122"/>
              </a:rPr>
              <a:pPr eaLnBrk="1"/>
              <a:t>46</a:t>
            </a:fld>
            <a:endParaRPr lang="es-PE" altLang="es-PE">
              <a:solidFill>
                <a:srgbClr val="000000"/>
              </a:solidFill>
              <a:latin typeface="Times New Roman" pitchFamily="16" charset="0"/>
              <a:ea typeface="Microsoft YaHei" charset="-122"/>
            </a:endParaRPr>
          </a:p>
        </p:txBody>
      </p:sp>
      <p:sp>
        <p:nvSpPr>
          <p:cNvPr id="99331"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68CC2701-994B-4296-90EC-F2F800433C49}" type="slidenum">
              <a:rPr lang="es-PE" altLang="es-PE">
                <a:solidFill>
                  <a:srgbClr val="000000"/>
                </a:solidFill>
                <a:latin typeface="Times New Roman" pitchFamily="16" charset="0"/>
                <a:ea typeface="Microsoft YaHei" charset="-122"/>
              </a:rPr>
              <a:pPr eaLnBrk="1"/>
              <a:t>47</a:t>
            </a:fld>
            <a:endParaRPr lang="es-PE" altLang="es-PE">
              <a:solidFill>
                <a:srgbClr val="000000"/>
              </a:solidFill>
              <a:latin typeface="Times New Roman" pitchFamily="16" charset="0"/>
              <a:ea typeface="Microsoft YaHei" charset="-122"/>
            </a:endParaRPr>
          </a:p>
        </p:txBody>
      </p:sp>
      <p:sp>
        <p:nvSpPr>
          <p:cNvPr id="101379"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4165B491-E349-4A1D-9BAD-9381D579349D}" type="slidenum">
              <a:rPr lang="es-PE" altLang="es-PE">
                <a:solidFill>
                  <a:srgbClr val="000000"/>
                </a:solidFill>
                <a:latin typeface="Times New Roman" pitchFamily="16" charset="0"/>
                <a:ea typeface="Microsoft YaHei" charset="-122"/>
              </a:rPr>
              <a:pPr eaLnBrk="1"/>
              <a:t>48</a:t>
            </a:fld>
            <a:endParaRPr lang="es-PE" altLang="es-PE">
              <a:solidFill>
                <a:srgbClr val="000000"/>
              </a:solidFill>
              <a:latin typeface="Times New Roman" pitchFamily="16" charset="0"/>
              <a:ea typeface="Microsoft YaHei" charset="-122"/>
            </a:endParaRPr>
          </a:p>
        </p:txBody>
      </p:sp>
      <p:sp>
        <p:nvSpPr>
          <p:cNvPr id="103427"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44A5700F-9345-4929-8DFC-6C1C35D33262}" type="slidenum">
              <a:rPr lang="es-PE" altLang="es-PE">
                <a:solidFill>
                  <a:srgbClr val="000000"/>
                </a:solidFill>
                <a:latin typeface="Times New Roman" pitchFamily="16" charset="0"/>
                <a:ea typeface="Microsoft YaHei" charset="-122"/>
              </a:rPr>
              <a:pPr eaLnBrk="1"/>
              <a:t>49</a:t>
            </a:fld>
            <a:endParaRPr lang="es-PE" altLang="es-PE">
              <a:solidFill>
                <a:srgbClr val="000000"/>
              </a:solidFill>
              <a:latin typeface="Times New Roman" pitchFamily="16" charset="0"/>
              <a:ea typeface="Microsoft YaHei" charset="-122"/>
            </a:endParaRPr>
          </a:p>
        </p:txBody>
      </p:sp>
      <p:sp>
        <p:nvSpPr>
          <p:cNvPr id="105475"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54CF5329-1CB3-45D5-9E05-ADB82140B7C6}" type="slidenum">
              <a:rPr lang="es-PE" altLang="es-PE">
                <a:solidFill>
                  <a:srgbClr val="000000"/>
                </a:solidFill>
                <a:latin typeface="Times New Roman" pitchFamily="16" charset="0"/>
                <a:ea typeface="Microsoft YaHei" charset="-122"/>
              </a:rPr>
              <a:pPr eaLnBrk="1"/>
              <a:t>50</a:t>
            </a:fld>
            <a:endParaRPr lang="es-PE" altLang="es-PE">
              <a:solidFill>
                <a:srgbClr val="000000"/>
              </a:solidFill>
              <a:latin typeface="Times New Roman" pitchFamily="16" charset="0"/>
              <a:ea typeface="Microsoft YaHei" charset="-122"/>
            </a:endParaRPr>
          </a:p>
        </p:txBody>
      </p:sp>
      <p:sp>
        <p:nvSpPr>
          <p:cNvPr id="109571"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bwMode="auto">
          <a:xfrm>
            <a:off x="-19484975" y="-13793788"/>
            <a:ext cx="25961975" cy="146050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2"/>
          <p:cNvSpPr>
            <a:spLocks noGrp="1" noChangeArrowheads="1"/>
          </p:cNvSpPr>
          <p:nvPr>
            <p:ph type="body" idx="1"/>
          </p:nvPr>
        </p:nvSpPr>
        <p:spPr bwMode="auto">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36006DCE-617B-4B21-8F37-7757496E8F02}" type="slidenum">
              <a:rPr lang="es-PE" altLang="es-PE">
                <a:solidFill>
                  <a:srgbClr val="000000"/>
                </a:solidFill>
                <a:latin typeface="Times New Roman" pitchFamily="16" charset="0"/>
                <a:ea typeface="Microsoft YaHei" charset="-122"/>
              </a:rPr>
              <a:pPr eaLnBrk="1"/>
              <a:t>5</a:t>
            </a:fld>
            <a:endParaRPr lang="es-PE" altLang="es-PE">
              <a:solidFill>
                <a:srgbClr val="000000"/>
              </a:solidFill>
              <a:latin typeface="Times New Roman" pitchFamily="16" charset="0"/>
              <a:ea typeface="Microsoft YaHei" charset="-122"/>
            </a:endParaRPr>
          </a:p>
        </p:txBody>
      </p:sp>
      <p:sp>
        <p:nvSpPr>
          <p:cNvPr id="24579"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F8732335-B23D-41CF-AA42-001EB6583018}" type="slidenum">
              <a:rPr lang="es-PE" altLang="es-PE">
                <a:solidFill>
                  <a:srgbClr val="000000"/>
                </a:solidFill>
                <a:latin typeface="Times New Roman" pitchFamily="16" charset="0"/>
                <a:ea typeface="Microsoft YaHei" charset="-122"/>
              </a:rPr>
              <a:pPr eaLnBrk="1"/>
              <a:t>52</a:t>
            </a:fld>
            <a:endParaRPr lang="es-PE" altLang="es-PE">
              <a:solidFill>
                <a:srgbClr val="000000"/>
              </a:solidFill>
              <a:latin typeface="Times New Roman" pitchFamily="16" charset="0"/>
              <a:ea typeface="Microsoft YaHei" charset="-122"/>
            </a:endParaRPr>
          </a:p>
        </p:txBody>
      </p:sp>
      <p:sp>
        <p:nvSpPr>
          <p:cNvPr id="117763"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38B48232-872D-43EE-A96C-870E4F6D812F}" type="slidenum">
              <a:rPr lang="es-PE" altLang="es-PE">
                <a:solidFill>
                  <a:srgbClr val="000000"/>
                </a:solidFill>
                <a:latin typeface="Times New Roman" pitchFamily="16" charset="0"/>
                <a:ea typeface="Microsoft YaHei" charset="-122"/>
              </a:rPr>
              <a:pPr eaLnBrk="1"/>
              <a:t>6</a:t>
            </a:fld>
            <a:endParaRPr lang="es-PE" altLang="es-PE">
              <a:solidFill>
                <a:srgbClr val="000000"/>
              </a:solidFill>
              <a:latin typeface="Times New Roman" pitchFamily="16" charset="0"/>
              <a:ea typeface="Microsoft YaHei" charset="-122"/>
            </a:endParaRPr>
          </a:p>
        </p:txBody>
      </p:sp>
      <p:sp>
        <p:nvSpPr>
          <p:cNvPr id="26627"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Calibri" pitchFamily="32" charset="0"/>
              </a:defRPr>
            </a:lvl1pPr>
            <a:lvl2pPr marL="742950" indent="-285750">
              <a:tabLst>
                <a:tab pos="723900" algn="l"/>
                <a:tab pos="1447800" algn="l"/>
                <a:tab pos="2171700" algn="l"/>
                <a:tab pos="2895600" algn="l"/>
              </a:tabLst>
              <a:defRPr>
                <a:solidFill>
                  <a:schemeClr val="tx1"/>
                </a:solidFill>
                <a:latin typeface="Calibri" pitchFamily="32" charset="0"/>
              </a:defRPr>
            </a:lvl2pPr>
            <a:lvl3pPr marL="1143000" indent="-228600">
              <a:tabLst>
                <a:tab pos="723900" algn="l"/>
                <a:tab pos="1447800" algn="l"/>
                <a:tab pos="2171700" algn="l"/>
                <a:tab pos="2895600" algn="l"/>
              </a:tabLst>
              <a:defRPr>
                <a:solidFill>
                  <a:schemeClr val="tx1"/>
                </a:solidFill>
                <a:latin typeface="Calibri" pitchFamily="32" charset="0"/>
              </a:defRPr>
            </a:lvl3pPr>
            <a:lvl4pPr marL="1600200" indent="-228600">
              <a:tabLst>
                <a:tab pos="723900" algn="l"/>
                <a:tab pos="1447800" algn="l"/>
                <a:tab pos="2171700" algn="l"/>
                <a:tab pos="2895600" algn="l"/>
              </a:tabLst>
              <a:defRPr>
                <a:solidFill>
                  <a:schemeClr val="tx1"/>
                </a:solidFill>
                <a:latin typeface="Calibri" pitchFamily="32" charset="0"/>
              </a:defRPr>
            </a:lvl4pPr>
            <a:lvl5pPr marL="2057400" indent="-228600">
              <a:tabLst>
                <a:tab pos="723900" algn="l"/>
                <a:tab pos="1447800" algn="l"/>
                <a:tab pos="2171700" algn="l"/>
                <a:tab pos="2895600" algn="l"/>
              </a:tabLst>
              <a:defRPr>
                <a:solidFill>
                  <a:schemeClr val="tx1"/>
                </a:solidFill>
                <a:latin typeface="Calibri" pitchFamily="32"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2" charset="0"/>
              </a:defRPr>
            </a:lvl9pPr>
          </a:lstStyle>
          <a:p>
            <a:pPr eaLnBrk="1"/>
            <a:fld id="{5661CC4A-D5BB-4BDD-A493-F8E78ABC3BFF}" type="slidenum">
              <a:rPr lang="es-PE" altLang="es-PE">
                <a:solidFill>
                  <a:srgbClr val="000000"/>
                </a:solidFill>
                <a:latin typeface="Times New Roman" pitchFamily="16" charset="0"/>
                <a:ea typeface="Microsoft YaHei" charset="-122"/>
              </a:rPr>
              <a:pPr eaLnBrk="1"/>
              <a:t>7</a:t>
            </a:fld>
            <a:endParaRPr lang="es-PE" altLang="es-PE">
              <a:solidFill>
                <a:srgbClr val="000000"/>
              </a:solidFill>
              <a:latin typeface="Times New Roman" pitchFamily="16" charset="0"/>
              <a:ea typeface="Microsoft YaHei" charset="-122"/>
            </a:endParaRPr>
          </a:p>
        </p:txBody>
      </p:sp>
      <p:sp>
        <p:nvSpPr>
          <p:cNvPr id="28675"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bwMode="auto">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9484975" y="-13793788"/>
            <a:ext cx="25961975" cy="146050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p:cNvSpPr>
            <a:spLocks noGrp="1" noChangeArrowheads="1"/>
          </p:cNvSpPr>
          <p:nvPr>
            <p:ph type="body" idx="1"/>
          </p:nvPr>
        </p:nvSpPr>
        <p:spPr bwMode="auto">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bwMode="auto">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s-PE" altLang="es-PE"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DCF74D45-3354-4611-B4C2-1DABB5322DAF}" type="datetimeFigureOut">
              <a:rPr lang="es-PE"/>
              <a:pPr>
                <a:defRPr/>
              </a:pPr>
              <a:t>22/01/2019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D3542B01-1EEE-405B-975F-2E7ED126A196}" type="slidenum">
              <a:rPr lang="es-PE"/>
              <a:pPr/>
              <a:t>‹Nº›</a:t>
            </a:fld>
            <a:endParaRPr lang="es-PE"/>
          </a:p>
        </p:txBody>
      </p:sp>
    </p:spTree>
    <p:extLst>
      <p:ext uri="{BB962C8B-B14F-4D97-AF65-F5344CB8AC3E}">
        <p14:creationId xmlns:p14="http://schemas.microsoft.com/office/powerpoint/2010/main" val="400071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995785B9-4DFB-4ADD-9D46-51DFB22B2077}" type="datetimeFigureOut">
              <a:rPr lang="es-PE"/>
              <a:pPr>
                <a:defRPr/>
              </a:pPr>
              <a:t>22/01/2019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FA271AA2-AE4B-4050-A063-59301ABB693B}" type="slidenum">
              <a:rPr lang="es-PE"/>
              <a:pPr/>
              <a:t>‹Nº›</a:t>
            </a:fld>
            <a:endParaRPr lang="es-PE"/>
          </a:p>
        </p:txBody>
      </p:sp>
    </p:spTree>
    <p:extLst>
      <p:ext uri="{BB962C8B-B14F-4D97-AF65-F5344CB8AC3E}">
        <p14:creationId xmlns:p14="http://schemas.microsoft.com/office/powerpoint/2010/main" val="42272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DC6E6944-7EA5-4289-923B-7BBC339E9A68}" type="datetimeFigureOut">
              <a:rPr lang="es-PE"/>
              <a:pPr>
                <a:defRPr/>
              </a:pPr>
              <a:t>22/01/2019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EF72C355-E54F-48DD-8708-A59637CD76C9}" type="slidenum">
              <a:rPr lang="es-PE"/>
              <a:pPr/>
              <a:t>‹Nº›</a:t>
            </a:fld>
            <a:endParaRPr lang="es-PE"/>
          </a:p>
        </p:txBody>
      </p:sp>
    </p:spTree>
    <p:extLst>
      <p:ext uri="{BB962C8B-B14F-4D97-AF65-F5344CB8AC3E}">
        <p14:creationId xmlns:p14="http://schemas.microsoft.com/office/powerpoint/2010/main" val="1538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00" y="2130425"/>
            <a:ext cx="10361613" cy="1468438"/>
          </a:xfrm>
        </p:spPr>
        <p:txBody>
          <a:bodyPr/>
          <a:lstStyle/>
          <a:p>
            <a:r>
              <a:rPr lang="es-ES" smtClean="0"/>
              <a:t>Haga clic para modificar el estilo de título del patrón</a:t>
            </a:r>
            <a:endParaRPr lang="es-PE"/>
          </a:p>
        </p:txBody>
      </p:sp>
      <p:sp>
        <p:nvSpPr>
          <p:cNvPr id="3" name="Rectangle 2"/>
          <p:cNvSpPr>
            <a:spLocks noGrp="1" noChangeArrowheads="1"/>
          </p:cNvSpPr>
          <p:nvPr>
            <p:ph type="dt" idx="10"/>
          </p:nvPr>
        </p:nvSpPr>
        <p:spPr/>
        <p:txBody>
          <a:bodyPr/>
          <a:lstStyle>
            <a:lvl1pPr>
              <a:defRPr/>
            </a:lvl1pPr>
          </a:lstStyle>
          <a:p>
            <a:pPr>
              <a:defRPr/>
            </a:pPr>
            <a:r>
              <a:rPr lang="es-PE"/>
              <a:t>29/09/16</a:t>
            </a:r>
          </a:p>
        </p:txBody>
      </p:sp>
      <p:sp>
        <p:nvSpPr>
          <p:cNvPr id="4" name="Rectangle 4"/>
          <p:cNvSpPr>
            <a:spLocks noGrp="1" noChangeArrowheads="1"/>
          </p:cNvSpPr>
          <p:nvPr>
            <p:ph type="sldNum" idx="11"/>
          </p:nvPr>
        </p:nvSpPr>
        <p:spPr/>
        <p:txBody>
          <a:bodyPr/>
          <a:lstStyle>
            <a:lvl1pPr>
              <a:defRPr/>
            </a:lvl1pPr>
          </a:lstStyle>
          <a:p>
            <a:fld id="{9CD8ADEF-B38C-4E38-A2CC-324AE8B241CA}" type="slidenum">
              <a:rPr lang="es-PE" altLang="es-PE"/>
              <a:pPr/>
              <a:t>‹Nº›</a:t>
            </a:fld>
            <a:endParaRPr lang="es-PE" altLang="es-PE"/>
          </a:p>
        </p:txBody>
      </p:sp>
    </p:spTree>
    <p:extLst>
      <p:ext uri="{BB962C8B-B14F-4D97-AF65-F5344CB8AC3E}">
        <p14:creationId xmlns:p14="http://schemas.microsoft.com/office/powerpoint/2010/main" val="21911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2376000-EF7A-4BAB-85CC-DEADB3339BAD}" type="datetimeFigureOut">
              <a:rPr lang="es-PE"/>
              <a:pPr>
                <a:defRPr/>
              </a:pPr>
              <a:t>22/01/2019</a:t>
            </a:fld>
            <a:endParaRPr lang="es-PE" dirty="0"/>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eaLnBrk="0" hangingPunct="0">
              <a:defRPr/>
            </a:lvl1pPr>
          </a:lstStyle>
          <a:p>
            <a:fld id="{AE9600FE-B26D-4C5E-A6B5-BAA9965C590C}" type="slidenum">
              <a:rPr lang="es-PE"/>
              <a:pPr/>
              <a:t>‹Nº›</a:t>
            </a:fld>
            <a:endParaRPr lang="es-PE"/>
          </a:p>
        </p:txBody>
      </p:sp>
    </p:spTree>
    <p:extLst>
      <p:ext uri="{BB962C8B-B14F-4D97-AF65-F5344CB8AC3E}">
        <p14:creationId xmlns:p14="http://schemas.microsoft.com/office/powerpoint/2010/main" val="330798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C467479-E227-4F45-8632-C5EEB447267B}" type="datetimeFigureOut">
              <a:rPr lang="es-PE"/>
              <a:pPr>
                <a:defRPr/>
              </a:pPr>
              <a:t>22/01/2019</a:t>
            </a:fld>
            <a:endParaRPr lang="es-PE" dirty="0"/>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eaLnBrk="0" hangingPunct="0">
              <a:defRPr/>
            </a:lvl1pPr>
          </a:lstStyle>
          <a:p>
            <a:fld id="{A2582A35-4D5F-4F0D-9A0A-7C7E88E8733A}" type="slidenum">
              <a:rPr lang="es-PE"/>
              <a:pPr/>
              <a:t>‹Nº›</a:t>
            </a:fld>
            <a:endParaRPr lang="es-PE"/>
          </a:p>
        </p:txBody>
      </p:sp>
    </p:spTree>
    <p:extLst>
      <p:ext uri="{BB962C8B-B14F-4D97-AF65-F5344CB8AC3E}">
        <p14:creationId xmlns:p14="http://schemas.microsoft.com/office/powerpoint/2010/main" val="23518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31707C8E-A8D0-4C48-9DA1-91D179EF3F45}" type="datetimeFigureOut">
              <a:rPr lang="es-PE"/>
              <a:pPr>
                <a:defRPr/>
              </a:pPr>
              <a:t>22/01/2019</a:t>
            </a:fld>
            <a:endParaRPr lang="es-PE" dirty="0"/>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eaLnBrk="0" hangingPunct="0">
              <a:defRPr/>
            </a:lvl1pPr>
          </a:lstStyle>
          <a:p>
            <a:fld id="{440E2366-877F-4CE6-9172-4F98960F4FB7}" type="slidenum">
              <a:rPr lang="es-PE"/>
              <a:pPr/>
              <a:t>‹Nº›</a:t>
            </a:fld>
            <a:endParaRPr lang="es-PE"/>
          </a:p>
        </p:txBody>
      </p:sp>
    </p:spTree>
    <p:extLst>
      <p:ext uri="{BB962C8B-B14F-4D97-AF65-F5344CB8AC3E}">
        <p14:creationId xmlns:p14="http://schemas.microsoft.com/office/powerpoint/2010/main" val="126756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A6054C6-82D5-49BE-8E49-2A1753F1449E}" type="datetimeFigureOut">
              <a:rPr lang="es-PE"/>
              <a:pPr>
                <a:defRPr/>
              </a:pPr>
              <a:t>22/01/2019</a:t>
            </a:fld>
            <a:endParaRPr lang="es-PE" dirty="0"/>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eaLnBrk="0" hangingPunct="0">
              <a:defRPr/>
            </a:lvl1pPr>
          </a:lstStyle>
          <a:p>
            <a:fld id="{C370D441-551B-44C9-9FAC-759F4F8113D1}" type="slidenum">
              <a:rPr lang="es-PE"/>
              <a:pPr/>
              <a:t>‹Nº›</a:t>
            </a:fld>
            <a:endParaRPr lang="es-PE"/>
          </a:p>
        </p:txBody>
      </p:sp>
    </p:spTree>
    <p:extLst>
      <p:ext uri="{BB962C8B-B14F-4D97-AF65-F5344CB8AC3E}">
        <p14:creationId xmlns:p14="http://schemas.microsoft.com/office/powerpoint/2010/main" val="234245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1BE295D-83A9-4087-AA86-3618A600B2DC}" type="datetimeFigureOut">
              <a:rPr lang="es-PE"/>
              <a:pPr>
                <a:defRPr/>
              </a:pPr>
              <a:t>22/01/2019</a:t>
            </a:fld>
            <a:endParaRPr lang="es-PE" dirty="0"/>
          </a:p>
        </p:txBody>
      </p:sp>
      <p:sp>
        <p:nvSpPr>
          <p:cNvPr id="8" name="7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9" name="8 Marcador de número de diapositiva"/>
          <p:cNvSpPr>
            <a:spLocks noGrp="1"/>
          </p:cNvSpPr>
          <p:nvPr>
            <p:ph type="sldNum" sz="quarter" idx="12"/>
          </p:nvPr>
        </p:nvSpPr>
        <p:spPr/>
        <p:txBody>
          <a:bodyPr/>
          <a:lstStyle>
            <a:lvl1pPr eaLnBrk="0" hangingPunct="0">
              <a:defRPr/>
            </a:lvl1pPr>
          </a:lstStyle>
          <a:p>
            <a:fld id="{1A507A67-BC9D-44D5-AB45-DF91CF4610CE}" type="slidenum">
              <a:rPr lang="es-PE"/>
              <a:pPr/>
              <a:t>‹Nº›</a:t>
            </a:fld>
            <a:endParaRPr lang="es-PE"/>
          </a:p>
        </p:txBody>
      </p:sp>
    </p:spTree>
    <p:extLst>
      <p:ext uri="{BB962C8B-B14F-4D97-AF65-F5344CB8AC3E}">
        <p14:creationId xmlns:p14="http://schemas.microsoft.com/office/powerpoint/2010/main" val="248933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59AAD3C-8DF4-4738-91AE-FA8813AB5C53}" type="datetimeFigureOut">
              <a:rPr lang="es-PE"/>
              <a:pPr>
                <a:defRPr/>
              </a:pPr>
              <a:t>22/01/2019</a:t>
            </a:fld>
            <a:endParaRPr lang="es-PE" dirty="0"/>
          </a:p>
        </p:txBody>
      </p:sp>
      <p:sp>
        <p:nvSpPr>
          <p:cNvPr id="4" name="3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5" name="4 Marcador de número de diapositiva"/>
          <p:cNvSpPr>
            <a:spLocks noGrp="1"/>
          </p:cNvSpPr>
          <p:nvPr>
            <p:ph type="sldNum" sz="quarter" idx="12"/>
          </p:nvPr>
        </p:nvSpPr>
        <p:spPr/>
        <p:txBody>
          <a:bodyPr/>
          <a:lstStyle>
            <a:lvl1pPr eaLnBrk="0" hangingPunct="0">
              <a:defRPr/>
            </a:lvl1pPr>
          </a:lstStyle>
          <a:p>
            <a:fld id="{6C4B5A95-904C-4318-9E5F-AF56E8AC8A85}" type="slidenum">
              <a:rPr lang="es-PE"/>
              <a:pPr/>
              <a:t>‹Nº›</a:t>
            </a:fld>
            <a:endParaRPr lang="es-PE"/>
          </a:p>
        </p:txBody>
      </p:sp>
    </p:spTree>
    <p:extLst>
      <p:ext uri="{BB962C8B-B14F-4D97-AF65-F5344CB8AC3E}">
        <p14:creationId xmlns:p14="http://schemas.microsoft.com/office/powerpoint/2010/main" val="393438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1377D259-01AB-4EBC-B5CE-CFC90FDAC807}" type="datetimeFigureOut">
              <a:rPr lang="es-PE"/>
              <a:pPr>
                <a:defRPr/>
              </a:pPr>
              <a:t>22/01/2019</a:t>
            </a:fld>
            <a:endParaRPr lang="es-PE" dirty="0"/>
          </a:p>
        </p:txBody>
      </p:sp>
      <p:sp>
        <p:nvSpPr>
          <p:cNvPr id="3" name="2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4" name="3 Marcador de número de diapositiva"/>
          <p:cNvSpPr>
            <a:spLocks noGrp="1"/>
          </p:cNvSpPr>
          <p:nvPr>
            <p:ph type="sldNum" sz="quarter" idx="12"/>
          </p:nvPr>
        </p:nvSpPr>
        <p:spPr/>
        <p:txBody>
          <a:bodyPr/>
          <a:lstStyle>
            <a:lvl1pPr eaLnBrk="0" hangingPunct="0">
              <a:defRPr/>
            </a:lvl1pPr>
          </a:lstStyle>
          <a:p>
            <a:fld id="{917FF76D-C950-454C-9254-9426CF13EAE4}" type="slidenum">
              <a:rPr lang="es-PE"/>
              <a:pPr/>
              <a:t>‹Nº›</a:t>
            </a:fld>
            <a:endParaRPr lang="es-PE"/>
          </a:p>
        </p:txBody>
      </p:sp>
    </p:spTree>
    <p:extLst>
      <p:ext uri="{BB962C8B-B14F-4D97-AF65-F5344CB8AC3E}">
        <p14:creationId xmlns:p14="http://schemas.microsoft.com/office/powerpoint/2010/main" val="281274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CEA3AE57-A261-419E-8760-BEF986E01736}" type="datetimeFigureOut">
              <a:rPr lang="es-PE"/>
              <a:pPr>
                <a:defRPr/>
              </a:pPr>
              <a:t>22/01/2019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A20B8AF1-0240-4558-8A99-1636898DE1ED}" type="slidenum">
              <a:rPr lang="es-PE"/>
              <a:pPr/>
              <a:t>‹Nº›</a:t>
            </a:fld>
            <a:endParaRPr lang="es-PE"/>
          </a:p>
        </p:txBody>
      </p:sp>
    </p:spTree>
    <p:extLst>
      <p:ext uri="{BB962C8B-B14F-4D97-AF65-F5344CB8AC3E}">
        <p14:creationId xmlns:p14="http://schemas.microsoft.com/office/powerpoint/2010/main" val="142205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F3A94DB-35BA-4307-A41C-3388D183894E}" type="datetimeFigureOut">
              <a:rPr lang="es-PE"/>
              <a:pPr>
                <a:defRPr/>
              </a:pPr>
              <a:t>22/01/2019</a:t>
            </a:fld>
            <a:endParaRPr lang="es-PE" dirty="0"/>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eaLnBrk="0" hangingPunct="0">
              <a:defRPr/>
            </a:lvl1pPr>
          </a:lstStyle>
          <a:p>
            <a:fld id="{4F779BB9-1022-43B1-9CE6-A2AC4C48D0A7}" type="slidenum">
              <a:rPr lang="es-PE"/>
              <a:pPr/>
              <a:t>‹Nº›</a:t>
            </a:fld>
            <a:endParaRPr lang="es-PE"/>
          </a:p>
        </p:txBody>
      </p:sp>
    </p:spTree>
    <p:extLst>
      <p:ext uri="{BB962C8B-B14F-4D97-AF65-F5344CB8AC3E}">
        <p14:creationId xmlns:p14="http://schemas.microsoft.com/office/powerpoint/2010/main" val="729715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D576741-F348-4CA8-A8BB-0C5E4CCC39B9}" type="datetimeFigureOut">
              <a:rPr lang="es-PE"/>
              <a:pPr>
                <a:defRPr/>
              </a:pPr>
              <a:t>22/01/2019</a:t>
            </a:fld>
            <a:endParaRPr lang="es-PE" dirty="0"/>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eaLnBrk="0" hangingPunct="0">
              <a:defRPr/>
            </a:lvl1pPr>
          </a:lstStyle>
          <a:p>
            <a:fld id="{5C40FAE4-A87F-476E-A6EE-8570EE37C838}" type="slidenum">
              <a:rPr lang="es-PE"/>
              <a:pPr/>
              <a:t>‹Nº›</a:t>
            </a:fld>
            <a:endParaRPr lang="es-PE"/>
          </a:p>
        </p:txBody>
      </p:sp>
    </p:spTree>
    <p:extLst>
      <p:ext uri="{BB962C8B-B14F-4D97-AF65-F5344CB8AC3E}">
        <p14:creationId xmlns:p14="http://schemas.microsoft.com/office/powerpoint/2010/main" val="101225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1A961E-D4B0-4013-9615-F8A4385634E4}" type="datetimeFigureOut">
              <a:rPr lang="es-PE"/>
              <a:pPr>
                <a:defRPr/>
              </a:pPr>
              <a:t>22/01/2019</a:t>
            </a:fld>
            <a:endParaRPr lang="es-PE" dirty="0"/>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eaLnBrk="0" hangingPunct="0">
              <a:defRPr/>
            </a:lvl1pPr>
          </a:lstStyle>
          <a:p>
            <a:fld id="{96F5A338-A2C7-439C-9DF5-C5B9937B3047}" type="slidenum">
              <a:rPr lang="es-PE"/>
              <a:pPr/>
              <a:t>‹Nº›</a:t>
            </a:fld>
            <a:endParaRPr lang="es-PE"/>
          </a:p>
        </p:txBody>
      </p:sp>
    </p:spTree>
    <p:extLst>
      <p:ext uri="{BB962C8B-B14F-4D97-AF65-F5344CB8AC3E}">
        <p14:creationId xmlns:p14="http://schemas.microsoft.com/office/powerpoint/2010/main" val="1190034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760ED8C-EAC6-4011-9B50-47510D0934A1}" type="datetimeFigureOut">
              <a:rPr lang="es-PE"/>
              <a:pPr>
                <a:defRPr/>
              </a:pPr>
              <a:t>22/01/2019</a:t>
            </a:fld>
            <a:endParaRPr lang="es-PE" dirty="0"/>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eaLnBrk="0" hangingPunct="0">
              <a:defRPr/>
            </a:lvl1pPr>
          </a:lstStyle>
          <a:p>
            <a:fld id="{B5F86D31-27A6-44AF-8308-B5C83F7FED0E}" type="slidenum">
              <a:rPr lang="es-PE"/>
              <a:pPr/>
              <a:t>‹Nº›</a:t>
            </a:fld>
            <a:endParaRPr lang="es-PE"/>
          </a:p>
        </p:txBody>
      </p:sp>
    </p:spTree>
    <p:extLst>
      <p:ext uri="{BB962C8B-B14F-4D97-AF65-F5344CB8AC3E}">
        <p14:creationId xmlns:p14="http://schemas.microsoft.com/office/powerpoint/2010/main" val="63827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00" y="2130425"/>
            <a:ext cx="10361613" cy="1468438"/>
          </a:xfrm>
        </p:spPr>
        <p:txBody>
          <a:bodyPr/>
          <a:lstStyle/>
          <a:p>
            <a:r>
              <a:rPr lang="es-ES" smtClean="0"/>
              <a:t>Haga clic para modificar el estilo de título del patrón</a:t>
            </a:r>
            <a:endParaRPr lang="es-PE"/>
          </a:p>
        </p:txBody>
      </p:sp>
      <p:sp>
        <p:nvSpPr>
          <p:cNvPr id="3" name="Rectangle 2"/>
          <p:cNvSpPr>
            <a:spLocks noGrp="1" noChangeArrowheads="1"/>
          </p:cNvSpPr>
          <p:nvPr>
            <p:ph type="dt" idx="10"/>
          </p:nvPr>
        </p:nvSpPr>
        <p:spPr/>
        <p:txBody>
          <a:bodyPr/>
          <a:lstStyle>
            <a:lvl1pPr>
              <a:defRPr/>
            </a:lvl1pPr>
          </a:lstStyle>
          <a:p>
            <a:pPr>
              <a:defRPr/>
            </a:pPr>
            <a:r>
              <a:rPr lang="es-PE"/>
              <a:t>29/09/16</a:t>
            </a:r>
          </a:p>
        </p:txBody>
      </p:sp>
      <p:sp>
        <p:nvSpPr>
          <p:cNvPr id="4" name="Rectangle 4"/>
          <p:cNvSpPr>
            <a:spLocks noGrp="1" noChangeArrowheads="1"/>
          </p:cNvSpPr>
          <p:nvPr>
            <p:ph type="sldNum" idx="11"/>
          </p:nvPr>
        </p:nvSpPr>
        <p:spPr/>
        <p:txBody>
          <a:bodyPr/>
          <a:lstStyle>
            <a:lvl1pPr>
              <a:defRPr/>
            </a:lvl1pPr>
          </a:lstStyle>
          <a:p>
            <a:fld id="{DE345CEE-4F88-4AFE-94BC-E0FFE92DEE54}" type="slidenum">
              <a:rPr lang="es-PE" altLang="es-PE"/>
              <a:pPr/>
              <a:t>‹Nº›</a:t>
            </a:fld>
            <a:endParaRPr lang="es-PE" altLang="es-PE"/>
          </a:p>
        </p:txBody>
      </p:sp>
    </p:spTree>
    <p:extLst>
      <p:ext uri="{BB962C8B-B14F-4D97-AF65-F5344CB8AC3E}">
        <p14:creationId xmlns:p14="http://schemas.microsoft.com/office/powerpoint/2010/main" val="260880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992E939-FBAE-4C96-BA4A-CAB35CEBD341}" type="datetimeFigureOut">
              <a:rPr lang="es-PE"/>
              <a:pPr>
                <a:defRPr/>
              </a:pPr>
              <a:t>22/01/2019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A656EB9C-EF51-4DF4-A737-40D0B04788C8}" type="slidenum">
              <a:rPr lang="es-PE"/>
              <a:pPr/>
              <a:t>‹Nº›</a:t>
            </a:fld>
            <a:endParaRPr lang="es-PE"/>
          </a:p>
        </p:txBody>
      </p:sp>
    </p:spTree>
    <p:extLst>
      <p:ext uri="{BB962C8B-B14F-4D97-AF65-F5344CB8AC3E}">
        <p14:creationId xmlns:p14="http://schemas.microsoft.com/office/powerpoint/2010/main" val="2896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146B16FF-E708-42D3-AD0C-82232FB602A7}" type="datetimeFigureOut">
              <a:rPr lang="es-PE"/>
              <a:pPr>
                <a:defRPr/>
              </a:pPr>
              <a:t>22/01/2019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92DFC190-4649-4FA3-8EE6-6793305ACB1E}" type="slidenum">
              <a:rPr lang="es-PE"/>
              <a:pPr/>
              <a:t>‹Nº›</a:t>
            </a:fld>
            <a:endParaRPr lang="es-PE"/>
          </a:p>
        </p:txBody>
      </p:sp>
    </p:spTree>
    <p:extLst>
      <p:ext uri="{BB962C8B-B14F-4D97-AF65-F5344CB8AC3E}">
        <p14:creationId xmlns:p14="http://schemas.microsoft.com/office/powerpoint/2010/main" val="94626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71125450-1602-4BE4-A337-CFBF02AD217E}" type="datetimeFigureOut">
              <a:rPr lang="es-PE"/>
              <a:pPr>
                <a:defRPr/>
              </a:pPr>
              <a:t>22/01/2019</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fld id="{BA3C3FB9-DB59-4291-AD2E-0D909770FFC8}" type="slidenum">
              <a:rPr lang="es-PE"/>
              <a:pPr/>
              <a:t>‹Nº›</a:t>
            </a:fld>
            <a:endParaRPr lang="es-PE"/>
          </a:p>
        </p:txBody>
      </p:sp>
    </p:spTree>
    <p:extLst>
      <p:ext uri="{BB962C8B-B14F-4D97-AF65-F5344CB8AC3E}">
        <p14:creationId xmlns:p14="http://schemas.microsoft.com/office/powerpoint/2010/main" val="318512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24F1D95D-DA98-4BDD-BFC5-59FE7F016A35}" type="datetimeFigureOut">
              <a:rPr lang="es-PE"/>
              <a:pPr>
                <a:defRPr/>
              </a:pPr>
              <a:t>22/01/2019</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fld id="{C39FA772-4DF5-4EEE-AC0E-EB6485257740}" type="slidenum">
              <a:rPr lang="es-PE"/>
              <a:pPr/>
              <a:t>‹Nº›</a:t>
            </a:fld>
            <a:endParaRPr lang="es-PE"/>
          </a:p>
        </p:txBody>
      </p:sp>
    </p:spTree>
    <p:extLst>
      <p:ext uri="{BB962C8B-B14F-4D97-AF65-F5344CB8AC3E}">
        <p14:creationId xmlns:p14="http://schemas.microsoft.com/office/powerpoint/2010/main" val="211766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592C4D3-739F-40B8-B6C1-3EA9D6059277}" type="datetimeFigureOut">
              <a:rPr lang="es-PE"/>
              <a:pPr>
                <a:defRPr/>
              </a:pPr>
              <a:t>22/01/2019</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fld id="{477D0FB6-FABC-4FEE-B890-CCF3031D7A0E}" type="slidenum">
              <a:rPr lang="es-PE"/>
              <a:pPr/>
              <a:t>‹Nº›</a:t>
            </a:fld>
            <a:endParaRPr lang="es-PE"/>
          </a:p>
        </p:txBody>
      </p:sp>
    </p:spTree>
    <p:extLst>
      <p:ext uri="{BB962C8B-B14F-4D97-AF65-F5344CB8AC3E}">
        <p14:creationId xmlns:p14="http://schemas.microsoft.com/office/powerpoint/2010/main" val="349381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29E3ECE-CDDD-4C7E-8F55-141D20418D6C}" type="datetimeFigureOut">
              <a:rPr lang="es-PE"/>
              <a:pPr>
                <a:defRPr/>
              </a:pPr>
              <a:t>22/01/2019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EAD6D084-E6E6-440F-A520-BF73982F5E8C}" type="slidenum">
              <a:rPr lang="es-PE"/>
              <a:pPr/>
              <a:t>‹Nº›</a:t>
            </a:fld>
            <a:endParaRPr lang="es-PE"/>
          </a:p>
        </p:txBody>
      </p:sp>
    </p:spTree>
    <p:extLst>
      <p:ext uri="{BB962C8B-B14F-4D97-AF65-F5344CB8AC3E}">
        <p14:creationId xmlns:p14="http://schemas.microsoft.com/office/powerpoint/2010/main" val="159168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29CDED-3329-4423-8500-210D80DDCC69}" type="datetimeFigureOut">
              <a:rPr lang="es-PE"/>
              <a:pPr>
                <a:defRPr/>
              </a:pPr>
              <a:t>22/01/2019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55BEDA5F-1F40-4137-868C-9F3CBAE08BC8}" type="slidenum">
              <a:rPr lang="es-PE"/>
              <a:pPr/>
              <a:t>‹Nº›</a:t>
            </a:fld>
            <a:endParaRPr lang="es-PE"/>
          </a:p>
        </p:txBody>
      </p:sp>
    </p:spTree>
    <p:extLst>
      <p:ext uri="{BB962C8B-B14F-4D97-AF65-F5344CB8AC3E}">
        <p14:creationId xmlns:p14="http://schemas.microsoft.com/office/powerpoint/2010/main" val="134832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E8B4543-24C5-446E-84AE-B420703F678F}" type="datetimeFigureOut">
              <a:rPr lang="es-PE"/>
              <a:pPr>
                <a:defRPr/>
              </a:pPr>
              <a:t>22/01/2019</a:t>
            </a:fld>
            <a:endParaRPr lang="es-PE"/>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s-PE"/>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819EBE5-3779-4ECC-93CD-16AF67AB66CA}" type="slidenum">
              <a:rPr lang="es-PE"/>
              <a:pPr/>
              <a:t>‹Nº›</a:t>
            </a:fld>
            <a:endParaRPr lang="es-PE"/>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2051"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A1231CE-4FB8-40D3-87E1-A9DA9A5064C7}" type="datetimeFigureOut">
              <a:rPr lang="es-PE"/>
              <a:pPr>
                <a:defRPr/>
              </a:pPr>
              <a:t>22/01/2019</a:t>
            </a:fld>
            <a:endParaRPr lang="es-PE" dirty="0"/>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s-PE"/>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033737D-A111-4F00-912C-310C9E2E8F61}" type="slidenum">
              <a:rPr lang="es-PE"/>
              <a:pPr/>
              <a:t>‹Nº›</a:t>
            </a:fld>
            <a:endParaRPr lang="es-PE"/>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mailto:esoto_te@hotmail.com"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E" dirty="0"/>
          </a:p>
        </p:txBody>
      </p:sp>
      <p:sp>
        <p:nvSpPr>
          <p:cNvPr id="3" name="2 Subtítulo"/>
          <p:cNvSpPr>
            <a:spLocks noGrp="1"/>
          </p:cNvSpPr>
          <p:nvPr>
            <p:ph type="subTitle" idx="1"/>
          </p:nvPr>
        </p:nvSpPr>
        <p:spPr/>
        <p:txBody>
          <a:bodyPr/>
          <a:lstStyle/>
          <a:p>
            <a:endParaRPr lang="es-P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8" y="857250"/>
            <a:ext cx="10520676"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55371" y="4294414"/>
            <a:ext cx="7285191" cy="1600438"/>
          </a:xfrm>
          <a:prstGeom prst="rect">
            <a:avLst/>
          </a:prstGeom>
        </p:spPr>
        <p:txBody>
          <a:bodyPr wrap="square">
            <a:spAutoFit/>
          </a:bodyPr>
          <a:lstStyle/>
          <a:p>
            <a:endParaRPr lang="es-PE" dirty="0" smtClean="0">
              <a:solidFill>
                <a:schemeClr val="bg2">
                  <a:lumMod val="90000"/>
                </a:schemeClr>
              </a:solidFill>
            </a:endParaRPr>
          </a:p>
          <a:p>
            <a:pPr algn="ctr"/>
            <a:r>
              <a:rPr lang="es-PE" sz="2000" dirty="0" smtClean="0">
                <a:solidFill>
                  <a:schemeClr val="tx2">
                    <a:lumMod val="60000"/>
                    <a:lumOff val="40000"/>
                  </a:schemeClr>
                </a:solidFill>
              </a:rPr>
              <a:t>EVALUACION  E INDICADORES DE LA AFECTACION PSICOLOGICA </a:t>
            </a:r>
          </a:p>
          <a:p>
            <a:pPr algn="ctr"/>
            <a:r>
              <a:rPr lang="es-PE" sz="2000" dirty="0" smtClean="0">
                <a:solidFill>
                  <a:srgbClr val="00B050"/>
                </a:solidFill>
              </a:rPr>
              <a:t>Y LA PERTINENCIA DE VALORACION DEL DAÑO PSIQUICO</a:t>
            </a:r>
          </a:p>
          <a:p>
            <a:pPr algn="ctr"/>
            <a:r>
              <a:rPr lang="es-PE" sz="2000" dirty="0" smtClean="0">
                <a:solidFill>
                  <a:schemeClr val="bg2">
                    <a:lumMod val="90000"/>
                  </a:schemeClr>
                </a:solidFill>
              </a:rPr>
              <a:t> </a:t>
            </a:r>
            <a:r>
              <a:rPr lang="es-PE" sz="2000" dirty="0" smtClean="0">
                <a:solidFill>
                  <a:schemeClr val="accent2">
                    <a:lumMod val="40000"/>
                    <a:lumOff val="60000"/>
                  </a:schemeClr>
                </a:solidFill>
              </a:rPr>
              <a:t>ACORDE A LA LEY DE VIOLENCIA CONTRA LA MUJER Y LOS INTEGRANTES DEL GRUPO FAMILIAR</a:t>
            </a:r>
            <a:endParaRPr lang="es-PE" sz="2000" dirty="0">
              <a:solidFill>
                <a:schemeClr val="accent2">
                  <a:lumMod val="40000"/>
                  <a:lumOff val="60000"/>
                </a:schemeClr>
              </a:solidFill>
            </a:endParaRPr>
          </a:p>
        </p:txBody>
      </p:sp>
      <p:sp>
        <p:nvSpPr>
          <p:cNvPr id="5" name="4 Rectángulo"/>
          <p:cNvSpPr/>
          <p:nvPr/>
        </p:nvSpPr>
        <p:spPr>
          <a:xfrm>
            <a:off x="8066314" y="3151414"/>
            <a:ext cx="2718708" cy="646331"/>
          </a:xfrm>
          <a:prstGeom prst="rect">
            <a:avLst/>
          </a:prstGeom>
        </p:spPr>
        <p:txBody>
          <a:bodyPr wrap="square">
            <a:spAutoFit/>
          </a:bodyPr>
          <a:lstStyle/>
          <a:p>
            <a:pPr algn="ctr"/>
            <a:r>
              <a:rPr lang="it-IT" sz="1200" dirty="0">
                <a:solidFill>
                  <a:srgbClr val="FFFF00"/>
                </a:solidFill>
              </a:rPr>
              <a:t>MG.EDGARDO SOTO TENORIO</a:t>
            </a:r>
            <a:br>
              <a:rPr lang="it-IT" sz="1200" dirty="0">
                <a:solidFill>
                  <a:srgbClr val="FFFF00"/>
                </a:solidFill>
              </a:rPr>
            </a:br>
            <a:r>
              <a:rPr lang="it-IT" sz="1200" dirty="0" smtClean="0">
                <a:solidFill>
                  <a:srgbClr val="FFFF00"/>
                </a:solidFill>
              </a:rPr>
              <a:t>Psicólogo Forense</a:t>
            </a:r>
          </a:p>
          <a:p>
            <a:pPr algn="ctr"/>
            <a:r>
              <a:rPr lang="it-IT" sz="1200" dirty="0" smtClean="0">
                <a:solidFill>
                  <a:srgbClr val="FFFF00"/>
                </a:solidFill>
              </a:rPr>
              <a:t>esoto_te@hotmail.com</a:t>
            </a:r>
            <a:endParaRPr lang="it-IT" sz="1200"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6082" y="857250"/>
            <a:ext cx="2079171" cy="229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92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52450" y="3068638"/>
            <a:ext cx="10294938" cy="280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eaLnBrk="1" hangingPunct="1">
              <a:lnSpc>
                <a:spcPct val="12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s-PE" altLang="es-PE" b="1" i="1" dirty="0">
                <a:solidFill>
                  <a:srgbClr val="993300"/>
                </a:solidFill>
                <a:latin typeface="Arial" charset="0"/>
                <a:ea typeface="Microsoft YaHei" charset="-122"/>
              </a:rPr>
              <a:t>Plazo de entrega del Informe Pericial para los casos de Violencia contra las mujeres y los integrantes del grupo familiar:</a:t>
            </a:r>
          </a:p>
          <a:p>
            <a:pPr algn="just" eaLnBrk="1" hangingPunct="1">
              <a:lnSpc>
                <a:spcPct val="12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s-PE" altLang="es-PE" dirty="0">
                <a:solidFill>
                  <a:srgbClr val="0E3554"/>
                </a:solidFill>
                <a:latin typeface="Arial" charset="0"/>
                <a:ea typeface="Microsoft YaHei" charset="-122"/>
              </a:rPr>
              <a:t>Considerando la jornada diaria de atención el plazo de entrega de pericia terminada, es de </a:t>
            </a:r>
            <a:r>
              <a:rPr lang="es-PE" altLang="es-PE" u="sng" dirty="0">
                <a:solidFill>
                  <a:srgbClr val="0E3554"/>
                </a:solidFill>
                <a:latin typeface="Arial" charset="0"/>
                <a:ea typeface="Microsoft YaHei" charset="-122"/>
              </a:rPr>
              <a:t>72 horas </a:t>
            </a:r>
            <a:r>
              <a:rPr lang="es-PE" altLang="es-PE" dirty="0">
                <a:solidFill>
                  <a:srgbClr val="0E3554"/>
                </a:solidFill>
                <a:latin typeface="Arial" charset="0"/>
                <a:ea typeface="Microsoft YaHei" charset="-122"/>
              </a:rPr>
              <a:t>posteriores a la última sesión de evaluación.</a:t>
            </a:r>
          </a:p>
          <a:p>
            <a:pPr algn="just" eaLnBrk="1" hangingPunct="1">
              <a:lnSpc>
                <a:spcPct val="12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s-PE" altLang="es-PE" b="1" i="1" dirty="0" smtClean="0">
                <a:solidFill>
                  <a:srgbClr val="993300"/>
                </a:solidFill>
                <a:latin typeface="Arial" charset="0"/>
                <a:ea typeface="Microsoft YaHei" charset="-122"/>
              </a:rPr>
              <a:t>Plazo </a:t>
            </a:r>
            <a:r>
              <a:rPr lang="es-PE" altLang="es-PE" b="1" i="1" dirty="0">
                <a:solidFill>
                  <a:srgbClr val="993300"/>
                </a:solidFill>
                <a:latin typeface="Arial" charset="0"/>
                <a:ea typeface="Microsoft YaHei" charset="-122"/>
              </a:rPr>
              <a:t>de entrega del Informe Pericial para otros casos de Violencia:</a:t>
            </a:r>
          </a:p>
          <a:p>
            <a:pPr algn="just" eaLnBrk="1" hangingPunct="1">
              <a:lnSpc>
                <a:spcPct val="12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s-PE" altLang="es-PE" dirty="0">
                <a:solidFill>
                  <a:srgbClr val="0E3554"/>
                </a:solidFill>
                <a:latin typeface="Arial" charset="0"/>
                <a:ea typeface="Microsoft YaHei" charset="-122"/>
              </a:rPr>
              <a:t>En estos casos el plazo de entrega será no mayor de </a:t>
            </a:r>
            <a:r>
              <a:rPr lang="es-PE" altLang="es-PE" u="sng" dirty="0">
                <a:solidFill>
                  <a:srgbClr val="0E3554"/>
                </a:solidFill>
                <a:latin typeface="Arial" charset="0"/>
                <a:ea typeface="Microsoft YaHei" charset="-122"/>
              </a:rPr>
              <a:t>5 días útiles </a:t>
            </a:r>
            <a:r>
              <a:rPr lang="es-PE" altLang="es-PE" dirty="0">
                <a:solidFill>
                  <a:srgbClr val="0E3554"/>
                </a:solidFill>
                <a:latin typeface="Arial" charset="0"/>
                <a:ea typeface="Microsoft YaHei" charset="-122"/>
              </a:rPr>
              <a:t>posterior a la última sesión de evaluación.</a:t>
            </a:r>
          </a:p>
        </p:txBody>
      </p:sp>
      <p:graphicFrame>
        <p:nvGraphicFramePr>
          <p:cNvPr id="17410" name="Group 2"/>
          <p:cNvGraphicFramePr>
            <a:graphicFrameLocks noGrp="1"/>
          </p:cNvGraphicFramePr>
          <p:nvPr/>
        </p:nvGraphicFramePr>
        <p:xfrm>
          <a:off x="552450" y="404813"/>
          <a:ext cx="10296525" cy="2297167"/>
        </p:xfrm>
        <a:graphic>
          <a:graphicData uri="http://schemas.openxmlformats.org/drawingml/2006/table">
            <a:tbl>
              <a:tblPr/>
              <a:tblGrid>
                <a:gridCol w="6039506"/>
                <a:gridCol w="4257019"/>
              </a:tblGrid>
              <a:tr h="742903">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dirty="0" smtClean="0">
                          <a:ln>
                            <a:noFill/>
                          </a:ln>
                          <a:solidFill>
                            <a:srgbClr val="174261"/>
                          </a:solidFill>
                          <a:effectLst/>
                          <a:latin typeface="Tw Cen MT" pitchFamily="32" charset="0"/>
                          <a:ea typeface="Microsoft YaHei" charset="-122"/>
                        </a:rPr>
                        <a:t>Entrevistas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smtClean="0">
                          <a:ln>
                            <a:noFill/>
                          </a:ln>
                          <a:solidFill>
                            <a:srgbClr val="174261"/>
                          </a:solidFill>
                          <a:effectLst/>
                          <a:latin typeface="Tw Cen MT" pitchFamily="32" charset="0"/>
                          <a:ea typeface="Microsoft YaHei" charset="-122"/>
                        </a:rPr>
                        <a:t>120 minutos </a:t>
                      </a:r>
                    </a:p>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smtClean="0">
                          <a:ln>
                            <a:noFill/>
                          </a:ln>
                          <a:solidFill>
                            <a:srgbClr val="174261"/>
                          </a:solidFill>
                          <a:effectLst/>
                          <a:latin typeface="Tw Cen MT" pitchFamily="32" charset="0"/>
                          <a:ea typeface="Microsoft YaHei" charset="-122"/>
                        </a:rPr>
                        <a:t>(mínimo dos sesiones)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413732">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smtClean="0">
                          <a:ln>
                            <a:noFill/>
                          </a:ln>
                          <a:solidFill>
                            <a:srgbClr val="174261"/>
                          </a:solidFill>
                          <a:effectLst/>
                          <a:latin typeface="Tw Cen MT" pitchFamily="32" charset="0"/>
                          <a:ea typeface="Microsoft YaHei" charset="-122"/>
                        </a:rPr>
                        <a:t>Aplicación de instrumentos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smtClean="0">
                          <a:ln>
                            <a:noFill/>
                          </a:ln>
                          <a:solidFill>
                            <a:srgbClr val="174261"/>
                          </a:solidFill>
                          <a:effectLst/>
                          <a:latin typeface="Tw Cen MT" pitchFamily="32" charset="0"/>
                          <a:ea typeface="Microsoft YaHei" charset="-122"/>
                        </a:rPr>
                        <a:t>60 minutos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413732">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dirty="0" smtClean="0">
                          <a:ln>
                            <a:noFill/>
                          </a:ln>
                          <a:solidFill>
                            <a:srgbClr val="174261"/>
                          </a:solidFill>
                          <a:effectLst/>
                          <a:latin typeface="Tw Cen MT" pitchFamily="32" charset="0"/>
                          <a:ea typeface="Microsoft YaHei" charset="-122"/>
                        </a:rPr>
                        <a:t>Análisis e interpretación de resultados: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0" i="0" u="none" strike="noStrike" cap="none" normalizeH="0" baseline="0" smtClean="0">
                          <a:ln>
                            <a:noFill/>
                          </a:ln>
                          <a:solidFill>
                            <a:srgbClr val="174261"/>
                          </a:solidFill>
                          <a:effectLst/>
                          <a:latin typeface="Tw Cen MT" pitchFamily="32" charset="0"/>
                          <a:ea typeface="Microsoft YaHei" charset="-122"/>
                        </a:rPr>
                        <a:t>60 minutos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726745">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1" i="0" u="none" strike="noStrike" cap="none" normalizeH="0" baseline="0" dirty="0" smtClean="0">
                          <a:ln>
                            <a:noFill/>
                          </a:ln>
                          <a:solidFill>
                            <a:srgbClr val="174261"/>
                          </a:solidFill>
                          <a:effectLst/>
                          <a:latin typeface="Tw Cen MT" pitchFamily="32" charset="0"/>
                          <a:ea typeface="Microsoft YaHei" charset="-122"/>
                        </a:rPr>
                        <a:t>Tiempo técnico estimado</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269875" marR="0" lvl="0" indent="0" algn="l" defTabSz="449263" rtl="0" eaLnBrk="0" fontAlgn="base" latinLnBrk="0" hangingPunct="0">
                        <a:lnSpc>
                          <a:spcPct val="90000"/>
                        </a:lnSpc>
                        <a:spcBef>
                          <a:spcPct val="0"/>
                        </a:spcBef>
                        <a:spcAft>
                          <a:spcPct val="0"/>
                        </a:spcAft>
                        <a:buClrTx/>
                        <a:buSzPct val="100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 pos="9410700" algn="l"/>
                          <a:tab pos="10134600" algn="l"/>
                        </a:tabLst>
                      </a:pPr>
                      <a:r>
                        <a:rPr kumimoji="0" lang="es-PE" sz="2400" b="1" i="0" u="none" strike="noStrike" cap="none" normalizeH="0" baseline="0" dirty="0" smtClean="0">
                          <a:ln>
                            <a:noFill/>
                          </a:ln>
                          <a:solidFill>
                            <a:srgbClr val="174261"/>
                          </a:solidFill>
                          <a:effectLst/>
                          <a:latin typeface="Tw Cen MT" pitchFamily="32" charset="0"/>
                          <a:ea typeface="Microsoft YaHei" charset="-122"/>
                        </a:rPr>
                        <a:t>4 HORAS (240 minutos)</a:t>
                      </a:r>
                    </a:p>
                  </a:txBody>
                  <a:tcPr marL="68389" marR="68389" marT="84562"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7463" y="176213"/>
            <a:ext cx="5778500"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022350" y="2400300"/>
            <a:ext cx="3425825" cy="1322388"/>
          </a:xfrm>
          <a:prstGeom prst="rect">
            <a:avLst/>
          </a:prstGeom>
          <a:noFill/>
        </p:spPr>
        <p:txBody>
          <a:bodyPr>
            <a:spAutoFit/>
          </a:bodyPr>
          <a:lstStyle/>
          <a:p>
            <a:pPr algn="ctr">
              <a:defRPr/>
            </a:pPr>
            <a:r>
              <a:rPr lang="es-PE" sz="4000" b="1" dirty="0">
                <a:solidFill>
                  <a:schemeClr val="tx2">
                    <a:lumMod val="50000"/>
                  </a:schemeClr>
                </a:solidFill>
                <a:latin typeface="Calibri" panose="020F0502020204030204" pitchFamily="34" charset="0"/>
              </a:rPr>
              <a:t>Flujograma de atención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4608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4608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2 Subtítulo"/>
          <p:cNvSpPr>
            <a:spLocks noGrp="1"/>
          </p:cNvSpPr>
          <p:nvPr>
            <p:ph type="subTitle" idx="1"/>
          </p:nvPr>
        </p:nvSpPr>
        <p:spPr>
          <a:xfrm>
            <a:off x="3963988" y="1354138"/>
            <a:ext cx="7743825" cy="5224462"/>
          </a:xfrm>
        </p:spPr>
        <p:txBody>
          <a:bodyPr rtlCol="0">
            <a:normAutofit fontScale="85000" lnSpcReduction="20000"/>
          </a:bodyPr>
          <a:lstStyle/>
          <a:p>
            <a:pPr algn="just" eaLnBrk="1" fontAlgn="auto" hangingPunct="1">
              <a:spcAft>
                <a:spcPts val="0"/>
              </a:spcAft>
              <a:buFont typeface="Arial" panose="020B0604020202020204" pitchFamily="34" charset="0"/>
              <a:buNone/>
              <a:defRPr/>
            </a:pPr>
            <a:endParaRPr lang="es-PE" sz="25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400" b="1" dirty="0" smtClean="0">
                <a:solidFill>
                  <a:schemeClr val="tx1"/>
                </a:solidFill>
                <a:latin typeface="Arial" pitchFamily="34" charset="0"/>
                <a:cs typeface="Arial" pitchFamily="34" charset="0"/>
              </a:rPr>
              <a:t>a) Observación </a:t>
            </a:r>
            <a:r>
              <a:rPr lang="es-PE" sz="2400" b="1" dirty="0">
                <a:solidFill>
                  <a:schemeClr val="tx1"/>
                </a:solidFill>
                <a:latin typeface="Arial" pitchFamily="34" charset="0"/>
                <a:cs typeface="Arial" pitchFamily="34" charset="0"/>
              </a:rPr>
              <a:t>de conducta</a:t>
            </a:r>
            <a:r>
              <a:rPr lang="es-PE" sz="2400" dirty="0" smtClean="0">
                <a:solidFill>
                  <a:schemeClr val="tx1"/>
                </a:solidFill>
                <a:latin typeface="Arial" pitchFamily="34" charset="0"/>
                <a:cs typeface="Arial" pitchFamily="34" charset="0"/>
              </a:rPr>
              <a:t>.</a:t>
            </a:r>
          </a:p>
          <a:p>
            <a:pPr algn="just" eaLnBrk="1" fontAlgn="auto" hangingPunct="1">
              <a:spcAft>
                <a:spcPts val="0"/>
              </a:spcAft>
              <a:buFont typeface="Arial" panose="020B0604020202020204" pitchFamily="34" charset="0"/>
              <a:buNone/>
              <a:defRPr/>
            </a:pPr>
            <a:r>
              <a:rPr lang="es-PE" sz="2400" dirty="0" smtClean="0">
                <a:solidFill>
                  <a:schemeClr val="tx1"/>
                </a:solidFill>
                <a:latin typeface="Arial" pitchFamily="34" charset="0"/>
                <a:cs typeface="Arial" pitchFamily="34" charset="0"/>
              </a:rPr>
              <a:t>Se debe hacer una </a:t>
            </a:r>
            <a:r>
              <a:rPr lang="es-PE" sz="2400" u="sng" dirty="0" smtClean="0">
                <a:solidFill>
                  <a:schemeClr val="tx1"/>
                </a:solidFill>
                <a:latin typeface="Arial" pitchFamily="34" charset="0"/>
                <a:cs typeface="Arial" pitchFamily="34" charset="0"/>
              </a:rPr>
              <a:t>descripción </a:t>
            </a:r>
            <a:r>
              <a:rPr lang="es-PE" sz="2400" u="sng" dirty="0">
                <a:solidFill>
                  <a:schemeClr val="tx1"/>
                </a:solidFill>
                <a:latin typeface="Arial" pitchFamily="34" charset="0"/>
                <a:cs typeface="Arial" pitchFamily="34" charset="0"/>
              </a:rPr>
              <a:t>objetiva de la apariencia física y de las manifestaciones conductuales que expresa </a:t>
            </a:r>
            <a:r>
              <a:rPr lang="es-PE" sz="2400" u="sng" dirty="0" smtClean="0">
                <a:solidFill>
                  <a:schemeClr val="tx1"/>
                </a:solidFill>
                <a:latin typeface="Arial" pitchFamily="34" charset="0"/>
                <a:cs typeface="Arial" pitchFamily="34" charset="0"/>
              </a:rPr>
              <a:t>la evaluada </a:t>
            </a:r>
            <a:r>
              <a:rPr lang="es-PE" sz="2400" u="sng" dirty="0">
                <a:solidFill>
                  <a:schemeClr val="tx1"/>
                </a:solidFill>
                <a:latin typeface="Arial" pitchFamily="34" charset="0"/>
                <a:cs typeface="Arial" pitchFamily="34" charset="0"/>
              </a:rPr>
              <a:t>a través de signos observables, para lo cual se tendrán en cuenta cambios fisiológicos</a:t>
            </a:r>
            <a:r>
              <a:rPr lang="es-PE" sz="2400" dirty="0">
                <a:solidFill>
                  <a:schemeClr val="tx1"/>
                </a:solidFill>
                <a:latin typeface="Arial" pitchFamily="34" charset="0"/>
                <a:cs typeface="Arial" pitchFamily="34" charset="0"/>
              </a:rPr>
              <a:t> (sudoración, hiperventilación, tensión muscular, tics, etc.), conductuales (inflexiones de voz, movimientos corporales, postura, temblor de las manos, etc.) así como actitud (defensiva, hermética, entre otras) presentadas durante la evaluación.</a:t>
            </a:r>
          </a:p>
          <a:p>
            <a:pPr algn="just" eaLnBrk="1" fontAlgn="auto" hangingPunct="1">
              <a:spcAft>
                <a:spcPts val="0"/>
              </a:spcAft>
              <a:buFont typeface="Arial" panose="020B0604020202020204" pitchFamily="34" charset="0"/>
              <a:buNone/>
              <a:defRPr/>
            </a:pPr>
            <a:endParaRPr lang="es-PE" sz="24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400" b="1" dirty="0" smtClean="0">
                <a:solidFill>
                  <a:schemeClr val="tx1"/>
                </a:solidFill>
                <a:latin typeface="Arial" pitchFamily="34" charset="0"/>
                <a:cs typeface="Arial" pitchFamily="34" charset="0"/>
              </a:rPr>
              <a:t>b) Entrevista </a:t>
            </a:r>
            <a:r>
              <a:rPr lang="es-PE" sz="2400" b="1" dirty="0">
                <a:solidFill>
                  <a:schemeClr val="tx1"/>
                </a:solidFill>
                <a:latin typeface="Arial" pitchFamily="34" charset="0"/>
                <a:cs typeface="Arial" pitchFamily="34" charset="0"/>
              </a:rPr>
              <a:t>clínico forense</a:t>
            </a:r>
            <a:r>
              <a:rPr lang="es-PE" sz="2400" b="1" dirty="0" smtClean="0">
                <a:solidFill>
                  <a:schemeClr val="tx1"/>
                </a:solidFill>
                <a:latin typeface="Arial" pitchFamily="34" charset="0"/>
                <a:cs typeface="Arial" pitchFamily="34" charset="0"/>
              </a:rPr>
              <a:t>.</a:t>
            </a:r>
          </a:p>
          <a:p>
            <a:pPr algn="just" eaLnBrk="1" fontAlgn="auto" hangingPunct="1">
              <a:spcAft>
                <a:spcPts val="0"/>
              </a:spcAft>
              <a:buFont typeface="Arial" panose="020B0604020202020204" pitchFamily="34" charset="0"/>
              <a:buNone/>
              <a:defRPr/>
            </a:pPr>
            <a:r>
              <a:rPr lang="es-PE" sz="2400" dirty="0" smtClean="0">
                <a:solidFill>
                  <a:schemeClr val="tx1"/>
                </a:solidFill>
                <a:latin typeface="Arial" pitchFamily="34" charset="0"/>
                <a:cs typeface="Arial" pitchFamily="34" charset="0"/>
              </a:rPr>
              <a:t> </a:t>
            </a:r>
            <a:r>
              <a:rPr lang="es-PE" sz="2400" dirty="0">
                <a:solidFill>
                  <a:schemeClr val="tx1"/>
                </a:solidFill>
                <a:latin typeface="Arial" pitchFamily="34" charset="0"/>
                <a:cs typeface="Arial" pitchFamily="34" charset="0"/>
              </a:rPr>
              <a:t>Se propone una </a:t>
            </a:r>
            <a:r>
              <a:rPr lang="es-PE" sz="2400" u="sng" dirty="0">
                <a:solidFill>
                  <a:schemeClr val="tx1"/>
                </a:solidFill>
                <a:latin typeface="Arial" pitchFamily="34" charset="0"/>
                <a:cs typeface="Arial" pitchFamily="34" charset="0"/>
              </a:rPr>
              <a:t>entrevista de tipo semi estructurada que permite la narrativa libre</a:t>
            </a:r>
            <a:r>
              <a:rPr lang="es-PE" sz="2400" dirty="0">
                <a:solidFill>
                  <a:schemeClr val="tx1"/>
                </a:solidFill>
                <a:latin typeface="Arial" pitchFamily="34" charset="0"/>
                <a:cs typeface="Arial" pitchFamily="34" charset="0"/>
              </a:rPr>
              <a:t>, las aclaraciones propias de la investigación, evaluar la presencia de indicadores de afectación emocional, proporcionar información sobre la dinámica del evento violento, así como la existencia de condiciones de vulnerabilidad </a:t>
            </a:r>
            <a:r>
              <a:rPr lang="es-PE" sz="2400" dirty="0" smtClean="0">
                <a:solidFill>
                  <a:schemeClr val="tx1"/>
                </a:solidFill>
                <a:latin typeface="Arial" pitchFamily="34" charset="0"/>
                <a:cs typeface="Arial" pitchFamily="34" charset="0"/>
              </a:rPr>
              <a:t>de la evaluada.</a:t>
            </a:r>
            <a:endParaRPr lang="es-PE" sz="24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PE" sz="24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PE" sz="28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1159329" y="7938"/>
            <a:ext cx="10291309" cy="954107"/>
          </a:xfrm>
          <a:prstGeom prst="rect">
            <a:avLst/>
          </a:prstGeom>
        </p:spPr>
        <p:txBody>
          <a:bodyPr wrap="square">
            <a:spAutoFit/>
          </a:bodyPr>
          <a:lstStyle/>
          <a:p>
            <a:pPr algn="ctr"/>
            <a:r>
              <a:rPr lang="es-PE" sz="2800" dirty="0" smtClean="0">
                <a:solidFill>
                  <a:schemeClr val="bg1"/>
                </a:solidFill>
              </a:rPr>
              <a:t>METODOLOGÍA DE LA EVALUACIÓN PSICOLÓGICA FORENSE </a:t>
            </a:r>
          </a:p>
          <a:p>
            <a:pPr algn="ctr"/>
            <a:r>
              <a:rPr lang="es-PE" sz="2800" dirty="0" smtClean="0">
                <a:solidFill>
                  <a:schemeClr val="bg1"/>
                </a:solidFill>
              </a:rPr>
              <a:t> TÉCNICAS DE EXPLORACIÓN</a:t>
            </a:r>
            <a:endParaRPr lang="es-PE" sz="28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84" y="2294164"/>
            <a:ext cx="3092223"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4710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4710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47111" name="2 Subtítulo"/>
          <p:cNvSpPr>
            <a:spLocks noGrp="1"/>
          </p:cNvSpPr>
          <p:nvPr>
            <p:ph type="subTitle" idx="1"/>
          </p:nvPr>
        </p:nvSpPr>
        <p:spPr>
          <a:xfrm>
            <a:off x="469557" y="1441450"/>
            <a:ext cx="11049343" cy="5226050"/>
          </a:xfrm>
        </p:spPr>
        <p:txBody>
          <a:bodyPr/>
          <a:lstStyle/>
          <a:p>
            <a:pPr algn="just" eaLnBrk="1" hangingPunct="1"/>
            <a:r>
              <a:rPr lang="es-PE" altLang="es-PE" sz="2500" dirty="0">
                <a:solidFill>
                  <a:schemeClr val="tx1"/>
                </a:solidFill>
                <a:latin typeface="Arial" charset="0"/>
                <a:cs typeface="Arial" charset="0"/>
              </a:rPr>
              <a:t>Técnicas de Exploración</a:t>
            </a:r>
            <a:endParaRPr lang="es-PE" altLang="es-PE" sz="2500"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la entrevista clínico </a:t>
            </a:r>
            <a:r>
              <a:rPr lang="es-PE" altLang="es-PE" sz="2000" b="1" dirty="0">
                <a:solidFill>
                  <a:schemeClr val="tx1"/>
                </a:solidFill>
                <a:latin typeface="Arial" charset="0"/>
                <a:cs typeface="Arial" charset="0"/>
              </a:rPr>
              <a:t>forense  </a:t>
            </a:r>
            <a:r>
              <a:rPr lang="es-PE" altLang="es-PE" sz="2000" b="1" dirty="0" smtClean="0">
                <a:solidFill>
                  <a:schemeClr val="tx1"/>
                </a:solidFill>
                <a:latin typeface="Arial" charset="0"/>
                <a:cs typeface="Arial" charset="0"/>
              </a:rPr>
              <a:t>(Según </a:t>
            </a:r>
            <a:r>
              <a:rPr lang="es-PE" altLang="es-PE" sz="2000" b="1" dirty="0">
                <a:solidFill>
                  <a:schemeClr val="tx1"/>
                </a:solidFill>
                <a:latin typeface="Arial" charset="0"/>
                <a:cs typeface="Arial" charset="0"/>
              </a:rPr>
              <a:t>Arce y Fariña (2005) </a:t>
            </a:r>
            <a:endParaRPr lang="es-PE" altLang="es-PE" sz="2000" b="1" dirty="0" smtClean="0">
              <a:solidFill>
                <a:schemeClr val="tx1"/>
              </a:solidFill>
              <a:latin typeface="Arial" charset="0"/>
              <a:cs typeface="Arial" charset="0"/>
            </a:endParaRPr>
          </a:p>
          <a:p>
            <a:pPr algn="just" eaLnBrk="1" hangingPunct="1"/>
            <a:r>
              <a:rPr lang="es-PE" altLang="es-PE" sz="2000" dirty="0" smtClean="0">
                <a:solidFill>
                  <a:schemeClr val="tx1"/>
                </a:solidFill>
                <a:latin typeface="Arial" charset="0"/>
                <a:cs typeface="Arial" charset="0"/>
              </a:rPr>
              <a:t>Es la entrevista llevada a cabo por un entrevistador entrenado y con </a:t>
            </a:r>
            <a:r>
              <a:rPr lang="es-PE" altLang="es-PE" sz="2000" u="sng" dirty="0" smtClean="0">
                <a:solidFill>
                  <a:schemeClr val="tx1"/>
                </a:solidFill>
                <a:latin typeface="Arial" charset="0"/>
                <a:cs typeface="Arial" charset="0"/>
              </a:rPr>
              <a:t>conocimientos de psicopatología</a:t>
            </a:r>
            <a:r>
              <a:rPr lang="es-PE" altLang="es-PE" sz="2000" dirty="0" smtClean="0">
                <a:solidFill>
                  <a:schemeClr val="tx1"/>
                </a:solidFill>
                <a:latin typeface="Arial" charset="0"/>
                <a:cs typeface="Arial" charset="0"/>
              </a:rPr>
              <a:t>, consiste en pedir a los sujetos que </a:t>
            </a:r>
            <a:r>
              <a:rPr lang="es-PE" altLang="es-PE" sz="2000" u="sng" dirty="0" smtClean="0">
                <a:solidFill>
                  <a:schemeClr val="tx1"/>
                </a:solidFill>
                <a:latin typeface="Arial" charset="0"/>
                <a:cs typeface="Arial" charset="0"/>
              </a:rPr>
              <a:t>relaten en un discurso narrativo libre los síntomas, conductas y pensamientos que tienen en el momento presente en comparación con el estado anterior al delito</a:t>
            </a:r>
            <a:r>
              <a:rPr lang="es-PE" altLang="es-PE" sz="2000" dirty="0" smtClean="0">
                <a:solidFill>
                  <a:schemeClr val="tx1"/>
                </a:solidFill>
                <a:latin typeface="Arial" charset="0"/>
                <a:cs typeface="Arial" charset="0"/>
              </a:rPr>
              <a:t>. [...] Es por ello que la entrevista no es en formato de interrogatorio, sino </a:t>
            </a:r>
            <a:r>
              <a:rPr lang="es-PE" altLang="es-PE" sz="2000" u="sng" dirty="0" smtClean="0">
                <a:solidFill>
                  <a:schemeClr val="tx1"/>
                </a:solidFill>
                <a:latin typeface="Arial" charset="0"/>
                <a:cs typeface="Arial" charset="0"/>
              </a:rPr>
              <a:t>no directiva </a:t>
            </a:r>
            <a:r>
              <a:rPr lang="es-PE" altLang="es-PE" sz="2000" dirty="0" smtClean="0">
                <a:solidFill>
                  <a:schemeClr val="tx1"/>
                </a:solidFill>
                <a:latin typeface="Arial" charset="0"/>
                <a:cs typeface="Arial" charset="0"/>
              </a:rPr>
              <a:t>y orientada a la reinstauración de contextos”.</a:t>
            </a:r>
          </a:p>
          <a:p>
            <a:pPr algn="just" eaLnBrk="1" hangingPunct="1"/>
            <a:endParaRPr lang="es-PE" altLang="es-PE" sz="2000"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c) Instrumentos de evaluación psicológica</a:t>
            </a:r>
            <a:r>
              <a:rPr lang="es-PE" altLang="es-PE" sz="2000" dirty="0" smtClean="0">
                <a:solidFill>
                  <a:schemeClr val="tx1"/>
                </a:solidFill>
                <a:latin typeface="Arial" charset="0"/>
                <a:cs typeface="Arial" charset="0"/>
              </a:rPr>
              <a:t>.</a:t>
            </a:r>
          </a:p>
          <a:p>
            <a:pPr algn="just" eaLnBrk="1" hangingPunct="1"/>
            <a:r>
              <a:rPr lang="es-PE" altLang="es-PE" sz="2000" dirty="0" smtClean="0">
                <a:solidFill>
                  <a:schemeClr val="tx1"/>
                </a:solidFill>
                <a:latin typeface="Arial" charset="0"/>
                <a:cs typeface="Arial" charset="0"/>
              </a:rPr>
              <a:t>Constituyen un </a:t>
            </a:r>
            <a:r>
              <a:rPr lang="es-PE" altLang="es-PE" sz="2000" u="sng" dirty="0" smtClean="0">
                <a:solidFill>
                  <a:schemeClr val="tx1"/>
                </a:solidFill>
                <a:latin typeface="Arial" charset="0"/>
                <a:cs typeface="Arial" charset="0"/>
              </a:rPr>
              <a:t>conjunto de herramientas auxiliares que sirven para evaluar cualitativa y cuantitativamente </a:t>
            </a:r>
            <a:r>
              <a:rPr lang="es-PE" altLang="es-PE" sz="2000" dirty="0" smtClean="0">
                <a:solidFill>
                  <a:schemeClr val="tx1"/>
                </a:solidFill>
                <a:latin typeface="Arial" charset="0"/>
                <a:cs typeface="Arial" charset="0"/>
              </a:rPr>
              <a:t>las diferentes áreas de la persona evaluada.</a:t>
            </a:r>
          </a:p>
          <a:p>
            <a:pPr algn="just" eaLnBrk="1" hangingPunct="1"/>
            <a:endParaRPr lang="es-PE" altLang="es-PE" sz="2800" dirty="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4813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4813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9" name="2 Subtítulo"/>
          <p:cNvSpPr>
            <a:spLocks noGrp="1"/>
          </p:cNvSpPr>
          <p:nvPr>
            <p:ph type="subTitle" idx="1"/>
          </p:nvPr>
        </p:nvSpPr>
        <p:spPr>
          <a:xfrm>
            <a:off x="395417" y="1276350"/>
            <a:ext cx="11123484" cy="5391150"/>
          </a:xfrm>
        </p:spPr>
        <p:txBody>
          <a:bodyPr rtlCol="0">
            <a:normAutofit fontScale="62500" lnSpcReduction="20000"/>
          </a:bodyPr>
          <a:lstStyle/>
          <a:p>
            <a:pPr eaLnBrk="1" fontAlgn="auto" hangingPunct="1">
              <a:spcAft>
                <a:spcPts val="0"/>
              </a:spcAft>
              <a:defRPr/>
            </a:pPr>
            <a:r>
              <a:rPr lang="es-PE" b="1" dirty="0" smtClean="0">
                <a:solidFill>
                  <a:schemeClr val="tx1"/>
                </a:solidFill>
                <a:latin typeface="Arial" pitchFamily="34" charset="0"/>
                <a:cs typeface="Arial" pitchFamily="34" charset="0"/>
              </a:rPr>
              <a:t>LA ELABORACION DEL INFORME PSICOLOGICO  RESPETANDO LA SIGUIENTE ESTRUCTURA DEL INFORME PSICOLÓGICO</a:t>
            </a:r>
            <a:r>
              <a:rPr lang="es-PE" sz="2500" dirty="0" smtClean="0">
                <a:solidFill>
                  <a:schemeClr val="tx1"/>
                </a:solidFill>
                <a:latin typeface="Arial" pitchFamily="34" charset="0"/>
                <a:cs typeface="Arial" pitchFamily="34" charset="0"/>
              </a:rPr>
              <a:t>:</a:t>
            </a:r>
            <a:endParaRPr lang="es-PE" sz="2500"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b="1" dirty="0" smtClean="0">
                <a:solidFill>
                  <a:schemeClr val="tx1"/>
                </a:solidFill>
                <a:latin typeface="Arial" pitchFamily="34" charset="0"/>
                <a:cs typeface="Arial" pitchFamily="34" charset="0"/>
              </a:rPr>
              <a:t>I.DATOS </a:t>
            </a:r>
            <a:r>
              <a:rPr lang="es-PE" sz="2500" b="1" dirty="0">
                <a:solidFill>
                  <a:schemeClr val="tx1"/>
                </a:solidFill>
                <a:latin typeface="Arial" pitchFamily="34" charset="0"/>
                <a:cs typeface="Arial" pitchFamily="34" charset="0"/>
              </a:rPr>
              <a:t>DE FILIACIÓN</a:t>
            </a:r>
            <a:r>
              <a:rPr lang="es-PE" sz="2500" dirty="0" smtClean="0">
                <a:solidFill>
                  <a:schemeClr val="tx1"/>
                </a:solidFill>
                <a:latin typeface="Arial" pitchFamily="34" charset="0"/>
                <a:cs typeface="Arial" pitchFamily="34" charset="0"/>
              </a:rPr>
              <a:t>:                 c. Historia Familiar                            </a:t>
            </a:r>
          </a:p>
          <a:p>
            <a:pPr algn="l" eaLnBrk="1" fontAlgn="auto" hangingPunct="1">
              <a:spcAft>
                <a:spcPts val="0"/>
              </a:spcAft>
              <a:buFont typeface="Arial" panose="020B0604020202020204" pitchFamily="34" charset="0"/>
              <a:buNone/>
              <a:defRPr/>
            </a:pPr>
            <a:r>
              <a:rPr lang="es-PE" sz="2500" b="1" dirty="0" smtClean="0">
                <a:solidFill>
                  <a:schemeClr val="tx1"/>
                </a:solidFill>
                <a:latin typeface="Arial" pitchFamily="34" charset="0"/>
                <a:cs typeface="Arial" pitchFamily="34" charset="0"/>
              </a:rPr>
              <a:t>II.MOTIVO </a:t>
            </a:r>
            <a:r>
              <a:rPr lang="es-PE" sz="2500" b="1" dirty="0">
                <a:solidFill>
                  <a:schemeClr val="tx1"/>
                </a:solidFill>
                <a:latin typeface="Arial" pitchFamily="34" charset="0"/>
                <a:cs typeface="Arial" pitchFamily="34" charset="0"/>
              </a:rPr>
              <a:t>DE EVALUACIÓN</a:t>
            </a:r>
            <a:r>
              <a:rPr lang="es-PE" sz="2500" dirty="0" smtClean="0">
                <a:solidFill>
                  <a:schemeClr val="tx1"/>
                </a:solidFill>
                <a:latin typeface="Arial" pitchFamily="34" charset="0"/>
                <a:cs typeface="Arial" pitchFamily="34" charset="0"/>
              </a:rPr>
              <a:t>:             -Padre</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a. Relato:                                             -Madre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-Hermanos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b .Historia </a:t>
            </a:r>
            <a:r>
              <a:rPr lang="es-PE" sz="2500" dirty="0">
                <a:solidFill>
                  <a:schemeClr val="tx1"/>
                </a:solidFill>
                <a:latin typeface="Arial" pitchFamily="34" charset="0"/>
                <a:cs typeface="Arial" pitchFamily="34" charset="0"/>
              </a:rPr>
              <a:t>Personal</a:t>
            </a:r>
            <a:r>
              <a:rPr lang="es-PE" sz="2500" dirty="0" smtClean="0">
                <a:solidFill>
                  <a:schemeClr val="tx1"/>
                </a:solidFill>
                <a:latin typeface="Arial" pitchFamily="34" charset="0"/>
                <a:cs typeface="Arial" pitchFamily="34" charset="0"/>
              </a:rPr>
              <a:t>:                             -Pareja</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1.Perinatal</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-Hijos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2.Niñez</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-Análisis de la dinámica familiar</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3.Adolescencia</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-Actitud de la familia</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4.Educación</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-Actitud personal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5.Trabajo</a:t>
            </a:r>
            <a:r>
              <a:rPr lang="es-PE" sz="2500" dirty="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6.Hábitos </a:t>
            </a:r>
            <a:r>
              <a:rPr lang="es-PE" sz="2500" dirty="0">
                <a:solidFill>
                  <a:schemeClr val="tx1"/>
                </a:solidFill>
                <a:latin typeface="Arial" pitchFamily="34" charset="0"/>
                <a:cs typeface="Arial" pitchFamily="34" charset="0"/>
              </a:rPr>
              <a:t>e intereses: </a:t>
            </a:r>
            <a:r>
              <a:rPr lang="es-PE" sz="2500" dirty="0" smtClean="0">
                <a:solidFill>
                  <a:schemeClr val="tx1"/>
                </a:solidFill>
                <a:latin typeface="Arial" pitchFamily="34" charset="0"/>
                <a:cs typeface="Arial" pitchFamily="34" charset="0"/>
              </a:rPr>
              <a:t>                   </a:t>
            </a:r>
            <a:r>
              <a:rPr lang="es-PE" sz="2500" b="1" dirty="0" smtClean="0">
                <a:solidFill>
                  <a:schemeClr val="tx1"/>
                </a:solidFill>
                <a:latin typeface="Arial" pitchFamily="34" charset="0"/>
                <a:cs typeface="Arial" pitchFamily="34" charset="0"/>
              </a:rPr>
              <a:t>III.INSTRUMENTOS DE EVALUACIÓN</a:t>
            </a:r>
            <a:r>
              <a:rPr lang="es-PE" sz="2500" dirty="0" smtClean="0">
                <a:solidFill>
                  <a:schemeClr val="tx1"/>
                </a:solidFill>
                <a:latin typeface="Arial" pitchFamily="34" charset="0"/>
                <a:cs typeface="Arial" pitchFamily="34" charset="0"/>
              </a:rPr>
              <a:t>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7.Vida </a:t>
            </a:r>
            <a:r>
              <a:rPr lang="es-PE" sz="2500" dirty="0">
                <a:solidFill>
                  <a:schemeClr val="tx1"/>
                </a:solidFill>
                <a:latin typeface="Arial" pitchFamily="34" charset="0"/>
                <a:cs typeface="Arial" pitchFamily="34" charset="0"/>
              </a:rPr>
              <a:t>Psicosexual: </a:t>
            </a:r>
            <a:r>
              <a:rPr lang="es-PE" sz="2500" dirty="0" smtClean="0">
                <a:solidFill>
                  <a:schemeClr val="tx1"/>
                </a:solidFill>
                <a:latin typeface="Arial" pitchFamily="34" charset="0"/>
                <a:cs typeface="Arial" pitchFamily="34" charset="0"/>
              </a:rPr>
              <a:t>                          </a:t>
            </a:r>
            <a:r>
              <a:rPr lang="es-PE" sz="2500" b="1" dirty="0" smtClean="0">
                <a:solidFill>
                  <a:schemeClr val="tx1"/>
                </a:solidFill>
                <a:latin typeface="Arial" pitchFamily="34" charset="0"/>
                <a:cs typeface="Arial" pitchFamily="34" charset="0"/>
              </a:rPr>
              <a:t>PSICOLÓGICA</a:t>
            </a:r>
            <a:r>
              <a:rPr lang="es-PE" sz="2500" dirty="0" smtClean="0">
                <a:solidFill>
                  <a:schemeClr val="tx1"/>
                </a:solidFill>
                <a:latin typeface="Arial" pitchFamily="34" charset="0"/>
                <a:cs typeface="Arial" pitchFamily="34" charset="0"/>
              </a:rPr>
              <a:t>.</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8.Antecedentes </a:t>
            </a:r>
            <a:r>
              <a:rPr lang="es-PE" sz="2500" dirty="0">
                <a:solidFill>
                  <a:schemeClr val="tx1"/>
                </a:solidFill>
                <a:latin typeface="Arial" pitchFamily="34" charset="0"/>
                <a:cs typeface="Arial" pitchFamily="34" charset="0"/>
              </a:rPr>
              <a:t>Patológicos</a:t>
            </a:r>
            <a:r>
              <a:rPr lang="es-PE" sz="2500" b="1" dirty="0" smtClean="0">
                <a:solidFill>
                  <a:schemeClr val="tx1"/>
                </a:solidFill>
                <a:latin typeface="Arial" pitchFamily="34" charset="0"/>
                <a:cs typeface="Arial" pitchFamily="34" charset="0"/>
              </a:rPr>
              <a:t>:          IV.ANALISIS E INTERPRETACIÓN DE LOS</a:t>
            </a:r>
            <a:r>
              <a:rPr lang="es-PE" sz="2500" dirty="0" smtClean="0">
                <a:solidFill>
                  <a:schemeClr val="tx1"/>
                </a:solidFill>
                <a:latin typeface="Arial" pitchFamily="34" charset="0"/>
                <a:cs typeface="Arial" pitchFamily="34" charset="0"/>
              </a:rPr>
              <a:t>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•Enfermedades</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a:t>
            </a:r>
            <a:r>
              <a:rPr lang="es-PE" sz="2500" b="1" dirty="0" smtClean="0">
                <a:solidFill>
                  <a:schemeClr val="tx1"/>
                </a:solidFill>
                <a:latin typeface="Arial" pitchFamily="34" charset="0"/>
                <a:cs typeface="Arial" pitchFamily="34" charset="0"/>
              </a:rPr>
              <a:t>RESULTADOS</a:t>
            </a:r>
            <a:r>
              <a:rPr lang="es-PE" sz="2500" dirty="0" smtClean="0">
                <a:solidFill>
                  <a:schemeClr val="tx1"/>
                </a:solidFill>
                <a:latin typeface="Arial" pitchFamily="34" charset="0"/>
                <a:cs typeface="Arial" pitchFamily="34" charset="0"/>
              </a:rPr>
              <a:t>.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•Accidentes</a:t>
            </a:r>
            <a:r>
              <a:rPr lang="es-PE" sz="2500" dirty="0">
                <a:solidFill>
                  <a:schemeClr val="tx1"/>
                </a:solidFill>
                <a:latin typeface="Arial" pitchFamily="34" charset="0"/>
                <a:cs typeface="Arial" pitchFamily="34" charset="0"/>
              </a:rPr>
              <a:t>: </a:t>
            </a:r>
            <a:r>
              <a:rPr lang="es-PE" sz="2500" dirty="0" smtClean="0">
                <a:solidFill>
                  <a:schemeClr val="tx1"/>
                </a:solidFill>
                <a:latin typeface="Arial" pitchFamily="34" charset="0"/>
                <a:cs typeface="Arial" pitchFamily="34" charset="0"/>
              </a:rPr>
              <a:t>                                V. </a:t>
            </a:r>
            <a:r>
              <a:rPr lang="es-PE" sz="2500" b="1" dirty="0" smtClean="0">
                <a:solidFill>
                  <a:schemeClr val="tx1"/>
                </a:solidFill>
                <a:latin typeface="Arial" pitchFamily="34" charset="0"/>
                <a:cs typeface="Arial" pitchFamily="34" charset="0"/>
              </a:rPr>
              <a:t>CONCLUSIONES PSICOLÓGICAS</a:t>
            </a:r>
            <a:r>
              <a:rPr lang="es-PE" sz="2500" dirty="0" smtClean="0">
                <a:solidFill>
                  <a:schemeClr val="tx1"/>
                </a:solidFill>
                <a:latin typeface="Arial" pitchFamily="34" charset="0"/>
                <a:cs typeface="Arial" pitchFamily="34" charset="0"/>
              </a:rPr>
              <a:t>  </a:t>
            </a: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•Operaciones:.                                 </a:t>
            </a:r>
            <a:r>
              <a:rPr lang="es-PE" sz="2500" b="1" dirty="0" smtClean="0">
                <a:solidFill>
                  <a:schemeClr val="tx1"/>
                </a:solidFill>
                <a:latin typeface="Arial" pitchFamily="34" charset="0"/>
                <a:cs typeface="Arial" pitchFamily="34" charset="0"/>
              </a:rPr>
              <a:t>FORENSES.</a:t>
            </a:r>
            <a:endParaRPr lang="es-PE" sz="2500" b="1"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es-PE" sz="2500" dirty="0" smtClean="0">
                <a:solidFill>
                  <a:schemeClr val="tx1"/>
                </a:solidFill>
                <a:latin typeface="Arial" pitchFamily="34" charset="0"/>
                <a:cs typeface="Arial" pitchFamily="34" charset="0"/>
              </a:rPr>
              <a:t>   9.Historial </a:t>
            </a:r>
            <a:r>
              <a:rPr lang="es-PE" sz="2500" dirty="0">
                <a:solidFill>
                  <a:schemeClr val="tx1"/>
                </a:solidFill>
                <a:latin typeface="Arial" pitchFamily="34" charset="0"/>
                <a:cs typeface="Arial" pitchFamily="34" charset="0"/>
              </a:rPr>
              <a:t>de denuncias:</a:t>
            </a:r>
          </a:p>
          <a:p>
            <a:pPr algn="l" eaLnBrk="1" fontAlgn="auto" hangingPunct="1">
              <a:spcAft>
                <a:spcPts val="0"/>
              </a:spcAft>
              <a:buFont typeface="Arial" panose="020B0604020202020204" pitchFamily="34" charset="0"/>
              <a:buNone/>
              <a:defRPr/>
            </a:pPr>
            <a:endParaRPr lang="es-PE" sz="25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s-PE" sz="24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s-PE" sz="28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8" y="2351315"/>
            <a:ext cx="3071812" cy="350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49155"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49156"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49159" name="2 Subtítulo"/>
          <p:cNvSpPr>
            <a:spLocks noGrp="1"/>
          </p:cNvSpPr>
          <p:nvPr>
            <p:ph type="subTitle" idx="1"/>
          </p:nvPr>
        </p:nvSpPr>
        <p:spPr>
          <a:xfrm>
            <a:off x="642552" y="1449388"/>
            <a:ext cx="10995412" cy="5226050"/>
          </a:xfrm>
        </p:spPr>
        <p:txBody>
          <a:bodyPr/>
          <a:lstStyle/>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1800" b="1" dirty="0" smtClean="0">
                <a:solidFill>
                  <a:schemeClr val="tx1"/>
                </a:solidFill>
                <a:latin typeface="Arial" charset="0"/>
                <a:cs typeface="Arial" charset="0"/>
              </a:rPr>
              <a:t>I. DATOS DE FILIACIÓN:</a:t>
            </a:r>
          </a:p>
          <a:p>
            <a:pPr algn="just" eaLnBrk="1" hangingPunct="1"/>
            <a:r>
              <a:rPr lang="es-PE" altLang="es-PE" sz="1800" dirty="0" smtClean="0">
                <a:solidFill>
                  <a:schemeClr val="tx1"/>
                </a:solidFill>
                <a:latin typeface="Arial" charset="0"/>
                <a:cs typeface="Arial" charset="0"/>
              </a:rPr>
              <a:t>Se consignan los datos de identificación del evaluado.</a:t>
            </a:r>
          </a:p>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1800" b="1" dirty="0" smtClean="0">
                <a:solidFill>
                  <a:schemeClr val="tx1"/>
                </a:solidFill>
                <a:latin typeface="Arial" charset="0"/>
                <a:cs typeface="Arial" charset="0"/>
              </a:rPr>
              <a:t>II.MOTIVO DE EVALUACIÓN</a:t>
            </a:r>
            <a:r>
              <a:rPr lang="es-PE" altLang="es-PE" sz="1800" dirty="0" smtClean="0">
                <a:solidFill>
                  <a:schemeClr val="tx1"/>
                </a:solidFill>
                <a:latin typeface="Arial" charset="0"/>
                <a:cs typeface="Arial" charset="0"/>
              </a:rPr>
              <a:t>:</a:t>
            </a:r>
          </a:p>
          <a:p>
            <a:pPr algn="just" eaLnBrk="1" hangingPunct="1"/>
            <a:r>
              <a:rPr lang="es-PE" altLang="es-PE" sz="1800" b="1" dirty="0" err="1" smtClean="0">
                <a:solidFill>
                  <a:schemeClr val="tx1"/>
                </a:solidFill>
                <a:latin typeface="Arial" charset="0"/>
                <a:cs typeface="Arial" charset="0"/>
              </a:rPr>
              <a:t>a.Relato</a:t>
            </a:r>
            <a:r>
              <a:rPr lang="es-PE" altLang="es-PE" sz="1800" b="1" dirty="0" smtClean="0">
                <a:solidFill>
                  <a:schemeClr val="tx1"/>
                </a:solidFill>
                <a:latin typeface="Arial" charset="0"/>
                <a:cs typeface="Arial" charset="0"/>
              </a:rPr>
              <a:t>:</a:t>
            </a:r>
          </a:p>
          <a:p>
            <a:pPr algn="just" eaLnBrk="1" hangingPunct="1"/>
            <a:r>
              <a:rPr lang="es-PE" altLang="es-PE" sz="1800" dirty="0" smtClean="0">
                <a:solidFill>
                  <a:schemeClr val="tx1"/>
                </a:solidFill>
                <a:latin typeface="Arial" charset="0"/>
                <a:cs typeface="Arial" charset="0"/>
              </a:rPr>
              <a:t>Se consigna en este apartado, </a:t>
            </a:r>
            <a:r>
              <a:rPr lang="es-PE" altLang="es-PE" sz="1800" u="sng" dirty="0" smtClean="0">
                <a:solidFill>
                  <a:schemeClr val="tx1"/>
                </a:solidFill>
                <a:latin typeface="Arial" charset="0"/>
                <a:cs typeface="Arial" charset="0"/>
              </a:rPr>
              <a:t>la solicitud de evaluación que se indica en el oficio </a:t>
            </a:r>
            <a:r>
              <a:rPr lang="es-PE" altLang="es-PE" sz="1800" dirty="0" smtClean="0">
                <a:solidFill>
                  <a:schemeClr val="tx1"/>
                </a:solidFill>
                <a:latin typeface="Arial" charset="0"/>
                <a:cs typeface="Arial" charset="0"/>
              </a:rPr>
              <a:t>(perfil de personalidad, maltrato psicológico, estado emocional, etc.). Se transcribe el relato de los hechos proporcionado por el evaluado. Se tiene en cuenta lo siguiente:</a:t>
            </a:r>
          </a:p>
          <a:p>
            <a:pPr algn="just" eaLnBrk="1" hangingPunct="1"/>
            <a:r>
              <a:rPr lang="es-PE" altLang="es-PE" sz="1800" b="1" dirty="0" smtClean="0">
                <a:solidFill>
                  <a:schemeClr val="tx1"/>
                </a:solidFill>
                <a:latin typeface="Arial" charset="0"/>
                <a:cs typeface="Arial" charset="0"/>
              </a:rPr>
              <a:t>• Quién denuncia, a quién y por qué</a:t>
            </a:r>
            <a:r>
              <a:rPr lang="es-PE" altLang="es-PE" sz="1800" dirty="0" smtClean="0">
                <a:solidFill>
                  <a:schemeClr val="tx1"/>
                </a:solidFill>
                <a:latin typeface="Arial" charset="0"/>
                <a:cs typeface="Arial" charset="0"/>
              </a:rPr>
              <a:t> </a:t>
            </a:r>
            <a:r>
              <a:rPr lang="es-PE" altLang="es-PE" sz="1800" b="1" dirty="0" smtClean="0">
                <a:solidFill>
                  <a:schemeClr val="tx1"/>
                </a:solidFill>
                <a:latin typeface="Arial" charset="0"/>
                <a:cs typeface="Arial" charset="0"/>
              </a:rPr>
              <a:t>denuncia</a:t>
            </a:r>
            <a:r>
              <a:rPr lang="es-PE" altLang="es-PE" sz="1800" dirty="0" smtClean="0">
                <a:solidFill>
                  <a:schemeClr val="tx1"/>
                </a:solidFill>
                <a:latin typeface="Arial" charset="0"/>
                <a:cs typeface="Arial" charset="0"/>
              </a:rPr>
              <a:t>. Fase del desarrollo personal que atravesaba el evaluado al momento del evento.</a:t>
            </a:r>
          </a:p>
          <a:p>
            <a:pPr algn="just" eaLnBrk="1" hangingPunct="1"/>
            <a:r>
              <a:rPr lang="es-PE" altLang="es-PE" sz="1800" b="1" dirty="0" smtClean="0">
                <a:solidFill>
                  <a:schemeClr val="tx1"/>
                </a:solidFill>
                <a:latin typeface="Arial" charset="0"/>
                <a:cs typeface="Arial" charset="0"/>
              </a:rPr>
              <a:t>• Evento que motiva la denuncia</a:t>
            </a:r>
            <a:r>
              <a:rPr lang="es-PE" altLang="es-PE" sz="1800" dirty="0" smtClean="0">
                <a:solidFill>
                  <a:schemeClr val="tx1"/>
                </a:solidFill>
                <a:latin typeface="Arial" charset="0"/>
                <a:cs typeface="Arial" charset="0"/>
              </a:rPr>
              <a:t>: fecha, tiempo y lugar de los hechos, contexto, motivo de la agresión y dinámica. Reacción ante el evento, percepción e interpretación que hace de ello. </a:t>
            </a:r>
          </a:p>
          <a:p>
            <a:pPr algn="just" eaLnBrk="1" hangingPunct="1"/>
            <a:endParaRPr lang="es-PE" altLang="es-PE" sz="1800" b="1" dirty="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0179"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0180"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50183" name="2 Subtítulo"/>
          <p:cNvSpPr>
            <a:spLocks noGrp="1"/>
          </p:cNvSpPr>
          <p:nvPr>
            <p:ph type="subTitle" idx="1"/>
          </p:nvPr>
        </p:nvSpPr>
        <p:spPr>
          <a:xfrm>
            <a:off x="518984" y="1449388"/>
            <a:ext cx="11118979" cy="5226050"/>
          </a:xfrm>
        </p:spPr>
        <p:txBody>
          <a:bodyPr/>
          <a:lstStyle/>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1800" b="1" dirty="0" smtClean="0">
                <a:solidFill>
                  <a:schemeClr val="tx1"/>
                </a:solidFill>
                <a:latin typeface="Arial" charset="0"/>
                <a:cs typeface="Arial" charset="0"/>
              </a:rPr>
              <a:t>• Antecedentes del evento</a:t>
            </a:r>
            <a:r>
              <a:rPr lang="es-PE" altLang="es-PE" sz="1800" dirty="0" smtClean="0">
                <a:solidFill>
                  <a:schemeClr val="tx1"/>
                </a:solidFill>
                <a:latin typeface="Arial" charset="0"/>
                <a:cs typeface="Arial" charset="0"/>
              </a:rPr>
              <a:t>: tiempo y frecuencia de las agresiones, según el caso.</a:t>
            </a:r>
          </a:p>
          <a:p>
            <a:pPr algn="just" eaLnBrk="1" hangingPunct="1"/>
            <a:r>
              <a:rPr lang="es-PE" altLang="es-PE" sz="1800" dirty="0" smtClean="0">
                <a:solidFill>
                  <a:schemeClr val="tx1"/>
                </a:solidFill>
                <a:latin typeface="Arial" charset="0"/>
                <a:cs typeface="Arial" charset="0"/>
              </a:rPr>
              <a:t>• </a:t>
            </a:r>
            <a:r>
              <a:rPr lang="es-PE" altLang="es-PE" sz="1800" b="1" dirty="0" smtClean="0">
                <a:solidFill>
                  <a:schemeClr val="tx1"/>
                </a:solidFill>
                <a:latin typeface="Arial" charset="0"/>
                <a:cs typeface="Arial" charset="0"/>
              </a:rPr>
              <a:t>Sentimientos o percepción hacia el agresor</a:t>
            </a:r>
            <a:r>
              <a:rPr lang="es-PE" altLang="es-PE" sz="1800" dirty="0" smtClean="0">
                <a:solidFill>
                  <a:schemeClr val="tx1"/>
                </a:solidFill>
                <a:latin typeface="Arial" charset="0"/>
                <a:cs typeface="Arial" charset="0"/>
              </a:rPr>
              <a:t>. Alteración o </a:t>
            </a:r>
          </a:p>
          <a:p>
            <a:pPr algn="just" eaLnBrk="1" hangingPunct="1"/>
            <a:r>
              <a:rPr lang="es-PE" altLang="es-PE" sz="1800" b="1" dirty="0" smtClean="0">
                <a:solidFill>
                  <a:schemeClr val="tx1"/>
                </a:solidFill>
                <a:latin typeface="Arial" charset="0"/>
                <a:cs typeface="Arial" charset="0"/>
              </a:rPr>
              <a:t>• afectación o ausencia: evaluar las consecuencias o repercusiones del evento violento</a:t>
            </a:r>
            <a:r>
              <a:rPr lang="es-PE" altLang="es-PE" sz="1800" dirty="0" smtClean="0">
                <a:solidFill>
                  <a:schemeClr val="tx1"/>
                </a:solidFill>
                <a:latin typeface="Arial" charset="0"/>
                <a:cs typeface="Arial" charset="0"/>
              </a:rPr>
              <a:t> en el evaluado, cómo se encuentra en su adaptación psicológica, salud, vulnerabilidad, entre otros, así como sintomatología relacionada al hecho violento.</a:t>
            </a:r>
          </a:p>
          <a:p>
            <a:pPr algn="just" eaLnBrk="1" hangingPunct="1"/>
            <a:r>
              <a:rPr lang="es-PE" altLang="es-PE" sz="1800" b="1" dirty="0" smtClean="0">
                <a:solidFill>
                  <a:schemeClr val="tx1"/>
                </a:solidFill>
                <a:latin typeface="Arial" charset="0"/>
                <a:cs typeface="Arial" charset="0"/>
              </a:rPr>
              <a:t>• Deseos y forma de soluciones a su problemática</a:t>
            </a:r>
          </a:p>
          <a:p>
            <a:pPr algn="just" eaLnBrk="1" hangingPunct="1"/>
            <a:endParaRPr lang="es-PE" altLang="es-PE" sz="1800" b="1" dirty="0" smtClean="0">
              <a:solidFill>
                <a:schemeClr val="tx1"/>
              </a:solidFill>
              <a:latin typeface="Arial" charset="0"/>
              <a:cs typeface="Arial" charset="0"/>
            </a:endParaRPr>
          </a:p>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1800" b="1" u="sng" dirty="0" smtClean="0">
                <a:solidFill>
                  <a:schemeClr val="tx1"/>
                </a:solidFill>
                <a:latin typeface="Arial" charset="0"/>
                <a:cs typeface="Arial" charset="0"/>
              </a:rPr>
              <a:t>En los casos en que la entrevista sea bajo la técnica de Entrevista Única (Cámara </a:t>
            </a:r>
            <a:r>
              <a:rPr lang="es-PE" altLang="es-PE" sz="1800" b="1" u="sng" dirty="0" err="1" smtClean="0">
                <a:solidFill>
                  <a:schemeClr val="tx1"/>
                </a:solidFill>
                <a:latin typeface="Arial" charset="0"/>
                <a:cs typeface="Arial" charset="0"/>
              </a:rPr>
              <a:t>Gesell</a:t>
            </a:r>
            <a:r>
              <a:rPr lang="es-PE" altLang="es-PE" sz="1800" b="1" u="sng" dirty="0" smtClean="0">
                <a:solidFill>
                  <a:schemeClr val="tx1"/>
                </a:solidFill>
                <a:latin typeface="Arial" charset="0"/>
                <a:cs typeface="Arial" charset="0"/>
              </a:rPr>
              <a:t> o Sala de entrevista), el mismo profesional psicólogo que realizó la entrevista procederá con la evaluación siguiendo los lineamientos consignados en esta Guía.</a:t>
            </a:r>
          </a:p>
          <a:p>
            <a:pPr algn="just" eaLnBrk="1" hangingPunct="1"/>
            <a:endParaRPr lang="es-PE" altLang="es-PE" sz="1400" b="1" dirty="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120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120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51207" name="2 Subtítulo"/>
          <p:cNvSpPr>
            <a:spLocks noGrp="1"/>
          </p:cNvSpPr>
          <p:nvPr>
            <p:ph type="subTitle" idx="1"/>
          </p:nvPr>
        </p:nvSpPr>
        <p:spPr>
          <a:xfrm>
            <a:off x="580769" y="1441450"/>
            <a:ext cx="10938132" cy="5226050"/>
          </a:xfrm>
        </p:spPr>
        <p:txBody>
          <a:bodyPr/>
          <a:lstStyle/>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1800" b="1" dirty="0" smtClean="0">
                <a:solidFill>
                  <a:schemeClr val="tx1"/>
                </a:solidFill>
                <a:latin typeface="Arial" charset="0"/>
                <a:cs typeface="Arial" charset="0"/>
              </a:rPr>
              <a:t>B. HISTORIA PERSONAL:</a:t>
            </a:r>
          </a:p>
          <a:p>
            <a:pPr algn="just" eaLnBrk="1" hangingPunct="1"/>
            <a:endParaRPr lang="es-PE" altLang="es-PE" sz="1800" b="1"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1.Perinatal:</a:t>
            </a:r>
            <a:r>
              <a:rPr lang="es-PE" altLang="es-PE" sz="2000" dirty="0" smtClean="0">
                <a:solidFill>
                  <a:schemeClr val="tx1"/>
                </a:solidFill>
                <a:latin typeface="Arial" charset="0"/>
                <a:cs typeface="Arial" charset="0"/>
              </a:rPr>
              <a:t> Tipo de parto y complicaciones, haciendo énfasis en caso de niños, niñas y adolescentes. </a:t>
            </a:r>
          </a:p>
          <a:p>
            <a:pPr algn="just" eaLnBrk="1" hangingPunct="1"/>
            <a:r>
              <a:rPr lang="es-PE" altLang="es-PE" sz="2000" b="1" dirty="0" smtClean="0">
                <a:solidFill>
                  <a:schemeClr val="tx1"/>
                </a:solidFill>
                <a:latin typeface="Arial" charset="0"/>
                <a:cs typeface="Arial" charset="0"/>
              </a:rPr>
              <a:t>2.Niñez</a:t>
            </a:r>
            <a:r>
              <a:rPr lang="es-PE" altLang="es-PE" sz="2000" dirty="0" smtClean="0">
                <a:solidFill>
                  <a:schemeClr val="tx1"/>
                </a:solidFill>
                <a:latin typeface="Arial" charset="0"/>
                <a:cs typeface="Arial" charset="0"/>
              </a:rPr>
              <a:t>: Características comportamentales. Desarrollo social, emocional y afectivo. Estilos de crianza. Medidas disciplinarias (motivo, forma y circunstancias). Relación entre padres o figuras parentales y hermanos. Experiencias negativas (pérdidas, separaciones, miedos).</a:t>
            </a:r>
          </a:p>
          <a:p>
            <a:pPr algn="just" eaLnBrk="1" hangingPunct="1"/>
            <a:r>
              <a:rPr lang="es-PE" altLang="es-PE" sz="2000" b="1" dirty="0" smtClean="0">
                <a:solidFill>
                  <a:schemeClr val="tx1"/>
                </a:solidFill>
                <a:latin typeface="Arial" charset="0"/>
                <a:cs typeface="Arial" charset="0"/>
              </a:rPr>
              <a:t>3.Adolescencia:</a:t>
            </a:r>
            <a:r>
              <a:rPr lang="es-PE" altLang="es-PE" sz="2000" dirty="0" smtClean="0">
                <a:solidFill>
                  <a:schemeClr val="tx1"/>
                </a:solidFill>
                <a:latin typeface="Arial" charset="0"/>
                <a:cs typeface="Arial" charset="0"/>
              </a:rPr>
              <a:t> Características comportamentales o rasgos en estructuración. Cambios psicológicos. Resolución de conflictos. Estilo de vida. Interacción social. Independencia. Cumplimiento de reglas. Intereses y aspiraciones. Descripción personal o auto descripción. Cualidades y déficits personales. Manejo de la ira y resolución de conflictos. Percepción sobre roles de género (sesgos cognitivos).</a:t>
            </a:r>
          </a:p>
          <a:p>
            <a:pPr algn="just" eaLnBrk="1" hangingPunct="1"/>
            <a:endParaRPr lang="es-PE" altLang="es-PE" sz="2000" dirty="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222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222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52231" name="2 Subtítulo"/>
          <p:cNvSpPr>
            <a:spLocks noGrp="1"/>
          </p:cNvSpPr>
          <p:nvPr>
            <p:ph type="subTitle" idx="1"/>
          </p:nvPr>
        </p:nvSpPr>
        <p:spPr>
          <a:xfrm>
            <a:off x="370703" y="1441450"/>
            <a:ext cx="11148197" cy="5226050"/>
          </a:xfrm>
        </p:spPr>
        <p:txBody>
          <a:bodyPr/>
          <a:lstStyle/>
          <a:p>
            <a:pPr algn="just" eaLnBrk="1" hangingPunct="1"/>
            <a:endParaRPr lang="es-PE" altLang="es-PE" sz="2000" b="1"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4.Educación:</a:t>
            </a:r>
            <a:r>
              <a:rPr lang="es-PE" altLang="es-PE" sz="2000" dirty="0" smtClean="0">
                <a:solidFill>
                  <a:schemeClr val="tx1"/>
                </a:solidFill>
                <a:latin typeface="Arial" charset="0"/>
                <a:cs typeface="Arial" charset="0"/>
              </a:rPr>
              <a:t> Inicio de escolaridad, comportamiento (ausentismo, sanciones o castigos). Relación entre pares y figuras de autoridad. Rendimiento y causas de variabilidad. Cambios de colegios. Grado de instrucción alcanzado (motivos de no culminación).</a:t>
            </a:r>
          </a:p>
          <a:p>
            <a:pPr algn="just" eaLnBrk="1" hangingPunct="1"/>
            <a:endParaRPr lang="es-PE" altLang="es-PE" sz="2000"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5.Trabajo</a:t>
            </a:r>
            <a:r>
              <a:rPr lang="es-PE" altLang="es-PE" sz="2000" dirty="0" smtClean="0">
                <a:solidFill>
                  <a:schemeClr val="tx1"/>
                </a:solidFill>
                <a:latin typeface="Arial" charset="0"/>
                <a:cs typeface="Arial" charset="0"/>
              </a:rPr>
              <a:t>: Edad de Inicio. Tipos de trabajo. Estabilidad laboral (motivos). Relación con superiores y compañeros. Desempeño laboral. Nivel de satisfacción. Horario. Ingresos.</a:t>
            </a:r>
          </a:p>
          <a:p>
            <a:pPr algn="just" eaLnBrk="1" hangingPunct="1"/>
            <a:endParaRPr lang="es-PE" altLang="es-PE" sz="2000" dirty="0" smtClean="0">
              <a:solidFill>
                <a:schemeClr val="tx1"/>
              </a:solidFill>
              <a:latin typeface="Arial" charset="0"/>
              <a:cs typeface="Arial" charset="0"/>
            </a:endParaRPr>
          </a:p>
          <a:p>
            <a:pPr algn="just" eaLnBrk="1" hangingPunct="1"/>
            <a:r>
              <a:rPr lang="es-PE" altLang="es-PE" sz="2000" b="1" dirty="0" smtClean="0">
                <a:solidFill>
                  <a:schemeClr val="tx1"/>
                </a:solidFill>
                <a:latin typeface="Arial" charset="0"/>
                <a:cs typeface="Arial" charset="0"/>
              </a:rPr>
              <a:t>6.Hábitos e intereses:</a:t>
            </a:r>
            <a:r>
              <a:rPr lang="es-PE" altLang="es-PE" sz="2000" dirty="0" smtClean="0">
                <a:solidFill>
                  <a:schemeClr val="tx1"/>
                </a:solidFill>
                <a:latin typeface="Arial" charset="0"/>
                <a:cs typeface="Arial" charset="0"/>
              </a:rPr>
              <a:t> Uso de tiempo libre (pasatiempos, hobbies, deportes, juegos preferidos). Actividades sociales. Sueño (horarios, calidad, alteraciones). Apetito y régimen alimenticio (alteraciones). Consumo de sustancias psicoactivas. </a:t>
            </a: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325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325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9" name="2 Subtítulo"/>
          <p:cNvSpPr>
            <a:spLocks noGrp="1"/>
          </p:cNvSpPr>
          <p:nvPr>
            <p:ph type="subTitle" idx="1"/>
          </p:nvPr>
        </p:nvSpPr>
        <p:spPr>
          <a:xfrm>
            <a:off x="123568" y="1449388"/>
            <a:ext cx="11222338" cy="5226050"/>
          </a:xfrm>
        </p:spPr>
        <p:txBody>
          <a:bodyPr rtlCol="0">
            <a:normAutofit/>
          </a:bodyPr>
          <a:lstStyle/>
          <a:p>
            <a:pPr algn="just" eaLnBrk="1" fontAlgn="auto" hangingPunct="1">
              <a:spcAft>
                <a:spcPts val="0"/>
              </a:spcAft>
              <a:buFont typeface="Arial" panose="020B0604020202020204" pitchFamily="34" charset="0"/>
              <a:buNone/>
              <a:defRPr/>
            </a:pPr>
            <a:endParaRPr lang="es-PE" sz="2000" b="1"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b="1" dirty="0" smtClean="0">
                <a:solidFill>
                  <a:schemeClr val="tx1"/>
                </a:solidFill>
                <a:latin typeface="Arial" pitchFamily="34" charset="0"/>
                <a:cs typeface="Arial" pitchFamily="34" charset="0"/>
              </a:rPr>
              <a:t>7. Vida Psicosexual</a:t>
            </a:r>
            <a:r>
              <a:rPr lang="es-PE" sz="2000" dirty="0">
                <a:solidFill>
                  <a:schemeClr val="tx1"/>
                </a:solidFill>
                <a:latin typeface="Arial" pitchFamily="34" charset="0"/>
                <a:cs typeface="Arial" pitchFamily="34" charset="0"/>
              </a:rPr>
              <a:t>: Menarquía/Polución nocturna, masturbación. Enamoramientos.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Inicio </a:t>
            </a:r>
            <a:r>
              <a:rPr lang="es-PE" sz="2000" dirty="0">
                <a:solidFill>
                  <a:schemeClr val="tx1"/>
                </a:solidFill>
                <a:latin typeface="Arial" pitchFamily="34" charset="0"/>
                <a:cs typeface="Arial" pitchFamily="34" charset="0"/>
              </a:rPr>
              <a:t>de relaciones sexuales.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Convivencias </a:t>
            </a:r>
            <a:r>
              <a:rPr lang="es-PE" sz="2000" dirty="0">
                <a:solidFill>
                  <a:schemeClr val="tx1"/>
                </a:solidFill>
                <a:latin typeface="Arial" pitchFamily="34" charset="0"/>
                <a:cs typeface="Arial" pitchFamily="34" charset="0"/>
              </a:rPr>
              <a:t>y relaciones de pareja.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Conflictos </a:t>
            </a:r>
            <a:r>
              <a:rPr lang="es-PE" sz="2000" dirty="0">
                <a:solidFill>
                  <a:schemeClr val="tx1"/>
                </a:solidFill>
                <a:latin typeface="Arial" pitchFamily="34" charset="0"/>
                <a:cs typeface="Arial" pitchFamily="34" charset="0"/>
              </a:rPr>
              <a:t>y separaciones.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Dinámica </a:t>
            </a:r>
            <a:r>
              <a:rPr lang="es-PE" sz="2000" dirty="0">
                <a:solidFill>
                  <a:schemeClr val="tx1"/>
                </a:solidFill>
                <a:latin typeface="Arial" pitchFamily="34" charset="0"/>
                <a:cs typeface="Arial" pitchFamily="34" charset="0"/>
              </a:rPr>
              <a:t>sexual (capacidad de disfrute). Interacción con el sexo opuesto.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Antecedentes </a:t>
            </a:r>
            <a:r>
              <a:rPr lang="es-PE" sz="2000" dirty="0">
                <a:solidFill>
                  <a:schemeClr val="tx1"/>
                </a:solidFill>
                <a:latin typeface="Arial" pitchFamily="34" charset="0"/>
                <a:cs typeface="Arial" pitchFamily="34" charset="0"/>
              </a:rPr>
              <a:t>de abuso sexual.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b="1" dirty="0" smtClean="0">
                <a:solidFill>
                  <a:schemeClr val="tx1"/>
                </a:solidFill>
                <a:latin typeface="Arial" pitchFamily="34" charset="0"/>
                <a:cs typeface="Arial" pitchFamily="34" charset="0"/>
              </a:rPr>
              <a:t>En </a:t>
            </a:r>
            <a:r>
              <a:rPr lang="es-PE" sz="2000" b="1" dirty="0">
                <a:solidFill>
                  <a:schemeClr val="tx1"/>
                </a:solidFill>
                <a:latin typeface="Arial" pitchFamily="34" charset="0"/>
                <a:cs typeface="Arial" pitchFamily="34" charset="0"/>
              </a:rPr>
              <a:t>caso de niños, niñas y adolescentes</a:t>
            </a:r>
            <a:r>
              <a:rPr lang="es-PE" sz="2000" dirty="0">
                <a:solidFill>
                  <a:schemeClr val="tx1"/>
                </a:solidFill>
                <a:latin typeface="Arial" pitchFamily="34" charset="0"/>
                <a:cs typeface="Arial" pitchFamily="34" charset="0"/>
              </a:rPr>
              <a:t>: </a:t>
            </a:r>
            <a:r>
              <a:rPr lang="es-PE" sz="2000" u="sng" dirty="0">
                <a:solidFill>
                  <a:schemeClr val="tx1"/>
                </a:solidFill>
                <a:latin typeface="Arial" pitchFamily="34" charset="0"/>
                <a:cs typeface="Arial" pitchFamily="34" charset="0"/>
              </a:rPr>
              <a:t>Conocimiento de su esquema corporal y denominación adecuada de zonas genitales, diferencias entre géneros, primeros conocimientos de sexualidad</a:t>
            </a:r>
            <a:r>
              <a:rPr lang="es-PE" sz="2000" dirty="0">
                <a:solidFill>
                  <a:schemeClr val="tx1"/>
                </a:solidFill>
                <a:latin typeface="Arial" pitchFamily="34" charset="0"/>
                <a:cs typeface="Arial" pitchFamily="34" charset="0"/>
              </a:rPr>
              <a:t>. </a:t>
            </a:r>
            <a:endParaRPr lang="es-PE" sz="2000"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PE" sz="2000" b="1"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000" dirty="0" smtClean="0">
                <a:solidFill>
                  <a:schemeClr val="tx1"/>
                </a:solidFill>
                <a:latin typeface="Arial" pitchFamily="34" charset="0"/>
                <a:cs typeface="Arial" pitchFamily="34" charset="0"/>
              </a:rPr>
              <a:t> </a:t>
            </a:r>
            <a:endParaRPr lang="es-PE" sz="20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1741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1741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741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8210" y="2418763"/>
            <a:ext cx="2953265" cy="357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7"/>
          <p:cNvSpPr txBox="1">
            <a:spLocks noChangeArrowheads="1"/>
          </p:cNvSpPr>
          <p:nvPr/>
        </p:nvSpPr>
        <p:spPr bwMode="auto">
          <a:xfrm>
            <a:off x="526079" y="1235075"/>
            <a:ext cx="7608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s-PE" altLang="es-PE" sz="2800" b="1" dirty="0" smtClean="0">
              <a:solidFill>
                <a:schemeClr val="tx2">
                  <a:lumMod val="50000"/>
                </a:schemeClr>
              </a:solidFill>
            </a:endParaRPr>
          </a:p>
          <a:p>
            <a:pPr algn="ctr" eaLnBrk="1" hangingPunct="1">
              <a:defRPr/>
            </a:pPr>
            <a:r>
              <a:rPr lang="es-PE" altLang="es-PE" sz="2800" b="1" dirty="0" smtClean="0">
                <a:solidFill>
                  <a:schemeClr val="tx2">
                    <a:lumMod val="50000"/>
                  </a:schemeClr>
                </a:solidFill>
              </a:rPr>
              <a:t>GUIA DE EVALUACION PSICOLOGICA FORENSE CASOS DE VIOLENCIA </a:t>
            </a:r>
            <a:r>
              <a:rPr lang="es-PE" altLang="es-PE" sz="2800" b="1" dirty="0" smtClean="0">
                <a:solidFill>
                  <a:schemeClr val="tx2">
                    <a:lumMod val="50000"/>
                  </a:schemeClr>
                </a:solidFill>
              </a:rPr>
              <a:t>CONTRA LA MUJER </a:t>
            </a:r>
            <a:r>
              <a:rPr lang="es-PE" altLang="es-PE" sz="2800" b="1" dirty="0" smtClean="0">
                <a:solidFill>
                  <a:schemeClr val="tx2">
                    <a:lumMod val="50000"/>
                  </a:schemeClr>
                </a:solidFill>
              </a:rPr>
              <a:t>Y LOS INTEGRANTES DEL GRUPO FAMILIAR  </a:t>
            </a:r>
            <a:endParaRPr lang="es-MX" altLang="es-PE" sz="2800" b="1" dirty="0" smtClean="0">
              <a:solidFill>
                <a:schemeClr val="tx2">
                  <a:lumMod val="50000"/>
                </a:scheme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370" y="3282044"/>
            <a:ext cx="2365375" cy="277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5" y="342900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4275"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4276"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2 Subtítulo"/>
          <p:cNvSpPr>
            <a:spLocks noGrp="1"/>
          </p:cNvSpPr>
          <p:nvPr>
            <p:ph type="subTitle" idx="1"/>
          </p:nvPr>
        </p:nvSpPr>
        <p:spPr>
          <a:xfrm>
            <a:off x="3775075" y="1441450"/>
            <a:ext cx="7743825" cy="5226050"/>
          </a:xfrm>
        </p:spPr>
        <p:txBody>
          <a:bodyPr rtlCol="0">
            <a:normAutofit lnSpcReduction="10000"/>
          </a:bodyPr>
          <a:lstStyle/>
          <a:p>
            <a:pPr algn="just" eaLnBrk="1" fontAlgn="auto" hangingPunct="1">
              <a:spcAft>
                <a:spcPts val="0"/>
              </a:spcAft>
              <a:buFont typeface="Arial" panose="020B0604020202020204" pitchFamily="34" charset="0"/>
              <a:buNone/>
              <a:defRPr/>
            </a:pPr>
            <a:endParaRPr lang="es-PE" sz="2100" b="1"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100" b="1" dirty="0" smtClean="0">
                <a:solidFill>
                  <a:schemeClr val="tx1"/>
                </a:solidFill>
                <a:latin typeface="Arial" pitchFamily="34" charset="0"/>
                <a:cs typeface="Arial" pitchFamily="34" charset="0"/>
              </a:rPr>
              <a:t>b. Historia </a:t>
            </a:r>
            <a:r>
              <a:rPr lang="es-PE" sz="2100" b="1" dirty="0">
                <a:solidFill>
                  <a:schemeClr val="tx1"/>
                </a:solidFill>
                <a:latin typeface="Arial" pitchFamily="34" charset="0"/>
                <a:cs typeface="Arial" pitchFamily="34" charset="0"/>
              </a:rPr>
              <a:t>Personal</a:t>
            </a:r>
            <a:r>
              <a:rPr lang="es-PE" sz="2100" b="1" dirty="0" smtClean="0">
                <a:solidFill>
                  <a:schemeClr val="tx1"/>
                </a:solidFill>
                <a:latin typeface="Arial" pitchFamily="34" charset="0"/>
                <a:cs typeface="Arial" pitchFamily="34" charset="0"/>
              </a:rPr>
              <a:t>:</a:t>
            </a:r>
          </a:p>
          <a:p>
            <a:pPr algn="just" eaLnBrk="1" fontAlgn="auto" hangingPunct="1">
              <a:spcAft>
                <a:spcPts val="0"/>
              </a:spcAft>
              <a:buFont typeface="Arial" panose="020B0604020202020204" pitchFamily="34" charset="0"/>
              <a:buNone/>
              <a:defRPr/>
            </a:pPr>
            <a:endParaRPr lang="es-PE" sz="2100" b="1"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2100" b="1" dirty="0" smtClean="0">
                <a:solidFill>
                  <a:schemeClr val="tx1"/>
                </a:solidFill>
                <a:latin typeface="Arial" pitchFamily="34" charset="0"/>
                <a:cs typeface="Arial" pitchFamily="34" charset="0"/>
              </a:rPr>
              <a:t>8.Antecedentes </a:t>
            </a:r>
            <a:r>
              <a:rPr lang="es-PE" sz="2100" b="1" dirty="0">
                <a:solidFill>
                  <a:schemeClr val="tx1"/>
                </a:solidFill>
                <a:latin typeface="Arial" pitchFamily="34" charset="0"/>
                <a:cs typeface="Arial" pitchFamily="34" charset="0"/>
              </a:rPr>
              <a:t>Patológicos</a:t>
            </a:r>
            <a:r>
              <a:rPr lang="es-PE" sz="2100" dirty="0">
                <a:solidFill>
                  <a:schemeClr val="tx1"/>
                </a:solidFill>
                <a:latin typeface="Arial" pitchFamily="34" charset="0"/>
                <a:cs typeface="Arial" pitchFamily="34" charset="0"/>
              </a:rPr>
              <a:t>:</a:t>
            </a:r>
          </a:p>
          <a:p>
            <a:pPr algn="just" eaLnBrk="1" fontAlgn="auto" hangingPunct="1">
              <a:spcAft>
                <a:spcPts val="0"/>
              </a:spcAft>
              <a:buFont typeface="Arial" panose="020B0604020202020204" pitchFamily="34" charset="0"/>
              <a:buNone/>
              <a:defRPr/>
            </a:pPr>
            <a:r>
              <a:rPr lang="es-PE" sz="2100" dirty="0" smtClean="0">
                <a:solidFill>
                  <a:schemeClr val="tx1"/>
                </a:solidFill>
                <a:latin typeface="Arial" pitchFamily="34" charset="0"/>
                <a:cs typeface="Arial" pitchFamily="34" charset="0"/>
              </a:rPr>
              <a:t>• </a:t>
            </a:r>
            <a:r>
              <a:rPr lang="es-PE" sz="2100" b="1" dirty="0" smtClean="0">
                <a:solidFill>
                  <a:schemeClr val="tx1"/>
                </a:solidFill>
                <a:latin typeface="Arial" pitchFamily="34" charset="0"/>
                <a:cs typeface="Arial" pitchFamily="34" charset="0"/>
              </a:rPr>
              <a:t>Enfermedades</a:t>
            </a:r>
            <a:r>
              <a:rPr lang="es-PE" sz="2100" dirty="0">
                <a:solidFill>
                  <a:schemeClr val="tx1"/>
                </a:solidFill>
                <a:latin typeface="Arial" pitchFamily="34" charset="0"/>
                <a:cs typeface="Arial" pitchFamily="34" charset="0"/>
              </a:rPr>
              <a:t>: Significativas que han requerido tratamiento u hospitalización. Tratamiento psicológico o psiquiátrico. Consumo de medicamentos. Autolesiones (edad, motivos).</a:t>
            </a:r>
          </a:p>
          <a:p>
            <a:pPr algn="just" eaLnBrk="1" fontAlgn="auto" hangingPunct="1">
              <a:spcAft>
                <a:spcPts val="0"/>
              </a:spcAft>
              <a:buFont typeface="Arial" panose="020B0604020202020204" pitchFamily="34" charset="0"/>
              <a:buNone/>
              <a:defRPr/>
            </a:pPr>
            <a:r>
              <a:rPr lang="es-PE" sz="2100" dirty="0" smtClean="0">
                <a:solidFill>
                  <a:schemeClr val="tx1"/>
                </a:solidFill>
                <a:latin typeface="Arial" pitchFamily="34" charset="0"/>
                <a:cs typeface="Arial" pitchFamily="34" charset="0"/>
              </a:rPr>
              <a:t>• </a:t>
            </a:r>
            <a:r>
              <a:rPr lang="es-PE" sz="2100" b="1" dirty="0" smtClean="0">
                <a:solidFill>
                  <a:schemeClr val="tx1"/>
                </a:solidFill>
                <a:latin typeface="Arial" pitchFamily="34" charset="0"/>
                <a:cs typeface="Arial" pitchFamily="34" charset="0"/>
              </a:rPr>
              <a:t>Accidentes</a:t>
            </a:r>
            <a:r>
              <a:rPr lang="es-PE" sz="2100" b="1" dirty="0">
                <a:solidFill>
                  <a:schemeClr val="tx1"/>
                </a:solidFill>
                <a:latin typeface="Arial" pitchFamily="34" charset="0"/>
                <a:cs typeface="Arial" pitchFamily="34" charset="0"/>
              </a:rPr>
              <a:t>:</a:t>
            </a:r>
            <a:r>
              <a:rPr lang="es-PE" sz="2100" dirty="0">
                <a:solidFill>
                  <a:schemeClr val="tx1"/>
                </a:solidFill>
                <a:latin typeface="Arial" pitchFamily="34" charset="0"/>
                <a:cs typeface="Arial" pitchFamily="34" charset="0"/>
              </a:rPr>
              <a:t> Significativos con pérdida de conocimiento o lesiones graves.</a:t>
            </a:r>
          </a:p>
          <a:p>
            <a:pPr algn="just" eaLnBrk="1" fontAlgn="auto" hangingPunct="1">
              <a:spcAft>
                <a:spcPts val="0"/>
              </a:spcAft>
              <a:buFont typeface="Arial" panose="020B0604020202020204" pitchFamily="34" charset="0"/>
              <a:buNone/>
              <a:defRPr/>
            </a:pPr>
            <a:r>
              <a:rPr lang="es-PE" sz="2100" dirty="0" smtClean="0">
                <a:solidFill>
                  <a:schemeClr val="tx1"/>
                </a:solidFill>
                <a:latin typeface="Arial" pitchFamily="34" charset="0"/>
                <a:cs typeface="Arial" pitchFamily="34" charset="0"/>
              </a:rPr>
              <a:t>• </a:t>
            </a:r>
            <a:r>
              <a:rPr lang="es-PE" sz="2100" b="1" dirty="0" smtClean="0">
                <a:solidFill>
                  <a:schemeClr val="tx1"/>
                </a:solidFill>
                <a:latin typeface="Arial" pitchFamily="34" charset="0"/>
                <a:cs typeface="Arial" pitchFamily="34" charset="0"/>
              </a:rPr>
              <a:t>Operaciones</a:t>
            </a:r>
            <a:r>
              <a:rPr lang="es-PE" sz="2100" dirty="0">
                <a:solidFill>
                  <a:schemeClr val="tx1"/>
                </a:solidFill>
                <a:latin typeface="Arial" pitchFamily="34" charset="0"/>
                <a:cs typeface="Arial" pitchFamily="34" charset="0"/>
              </a:rPr>
              <a:t>: Las que refiera.</a:t>
            </a:r>
          </a:p>
          <a:p>
            <a:pPr algn="just" eaLnBrk="1" fontAlgn="auto" hangingPunct="1">
              <a:spcAft>
                <a:spcPts val="0"/>
              </a:spcAft>
              <a:buFont typeface="Arial" panose="020B0604020202020204" pitchFamily="34" charset="0"/>
              <a:buNone/>
              <a:defRPr/>
            </a:pPr>
            <a:r>
              <a:rPr lang="es-PE" sz="2100" b="1" dirty="0" smtClean="0">
                <a:solidFill>
                  <a:schemeClr val="tx1"/>
                </a:solidFill>
                <a:latin typeface="Arial" pitchFamily="34" charset="0"/>
                <a:cs typeface="Arial" pitchFamily="34" charset="0"/>
              </a:rPr>
              <a:t>9 Historial </a:t>
            </a:r>
            <a:r>
              <a:rPr lang="es-PE" sz="2100" b="1" dirty="0">
                <a:solidFill>
                  <a:schemeClr val="tx1"/>
                </a:solidFill>
                <a:latin typeface="Arial" pitchFamily="34" charset="0"/>
                <a:cs typeface="Arial" pitchFamily="34" charset="0"/>
              </a:rPr>
              <a:t>de denuncias</a:t>
            </a:r>
            <a:r>
              <a:rPr lang="es-PE" sz="2100" dirty="0" smtClean="0">
                <a:solidFill>
                  <a:schemeClr val="tx1"/>
                </a:solidFill>
                <a:latin typeface="Arial" pitchFamily="34" charset="0"/>
                <a:cs typeface="Arial" pitchFamily="34" charset="0"/>
              </a:rPr>
              <a:t>: Solicitud </a:t>
            </a:r>
            <a:r>
              <a:rPr lang="es-PE" sz="2100" dirty="0">
                <a:solidFill>
                  <a:schemeClr val="tx1"/>
                </a:solidFill>
                <a:latin typeface="Arial" pitchFamily="34" charset="0"/>
                <a:cs typeface="Arial" pitchFamily="34" charset="0"/>
              </a:rPr>
              <a:t>de garantías personales (Gobernación), denuncias (Defensorías Municipales del Niño y Adolescentes-DEMUNA, Centro Emergencia Mujer-CEM), denuncias policiales, denuncias fiscales, procesos judiciales, entre otros, en calidad de víctima o de agresor.</a:t>
            </a:r>
          </a:p>
          <a:p>
            <a:pPr algn="just" eaLnBrk="1" fontAlgn="auto" hangingPunct="1">
              <a:spcAft>
                <a:spcPts val="0"/>
              </a:spcAft>
              <a:buFont typeface="Arial" panose="020B0604020202020204" pitchFamily="34" charset="0"/>
              <a:buNone/>
              <a:defRPr/>
            </a:pPr>
            <a:endParaRPr lang="es-PE" sz="48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2253343" y="207993"/>
            <a:ext cx="7323364" cy="584775"/>
          </a:xfrm>
          <a:prstGeom prst="rect">
            <a:avLst/>
          </a:prstGeom>
        </p:spPr>
        <p:txBody>
          <a:bodyPr wrap="square">
            <a:spAutoFit/>
          </a:bodyPr>
          <a:lstStyle/>
          <a:p>
            <a:r>
              <a:rPr lang="es-PE" sz="3200" dirty="0" smtClean="0">
                <a:solidFill>
                  <a:schemeClr val="bg1"/>
                </a:solidFill>
              </a:rPr>
              <a:t>ESTRUCTURA DEL INFORME PSICOLÓGICO</a:t>
            </a:r>
            <a:endParaRPr lang="es-PE" sz="32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2114551"/>
            <a:ext cx="2805113" cy="341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5299"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5300"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CuadroTexto 7"/>
          <p:cNvSpPr txBox="1">
            <a:spLocks noChangeArrowheads="1"/>
          </p:cNvSpPr>
          <p:nvPr/>
        </p:nvSpPr>
        <p:spPr bwMode="auto">
          <a:xfrm>
            <a:off x="2506436" y="38428"/>
            <a:ext cx="8701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800" b="1" dirty="0" smtClean="0">
                <a:solidFill>
                  <a:srgbClr val="FFFFFF"/>
                </a:solidFill>
              </a:rPr>
              <a:t>ESTRUCTURA DEL INFORME PSICOLÓGICO</a:t>
            </a:r>
            <a:endParaRPr lang="es-PE" altLang="es-PE" sz="2800" b="1" dirty="0">
              <a:solidFill>
                <a:srgbClr val="FFFFFF"/>
              </a:solidFill>
            </a:endParaRPr>
          </a:p>
        </p:txBody>
      </p:sp>
      <p:sp>
        <p:nvSpPr>
          <p:cNvPr id="55303" name="2 Subtítulo"/>
          <p:cNvSpPr>
            <a:spLocks noGrp="1"/>
          </p:cNvSpPr>
          <p:nvPr>
            <p:ph type="subTitle" idx="1"/>
          </p:nvPr>
        </p:nvSpPr>
        <p:spPr>
          <a:xfrm>
            <a:off x="3878263" y="1441450"/>
            <a:ext cx="7743825" cy="5226050"/>
          </a:xfrm>
        </p:spPr>
        <p:txBody>
          <a:bodyPr/>
          <a:lstStyle/>
          <a:p>
            <a:pPr algn="just" eaLnBrk="1" hangingPunct="1"/>
            <a:endParaRPr lang="es-PE" altLang="es-PE" sz="2000" b="1" smtClean="0">
              <a:solidFill>
                <a:schemeClr val="tx1"/>
              </a:solidFill>
              <a:latin typeface="Arial" charset="0"/>
              <a:cs typeface="Arial" charset="0"/>
            </a:endParaRPr>
          </a:p>
          <a:p>
            <a:pPr algn="just" eaLnBrk="1" hangingPunct="1"/>
            <a:r>
              <a:rPr lang="es-PE" altLang="es-PE" sz="2000" b="1" smtClean="0">
                <a:solidFill>
                  <a:schemeClr val="tx1"/>
                </a:solidFill>
                <a:latin typeface="Arial" charset="0"/>
                <a:cs typeface="Arial" charset="0"/>
              </a:rPr>
              <a:t>c. Historia Familiar:</a:t>
            </a:r>
          </a:p>
          <a:p>
            <a:pPr algn="just" eaLnBrk="1" hangingPunct="1"/>
            <a:r>
              <a:rPr lang="es-PE" altLang="es-PE" sz="2000" b="1" smtClean="0">
                <a:solidFill>
                  <a:schemeClr val="tx1"/>
                </a:solidFill>
                <a:latin typeface="Arial" charset="0"/>
                <a:cs typeface="Arial" charset="0"/>
              </a:rPr>
              <a:t>-Padre</a:t>
            </a:r>
            <a:r>
              <a:rPr lang="es-PE" altLang="es-PE" sz="2000" smtClean="0">
                <a:solidFill>
                  <a:schemeClr val="tx1"/>
                </a:solidFill>
                <a:latin typeface="Arial" charset="0"/>
                <a:cs typeface="Arial" charset="0"/>
              </a:rPr>
              <a:t>: nombre, edad, condición civil, ocupación, tipo de relación, características de comportamiento.</a:t>
            </a:r>
          </a:p>
          <a:p>
            <a:pPr algn="just" eaLnBrk="1" hangingPunct="1"/>
            <a:r>
              <a:rPr lang="es-PE" altLang="es-PE" sz="2000" b="1" smtClean="0">
                <a:solidFill>
                  <a:schemeClr val="tx1"/>
                </a:solidFill>
                <a:latin typeface="Arial" charset="0"/>
                <a:cs typeface="Arial" charset="0"/>
              </a:rPr>
              <a:t>-Madre</a:t>
            </a:r>
            <a:r>
              <a:rPr lang="es-PE" altLang="es-PE" sz="2000" smtClean="0">
                <a:solidFill>
                  <a:schemeClr val="tx1"/>
                </a:solidFill>
                <a:latin typeface="Arial" charset="0"/>
                <a:cs typeface="Arial" charset="0"/>
              </a:rPr>
              <a:t>: nombre, edad, condición civil, ocupación, tipo de relación, características de comportamiento.</a:t>
            </a:r>
          </a:p>
          <a:p>
            <a:pPr algn="just" eaLnBrk="1" hangingPunct="1"/>
            <a:r>
              <a:rPr lang="es-PE" altLang="es-PE" sz="2000" b="1" smtClean="0">
                <a:solidFill>
                  <a:schemeClr val="tx1"/>
                </a:solidFill>
                <a:latin typeface="Arial" charset="0"/>
                <a:cs typeface="Arial" charset="0"/>
              </a:rPr>
              <a:t>-Hermanos</a:t>
            </a:r>
            <a:r>
              <a:rPr lang="es-PE" altLang="es-PE" sz="2000" smtClean="0">
                <a:solidFill>
                  <a:schemeClr val="tx1"/>
                </a:solidFill>
                <a:latin typeface="Arial" charset="0"/>
                <a:cs typeface="Arial" charset="0"/>
              </a:rPr>
              <a:t>: nombre, edad, número, tipo de relación.</a:t>
            </a:r>
          </a:p>
          <a:p>
            <a:pPr algn="just" eaLnBrk="1" hangingPunct="1"/>
            <a:r>
              <a:rPr lang="es-PE" altLang="es-PE" sz="2000" b="1" smtClean="0">
                <a:solidFill>
                  <a:schemeClr val="tx1"/>
                </a:solidFill>
                <a:latin typeface="Arial" charset="0"/>
                <a:cs typeface="Arial" charset="0"/>
              </a:rPr>
              <a:t>-Pareja</a:t>
            </a:r>
            <a:r>
              <a:rPr lang="es-PE" altLang="es-PE" sz="2000" smtClean="0">
                <a:solidFill>
                  <a:schemeClr val="tx1"/>
                </a:solidFill>
                <a:latin typeface="Arial" charset="0"/>
                <a:cs typeface="Arial" charset="0"/>
              </a:rPr>
              <a:t>: nombre completo, edad, ocupación, condición civil. Descripción del carácter de la pareja. Dinámica de pareja (grado de conflictividad, resolución de problemas, patrones de violencia física, emocional o sexual, cuidado de la relación, separaciones, problemas de infidelidad). En casos de violencia de pareja indagar sobre la percepción de roles de género.</a:t>
            </a:r>
          </a:p>
          <a:p>
            <a:pPr algn="just" eaLnBrk="1" hangingPunct="1"/>
            <a:endParaRPr lang="es-PE" altLang="es-PE" sz="2000" smtClean="0">
              <a:solidFill>
                <a:schemeClr val="tx1"/>
              </a:solidFill>
              <a:latin typeface="Arial" charset="0"/>
              <a:cs typeface="Arial" charset="0"/>
            </a:endParaRPr>
          </a:p>
          <a:p>
            <a:pPr algn="just" eaLnBrk="1" hangingPunct="1"/>
            <a:endParaRPr lang="es-PE" altLang="es-PE" sz="200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79" y="1709157"/>
            <a:ext cx="3840480" cy="475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632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632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3" name="12 Rectángulo"/>
          <p:cNvSpPr/>
          <p:nvPr/>
        </p:nvSpPr>
        <p:spPr>
          <a:xfrm flipH="1">
            <a:off x="0" y="1235075"/>
            <a:ext cx="3581400" cy="5622925"/>
          </a:xfrm>
          <a:prstGeom prst="rect">
            <a:avLst/>
          </a:prstGeom>
          <a:solidFill>
            <a:srgbClr val="2F3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smtClean="0">
                <a:solidFill>
                  <a:prstClr val="white"/>
                </a:solidFill>
              </a:rPr>
              <a:t> </a:t>
            </a:r>
            <a:r>
              <a:rPr lang="es-PE" dirty="0">
                <a:solidFill>
                  <a:prstClr val="white"/>
                </a:solidFill>
              </a:rPr>
              <a:t>Estructura del Informe psicológico.</a:t>
            </a:r>
          </a:p>
        </p:txBody>
      </p:sp>
      <p:sp>
        <p:nvSpPr>
          <p:cNvPr id="56327" name="2 Subtítulo"/>
          <p:cNvSpPr>
            <a:spLocks noGrp="1"/>
          </p:cNvSpPr>
          <p:nvPr>
            <p:ph type="subTitle" idx="1"/>
          </p:nvPr>
        </p:nvSpPr>
        <p:spPr>
          <a:xfrm>
            <a:off x="3963988" y="1463675"/>
            <a:ext cx="7743825" cy="5226050"/>
          </a:xfrm>
        </p:spPr>
        <p:txBody>
          <a:bodyPr/>
          <a:lstStyle/>
          <a:p>
            <a:pPr algn="just" eaLnBrk="1" hangingPunct="1"/>
            <a:r>
              <a:rPr lang="es-PE" altLang="es-PE" sz="2000" b="1" smtClean="0">
                <a:solidFill>
                  <a:schemeClr val="tx1"/>
                </a:solidFill>
                <a:latin typeface="Arial" charset="0"/>
                <a:cs typeface="Arial" charset="0"/>
              </a:rPr>
              <a:t>c. Historia Familiar:</a:t>
            </a:r>
          </a:p>
          <a:p>
            <a:pPr algn="just" eaLnBrk="1" hangingPunct="1"/>
            <a:r>
              <a:rPr lang="es-PE" altLang="es-PE" sz="2000" b="1" smtClean="0">
                <a:solidFill>
                  <a:schemeClr val="tx1"/>
                </a:solidFill>
                <a:latin typeface="Arial" charset="0"/>
                <a:cs typeface="Arial" charset="0"/>
              </a:rPr>
              <a:t>-Hijos:</a:t>
            </a:r>
            <a:r>
              <a:rPr lang="es-PE" altLang="es-PE" sz="2000" smtClean="0">
                <a:solidFill>
                  <a:schemeClr val="tx1"/>
                </a:solidFill>
                <a:latin typeface="Arial" charset="0"/>
                <a:cs typeface="Arial" charset="0"/>
              </a:rPr>
              <a:t> número, datos generales. Relación interpersonal. Estilos de crianza.</a:t>
            </a:r>
          </a:p>
          <a:p>
            <a:pPr algn="just" eaLnBrk="1" hangingPunct="1"/>
            <a:r>
              <a:rPr lang="es-PE" altLang="es-PE" sz="2000" b="1" smtClean="0">
                <a:solidFill>
                  <a:schemeClr val="tx1"/>
                </a:solidFill>
                <a:latin typeface="Arial" charset="0"/>
                <a:cs typeface="Arial" charset="0"/>
              </a:rPr>
              <a:t>-Análisis de la dinámica Familiar</a:t>
            </a:r>
            <a:r>
              <a:rPr lang="es-PE" altLang="es-PE" sz="2000" smtClean="0">
                <a:solidFill>
                  <a:schemeClr val="tx1"/>
                </a:solidFill>
                <a:latin typeface="Arial" charset="0"/>
                <a:cs typeface="Arial" charset="0"/>
              </a:rPr>
              <a:t>: Información sobre composición familiar actual. Tipo de vivienda, distribución del espacio físico del hogar (hacinamiento). Distribución del presupuesto familiar y satisfacción de necesidades. Relaciones entre los miembros de la familia: Grado de conflictividad de la familia nuclear o ampliada. Resolución de problemas. Patrones de violencia física, psicológica, sexual y económica. Protección y cuidado entre los miembros de la familia. Roles. Tipos de comunicación. Respeto a la autoridad y a las normas de convivencia.  Experiencia subjetiva de pertenencia, confianza e integración a la familia.</a:t>
            </a: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734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734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3" name="12 Rectángulo"/>
          <p:cNvSpPr/>
          <p:nvPr/>
        </p:nvSpPr>
        <p:spPr>
          <a:xfrm flipH="1">
            <a:off x="0" y="1235075"/>
            <a:ext cx="3581400" cy="5622925"/>
          </a:xfrm>
          <a:prstGeom prst="rect">
            <a:avLst/>
          </a:prstGeom>
          <a:solidFill>
            <a:srgbClr val="2F3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smtClean="0">
                <a:solidFill>
                  <a:prstClr val="white"/>
                </a:solidFill>
              </a:rPr>
              <a:t> </a:t>
            </a:r>
            <a:r>
              <a:rPr lang="es-PE" dirty="0">
                <a:solidFill>
                  <a:prstClr val="white"/>
                </a:solidFill>
              </a:rPr>
              <a:t>Estructura del Informe psicológico.</a:t>
            </a:r>
          </a:p>
        </p:txBody>
      </p:sp>
      <p:sp>
        <p:nvSpPr>
          <p:cNvPr id="19" name="2 Subtítulo"/>
          <p:cNvSpPr>
            <a:spLocks noGrp="1"/>
          </p:cNvSpPr>
          <p:nvPr>
            <p:ph type="subTitle" idx="1"/>
          </p:nvPr>
        </p:nvSpPr>
        <p:spPr>
          <a:xfrm>
            <a:off x="3775075" y="1441450"/>
            <a:ext cx="7743825" cy="5226050"/>
          </a:xfrm>
        </p:spPr>
        <p:txBody>
          <a:bodyPr rtlCol="0">
            <a:normAutofit fontScale="47500" lnSpcReduction="20000"/>
          </a:bodyPr>
          <a:lstStyle/>
          <a:p>
            <a:pPr algn="just" eaLnBrk="1" fontAlgn="auto" hangingPunct="1">
              <a:spcAft>
                <a:spcPts val="0"/>
              </a:spcAft>
              <a:buFont typeface="Arial" panose="020B0604020202020204" pitchFamily="34" charset="0"/>
              <a:buNone/>
              <a:defRPr/>
            </a:pPr>
            <a:endParaRPr lang="es-PE" sz="5100" b="1" dirty="0" smtClean="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5100" b="1" dirty="0" smtClean="0">
                <a:solidFill>
                  <a:schemeClr val="tx1"/>
                </a:solidFill>
                <a:latin typeface="Arial" pitchFamily="34" charset="0"/>
                <a:cs typeface="Arial" pitchFamily="34" charset="0"/>
              </a:rPr>
              <a:t>-Actitud </a:t>
            </a:r>
            <a:r>
              <a:rPr lang="es-PE" sz="5100" b="1" dirty="0">
                <a:solidFill>
                  <a:schemeClr val="tx1"/>
                </a:solidFill>
                <a:latin typeface="Arial" pitchFamily="34" charset="0"/>
                <a:cs typeface="Arial" pitchFamily="34" charset="0"/>
              </a:rPr>
              <a:t>de la Familia</a:t>
            </a:r>
            <a:r>
              <a:rPr lang="es-PE" sz="5100" dirty="0">
                <a:solidFill>
                  <a:schemeClr val="tx1"/>
                </a:solidFill>
                <a:latin typeface="Arial" pitchFamily="34" charset="0"/>
                <a:cs typeface="Arial" pitchFamily="34" charset="0"/>
              </a:rPr>
              <a:t>: Opiniones y actitudes de los demás miembros de la familia frente al problema actual</a:t>
            </a:r>
            <a:r>
              <a:rPr lang="es-PE" sz="5100" dirty="0" smtClean="0">
                <a:solidFill>
                  <a:schemeClr val="tx1"/>
                </a:solidFill>
                <a:latin typeface="Arial" pitchFamily="34" charset="0"/>
                <a:cs typeface="Arial" pitchFamily="34" charset="0"/>
              </a:rPr>
              <a:t>.</a:t>
            </a:r>
          </a:p>
          <a:p>
            <a:pPr algn="just" eaLnBrk="1" fontAlgn="auto" hangingPunct="1">
              <a:spcAft>
                <a:spcPts val="0"/>
              </a:spcAft>
              <a:buFont typeface="Arial" panose="020B0604020202020204" pitchFamily="34" charset="0"/>
              <a:buNone/>
              <a:defRPr/>
            </a:pPr>
            <a:endParaRPr lang="es-PE" sz="42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5100" b="1" dirty="0" smtClean="0">
                <a:solidFill>
                  <a:schemeClr val="tx1"/>
                </a:solidFill>
                <a:latin typeface="Arial" pitchFamily="34" charset="0"/>
                <a:cs typeface="Arial" pitchFamily="34" charset="0"/>
              </a:rPr>
              <a:t>-Actitud </a:t>
            </a:r>
            <a:r>
              <a:rPr lang="es-PE" sz="5100" b="1" dirty="0">
                <a:solidFill>
                  <a:schemeClr val="tx1"/>
                </a:solidFill>
                <a:latin typeface="Arial" pitchFamily="34" charset="0"/>
                <a:cs typeface="Arial" pitchFamily="34" charset="0"/>
              </a:rPr>
              <a:t>personal</a:t>
            </a:r>
            <a:r>
              <a:rPr lang="es-PE" sz="5100" dirty="0">
                <a:solidFill>
                  <a:schemeClr val="tx1"/>
                </a:solidFill>
                <a:latin typeface="Arial" pitchFamily="34" charset="0"/>
                <a:cs typeface="Arial" pitchFamily="34" charset="0"/>
              </a:rPr>
              <a:t>: Percepción, opinión y actitud personal frente al problema actual.</a:t>
            </a:r>
          </a:p>
          <a:p>
            <a:pPr algn="just" eaLnBrk="1" fontAlgn="auto" hangingPunct="1">
              <a:spcAft>
                <a:spcPts val="0"/>
              </a:spcAft>
              <a:buFont typeface="Arial" panose="020B0604020202020204" pitchFamily="34" charset="0"/>
              <a:buNone/>
              <a:defRPr/>
            </a:pPr>
            <a:endParaRPr lang="es-PE" sz="51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es-PE" sz="5100" b="1" dirty="0">
                <a:solidFill>
                  <a:schemeClr val="tx1"/>
                </a:solidFill>
                <a:latin typeface="Arial" pitchFamily="34" charset="0"/>
                <a:cs typeface="Arial" pitchFamily="34" charset="0"/>
              </a:rPr>
              <a:t>CIERRE:</a:t>
            </a:r>
            <a:r>
              <a:rPr lang="es-PE" sz="5100" dirty="0">
                <a:solidFill>
                  <a:schemeClr val="tx1"/>
                </a:solidFill>
                <a:latin typeface="Arial" pitchFamily="34" charset="0"/>
                <a:cs typeface="Arial" pitchFamily="34" charset="0"/>
              </a:rPr>
              <a:t> Este puede ser un espacio para que el evaluado </a:t>
            </a:r>
            <a:r>
              <a:rPr lang="es-PE" sz="5100" u="sng" dirty="0">
                <a:solidFill>
                  <a:schemeClr val="tx1"/>
                </a:solidFill>
                <a:latin typeface="Arial" pitchFamily="34" charset="0"/>
                <a:cs typeface="Arial" pitchFamily="34" charset="0"/>
              </a:rPr>
              <a:t>agregue aspectos que desee aportar o sobre datos que no le fueron recabados y que su evaluador considere importantes</a:t>
            </a:r>
            <a:r>
              <a:rPr lang="es-PE" sz="5100" dirty="0">
                <a:solidFill>
                  <a:schemeClr val="tx1"/>
                </a:solidFill>
                <a:latin typeface="Arial" pitchFamily="34" charset="0"/>
                <a:cs typeface="Arial" pitchFamily="34" charset="0"/>
              </a:rPr>
              <a:t>. Así mismo, el evaluador </a:t>
            </a:r>
            <a:r>
              <a:rPr lang="es-PE" sz="5100" u="sng" dirty="0">
                <a:solidFill>
                  <a:schemeClr val="tx1"/>
                </a:solidFill>
                <a:latin typeface="Arial" pitchFamily="34" charset="0"/>
                <a:cs typeface="Arial" pitchFamily="34" charset="0"/>
              </a:rPr>
              <a:t>aclarará dudas pendientes</a:t>
            </a:r>
            <a:r>
              <a:rPr lang="es-PE" sz="5100" dirty="0">
                <a:solidFill>
                  <a:schemeClr val="tx1"/>
                </a:solidFill>
                <a:latin typeface="Arial" pitchFamily="34" charset="0"/>
                <a:cs typeface="Arial" pitchFamily="34" charset="0"/>
              </a:rPr>
              <a:t>. Se debe explicar, además, que se continuará con la aplicación de cuestionarios e instrumentos de evaluación psicológica.</a:t>
            </a:r>
          </a:p>
          <a:p>
            <a:pPr algn="just" eaLnBrk="1" fontAlgn="auto" hangingPunct="1">
              <a:spcAft>
                <a:spcPts val="0"/>
              </a:spcAft>
              <a:buFont typeface="Arial" panose="020B0604020202020204" pitchFamily="34" charset="0"/>
              <a:buNone/>
              <a:defRPr/>
            </a:pPr>
            <a:endParaRPr lang="es-PE" sz="56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837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837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3" name="12 Rectángulo"/>
          <p:cNvSpPr/>
          <p:nvPr/>
        </p:nvSpPr>
        <p:spPr>
          <a:xfrm flipH="1">
            <a:off x="0" y="1235075"/>
            <a:ext cx="3581400" cy="5622925"/>
          </a:xfrm>
          <a:prstGeom prst="rect">
            <a:avLst/>
          </a:prstGeom>
          <a:solidFill>
            <a:srgbClr val="2F3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smtClean="0">
                <a:solidFill>
                  <a:prstClr val="white"/>
                </a:solidFill>
              </a:rPr>
              <a:t> </a:t>
            </a:r>
            <a:r>
              <a:rPr lang="es-PE" dirty="0">
                <a:solidFill>
                  <a:prstClr val="white"/>
                </a:solidFill>
              </a:rPr>
              <a:t>Estructura del Informe psicológico.</a:t>
            </a:r>
          </a:p>
        </p:txBody>
      </p:sp>
      <p:sp>
        <p:nvSpPr>
          <p:cNvPr id="58375" name="2 Subtítulo"/>
          <p:cNvSpPr>
            <a:spLocks noGrp="1"/>
          </p:cNvSpPr>
          <p:nvPr>
            <p:ph type="subTitle" idx="1"/>
          </p:nvPr>
        </p:nvSpPr>
        <p:spPr>
          <a:xfrm>
            <a:off x="3775075" y="1441450"/>
            <a:ext cx="7743825" cy="5226050"/>
          </a:xfrm>
        </p:spPr>
        <p:txBody>
          <a:bodyPr/>
          <a:lstStyle/>
          <a:p>
            <a:pPr algn="just" eaLnBrk="1" hangingPunct="1"/>
            <a:endParaRPr lang="es-PE" altLang="es-PE" sz="2200" b="1" dirty="0" smtClean="0">
              <a:solidFill>
                <a:schemeClr val="tx1"/>
              </a:solidFill>
              <a:latin typeface="Arial" charset="0"/>
              <a:cs typeface="Arial" charset="0"/>
            </a:endParaRPr>
          </a:p>
          <a:p>
            <a:pPr algn="just" eaLnBrk="1" hangingPunct="1"/>
            <a:r>
              <a:rPr lang="es-PE" altLang="es-PE" sz="2200" b="1" dirty="0" smtClean="0">
                <a:solidFill>
                  <a:schemeClr val="tx1"/>
                </a:solidFill>
                <a:latin typeface="Arial" charset="0"/>
                <a:cs typeface="Arial" charset="0"/>
              </a:rPr>
              <a:t>III. INSTRUMENTOS DE EVALUACIÓN PSICOLÓGICA.</a:t>
            </a:r>
          </a:p>
          <a:p>
            <a:pPr algn="just" eaLnBrk="1" hangingPunct="1"/>
            <a:endParaRPr lang="es-PE" altLang="es-PE" sz="2200" dirty="0" smtClean="0">
              <a:solidFill>
                <a:schemeClr val="tx1"/>
              </a:solidFill>
              <a:latin typeface="Arial" charset="0"/>
              <a:cs typeface="Arial" charset="0"/>
            </a:endParaRPr>
          </a:p>
          <a:p>
            <a:pPr algn="just" eaLnBrk="1" hangingPunct="1"/>
            <a:r>
              <a:rPr lang="es-PE" altLang="es-PE" sz="2200" dirty="0" smtClean="0">
                <a:solidFill>
                  <a:schemeClr val="tx1"/>
                </a:solidFill>
                <a:latin typeface="Arial" charset="0"/>
                <a:cs typeface="Arial" charset="0"/>
              </a:rPr>
              <a:t>Considerando las diferencias individuales, culturales y la naturaleza del caso a investigar, así como la diversidad de instrumentos y pruebas psicológicas que existen en la actualidad, el psicólogo elegirá a su criterio el instrumento a utilizar.  </a:t>
            </a:r>
          </a:p>
          <a:p>
            <a:pPr algn="just" eaLnBrk="1" hangingPunct="1"/>
            <a:endParaRPr lang="es-PE" altLang="es-PE" sz="2200" dirty="0" smtClean="0">
              <a:solidFill>
                <a:schemeClr val="tx1"/>
              </a:solidFill>
              <a:latin typeface="Arial" charset="0"/>
              <a:cs typeface="Arial" charset="0"/>
            </a:endParaRPr>
          </a:p>
          <a:p>
            <a:pPr algn="just" eaLnBrk="1" hangingPunct="1"/>
            <a:r>
              <a:rPr lang="es-PE" altLang="es-PE" sz="2200" dirty="0" smtClean="0">
                <a:solidFill>
                  <a:schemeClr val="tx1"/>
                </a:solidFill>
                <a:latin typeface="Arial" charset="0"/>
                <a:cs typeface="Arial" charset="0"/>
              </a:rPr>
              <a:t>Dentro de los instrumentos de evaluación se considerarán de acuerdo a áreas, de Organicidad , Inteligencia, Personalidad, Estado emocional y Dinámica  familiar. </a:t>
            </a:r>
            <a:endParaRPr lang="es-PE" altLang="es-PE" sz="5600" dirty="0" smtClean="0">
              <a:solidFill>
                <a:schemeClr val="tx1"/>
              </a:solidFill>
              <a:latin typeface="Arial" charset="0"/>
              <a:cs typeface="Arial" charset="0"/>
            </a:endParaRPr>
          </a:p>
          <a:p>
            <a:pPr algn="just" eaLnBrk="1" hangingPunct="1"/>
            <a:endParaRPr lang="es-PE" altLang="es-PE" sz="5600" dirty="0" smtClean="0">
              <a:solidFill>
                <a:schemeClr val="tx1"/>
              </a:solidFill>
              <a:latin typeface="Arial" charset="0"/>
              <a:cs typeface="Arial" charset="0"/>
            </a:endParaRPr>
          </a:p>
          <a:p>
            <a:pPr algn="just" eaLnBrk="1" hangingPunct="1"/>
            <a:endParaRPr lang="es-PE" altLang="es-PE" sz="5600" dirty="0" smtClean="0">
              <a:solidFill>
                <a:schemeClr val="tx1"/>
              </a:solidFill>
              <a:latin typeface="Arial" charset="0"/>
              <a:cs typeface="Arial"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solidFill>
                <a:srgbClr val="000000"/>
              </a:solidFill>
            </a:endParaRPr>
          </a:p>
        </p:txBody>
      </p:sp>
      <p:sp>
        <p:nvSpPr>
          <p:cNvPr id="59395"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rgbClr val="FFFFFF"/>
                </a:solidFill>
              </a:rPr>
              <a:t>SITUACIÓN ACTUAL</a:t>
            </a:r>
          </a:p>
        </p:txBody>
      </p:sp>
      <p:pic>
        <p:nvPicPr>
          <p:cNvPr id="59396"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CuadroTexto 7"/>
          <p:cNvSpPr txBox="1">
            <a:spLocks noChangeArrowheads="1"/>
          </p:cNvSpPr>
          <p:nvPr/>
        </p:nvSpPr>
        <p:spPr bwMode="auto">
          <a:xfrm>
            <a:off x="2979738" y="7938"/>
            <a:ext cx="8228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PE" altLang="es-PE" sz="2000" b="1">
                <a:solidFill>
                  <a:srgbClr val="FFFFFF"/>
                </a:solidFill>
              </a:rPr>
              <a:t>GUÍA DE EVALUACIÓN PSICOLÓGICA FORENSE EN CASOS DE VIOLENCIA CONTRA LAS MUJERES Y LOS INTEGRANTES DEL GRUPO FAMILIAR; Y EN  OTROS CASOS DE VIOLENCIA</a:t>
            </a:r>
          </a:p>
        </p:txBody>
      </p:sp>
      <p:sp>
        <p:nvSpPr>
          <p:cNvPr id="13" name="12 Rectángulo"/>
          <p:cNvSpPr/>
          <p:nvPr/>
        </p:nvSpPr>
        <p:spPr>
          <a:xfrm flipH="1">
            <a:off x="0" y="1235075"/>
            <a:ext cx="3581400" cy="5622925"/>
          </a:xfrm>
          <a:prstGeom prst="rect">
            <a:avLst/>
          </a:prstGeom>
          <a:solidFill>
            <a:srgbClr val="2F3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smtClean="0">
                <a:solidFill>
                  <a:prstClr val="white"/>
                </a:solidFill>
              </a:rPr>
              <a:t> </a:t>
            </a:r>
            <a:r>
              <a:rPr lang="es-PE" dirty="0">
                <a:solidFill>
                  <a:prstClr val="white"/>
                </a:solidFill>
              </a:rPr>
              <a:t>Estructura del Informe psicológico.</a:t>
            </a:r>
          </a:p>
        </p:txBody>
      </p:sp>
      <p:sp>
        <p:nvSpPr>
          <p:cNvPr id="19" name="2 Subtítulo"/>
          <p:cNvSpPr>
            <a:spLocks noGrp="1"/>
          </p:cNvSpPr>
          <p:nvPr>
            <p:ph type="subTitle" idx="1"/>
          </p:nvPr>
        </p:nvSpPr>
        <p:spPr>
          <a:xfrm>
            <a:off x="3775075" y="1441450"/>
            <a:ext cx="7743825" cy="5226050"/>
          </a:xfrm>
        </p:spPr>
        <p:txBody>
          <a:bodyPr rtlCol="0">
            <a:normAutofit fontScale="32500" lnSpcReduction="20000"/>
          </a:bodyPr>
          <a:lstStyle/>
          <a:p>
            <a:pPr algn="just" eaLnBrk="1" fontAlgn="auto" hangingPunct="1">
              <a:spcAft>
                <a:spcPts val="0"/>
              </a:spcAft>
              <a:buFont typeface="Arial" panose="020B0604020202020204" pitchFamily="34" charset="0"/>
              <a:buNone/>
              <a:defRPr/>
            </a:pPr>
            <a:r>
              <a:rPr lang="es-PE" sz="6200" b="1" dirty="0">
                <a:solidFill>
                  <a:schemeClr val="tx1"/>
                </a:solidFill>
                <a:latin typeface="Arial" pitchFamily="34" charset="0"/>
                <a:cs typeface="Arial" pitchFamily="34" charset="0"/>
              </a:rPr>
              <a:t>III</a:t>
            </a:r>
            <a:r>
              <a:rPr lang="es-PE" sz="6200" b="1" dirty="0" smtClean="0">
                <a:solidFill>
                  <a:schemeClr val="tx1"/>
                </a:solidFill>
                <a:latin typeface="Arial" pitchFamily="34" charset="0"/>
                <a:cs typeface="Arial" pitchFamily="34" charset="0"/>
              </a:rPr>
              <a:t>. INSTRUMENTOS </a:t>
            </a:r>
            <a:r>
              <a:rPr lang="es-PE" sz="6200" b="1" dirty="0">
                <a:solidFill>
                  <a:schemeClr val="tx1"/>
                </a:solidFill>
                <a:latin typeface="Arial" pitchFamily="34" charset="0"/>
                <a:cs typeface="Arial" pitchFamily="34" charset="0"/>
              </a:rPr>
              <a:t>DE EVALUACIÓN PSICOLÓGICA.</a:t>
            </a:r>
          </a:p>
          <a:p>
            <a:pPr algn="just" eaLnBrk="1" fontAlgn="auto" hangingPunct="1">
              <a:spcAft>
                <a:spcPts val="0"/>
              </a:spcAft>
              <a:buFont typeface="Arial" panose="020B0604020202020204" pitchFamily="34" charset="0"/>
              <a:buNone/>
              <a:defRPr/>
            </a:pPr>
            <a:endParaRPr lang="es-PE" sz="6200" b="1" dirty="0" smtClean="0">
              <a:solidFill>
                <a:schemeClr val="tx1"/>
              </a:solidFill>
              <a:latin typeface="Arial" pitchFamily="34" charset="0"/>
              <a:cs typeface="Arial" pitchFamily="34" charset="0"/>
            </a:endParaRPr>
          </a:p>
          <a:p>
            <a:pPr marL="263525" indent="-263525" algn="just" eaLnBrk="1" fontAlgn="auto" hangingPunct="1">
              <a:spcAft>
                <a:spcPts val="0"/>
              </a:spcAft>
              <a:buFont typeface="Arial" panose="020B0604020202020204" pitchFamily="34" charset="0"/>
              <a:buChar char="•"/>
              <a:defRPr/>
            </a:pPr>
            <a:r>
              <a:rPr lang="es-PE" sz="6200" b="1" dirty="0" smtClean="0">
                <a:solidFill>
                  <a:schemeClr val="tx1"/>
                </a:solidFill>
                <a:latin typeface="Arial" pitchFamily="34" charset="0"/>
                <a:cs typeface="Arial" pitchFamily="34" charset="0"/>
              </a:rPr>
              <a:t>Organicidad</a:t>
            </a:r>
            <a:r>
              <a:rPr lang="es-PE" sz="6200" b="1" dirty="0">
                <a:solidFill>
                  <a:schemeClr val="tx1"/>
                </a:solidFill>
                <a:latin typeface="Arial" pitchFamily="34" charset="0"/>
                <a:cs typeface="Arial" pitchFamily="34" charset="0"/>
              </a:rPr>
              <a:t>:</a:t>
            </a:r>
            <a:r>
              <a:rPr lang="es-PE" sz="6200" dirty="0">
                <a:solidFill>
                  <a:schemeClr val="tx1"/>
                </a:solidFill>
                <a:latin typeface="Arial" pitchFamily="34" charset="0"/>
                <a:cs typeface="Arial" pitchFamily="34" charset="0"/>
              </a:rPr>
              <a:t> Determina indicadores de probable lesión orgánica cerebral y/o madurez perceptual.</a:t>
            </a:r>
          </a:p>
          <a:p>
            <a:pPr marL="263525" indent="-263525" algn="just" eaLnBrk="1" fontAlgn="auto" hangingPunct="1">
              <a:spcAft>
                <a:spcPts val="0"/>
              </a:spcAft>
              <a:buFont typeface="Arial" panose="020B0604020202020204" pitchFamily="34" charset="0"/>
              <a:buChar char="•"/>
              <a:defRPr/>
            </a:pPr>
            <a:r>
              <a:rPr lang="es-PE" sz="6200" b="1" dirty="0">
                <a:solidFill>
                  <a:schemeClr val="tx1"/>
                </a:solidFill>
                <a:latin typeface="Arial" pitchFamily="34" charset="0"/>
                <a:cs typeface="Arial" pitchFamily="34" charset="0"/>
              </a:rPr>
              <a:t>Inteligencia:</a:t>
            </a:r>
            <a:r>
              <a:rPr lang="es-PE" sz="6200" dirty="0">
                <a:solidFill>
                  <a:schemeClr val="tx1"/>
                </a:solidFill>
                <a:latin typeface="Arial" pitchFamily="34" charset="0"/>
                <a:cs typeface="Arial" pitchFamily="34" charset="0"/>
              </a:rPr>
              <a:t> Evalúa capacidades cognitivas y su funcionamiento. En caso se presuma de retraso mental, aplicar el instrumento psicométrico pertinente para conocer el coeficiente intelectual y áreas en déficit.</a:t>
            </a:r>
          </a:p>
          <a:p>
            <a:pPr marL="263525" indent="-263525" algn="just" eaLnBrk="1" fontAlgn="auto" hangingPunct="1">
              <a:spcAft>
                <a:spcPts val="0"/>
              </a:spcAft>
              <a:buFont typeface="Arial" panose="020B0604020202020204" pitchFamily="34" charset="0"/>
              <a:buChar char="•"/>
              <a:defRPr/>
            </a:pPr>
            <a:r>
              <a:rPr lang="es-PE" sz="6200" b="1" dirty="0">
                <a:solidFill>
                  <a:schemeClr val="tx1"/>
                </a:solidFill>
                <a:latin typeface="Arial" pitchFamily="34" charset="0"/>
                <a:cs typeface="Arial" pitchFamily="34" charset="0"/>
              </a:rPr>
              <a:t>Personalidad:</a:t>
            </a:r>
            <a:r>
              <a:rPr lang="es-PE" sz="6200" dirty="0">
                <a:solidFill>
                  <a:schemeClr val="tx1"/>
                </a:solidFill>
                <a:latin typeface="Arial" pitchFamily="34" charset="0"/>
                <a:cs typeface="Arial" pitchFamily="34" charset="0"/>
              </a:rPr>
              <a:t> Evalúa los rasgos y mecanismos psicológicos, aspectos del carácter y de la personalidad de un individuo.</a:t>
            </a:r>
          </a:p>
          <a:p>
            <a:pPr marL="263525" indent="-263525" algn="just" eaLnBrk="1" fontAlgn="auto" hangingPunct="1">
              <a:spcAft>
                <a:spcPts val="0"/>
              </a:spcAft>
              <a:buFont typeface="Arial" panose="020B0604020202020204" pitchFamily="34" charset="0"/>
              <a:buChar char="•"/>
              <a:defRPr/>
            </a:pPr>
            <a:r>
              <a:rPr lang="es-PE" sz="6200" b="1" dirty="0">
                <a:solidFill>
                  <a:schemeClr val="tx1"/>
                </a:solidFill>
                <a:latin typeface="Arial" pitchFamily="34" charset="0"/>
                <a:cs typeface="Arial" pitchFamily="34" charset="0"/>
              </a:rPr>
              <a:t>Estado emocional</a:t>
            </a:r>
            <a:r>
              <a:rPr lang="es-PE" sz="6200" dirty="0">
                <a:solidFill>
                  <a:schemeClr val="tx1"/>
                </a:solidFill>
                <a:latin typeface="Arial" pitchFamily="34" charset="0"/>
                <a:cs typeface="Arial" pitchFamily="34" charset="0"/>
              </a:rPr>
              <a:t>: Considera manifestaciones de la ira, capacidad de afronte y adaptación. Estados de ansiedad y/o depresión. Sesgos cognitivos.</a:t>
            </a:r>
          </a:p>
          <a:p>
            <a:pPr marL="263525" indent="-263525" algn="just" eaLnBrk="1" fontAlgn="auto" hangingPunct="1">
              <a:spcAft>
                <a:spcPts val="0"/>
              </a:spcAft>
              <a:buFont typeface="Arial" panose="020B0604020202020204" pitchFamily="34" charset="0"/>
              <a:buChar char="•"/>
              <a:defRPr/>
            </a:pPr>
            <a:r>
              <a:rPr lang="es-PE" sz="6200" b="1" dirty="0">
                <a:solidFill>
                  <a:schemeClr val="tx1"/>
                </a:solidFill>
                <a:latin typeface="Arial" pitchFamily="34" charset="0"/>
                <a:cs typeface="Arial" pitchFamily="34" charset="0"/>
              </a:rPr>
              <a:t>Dinámica familiar</a:t>
            </a:r>
            <a:r>
              <a:rPr lang="es-PE" sz="6200" dirty="0">
                <a:solidFill>
                  <a:schemeClr val="tx1"/>
                </a:solidFill>
                <a:latin typeface="Arial" pitchFamily="34" charset="0"/>
                <a:cs typeface="Arial" pitchFamily="34" charset="0"/>
              </a:rPr>
              <a:t>: Determina relaciones interpersonales entre los integrantes de la familia, involucra aspectos de comunicación, interacción, estructura y organización de la familia, grado de control que ejercen unos miembros sobre los otros.</a:t>
            </a:r>
          </a:p>
          <a:p>
            <a:pPr algn="just" eaLnBrk="1" fontAlgn="auto" hangingPunct="1">
              <a:spcAft>
                <a:spcPts val="0"/>
              </a:spcAft>
              <a:buFont typeface="Arial" panose="020B0604020202020204" pitchFamily="34" charset="0"/>
              <a:buNone/>
              <a:defRPr/>
            </a:pPr>
            <a:endParaRPr lang="es-PE" sz="56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PE" sz="5600"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PE" sz="5600" dirty="0">
              <a:solidFill>
                <a:schemeClr val="tx1"/>
              </a:solidFill>
              <a:latin typeface="Arial" pitchFamily="34" charset="0"/>
              <a:cs typeface="Arial" pitchFamily="34" charset="0"/>
            </a:endParaRPr>
          </a:p>
        </p:txBody>
      </p:sp>
      <p:sp>
        <p:nvSpPr>
          <p:cNvPr id="14" name="13 Rectángulo"/>
          <p:cNvSpPr/>
          <p:nvPr/>
        </p:nvSpPr>
        <p:spPr>
          <a:xfrm>
            <a:off x="0" y="123507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solidFill>
                <a:prstClr val="white"/>
              </a:solidFill>
            </a:endParaRPr>
          </a:p>
        </p:txBody>
      </p:sp>
      <p:cxnSp>
        <p:nvCxnSpPr>
          <p:cNvPr id="21" name="20 Conector recto"/>
          <p:cNvCxnSpPr/>
          <p:nvPr/>
        </p:nvCxnSpPr>
        <p:spPr>
          <a:xfrm>
            <a:off x="0" y="6667500"/>
            <a:ext cx="3565525" cy="79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246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246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CuadroTexto 7"/>
          <p:cNvSpPr txBox="1">
            <a:spLocks noChangeArrowheads="1"/>
          </p:cNvSpPr>
          <p:nvPr/>
        </p:nvSpPr>
        <p:spPr bwMode="auto">
          <a:xfrm>
            <a:off x="2781300" y="2359025"/>
            <a:ext cx="6629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MX" altLang="es-PE" sz="4000" b="1" dirty="0" smtClean="0">
                <a:solidFill>
                  <a:schemeClr val="tx2">
                    <a:lumMod val="50000"/>
                  </a:schemeClr>
                </a:solidFill>
              </a:rPr>
              <a:t>ANÁLISIS </a:t>
            </a:r>
            <a:r>
              <a:rPr lang="es-MX" altLang="es-PE" sz="4000" b="1" dirty="0" smtClean="0">
                <a:solidFill>
                  <a:schemeClr val="tx2">
                    <a:lumMod val="50000"/>
                  </a:schemeClr>
                </a:solidFill>
              </a:rPr>
              <a:t>E INTERPRETACION DE RESULTADOS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349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349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Marcador de contenido 2"/>
          <p:cNvSpPr txBox="1">
            <a:spLocks/>
          </p:cNvSpPr>
          <p:nvPr/>
        </p:nvSpPr>
        <p:spPr>
          <a:xfrm>
            <a:off x="457200" y="1379538"/>
            <a:ext cx="10515600" cy="4351337"/>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buClr>
                <a:schemeClr val="accent3"/>
              </a:buClr>
              <a:buFont typeface="Georgia"/>
              <a:buNone/>
              <a:defRPr/>
            </a:pPr>
            <a:r>
              <a:rPr lang="es-PE" sz="1800" b="1" dirty="0" smtClean="0">
                <a:solidFill>
                  <a:schemeClr val="tx1"/>
                </a:solidFill>
              </a:rPr>
              <a:t>ANÁLISIS E INTERPRETACIÓN DE LOS RESULTADOS</a:t>
            </a:r>
          </a:p>
          <a:p>
            <a:pPr algn="just" fontAlgn="auto">
              <a:spcAft>
                <a:spcPts val="0"/>
              </a:spcAft>
              <a:buClr>
                <a:schemeClr val="accent3"/>
              </a:buClr>
              <a:buFont typeface="Georgia"/>
              <a:buNone/>
              <a:defRPr/>
            </a:pPr>
            <a:r>
              <a:rPr lang="es-PE" sz="1800" dirty="0" smtClean="0">
                <a:solidFill>
                  <a:schemeClr val="tx1"/>
                </a:solidFill>
              </a:rPr>
              <a:t>Se analizan los resultados y se integran, describiendo los indicadores psicológicos encontrados llegando a un diagnóstico o conclusión psicológica forense.</a:t>
            </a:r>
          </a:p>
          <a:p>
            <a:pPr algn="just" fontAlgn="auto">
              <a:spcAft>
                <a:spcPts val="0"/>
              </a:spcAft>
              <a:buClr>
                <a:schemeClr val="accent3"/>
              </a:buClr>
              <a:buFont typeface="Georgia"/>
              <a:buNone/>
              <a:defRPr/>
            </a:pPr>
            <a:r>
              <a:rPr lang="es-PE" sz="1800" b="1" dirty="0" smtClean="0">
                <a:solidFill>
                  <a:schemeClr val="tx1"/>
                </a:solidFill>
              </a:rPr>
              <a:t>IMPORTANTE TENER EN CUENTA</a:t>
            </a:r>
            <a:r>
              <a:rPr lang="es-PE" sz="1800" dirty="0" smtClean="0">
                <a:solidFill>
                  <a:schemeClr val="tx1"/>
                </a:solidFill>
              </a:rPr>
              <a:t>:</a:t>
            </a:r>
          </a:p>
          <a:p>
            <a:pPr marL="285750" indent="-285750" algn="just" fontAlgn="auto">
              <a:spcAft>
                <a:spcPts val="0"/>
              </a:spcAft>
              <a:buClr>
                <a:schemeClr val="accent3"/>
              </a:buClr>
              <a:buFontTx/>
              <a:buChar char="-"/>
              <a:defRPr/>
            </a:pPr>
            <a:r>
              <a:rPr lang="es-PE" sz="1800" dirty="0" smtClean="0">
                <a:solidFill>
                  <a:schemeClr val="tx1"/>
                </a:solidFill>
              </a:rPr>
              <a:t>El informe forense se ha constituido muchas veces, en un </a:t>
            </a:r>
            <a:r>
              <a:rPr lang="es-PE" sz="1800" u="sng" dirty="0" smtClean="0">
                <a:solidFill>
                  <a:schemeClr val="tx1"/>
                </a:solidFill>
              </a:rPr>
              <a:t>elemento de prueba fundamental </a:t>
            </a:r>
            <a:r>
              <a:rPr lang="es-PE" sz="1800" dirty="0" smtClean="0">
                <a:solidFill>
                  <a:schemeClr val="tx1"/>
                </a:solidFill>
              </a:rPr>
              <a:t>en los procedimientos judiciales.</a:t>
            </a:r>
          </a:p>
          <a:p>
            <a:pPr marL="285750" indent="-285750" algn="just" fontAlgn="auto">
              <a:spcAft>
                <a:spcPts val="0"/>
              </a:spcAft>
              <a:buClr>
                <a:schemeClr val="accent3"/>
              </a:buClr>
              <a:buFontTx/>
              <a:buChar char="-"/>
              <a:defRPr/>
            </a:pPr>
            <a:r>
              <a:rPr lang="es-PE" sz="1800" dirty="0" smtClean="0">
                <a:solidFill>
                  <a:schemeClr val="tx1"/>
                </a:solidFill>
              </a:rPr>
              <a:t>El psicólogo debe </a:t>
            </a:r>
            <a:r>
              <a:rPr lang="es-PE" sz="1800" u="sng" dirty="0" smtClean="0">
                <a:solidFill>
                  <a:schemeClr val="tx1"/>
                </a:solidFill>
              </a:rPr>
              <a:t>demostrar sus niveles mas altos de rigor, imparcialidad y cumplimiento de las normas éticas</a:t>
            </a:r>
            <a:r>
              <a:rPr lang="es-PE" sz="1800" dirty="0" smtClean="0">
                <a:solidFill>
                  <a:schemeClr val="tx1"/>
                </a:solidFill>
              </a:rPr>
              <a:t>, </a:t>
            </a:r>
            <a:r>
              <a:rPr lang="es-PE" sz="1800" dirty="0">
                <a:solidFill>
                  <a:schemeClr val="tx1"/>
                </a:solidFill>
              </a:rPr>
              <a:t>estando obligado a dar respuesta a las demandas </a:t>
            </a:r>
            <a:r>
              <a:rPr lang="es-PE" sz="1800" dirty="0" smtClean="0">
                <a:solidFill>
                  <a:schemeClr val="tx1"/>
                </a:solidFill>
              </a:rPr>
              <a:t>planteadas.</a:t>
            </a:r>
          </a:p>
          <a:p>
            <a:pPr marL="285750" indent="-285750" algn="just" fontAlgn="auto">
              <a:spcAft>
                <a:spcPts val="0"/>
              </a:spcAft>
              <a:buClr>
                <a:schemeClr val="accent3"/>
              </a:buClr>
              <a:buFontTx/>
              <a:buChar char="-"/>
              <a:defRPr/>
            </a:pPr>
            <a:r>
              <a:rPr lang="es-PE" sz="1800" dirty="0" smtClean="0">
                <a:solidFill>
                  <a:schemeClr val="tx1"/>
                </a:solidFill>
              </a:rPr>
              <a:t>El perito </a:t>
            </a:r>
            <a:r>
              <a:rPr lang="es-PE" sz="1800" u="sng" dirty="0" smtClean="0">
                <a:solidFill>
                  <a:schemeClr val="tx1"/>
                </a:solidFill>
              </a:rPr>
              <a:t>debe tener claro el objetivo de la prueba</a:t>
            </a:r>
            <a:r>
              <a:rPr lang="es-PE" sz="1800" dirty="0" smtClean="0">
                <a:solidFill>
                  <a:schemeClr val="tx1"/>
                </a:solidFill>
              </a:rPr>
              <a:t>, esto orienta la entrevista.</a:t>
            </a:r>
          </a:p>
          <a:p>
            <a:pPr marL="285750" indent="-285750" algn="just" fontAlgn="auto">
              <a:spcAft>
                <a:spcPts val="0"/>
              </a:spcAft>
              <a:buClr>
                <a:schemeClr val="accent3"/>
              </a:buClr>
              <a:buFontTx/>
              <a:buChar char="-"/>
              <a:defRPr/>
            </a:pPr>
            <a:r>
              <a:rPr lang="es-PE" sz="1800" dirty="0" smtClean="0">
                <a:solidFill>
                  <a:schemeClr val="tx1"/>
                </a:solidFill>
              </a:rPr>
              <a:t>El </a:t>
            </a:r>
            <a:r>
              <a:rPr lang="es-PE" sz="1800" u="sng" dirty="0" smtClean="0">
                <a:solidFill>
                  <a:schemeClr val="tx1"/>
                </a:solidFill>
              </a:rPr>
              <a:t>estudio del expediente o carpeta fis</a:t>
            </a:r>
            <a:r>
              <a:rPr lang="es-PE" sz="1800" dirty="0" smtClean="0">
                <a:solidFill>
                  <a:schemeClr val="tx1"/>
                </a:solidFill>
              </a:rPr>
              <a:t>cal/judicial puede ser de mayor utilidad para obtener datos esenciales que puedan ser relevantes.</a:t>
            </a:r>
          </a:p>
          <a:p>
            <a:pPr marL="285750" indent="-285750" algn="just" fontAlgn="auto">
              <a:spcAft>
                <a:spcPts val="0"/>
              </a:spcAft>
              <a:buClr>
                <a:schemeClr val="accent3"/>
              </a:buClr>
              <a:buFontTx/>
              <a:buChar char="-"/>
              <a:defRPr/>
            </a:pPr>
            <a:r>
              <a:rPr lang="es-PE" sz="1800" dirty="0" smtClean="0">
                <a:solidFill>
                  <a:schemeClr val="tx1"/>
                </a:solidFill>
              </a:rPr>
              <a:t>Debemos proporcionar los datos dentro de un </a:t>
            </a:r>
            <a:r>
              <a:rPr lang="es-PE" sz="1800" u="sng" dirty="0" smtClean="0">
                <a:solidFill>
                  <a:schemeClr val="tx1"/>
                </a:solidFill>
              </a:rPr>
              <a:t>orden, con coherencia y comprensibilidad</a:t>
            </a:r>
            <a:r>
              <a:rPr lang="es-PE" sz="1800" dirty="0" smtClean="0">
                <a:solidFill>
                  <a:schemeClr val="tx1"/>
                </a:solidFill>
              </a:rPr>
              <a:t>, ya que en base a estos realizamos afirmaciones bien fundadas.</a:t>
            </a:r>
          </a:p>
          <a:p>
            <a:pPr marL="285750" indent="-285750" algn="just" fontAlgn="auto">
              <a:spcAft>
                <a:spcPts val="0"/>
              </a:spcAft>
              <a:buClr>
                <a:schemeClr val="accent3"/>
              </a:buClr>
              <a:buFontTx/>
              <a:buChar char="-"/>
              <a:defRPr/>
            </a:pPr>
            <a:r>
              <a:rPr lang="es-PE" sz="1800" u="sng" dirty="0" smtClean="0">
                <a:solidFill>
                  <a:schemeClr val="tx1"/>
                </a:solidFill>
              </a:rPr>
              <a:t>Nuestra intervención ha alcanzado su objetivo </a:t>
            </a:r>
            <a:r>
              <a:rPr lang="es-PE" sz="1800" dirty="0" smtClean="0">
                <a:solidFill>
                  <a:schemeClr val="tx1"/>
                </a:solidFill>
              </a:rPr>
              <a:t>cuando podemos contestar a la(s) pregunta(s) realizada(s) por el operador de justicia.</a:t>
            </a:r>
          </a:p>
          <a:p>
            <a:pPr marL="285750" indent="-285750" algn="just" fontAlgn="auto">
              <a:spcAft>
                <a:spcPts val="0"/>
              </a:spcAft>
              <a:buClr>
                <a:schemeClr val="accent3"/>
              </a:buClr>
              <a:buFontTx/>
              <a:buChar char="-"/>
              <a:defRPr/>
            </a:pPr>
            <a:endParaRPr lang="es-PE" sz="1800"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4515"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4516"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Marcador de contenido 2"/>
          <p:cNvSpPr txBox="1">
            <a:spLocks/>
          </p:cNvSpPr>
          <p:nvPr/>
        </p:nvSpPr>
        <p:spPr>
          <a:xfrm>
            <a:off x="484188" y="1501775"/>
            <a:ext cx="10515600" cy="46910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buClr>
                <a:schemeClr val="accent3"/>
              </a:buClr>
              <a:buFont typeface="Georgia"/>
              <a:buNone/>
              <a:defRPr/>
            </a:pPr>
            <a:r>
              <a:rPr lang="es-PE" sz="1800" b="1" dirty="0" smtClean="0">
                <a:solidFill>
                  <a:schemeClr val="tx1"/>
                </a:solidFill>
              </a:rPr>
              <a:t>Es inapropiado</a:t>
            </a:r>
            <a:r>
              <a:rPr lang="es-PE" sz="1800" dirty="0" smtClean="0">
                <a:solidFill>
                  <a:schemeClr val="tx1"/>
                </a:solidFill>
              </a:rPr>
              <a:t>:</a:t>
            </a:r>
          </a:p>
          <a:p>
            <a:pPr marL="285750" indent="-285750" algn="just" fontAlgn="auto">
              <a:spcAft>
                <a:spcPts val="0"/>
              </a:spcAft>
              <a:buClr>
                <a:schemeClr val="accent3"/>
              </a:buClr>
              <a:buFontTx/>
              <a:buChar char="-"/>
              <a:defRPr/>
            </a:pPr>
            <a:r>
              <a:rPr lang="es-PE" sz="1800" dirty="0" smtClean="0">
                <a:solidFill>
                  <a:schemeClr val="tx1"/>
                </a:solidFill>
              </a:rPr>
              <a:t>Las </a:t>
            </a:r>
            <a:r>
              <a:rPr lang="es-PE" sz="1800" u="sng" dirty="0" smtClean="0">
                <a:solidFill>
                  <a:schemeClr val="tx1"/>
                </a:solidFill>
              </a:rPr>
              <a:t>impresiones subjetivas </a:t>
            </a:r>
            <a:r>
              <a:rPr lang="es-PE" sz="1800" dirty="0" smtClean="0">
                <a:solidFill>
                  <a:schemeClr val="tx1"/>
                </a:solidFill>
              </a:rPr>
              <a:t>de tipo positivo, negativo o peyorativo.</a:t>
            </a:r>
          </a:p>
          <a:p>
            <a:pPr marL="285750" indent="-285750" algn="just" fontAlgn="auto">
              <a:spcAft>
                <a:spcPts val="0"/>
              </a:spcAft>
              <a:buClr>
                <a:schemeClr val="accent3"/>
              </a:buClr>
              <a:buFontTx/>
              <a:buChar char="-"/>
              <a:defRPr/>
            </a:pPr>
            <a:r>
              <a:rPr lang="es-PE" sz="1800" dirty="0" smtClean="0">
                <a:solidFill>
                  <a:schemeClr val="tx1"/>
                </a:solidFill>
              </a:rPr>
              <a:t>Las </a:t>
            </a:r>
            <a:r>
              <a:rPr lang="es-PE" sz="1800" u="sng" dirty="0" smtClean="0">
                <a:solidFill>
                  <a:schemeClr val="tx1"/>
                </a:solidFill>
              </a:rPr>
              <a:t>etiquetas diagnósticas </a:t>
            </a:r>
            <a:r>
              <a:rPr lang="es-PE" sz="1800" dirty="0" smtClean="0">
                <a:solidFill>
                  <a:schemeClr val="tx1"/>
                </a:solidFill>
              </a:rPr>
              <a:t>no fundamentadas.</a:t>
            </a:r>
          </a:p>
          <a:p>
            <a:pPr marL="285750" indent="-285750" algn="just" fontAlgn="auto">
              <a:spcAft>
                <a:spcPts val="0"/>
              </a:spcAft>
              <a:buClr>
                <a:schemeClr val="accent3"/>
              </a:buClr>
              <a:buFontTx/>
              <a:buChar char="-"/>
              <a:defRPr/>
            </a:pPr>
            <a:r>
              <a:rPr lang="es-PE" sz="1800" dirty="0" smtClean="0">
                <a:solidFill>
                  <a:schemeClr val="tx1"/>
                </a:solidFill>
              </a:rPr>
              <a:t>Presentar </a:t>
            </a:r>
            <a:r>
              <a:rPr lang="es-PE" sz="1800" u="sng" dirty="0" smtClean="0">
                <a:solidFill>
                  <a:schemeClr val="tx1"/>
                </a:solidFill>
              </a:rPr>
              <a:t>registro de patología ausente</a:t>
            </a:r>
            <a:r>
              <a:rPr lang="es-PE" sz="1800" dirty="0" smtClean="0">
                <a:solidFill>
                  <a:schemeClr val="tx1"/>
                </a:solidFill>
              </a:rPr>
              <a:t>.</a:t>
            </a:r>
          </a:p>
          <a:p>
            <a:pPr marL="285750" indent="-285750" algn="just" fontAlgn="auto">
              <a:spcAft>
                <a:spcPts val="0"/>
              </a:spcAft>
              <a:buClr>
                <a:schemeClr val="accent3"/>
              </a:buClr>
              <a:buFontTx/>
              <a:buChar char="-"/>
              <a:defRPr/>
            </a:pPr>
            <a:r>
              <a:rPr lang="es-PE" sz="1800" u="sng" dirty="0" smtClean="0">
                <a:solidFill>
                  <a:schemeClr val="tx1"/>
                </a:solidFill>
              </a:rPr>
              <a:t>Concluir sobre los hechos de un delito.</a:t>
            </a:r>
          </a:p>
          <a:p>
            <a:pPr marL="285750" indent="-285750" algn="just" fontAlgn="auto">
              <a:spcAft>
                <a:spcPts val="0"/>
              </a:spcAft>
              <a:buClr>
                <a:schemeClr val="accent3"/>
              </a:buClr>
              <a:buFontTx/>
              <a:buChar char="-"/>
              <a:defRPr/>
            </a:pPr>
            <a:r>
              <a:rPr lang="es-PE" sz="1800" u="sng" dirty="0" smtClean="0">
                <a:solidFill>
                  <a:schemeClr val="tx1"/>
                </a:solidFill>
              </a:rPr>
              <a:t>Concluir sin pruebas</a:t>
            </a:r>
            <a:r>
              <a:rPr lang="es-PE" sz="1800" dirty="0" smtClean="0">
                <a:solidFill>
                  <a:schemeClr val="tx1"/>
                </a:solidFill>
              </a:rPr>
              <a:t>.</a:t>
            </a:r>
          </a:p>
          <a:p>
            <a:pPr marL="285750" indent="-285750" algn="just" fontAlgn="auto">
              <a:spcAft>
                <a:spcPts val="0"/>
              </a:spcAft>
              <a:buClr>
                <a:schemeClr val="accent3"/>
              </a:buClr>
              <a:buFontTx/>
              <a:buChar char="-"/>
              <a:defRPr/>
            </a:pPr>
            <a:endParaRPr lang="es-PE" sz="1800" dirty="0">
              <a:solidFill>
                <a:schemeClr val="tx1"/>
              </a:solidFill>
            </a:endParaRPr>
          </a:p>
          <a:p>
            <a:pPr algn="just" fontAlgn="auto">
              <a:spcAft>
                <a:spcPts val="0"/>
              </a:spcAft>
              <a:buClr>
                <a:schemeClr val="accent3"/>
              </a:buClr>
              <a:defRPr/>
            </a:pPr>
            <a:r>
              <a:rPr lang="es-PE" sz="1800" b="1" dirty="0" smtClean="0">
                <a:solidFill>
                  <a:schemeClr val="tx1"/>
                </a:solidFill>
              </a:rPr>
              <a:t>No olvidar que</a:t>
            </a:r>
            <a:r>
              <a:rPr lang="es-PE" sz="1800" dirty="0" smtClean="0">
                <a:solidFill>
                  <a:schemeClr val="tx1"/>
                </a:solidFill>
              </a:rPr>
              <a:t>:</a:t>
            </a:r>
          </a:p>
          <a:p>
            <a:pPr marL="285750" indent="-285750" algn="just" fontAlgn="auto">
              <a:spcAft>
                <a:spcPts val="0"/>
              </a:spcAft>
              <a:buClr>
                <a:schemeClr val="accent3"/>
              </a:buClr>
              <a:buFontTx/>
              <a:buChar char="-"/>
              <a:defRPr/>
            </a:pPr>
            <a:r>
              <a:rPr lang="es-PE" sz="1800" u="sng" dirty="0" smtClean="0">
                <a:solidFill>
                  <a:schemeClr val="tx1"/>
                </a:solidFill>
              </a:rPr>
              <a:t>El informe se redactará en forma clara</a:t>
            </a:r>
            <a:r>
              <a:rPr lang="es-PE" sz="1800" dirty="0" smtClean="0">
                <a:solidFill>
                  <a:schemeClr val="tx1"/>
                </a:solidFill>
              </a:rPr>
              <a:t>. Las frases y los párrafos deben ser cortas.</a:t>
            </a:r>
          </a:p>
          <a:p>
            <a:pPr marL="285750" indent="-285750" algn="just" fontAlgn="auto">
              <a:spcAft>
                <a:spcPts val="0"/>
              </a:spcAft>
              <a:buClr>
                <a:schemeClr val="accent3"/>
              </a:buClr>
              <a:buFontTx/>
              <a:buChar char="-"/>
              <a:defRPr/>
            </a:pPr>
            <a:r>
              <a:rPr lang="es-PE" sz="1800" u="sng" dirty="0" smtClean="0">
                <a:solidFill>
                  <a:schemeClr val="tx1"/>
                </a:solidFill>
              </a:rPr>
              <a:t>Evitar los términos técnicos e interminables citas bibliográficas</a:t>
            </a:r>
            <a:r>
              <a:rPr lang="es-PE" sz="1800" dirty="0" smtClean="0">
                <a:solidFill>
                  <a:schemeClr val="tx1"/>
                </a:solidFill>
              </a:rPr>
              <a:t>.</a:t>
            </a:r>
          </a:p>
          <a:p>
            <a:pPr marL="285750" indent="-285750" algn="just" fontAlgn="auto">
              <a:spcAft>
                <a:spcPts val="0"/>
              </a:spcAft>
              <a:buClr>
                <a:schemeClr val="accent3"/>
              </a:buClr>
              <a:buFontTx/>
              <a:buChar char="-"/>
              <a:defRPr/>
            </a:pPr>
            <a:r>
              <a:rPr lang="es-PE" sz="1800" dirty="0" smtClean="0">
                <a:solidFill>
                  <a:schemeClr val="tx1"/>
                </a:solidFill>
              </a:rPr>
              <a:t>Se </a:t>
            </a:r>
            <a:r>
              <a:rPr lang="es-PE" sz="1800" u="sng" dirty="0" smtClean="0">
                <a:solidFill>
                  <a:schemeClr val="tx1"/>
                </a:solidFill>
              </a:rPr>
              <a:t>explicara el significado y alcance de los términos psicológicos </a:t>
            </a:r>
            <a:r>
              <a:rPr lang="es-PE" sz="1800" dirty="0" smtClean="0">
                <a:solidFill>
                  <a:schemeClr val="tx1"/>
                </a:solidFill>
              </a:rPr>
              <a:t>que se utilicen.</a:t>
            </a:r>
          </a:p>
          <a:p>
            <a:pPr marL="285750" indent="-285750" algn="just" fontAlgn="auto">
              <a:spcAft>
                <a:spcPts val="0"/>
              </a:spcAft>
              <a:buClr>
                <a:schemeClr val="accent3"/>
              </a:buClr>
              <a:buFontTx/>
              <a:buChar char="-"/>
              <a:defRPr/>
            </a:pPr>
            <a:r>
              <a:rPr lang="es-PE" sz="1800" dirty="0" smtClean="0">
                <a:solidFill>
                  <a:schemeClr val="tx1"/>
                </a:solidFill>
              </a:rPr>
              <a:t>Tener </a:t>
            </a:r>
            <a:r>
              <a:rPr lang="es-PE" sz="1800" u="sng" dirty="0" smtClean="0">
                <a:solidFill>
                  <a:schemeClr val="tx1"/>
                </a:solidFill>
              </a:rPr>
              <a:t>consideración a quien va dirigido ya que el destinatario puede malinterpretar la jerga psicológica.</a:t>
            </a:r>
          </a:p>
          <a:p>
            <a:pPr marL="285750" indent="-285750" algn="just" fontAlgn="auto">
              <a:spcAft>
                <a:spcPts val="0"/>
              </a:spcAft>
              <a:buClr>
                <a:schemeClr val="accent3"/>
              </a:buClr>
              <a:buFontTx/>
              <a:buChar char="-"/>
              <a:defRPr/>
            </a:pPr>
            <a:r>
              <a:rPr lang="es-PE" sz="1800" dirty="0" smtClean="0">
                <a:solidFill>
                  <a:schemeClr val="tx1"/>
                </a:solidFill>
              </a:rPr>
              <a:t>De los hechos, interesa </a:t>
            </a:r>
            <a:r>
              <a:rPr lang="es-PE" sz="1800" u="sng" dirty="0" smtClean="0">
                <a:solidFill>
                  <a:schemeClr val="tx1"/>
                </a:solidFill>
              </a:rPr>
              <a:t>específicamente la “vivencia subjetiva” </a:t>
            </a:r>
            <a:r>
              <a:rPr lang="es-PE" sz="1800" dirty="0" smtClean="0">
                <a:solidFill>
                  <a:schemeClr val="tx1"/>
                </a:solidFill>
              </a:rPr>
              <a:t>que de ellos presenta la persona.</a:t>
            </a:r>
          </a:p>
          <a:p>
            <a:pPr marL="285750" indent="-285750" algn="just" fontAlgn="auto">
              <a:spcAft>
                <a:spcPts val="0"/>
              </a:spcAft>
              <a:buClr>
                <a:schemeClr val="accent3"/>
              </a:buClr>
              <a:buFontTx/>
              <a:buChar char="-"/>
              <a:defRPr/>
            </a:pPr>
            <a:r>
              <a:rPr lang="es-PE" sz="1800" u="sng" dirty="0" smtClean="0">
                <a:solidFill>
                  <a:schemeClr val="tx1"/>
                </a:solidFill>
              </a:rPr>
              <a:t>Respetar el lenguaje del entrevistado, y destacar entre comillas sus propias palabras</a:t>
            </a:r>
            <a:r>
              <a:rPr lang="es-PE" sz="1800" dirty="0" smtClean="0">
                <a:solidFill>
                  <a:schemeClr val="tx1"/>
                </a:solidFill>
              </a:rPr>
              <a:t>.</a:t>
            </a:r>
          </a:p>
          <a:p>
            <a:pPr marL="285750" indent="-285750" algn="just" fontAlgn="auto">
              <a:spcAft>
                <a:spcPts val="0"/>
              </a:spcAft>
              <a:buClr>
                <a:schemeClr val="accent3"/>
              </a:buClr>
              <a:buFontTx/>
              <a:buChar char="-"/>
              <a:defRPr/>
            </a:pPr>
            <a:endParaRPr lang="es-PE" sz="1800" dirty="0" smtClean="0">
              <a:solidFill>
                <a:schemeClr val="tx1"/>
              </a:solidFill>
            </a:endParaRPr>
          </a:p>
          <a:p>
            <a:pPr algn="just" fontAlgn="auto">
              <a:spcAft>
                <a:spcPts val="0"/>
              </a:spcAft>
              <a:buClr>
                <a:schemeClr val="accent3"/>
              </a:buClr>
              <a:defRPr/>
            </a:pPr>
            <a:endParaRPr lang="es-PE" sz="1800" dirty="0" smtClean="0">
              <a:solidFill>
                <a:schemeClr val="tx1"/>
              </a:solidFill>
            </a:endParaRPr>
          </a:p>
          <a:p>
            <a:pPr marL="285750" indent="-285750" algn="just" fontAlgn="auto">
              <a:spcAft>
                <a:spcPts val="0"/>
              </a:spcAft>
              <a:buClr>
                <a:schemeClr val="accent3"/>
              </a:buClr>
              <a:buFontTx/>
              <a:buChar char="-"/>
              <a:defRPr/>
            </a:pPr>
            <a:endParaRPr lang="es-PE" sz="1800" dirty="0">
              <a:solidFill>
                <a:schemeClr val="tx1"/>
              </a:solidFill>
            </a:endParaRPr>
          </a:p>
          <a:p>
            <a:pPr marL="285750" indent="-285750" algn="just" fontAlgn="auto">
              <a:spcAft>
                <a:spcPts val="0"/>
              </a:spcAft>
              <a:buClr>
                <a:schemeClr val="accent3"/>
              </a:buClr>
              <a:buFontTx/>
              <a:buChar char="-"/>
              <a:defRPr/>
            </a:pPr>
            <a:endParaRPr lang="es-PE" sz="1800" dirty="0" smtClean="0">
              <a:solidFill>
                <a:schemeClr val="tx1"/>
              </a:solidFill>
            </a:endParaRPr>
          </a:p>
          <a:p>
            <a:pPr algn="just" fontAlgn="auto">
              <a:spcAft>
                <a:spcPts val="0"/>
              </a:spcAft>
              <a:buClr>
                <a:schemeClr val="accent3"/>
              </a:buClr>
              <a:buFont typeface="Georgia"/>
              <a:buNone/>
              <a:defRPr/>
            </a:pPr>
            <a:r>
              <a:rPr lang="es-PE" sz="1800" dirty="0" smtClean="0">
                <a:solidFill>
                  <a:schemeClr val="tx1"/>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5539"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5540"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Marcador de contenido 2"/>
          <p:cNvSpPr txBox="1">
            <a:spLocks/>
          </p:cNvSpPr>
          <p:nvPr/>
        </p:nvSpPr>
        <p:spPr>
          <a:xfrm>
            <a:off x="484188" y="1501775"/>
            <a:ext cx="10515600" cy="435133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buClr>
                <a:schemeClr val="accent3"/>
              </a:buClr>
              <a:buFont typeface="Georgia"/>
              <a:buNone/>
              <a:defRPr/>
            </a:pPr>
            <a:r>
              <a:rPr lang="es-PE" sz="1800" b="1" dirty="0" smtClean="0">
                <a:solidFill>
                  <a:schemeClr val="tx1"/>
                </a:solidFill>
              </a:rPr>
              <a:t>PARA LA ELABORACIÓN DEL ANÁLISIS E INTERPRETACIÓN DE LOS RESULTADOS</a:t>
            </a:r>
          </a:p>
          <a:p>
            <a:pPr algn="just" fontAlgn="auto">
              <a:spcAft>
                <a:spcPts val="0"/>
              </a:spcAft>
              <a:buClr>
                <a:schemeClr val="accent3"/>
              </a:buClr>
              <a:buFont typeface="Georgia"/>
              <a:buNone/>
              <a:defRPr/>
            </a:pPr>
            <a:endParaRPr lang="es-PE" sz="1800" b="1" dirty="0" smtClean="0">
              <a:solidFill>
                <a:schemeClr val="tx1"/>
              </a:solidFill>
            </a:endParaRPr>
          </a:p>
          <a:p>
            <a:pPr marL="285750" indent="-285750" algn="just" fontAlgn="auto">
              <a:spcAft>
                <a:spcPts val="0"/>
              </a:spcAft>
              <a:buClr>
                <a:schemeClr val="accent3"/>
              </a:buClr>
              <a:buFont typeface="Wingdings" pitchFamily="2" charset="2"/>
              <a:buChar char="§"/>
              <a:defRPr/>
            </a:pPr>
            <a:r>
              <a:rPr lang="es-PE" sz="1800" dirty="0" smtClean="0">
                <a:solidFill>
                  <a:schemeClr val="tx1"/>
                </a:solidFill>
              </a:rPr>
              <a:t>Realizar una </a:t>
            </a:r>
            <a:r>
              <a:rPr lang="es-PE" sz="1800" u="sng" dirty="0" smtClean="0">
                <a:solidFill>
                  <a:schemeClr val="tx1"/>
                </a:solidFill>
              </a:rPr>
              <a:t>lectura detenida de toda la información recogida </a:t>
            </a:r>
            <a:r>
              <a:rPr lang="es-PE" sz="1800" dirty="0" smtClean="0">
                <a:solidFill>
                  <a:schemeClr val="tx1"/>
                </a:solidFill>
              </a:rPr>
              <a:t>a través de la observación, entrevista (relato, historia personal y familiar), así </a:t>
            </a:r>
            <a:r>
              <a:rPr lang="es-PE" sz="1800" dirty="0">
                <a:solidFill>
                  <a:schemeClr val="tx1"/>
                </a:solidFill>
              </a:rPr>
              <a:t>como </a:t>
            </a:r>
            <a:r>
              <a:rPr lang="es-PE" sz="1800" dirty="0" smtClean="0">
                <a:solidFill>
                  <a:schemeClr val="tx1"/>
                </a:solidFill>
              </a:rPr>
              <a:t>del expediente, si fuera el caso.</a:t>
            </a:r>
          </a:p>
          <a:p>
            <a:pPr marL="285750" indent="-285750" algn="just" fontAlgn="auto">
              <a:spcAft>
                <a:spcPts val="0"/>
              </a:spcAft>
              <a:buClr>
                <a:schemeClr val="accent3"/>
              </a:buClr>
              <a:buFont typeface="Wingdings" pitchFamily="2" charset="2"/>
              <a:buChar char="§"/>
              <a:defRPr/>
            </a:pPr>
            <a:r>
              <a:rPr lang="es-PE" sz="1800" u="sng" dirty="0" smtClean="0">
                <a:solidFill>
                  <a:schemeClr val="tx1"/>
                </a:solidFill>
              </a:rPr>
              <a:t>Señalar aquella información que puede ser de especial relevancia validas </a:t>
            </a:r>
            <a:r>
              <a:rPr lang="es-PE" sz="1800" dirty="0" smtClean="0">
                <a:solidFill>
                  <a:schemeClr val="tx1"/>
                </a:solidFill>
              </a:rPr>
              <a:t>para contestar la pregunta pericial.</a:t>
            </a:r>
          </a:p>
          <a:p>
            <a:pPr marL="285750" indent="-285750" algn="just" fontAlgn="auto">
              <a:spcAft>
                <a:spcPts val="0"/>
              </a:spcAft>
              <a:buClr>
                <a:schemeClr val="accent3"/>
              </a:buClr>
              <a:buFont typeface="Wingdings" pitchFamily="2" charset="2"/>
              <a:buChar char="§"/>
              <a:defRPr/>
            </a:pPr>
            <a:r>
              <a:rPr lang="es-PE" sz="1800" u="sng" dirty="0" smtClean="0">
                <a:solidFill>
                  <a:schemeClr val="tx1"/>
                </a:solidFill>
              </a:rPr>
              <a:t>Plantear la hipótesis mas conveniente </a:t>
            </a:r>
            <a:r>
              <a:rPr lang="es-PE" sz="1800" dirty="0" smtClean="0">
                <a:solidFill>
                  <a:schemeClr val="tx1"/>
                </a:solidFill>
              </a:rPr>
              <a:t>en función de la pregunta pericial.</a:t>
            </a:r>
          </a:p>
          <a:p>
            <a:pPr marL="285750" indent="-285750" algn="just" fontAlgn="auto">
              <a:spcAft>
                <a:spcPts val="0"/>
              </a:spcAft>
              <a:buClr>
                <a:schemeClr val="accent3"/>
              </a:buClr>
              <a:buFont typeface="Wingdings" pitchFamily="2" charset="2"/>
              <a:buChar char="§"/>
              <a:defRPr/>
            </a:pPr>
            <a:r>
              <a:rPr lang="es-PE" sz="1800" u="sng" dirty="0" smtClean="0">
                <a:solidFill>
                  <a:schemeClr val="tx1"/>
                </a:solidFill>
              </a:rPr>
              <a:t>Decidir sobre </a:t>
            </a:r>
            <a:r>
              <a:rPr lang="es-PE" sz="1800" u="sng" dirty="0">
                <a:solidFill>
                  <a:schemeClr val="tx1"/>
                </a:solidFill>
              </a:rPr>
              <a:t>la </a:t>
            </a:r>
            <a:r>
              <a:rPr lang="es-PE" sz="1800" u="sng" dirty="0" smtClean="0">
                <a:solidFill>
                  <a:schemeClr val="tx1"/>
                </a:solidFill>
              </a:rPr>
              <a:t>recogida </a:t>
            </a:r>
            <a:r>
              <a:rPr lang="es-PE" sz="1800" u="sng" dirty="0">
                <a:solidFill>
                  <a:schemeClr val="tx1"/>
                </a:solidFill>
              </a:rPr>
              <a:t>de información mediante el uso </a:t>
            </a:r>
            <a:r>
              <a:rPr lang="es-PE" sz="1800" u="sng" dirty="0" smtClean="0">
                <a:solidFill>
                  <a:schemeClr val="tx1"/>
                </a:solidFill>
              </a:rPr>
              <a:t>de instrumentos </a:t>
            </a:r>
            <a:r>
              <a:rPr lang="es-PE" sz="1800" dirty="0" smtClean="0">
                <a:solidFill>
                  <a:schemeClr val="tx1"/>
                </a:solidFill>
              </a:rPr>
              <a:t>o pruebas psicológicas que sirvan para probar la hipótesis enunciada.</a:t>
            </a:r>
          </a:p>
          <a:p>
            <a:pPr marL="285750" indent="-285750" algn="just" fontAlgn="auto">
              <a:spcAft>
                <a:spcPts val="0"/>
              </a:spcAft>
              <a:buClr>
                <a:schemeClr val="accent3"/>
              </a:buClr>
              <a:buFont typeface="Wingdings" pitchFamily="2" charset="2"/>
              <a:buChar char="§"/>
              <a:defRPr/>
            </a:pPr>
            <a:endParaRPr lang="es-PE" sz="1800" dirty="0">
              <a:solidFill>
                <a:schemeClr val="tx1"/>
              </a:solidFill>
            </a:endParaRPr>
          </a:p>
          <a:p>
            <a:pPr marL="285750" indent="-285750" algn="just" fontAlgn="auto">
              <a:spcAft>
                <a:spcPts val="0"/>
              </a:spcAft>
              <a:buClr>
                <a:schemeClr val="accent3"/>
              </a:buClr>
              <a:buFont typeface="Wingdings" pitchFamily="2" charset="2"/>
              <a:buChar char="§"/>
              <a:defRPr/>
            </a:pPr>
            <a:r>
              <a:rPr lang="es-PE" sz="1800" u="sng" dirty="0" smtClean="0">
                <a:solidFill>
                  <a:schemeClr val="tx1"/>
                </a:solidFill>
              </a:rPr>
              <a:t>En casos aislados, considerar que no podremos probar ninguna hipótesis capaz de dar respuesta a la pregunta pericial,</a:t>
            </a:r>
            <a:r>
              <a:rPr lang="es-PE" sz="1800" dirty="0" smtClean="0">
                <a:solidFill>
                  <a:schemeClr val="tx1"/>
                </a:solidFill>
              </a:rPr>
              <a:t> ya sea porque no obtuvimos suficiente información para validarla o también porque  carecemos de forma de demostrarlo.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67557" y="440871"/>
            <a:ext cx="10585450" cy="1190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9pPr>
          </a:lstStyle>
          <a:p>
            <a:pPr algn="ctr" eaLnBrk="1" hangingPunct="1">
              <a:lnSpc>
                <a:spcPct val="90000"/>
              </a:lnSpc>
            </a:pPr>
            <a:r>
              <a:rPr lang="es-PE" altLang="es-PE" sz="2800" b="1" dirty="0">
                <a:solidFill>
                  <a:srgbClr val="C00000"/>
                </a:solidFill>
                <a:latin typeface="Tw Cen MT" pitchFamily="32" charset="0"/>
                <a:ea typeface="Microsoft YaHei" charset="-122"/>
              </a:rPr>
              <a:t>EVALUACION PSICOLOGICA EN VIOLENCIA CONTRA LA MUJER ACORDE  AL </a:t>
            </a:r>
            <a:r>
              <a:rPr lang="es-PE" altLang="es-PE" sz="2800" b="1" dirty="0" smtClean="0">
                <a:solidFill>
                  <a:srgbClr val="C00000"/>
                </a:solidFill>
                <a:latin typeface="Tw Cen MT" pitchFamily="32" charset="0"/>
                <a:ea typeface="Microsoft YaHei" charset="-122"/>
              </a:rPr>
              <a:t>LA </a:t>
            </a:r>
            <a:r>
              <a:rPr lang="es-PE" altLang="es-PE" sz="2800" b="1" dirty="0">
                <a:solidFill>
                  <a:srgbClr val="C00000"/>
                </a:solidFill>
                <a:latin typeface="Tw Cen MT" pitchFamily="32" charset="0"/>
                <a:ea typeface="Microsoft YaHei" charset="-122"/>
              </a:rPr>
              <a:t>LEY 30364 </a:t>
            </a:r>
          </a:p>
        </p:txBody>
      </p:sp>
      <p:sp>
        <p:nvSpPr>
          <p:cNvPr id="21507" name="Text Box 2"/>
          <p:cNvSpPr txBox="1">
            <a:spLocks noChangeArrowheads="1"/>
          </p:cNvSpPr>
          <p:nvPr/>
        </p:nvSpPr>
        <p:spPr bwMode="auto">
          <a:xfrm>
            <a:off x="767556" y="1532238"/>
            <a:ext cx="10655300" cy="47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9pPr>
          </a:lstStyle>
          <a:p>
            <a:pPr algn="just" eaLnBrk="1" hangingPunct="1">
              <a:lnSpc>
                <a:spcPct val="120000"/>
              </a:lnSpc>
            </a:pPr>
            <a:r>
              <a:rPr lang="es-PE" altLang="es-PE" sz="2400" b="1" dirty="0" smtClean="0">
                <a:solidFill>
                  <a:srgbClr val="C00000"/>
                </a:solidFill>
                <a:latin typeface="Tw Cen MT" pitchFamily="32" charset="0"/>
                <a:ea typeface="Microsoft YaHei" charset="-122"/>
              </a:rPr>
              <a:t>PROCEDIMIENTO PERICIAL Y OBJETIVOS </a:t>
            </a:r>
            <a:r>
              <a:rPr lang="es-PE" altLang="es-PE" sz="2400" b="1" dirty="0">
                <a:solidFill>
                  <a:srgbClr val="C00000"/>
                </a:solidFill>
                <a:latin typeface="Tw Cen MT" pitchFamily="32" charset="0"/>
                <a:ea typeface="Microsoft YaHei" charset="-122"/>
              </a:rPr>
              <a:t>DE LA GUÍA: </a:t>
            </a:r>
          </a:p>
          <a:p>
            <a:pPr algn="just" eaLnBrk="1" hangingPunct="1">
              <a:lnSpc>
                <a:spcPct val="120000"/>
              </a:lnSpc>
            </a:pPr>
            <a:r>
              <a:rPr lang="es-PE" altLang="es-PE" sz="2400" dirty="0">
                <a:solidFill>
                  <a:srgbClr val="0E3554"/>
                </a:solidFill>
                <a:latin typeface="Tw Cen MT" pitchFamily="32" charset="0"/>
                <a:ea typeface="Microsoft YaHei" charset="-122"/>
              </a:rPr>
              <a:t>Establecer una </a:t>
            </a:r>
            <a:r>
              <a:rPr lang="es-PE" altLang="es-PE" sz="2400" u="sng" dirty="0">
                <a:solidFill>
                  <a:srgbClr val="0E3554"/>
                </a:solidFill>
                <a:latin typeface="Tw Cen MT" pitchFamily="32" charset="0"/>
                <a:ea typeface="Microsoft YaHei" charset="-122"/>
              </a:rPr>
              <a:t>metodología</a:t>
            </a:r>
            <a:r>
              <a:rPr lang="es-PE" altLang="es-PE" sz="2400" dirty="0">
                <a:solidFill>
                  <a:srgbClr val="0E3554"/>
                </a:solidFill>
                <a:latin typeface="Tw Cen MT" pitchFamily="32" charset="0"/>
                <a:ea typeface="Microsoft YaHei" charset="-122"/>
              </a:rPr>
              <a:t> de trabajo para </a:t>
            </a:r>
            <a:r>
              <a:rPr lang="es-PE" altLang="es-PE" sz="2400" u="sng" dirty="0">
                <a:solidFill>
                  <a:srgbClr val="0E3554"/>
                </a:solidFill>
                <a:latin typeface="Tw Cen MT" pitchFamily="32" charset="0"/>
                <a:ea typeface="Microsoft YaHei" charset="-122"/>
              </a:rPr>
              <a:t>uniformizar criterios</a:t>
            </a:r>
            <a:r>
              <a:rPr lang="es-PE" altLang="es-PE" sz="2400" dirty="0">
                <a:solidFill>
                  <a:srgbClr val="0E3554"/>
                </a:solidFill>
                <a:latin typeface="Tw Cen MT" pitchFamily="32" charset="0"/>
                <a:ea typeface="Microsoft YaHei" charset="-122"/>
              </a:rPr>
              <a:t> y </a:t>
            </a:r>
            <a:r>
              <a:rPr lang="es-PE" altLang="es-PE" sz="2400" u="sng" dirty="0">
                <a:solidFill>
                  <a:srgbClr val="0E3554"/>
                </a:solidFill>
                <a:latin typeface="Tw Cen MT" pitchFamily="32" charset="0"/>
                <a:ea typeface="Microsoft YaHei" charset="-122"/>
              </a:rPr>
              <a:t>sistematizar los procedimientos</a:t>
            </a:r>
            <a:r>
              <a:rPr lang="es-PE" altLang="es-PE" sz="2400" dirty="0">
                <a:solidFill>
                  <a:srgbClr val="0E3554"/>
                </a:solidFill>
                <a:latin typeface="Tw Cen MT" pitchFamily="32" charset="0"/>
                <a:ea typeface="Microsoft YaHei" charset="-122"/>
              </a:rPr>
              <a:t> que orienten a los </a:t>
            </a:r>
            <a:r>
              <a:rPr lang="es-PE" altLang="es-PE" sz="2400" u="sng" dirty="0" smtClean="0">
                <a:solidFill>
                  <a:srgbClr val="0E3554"/>
                </a:solidFill>
                <a:latin typeface="Tw Cen MT" pitchFamily="32" charset="0"/>
                <a:ea typeface="Microsoft YaHei" charset="-122"/>
              </a:rPr>
              <a:t>psicólogos de Los distintos sectores del estado, como entidades </a:t>
            </a:r>
            <a:r>
              <a:rPr lang="es-PE" altLang="es-PE" sz="2400" u="sng" dirty="0">
                <a:solidFill>
                  <a:srgbClr val="0E3554"/>
                </a:solidFill>
                <a:latin typeface="Tw Cen MT" pitchFamily="32" charset="0"/>
                <a:ea typeface="Microsoft YaHei" charset="-122"/>
              </a:rPr>
              <a:t>públicas y privadas</a:t>
            </a:r>
            <a:r>
              <a:rPr lang="es-PE" altLang="es-PE" sz="2400" dirty="0">
                <a:solidFill>
                  <a:srgbClr val="0E3554"/>
                </a:solidFill>
                <a:latin typeface="Tw Cen MT" pitchFamily="32" charset="0"/>
                <a:ea typeface="Microsoft YaHei" charset="-122"/>
              </a:rPr>
              <a:t>, dando respuesta a los requerimientos periciales solicitados.</a:t>
            </a:r>
          </a:p>
          <a:p>
            <a:pPr algn="just" eaLnBrk="1" hangingPunct="1">
              <a:lnSpc>
                <a:spcPct val="120000"/>
              </a:lnSpc>
            </a:pPr>
            <a:endParaRPr lang="es-PE" altLang="es-PE" sz="2400" dirty="0">
              <a:solidFill>
                <a:srgbClr val="0E3554"/>
              </a:solidFill>
              <a:latin typeface="Tw Cen MT" pitchFamily="32" charset="0"/>
              <a:ea typeface="Microsoft YaHei" charset="-122"/>
            </a:endParaRPr>
          </a:p>
          <a:p>
            <a:pPr algn="just" eaLnBrk="1" hangingPunct="1">
              <a:lnSpc>
                <a:spcPct val="120000"/>
              </a:lnSpc>
            </a:pPr>
            <a:endParaRPr lang="es-PE" altLang="es-PE" sz="2400" dirty="0">
              <a:solidFill>
                <a:srgbClr val="0E3554"/>
              </a:solidFill>
              <a:latin typeface="Tw Cen MT" pitchFamily="32" charset="0"/>
              <a:ea typeface="Microsoft YaHei" charset="-122"/>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804" y="4008663"/>
            <a:ext cx="2952750" cy="19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30" y="3720082"/>
            <a:ext cx="3698420" cy="267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5070" y="4008663"/>
            <a:ext cx="3184072" cy="238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656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656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Marcador de contenido 2"/>
          <p:cNvSpPr txBox="1">
            <a:spLocks/>
          </p:cNvSpPr>
          <p:nvPr/>
        </p:nvSpPr>
        <p:spPr>
          <a:xfrm>
            <a:off x="740139" y="2085216"/>
            <a:ext cx="10515600" cy="2820795"/>
          </a:xfrm>
          <a:prstGeom prst="rect">
            <a:avLst/>
          </a:prstGeom>
        </p:spPr>
        <p:txBody>
          <a:bodyPr numCol="2"/>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buClr>
                <a:schemeClr val="accent3"/>
              </a:buClr>
              <a:buFont typeface="Georgia"/>
              <a:buNone/>
              <a:defRPr/>
            </a:pPr>
            <a:endParaRPr lang="es-PE" sz="1800" dirty="0" smtClean="0">
              <a:solidFill>
                <a:schemeClr val="tx1"/>
              </a:solidFill>
            </a:endParaRPr>
          </a:p>
          <a:p>
            <a:pPr algn="just" fontAlgn="auto">
              <a:spcAft>
                <a:spcPts val="0"/>
              </a:spcAft>
              <a:buClr>
                <a:schemeClr val="accent3"/>
              </a:buClr>
              <a:buFont typeface="Georgia"/>
              <a:buNone/>
              <a:defRPr/>
            </a:pPr>
            <a:r>
              <a:rPr lang="es-PE" sz="1800" b="1" dirty="0" smtClean="0">
                <a:solidFill>
                  <a:schemeClr val="tx1"/>
                </a:solidFill>
              </a:rPr>
              <a:t>En adultos:</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OBSERVACIÓN DE CONDUCTA</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ÁREA DE ORGANICIDAD</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ÁREA DE INTELIGENCIA</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ÁREA DE PERSONALIDAD</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ANÁLISIS FÁCTICO</a:t>
            </a:r>
          </a:p>
          <a:p>
            <a:pPr marL="538163" indent="-256032" algn="just" fontAlgn="auto">
              <a:spcAft>
                <a:spcPts val="0"/>
              </a:spcAft>
              <a:buClr>
                <a:schemeClr val="accent3"/>
              </a:buClr>
              <a:buFont typeface="Arial" pitchFamily="34" charset="0"/>
              <a:buChar char="•"/>
              <a:defRPr/>
            </a:pPr>
            <a:r>
              <a:rPr lang="es-PE" sz="1800" dirty="0" smtClean="0">
                <a:solidFill>
                  <a:schemeClr val="tx1"/>
                </a:solidFill>
              </a:rPr>
              <a:t>DINÁMICA FAMILIAR</a:t>
            </a:r>
          </a:p>
          <a:p>
            <a:pPr algn="just" fontAlgn="auto">
              <a:spcAft>
                <a:spcPts val="0"/>
              </a:spcAft>
              <a:buClr>
                <a:schemeClr val="accent3"/>
              </a:buClr>
              <a:defRPr/>
            </a:pPr>
            <a:endParaRPr lang="es-PE" sz="1800" dirty="0" smtClean="0">
              <a:solidFill>
                <a:schemeClr val="tx1"/>
              </a:solidFill>
            </a:endParaRPr>
          </a:p>
          <a:p>
            <a:pPr algn="just" fontAlgn="auto">
              <a:spcAft>
                <a:spcPts val="0"/>
              </a:spcAft>
              <a:buClr>
                <a:schemeClr val="accent3"/>
              </a:buClr>
              <a:defRPr/>
            </a:pPr>
            <a:endParaRPr lang="es-PE" sz="1800" dirty="0" smtClean="0">
              <a:solidFill>
                <a:schemeClr val="tx1"/>
              </a:solidFill>
            </a:endParaRPr>
          </a:p>
          <a:p>
            <a:pPr algn="just" fontAlgn="auto">
              <a:spcAft>
                <a:spcPts val="0"/>
              </a:spcAft>
              <a:buClr>
                <a:schemeClr val="accent3"/>
              </a:buClr>
              <a:defRPr/>
            </a:pPr>
            <a:endParaRPr lang="es-PE" sz="1800" dirty="0" smtClean="0">
              <a:solidFill>
                <a:schemeClr val="tx1"/>
              </a:solidFill>
            </a:endParaRPr>
          </a:p>
          <a:p>
            <a:pPr algn="just" fontAlgn="auto">
              <a:spcAft>
                <a:spcPts val="0"/>
              </a:spcAft>
              <a:buClr>
                <a:schemeClr val="accent3"/>
              </a:buClr>
              <a:defRPr/>
            </a:pPr>
            <a:r>
              <a:rPr lang="es-PE" sz="1800" b="1" dirty="0" smtClean="0">
                <a:solidFill>
                  <a:schemeClr val="tx1"/>
                </a:solidFill>
              </a:rPr>
              <a:t>En niños, niñas y adolescentes:</a:t>
            </a:r>
            <a:endParaRPr lang="es-PE" sz="1800" b="1" dirty="0">
              <a:solidFill>
                <a:schemeClr val="tx1"/>
              </a:solidFill>
            </a:endParaRPr>
          </a:p>
          <a:p>
            <a:pPr marL="714375" indent="-255588" algn="l" fontAlgn="auto">
              <a:spcAft>
                <a:spcPts val="0"/>
              </a:spcAft>
              <a:buClr>
                <a:schemeClr val="accent3"/>
              </a:buClr>
              <a:buFont typeface="Georgia"/>
              <a:buChar char="•"/>
              <a:defRPr/>
            </a:pPr>
            <a:r>
              <a:rPr lang="es-PE" sz="1800" dirty="0">
                <a:solidFill>
                  <a:schemeClr val="tx1"/>
                </a:solidFill>
              </a:rPr>
              <a:t>OBSERVACIÓN DE CONDUCTA.</a:t>
            </a:r>
          </a:p>
          <a:p>
            <a:pPr marL="714375" indent="-255588" algn="l" fontAlgn="auto">
              <a:spcAft>
                <a:spcPts val="0"/>
              </a:spcAft>
              <a:buClr>
                <a:schemeClr val="accent3"/>
              </a:buClr>
              <a:buFont typeface="Georgia"/>
              <a:buChar char="•"/>
              <a:defRPr/>
            </a:pPr>
            <a:r>
              <a:rPr lang="es-PE" sz="1800" dirty="0">
                <a:solidFill>
                  <a:schemeClr val="tx1"/>
                </a:solidFill>
              </a:rPr>
              <a:t>ÁREA VISOMOTORA.</a:t>
            </a:r>
          </a:p>
          <a:p>
            <a:pPr marL="714375" indent="-255588" algn="l" fontAlgn="auto">
              <a:spcAft>
                <a:spcPts val="0"/>
              </a:spcAft>
              <a:buClr>
                <a:schemeClr val="accent3"/>
              </a:buClr>
              <a:buFont typeface="Georgia"/>
              <a:buChar char="•"/>
              <a:defRPr/>
            </a:pPr>
            <a:r>
              <a:rPr lang="es-PE" sz="1800" dirty="0">
                <a:solidFill>
                  <a:schemeClr val="tx1"/>
                </a:solidFill>
              </a:rPr>
              <a:t>ÁREA COGNITIVA.</a:t>
            </a:r>
          </a:p>
          <a:p>
            <a:pPr marL="714375" indent="-255588" algn="l" fontAlgn="auto">
              <a:spcAft>
                <a:spcPts val="0"/>
              </a:spcAft>
              <a:buClr>
                <a:schemeClr val="accent3"/>
              </a:buClr>
              <a:buFont typeface="Georgia"/>
              <a:buChar char="•"/>
              <a:defRPr/>
            </a:pPr>
            <a:r>
              <a:rPr lang="es-PE" sz="1800" dirty="0">
                <a:solidFill>
                  <a:schemeClr val="tx1"/>
                </a:solidFill>
              </a:rPr>
              <a:t>ÁREA SOCIOEMOCIONAL.</a:t>
            </a:r>
          </a:p>
          <a:p>
            <a:pPr marL="714375" indent="-255588" algn="l" fontAlgn="auto">
              <a:spcAft>
                <a:spcPts val="0"/>
              </a:spcAft>
              <a:buClr>
                <a:schemeClr val="accent3"/>
              </a:buClr>
              <a:buFont typeface="Georgia"/>
              <a:buChar char="•"/>
              <a:defRPr/>
            </a:pPr>
            <a:r>
              <a:rPr lang="es-PE" sz="1800" dirty="0">
                <a:solidFill>
                  <a:schemeClr val="tx1"/>
                </a:solidFill>
              </a:rPr>
              <a:t>ANÁLISIS FÁCTICO.</a:t>
            </a:r>
          </a:p>
          <a:p>
            <a:pPr marL="723900" indent="-255588" algn="l" fontAlgn="auto">
              <a:spcAft>
                <a:spcPts val="0"/>
              </a:spcAft>
              <a:buClr>
                <a:schemeClr val="accent3"/>
              </a:buClr>
              <a:buFont typeface="Georgia"/>
              <a:buChar char="•"/>
              <a:defRPr/>
            </a:pPr>
            <a:r>
              <a:rPr lang="es-PE" sz="1800" dirty="0">
                <a:solidFill>
                  <a:schemeClr val="tx1"/>
                </a:solidFill>
              </a:rPr>
              <a:t>DINÁMICA FAMILIAR.</a:t>
            </a:r>
          </a:p>
          <a:p>
            <a:pPr marL="538163" indent="-256032" algn="just" fontAlgn="auto">
              <a:spcAft>
                <a:spcPts val="0"/>
              </a:spcAft>
              <a:buClr>
                <a:schemeClr val="accent3"/>
              </a:buClr>
              <a:buFont typeface="Arial" pitchFamily="34" charset="0"/>
              <a:buChar char="•"/>
              <a:defRPr/>
            </a:pPr>
            <a:endParaRPr lang="es-PE" sz="1800" dirty="0" smtClean="0">
              <a:solidFill>
                <a:schemeClr val="tx1"/>
              </a:solidFill>
            </a:endParaRPr>
          </a:p>
        </p:txBody>
      </p:sp>
      <p:sp>
        <p:nvSpPr>
          <p:cNvPr id="2" name="CuadroTexto 1"/>
          <p:cNvSpPr txBox="1"/>
          <p:nvPr/>
        </p:nvSpPr>
        <p:spPr>
          <a:xfrm>
            <a:off x="388938" y="1501775"/>
            <a:ext cx="10975975" cy="646331"/>
          </a:xfrm>
          <a:prstGeom prst="rect">
            <a:avLst/>
          </a:prstGeom>
          <a:noFill/>
        </p:spPr>
        <p:txBody>
          <a:bodyPr>
            <a:spAutoFit/>
          </a:bodyPr>
          <a:lstStyle/>
          <a:p>
            <a:pPr algn="just" eaLnBrk="1" fontAlgn="auto" hangingPunct="1">
              <a:spcBef>
                <a:spcPts val="0"/>
              </a:spcBef>
              <a:spcAft>
                <a:spcPts val="0"/>
              </a:spcAft>
              <a:buClr>
                <a:schemeClr val="accent3"/>
              </a:buClr>
              <a:buFont typeface="Georgia"/>
              <a:buNone/>
              <a:defRPr/>
            </a:pPr>
            <a:r>
              <a:rPr lang="es-PE" b="1" dirty="0" smtClean="0">
                <a:latin typeface="+mn-lt"/>
              </a:rPr>
              <a:t>TENIENDO EN CUENTA LA ESTRUCTURA DEL PROTOCOLO DE PERICIA PSICOLÓGICA, SE DESCRIBEN LAS SIGUIENTES ÁREAS:</a:t>
            </a:r>
            <a:endParaRPr lang="es-PE" b="1" dirty="0">
              <a:latin typeface="+mn-lt"/>
            </a:endParaRPr>
          </a:p>
        </p:txBody>
      </p:sp>
      <p:sp>
        <p:nvSpPr>
          <p:cNvPr id="15" name="CuadroTexto 14"/>
          <p:cNvSpPr txBox="1"/>
          <p:nvPr/>
        </p:nvSpPr>
        <p:spPr>
          <a:xfrm>
            <a:off x="547007" y="4710793"/>
            <a:ext cx="11168743" cy="923330"/>
          </a:xfrm>
          <a:prstGeom prst="rect">
            <a:avLst/>
          </a:prstGeom>
          <a:noFill/>
        </p:spPr>
        <p:txBody>
          <a:bodyPr wrap="square">
            <a:spAutoFit/>
          </a:bodyPr>
          <a:lstStyle/>
          <a:p>
            <a:pPr algn="just" eaLnBrk="1" fontAlgn="auto" hangingPunct="1">
              <a:spcBef>
                <a:spcPts val="0"/>
              </a:spcBef>
              <a:spcAft>
                <a:spcPts val="0"/>
              </a:spcAft>
              <a:buClr>
                <a:schemeClr val="accent3"/>
              </a:buClr>
              <a:buFont typeface="Georgia"/>
              <a:buNone/>
              <a:defRPr/>
            </a:pPr>
            <a:r>
              <a:rPr lang="es-PE" b="1" dirty="0">
                <a:latin typeface="+mn-lt"/>
              </a:rPr>
              <a:t>En casos de Delitos contra la integridad sexual, también incluir:</a:t>
            </a:r>
          </a:p>
          <a:p>
            <a:pPr algn="just" eaLnBrk="1" fontAlgn="auto" hangingPunct="1">
              <a:spcBef>
                <a:spcPts val="0"/>
              </a:spcBef>
              <a:spcAft>
                <a:spcPts val="0"/>
              </a:spcAft>
              <a:buClr>
                <a:schemeClr val="accent3"/>
              </a:buClr>
              <a:buFont typeface="Georgia"/>
              <a:buNone/>
              <a:defRPr/>
            </a:pPr>
            <a:endParaRPr lang="es-PE" dirty="0">
              <a:latin typeface="+mn-lt"/>
            </a:endParaRPr>
          </a:p>
          <a:p>
            <a:pPr marL="531813" indent="-273050" algn="just" eaLnBrk="1" fontAlgn="auto" hangingPunct="1">
              <a:spcBef>
                <a:spcPts val="0"/>
              </a:spcBef>
              <a:spcAft>
                <a:spcPts val="0"/>
              </a:spcAft>
              <a:buClr>
                <a:schemeClr val="accent3"/>
              </a:buClr>
              <a:buFont typeface="Arial" panose="020B0604020202020204" pitchFamily="34" charset="0"/>
              <a:buChar char="•"/>
              <a:defRPr/>
            </a:pPr>
            <a:r>
              <a:rPr lang="es-PE" dirty="0">
                <a:latin typeface="+mn-lt"/>
              </a:rPr>
              <a:t>ÁREA SEXUAL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758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758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593" name="CuadroTexto 1"/>
          <p:cNvSpPr txBox="1">
            <a:spLocks noChangeArrowheads="1"/>
          </p:cNvSpPr>
          <p:nvPr/>
        </p:nvSpPr>
        <p:spPr bwMode="auto">
          <a:xfrm>
            <a:off x="641350" y="1501775"/>
            <a:ext cx="107235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just" eaLnBrk="1" hangingPunct="1"/>
            <a:r>
              <a:rPr lang="es-PE" altLang="es-PE" sz="2000" b="1" dirty="0" smtClean="0"/>
              <a:t>1.-OBSERVACION </a:t>
            </a:r>
            <a:r>
              <a:rPr lang="es-PE" altLang="es-PE" sz="2000" b="1" dirty="0"/>
              <a:t>DE CONDUCTA:</a:t>
            </a:r>
          </a:p>
          <a:p>
            <a:pPr algn="just" eaLnBrk="1" hangingPunct="1"/>
            <a:r>
              <a:rPr lang="es-PE" altLang="es-PE" sz="2000" dirty="0" smtClean="0"/>
              <a:t>-</a:t>
            </a:r>
            <a:r>
              <a:rPr lang="es-PE" altLang="es-PE" sz="2000" u="sng" dirty="0" smtClean="0"/>
              <a:t>Descripción </a:t>
            </a:r>
            <a:r>
              <a:rPr lang="es-PE" altLang="es-PE" sz="2000" u="sng" dirty="0"/>
              <a:t>objetiva de apariencia física y manifestaciones conductuales observables </a:t>
            </a:r>
            <a:r>
              <a:rPr lang="es-PE" altLang="es-PE" sz="2000" dirty="0"/>
              <a:t>(nivel de conciencia, orientación, atención y concentración, características del lenguaje y comunicación. Expresiones emocionales. Actitud</a:t>
            </a:r>
            <a:r>
              <a:rPr lang="es-PE" altLang="es-PE" sz="2000" dirty="0" smtClean="0"/>
              <a:t>).</a:t>
            </a:r>
          </a:p>
          <a:p>
            <a:pPr algn="just" eaLnBrk="1" hangingPunct="1"/>
            <a:r>
              <a:rPr lang="es-PE" altLang="es-PE" sz="2000" dirty="0" smtClean="0"/>
              <a:t>-</a:t>
            </a:r>
            <a:r>
              <a:rPr lang="es-PE" altLang="es-PE" sz="2000" u="sng" dirty="0" smtClean="0"/>
              <a:t>Apreciación </a:t>
            </a:r>
            <a:r>
              <a:rPr lang="es-PE" altLang="es-PE" sz="2000" u="sng" dirty="0"/>
              <a:t>general de la coherencia </a:t>
            </a:r>
            <a:r>
              <a:rPr lang="es-PE" altLang="es-PE" sz="2000" dirty="0"/>
              <a:t>(secuencia lógica) </a:t>
            </a:r>
            <a:r>
              <a:rPr lang="es-PE" altLang="es-PE" sz="2000" dirty="0" smtClean="0"/>
              <a:t>y</a:t>
            </a:r>
          </a:p>
          <a:p>
            <a:pPr algn="just" eaLnBrk="1" hangingPunct="1"/>
            <a:r>
              <a:rPr lang="es-PE" altLang="es-PE" sz="2000" dirty="0" smtClean="0"/>
              <a:t>-</a:t>
            </a:r>
            <a:r>
              <a:rPr lang="es-PE" altLang="es-PE" sz="2000" u="sng" dirty="0" smtClean="0"/>
              <a:t>Consistencia</a:t>
            </a:r>
            <a:r>
              <a:rPr lang="es-PE" altLang="es-PE" sz="2000" dirty="0" smtClean="0"/>
              <a:t> del relato (congruencia </a:t>
            </a:r>
            <a:r>
              <a:rPr lang="es-PE" altLang="es-PE" sz="2000" dirty="0"/>
              <a:t>entre la expresión verbal con la emocional, detalles) del relato.</a:t>
            </a:r>
          </a:p>
          <a:p>
            <a:pPr algn="just" eaLnBrk="1" hangingPunct="1"/>
            <a:endParaRPr lang="es-PE" altLang="es-PE" sz="2000" dirty="0"/>
          </a:p>
        </p:txBody>
      </p:sp>
      <p:sp>
        <p:nvSpPr>
          <p:cNvPr id="2" name="CuadroTexto 1"/>
          <p:cNvSpPr txBox="1"/>
          <p:nvPr/>
        </p:nvSpPr>
        <p:spPr>
          <a:xfrm>
            <a:off x="755650" y="3803650"/>
            <a:ext cx="10494963" cy="2246313"/>
          </a:xfrm>
          <a:prstGeom prst="rect">
            <a:avLst/>
          </a:prstGeom>
          <a:noFill/>
        </p:spPr>
        <p:txBody>
          <a:bodyPr>
            <a:spAutoFit/>
          </a:bodyPr>
          <a:lstStyle/>
          <a:p>
            <a:pPr algn="just">
              <a:defRPr/>
            </a:pPr>
            <a:r>
              <a:rPr lang="es-PE" sz="2000" b="1" dirty="0">
                <a:latin typeface="Calibri" panose="020F0502020204030204" pitchFamily="34" charset="0"/>
              </a:rPr>
              <a:t>Considerar:</a:t>
            </a:r>
          </a:p>
          <a:p>
            <a:pPr algn="just">
              <a:defRPr/>
            </a:pPr>
            <a:endParaRPr lang="es-PE" sz="2000" dirty="0">
              <a:latin typeface="Calibri" panose="020F0502020204030204" pitchFamily="34" charset="0"/>
            </a:endParaRPr>
          </a:p>
          <a:p>
            <a:pPr algn="just">
              <a:defRPr/>
            </a:pPr>
            <a:r>
              <a:rPr lang="es-PE" sz="2000" dirty="0" smtClean="0">
                <a:latin typeface="Calibri" panose="020F0502020204030204" pitchFamily="34" charset="0"/>
              </a:rPr>
              <a:t>-</a:t>
            </a:r>
            <a:r>
              <a:rPr lang="es-PE" sz="2000" u="sng" dirty="0" smtClean="0">
                <a:latin typeface="Calibri" panose="020F0502020204030204" pitchFamily="34" charset="0"/>
              </a:rPr>
              <a:t>En </a:t>
            </a:r>
            <a:r>
              <a:rPr lang="es-PE" sz="2000" u="sng" dirty="0">
                <a:latin typeface="Calibri" panose="020F0502020204030204" pitchFamily="34" charset="0"/>
              </a:rPr>
              <a:t>el lenguaje no verbal</a:t>
            </a:r>
            <a:r>
              <a:rPr lang="es-PE" sz="2000" dirty="0">
                <a:latin typeface="Calibri" panose="020F0502020204030204" pitchFamily="34" charset="0"/>
              </a:rPr>
              <a:t>: expresiones emocionales, comportamientos posturales, contacto físico,  movimiento en relación con el contexto, gestos, miradas, silencios, entre otros.</a:t>
            </a:r>
          </a:p>
          <a:p>
            <a:pPr algn="just">
              <a:defRPr/>
            </a:pPr>
            <a:r>
              <a:rPr lang="es-PE" sz="2000" dirty="0" smtClean="0">
                <a:latin typeface="Calibri" panose="020F0502020204030204" pitchFamily="34" charset="0"/>
              </a:rPr>
              <a:t>-</a:t>
            </a:r>
            <a:r>
              <a:rPr lang="es-PE" sz="2000" u="sng" dirty="0" smtClean="0">
                <a:latin typeface="Calibri" panose="020F0502020204030204" pitchFamily="34" charset="0"/>
              </a:rPr>
              <a:t>En </a:t>
            </a:r>
            <a:r>
              <a:rPr lang="es-PE" sz="2000" u="sng" dirty="0">
                <a:latin typeface="Calibri" panose="020F0502020204030204" pitchFamily="34" charset="0"/>
              </a:rPr>
              <a:t>el discurso</a:t>
            </a:r>
            <a:r>
              <a:rPr lang="es-PE" sz="2000" dirty="0">
                <a:latin typeface="Calibri" panose="020F0502020204030204" pitchFamily="34" charset="0"/>
              </a:rPr>
              <a:t>: presencia de generalizaciones, pensamiento dicotómico, minimizaciones, conclusiones arbitrarias, maximizaciones, personalizaciones entre otros.</a:t>
            </a:r>
          </a:p>
          <a:p>
            <a:pPr algn="just">
              <a:defRPr/>
            </a:pPr>
            <a:endParaRPr lang="es-PE"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6861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6861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8617" name="Rectángulo 1"/>
          <p:cNvSpPr>
            <a:spLocks noChangeArrowheads="1"/>
          </p:cNvSpPr>
          <p:nvPr/>
        </p:nvSpPr>
        <p:spPr bwMode="auto">
          <a:xfrm>
            <a:off x="792163" y="1501775"/>
            <a:ext cx="105727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b="1" dirty="0" smtClean="0"/>
              <a:t>2.-ÁREA </a:t>
            </a:r>
            <a:r>
              <a:rPr lang="es-PE" altLang="es-PE" b="1" dirty="0"/>
              <a:t>DE ORGANICIDAD:</a:t>
            </a:r>
          </a:p>
          <a:p>
            <a:r>
              <a:rPr lang="es-PE" altLang="es-PE" dirty="0" smtClean="0"/>
              <a:t>-Presencia </a:t>
            </a:r>
            <a:r>
              <a:rPr lang="es-PE" altLang="es-PE" dirty="0"/>
              <a:t>o ausencia de indicadores de organicidad</a:t>
            </a:r>
            <a:r>
              <a:rPr lang="es-PE" altLang="es-PE" dirty="0" smtClean="0"/>
              <a:t>.</a:t>
            </a:r>
          </a:p>
          <a:p>
            <a:endParaRPr lang="es-PE" altLang="es-PE" dirty="0"/>
          </a:p>
          <a:p>
            <a:r>
              <a:rPr lang="es-PE" altLang="es-PE" dirty="0" smtClean="0"/>
              <a:t>-También </a:t>
            </a:r>
            <a:r>
              <a:rPr lang="es-PE" altLang="es-PE" dirty="0"/>
              <a:t>aporta el nivel de madurez, eventual organicidad o rasgos de impulsividad.</a:t>
            </a:r>
          </a:p>
          <a:p>
            <a:endParaRPr lang="es-PE" altLang="es-PE" dirty="0"/>
          </a:p>
          <a:p>
            <a:r>
              <a:rPr lang="es-PE" altLang="es-PE" b="1" dirty="0" smtClean="0"/>
              <a:t>3.-ÁREA </a:t>
            </a:r>
            <a:r>
              <a:rPr lang="es-PE" altLang="es-PE" b="1" dirty="0"/>
              <a:t>DE INTELIGENCIA:</a:t>
            </a:r>
          </a:p>
          <a:p>
            <a:r>
              <a:rPr lang="es-PE" altLang="es-PE" dirty="0" smtClean="0"/>
              <a:t>-Determinación </a:t>
            </a:r>
            <a:r>
              <a:rPr lang="es-PE" altLang="es-PE" dirty="0"/>
              <a:t>de su desarrollo cognoscitivo acorde a su nivel sociocultural. Considerar áreas en déficit si el caso lo amerite.</a:t>
            </a:r>
          </a:p>
          <a:p>
            <a:endParaRPr lang="es-PE" altLang="es-PE" dirty="0"/>
          </a:p>
          <a:p>
            <a:r>
              <a:rPr lang="es-PE" altLang="es-PE" b="1" dirty="0" smtClean="0"/>
              <a:t>4.-ÁREA </a:t>
            </a:r>
            <a:r>
              <a:rPr lang="es-PE" altLang="es-PE" b="1" dirty="0"/>
              <a:t>DE PERSONALIDAD</a:t>
            </a:r>
            <a:r>
              <a:rPr lang="es-PE" altLang="es-PE" dirty="0"/>
              <a:t>:</a:t>
            </a:r>
          </a:p>
          <a:p>
            <a:r>
              <a:rPr lang="es-PE" altLang="es-PE" dirty="0" smtClean="0"/>
              <a:t>-Descripción </a:t>
            </a:r>
            <a:r>
              <a:rPr lang="es-PE" altLang="es-PE" dirty="0"/>
              <a:t>de las características de personalidad, autoestima, nivel de tolerancia a la frustración, control de impulsos, modos de afronte ante situaciones de conflicto</a:t>
            </a:r>
            <a:r>
              <a:rPr lang="es-PE" altLang="es-PE" dirty="0" smtClean="0"/>
              <a:t>.</a:t>
            </a:r>
          </a:p>
          <a:p>
            <a:r>
              <a:rPr lang="es-PE" altLang="es-PE" dirty="0" smtClean="0"/>
              <a:t> </a:t>
            </a:r>
            <a:endParaRPr lang="es-PE" altLang="es-PE" dirty="0"/>
          </a:p>
          <a:p>
            <a:r>
              <a:rPr lang="es-PE" altLang="es-PE" dirty="0" smtClean="0"/>
              <a:t>-Los </a:t>
            </a:r>
            <a:r>
              <a:rPr lang="es-PE" altLang="es-PE" dirty="0"/>
              <a:t>rasgos que definen el patrón de personalidad, modos de percibir, sentir, interactuar, pensar y afrontamiento de las situaciones cotidianas. Detección de mecanismos de defensa, entre otros.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168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168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689" name="Rectángulo 1"/>
          <p:cNvSpPr>
            <a:spLocks noChangeArrowheads="1"/>
          </p:cNvSpPr>
          <p:nvPr/>
        </p:nvSpPr>
        <p:spPr bwMode="auto">
          <a:xfrm>
            <a:off x="882650" y="1720850"/>
            <a:ext cx="103632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sz="2200" b="1" dirty="0"/>
              <a:t>ANÁLISIS FÁCTICO:</a:t>
            </a:r>
          </a:p>
          <a:p>
            <a:pPr algn="just"/>
            <a:r>
              <a:rPr lang="es-PE" altLang="es-PE" sz="2200" dirty="0" smtClean="0"/>
              <a:t>Según </a:t>
            </a:r>
            <a:r>
              <a:rPr lang="es-PE" altLang="es-PE" sz="2200" dirty="0"/>
              <a:t>M. </a:t>
            </a:r>
            <a:r>
              <a:rPr lang="es-PE" altLang="es-PE" sz="2200" dirty="0" err="1"/>
              <a:t>Benyakar</a:t>
            </a:r>
            <a:r>
              <a:rPr lang="es-PE" altLang="es-PE" sz="2200" dirty="0"/>
              <a:t>, en su </a:t>
            </a:r>
            <a:r>
              <a:rPr lang="es-PE" altLang="es-PE" sz="2200" dirty="0" smtClean="0"/>
              <a:t>artículo “Lo </a:t>
            </a:r>
            <a:r>
              <a:rPr lang="es-PE" altLang="es-PE" sz="2200" dirty="0"/>
              <a:t>Disruptivo y lo </a:t>
            </a:r>
            <a:r>
              <a:rPr lang="es-PE" altLang="es-PE" sz="2200" dirty="0" smtClean="0"/>
              <a:t>Traumático”, </a:t>
            </a:r>
            <a:r>
              <a:rPr lang="es-PE" altLang="es-PE" sz="2200" dirty="0"/>
              <a:t>hace la siguiente referencia:</a:t>
            </a:r>
          </a:p>
          <a:p>
            <a:pPr algn="just"/>
            <a:endParaRPr lang="es-PE" altLang="es-PE" sz="2200" dirty="0"/>
          </a:p>
          <a:p>
            <a:pPr algn="ctr"/>
            <a:r>
              <a:rPr lang="es-PE" altLang="es-PE" sz="2200" dirty="0"/>
              <a:t>“La explosión de una bomba, accidentes, violaciones, crisis económicas, etc. Ante esos fenómenos fácticos me preguntaba: </a:t>
            </a:r>
            <a:r>
              <a:rPr lang="es-PE" altLang="es-PE" sz="2200" b="1" dirty="0"/>
              <a:t>¿es eso lo traumático o es el modo en que cada uno de los individuos lo vivía?</a:t>
            </a:r>
            <a:r>
              <a:rPr lang="es-PE" altLang="es-PE" sz="2200" dirty="0"/>
              <a:t> </a:t>
            </a:r>
            <a:r>
              <a:rPr lang="es-PE" altLang="es-PE" sz="2200" b="1" dirty="0"/>
              <a:t>¿Todos los que participaron en un accidente tuvieron un trauma? ¿Sólo los que mostraban algún tipo de manifestación extraña estaban traumatizados?</a:t>
            </a:r>
            <a:r>
              <a:rPr lang="es-PE" altLang="es-PE" sz="2200" dirty="0"/>
              <a:t> Ahí me dije: </a:t>
            </a:r>
            <a:r>
              <a:rPr lang="es-PE" altLang="es-PE" sz="2200" u="sng" dirty="0" smtClean="0"/>
              <a:t>¡</a:t>
            </a:r>
            <a:r>
              <a:rPr lang="es-PE" altLang="es-PE" sz="2200" u="sng" dirty="0"/>
              <a:t>No! La explosión de una bomba no es un trauma, un accidente no es un trauma, una violación tampoco</a:t>
            </a:r>
            <a:r>
              <a:rPr lang="es-PE" altLang="es-PE" sz="2200" dirty="0"/>
              <a:t>. Por lo tanto, ninguno de ellos es una ‘Situación Traumática’”.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270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270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ángulo 1"/>
          <p:cNvSpPr>
            <a:spLocks noChangeArrowheads="1"/>
          </p:cNvSpPr>
          <p:nvPr/>
        </p:nvSpPr>
        <p:spPr bwMode="auto">
          <a:xfrm>
            <a:off x="506186" y="1404257"/>
            <a:ext cx="1066822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es-PE" altLang="es-PE" b="1" dirty="0" smtClean="0"/>
              <a:t>ANÁLISIS FÁCTICO:</a:t>
            </a:r>
          </a:p>
          <a:p>
            <a:pPr algn="just">
              <a:defRPr/>
            </a:pPr>
            <a:endParaRPr lang="es-PE" altLang="es-PE" b="1" dirty="0" smtClean="0"/>
          </a:p>
          <a:p>
            <a:pPr algn="just">
              <a:defRPr/>
            </a:pPr>
            <a:r>
              <a:rPr lang="es-PE" b="1" dirty="0" err="1" smtClean="0"/>
              <a:t>Benyakar</a:t>
            </a:r>
            <a:r>
              <a:rPr lang="es-PE" b="1" dirty="0" smtClean="0"/>
              <a:t> (2003) </a:t>
            </a:r>
            <a:r>
              <a:rPr lang="es-PE" dirty="0" smtClean="0"/>
              <a:t>sostiene que </a:t>
            </a:r>
            <a:r>
              <a:rPr lang="es-PE" b="1" dirty="0" smtClean="0"/>
              <a:t>se debe tener en cuenta la manera singular de la vivencia en que las personas elaboran psicológicamente el impacto de la violencia</a:t>
            </a:r>
            <a:r>
              <a:rPr lang="es-PE" dirty="0" smtClean="0"/>
              <a:t>, el entorno sociocultural en el que éste se produce y el significado, así como las características específicas del evento fáctico ocurrido. </a:t>
            </a:r>
          </a:p>
          <a:p>
            <a:pPr algn="just">
              <a:defRPr/>
            </a:pPr>
            <a:endParaRPr lang="es-PE" dirty="0" smtClean="0"/>
          </a:p>
          <a:p>
            <a:pPr algn="just">
              <a:defRPr/>
            </a:pPr>
            <a:r>
              <a:rPr lang="es-PE" dirty="0" smtClean="0"/>
              <a:t>El autor diferencia tres aspectos en la situación de violencia causante de daño psíquico:</a:t>
            </a:r>
          </a:p>
          <a:p>
            <a:pPr algn="just">
              <a:defRPr/>
            </a:pPr>
            <a:endParaRPr lang="es-PE" dirty="0" smtClean="0"/>
          </a:p>
          <a:p>
            <a:pPr marL="1428750" lvl="2" algn="just">
              <a:buFont typeface="Arial" panose="020B0604020202020204" pitchFamily="34" charset="0"/>
              <a:buChar char="•"/>
              <a:defRPr/>
            </a:pPr>
            <a:r>
              <a:rPr lang="es-PE" b="1" dirty="0" smtClean="0"/>
              <a:t>El evento </a:t>
            </a:r>
            <a:r>
              <a:rPr lang="es-PE" b="1" dirty="0"/>
              <a:t>factico</a:t>
            </a:r>
            <a:r>
              <a:rPr lang="es-PE" dirty="0"/>
              <a:t>: Hecho concreto que tiene la capacidad potencial de irrumpir en la vida de las personas </a:t>
            </a:r>
            <a:endParaRPr lang="es-PE" dirty="0" smtClean="0"/>
          </a:p>
          <a:p>
            <a:pPr marL="1200150" lvl="2" indent="0" algn="just">
              <a:defRPr/>
            </a:pPr>
            <a:endParaRPr lang="es-PE" dirty="0" smtClean="0"/>
          </a:p>
          <a:p>
            <a:pPr marL="1428750" lvl="2" algn="just">
              <a:buFont typeface="Arial" panose="020B0604020202020204" pitchFamily="34" charset="0"/>
              <a:buChar char="•"/>
              <a:defRPr/>
            </a:pPr>
            <a:r>
              <a:rPr lang="es-PE" b="1" dirty="0" smtClean="0"/>
              <a:t>La </a:t>
            </a:r>
            <a:r>
              <a:rPr lang="es-PE" b="1" dirty="0"/>
              <a:t>vivencia: </a:t>
            </a:r>
            <a:r>
              <a:rPr lang="es-PE" dirty="0"/>
              <a:t>Modo singular en que un sujeto procesa el evento fáctico violento en su mundo </a:t>
            </a:r>
            <a:r>
              <a:rPr lang="es-PE" dirty="0" err="1"/>
              <a:t>intrapsíquico</a:t>
            </a:r>
            <a:endParaRPr lang="es-PE" dirty="0" smtClean="0"/>
          </a:p>
          <a:p>
            <a:pPr marL="1200150" lvl="2" indent="0" algn="just">
              <a:defRPr/>
            </a:pPr>
            <a:endParaRPr lang="es-PE" dirty="0" smtClean="0"/>
          </a:p>
          <a:p>
            <a:pPr marL="1428750" lvl="2" algn="just">
              <a:buFont typeface="Arial" panose="020B0604020202020204" pitchFamily="34" charset="0"/>
              <a:buChar char="•"/>
              <a:defRPr/>
            </a:pPr>
            <a:r>
              <a:rPr lang="es-PE" b="1" dirty="0" smtClean="0"/>
              <a:t>La </a:t>
            </a:r>
            <a:r>
              <a:rPr lang="es-PE" b="1" dirty="0"/>
              <a:t>Experiencia: </a:t>
            </a:r>
            <a:r>
              <a:rPr lang="es-PE" dirty="0" smtClean="0"/>
              <a:t>Articulación </a:t>
            </a:r>
            <a:r>
              <a:rPr lang="es-PE" dirty="0"/>
              <a:t>psicológica entre el evento fáctico y la vivencia</a:t>
            </a:r>
            <a:endParaRPr lang="es-PE" dirty="0" smtClean="0"/>
          </a:p>
          <a:p>
            <a:pPr marL="285750" indent="-285750" algn="just">
              <a:buFont typeface="Arial" panose="020B0604020202020204" pitchFamily="34" charset="0"/>
              <a:buChar char="•"/>
              <a:defRPr/>
            </a:pPr>
            <a:endParaRPr lang="es-PE" dirty="0" smtClean="0"/>
          </a:p>
          <a:p>
            <a:pPr algn="just">
              <a:defRPr/>
            </a:pPr>
            <a:endParaRPr lang="es-PE" altLang="es-PE"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3731"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3732"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630238" y="1501775"/>
            <a:ext cx="10820400" cy="4800600"/>
          </a:xfrm>
          <a:prstGeom prst="rect">
            <a:avLst/>
          </a:prstGeom>
        </p:spPr>
        <p:txBody>
          <a:bodyPr>
            <a:spAutoFit/>
          </a:bodyPr>
          <a:lstStyle/>
          <a:p>
            <a:pPr marL="285750" indent="-285750" algn="just">
              <a:buFont typeface="Arial" panose="020B0604020202020204" pitchFamily="34" charset="0"/>
              <a:buChar char="•"/>
              <a:defRPr/>
            </a:pPr>
            <a:r>
              <a:rPr lang="es-PE" b="1" i="1" dirty="0">
                <a:latin typeface="Calibri" panose="020F0502020204030204" pitchFamily="34" charset="0"/>
              </a:rPr>
              <a:t>El evento fáctico: </a:t>
            </a:r>
            <a:r>
              <a:rPr lang="es-PE" u="sng" dirty="0">
                <a:latin typeface="Calibri" panose="020F0502020204030204" pitchFamily="34" charset="0"/>
              </a:rPr>
              <a:t>Hecho concreto que tiene la capacidad potencial de irrumpir en la vida de las personas y de provocar una discontinuidad o "disrupción" alterando un estado de equilibrio</a:t>
            </a:r>
            <a:r>
              <a:rPr lang="es-PE" dirty="0">
                <a:latin typeface="Calibri" panose="020F0502020204030204" pitchFamily="34" charset="0"/>
              </a:rPr>
              <a:t> precedente al hecho. La capacidad </a:t>
            </a:r>
            <a:r>
              <a:rPr lang="es-PE" dirty="0" err="1">
                <a:latin typeface="Calibri" panose="020F0502020204030204" pitchFamily="34" charset="0"/>
              </a:rPr>
              <a:t>desestructurante</a:t>
            </a:r>
            <a:r>
              <a:rPr lang="es-PE" dirty="0">
                <a:latin typeface="Calibri" panose="020F0502020204030204" pitchFamily="34" charset="0"/>
              </a:rPr>
              <a:t> del evento fáctico se potencia cuando es inesperado, interrumpe procesos vitales, amenaza la integridad física y psicológica, mina el sentimiento de confianza, contiene rasgos novedosos no codificados y distorsiona el hábitat cotidiano.</a:t>
            </a:r>
          </a:p>
          <a:p>
            <a:pPr algn="just">
              <a:defRPr/>
            </a:pPr>
            <a:endParaRPr lang="es-PE" dirty="0">
              <a:latin typeface="Calibri" panose="020F0502020204030204" pitchFamily="34" charset="0"/>
            </a:endParaRPr>
          </a:p>
          <a:p>
            <a:pPr marL="285750" indent="-285750" algn="just">
              <a:buFont typeface="Arial" panose="020B0604020202020204" pitchFamily="34" charset="0"/>
              <a:buChar char="•"/>
              <a:defRPr/>
            </a:pPr>
            <a:r>
              <a:rPr lang="es-PE" b="1" i="1" dirty="0">
                <a:latin typeface="Calibri" panose="020F0502020204030204" pitchFamily="34" charset="0"/>
              </a:rPr>
              <a:t>La vivencia: </a:t>
            </a:r>
            <a:r>
              <a:rPr lang="es-PE" u="sng" dirty="0">
                <a:latin typeface="Calibri" panose="020F0502020204030204" pitchFamily="34" charset="0"/>
              </a:rPr>
              <a:t>Modo singular en que un sujeto procesa el evento fáctico </a:t>
            </a:r>
            <a:r>
              <a:rPr lang="es-PE" dirty="0">
                <a:latin typeface="Calibri" panose="020F0502020204030204" pitchFamily="34" charset="0"/>
              </a:rPr>
              <a:t>violento en su mundo </a:t>
            </a:r>
            <a:r>
              <a:rPr lang="es-PE" u="sng" dirty="0" err="1">
                <a:latin typeface="Calibri" panose="020F0502020204030204" pitchFamily="34" charset="0"/>
              </a:rPr>
              <a:t>intrapsíquico</a:t>
            </a:r>
            <a:r>
              <a:rPr lang="es-PE" dirty="0">
                <a:latin typeface="Calibri" panose="020F0502020204030204" pitchFamily="34" charset="0"/>
              </a:rPr>
              <a:t>. Ante un hecho exógeno se moviliza en el psiquismo la capacidad de articular los afectos con los procesos de pensamiento. </a:t>
            </a:r>
            <a:r>
              <a:rPr lang="es-PE" u="sng" dirty="0">
                <a:latin typeface="Calibri" panose="020F0502020204030204" pitchFamily="34" charset="0"/>
              </a:rPr>
              <a:t>La vivencia traumática </a:t>
            </a:r>
            <a:r>
              <a:rPr lang="es-PE" dirty="0">
                <a:latin typeface="Calibri" panose="020F0502020204030204" pitchFamily="34" charset="0"/>
              </a:rPr>
              <a:t>ocurre cuando el evento fáctico tiene el poder de fracturar los procesos de articulación entre afectos y pensamientos lo que produce fallas en la elaboración psíquica.</a:t>
            </a:r>
          </a:p>
          <a:p>
            <a:pPr algn="just">
              <a:defRPr/>
            </a:pPr>
            <a:endParaRPr lang="es-PE" dirty="0">
              <a:latin typeface="Calibri" panose="020F0502020204030204" pitchFamily="34" charset="0"/>
            </a:endParaRPr>
          </a:p>
          <a:p>
            <a:pPr marL="285750" indent="-285750" algn="just">
              <a:buFont typeface="Arial" panose="020B0604020202020204" pitchFamily="34" charset="0"/>
              <a:buChar char="•"/>
              <a:defRPr/>
            </a:pPr>
            <a:r>
              <a:rPr lang="es-PE" b="1" i="1" dirty="0">
                <a:latin typeface="Calibri" panose="020F0502020204030204" pitchFamily="34" charset="0"/>
              </a:rPr>
              <a:t>La experiencia,</a:t>
            </a:r>
            <a:r>
              <a:rPr lang="es-PE" dirty="0">
                <a:latin typeface="Calibri" panose="020F0502020204030204" pitchFamily="34" charset="0"/>
              </a:rPr>
              <a:t> se refiere a la </a:t>
            </a:r>
            <a:r>
              <a:rPr lang="es-PE" u="sng" dirty="0">
                <a:latin typeface="Calibri" panose="020F0502020204030204" pitchFamily="34" charset="0"/>
              </a:rPr>
              <a:t>articulación psicológica entre el evento fáctico y la vivencia</a:t>
            </a:r>
            <a:r>
              <a:rPr lang="es-PE" dirty="0">
                <a:latin typeface="Calibri" panose="020F0502020204030204" pitchFamily="34" charset="0"/>
              </a:rPr>
              <a:t>. Mientras que la vivencia es el modo </a:t>
            </a:r>
            <a:r>
              <a:rPr lang="es-PE" dirty="0" err="1">
                <a:latin typeface="Calibri" panose="020F0502020204030204" pitchFamily="34" charset="0"/>
              </a:rPr>
              <a:t>intrapsíquico</a:t>
            </a:r>
            <a:r>
              <a:rPr lang="es-PE" dirty="0">
                <a:latin typeface="Calibri" panose="020F0502020204030204" pitchFamily="34" charset="0"/>
              </a:rPr>
              <a:t> que cada persona tiene para sentir y metabolizar los hechos de violencia, procesos donde varios de ellos no son conscientes, </a:t>
            </a:r>
            <a:r>
              <a:rPr lang="es-PE" u="sng" dirty="0">
                <a:latin typeface="Calibri" panose="020F0502020204030204" pitchFamily="34" charset="0"/>
              </a:rPr>
              <a:t>la experiencia es necesariamente pensable y comunicable</a:t>
            </a:r>
            <a:r>
              <a:rPr lang="es-PE" dirty="0">
                <a:latin typeface="Calibri" panose="020F0502020204030204" pitchFamily="34" charset="0"/>
              </a:rPr>
              <a:t>. Las personas hablan de sus experiencias, describen los hechos y expresan la percepción que tienen de los efectos del evento en ellos. Es una narrativa personal de lo ocurrido que guarda relación con la vivencia pero que no la puede abarcar ni expresar del todo”.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5779"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5780"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345" name="Rectángulo 1"/>
          <p:cNvSpPr>
            <a:spLocks noChangeArrowheads="1"/>
          </p:cNvSpPr>
          <p:nvPr/>
        </p:nvSpPr>
        <p:spPr bwMode="auto">
          <a:xfrm>
            <a:off x="546100" y="1720850"/>
            <a:ext cx="106997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PE" altLang="es-PE" sz="2000" b="1" dirty="0" smtClean="0"/>
              <a:t>5.-ANÁLISIS FÁCTICO:</a:t>
            </a:r>
          </a:p>
          <a:p>
            <a:pPr>
              <a:spcBef>
                <a:spcPct val="0"/>
              </a:spcBef>
              <a:buFontTx/>
              <a:buNone/>
              <a:defRPr/>
            </a:pPr>
            <a:endParaRPr lang="es-PE" altLang="es-PE" sz="2000" b="1" dirty="0" smtClean="0"/>
          </a:p>
          <a:p>
            <a:pPr>
              <a:spcBef>
                <a:spcPct val="0"/>
              </a:spcBef>
              <a:buFontTx/>
              <a:buNone/>
              <a:defRPr/>
            </a:pPr>
            <a:r>
              <a:rPr lang="es-PE" altLang="es-PE" sz="2000" b="1" i="1" dirty="0" smtClean="0"/>
              <a:t>-Descripción del evento violento</a:t>
            </a:r>
            <a:r>
              <a:rPr lang="es-PE" altLang="es-PE" sz="2000" dirty="0" smtClean="0"/>
              <a:t>: características, contexto, presencia o persistencia del estresor (episodio único, agudo, crónico, recurrente).</a:t>
            </a:r>
          </a:p>
          <a:p>
            <a:pPr>
              <a:spcBef>
                <a:spcPct val="0"/>
              </a:spcBef>
              <a:buFontTx/>
              <a:buNone/>
              <a:defRPr/>
            </a:pPr>
            <a:endParaRPr lang="es-PE" altLang="es-PE" sz="2000" dirty="0" smtClean="0"/>
          </a:p>
          <a:p>
            <a:pPr>
              <a:buFont typeface="Arial" panose="020B0604020202020204" pitchFamily="34" charset="0"/>
              <a:buNone/>
              <a:defRPr/>
            </a:pPr>
            <a:r>
              <a:rPr lang="es-PE" sz="2000" dirty="0" smtClean="0"/>
              <a:t>Considerar: </a:t>
            </a:r>
          </a:p>
          <a:p>
            <a:pPr marL="285750" indent="-285750">
              <a:defRPr/>
            </a:pPr>
            <a:r>
              <a:rPr lang="es-PE" sz="2000" dirty="0" smtClean="0"/>
              <a:t>Historia del delito, evolución del comportamiento ofensivo a lo largo del tiempo, refiriéndose a los hechos.</a:t>
            </a:r>
          </a:p>
          <a:p>
            <a:pPr marL="285750" indent="-285750">
              <a:defRPr/>
            </a:pPr>
            <a:r>
              <a:rPr lang="es-PE" sz="2000" dirty="0" smtClean="0"/>
              <a:t>El objetivo inicial es la clasificación de forma especifica de detalles parciales de la narración, precisión en el relato, respecto a las características del evento, donde ocurría, como tenia lugar, etc. </a:t>
            </a:r>
          </a:p>
          <a:p>
            <a:pPr marL="285750" indent="-285750">
              <a:defRPr/>
            </a:pPr>
            <a:r>
              <a:rPr lang="es-PE" sz="2000" dirty="0" smtClean="0"/>
              <a:t>Características de la interacción y de los involucrados.</a:t>
            </a:r>
          </a:p>
          <a:p>
            <a:pPr>
              <a:spcBef>
                <a:spcPct val="0"/>
              </a:spcBef>
              <a:buFontTx/>
              <a:buNone/>
              <a:defRPr/>
            </a:pPr>
            <a:endParaRPr lang="es-PE" altLang="es-PE"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6803"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6804"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6809" name="Rectángulo 1"/>
          <p:cNvSpPr>
            <a:spLocks noChangeArrowheads="1"/>
          </p:cNvSpPr>
          <p:nvPr/>
        </p:nvSpPr>
        <p:spPr bwMode="auto">
          <a:xfrm>
            <a:off x="831850" y="1501775"/>
            <a:ext cx="10528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b="1" i="1" dirty="0" smtClean="0"/>
              <a:t>-Determinar </a:t>
            </a:r>
            <a:r>
              <a:rPr lang="es-PE" altLang="es-PE" b="1" i="1" dirty="0"/>
              <a:t>la repercusión o impacto</a:t>
            </a:r>
            <a:r>
              <a:rPr lang="es-PE" altLang="es-PE" dirty="0"/>
              <a:t>: </a:t>
            </a:r>
            <a:r>
              <a:rPr lang="es-PE" altLang="es-PE" u="sng" dirty="0"/>
              <a:t>sobre la salud mental de la persona examinada, sintomatología, reacciones psicológicas </a:t>
            </a:r>
            <a:r>
              <a:rPr lang="es-PE" altLang="es-PE" dirty="0"/>
              <a:t>(por ejemplo: rabia, desánimo, deseo de venganza, sensación de desamparo, insensibilidad, miedo, aislamiento, entre otras) o indicadores de afectación emocional encontrados.</a:t>
            </a:r>
          </a:p>
          <a:p>
            <a:pPr algn="just"/>
            <a:endParaRPr lang="es-PE" altLang="es-PE" dirty="0"/>
          </a:p>
          <a:p>
            <a:pPr algn="just"/>
            <a:r>
              <a:rPr lang="es-PE" altLang="es-PE" b="1" dirty="0" smtClean="0"/>
              <a:t>María Inés </a:t>
            </a:r>
            <a:r>
              <a:rPr lang="es-PE" altLang="es-PE" b="1" dirty="0"/>
              <a:t>Amato – </a:t>
            </a:r>
            <a:r>
              <a:rPr lang="es-PE" altLang="es-PE" b="1" dirty="0" smtClean="0"/>
              <a:t>“La </a:t>
            </a:r>
            <a:r>
              <a:rPr lang="es-PE" altLang="es-PE" b="1" dirty="0"/>
              <a:t>Pericia  psicológica en Violencia </a:t>
            </a:r>
            <a:r>
              <a:rPr lang="es-PE" altLang="es-PE" b="1" dirty="0" smtClean="0"/>
              <a:t>familiar”</a:t>
            </a:r>
            <a:endParaRPr lang="es-PE" altLang="es-PE" b="1" dirty="0"/>
          </a:p>
          <a:p>
            <a:pPr algn="just"/>
            <a:endParaRPr lang="es-PE" altLang="es-PE" b="1" dirty="0"/>
          </a:p>
          <a:p>
            <a:pPr algn="just"/>
            <a:r>
              <a:rPr lang="es-PE" altLang="es-PE" dirty="0"/>
              <a:t>Las victimas de un delito pueden sufrir consecuencias psicológicas, cada una se puede presentar en diferente grado a la vez que se condicionan mutuamente. Así mismo las reacciones pueden aparecer de forma inmediata como también a corto mediano y /o largo plazo.</a:t>
            </a:r>
          </a:p>
          <a:p>
            <a:pPr algn="just"/>
            <a:r>
              <a:rPr lang="es-PE" altLang="es-PE" dirty="0"/>
              <a:t>Algunos síntomas remiten espontáneamente en el tiempo y otros necesitan para la superación, de intervenciones especializadas.</a:t>
            </a:r>
          </a:p>
          <a:p>
            <a:pPr algn="just"/>
            <a:r>
              <a:rPr lang="es-PE" altLang="es-PE" dirty="0"/>
              <a:t>La determinación de estas reacciones, su grado de severidad y su impacto en la vida de la victima considerando todo ellos en los niveles de victimización constituyen la evaluación del daño.</a:t>
            </a:r>
          </a:p>
          <a:p>
            <a:pPr algn="just"/>
            <a:r>
              <a:rPr lang="es-PE" altLang="es-PE" dirty="0"/>
              <a:t>Es necesario establecer la relación entre los síntomas, cambios en el estilo de vida que realiza una persona, y el hecho de haber sufrido una acción ilícita. Se trata de determinar la reactividad al suceso </a:t>
            </a:r>
            <a:r>
              <a:rPr lang="es-PE" altLang="es-PE" dirty="0" smtClean="0"/>
              <a:t>estresor </a:t>
            </a:r>
            <a:r>
              <a:rPr lang="es-PE" altLang="es-PE" dirty="0"/>
              <a:t>(delito). Establecida esa vinculación, el perito deberá valorar la intensidad del impacto del delito</a:t>
            </a:r>
            <a:r>
              <a:rPr lang="es-PE" altLang="es-PE" dirty="0" smtClean="0"/>
              <a:t>.</a:t>
            </a:r>
            <a:endParaRPr lang="es-PE" altLang="es-P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7827"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7828"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7833" name="Rectángulo 1"/>
          <p:cNvSpPr>
            <a:spLocks noChangeArrowheads="1"/>
          </p:cNvSpPr>
          <p:nvPr/>
        </p:nvSpPr>
        <p:spPr bwMode="auto">
          <a:xfrm>
            <a:off x="530225" y="1501775"/>
            <a:ext cx="106997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b="1" i="1" dirty="0" smtClean="0"/>
              <a:t>-Propensión </a:t>
            </a:r>
            <a:r>
              <a:rPr lang="es-PE" altLang="es-PE" b="1" i="1" dirty="0"/>
              <a:t>a la vulnerabilidad y condiciones de riesgo</a:t>
            </a:r>
            <a:r>
              <a:rPr lang="es-PE" altLang="es-PE" dirty="0"/>
              <a:t>: Habilidades sociales y factores socioculturales condicionantes que influyan actualmente en el examinado. </a:t>
            </a:r>
          </a:p>
          <a:p>
            <a:pPr algn="just"/>
            <a:endParaRPr lang="es-PE" altLang="es-PE" b="1" dirty="0"/>
          </a:p>
          <a:p>
            <a:pPr algn="just"/>
            <a:endParaRPr lang="es-PE" altLang="es-PE" b="1" dirty="0"/>
          </a:p>
          <a:p>
            <a:pPr algn="just"/>
            <a:r>
              <a:rPr lang="es-PE" altLang="es-PE" b="1" dirty="0"/>
              <a:t>La vulnerabilidad: </a:t>
            </a:r>
            <a:r>
              <a:rPr lang="es-PE" altLang="es-PE" dirty="0"/>
              <a:t>Consecuencia de una combinación dinámica de factores físicos y ambientales. </a:t>
            </a:r>
            <a:r>
              <a:rPr lang="es-PE" altLang="es-PE" u="sng" dirty="0"/>
              <a:t>Es la disposición  interna a ser afectado por una amenaza</a:t>
            </a:r>
            <a:r>
              <a:rPr lang="es-PE" altLang="es-PE" dirty="0"/>
              <a:t>. Si no existe vulnerabilidad no se produce la destrucción</a:t>
            </a:r>
            <a:r>
              <a:rPr lang="es-PE" altLang="es-PE" b="1" dirty="0"/>
              <a:t>.</a:t>
            </a:r>
          </a:p>
          <a:p>
            <a:pPr algn="just"/>
            <a:r>
              <a:rPr lang="es-PE" altLang="es-PE" b="1" dirty="0"/>
              <a:t>Factores de riesgo: </a:t>
            </a:r>
            <a:r>
              <a:rPr lang="es-PE" altLang="es-PE" dirty="0"/>
              <a:t>Rasgo, característica o exposición de un individuo que aumente su probabilidad de sufrir una enfermedad o lesión. Aquellas </a:t>
            </a:r>
            <a:r>
              <a:rPr lang="es-PE" altLang="es-PE" u="sng" dirty="0"/>
              <a:t>circunstancias que incrementan la probabilidad de aparición de comportamiento delictivo. </a:t>
            </a:r>
          </a:p>
          <a:p>
            <a:pPr algn="just"/>
            <a:endParaRPr lang="es-PE" altLang="es-PE" dirty="0"/>
          </a:p>
          <a:p>
            <a:pPr algn="just"/>
            <a:r>
              <a:rPr lang="es-PE" altLang="es-PE" u="sng" dirty="0" smtClean="0"/>
              <a:t>-Determinar </a:t>
            </a:r>
            <a:r>
              <a:rPr lang="es-PE" altLang="es-PE" u="sng" dirty="0"/>
              <a:t>que factores o variables se encuentran implicados en la valoración del riesgo</a:t>
            </a:r>
            <a:r>
              <a:rPr lang="es-PE" altLang="es-PE" dirty="0"/>
              <a:t>, estimar la probabilidad de las variables o factores evaluados y de la incidencia del delito, que implique cierto grado predictivo.</a:t>
            </a:r>
          </a:p>
          <a:p>
            <a:pPr algn="just"/>
            <a:endParaRPr lang="es-PE" altLang="es-PE" u="sng" dirty="0" smtClean="0"/>
          </a:p>
          <a:p>
            <a:pPr algn="just"/>
            <a:r>
              <a:rPr lang="es-PE" altLang="es-PE" u="sng" dirty="0" smtClean="0"/>
              <a:t>-Explicar </a:t>
            </a:r>
            <a:r>
              <a:rPr lang="es-PE" altLang="es-PE" u="sng" dirty="0"/>
              <a:t>la dinámica funcional interactiva entre los distintos factores de riesgo así como la existencia de factores de vulnerabilidad.</a:t>
            </a:r>
          </a:p>
          <a:p>
            <a:pPr algn="just"/>
            <a:r>
              <a:rPr lang="es-PE" altLang="es-PE" dirty="0"/>
              <a:t>No existe una regla de decisión para considerar cuantos factores de riesgo determinan mayor o menor probabilidad de reincidencia, como tampoco existe una regla que precise el peso que cada factor debe recibir.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http://victoriasshowroom.com/img/HOME_ICSEM_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p>
        </p:txBody>
      </p:sp>
      <p:sp>
        <p:nvSpPr>
          <p:cNvPr id="79875" name="CuadroTexto 11"/>
          <p:cNvSpPr txBox="1">
            <a:spLocks noChangeArrowheads="1"/>
          </p:cNvSpPr>
          <p:nvPr/>
        </p:nvSpPr>
        <p:spPr bwMode="auto">
          <a:xfrm>
            <a:off x="4821238" y="300038"/>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ctr" eaLnBrk="1" hangingPunct="1"/>
            <a:r>
              <a:rPr lang="es-MX" altLang="es-PE" sz="2400" b="1">
                <a:solidFill>
                  <a:schemeClr val="bg1"/>
                </a:solidFill>
              </a:rPr>
              <a:t>SITUACIÓN ACTUAL</a:t>
            </a:r>
          </a:p>
        </p:txBody>
      </p:sp>
      <p:pic>
        <p:nvPicPr>
          <p:cNvPr id="79876" name="Picture 2" descr="F:\fondo.jpg"/>
          <p:cNvPicPr>
            <a:picLocks noChangeAspect="1" noChangeArrowheads="1"/>
          </p:cNvPicPr>
          <p:nvPr/>
        </p:nvPicPr>
        <p:blipFill>
          <a:blip r:embed="rId2">
            <a:extLst>
              <a:ext uri="{28A0092B-C50C-407E-A947-70E740481C1C}">
                <a14:useLocalDpi xmlns:a14="http://schemas.microsoft.com/office/drawing/2010/main" val="0"/>
              </a:ext>
            </a:extLst>
          </a:blip>
          <a:srcRect t="50648" b="31342"/>
          <a:stretch>
            <a:fillRect/>
          </a:stretch>
        </p:blipFill>
        <p:spPr bwMode="auto">
          <a:xfrm>
            <a:off x="0" y="0"/>
            <a:ext cx="12192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CuadroTexto 7"/>
          <p:cNvSpPr txBox="1">
            <a:spLocks noChangeArrowheads="1"/>
          </p:cNvSpPr>
          <p:nvPr/>
        </p:nvSpPr>
        <p:spPr bwMode="auto">
          <a:xfrm>
            <a:off x="4735513" y="2667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2" charset="0"/>
              </a:defRPr>
            </a:lvl1pPr>
            <a:lvl2pPr>
              <a:defRPr sz="2800">
                <a:solidFill>
                  <a:schemeClr val="tx1"/>
                </a:solidFill>
                <a:latin typeface="Calibri" pitchFamily="32" charset="0"/>
              </a:defRPr>
            </a:lvl2pPr>
            <a:lvl3pPr>
              <a:defRPr sz="2400">
                <a:solidFill>
                  <a:schemeClr val="tx1"/>
                </a:solidFill>
                <a:latin typeface="Calibri" pitchFamily="32" charset="0"/>
              </a:defRPr>
            </a:lvl3pPr>
            <a:lvl4pPr>
              <a:defRPr sz="2000">
                <a:solidFill>
                  <a:schemeClr val="tx1"/>
                </a:solidFill>
                <a:latin typeface="Calibri" pitchFamily="32" charset="0"/>
              </a:defRPr>
            </a:lvl4pPr>
            <a:lvl5pPr>
              <a:defRPr sz="2000">
                <a:solidFill>
                  <a:schemeClr val="tx1"/>
                </a:solidFill>
                <a:latin typeface="Calibri" pitchFamily="32" charset="0"/>
              </a:defRPr>
            </a:lvl5pPr>
            <a:lvl6pPr eaLnBrk="0" fontAlgn="base" hangingPunct="0">
              <a:spcAft>
                <a:spcPct val="0"/>
              </a:spcAft>
              <a:buFont typeface="Arial" charset="0"/>
              <a:buChar char="»"/>
              <a:defRPr sz="2000">
                <a:solidFill>
                  <a:schemeClr val="tx1"/>
                </a:solidFill>
                <a:latin typeface="Calibri" pitchFamily="32" charset="0"/>
              </a:defRPr>
            </a:lvl6pPr>
            <a:lvl7pPr eaLnBrk="0" fontAlgn="base" hangingPunct="0">
              <a:spcAft>
                <a:spcPct val="0"/>
              </a:spcAft>
              <a:buFont typeface="Arial" charset="0"/>
              <a:buChar char="»"/>
              <a:defRPr sz="2000">
                <a:solidFill>
                  <a:schemeClr val="tx1"/>
                </a:solidFill>
                <a:latin typeface="Calibri" pitchFamily="32" charset="0"/>
              </a:defRPr>
            </a:lvl7pPr>
            <a:lvl8pPr eaLnBrk="0" fontAlgn="base" hangingPunct="0">
              <a:spcAft>
                <a:spcPct val="0"/>
              </a:spcAft>
              <a:buFont typeface="Arial" charset="0"/>
              <a:buChar char="»"/>
              <a:defRPr sz="2000">
                <a:solidFill>
                  <a:schemeClr val="tx1"/>
                </a:solidFill>
                <a:latin typeface="Calibri" pitchFamily="32" charset="0"/>
              </a:defRPr>
            </a:lvl8pPr>
            <a:lvl9pPr eaLnBrk="0" fontAlgn="base" hangingPunct="0">
              <a:spcAft>
                <a:spcPct val="0"/>
              </a:spcAft>
              <a:buFont typeface="Arial" charset="0"/>
              <a:buChar char="»"/>
              <a:defRPr sz="2000">
                <a:solidFill>
                  <a:schemeClr val="tx1"/>
                </a:solidFill>
                <a:latin typeface="Calibri" pitchFamily="32" charset="0"/>
              </a:defRPr>
            </a:lvl9pPr>
          </a:lstStyle>
          <a:p>
            <a:pPr algn="r" eaLnBrk="1" hangingPunct="1"/>
            <a:r>
              <a:rPr lang="es-MX" altLang="es-PE" sz="2400" b="1">
                <a:solidFill>
                  <a:schemeClr val="bg1"/>
                </a:solidFill>
              </a:rPr>
              <a:t>ELABORACIÓN DEL ANÁLISIS E INTERPRETACION DE RESULTADOS</a:t>
            </a:r>
          </a:p>
        </p:txBody>
      </p:sp>
      <p:cxnSp>
        <p:nvCxnSpPr>
          <p:cNvPr id="21" name="20 Conector recto"/>
          <p:cNvCxnSpPr/>
          <p:nvPr/>
        </p:nvCxnSpPr>
        <p:spPr>
          <a:xfrm>
            <a:off x="0" y="6667500"/>
            <a:ext cx="1219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9881" name="Rectángulo 1"/>
          <p:cNvSpPr>
            <a:spLocks noChangeArrowheads="1"/>
          </p:cNvSpPr>
          <p:nvPr/>
        </p:nvSpPr>
        <p:spPr bwMode="auto">
          <a:xfrm>
            <a:off x="731838" y="1622425"/>
            <a:ext cx="104425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b="1" dirty="0" smtClean="0"/>
              <a:t>6.-DINÁMICA </a:t>
            </a:r>
            <a:r>
              <a:rPr lang="es-PE" altLang="es-PE" b="1" dirty="0"/>
              <a:t>FAMILIAR: </a:t>
            </a:r>
          </a:p>
          <a:p>
            <a:pPr algn="just"/>
            <a:r>
              <a:rPr lang="es-PE" altLang="es-PE" dirty="0"/>
              <a:t>Tipo de familia y análisis de la dinámica (Apego. Relación con figuras parentales. Estilos de crianza. Aceptación de los métodos disciplinarios).</a:t>
            </a:r>
          </a:p>
          <a:p>
            <a:pPr algn="just"/>
            <a:endParaRPr lang="es-PE" altLang="es-PE" dirty="0"/>
          </a:p>
          <a:p>
            <a:pPr algn="just"/>
            <a:r>
              <a:rPr lang="es-PE" altLang="es-PE" dirty="0"/>
              <a:t>Según se requiera:</a:t>
            </a:r>
          </a:p>
          <a:p>
            <a:pPr algn="just"/>
            <a:endParaRPr lang="es-PE" altLang="es-PE" dirty="0"/>
          </a:p>
          <a:p>
            <a:pPr algn="just">
              <a:buFont typeface="Arial" charset="0"/>
              <a:buNone/>
            </a:pPr>
            <a:r>
              <a:rPr lang="es-PE" altLang="es-PE" b="1" dirty="0" smtClean="0"/>
              <a:t>7.-ÁREA </a:t>
            </a:r>
            <a:r>
              <a:rPr lang="es-PE" altLang="es-PE" b="1" dirty="0"/>
              <a:t>SEXUAL </a:t>
            </a:r>
          </a:p>
          <a:p>
            <a:pPr algn="just">
              <a:buFont typeface="Arial" charset="0"/>
              <a:buNone/>
            </a:pPr>
            <a:endParaRPr lang="es-PE" altLang="es-PE" b="1" dirty="0"/>
          </a:p>
          <a:p>
            <a:pPr algn="just">
              <a:buFont typeface="Arial" charset="0"/>
              <a:buNone/>
            </a:pPr>
            <a:r>
              <a:rPr lang="es-PE" altLang="es-PE" b="1" dirty="0"/>
              <a:t>En adultos:</a:t>
            </a:r>
          </a:p>
          <a:p>
            <a:pPr algn="just">
              <a:buFont typeface="Arial" charset="0"/>
              <a:buNone/>
            </a:pPr>
            <a:r>
              <a:rPr lang="es-PE" altLang="es-PE" dirty="0"/>
              <a:t>Identificación con su genero y rol de asignación. Señalar la presencia de indicadores de alteración (disfuncionalidad sexual, inestabilidad en su interacción con el sexo opuesto, </a:t>
            </a:r>
            <a:r>
              <a:rPr lang="es-PE" altLang="es-PE" dirty="0" err="1"/>
              <a:t>etc</a:t>
            </a:r>
            <a:r>
              <a:rPr lang="es-PE" altLang="es-PE" dirty="0"/>
              <a:t>).</a:t>
            </a:r>
          </a:p>
          <a:p>
            <a:pPr algn="just">
              <a:buFont typeface="Arial" charset="0"/>
              <a:buNone/>
            </a:pPr>
            <a:endParaRPr lang="es-PE" altLang="es-PE" b="1" dirty="0"/>
          </a:p>
          <a:p>
            <a:pPr algn="just">
              <a:buFont typeface="Arial" charset="0"/>
              <a:buNone/>
            </a:pPr>
            <a:r>
              <a:rPr lang="es-PE" altLang="es-PE" b="1" dirty="0"/>
              <a:t>En niños:</a:t>
            </a:r>
          </a:p>
          <a:p>
            <a:pPr algn="just"/>
            <a:r>
              <a:rPr lang="es-PE" altLang="es-PE" dirty="0"/>
              <a:t>Identificación con su genero de asignación. Reconocimiento de esquema corporal. Conocimientos acorde a su edad. Diferencia entre caricias y toques negativos. Señalar la presencia de indicadores de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sz="2400" dirty="0" smtClean="0">
                <a:solidFill>
                  <a:srgbClr val="C00000"/>
                </a:solidFill>
              </a:rPr>
              <a:t>CASACIÓN 1873-2015, LIMA: </a:t>
            </a:r>
            <a:r>
              <a:rPr lang="es-PE" sz="2400" b="1" dirty="0" smtClean="0">
                <a:solidFill>
                  <a:srgbClr val="C00000"/>
                </a:solidFill>
              </a:rPr>
              <a:t>VALORACIÓN INTEGRAL DE PERICIA PSICOLÓGICA </a:t>
            </a:r>
            <a:r>
              <a:rPr lang="es-PE" sz="2400" dirty="0" smtClean="0">
                <a:solidFill>
                  <a:srgbClr val="C00000"/>
                </a:solidFill>
              </a:rPr>
              <a:t>EN PROCESO DE VIOLENCIA FAMILIAR</a:t>
            </a:r>
            <a:endParaRPr lang="es-PE" sz="2400" dirty="0">
              <a:solidFill>
                <a:srgbClr val="C00000"/>
              </a:solidFill>
            </a:endParaRPr>
          </a:p>
        </p:txBody>
      </p:sp>
      <p:sp>
        <p:nvSpPr>
          <p:cNvPr id="3" name="2 Marcador de contenido"/>
          <p:cNvSpPr>
            <a:spLocks noGrp="1"/>
          </p:cNvSpPr>
          <p:nvPr>
            <p:ph idx="1"/>
          </p:nvPr>
        </p:nvSpPr>
        <p:spPr/>
        <p:txBody>
          <a:bodyPr/>
          <a:lstStyle/>
          <a:p>
            <a:pPr marL="0" indent="0" algn="just">
              <a:buNone/>
            </a:pPr>
            <a:r>
              <a:rPr lang="es-PE" sz="2000" dirty="0"/>
              <a:t>«</a:t>
            </a:r>
            <a:r>
              <a:rPr lang="es-PE" sz="2000" b="1" dirty="0"/>
              <a:t>Revisada la sentencia de vista, </a:t>
            </a:r>
            <a:r>
              <a:rPr lang="es-PE" sz="2000" dirty="0"/>
              <a:t>se observa que en efecto ésta </a:t>
            </a:r>
            <a:r>
              <a:rPr lang="es-PE" sz="2000" u="sng" dirty="0"/>
              <a:t>no solo basa su análisis sobre la Pericia Psicológica practicada a la denunciante, sino también evalúa las declaraciones de ambas partes (denunciante y presunto agresor</a:t>
            </a:r>
            <a:r>
              <a:rPr lang="es-PE" sz="2000" dirty="0"/>
              <a:t>) prestadas ante la Fiscalía Provincial de Familia y las denuncias policiales por él asentadas; sin embargo, en lo que respecta a la </a:t>
            </a:r>
            <a:r>
              <a:rPr lang="es-PE" sz="2000" u="sng" dirty="0"/>
              <a:t>Pericia Psicológica número 041683-2013-PSC-VF de la denunciante (folios 81), ésta ha sido merituada de modo parcial y no, en su integridad </a:t>
            </a:r>
            <a:r>
              <a:rPr lang="es-PE" sz="2000" dirty="0"/>
              <a:t>pues únicamente se ha considerado su segunda conclusión que señala que la denunciante tiene </a:t>
            </a:r>
            <a:r>
              <a:rPr lang="es-PE" sz="2000" b="1" dirty="0"/>
              <a:t>“reacción ansiosa situacional compatible a violencia familiar” </a:t>
            </a:r>
            <a:r>
              <a:rPr lang="es-PE" sz="2000" dirty="0"/>
              <a:t>y no, la primera conclusión en la cual se expresa características de su personalidad, afirmando que tiene </a:t>
            </a:r>
            <a:r>
              <a:rPr lang="es-PE" sz="2000" b="1" dirty="0"/>
              <a:t>“personalidad de rasgos inestables”, </a:t>
            </a:r>
            <a:r>
              <a:rPr lang="es-PE" sz="2000" dirty="0"/>
              <a:t>aspecto que requiere ser examinado a la luz de los hechos y en especial, del contexto en que la denunciante afirma se ha producido la amenaza en su contra. Actuar que se observa de autos, ha sido inicialmente realizado por el juez de origen en la sentencia de primera instancia, siendo más bien que la sentencia de vista se ha limitado a reproducir el análisis en lo que concierne a este extremo, en concreto de la Pericia Psicológica número 041683-2013-PSC-VF.»</a:t>
            </a:r>
          </a:p>
        </p:txBody>
      </p:sp>
    </p:spTree>
    <p:extLst>
      <p:ext uri="{BB962C8B-B14F-4D97-AF65-F5344CB8AC3E}">
        <p14:creationId xmlns:p14="http://schemas.microsoft.com/office/powerpoint/2010/main" val="335842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79425" y="484188"/>
            <a:ext cx="11377613" cy="611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chemeClr val="tx1"/>
                </a:solidFill>
                <a:latin typeface="Calibri" pitchFamily="32" charset="0"/>
              </a:defRPr>
            </a:lvl9pPr>
          </a:lstStyle>
          <a:p>
            <a:pPr algn="ctr" eaLnBrk="1" hangingPunct="1">
              <a:lnSpc>
                <a:spcPct val="110000"/>
              </a:lnSpc>
              <a:spcBef>
                <a:spcPts val="1000"/>
              </a:spcBef>
            </a:pPr>
            <a:r>
              <a:rPr lang="es-PE" altLang="es-PE" sz="2400" b="1" dirty="0">
                <a:solidFill>
                  <a:srgbClr val="C00000"/>
                </a:solidFill>
                <a:latin typeface="Tw Cen MT" pitchFamily="32" charset="0"/>
                <a:ea typeface="Microsoft YaHei" charset="-122"/>
              </a:rPr>
              <a:t>ELABORACIÓN DE LAS CONCLUSIONES PSICOLÓGICAS FORENSES</a:t>
            </a:r>
          </a:p>
          <a:p>
            <a:pPr algn="just" eaLnBrk="1" hangingPunct="1">
              <a:lnSpc>
                <a:spcPct val="110000"/>
              </a:lnSpc>
              <a:spcBef>
                <a:spcPts val="1000"/>
              </a:spcBef>
            </a:pPr>
            <a:r>
              <a:rPr lang="es-PE" altLang="es-PE" sz="2400" dirty="0">
                <a:solidFill>
                  <a:schemeClr val="tx2"/>
                </a:solidFill>
                <a:latin typeface="Tw Cen MT" pitchFamily="32" charset="0"/>
                <a:ea typeface="Microsoft YaHei" charset="-122"/>
              </a:rPr>
              <a:t>Estas son referenciales y se colocarán según  lo requiera el caso.</a:t>
            </a:r>
          </a:p>
          <a:p>
            <a:pPr algn="just" eaLnBrk="1" hangingPunct="1">
              <a:lnSpc>
                <a:spcPct val="110000"/>
              </a:lnSpc>
              <a:spcBef>
                <a:spcPts val="1000"/>
              </a:spcBef>
            </a:pPr>
            <a:endParaRPr lang="es-PE" altLang="es-PE" sz="800" dirty="0">
              <a:solidFill>
                <a:schemeClr val="tx2"/>
              </a:solidFill>
              <a:latin typeface="Tw Cen MT" pitchFamily="32" charset="0"/>
              <a:ea typeface="Microsoft YaHei" charset="-122"/>
            </a:endParaRPr>
          </a:p>
          <a:p>
            <a:pPr algn="just" eaLnBrk="1" hangingPunct="1">
              <a:lnSpc>
                <a:spcPct val="110000"/>
              </a:lnSpc>
              <a:spcBef>
                <a:spcPts val="1000"/>
              </a:spcBef>
            </a:pPr>
            <a:r>
              <a:rPr lang="es-PE" altLang="es-PE" sz="2400" b="1" u="sng" dirty="0">
                <a:solidFill>
                  <a:srgbClr val="C00000"/>
                </a:solidFill>
                <a:latin typeface="Tw Cen MT" pitchFamily="32" charset="0"/>
                <a:ea typeface="Microsoft YaHei" charset="-122"/>
              </a:rPr>
              <a:t>En casos de adultos y adultos mayores:</a:t>
            </a:r>
          </a:p>
          <a:p>
            <a:pPr algn="just" eaLnBrk="1" hangingPunct="1">
              <a:lnSpc>
                <a:spcPct val="110000"/>
              </a:lnSpc>
              <a:spcBef>
                <a:spcPts val="1000"/>
              </a:spcBef>
              <a:buClr>
                <a:srgbClr val="D35940"/>
              </a:buClr>
            </a:pPr>
            <a:r>
              <a:rPr lang="es-PE" altLang="es-PE" sz="2000" dirty="0" smtClean="0">
                <a:solidFill>
                  <a:srgbClr val="0E3554"/>
                </a:solidFill>
                <a:latin typeface="Tw Cen MT" pitchFamily="32" charset="0"/>
                <a:ea typeface="Microsoft YaHei" charset="-122"/>
              </a:rPr>
              <a:t>1.  </a:t>
            </a:r>
            <a:r>
              <a:rPr lang="es-PE" altLang="es-PE" sz="2000" u="sng" dirty="0" smtClean="0">
                <a:solidFill>
                  <a:srgbClr val="0E3554"/>
                </a:solidFill>
                <a:latin typeface="Tw Cen MT" pitchFamily="32" charset="0"/>
                <a:ea typeface="Microsoft YaHei" charset="-122"/>
              </a:rPr>
              <a:t>Diagnóstico </a:t>
            </a:r>
            <a:r>
              <a:rPr lang="es-PE" altLang="es-PE" sz="2000" u="sng" dirty="0">
                <a:solidFill>
                  <a:srgbClr val="0E3554"/>
                </a:solidFill>
                <a:latin typeface="Tw Cen MT" pitchFamily="32" charset="0"/>
                <a:ea typeface="Microsoft YaHei" charset="-122"/>
              </a:rPr>
              <a:t>psicológico forense </a:t>
            </a:r>
            <a:r>
              <a:rPr lang="es-PE" altLang="es-PE" sz="2000" dirty="0">
                <a:solidFill>
                  <a:srgbClr val="0E3554"/>
                </a:solidFill>
                <a:latin typeface="Tw Cen MT" pitchFamily="32" charset="0"/>
                <a:ea typeface="Microsoft YaHei" charset="-122"/>
              </a:rPr>
              <a:t>(señalando la afectación psicológica u otra </a:t>
            </a:r>
            <a:r>
              <a:rPr lang="es-PE" altLang="es-PE" sz="2000" dirty="0" smtClean="0">
                <a:solidFill>
                  <a:srgbClr val="0E3554"/>
                </a:solidFill>
                <a:latin typeface="Tw Cen MT" pitchFamily="32" charset="0"/>
                <a:ea typeface="Microsoft YaHei" charset="-122"/>
              </a:rPr>
              <a:t>alteración que </a:t>
            </a:r>
            <a:r>
              <a:rPr lang="es-PE" altLang="es-PE" sz="2000" dirty="0">
                <a:solidFill>
                  <a:srgbClr val="0E3554"/>
                </a:solidFill>
                <a:latin typeface="Tw Cen MT" pitchFamily="32" charset="0"/>
                <a:ea typeface="Microsoft YaHei" charset="-122"/>
              </a:rPr>
              <a:t>presente el evaluado).</a:t>
            </a:r>
          </a:p>
          <a:p>
            <a:pPr algn="just" eaLnBrk="1" hangingPunct="1">
              <a:lnSpc>
                <a:spcPct val="110000"/>
              </a:lnSpc>
              <a:spcBef>
                <a:spcPts val="1000"/>
              </a:spcBef>
            </a:pPr>
            <a:r>
              <a:rPr lang="es-PE" altLang="es-PE" sz="2000" dirty="0">
                <a:solidFill>
                  <a:srgbClr val="0E3554"/>
                </a:solidFill>
                <a:latin typeface="Tw Cen MT" pitchFamily="32" charset="0"/>
                <a:ea typeface="Microsoft YaHei" charset="-122"/>
              </a:rPr>
              <a:t>2.  </a:t>
            </a:r>
            <a:r>
              <a:rPr lang="es-PE" altLang="es-PE" sz="2000" u="sng" dirty="0">
                <a:solidFill>
                  <a:srgbClr val="0E3554"/>
                </a:solidFill>
                <a:latin typeface="Tw Cen MT" pitchFamily="32" charset="0"/>
                <a:ea typeface="Microsoft YaHei" charset="-122"/>
              </a:rPr>
              <a:t>Hecho o evento violento</a:t>
            </a:r>
            <a:r>
              <a:rPr lang="es-PE" altLang="es-PE" sz="2000" dirty="0">
                <a:solidFill>
                  <a:srgbClr val="0E3554"/>
                </a:solidFill>
                <a:latin typeface="Tw Cen MT" pitchFamily="32" charset="0"/>
                <a:ea typeface="Microsoft YaHei" charset="-122"/>
              </a:rPr>
              <a:t> que generó el diagnóstico psicológico forense.</a:t>
            </a:r>
          </a:p>
          <a:p>
            <a:pPr algn="just" eaLnBrk="1" hangingPunct="1">
              <a:lnSpc>
                <a:spcPct val="110000"/>
              </a:lnSpc>
              <a:spcBef>
                <a:spcPts val="1000"/>
              </a:spcBef>
            </a:pPr>
            <a:r>
              <a:rPr lang="es-PE" altLang="es-PE" sz="2000" dirty="0">
                <a:solidFill>
                  <a:srgbClr val="0E3554"/>
                </a:solidFill>
                <a:latin typeface="Tw Cen MT" pitchFamily="32" charset="0"/>
                <a:ea typeface="Microsoft YaHei" charset="-122"/>
              </a:rPr>
              <a:t>3.  </a:t>
            </a:r>
            <a:r>
              <a:rPr lang="es-PE" altLang="es-PE" sz="2000" u="sng" dirty="0">
                <a:solidFill>
                  <a:srgbClr val="0E3554"/>
                </a:solidFill>
                <a:latin typeface="Tw Cen MT" pitchFamily="32" charset="0"/>
                <a:ea typeface="Microsoft YaHei" charset="-122"/>
              </a:rPr>
              <a:t>Personalidad</a:t>
            </a:r>
            <a:r>
              <a:rPr lang="es-PE" altLang="es-PE" sz="2000" dirty="0">
                <a:solidFill>
                  <a:srgbClr val="0E3554"/>
                </a:solidFill>
                <a:latin typeface="Tw Cen MT" pitchFamily="32" charset="0"/>
                <a:ea typeface="Microsoft YaHei" charset="-122"/>
              </a:rPr>
              <a:t> o características comportamentales del evaluado.</a:t>
            </a:r>
          </a:p>
          <a:p>
            <a:pPr algn="just" eaLnBrk="1" hangingPunct="1">
              <a:lnSpc>
                <a:spcPct val="110000"/>
              </a:lnSpc>
              <a:spcBef>
                <a:spcPts val="1000"/>
              </a:spcBef>
              <a:buClr>
                <a:srgbClr val="D35940"/>
              </a:buClr>
            </a:pPr>
            <a:r>
              <a:rPr lang="es-PE" altLang="es-PE" sz="2000" dirty="0">
                <a:solidFill>
                  <a:srgbClr val="0E3554"/>
                </a:solidFill>
                <a:latin typeface="Tw Cen MT" pitchFamily="32" charset="0"/>
                <a:ea typeface="Microsoft YaHei" charset="-122"/>
              </a:rPr>
              <a:t>4.  </a:t>
            </a:r>
            <a:r>
              <a:rPr lang="es-PE" altLang="es-PE" sz="2000" u="sng" dirty="0">
                <a:solidFill>
                  <a:srgbClr val="0E3554"/>
                </a:solidFill>
                <a:latin typeface="Tw Cen MT" pitchFamily="32" charset="0"/>
                <a:ea typeface="Microsoft YaHei" charset="-122"/>
              </a:rPr>
              <a:t>Vulnerabilidad y riesgo </a:t>
            </a:r>
            <a:r>
              <a:rPr lang="es-PE" altLang="es-PE" sz="2000" dirty="0">
                <a:solidFill>
                  <a:srgbClr val="0E3554"/>
                </a:solidFill>
                <a:latin typeface="Tw Cen MT" pitchFamily="32" charset="0"/>
                <a:ea typeface="Microsoft YaHei" charset="-122"/>
              </a:rPr>
              <a:t>del evaluado.</a:t>
            </a:r>
          </a:p>
          <a:p>
            <a:pPr algn="just" eaLnBrk="1" hangingPunct="1">
              <a:lnSpc>
                <a:spcPct val="110000"/>
              </a:lnSpc>
              <a:spcBef>
                <a:spcPts val="1000"/>
              </a:spcBef>
              <a:buClr>
                <a:srgbClr val="D35940"/>
              </a:buClr>
            </a:pPr>
            <a:r>
              <a:rPr lang="es-PE" altLang="es-PE" sz="2000" dirty="0">
                <a:solidFill>
                  <a:srgbClr val="0E3554"/>
                </a:solidFill>
                <a:latin typeface="Tw Cen MT" pitchFamily="32" charset="0"/>
                <a:ea typeface="Microsoft YaHei" charset="-122"/>
              </a:rPr>
              <a:t>5. En caso se solicite la valoración del Daño Psíquico, señalar si reúne </a:t>
            </a:r>
            <a:r>
              <a:rPr lang="es-PE" altLang="es-PE" sz="2000" dirty="0" smtClean="0">
                <a:solidFill>
                  <a:srgbClr val="0E3554"/>
                </a:solidFill>
                <a:latin typeface="Tw Cen MT" pitchFamily="32" charset="0"/>
                <a:ea typeface="Microsoft YaHei" charset="-122"/>
              </a:rPr>
              <a:t>los criterios </a:t>
            </a:r>
            <a:r>
              <a:rPr lang="es-PE" altLang="es-PE" sz="2000" dirty="0">
                <a:solidFill>
                  <a:srgbClr val="0E3554"/>
                </a:solidFill>
                <a:latin typeface="Tw Cen MT" pitchFamily="32" charset="0"/>
                <a:ea typeface="Microsoft YaHei" charset="-122"/>
              </a:rPr>
              <a:t>para </a:t>
            </a:r>
            <a:r>
              <a:rPr lang="es-PE" altLang="es-PE" sz="2000" dirty="0" smtClean="0">
                <a:solidFill>
                  <a:srgbClr val="0E3554"/>
                </a:solidFill>
                <a:latin typeface="Tw Cen MT" pitchFamily="32" charset="0"/>
                <a:ea typeface="Microsoft YaHei" charset="-122"/>
              </a:rPr>
              <a:t>dicha  valoración.</a:t>
            </a:r>
          </a:p>
          <a:p>
            <a:pPr algn="just" eaLnBrk="1" hangingPunct="1">
              <a:lnSpc>
                <a:spcPct val="110000"/>
              </a:lnSpc>
              <a:spcBef>
                <a:spcPts val="1000"/>
              </a:spcBef>
              <a:buClr>
                <a:srgbClr val="D35940"/>
              </a:buClr>
            </a:pPr>
            <a:r>
              <a:rPr lang="es-PE" altLang="es-PE" sz="2000" dirty="0" smtClean="0">
                <a:solidFill>
                  <a:srgbClr val="0E3554"/>
                </a:solidFill>
                <a:latin typeface="Tw Cen MT" pitchFamily="32" charset="0"/>
                <a:ea typeface="Microsoft YaHei" charset="-122"/>
              </a:rPr>
              <a:t>6</a:t>
            </a:r>
            <a:r>
              <a:rPr lang="es-PE" altLang="es-PE" sz="2000" dirty="0">
                <a:solidFill>
                  <a:srgbClr val="0E3554"/>
                </a:solidFill>
                <a:latin typeface="Tw Cen MT" pitchFamily="32" charset="0"/>
                <a:ea typeface="Microsoft YaHei" charset="-122"/>
              </a:rPr>
              <a:t>.  Recomendaciones o sugerencias.</a:t>
            </a:r>
          </a:p>
        </p:txBody>
      </p:sp>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79425" y="484188"/>
            <a:ext cx="10264775" cy="582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2" charset="0"/>
              </a:defRPr>
            </a:lvl9pPr>
          </a:lstStyle>
          <a:p>
            <a:pPr algn="ctr" eaLnBrk="1" hangingPunct="1">
              <a:lnSpc>
                <a:spcPct val="110000"/>
              </a:lnSpc>
              <a:spcBef>
                <a:spcPts val="1000"/>
              </a:spcBef>
            </a:pPr>
            <a:r>
              <a:rPr lang="es-PE" altLang="es-PE" sz="2400" b="1" dirty="0" smtClean="0">
                <a:solidFill>
                  <a:srgbClr val="CC0000"/>
                </a:solidFill>
                <a:latin typeface="Tw Cen MT" pitchFamily="32" charset="0"/>
                <a:ea typeface="Microsoft YaHei" charset="-122"/>
              </a:rPr>
              <a:t>DIAGNÓSTICO PSICOLÓGICO FORENSE</a:t>
            </a:r>
          </a:p>
          <a:p>
            <a:pPr eaLnBrk="1" hangingPunct="1">
              <a:lnSpc>
                <a:spcPct val="110000"/>
              </a:lnSpc>
              <a:spcBef>
                <a:spcPts val="1000"/>
              </a:spcBef>
            </a:pPr>
            <a:endParaRPr lang="es-PE" altLang="es-PE" sz="2400" b="1" dirty="0" smtClean="0">
              <a:solidFill>
                <a:srgbClr val="993300"/>
              </a:solidFill>
              <a:latin typeface="Tw Cen MT" pitchFamily="32" charset="0"/>
              <a:ea typeface="Microsoft YaHei" charset="-122"/>
            </a:endParaRPr>
          </a:p>
          <a:p>
            <a:pPr eaLnBrk="1" hangingPunct="1">
              <a:lnSpc>
                <a:spcPct val="110000"/>
              </a:lnSpc>
              <a:spcBef>
                <a:spcPts val="1000"/>
              </a:spcBef>
            </a:pPr>
            <a:r>
              <a:rPr lang="es-PE" altLang="es-PE" sz="2400" b="1" dirty="0" smtClean="0">
                <a:solidFill>
                  <a:srgbClr val="CC0000"/>
                </a:solidFill>
                <a:latin typeface="Tw Cen MT" pitchFamily="32" charset="0"/>
                <a:ea typeface="Microsoft YaHei" charset="-122"/>
              </a:rPr>
              <a:t>CONCLUSIONES CLÍNICO – FORENSES: </a:t>
            </a:r>
          </a:p>
          <a:p>
            <a:pPr algn="just" eaLnBrk="1" hangingPunct="1">
              <a:spcBef>
                <a:spcPts val="1000"/>
              </a:spcBef>
              <a:buClr>
                <a:srgbClr val="0E3554"/>
              </a:buClr>
              <a:buFont typeface="Arial" charset="0"/>
              <a:buChar char="•"/>
            </a:pPr>
            <a:r>
              <a:rPr lang="es-PE" altLang="es-PE" sz="2400" dirty="0" smtClean="0">
                <a:solidFill>
                  <a:srgbClr val="0E3554"/>
                </a:solidFill>
                <a:latin typeface="Tw Cen MT" pitchFamily="32" charset="0"/>
                <a:ea typeface="Microsoft YaHei" charset="-122"/>
              </a:rPr>
              <a:t>  Afectación emocional</a:t>
            </a:r>
          </a:p>
          <a:p>
            <a:pPr algn="just" eaLnBrk="1" hangingPunct="1">
              <a:spcBef>
                <a:spcPts val="1000"/>
              </a:spcBef>
              <a:buClr>
                <a:srgbClr val="0E3554"/>
              </a:buClr>
              <a:buFont typeface="Arial" charset="0"/>
              <a:buChar char="•"/>
            </a:pPr>
            <a:r>
              <a:rPr lang="es-PE" altLang="es-PE" sz="2400" dirty="0" smtClean="0">
                <a:solidFill>
                  <a:srgbClr val="0E3554"/>
                </a:solidFill>
                <a:latin typeface="Tw Cen MT" pitchFamily="32" charset="0"/>
                <a:ea typeface="Microsoft YaHei" charset="-122"/>
              </a:rPr>
              <a:t>  Reacción ansiosa situacional</a:t>
            </a:r>
          </a:p>
          <a:p>
            <a:pPr algn="just" eaLnBrk="1" hangingPunct="1">
              <a:spcBef>
                <a:spcPts val="1000"/>
              </a:spcBef>
              <a:buClr>
                <a:srgbClr val="0E3554"/>
              </a:buClr>
              <a:buFont typeface="Arial" charset="0"/>
              <a:buChar char="•"/>
            </a:pPr>
            <a:r>
              <a:rPr lang="es-PE" altLang="es-PE" sz="2400" dirty="0" smtClean="0">
                <a:solidFill>
                  <a:srgbClr val="0E3554"/>
                </a:solidFill>
                <a:latin typeface="Tw Cen MT" pitchFamily="32" charset="0"/>
                <a:ea typeface="Microsoft YaHei" charset="-122"/>
              </a:rPr>
              <a:t>  No se evidencian indicadores de afectación emocional</a:t>
            </a:r>
          </a:p>
          <a:p>
            <a:pPr algn="just" eaLnBrk="1" hangingPunct="1">
              <a:lnSpc>
                <a:spcPct val="110000"/>
              </a:lnSpc>
              <a:spcBef>
                <a:spcPts val="1000"/>
              </a:spcBef>
              <a:buClr>
                <a:srgbClr val="0E3554"/>
              </a:buClr>
              <a:buFont typeface="Arial" charset="0"/>
              <a:buChar char="•"/>
            </a:pPr>
            <a:endParaRPr lang="es-PE" altLang="es-PE" sz="2400" dirty="0" smtClean="0">
              <a:solidFill>
                <a:srgbClr val="0E3554"/>
              </a:solidFill>
              <a:latin typeface="Tw Cen MT" pitchFamily="32" charset="0"/>
              <a:ea typeface="Microsoft YaHei" charset="-122"/>
            </a:endParaRPr>
          </a:p>
          <a:p>
            <a:pPr eaLnBrk="1"/>
            <a:r>
              <a:rPr lang="es-PE" altLang="es-PE" sz="2400" dirty="0">
                <a:solidFill>
                  <a:srgbClr val="0E3554"/>
                </a:solidFill>
                <a:latin typeface="Tw Cen MT" pitchFamily="32" charset="0"/>
                <a:ea typeface="Microsoft YaHei" charset="-122"/>
              </a:rPr>
              <a:t> </a:t>
            </a:r>
            <a:r>
              <a:rPr lang="es-PE" altLang="es-PE" sz="2400" b="1" dirty="0">
                <a:solidFill>
                  <a:srgbClr val="C00000"/>
                </a:solidFill>
                <a:latin typeface="Tw Cen MT" pitchFamily="32" charset="0"/>
                <a:ea typeface="Microsoft YaHei" charset="-122"/>
              </a:rPr>
              <a:t>DIAGNÓSTICOS CLÍNICOS (CIE 10):</a:t>
            </a:r>
          </a:p>
          <a:p>
            <a:pPr marL="342900" indent="-342900" eaLnBrk="1">
              <a:buFont typeface="Arial" pitchFamily="34" charset="0"/>
              <a:buChar char="•"/>
            </a:pPr>
            <a:r>
              <a:rPr lang="es-PE" altLang="es-PE" sz="2400" dirty="0">
                <a:solidFill>
                  <a:srgbClr val="0E3554"/>
                </a:solidFill>
                <a:latin typeface="Tw Cen MT" pitchFamily="32" charset="0"/>
                <a:ea typeface="Microsoft YaHei" charset="-122"/>
              </a:rPr>
              <a:t>Reacción a estrés agudo</a:t>
            </a:r>
          </a:p>
          <a:p>
            <a:pPr marL="342900" indent="-342900" eaLnBrk="1">
              <a:buFont typeface="Arial" pitchFamily="34" charset="0"/>
              <a:buChar char="•"/>
            </a:pPr>
            <a:r>
              <a:rPr lang="es-PE" altLang="es-PE" sz="2400" dirty="0">
                <a:solidFill>
                  <a:srgbClr val="0E3554"/>
                </a:solidFill>
                <a:latin typeface="Tw Cen MT" pitchFamily="32" charset="0"/>
                <a:ea typeface="Microsoft YaHei" charset="-122"/>
              </a:rPr>
              <a:t>Trastorno de adaptación</a:t>
            </a:r>
          </a:p>
          <a:p>
            <a:pPr marL="342900" indent="-342900" eaLnBrk="1">
              <a:buFont typeface="Arial" pitchFamily="34" charset="0"/>
              <a:buChar char="•"/>
            </a:pPr>
            <a:r>
              <a:rPr lang="es-PE" altLang="es-PE" sz="2400" dirty="0">
                <a:solidFill>
                  <a:srgbClr val="0E3554"/>
                </a:solidFill>
                <a:latin typeface="Tw Cen MT" pitchFamily="32" charset="0"/>
                <a:ea typeface="Microsoft YaHei" charset="-122"/>
              </a:rPr>
              <a:t>Trastorno de estrés postraumático</a:t>
            </a:r>
          </a:p>
          <a:p>
            <a:pPr eaLnBrk="1"/>
            <a:endParaRPr lang="es-PE" altLang="es-PE" sz="2400" dirty="0">
              <a:solidFill>
                <a:srgbClr val="0E3554"/>
              </a:solidFill>
              <a:latin typeface="Tw Cen MT" pitchFamily="32" charset="0"/>
              <a:ea typeface="Microsoft YaHei"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90115"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79425" y="1254125"/>
            <a:ext cx="11449050" cy="5199063"/>
          </a:xfrm>
        </p:spPr>
        <p:txBody>
          <a:bodyPr/>
          <a:lstStyle/>
          <a:p>
            <a:pPr algn="l">
              <a:buFont typeface="Times New Roman" pitchFamily="16" charset="0"/>
              <a:buNone/>
              <a:defRPr/>
            </a:pPr>
            <a:r>
              <a:rPr lang="es-PE" sz="2400" b="1" u="sng" dirty="0" smtClean="0">
                <a:solidFill>
                  <a:srgbClr val="FF0000"/>
                </a:solidFill>
              </a:rPr>
              <a:t>EJEMPLOS DE CONCLUSIONES POR ÁREAS</a:t>
            </a:r>
            <a:endParaRPr lang="es-PE" sz="2400" dirty="0" smtClean="0">
              <a:solidFill>
                <a:srgbClr val="FF0000"/>
              </a:solidFill>
            </a:endParaRPr>
          </a:p>
          <a:p>
            <a:pPr algn="l">
              <a:buFont typeface="Times New Roman" pitchFamily="16" charset="0"/>
              <a:buNone/>
              <a:defRPr/>
            </a:pPr>
            <a:r>
              <a:rPr lang="es-PE" sz="2400" b="1" dirty="0" smtClean="0"/>
              <a:t> </a:t>
            </a:r>
            <a:endParaRPr lang="es-PE" sz="2400" dirty="0" smtClean="0"/>
          </a:p>
          <a:p>
            <a:pPr marL="457200" indent="-457200" algn="l">
              <a:buFont typeface="Times New Roman" pitchFamily="16" charset="0"/>
              <a:buAutoNum type="arabicPeriod"/>
              <a:defRPr/>
            </a:pPr>
            <a:r>
              <a:rPr lang="es-PE" sz="2400" b="1" dirty="0" smtClean="0"/>
              <a:t>EL </a:t>
            </a:r>
            <a:r>
              <a:rPr lang="es-PE" sz="2400" b="1" dirty="0"/>
              <a:t>DIAGNÓSTICO CLÍNICO </a:t>
            </a:r>
            <a:r>
              <a:rPr lang="es-PE" sz="2400" b="1" dirty="0" smtClean="0"/>
              <a:t>FORENSE:</a:t>
            </a:r>
          </a:p>
          <a:p>
            <a:pPr algn="l">
              <a:defRPr/>
            </a:pPr>
            <a:r>
              <a:rPr lang="es-PE" sz="2000" dirty="0" smtClean="0"/>
              <a:t>SEÑALARÁ </a:t>
            </a:r>
            <a:r>
              <a:rPr lang="es-PE" sz="2000" dirty="0"/>
              <a:t>LA AFECTACIÓN PSICOLÓGICA U OTRA ALTERACIÓN QUE PRESENTE EL EVALUADO:</a:t>
            </a:r>
          </a:p>
          <a:p>
            <a:pPr marL="265113" indent="-265113" algn="l">
              <a:buFont typeface="Times New Roman" pitchFamily="16" charset="0"/>
              <a:buNone/>
              <a:defRPr/>
            </a:pPr>
            <a:r>
              <a:rPr lang="es-PE" sz="2000" dirty="0"/>
              <a:t> </a:t>
            </a:r>
          </a:p>
          <a:p>
            <a:pPr marL="265113" algn="l">
              <a:buFont typeface="Times New Roman" pitchFamily="16" charset="0"/>
              <a:buNone/>
              <a:defRPr/>
            </a:pPr>
            <a:r>
              <a:rPr lang="es-PE" sz="2000" dirty="0" smtClean="0"/>
              <a:t>-   NO </a:t>
            </a:r>
            <a:r>
              <a:rPr lang="es-PE" sz="2000" dirty="0"/>
              <a:t>SE EVIDENCIAN INDICADORES DE AFECTACIÓN EMOCIONAL</a:t>
            </a:r>
          </a:p>
          <a:p>
            <a:pPr marL="265113" algn="l">
              <a:buFont typeface="Times New Roman" pitchFamily="16" charset="0"/>
              <a:buNone/>
              <a:defRPr/>
            </a:pPr>
            <a:r>
              <a:rPr lang="es-PE" sz="2000" dirty="0" smtClean="0"/>
              <a:t>-   SE </a:t>
            </a:r>
            <a:r>
              <a:rPr lang="es-PE" sz="2000" dirty="0"/>
              <a:t>EVIDENCIAN INDICADORES DE AFECTACIÓN EMOCIONAL</a:t>
            </a:r>
          </a:p>
          <a:p>
            <a:pPr marL="265113" algn="l">
              <a:buFont typeface="Times New Roman" pitchFamily="16" charset="0"/>
              <a:buNone/>
              <a:defRPr/>
            </a:pPr>
            <a:r>
              <a:rPr lang="es-PE" sz="2000" dirty="0" smtClean="0"/>
              <a:t>-   REACCIÓN </a:t>
            </a:r>
            <a:r>
              <a:rPr lang="es-PE" sz="2000" dirty="0"/>
              <a:t>ANSIOSA SITUACIONAL</a:t>
            </a:r>
          </a:p>
          <a:p>
            <a:pPr marL="265113" algn="l">
              <a:buFont typeface="Times New Roman" pitchFamily="16" charset="0"/>
              <a:buNone/>
              <a:defRPr/>
            </a:pPr>
            <a:r>
              <a:rPr lang="es-PE" sz="2000" b="1" dirty="0"/>
              <a:t> </a:t>
            </a:r>
            <a:endParaRPr lang="es-PE" sz="2000" dirty="0"/>
          </a:p>
          <a:p>
            <a:pPr marL="265113" algn="l">
              <a:buFont typeface="Times New Roman" pitchFamily="16" charset="0"/>
              <a:buNone/>
              <a:defRPr/>
            </a:pPr>
            <a:r>
              <a:rPr lang="es-PE" sz="2000" b="1" dirty="0"/>
              <a:t>CIE 10:</a:t>
            </a:r>
            <a:endParaRPr lang="es-PE" sz="2000" dirty="0"/>
          </a:p>
          <a:p>
            <a:pPr marL="265113" lvl="1" algn="l">
              <a:buFont typeface="Times New Roman" pitchFamily="16" charset="0"/>
              <a:buNone/>
              <a:defRPr/>
            </a:pPr>
            <a:r>
              <a:rPr lang="es-PE" sz="2000" dirty="0" smtClean="0"/>
              <a:t>-   REACCION </a:t>
            </a:r>
            <a:r>
              <a:rPr lang="es-PE" sz="2000" dirty="0"/>
              <a:t>A </a:t>
            </a:r>
            <a:r>
              <a:rPr lang="es-PE" sz="2000" dirty="0" smtClean="0"/>
              <a:t>ESTRÉS </a:t>
            </a:r>
            <a:r>
              <a:rPr lang="es-PE" sz="2000" dirty="0"/>
              <a:t>AGUDO</a:t>
            </a:r>
          </a:p>
          <a:p>
            <a:pPr marL="265113" lvl="1" algn="l">
              <a:buFont typeface="Times New Roman" pitchFamily="16" charset="0"/>
              <a:buNone/>
              <a:defRPr/>
            </a:pPr>
            <a:r>
              <a:rPr lang="es-PE" sz="2000" dirty="0" smtClean="0"/>
              <a:t>-   TRASTORNO </a:t>
            </a:r>
            <a:r>
              <a:rPr lang="es-PE" sz="2000" dirty="0"/>
              <a:t>ADAPTATIVO O DE ADAPTACIÓN</a:t>
            </a:r>
          </a:p>
          <a:p>
            <a:pPr marL="265113" lvl="1" algn="l">
              <a:buFont typeface="Times New Roman" pitchFamily="16" charset="0"/>
              <a:buNone/>
              <a:defRPr/>
            </a:pPr>
            <a:r>
              <a:rPr lang="es-PE" sz="2000" dirty="0" smtClean="0"/>
              <a:t>-   TRASTORNO </a:t>
            </a:r>
            <a:r>
              <a:rPr lang="es-PE" sz="2000" dirty="0"/>
              <a:t>DE ESTRÉS POSTRAUMÁTICO</a:t>
            </a:r>
          </a:p>
          <a:p>
            <a:pPr marL="265113"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90118"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92163"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92164"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371475" y="1147763"/>
            <a:ext cx="11449050" cy="5305425"/>
          </a:xfrm>
        </p:spPr>
        <p:txBody>
          <a:bodyPr/>
          <a:lstStyle/>
          <a:p>
            <a:pPr algn="l">
              <a:buFont typeface="Times New Roman" pitchFamily="16" charset="0"/>
              <a:buNone/>
              <a:defRPr/>
            </a:pPr>
            <a:r>
              <a:rPr lang="es-PE" sz="2400" b="1" dirty="0" smtClean="0"/>
              <a:t>2. EL </a:t>
            </a:r>
            <a:r>
              <a:rPr lang="es-PE" sz="2400" b="1" dirty="0"/>
              <a:t>HECHO O EVENTO VIOLENTO QUE GENERÓ EL DIAGNÓSTICO CLÍNICO FORENSE:</a:t>
            </a:r>
            <a:endParaRPr lang="es-PE" sz="2400" dirty="0"/>
          </a:p>
          <a:p>
            <a:pPr algn="l">
              <a:buFont typeface="Times New Roman" pitchFamily="16" charset="0"/>
              <a:buNone/>
              <a:defRPr/>
            </a:pPr>
            <a:r>
              <a:rPr lang="es-PE" sz="2400" dirty="0"/>
              <a:t> </a:t>
            </a:r>
          </a:p>
          <a:p>
            <a:pPr marL="442913" indent="-177800" algn="l">
              <a:buFont typeface="Times New Roman" pitchFamily="16" charset="0"/>
              <a:buNone/>
              <a:defRPr/>
            </a:pPr>
            <a:r>
              <a:rPr lang="es-PE" sz="2400" dirty="0" smtClean="0"/>
              <a:t>-   EVENTO </a:t>
            </a:r>
            <a:r>
              <a:rPr lang="es-PE" sz="2400" dirty="0"/>
              <a:t>ÚNICO DE AGRESIÓN O VIOLENCIA  (física / psicológica / sexual / verbal)</a:t>
            </a:r>
          </a:p>
          <a:p>
            <a:pPr marL="442913" indent="-177800" algn="l">
              <a:buFont typeface="Times New Roman" pitchFamily="16" charset="0"/>
              <a:buNone/>
              <a:defRPr/>
            </a:pPr>
            <a:r>
              <a:rPr lang="es-PE" sz="2400" dirty="0" smtClean="0"/>
              <a:t>-   DINÁMICA </a:t>
            </a:r>
            <a:r>
              <a:rPr lang="es-PE" sz="2400" dirty="0"/>
              <a:t>DE CONFLICTO DE PAREJA</a:t>
            </a:r>
          </a:p>
          <a:p>
            <a:pPr marL="442913" indent="-177800" algn="l">
              <a:buFont typeface="Times New Roman" pitchFamily="16" charset="0"/>
              <a:buNone/>
              <a:defRPr/>
            </a:pPr>
            <a:r>
              <a:rPr lang="es-PE" sz="2400" dirty="0" smtClean="0"/>
              <a:t>-   DINÁMICA </a:t>
            </a:r>
            <a:r>
              <a:rPr lang="es-PE" sz="2400" dirty="0"/>
              <a:t>DE CONFLICTO FAMILIAR</a:t>
            </a:r>
          </a:p>
          <a:p>
            <a:pPr marL="442913" indent="-177800" algn="l">
              <a:buFont typeface="Times New Roman" pitchFamily="16" charset="0"/>
              <a:buNone/>
              <a:defRPr/>
            </a:pPr>
            <a:r>
              <a:rPr lang="es-PE" sz="2400" dirty="0" smtClean="0"/>
              <a:t>-   DINÁMICA </a:t>
            </a:r>
            <a:r>
              <a:rPr lang="es-PE" sz="2400" dirty="0"/>
              <a:t>DE VIOLENCIA FAMILIAR</a:t>
            </a:r>
          </a:p>
          <a:p>
            <a:pPr marL="442913" indent="-177800" algn="l">
              <a:buFont typeface="Times New Roman" pitchFamily="16" charset="0"/>
              <a:buNone/>
              <a:defRPr/>
            </a:pPr>
            <a:r>
              <a:rPr lang="es-PE" sz="2400" dirty="0" smtClean="0"/>
              <a:t>-   DINÁMICA </a:t>
            </a:r>
            <a:r>
              <a:rPr lang="es-PE" sz="2400" dirty="0"/>
              <a:t>DE VIOLENCIA SOCIAL</a:t>
            </a:r>
          </a:p>
          <a:p>
            <a:pPr marL="530225" indent="-265113" algn="l">
              <a:buFont typeface="Times New Roman" pitchFamily="16" charset="0"/>
              <a:buNone/>
              <a:defRPr/>
            </a:pPr>
            <a:r>
              <a:rPr lang="es-PE" sz="2400" dirty="0" smtClean="0"/>
              <a:t>-   DINAMICA </a:t>
            </a:r>
            <a:r>
              <a:rPr lang="es-PE" sz="2400" dirty="0"/>
              <a:t>DE CONFLICTO (otros conflictos, </a:t>
            </a:r>
            <a:r>
              <a:rPr lang="es-PE" sz="2400" dirty="0" err="1"/>
              <a:t>ejm</a:t>
            </a:r>
            <a:r>
              <a:rPr lang="es-PE" sz="2400" dirty="0"/>
              <a:t>: asociado a disputa de bien </a:t>
            </a:r>
            <a:r>
              <a:rPr lang="es-PE" sz="2400" dirty="0" smtClean="0"/>
              <a:t>inmueble).</a:t>
            </a:r>
            <a:endParaRPr lang="es-PE" sz="2400" dirty="0"/>
          </a:p>
          <a:p>
            <a:pPr marL="530225" indent="-265113" algn="l">
              <a:buFont typeface="Times New Roman" pitchFamily="16" charset="0"/>
              <a:buNone/>
              <a:defRPr/>
            </a:pPr>
            <a:r>
              <a:rPr lang="es-PE" sz="2400" dirty="0" smtClean="0"/>
              <a:t>-   DINÁMICA </a:t>
            </a:r>
            <a:r>
              <a:rPr lang="es-PE" sz="2400" dirty="0"/>
              <a:t>DE ABUSO SEXUAL</a:t>
            </a:r>
          </a:p>
          <a:p>
            <a:pPr marL="530225" indent="-265113" algn="l">
              <a:buFont typeface="Times New Roman" pitchFamily="16" charset="0"/>
              <a:buNone/>
              <a:defRPr/>
            </a:pPr>
            <a:r>
              <a:rPr lang="es-PE" sz="2400" dirty="0" smtClean="0"/>
              <a:t>-   DINAMICA </a:t>
            </a:r>
            <a:r>
              <a:rPr lang="es-PE" sz="2400" dirty="0"/>
              <a:t>DE VIOLENCIA / MALTRATO PSICOLOGICO (</a:t>
            </a:r>
            <a:r>
              <a:rPr lang="es-PE" sz="2400" dirty="0" err="1"/>
              <a:t>ejm</a:t>
            </a:r>
            <a:r>
              <a:rPr lang="es-PE" sz="2400" dirty="0"/>
              <a:t>: en los casos de contravención)</a:t>
            </a:r>
          </a:p>
          <a:p>
            <a:pPr marL="442913" indent="-177800" algn="l">
              <a:buFont typeface="Times New Roman" pitchFamily="16" charset="0"/>
              <a:buNone/>
              <a:defRPr/>
            </a:pPr>
            <a:r>
              <a:rPr lang="es-PE" sz="2400" dirty="0" smtClean="0"/>
              <a:t>-   MALTRATO </a:t>
            </a:r>
            <a:r>
              <a:rPr lang="es-PE" sz="2400" dirty="0"/>
              <a:t>PSICOLOGICO INDIRECTO (POR </a:t>
            </a:r>
            <a:r>
              <a:rPr lang="es-PE" sz="2400" dirty="0" smtClean="0"/>
              <a:t>EXPOSICIÓN </a:t>
            </a:r>
            <a:r>
              <a:rPr lang="es-PE" sz="2400" dirty="0"/>
              <a:t>A VIOLENCIA FAMILIAR)</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92166"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94211"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94212"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550863" y="1341438"/>
            <a:ext cx="11156950" cy="4751387"/>
          </a:xfrm>
        </p:spPr>
        <p:txBody>
          <a:bodyPr/>
          <a:lstStyle/>
          <a:p>
            <a:pPr algn="l">
              <a:buFont typeface="Times New Roman" pitchFamily="16" charset="0"/>
              <a:buNone/>
              <a:defRPr/>
            </a:pPr>
            <a:r>
              <a:rPr lang="es-PE" sz="2400" b="1" dirty="0" smtClean="0"/>
              <a:t>3. LA </a:t>
            </a:r>
            <a:r>
              <a:rPr lang="es-PE" sz="2400" b="1" dirty="0"/>
              <a:t>PERSONALIDAD O CARACTERÍSTICAS COMPORTAMENTALES DEL EVALUADO:</a:t>
            </a:r>
            <a:endParaRPr lang="es-PE" sz="2400" dirty="0"/>
          </a:p>
          <a:p>
            <a:pPr algn="l">
              <a:buFont typeface="Times New Roman" pitchFamily="16" charset="0"/>
              <a:buNone/>
              <a:defRPr/>
            </a:pPr>
            <a:r>
              <a:rPr lang="es-PE" sz="2400" dirty="0"/>
              <a:t> </a:t>
            </a:r>
          </a:p>
          <a:p>
            <a:pPr marL="530225" indent="-176213" algn="l">
              <a:buFont typeface="Times New Roman" pitchFamily="16" charset="0"/>
              <a:buNone/>
              <a:defRPr/>
            </a:pPr>
            <a:r>
              <a:rPr lang="es-PE" sz="2400" dirty="0" smtClean="0"/>
              <a:t>- RASGOS </a:t>
            </a:r>
            <a:r>
              <a:rPr lang="es-PE" sz="2400" dirty="0"/>
              <a:t>DE PERSONALIDAD </a:t>
            </a:r>
            <a:r>
              <a:rPr lang="es-PE" sz="2400" dirty="0" smtClean="0"/>
              <a:t>____________ (</a:t>
            </a:r>
            <a:r>
              <a:rPr lang="es-PE" sz="2400" dirty="0"/>
              <a:t>de acuerdo a la teoría que el psicólogo  maneje y que se vea reflejado en su informe</a:t>
            </a:r>
            <a:r>
              <a:rPr lang="es-PE" sz="2400" dirty="0" smtClean="0"/>
              <a:t>).</a:t>
            </a:r>
          </a:p>
          <a:p>
            <a:pPr marL="530225" indent="-176213" algn="l">
              <a:buFont typeface="Times New Roman" pitchFamily="16" charset="0"/>
              <a:buNone/>
              <a:defRPr/>
            </a:pPr>
            <a:endParaRPr lang="es-PE" sz="2400" dirty="0"/>
          </a:p>
          <a:p>
            <a:pPr marL="530225" indent="-176213" algn="l">
              <a:buFont typeface="Times New Roman" pitchFamily="16" charset="0"/>
              <a:buNone/>
              <a:defRPr/>
            </a:pPr>
            <a:r>
              <a:rPr lang="es-PE" sz="2400" dirty="0" smtClean="0"/>
              <a:t>- AREA / DESARROLLO </a:t>
            </a:r>
            <a:r>
              <a:rPr lang="es-PE" sz="2400" dirty="0"/>
              <a:t>SOCIOEMOCIONAL: PERSONALIDAD EN PROCESO DE </a:t>
            </a:r>
            <a:r>
              <a:rPr lang="es-PE" sz="2400" dirty="0" smtClean="0"/>
              <a:t>ESTRUCTURACIÓN</a:t>
            </a:r>
            <a:r>
              <a:rPr lang="es-PE" sz="2400" dirty="0"/>
              <a:t>, </a:t>
            </a:r>
            <a:r>
              <a:rPr lang="es-PE" sz="2400" dirty="0" smtClean="0"/>
              <a:t>CON CARACTERÍSTICAS </a:t>
            </a:r>
            <a:r>
              <a:rPr lang="es-PE" sz="2400" dirty="0"/>
              <a:t>DE </a:t>
            </a:r>
            <a:r>
              <a:rPr lang="es-PE" sz="2400" dirty="0" smtClean="0"/>
              <a:t> ___________</a:t>
            </a:r>
            <a:endParaRPr lang="es-PE" sz="2400" dirty="0"/>
          </a:p>
        </p:txBody>
      </p:sp>
      <p:sp>
        <p:nvSpPr>
          <p:cNvPr id="94214"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96259"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96260"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280988" y="1231900"/>
            <a:ext cx="11426825" cy="5221288"/>
          </a:xfrm>
        </p:spPr>
        <p:txBody>
          <a:bodyPr/>
          <a:lstStyle/>
          <a:p>
            <a:pPr algn="l">
              <a:buFont typeface="Times New Roman" pitchFamily="16" charset="0"/>
              <a:buNone/>
              <a:defRPr/>
            </a:pPr>
            <a:endParaRPr lang="es-PE" sz="2400" b="1" dirty="0" smtClean="0"/>
          </a:p>
          <a:p>
            <a:pPr algn="l">
              <a:buFont typeface="Times New Roman" pitchFamily="16" charset="0"/>
              <a:buNone/>
              <a:defRPr/>
            </a:pPr>
            <a:r>
              <a:rPr lang="es-PE" sz="2000" b="1" dirty="0" smtClean="0"/>
              <a:t>4. LA </a:t>
            </a:r>
            <a:r>
              <a:rPr lang="es-PE" sz="2000" b="1" dirty="0"/>
              <a:t>VULNERABILIDAD O RIESGO DEL EVALUADO: </a:t>
            </a:r>
            <a:endParaRPr lang="es-PE" sz="2000" dirty="0"/>
          </a:p>
          <a:p>
            <a:pPr marL="265113" indent="-265113" algn="l">
              <a:buFont typeface="Times New Roman" pitchFamily="16" charset="0"/>
              <a:buNone/>
              <a:defRPr/>
            </a:pPr>
            <a:r>
              <a:rPr lang="es-PE" sz="2000" dirty="0"/>
              <a:t> </a:t>
            </a:r>
            <a:r>
              <a:rPr lang="es-PE" sz="2000" dirty="0" smtClean="0"/>
              <a:t>-  SE </a:t>
            </a:r>
            <a:r>
              <a:rPr lang="es-PE" sz="2000" dirty="0"/>
              <a:t>TRATA DE UNA PERSONA EN ESTADO DE GRAVIDEZ / ADULTO MAYOR / MENOR DE EDAD / CON DISCAPACIDAD MENTAL, QUE LA HACE MAS VULNERABLE Y LA UBICAN EN MAYOR RIESGO FRENTE AL </a:t>
            </a:r>
            <a:r>
              <a:rPr lang="es-PE" sz="2000" dirty="0" smtClean="0"/>
              <a:t>CÍRCULO </a:t>
            </a:r>
            <a:r>
              <a:rPr lang="es-PE" sz="2000" dirty="0"/>
              <a:t>CONFLICTIVO / VIOLENTO </a:t>
            </a:r>
            <a:r>
              <a:rPr lang="es-PE" sz="2000" dirty="0" smtClean="0"/>
              <a:t>VIVIDO</a:t>
            </a:r>
          </a:p>
          <a:p>
            <a:pPr marL="265113" indent="-265113" algn="l">
              <a:buFont typeface="Times New Roman" pitchFamily="16" charset="0"/>
              <a:buNone/>
              <a:defRPr/>
            </a:pPr>
            <a:endParaRPr lang="es-PE" sz="1000" dirty="0" smtClean="0"/>
          </a:p>
          <a:p>
            <a:pPr marL="265113" indent="-265113" algn="l">
              <a:buFontTx/>
              <a:buChar char="-"/>
              <a:defRPr/>
            </a:pPr>
            <a:r>
              <a:rPr lang="es-PE" sz="2000" dirty="0" smtClean="0"/>
              <a:t>PRESENTA  </a:t>
            </a:r>
            <a:r>
              <a:rPr lang="es-PE" sz="2000" dirty="0"/>
              <a:t>FACTORES DE RIESGO A NIVEL INDIVIDUAL </a:t>
            </a:r>
            <a:r>
              <a:rPr lang="es-PE" sz="2000" dirty="0" smtClean="0"/>
              <a:t>(intentos suicidas, </a:t>
            </a:r>
            <a:r>
              <a:rPr lang="es-PE" sz="2000" dirty="0"/>
              <a:t>tendencia a la rebeldía, falta de habilidades </a:t>
            </a:r>
            <a:r>
              <a:rPr lang="es-PE" sz="2000" dirty="0" smtClean="0"/>
              <a:t>sociales, </a:t>
            </a:r>
            <a:r>
              <a:rPr lang="es-PE" sz="2000" dirty="0"/>
              <a:t>deserción escolar, baja resistencia al </a:t>
            </a:r>
            <a:r>
              <a:rPr lang="es-PE" sz="2000" dirty="0" smtClean="0"/>
              <a:t>estrés).</a:t>
            </a:r>
          </a:p>
          <a:p>
            <a:pPr marL="265113" indent="-265113" algn="l">
              <a:buFontTx/>
              <a:buChar char="-"/>
              <a:defRPr/>
            </a:pPr>
            <a:endParaRPr lang="es-PE" sz="1000" dirty="0"/>
          </a:p>
          <a:p>
            <a:pPr marL="265113" indent="-265113" algn="l">
              <a:buFontTx/>
              <a:buChar char="-"/>
              <a:defRPr/>
            </a:pPr>
            <a:r>
              <a:rPr lang="es-PE" sz="2000" dirty="0" smtClean="0"/>
              <a:t>PRESENTA  FACTORES DE RIESGO A NIVEL FAMILIAR (falta de soporte familiar,</a:t>
            </a:r>
            <a:r>
              <a:rPr lang="es-PE" sz="2000" dirty="0"/>
              <a:t> violencia </a:t>
            </a:r>
            <a:r>
              <a:rPr lang="es-PE" sz="2000" dirty="0" err="1"/>
              <a:t>cronificada</a:t>
            </a:r>
            <a:r>
              <a:rPr lang="es-PE" sz="2000" dirty="0"/>
              <a:t>, desintegración familiar, amenazas de muerte por parte de la pareja, conducta </a:t>
            </a:r>
            <a:r>
              <a:rPr lang="es-PE" sz="2000" dirty="0" err="1"/>
              <a:t>celotípica</a:t>
            </a:r>
            <a:r>
              <a:rPr lang="es-PE" sz="2000" dirty="0"/>
              <a:t> de la </a:t>
            </a:r>
            <a:r>
              <a:rPr lang="es-PE" sz="2000" dirty="0" smtClean="0"/>
              <a:t>pareja).</a:t>
            </a:r>
          </a:p>
          <a:p>
            <a:pPr marL="265113" indent="-265113" algn="l">
              <a:buFontTx/>
              <a:buChar char="-"/>
              <a:defRPr/>
            </a:pPr>
            <a:endParaRPr lang="es-PE" sz="1000" dirty="0" smtClean="0"/>
          </a:p>
          <a:p>
            <a:pPr marL="265113" indent="-265113" algn="l">
              <a:buFontTx/>
              <a:buChar char="-"/>
              <a:defRPr/>
            </a:pPr>
            <a:r>
              <a:rPr lang="es-PE" sz="2000" dirty="0" smtClean="0"/>
              <a:t>PRESENTA  FACTORES DE RIESGO A NIVEL SOCIAL (falta de soporte social, </a:t>
            </a:r>
            <a:r>
              <a:rPr lang="es-PE" sz="2000" dirty="0"/>
              <a:t>involucramiento con pares dedicados a consumo de drogas</a:t>
            </a:r>
            <a:r>
              <a:rPr lang="es-PE" sz="2000" dirty="0" smtClean="0"/>
              <a:t>).</a:t>
            </a:r>
          </a:p>
          <a:p>
            <a:pPr marL="265113" indent="-265113" algn="l">
              <a:buFontTx/>
              <a:buChar char="-"/>
              <a:defRPr/>
            </a:pPr>
            <a:endParaRPr lang="es-PE" sz="1000" dirty="0"/>
          </a:p>
          <a:p>
            <a:pPr marL="265113" indent="-265113" algn="l">
              <a:buFontTx/>
              <a:buChar char="-"/>
              <a:defRPr/>
            </a:pPr>
            <a:r>
              <a:rPr lang="es-PE" sz="2000" dirty="0" smtClean="0"/>
              <a:t>MENOR EN </a:t>
            </a:r>
            <a:r>
              <a:rPr lang="es-PE" sz="2000" dirty="0"/>
              <a:t>ALTO RIESGO PSICOSOCIAL, POR LO QUE REQUIERE DE MEDIDAS DE PROTECCIÓN EN SALVAGUARDA DE SU SALUD MENTAL</a:t>
            </a:r>
          </a:p>
          <a:p>
            <a:pPr marL="342900" indent="-342900" algn="l">
              <a:buFontTx/>
              <a:buChar char="-"/>
              <a:defRPr/>
            </a:pPr>
            <a:endParaRPr lang="es-PE" sz="2400" dirty="0" smtClean="0"/>
          </a:p>
        </p:txBody>
      </p:sp>
      <p:sp>
        <p:nvSpPr>
          <p:cNvPr id="96262"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98307"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98308"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261938" y="1257300"/>
            <a:ext cx="11788775" cy="5432425"/>
          </a:xfrm>
        </p:spPr>
        <p:txBody>
          <a:bodyPr/>
          <a:lstStyle/>
          <a:p>
            <a:pPr algn="l">
              <a:buFont typeface="Times New Roman" pitchFamily="16" charset="0"/>
              <a:buNone/>
              <a:defRPr/>
            </a:pPr>
            <a:r>
              <a:rPr lang="es-PE" sz="1800" b="1" dirty="0" smtClean="0"/>
              <a:t>5. LA </a:t>
            </a:r>
            <a:r>
              <a:rPr lang="es-PE" sz="1800" b="1" dirty="0"/>
              <a:t>RESPUESTA A OTROS REQUERIMIENTOS SOLICITADOS POR LOS OPERADORES DE JUSTICIA. LA PERTINENCIA DE LA VALORACIÓN DEL DAÑO PSÍQUICO:</a:t>
            </a:r>
            <a:endParaRPr lang="es-PE" sz="1800" dirty="0"/>
          </a:p>
          <a:p>
            <a:pPr algn="l">
              <a:buFont typeface="Times New Roman" pitchFamily="16" charset="0"/>
              <a:buNone/>
              <a:defRPr/>
            </a:pPr>
            <a:r>
              <a:rPr lang="es-PE" sz="1800" dirty="0"/>
              <a:t> </a:t>
            </a:r>
          </a:p>
          <a:p>
            <a:pPr marL="530225" indent="-354013" algn="l">
              <a:buFont typeface="Times New Roman" pitchFamily="16" charset="0"/>
              <a:buNone/>
              <a:defRPr/>
            </a:pPr>
            <a:r>
              <a:rPr lang="es-PE" sz="1800" dirty="0" smtClean="0"/>
              <a:t>-     PERFIL </a:t>
            </a:r>
            <a:r>
              <a:rPr lang="es-PE" sz="1800" dirty="0"/>
              <a:t>PSICOLÓGICO O DE PERSONALIDAD</a:t>
            </a:r>
          </a:p>
          <a:p>
            <a:pPr marL="530225" indent="-354013" algn="l">
              <a:buFont typeface="Times New Roman" pitchFamily="16" charset="0"/>
              <a:buNone/>
              <a:defRPr/>
            </a:pPr>
            <a:r>
              <a:rPr lang="es-PE" sz="1800" dirty="0" smtClean="0"/>
              <a:t>-     PERFIL </a:t>
            </a:r>
            <a:r>
              <a:rPr lang="es-PE" sz="1800" dirty="0"/>
              <a:t>PSICOSEXUAL</a:t>
            </a:r>
          </a:p>
          <a:p>
            <a:pPr marL="530225" indent="-354013" algn="l">
              <a:buFont typeface="Times New Roman" pitchFamily="16" charset="0"/>
              <a:buNone/>
              <a:defRPr/>
            </a:pPr>
            <a:r>
              <a:rPr lang="es-PE" sz="1800" dirty="0" smtClean="0"/>
              <a:t>-     NIVEL </a:t>
            </a:r>
            <a:r>
              <a:rPr lang="es-PE" sz="1800" dirty="0"/>
              <a:t>INTELECTUAL </a:t>
            </a:r>
          </a:p>
          <a:p>
            <a:pPr marL="530225" indent="-354013" algn="l">
              <a:buFont typeface="Times New Roman" pitchFamily="16" charset="0"/>
              <a:buNone/>
              <a:defRPr/>
            </a:pPr>
            <a:r>
              <a:rPr lang="es-PE" sz="1800" dirty="0" smtClean="0"/>
              <a:t>-     ROL </a:t>
            </a:r>
            <a:r>
              <a:rPr lang="es-PE" sz="1800" dirty="0"/>
              <a:t>MATERNO / ROL PATERNO / TENENCIA / RÉGIMEN DE VISITAS</a:t>
            </a:r>
          </a:p>
          <a:p>
            <a:pPr marL="530225" indent="-354013" algn="l">
              <a:buFont typeface="Times New Roman" pitchFamily="16" charset="0"/>
              <a:buNone/>
              <a:defRPr/>
            </a:pPr>
            <a:r>
              <a:rPr lang="es-PE" sz="1800" dirty="0" smtClean="0"/>
              <a:t>-     NIVEL </a:t>
            </a:r>
            <a:r>
              <a:rPr lang="es-PE" sz="1800" dirty="0"/>
              <a:t>Y MANIFESTACIONES DE IMPULSIVIDAD / AGRESIVIDAD</a:t>
            </a:r>
          </a:p>
          <a:p>
            <a:pPr marL="530225" indent="-354013" algn="l">
              <a:buFont typeface="Times New Roman" pitchFamily="16" charset="0"/>
              <a:buNone/>
              <a:defRPr/>
            </a:pPr>
            <a:r>
              <a:rPr lang="es-PE" sz="1800" dirty="0" smtClean="0"/>
              <a:t>-     ESTA </a:t>
            </a:r>
            <a:r>
              <a:rPr lang="es-PE" sz="1800" dirty="0"/>
              <a:t>DIVISIÓN MÉDICO LEGAL NO CUENTA CON PSICÓLOGO CERTIFICADO PARA VALORACIÓN DE DAÑO PSÍQUICO, SE </a:t>
            </a:r>
            <a:r>
              <a:rPr lang="es-PE" sz="1800" dirty="0" smtClean="0"/>
              <a:t> SUGIERE </a:t>
            </a:r>
            <a:r>
              <a:rPr lang="es-PE" sz="1800" dirty="0"/>
              <a:t>DERIVAR A OTRA DML QUE CUENTE CON DICHO PROFESIONAL</a:t>
            </a:r>
          </a:p>
          <a:p>
            <a:pPr marL="530225" indent="-354013" algn="l">
              <a:buFont typeface="Times New Roman" pitchFamily="16" charset="0"/>
              <a:buNone/>
              <a:defRPr/>
            </a:pPr>
            <a:r>
              <a:rPr lang="es-PE" sz="1800" dirty="0" smtClean="0"/>
              <a:t>-     NO </a:t>
            </a:r>
            <a:r>
              <a:rPr lang="es-PE" sz="1800" dirty="0"/>
              <a:t>ES POSIBLE DETERMINAR LA VALORACIÓN DE DAÑO PSIQUICO / PSICOLÓGICO EN NIÑOS, YA QUE ESTE SE REALIZA SÓLO EN PERSONAS ADULTAS.</a:t>
            </a:r>
          </a:p>
          <a:p>
            <a:pPr marL="530225" indent="-354013" algn="l">
              <a:buFont typeface="Times New Roman" pitchFamily="16" charset="0"/>
              <a:buNone/>
              <a:defRPr/>
            </a:pPr>
            <a:r>
              <a:rPr lang="es-PE" sz="1800" dirty="0" smtClean="0"/>
              <a:t>-     REQUIERE </a:t>
            </a:r>
            <a:r>
              <a:rPr lang="es-PE" sz="1800" dirty="0"/>
              <a:t>DE EVALUACION PARA VALORACIÓN DEL DAÑO PSÍQUICO / DAÑO PSICOLÓGICO / LESIÓN PSICOLÓGICA</a:t>
            </a:r>
          </a:p>
          <a:p>
            <a:pPr marL="530225" indent="-354013" algn="l">
              <a:buFont typeface="Times New Roman" pitchFamily="16" charset="0"/>
              <a:buNone/>
              <a:defRPr/>
            </a:pPr>
            <a:r>
              <a:rPr lang="es-PE" sz="1800" dirty="0" smtClean="0"/>
              <a:t>-     LA </a:t>
            </a:r>
            <a:r>
              <a:rPr lang="es-PE" sz="1800" dirty="0"/>
              <a:t>VALORACIÓN DE DAÑO PSÍQUICO SE HACE CON LA PRESENCIA FÍSICA DEL PERITADO (no se hace valoraciones de informes pasados ni de otras instituciones).</a:t>
            </a:r>
          </a:p>
          <a:p>
            <a:pPr marL="530225" indent="-354013" algn="l">
              <a:buFont typeface="Times New Roman" pitchFamily="16" charset="0"/>
              <a:buNone/>
              <a:defRPr/>
            </a:pPr>
            <a:r>
              <a:rPr lang="es-PE" sz="1800" dirty="0" smtClean="0"/>
              <a:t>-     PARA </a:t>
            </a:r>
            <a:r>
              <a:rPr lang="es-PE" sz="1800" dirty="0"/>
              <a:t>REALIZAR LA VALORACIÓN DEL DAÑO PSÍQUICO / PSICOLÓGICO DEBERÁN CUMPLIRSE LOS SIGUIENTES REQUISITOS (mencionar los requisitos establecidos).</a:t>
            </a:r>
          </a:p>
          <a:p>
            <a:pPr algn="l">
              <a:buFont typeface="Times New Roman" pitchFamily="16" charset="0"/>
              <a:buNone/>
              <a:defRPr/>
            </a:pPr>
            <a:r>
              <a:rPr lang="es-PE" sz="1800" dirty="0"/>
              <a:t> </a:t>
            </a:r>
          </a:p>
          <a:p>
            <a:pPr algn="l" eaLnBrk="1" hangingPunct="1">
              <a:buFont typeface="Times New Roman" pitchFamily="16" charset="0"/>
              <a:buNone/>
              <a:defRPr/>
            </a:pPr>
            <a:endParaRPr lang="es-PE" sz="1800" dirty="0" smtClean="0"/>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1800" dirty="0" smtClean="0">
              <a:latin typeface="Arial" charset="0"/>
            </a:endParaRPr>
          </a:p>
        </p:txBody>
      </p:sp>
      <p:sp>
        <p:nvSpPr>
          <p:cNvPr id="98310"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00355"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100356"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625475" y="1557338"/>
            <a:ext cx="10699750" cy="4751387"/>
          </a:xfrm>
        </p:spPr>
        <p:txBody>
          <a:bodyPr/>
          <a:lstStyle/>
          <a:p>
            <a:pPr algn="l">
              <a:buFont typeface="Times New Roman" pitchFamily="16" charset="0"/>
              <a:buNone/>
              <a:defRPr/>
            </a:pPr>
            <a:r>
              <a:rPr lang="es-PE" sz="2800" b="1" dirty="0" smtClean="0"/>
              <a:t>6. LAS </a:t>
            </a:r>
            <a:r>
              <a:rPr lang="es-PE" sz="2800" b="1" dirty="0"/>
              <a:t>RECOMENDACIONES O SUGERENCIAS QUE ESTIME PERTINENTE EL EVALUADOR:</a:t>
            </a:r>
            <a:endParaRPr lang="es-PE" sz="2800" dirty="0"/>
          </a:p>
          <a:p>
            <a:pPr algn="l">
              <a:buFont typeface="Times New Roman" pitchFamily="16" charset="0"/>
              <a:buNone/>
              <a:defRPr/>
            </a:pPr>
            <a:r>
              <a:rPr lang="es-PE" sz="2800" dirty="0"/>
              <a:t> </a:t>
            </a:r>
          </a:p>
          <a:p>
            <a:pPr marL="265113" indent="-265113" algn="l">
              <a:buFont typeface="Times New Roman" pitchFamily="16" charset="0"/>
              <a:buNone/>
              <a:defRPr/>
            </a:pPr>
            <a:r>
              <a:rPr lang="es-PE" sz="2800" dirty="0" smtClean="0"/>
              <a:t>-   SE </a:t>
            </a:r>
            <a:r>
              <a:rPr lang="es-PE" sz="2800" dirty="0"/>
              <a:t>SUGIERE / REQUIERE EVALUACIÓN SOCIAL</a:t>
            </a:r>
          </a:p>
          <a:p>
            <a:pPr marL="265113" indent="-265113" algn="l">
              <a:buFont typeface="Times New Roman" pitchFamily="16" charset="0"/>
              <a:buNone/>
              <a:defRPr/>
            </a:pPr>
            <a:r>
              <a:rPr lang="es-PE" sz="2800" dirty="0" smtClean="0"/>
              <a:t>-   SE </a:t>
            </a:r>
            <a:r>
              <a:rPr lang="es-PE" sz="2800" dirty="0"/>
              <a:t>SUGIERE / REQUIERE DE TRATAMIENTO PSICOLÓGICO</a:t>
            </a:r>
          </a:p>
          <a:p>
            <a:pPr marL="354013" indent="-354013" algn="l">
              <a:buFont typeface="Times New Roman" pitchFamily="16" charset="0"/>
              <a:buNone/>
              <a:defRPr/>
            </a:pPr>
            <a:r>
              <a:rPr lang="es-PE" sz="2800" dirty="0" smtClean="0"/>
              <a:t>-   SE </a:t>
            </a:r>
            <a:r>
              <a:rPr lang="es-PE" sz="2800" dirty="0"/>
              <a:t>SUGIERE / REQUIERE DE EVALUACIÓN Y/O TRATAMIENTO </a:t>
            </a:r>
            <a:r>
              <a:rPr lang="es-PE" sz="2800" dirty="0" smtClean="0"/>
              <a:t> PSIQUIÁTRICO</a:t>
            </a:r>
            <a:endParaRPr lang="es-PE" sz="2800" dirty="0"/>
          </a:p>
          <a:p>
            <a:pPr marL="265113" indent="-265113" algn="l">
              <a:buFont typeface="Times New Roman" pitchFamily="16" charset="0"/>
              <a:buNone/>
              <a:defRPr/>
            </a:pPr>
            <a:r>
              <a:rPr lang="es-PE" sz="2800" dirty="0" smtClean="0"/>
              <a:t>-   SE </a:t>
            </a:r>
            <a:r>
              <a:rPr lang="es-PE" sz="2800" dirty="0"/>
              <a:t>SUGIERE /REQUIERE DE EVALUACIÓN NEUROLÓGICA</a:t>
            </a:r>
          </a:p>
          <a:p>
            <a:pPr marL="265113" indent="-265113" algn="l">
              <a:buFont typeface="Times New Roman" pitchFamily="16" charset="0"/>
              <a:buNone/>
              <a:defRPr/>
            </a:pPr>
            <a:r>
              <a:rPr lang="es-PE" sz="2800" dirty="0" smtClean="0"/>
              <a:t>-   REQUIERE </a:t>
            </a:r>
            <a:r>
              <a:rPr lang="es-PE" sz="2800" dirty="0"/>
              <a:t>DE MEDIDAS DE PROTECCIÓN</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100358"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02403"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07988" y="1412875"/>
            <a:ext cx="11376025" cy="4968875"/>
          </a:xfrm>
        </p:spPr>
        <p:txBody>
          <a:bodyPr/>
          <a:lstStyle/>
          <a:p>
            <a:pPr eaLnBrk="1" hangingPunct="1">
              <a:buFont typeface="Times New Roman" pitchFamily="16" charset="0"/>
              <a:buNone/>
              <a:defRPr/>
            </a:pPr>
            <a:r>
              <a:rPr lang="es-PE" sz="2800" b="1" u="sng" dirty="0" smtClean="0">
                <a:solidFill>
                  <a:srgbClr val="FF0000"/>
                </a:solidFill>
              </a:rPr>
              <a:t>EJEMPLOS DE CONCLUSIONES EN FORMA GLOBAL</a:t>
            </a:r>
          </a:p>
          <a:p>
            <a:pPr algn="l" eaLnBrk="1" hangingPunct="1">
              <a:buFont typeface="Times New Roman" pitchFamily="16" charset="0"/>
              <a:buNone/>
              <a:defRPr/>
            </a:pPr>
            <a:endParaRPr lang="es-PE" sz="2800" b="1" u="sng" dirty="0" smtClean="0">
              <a:solidFill>
                <a:srgbClr val="FF0000"/>
              </a:solidFill>
            </a:endParaRPr>
          </a:p>
          <a:p>
            <a:pPr algn="l">
              <a:buFont typeface="Times New Roman" pitchFamily="16" charset="0"/>
              <a:buNone/>
              <a:defRPr/>
            </a:pPr>
            <a:r>
              <a:rPr lang="es-PE" sz="2400" b="1" u="sng" dirty="0" smtClean="0"/>
              <a:t>ADULTA  </a:t>
            </a:r>
            <a:r>
              <a:rPr lang="es-PE" sz="2400" b="1" u="sng" dirty="0"/>
              <a:t>(CON AFECTACIÓN EMOCIONAL):</a:t>
            </a:r>
            <a:endParaRPr lang="es-PE" sz="2400" dirty="0"/>
          </a:p>
          <a:p>
            <a:pPr algn="l">
              <a:buFont typeface="Times New Roman" pitchFamily="16" charset="0"/>
              <a:buNone/>
              <a:defRPr/>
            </a:pPr>
            <a:r>
              <a:rPr lang="es-PE" sz="2400" dirty="0" smtClean="0"/>
              <a:t>1</a:t>
            </a:r>
            <a:r>
              <a:rPr lang="es-PE" sz="2400" dirty="0"/>
              <a:t>.- SE EVIDENCIAN INDICADORES DE AFECTACIÓN EMOCIONAL</a:t>
            </a:r>
          </a:p>
          <a:p>
            <a:pPr algn="l">
              <a:buFont typeface="Times New Roman" pitchFamily="16" charset="0"/>
              <a:buNone/>
              <a:defRPr/>
            </a:pPr>
            <a:r>
              <a:rPr lang="es-PE" sz="2400" dirty="0"/>
              <a:t>2.- DINÁMICA DE VIOLENCIA FAMILIAR / SEXUAL</a:t>
            </a:r>
          </a:p>
          <a:p>
            <a:pPr algn="l">
              <a:buFont typeface="Times New Roman" pitchFamily="16" charset="0"/>
              <a:buNone/>
              <a:defRPr/>
            </a:pPr>
            <a:r>
              <a:rPr lang="es-PE" sz="2400" dirty="0"/>
              <a:t>3.- RASGOS DE PERSONALIDAD COMPULSIVA</a:t>
            </a:r>
          </a:p>
          <a:p>
            <a:pPr marL="354013" indent="-354013" algn="l">
              <a:buFont typeface="Times New Roman" pitchFamily="16" charset="0"/>
              <a:buNone/>
              <a:defRPr/>
            </a:pPr>
            <a:r>
              <a:rPr lang="es-PE" sz="2400" dirty="0"/>
              <a:t>4.- FACTORES DE RIESGO A NIVEL INDIVIDUAL (fácilmente manipulable, déficit de habilidades socioemocionales) Y FAMILIAR (consumidor de drogas de su ex conviviente).</a:t>
            </a:r>
          </a:p>
          <a:p>
            <a:pPr marL="354013" indent="-354013" algn="l">
              <a:buFont typeface="Times New Roman" pitchFamily="16" charset="0"/>
              <a:buNone/>
              <a:defRPr/>
            </a:pPr>
            <a:r>
              <a:rPr lang="es-PE" sz="2400" dirty="0"/>
              <a:t>5.- REQUIERE DE EVALUACION PARA VALORACIÓN DEL DAÑO PSÍQUICO, DAÑO PSICOLÓGICO O LESIÓN PSICOLÓGICA</a:t>
            </a:r>
          </a:p>
          <a:p>
            <a:pPr marL="354013" indent="-354013" algn="l">
              <a:buFont typeface="Times New Roman" pitchFamily="16" charset="0"/>
              <a:buNone/>
              <a:defRPr/>
            </a:pPr>
            <a:r>
              <a:rPr lang="es-PE" sz="2400" dirty="0"/>
              <a:t>6.- SE SUGIERE RECIBA ORIENTACION PSICOLÓGICA  A FIN DE MEJORAR SUS CARACTERÍSTICAS DE PERSONALIDAD</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102406"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04451"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104452"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07988" y="1412875"/>
            <a:ext cx="11376025" cy="4968875"/>
          </a:xfrm>
        </p:spPr>
        <p:txBody>
          <a:bodyPr/>
          <a:lstStyle/>
          <a:p>
            <a:pPr algn="l" eaLnBrk="1" hangingPunct="1">
              <a:buFont typeface="Times New Roman" pitchFamily="16" charset="0"/>
              <a:buNone/>
              <a:defRPr/>
            </a:pPr>
            <a:endParaRPr lang="es-PE" sz="2800" b="1" u="sng" dirty="0" smtClean="0">
              <a:solidFill>
                <a:srgbClr val="FF0000"/>
              </a:solidFill>
            </a:endParaRPr>
          </a:p>
          <a:p>
            <a:pPr algn="l">
              <a:buFont typeface="Times New Roman" pitchFamily="16" charset="0"/>
              <a:buNone/>
              <a:defRPr/>
            </a:pPr>
            <a:r>
              <a:rPr lang="es-PE" sz="2400" b="1" u="sng" dirty="0"/>
              <a:t>ADULTA  (SIN AFECTACIÓN EMOCIONAL):</a:t>
            </a:r>
            <a:endParaRPr lang="es-PE" sz="2400" dirty="0"/>
          </a:p>
          <a:p>
            <a:pPr algn="l">
              <a:buFont typeface="Times New Roman" pitchFamily="16" charset="0"/>
              <a:buNone/>
              <a:defRPr/>
            </a:pPr>
            <a:r>
              <a:rPr lang="es-PE" sz="2400" dirty="0" smtClean="0"/>
              <a:t>1</a:t>
            </a:r>
            <a:r>
              <a:rPr lang="es-PE" sz="2400" dirty="0"/>
              <a:t>.- NO SE EVIDENCIAN INDICADORES DE AFECTACIÓN EMOCIONAL</a:t>
            </a:r>
          </a:p>
          <a:p>
            <a:pPr algn="l">
              <a:buFont typeface="Times New Roman" pitchFamily="16" charset="0"/>
              <a:buNone/>
              <a:defRPr/>
            </a:pPr>
            <a:r>
              <a:rPr lang="es-PE" sz="2400" dirty="0"/>
              <a:t>2.- DINÁMICA DE CONFLICTO DE PAREJA / FAMILIAR</a:t>
            </a:r>
          </a:p>
          <a:p>
            <a:pPr algn="l">
              <a:buFont typeface="Times New Roman" pitchFamily="16" charset="0"/>
              <a:buNone/>
              <a:defRPr/>
            </a:pPr>
            <a:r>
              <a:rPr lang="es-PE" sz="2400" dirty="0"/>
              <a:t>3.- RASGOS DE PERSONALIDAD  PASIVA – AGRESIVA E HISTRIÓNICA</a:t>
            </a:r>
          </a:p>
          <a:p>
            <a:pPr marL="442913" indent="-442913" algn="l">
              <a:buFont typeface="Times New Roman" pitchFamily="16" charset="0"/>
              <a:buNone/>
              <a:defRPr/>
            </a:pPr>
            <a:r>
              <a:rPr lang="es-PE" sz="2400" dirty="0"/>
              <a:t>4.- FACTORES DE RIESGO A NIVEL INDIVIDUAL (impulsividad, inestabilidad, conductas auto y </a:t>
            </a:r>
            <a:r>
              <a:rPr lang="es-PE" sz="2400" dirty="0" err="1"/>
              <a:t>heteroagresivas</a:t>
            </a:r>
            <a:r>
              <a:rPr lang="es-PE" sz="2400" dirty="0"/>
              <a:t>) Y FAMILIAR (antecedentes de violencia familiar en la niñez, falta de comunicación adecuada entre sus miembros).</a:t>
            </a:r>
          </a:p>
          <a:p>
            <a:pPr marL="442913" indent="-442913" algn="l">
              <a:buFont typeface="Times New Roman" pitchFamily="16" charset="0"/>
              <a:buNone/>
              <a:defRPr/>
            </a:pPr>
            <a:r>
              <a:rPr lang="es-PE" sz="2400" dirty="0"/>
              <a:t>5.- NO REQUIERE DE EVALUACION PARA VALORACIÓN DEL DAÑO PSÍQUICO / DAÑO PSICOLÓGICO / LESIÓN PSICOLÓGICA</a:t>
            </a:r>
          </a:p>
          <a:p>
            <a:pPr marL="442913" indent="-442913" algn="l">
              <a:buFont typeface="Times New Roman" pitchFamily="16" charset="0"/>
              <a:buNone/>
              <a:defRPr/>
            </a:pPr>
            <a:r>
              <a:rPr lang="es-PE" sz="2400" dirty="0"/>
              <a:t>6.- SE SUGIERE RECIBA ORIENTACION PSICOLÓGICA  A FIN DE MEJORAR SUS CARACTERÍSTICAS DE PERSONALIDAD</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104454"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23555"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79425" y="1254125"/>
            <a:ext cx="11449050" cy="5199063"/>
          </a:xfrm>
        </p:spPr>
        <p:txBody>
          <a:bodyPr/>
          <a:lstStyle/>
          <a:p>
            <a:pPr algn="l" eaLnBrk="1" hangingPunct="1">
              <a:buFont typeface="Times New Roman" pitchFamily="16" charset="0"/>
              <a:buNone/>
              <a:defRPr/>
            </a:pPr>
            <a:r>
              <a:rPr lang="es-PE" sz="2400" b="1" dirty="0" smtClean="0">
                <a:solidFill>
                  <a:srgbClr val="C00000"/>
                </a:solidFill>
              </a:rPr>
              <a:t>CONSIDERACIONES GENERALES</a:t>
            </a:r>
            <a:r>
              <a:rPr lang="es-PE" sz="2400" dirty="0" smtClean="0">
                <a:solidFill>
                  <a:srgbClr val="C00000"/>
                </a:solidFill>
              </a:rPr>
              <a:t>: </a:t>
            </a:r>
          </a:p>
          <a:p>
            <a:pPr algn="l" eaLnBrk="1" hangingPunct="1">
              <a:buFont typeface="Times New Roman" pitchFamily="16" charset="0"/>
              <a:buNone/>
              <a:defRPr/>
            </a:pPr>
            <a:r>
              <a:rPr lang="es-PE" sz="2400" dirty="0" smtClean="0"/>
              <a:t>Se le debe brindar un servicio de calidad  el cual esta basado en el respeto de sus derechos fundamentales, regida por los siguientes </a:t>
            </a:r>
            <a:r>
              <a:rPr lang="es-PE" sz="2400" u="sng" dirty="0" smtClean="0"/>
              <a:t>principios</a:t>
            </a:r>
            <a:r>
              <a:rPr lang="es-PE" sz="2400" dirty="0" smtClean="0"/>
              <a:t>:</a:t>
            </a:r>
          </a:p>
          <a:p>
            <a:pPr algn="l" eaLnBrk="1" hangingPunct="1">
              <a:buFont typeface="Times New Roman" pitchFamily="16" charset="0"/>
              <a:buNone/>
              <a:defRPr/>
            </a:pPr>
            <a:endParaRPr lang="es-PE" sz="2400" dirty="0" smtClean="0"/>
          </a:p>
          <a:p>
            <a:pPr indent="354013" algn="l" eaLnBrk="1" hangingPunct="1">
              <a:buFont typeface="Times New Roman" pitchFamily="16" charset="0"/>
              <a:buNone/>
              <a:defRPr/>
            </a:pPr>
            <a:r>
              <a:rPr lang="es-PE" sz="2400" dirty="0" smtClean="0"/>
              <a:t>- </a:t>
            </a:r>
            <a:r>
              <a:rPr lang="es-PE" sz="2400" u="sng" dirty="0" smtClean="0"/>
              <a:t>Respeto a la dignidad </a:t>
            </a:r>
            <a:r>
              <a:rPr lang="es-PE" sz="2400" dirty="0" smtClean="0"/>
              <a:t>de las personas evaluadas.</a:t>
            </a:r>
          </a:p>
          <a:p>
            <a:pPr marL="530225" indent="-176213" algn="l" eaLnBrk="1" hangingPunct="1">
              <a:buFontTx/>
              <a:buChar char="-"/>
              <a:defRPr/>
            </a:pPr>
            <a:r>
              <a:rPr lang="es-PE" sz="2400" u="sng" dirty="0" smtClean="0"/>
              <a:t>Trato igualitario </a:t>
            </a:r>
          </a:p>
          <a:p>
            <a:pPr marL="530225" indent="-176213" algn="l" eaLnBrk="1" hangingPunct="1">
              <a:buFontTx/>
              <a:buChar char="-"/>
              <a:defRPr/>
            </a:pPr>
            <a:r>
              <a:rPr lang="es-PE" sz="2400" u="sng" dirty="0" smtClean="0"/>
              <a:t>Procedimiento minucioso y especializado</a:t>
            </a:r>
            <a:r>
              <a:rPr lang="es-PE" sz="2400" dirty="0" smtClean="0"/>
              <a:t>.</a:t>
            </a:r>
          </a:p>
          <a:p>
            <a:pPr algn="l" eaLnBrk="1" hangingPunct="1">
              <a:buFont typeface="Times New Roman" pitchFamily="16" charset="0"/>
              <a:buNone/>
              <a:defRPr/>
            </a:pPr>
            <a:endParaRPr lang="es-PE" sz="2400" dirty="0" smtClean="0"/>
          </a:p>
          <a:p>
            <a:pPr algn="l" eaLnBrk="1" hangingPunct="1">
              <a:buFont typeface="Times New Roman" pitchFamily="16" charset="0"/>
              <a:buNone/>
              <a:defRPr/>
            </a:pPr>
            <a:r>
              <a:rPr lang="es-PE" sz="2400" dirty="0" smtClean="0"/>
              <a:t>Asimismo, tendremos en cuenta:</a:t>
            </a:r>
          </a:p>
          <a:p>
            <a:pPr indent="354013" algn="l" eaLnBrk="1" hangingPunct="1">
              <a:buFont typeface="Times New Roman" pitchFamily="16" charset="0"/>
              <a:buNone/>
              <a:defRPr/>
            </a:pPr>
            <a:r>
              <a:rPr lang="es-PE" sz="2400" dirty="0" smtClean="0"/>
              <a:t>- Buen trato.</a:t>
            </a:r>
          </a:p>
          <a:p>
            <a:pPr indent="354013" algn="l" eaLnBrk="1" hangingPunct="1">
              <a:buFont typeface="Times New Roman" pitchFamily="16" charset="0"/>
              <a:buNone/>
              <a:defRPr/>
            </a:pPr>
            <a:r>
              <a:rPr lang="es-PE" sz="2400" dirty="0" smtClean="0"/>
              <a:t>- </a:t>
            </a:r>
            <a:r>
              <a:rPr lang="es-PE" sz="2400" u="sng" dirty="0" smtClean="0"/>
              <a:t>Explicación clara y oportuna al evaluado</a:t>
            </a:r>
          </a:p>
          <a:p>
            <a:pPr marL="354013" algn="l" eaLnBrk="1" hangingPunct="1">
              <a:buFontTx/>
              <a:buChar char="-"/>
              <a:defRPr/>
            </a:pPr>
            <a:r>
              <a:rPr lang="es-PE" sz="2400" dirty="0" smtClean="0"/>
              <a:t> </a:t>
            </a:r>
            <a:r>
              <a:rPr lang="es-PE" sz="2400" u="sng" dirty="0" smtClean="0"/>
              <a:t>Evitar cualquier juicio de valor </a:t>
            </a:r>
          </a:p>
          <a:p>
            <a:pPr indent="354013" algn="l" eaLnBrk="1" hangingPunct="1">
              <a:buFont typeface="Times New Roman" pitchFamily="16" charset="0"/>
              <a:buNone/>
              <a:defRPr/>
            </a:pPr>
            <a:r>
              <a:rPr lang="es-PE" sz="2400" dirty="0" smtClean="0"/>
              <a:t>- Tratar temas específicos a la evaluación</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23558"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994" y="2588079"/>
            <a:ext cx="3996644" cy="288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08547"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108548"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79425" y="1362075"/>
            <a:ext cx="11449050" cy="5199063"/>
          </a:xfrm>
        </p:spPr>
        <p:txBody>
          <a:bodyPr/>
          <a:lstStyle/>
          <a:p>
            <a:pPr algn="l">
              <a:buFont typeface="Times New Roman" pitchFamily="16" charset="0"/>
              <a:buNone/>
              <a:defRPr/>
            </a:pPr>
            <a:endParaRPr lang="es-PE" sz="2800" b="1" u="sng" dirty="0" smtClean="0"/>
          </a:p>
          <a:p>
            <a:pPr algn="l">
              <a:buFont typeface="Times New Roman" pitchFamily="16" charset="0"/>
              <a:buNone/>
              <a:defRPr/>
            </a:pPr>
            <a:r>
              <a:rPr lang="es-PE" sz="2800" b="1" u="sng" dirty="0" smtClean="0"/>
              <a:t>ADULTA  </a:t>
            </a:r>
            <a:r>
              <a:rPr lang="es-PE" sz="2800" b="1" u="sng" dirty="0"/>
              <a:t>(CON REACCION ANSIOSA SITUACIONAL</a:t>
            </a:r>
            <a:r>
              <a:rPr lang="es-PE" sz="2800" b="1" u="sng" dirty="0" smtClean="0"/>
              <a:t>):</a:t>
            </a:r>
          </a:p>
          <a:p>
            <a:pPr algn="l">
              <a:buFont typeface="Times New Roman" pitchFamily="16" charset="0"/>
              <a:buNone/>
              <a:defRPr/>
            </a:pPr>
            <a:endParaRPr lang="es-PE" sz="2800" dirty="0"/>
          </a:p>
          <a:p>
            <a:pPr algn="l">
              <a:buFont typeface="Times New Roman" pitchFamily="16" charset="0"/>
              <a:buNone/>
              <a:defRPr/>
            </a:pPr>
            <a:r>
              <a:rPr lang="es-PE" sz="2400" dirty="0" smtClean="0"/>
              <a:t>1</a:t>
            </a:r>
            <a:r>
              <a:rPr lang="es-PE" sz="2400" dirty="0"/>
              <a:t>.- REACCION ANSIOSA SITUACIONAL </a:t>
            </a:r>
          </a:p>
          <a:p>
            <a:pPr algn="l">
              <a:buFont typeface="Times New Roman" pitchFamily="16" charset="0"/>
              <a:buNone/>
              <a:defRPr/>
            </a:pPr>
            <a:r>
              <a:rPr lang="es-PE" sz="2400" dirty="0"/>
              <a:t>2.- DINÁMICA DE VIOLENCIA FAMILIAR</a:t>
            </a:r>
          </a:p>
          <a:p>
            <a:pPr algn="l">
              <a:buFont typeface="Times New Roman" pitchFamily="16" charset="0"/>
              <a:buNone/>
              <a:defRPr/>
            </a:pPr>
            <a:r>
              <a:rPr lang="es-PE" sz="2400" dirty="0"/>
              <a:t>3.- RASGOS DE PERSONALIDAD DEPENDIENTE CON CARACTERÍSTICAS DE INMADUREZ, TOLERANCIA A LA VIOLENCIA, INESTABILIDAD, ENTRE OTRAS.</a:t>
            </a:r>
          </a:p>
          <a:p>
            <a:pPr algn="l">
              <a:buFont typeface="Times New Roman" pitchFamily="16" charset="0"/>
              <a:buNone/>
              <a:defRPr/>
            </a:pPr>
            <a:r>
              <a:rPr lang="es-PE" sz="2400" dirty="0"/>
              <a:t>4.- FACTORES DE RIESGO A NIVEL INDIVIDUAL (fácilmente manipulable, déficit de habilidades socioemocionales) Y FAMILIAR (consumidor de drogas de su ex conviviente).</a:t>
            </a:r>
          </a:p>
          <a:p>
            <a:pPr algn="l">
              <a:buFont typeface="Times New Roman" pitchFamily="16" charset="0"/>
              <a:buNone/>
              <a:defRPr/>
            </a:pPr>
            <a:r>
              <a:rPr lang="es-PE" sz="2400" dirty="0"/>
              <a:t>5.- SE SUGIERE RECIBA ORIENTACION PSICOLÓGICA  A FIN DE MEJORAR SUS CARACTERÍSTICAS DE PERSONALIDAD</a:t>
            </a:r>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108550"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1"/>
          <p:cNvSpPr>
            <a:spLocks noChangeArrowheads="1"/>
          </p:cNvSpPr>
          <p:nvPr/>
        </p:nvSpPr>
        <p:spPr bwMode="auto">
          <a:xfrm>
            <a:off x="4391025" y="1174750"/>
            <a:ext cx="3111500" cy="1695450"/>
          </a:xfrm>
          <a:prstGeom prst="ellipse">
            <a:avLst/>
          </a:prstGeom>
          <a:solidFill>
            <a:srgbClr val="EAF6D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pic>
        <p:nvPicPr>
          <p:cNvPr id="114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22238"/>
            <a:ext cx="6605587"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4692" name="Group 3"/>
          <p:cNvGrpSpPr>
            <a:grpSpLocks/>
          </p:cNvGrpSpPr>
          <p:nvPr/>
        </p:nvGrpSpPr>
        <p:grpSpPr bwMode="auto">
          <a:xfrm>
            <a:off x="255588" y="1358900"/>
            <a:ext cx="3125787" cy="1350963"/>
            <a:chOff x="161" y="856"/>
            <a:chExt cx="1969" cy="851"/>
          </a:xfrm>
        </p:grpSpPr>
        <p:sp>
          <p:nvSpPr>
            <p:cNvPr id="114712" name="AutoShape 4"/>
            <p:cNvSpPr>
              <a:spLocks noChangeArrowheads="1"/>
            </p:cNvSpPr>
            <p:nvPr/>
          </p:nvSpPr>
          <p:spPr bwMode="auto">
            <a:xfrm>
              <a:off x="161" y="856"/>
              <a:ext cx="1969" cy="851"/>
            </a:xfrm>
            <a:prstGeom prst="rightArrow">
              <a:avLst>
                <a:gd name="adj1" fmla="val 79028"/>
                <a:gd name="adj2" fmla="val 30432"/>
              </a:avLst>
            </a:prstGeom>
            <a:solidFill>
              <a:srgbClr val="FDEC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4713" name="Text Box 5"/>
            <p:cNvSpPr txBox="1">
              <a:spLocks noChangeArrowheads="1"/>
            </p:cNvSpPr>
            <p:nvPr/>
          </p:nvSpPr>
          <p:spPr bwMode="auto">
            <a:xfrm>
              <a:off x="199" y="970"/>
              <a:ext cx="1809"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eaLnBrk="1" hangingPunct="1"/>
              <a:r>
                <a:rPr lang="es-PE" altLang="es-PE" sz="1500" b="1">
                  <a:solidFill>
                    <a:srgbClr val="000000"/>
                  </a:solidFill>
                  <a:latin typeface="Trebuchet MS" pitchFamily="34" charset="0"/>
                  <a:ea typeface="Microsoft YaHei" charset="-122"/>
                </a:rPr>
                <a:t>Usuario: </a:t>
              </a:r>
              <a:r>
                <a:rPr lang="es-PE" altLang="es-PE" sz="1500" b="1">
                  <a:solidFill>
                    <a:srgbClr val="CC0000"/>
                  </a:solidFill>
                  <a:latin typeface="Trebuchet MS" pitchFamily="34" charset="0"/>
                  <a:ea typeface="Microsoft YaHei" charset="-122"/>
                </a:rPr>
                <a:t>FASE AGUDA </a:t>
              </a:r>
            </a:p>
            <a:p>
              <a:pPr eaLnBrk="1" hangingPunct="1"/>
              <a:r>
                <a:rPr lang="es-PE" altLang="es-PE" sz="1500" b="1">
                  <a:solidFill>
                    <a:srgbClr val="000000"/>
                  </a:solidFill>
                  <a:latin typeface="Trebuchet MS" pitchFamily="34" charset="0"/>
                  <a:ea typeface="Microsoft YaHei" charset="-122"/>
                </a:rPr>
                <a:t>Sintomatología: </a:t>
              </a:r>
            </a:p>
            <a:p>
              <a:pPr eaLnBrk="1" hangingPunct="1"/>
              <a:r>
                <a:rPr lang="es-PE" altLang="es-PE" sz="1500" b="1">
                  <a:solidFill>
                    <a:srgbClr val="558ED5"/>
                  </a:solidFill>
                  <a:latin typeface="Trebuchet MS" pitchFamily="34" charset="0"/>
                  <a:ea typeface="Microsoft YaHei" charset="-122"/>
                </a:rPr>
                <a:t>-REAC. AL ESTRÉS AGUDO</a:t>
              </a:r>
            </a:p>
            <a:p>
              <a:pPr eaLnBrk="1" hangingPunct="1"/>
              <a:r>
                <a:rPr lang="es-PE" altLang="es-PE" sz="1500" b="1">
                  <a:solidFill>
                    <a:srgbClr val="558ED5"/>
                  </a:solidFill>
                  <a:latin typeface="Trebuchet MS" pitchFamily="34" charset="0"/>
                  <a:ea typeface="Microsoft YaHei" charset="-122"/>
                </a:rPr>
                <a:t>-AFECTACIÓN EMOCIONAL</a:t>
              </a:r>
            </a:p>
          </p:txBody>
        </p:sp>
      </p:grpSp>
      <p:grpSp>
        <p:nvGrpSpPr>
          <p:cNvPr id="114693" name="Group 6"/>
          <p:cNvGrpSpPr>
            <a:grpSpLocks/>
          </p:cNvGrpSpPr>
          <p:nvPr/>
        </p:nvGrpSpPr>
        <p:grpSpPr bwMode="auto">
          <a:xfrm>
            <a:off x="230188" y="4784725"/>
            <a:ext cx="3151187" cy="1323975"/>
            <a:chOff x="145" y="3014"/>
            <a:chExt cx="1985" cy="834"/>
          </a:xfrm>
        </p:grpSpPr>
        <p:sp>
          <p:nvSpPr>
            <p:cNvPr id="114710" name="AutoShape 7"/>
            <p:cNvSpPr>
              <a:spLocks noChangeArrowheads="1"/>
            </p:cNvSpPr>
            <p:nvPr/>
          </p:nvSpPr>
          <p:spPr bwMode="auto">
            <a:xfrm>
              <a:off x="145" y="3014"/>
              <a:ext cx="1985" cy="834"/>
            </a:xfrm>
            <a:prstGeom prst="rightArrow">
              <a:avLst>
                <a:gd name="adj1" fmla="val 79028"/>
                <a:gd name="adj2" fmla="val 33233"/>
              </a:avLst>
            </a:prstGeom>
            <a:solidFill>
              <a:srgbClr val="FDEC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4711" name="Text Box 8"/>
            <p:cNvSpPr txBox="1">
              <a:spLocks noChangeArrowheads="1"/>
            </p:cNvSpPr>
            <p:nvPr/>
          </p:nvSpPr>
          <p:spPr bwMode="auto">
            <a:xfrm>
              <a:off x="145" y="3137"/>
              <a:ext cx="1864"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eaLnBrk="1" hangingPunct="1"/>
              <a:r>
                <a:rPr lang="es-PE" altLang="es-PE" sz="1500" b="1">
                  <a:solidFill>
                    <a:srgbClr val="000000"/>
                  </a:solidFill>
                  <a:latin typeface="Trebuchet MS" pitchFamily="34" charset="0"/>
                  <a:ea typeface="Microsoft YaHei" charset="-122"/>
                </a:rPr>
                <a:t>Usuario: </a:t>
              </a:r>
              <a:r>
                <a:rPr lang="es-PE" altLang="es-PE" sz="1500" b="1">
                  <a:solidFill>
                    <a:srgbClr val="CC0000"/>
                  </a:solidFill>
                  <a:latin typeface="Trebuchet MS" pitchFamily="34" charset="0"/>
                  <a:ea typeface="Microsoft YaHei" charset="-122"/>
                </a:rPr>
                <a:t>FASE CRÓNICA </a:t>
              </a:r>
            </a:p>
            <a:p>
              <a:pPr eaLnBrk="1" hangingPunct="1"/>
              <a:r>
                <a:rPr lang="es-PE" altLang="es-PE" sz="1500" b="1">
                  <a:solidFill>
                    <a:srgbClr val="000000"/>
                  </a:solidFill>
                  <a:latin typeface="Trebuchet MS" pitchFamily="34" charset="0"/>
                  <a:ea typeface="Microsoft YaHei" charset="-122"/>
                </a:rPr>
                <a:t>Sintomatología: </a:t>
              </a:r>
            </a:p>
            <a:p>
              <a:pPr eaLnBrk="1" hangingPunct="1"/>
              <a:r>
                <a:rPr lang="es-PE" altLang="es-PE" sz="1500" b="1">
                  <a:solidFill>
                    <a:srgbClr val="558ED5"/>
                  </a:solidFill>
                  <a:latin typeface="Trebuchet MS" pitchFamily="34" charset="0"/>
                  <a:ea typeface="Microsoft YaHei" charset="-122"/>
                </a:rPr>
                <a:t>- T. DE ADAPTACIÓN</a:t>
              </a:r>
            </a:p>
            <a:p>
              <a:pPr eaLnBrk="1" hangingPunct="1"/>
              <a:r>
                <a:rPr lang="es-PE" altLang="es-PE" sz="1500" b="1">
                  <a:solidFill>
                    <a:srgbClr val="558ED5"/>
                  </a:solidFill>
                  <a:latin typeface="Trebuchet MS" pitchFamily="34" charset="0"/>
                  <a:ea typeface="Microsoft YaHei" charset="-122"/>
                </a:rPr>
                <a:t>- T. ESTRÉS POSTRAUMATICO</a:t>
              </a:r>
            </a:p>
          </p:txBody>
        </p:sp>
      </p:grpSp>
      <p:sp>
        <p:nvSpPr>
          <p:cNvPr id="114694" name="Text Box 9"/>
          <p:cNvSpPr txBox="1">
            <a:spLocks noChangeArrowheads="1"/>
          </p:cNvSpPr>
          <p:nvPr/>
        </p:nvSpPr>
        <p:spPr bwMode="auto">
          <a:xfrm>
            <a:off x="1562100" y="2832100"/>
            <a:ext cx="1220788"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itchFamily="32" charset="0"/>
              </a:defRPr>
            </a:lvl1pPr>
            <a:lvl2pPr marL="742950" indent="-285750">
              <a:defRPr>
                <a:solidFill>
                  <a:schemeClr val="tx1"/>
                </a:solidFill>
                <a:latin typeface="Calibri" pitchFamily="32" charset="0"/>
              </a:defRPr>
            </a:lvl2pPr>
            <a:lvl3pPr marL="1143000" indent="-228600">
              <a:defRPr>
                <a:solidFill>
                  <a:schemeClr val="tx1"/>
                </a:solidFill>
                <a:latin typeface="Calibri" pitchFamily="32" charset="0"/>
              </a:defRPr>
            </a:lvl3pPr>
            <a:lvl4pPr marL="1600200" indent="-228600">
              <a:defRPr>
                <a:solidFill>
                  <a:schemeClr val="tx1"/>
                </a:solidFill>
                <a:latin typeface="Calibri" pitchFamily="32" charset="0"/>
              </a:defRPr>
            </a:lvl4pPr>
            <a:lvl5pPr marL="2057400" indent="-228600">
              <a:defRPr>
                <a:solidFill>
                  <a:schemeClr val="tx1"/>
                </a:solidFill>
                <a:latin typeface="Calibri" pitchFamily="32" charset="0"/>
              </a:defRPr>
            </a:lvl5pPr>
            <a:lvl6pPr marL="2514600" indent="-228600" eaLnBrk="0" fontAlgn="base" hangingPunct="0">
              <a:spcBef>
                <a:spcPct val="0"/>
              </a:spcBef>
              <a:spcAft>
                <a:spcPct val="0"/>
              </a:spcAft>
              <a:defRPr>
                <a:solidFill>
                  <a:schemeClr val="tx1"/>
                </a:solidFill>
                <a:latin typeface="Calibri" pitchFamily="32" charset="0"/>
              </a:defRPr>
            </a:lvl6pPr>
            <a:lvl7pPr marL="2971800" indent="-228600" eaLnBrk="0" fontAlgn="base" hangingPunct="0">
              <a:spcBef>
                <a:spcPct val="0"/>
              </a:spcBef>
              <a:spcAft>
                <a:spcPct val="0"/>
              </a:spcAft>
              <a:defRPr>
                <a:solidFill>
                  <a:schemeClr val="tx1"/>
                </a:solidFill>
                <a:latin typeface="Calibri" pitchFamily="32" charset="0"/>
              </a:defRPr>
            </a:lvl7pPr>
            <a:lvl8pPr marL="3429000" indent="-228600" eaLnBrk="0" fontAlgn="base" hangingPunct="0">
              <a:spcBef>
                <a:spcPct val="0"/>
              </a:spcBef>
              <a:spcAft>
                <a:spcPct val="0"/>
              </a:spcAft>
              <a:defRPr>
                <a:solidFill>
                  <a:schemeClr val="tx1"/>
                </a:solidFill>
                <a:latin typeface="Calibri" pitchFamily="32" charset="0"/>
              </a:defRPr>
            </a:lvl8pPr>
            <a:lvl9pPr marL="3886200" indent="-228600" eaLnBrk="0" fontAlgn="base" hangingPunct="0">
              <a:spcBef>
                <a:spcPct val="0"/>
              </a:spcBef>
              <a:spcAft>
                <a:spcPct val="0"/>
              </a:spcAft>
              <a:defRPr>
                <a:solidFill>
                  <a:schemeClr val="tx1"/>
                </a:solidFill>
                <a:latin typeface="Calibri" pitchFamily="32" charset="0"/>
              </a:defRPr>
            </a:lvl9pPr>
          </a:lstStyle>
          <a:p>
            <a:endParaRPr lang="es-PE" altLang="es-PE"/>
          </a:p>
        </p:txBody>
      </p:sp>
      <p:sp>
        <p:nvSpPr>
          <p:cNvPr id="114695" name="Text Box 10"/>
          <p:cNvSpPr txBox="1">
            <a:spLocks noChangeArrowheads="1"/>
          </p:cNvSpPr>
          <p:nvPr/>
        </p:nvSpPr>
        <p:spPr bwMode="auto">
          <a:xfrm>
            <a:off x="4454525" y="1325563"/>
            <a:ext cx="3011488"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algn="ctr" eaLnBrk="1" hangingPunct="1"/>
            <a:r>
              <a:rPr lang="es-PE" altLang="es-PE" sz="1400" b="1">
                <a:solidFill>
                  <a:srgbClr val="000000"/>
                </a:solidFill>
                <a:latin typeface="Trebuchet MS" pitchFamily="34" charset="0"/>
                <a:ea typeface="Microsoft YaHei" charset="-122"/>
              </a:rPr>
              <a:t>GUÍA DE EVALUACIÓN PSICOLÓGICA FORENSE EN CASOS DE VIOLENCIA CONTRA LAS MUJERES Y LOS INTEGRANTES DEL GRUPO FAMILIAR; Y EN OTROS CASOS DE VIOLENCIA</a:t>
            </a:r>
          </a:p>
        </p:txBody>
      </p:sp>
      <p:grpSp>
        <p:nvGrpSpPr>
          <p:cNvPr id="114696" name="Group 11"/>
          <p:cNvGrpSpPr>
            <a:grpSpLocks/>
          </p:cNvGrpSpPr>
          <p:nvPr/>
        </p:nvGrpSpPr>
        <p:grpSpPr bwMode="auto">
          <a:xfrm>
            <a:off x="4298950" y="4554538"/>
            <a:ext cx="3200400" cy="1858962"/>
            <a:chOff x="2708" y="2869"/>
            <a:chExt cx="2017" cy="1171"/>
          </a:xfrm>
        </p:grpSpPr>
        <p:sp>
          <p:nvSpPr>
            <p:cNvPr id="114708" name="Oval 12"/>
            <p:cNvSpPr>
              <a:spLocks noChangeArrowheads="1"/>
            </p:cNvSpPr>
            <p:nvPr/>
          </p:nvSpPr>
          <p:spPr bwMode="auto">
            <a:xfrm>
              <a:off x="2708" y="2869"/>
              <a:ext cx="2017" cy="1171"/>
            </a:xfrm>
            <a:prstGeom prst="ellipse">
              <a:avLst/>
            </a:prstGeom>
            <a:solidFill>
              <a:srgbClr val="EAF6D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4709" name="Text Box 13"/>
            <p:cNvSpPr txBox="1">
              <a:spLocks noChangeArrowheads="1"/>
            </p:cNvSpPr>
            <p:nvPr/>
          </p:nvSpPr>
          <p:spPr bwMode="auto">
            <a:xfrm>
              <a:off x="2806" y="3104"/>
              <a:ext cx="1888"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algn="ctr" eaLnBrk="1" hangingPunct="1"/>
              <a:r>
                <a:rPr lang="es-PE" altLang="es-PE" sz="1600" b="1">
                  <a:solidFill>
                    <a:srgbClr val="000000"/>
                  </a:solidFill>
                  <a:latin typeface="Trebuchet MS" pitchFamily="34" charset="0"/>
                  <a:ea typeface="Microsoft YaHei" charset="-122"/>
                </a:rPr>
                <a:t>GUÍA DE VALORACIÓN DE DAÑO PSÍQUICO EN PERSONAS ADULTAS VICTIMAS DE VIOLENCIA INTENCIONAL</a:t>
              </a:r>
            </a:p>
          </p:txBody>
        </p:sp>
      </p:grpSp>
      <p:grpSp>
        <p:nvGrpSpPr>
          <p:cNvPr id="114697" name="Group 14"/>
          <p:cNvGrpSpPr>
            <a:grpSpLocks/>
          </p:cNvGrpSpPr>
          <p:nvPr/>
        </p:nvGrpSpPr>
        <p:grpSpPr bwMode="auto">
          <a:xfrm>
            <a:off x="8945563" y="954088"/>
            <a:ext cx="2190750" cy="2151062"/>
            <a:chOff x="5636" y="601"/>
            <a:chExt cx="1380" cy="1355"/>
          </a:xfrm>
        </p:grpSpPr>
        <p:sp>
          <p:nvSpPr>
            <p:cNvPr id="114706" name="AutoShape 15"/>
            <p:cNvSpPr>
              <a:spLocks noChangeArrowheads="1"/>
            </p:cNvSpPr>
            <p:nvPr/>
          </p:nvSpPr>
          <p:spPr bwMode="auto">
            <a:xfrm>
              <a:off x="5636" y="601"/>
              <a:ext cx="1274" cy="1355"/>
            </a:xfrm>
            <a:prstGeom prst="roundRect">
              <a:avLst>
                <a:gd name="adj" fmla="val 16667"/>
              </a:avLst>
            </a:prstGeom>
            <a:solidFill>
              <a:srgbClr val="DFF5F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4707" name="Text Box 16"/>
            <p:cNvSpPr txBox="1">
              <a:spLocks noChangeArrowheads="1"/>
            </p:cNvSpPr>
            <p:nvPr/>
          </p:nvSpPr>
          <p:spPr bwMode="auto">
            <a:xfrm>
              <a:off x="5636" y="671"/>
              <a:ext cx="1380" cy="1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eaLnBrk="1" hangingPunct="1"/>
              <a:r>
                <a:rPr lang="es-PE" altLang="es-PE" sz="1400" b="1">
                  <a:solidFill>
                    <a:srgbClr val="000000"/>
                  </a:solidFill>
                  <a:latin typeface="Trebuchet MS" pitchFamily="34" charset="0"/>
                  <a:ea typeface="Microsoft YaHei" charset="-122"/>
                </a:rPr>
                <a:t>1. DIAGNÓSTICO</a:t>
              </a:r>
            </a:p>
            <a:p>
              <a:pPr eaLnBrk="1" hangingPunct="1"/>
              <a:r>
                <a:rPr lang="es-PE" altLang="es-PE" sz="1400" b="1">
                  <a:solidFill>
                    <a:srgbClr val="000000"/>
                  </a:solidFill>
                  <a:latin typeface="Trebuchet MS" pitchFamily="34" charset="0"/>
                  <a:ea typeface="Microsoft YaHei" charset="-122"/>
                </a:rPr>
                <a:t>2. EVENTO VIOLENTO</a:t>
              </a:r>
            </a:p>
            <a:p>
              <a:pPr eaLnBrk="1" hangingPunct="1"/>
              <a:r>
                <a:rPr lang="es-PE" altLang="es-PE" sz="1400" b="1">
                  <a:solidFill>
                    <a:srgbClr val="000000"/>
                  </a:solidFill>
                  <a:latin typeface="Trebuchet MS" pitchFamily="34" charset="0"/>
                  <a:ea typeface="Microsoft YaHei" charset="-122"/>
                </a:rPr>
                <a:t>3. PERSONALIDAD</a:t>
              </a:r>
            </a:p>
            <a:p>
              <a:pPr eaLnBrk="1" hangingPunct="1"/>
              <a:r>
                <a:rPr lang="es-PE" altLang="es-PE" sz="1400" b="1">
                  <a:solidFill>
                    <a:srgbClr val="000000"/>
                  </a:solidFill>
                  <a:latin typeface="Trebuchet MS" pitchFamily="34" charset="0"/>
                  <a:ea typeface="Microsoft YaHei" charset="-122"/>
                </a:rPr>
                <a:t>4. RIESGO O  </a:t>
              </a:r>
            </a:p>
            <a:p>
              <a:pPr eaLnBrk="1" hangingPunct="1"/>
              <a:r>
                <a:rPr lang="es-PE" altLang="es-PE" sz="1400" b="1">
                  <a:solidFill>
                    <a:srgbClr val="000000"/>
                  </a:solidFill>
                  <a:latin typeface="Trebuchet MS" pitchFamily="34" charset="0"/>
                  <a:ea typeface="Microsoft YaHei" charset="-122"/>
                </a:rPr>
                <a:t>    VULNERABILIDAD</a:t>
              </a:r>
            </a:p>
            <a:p>
              <a:pPr eaLnBrk="1" hangingPunct="1"/>
              <a:r>
                <a:rPr lang="es-PE" altLang="es-PE" sz="1400" b="1">
                  <a:solidFill>
                    <a:srgbClr val="000000"/>
                  </a:solidFill>
                  <a:latin typeface="Trebuchet MS" pitchFamily="34" charset="0"/>
                  <a:ea typeface="Microsoft YaHei" charset="-122"/>
                </a:rPr>
                <a:t>5. PERTINENCIA O NO </a:t>
              </a:r>
            </a:p>
            <a:p>
              <a:pPr eaLnBrk="1" hangingPunct="1"/>
              <a:r>
                <a:rPr lang="es-PE" altLang="es-PE" sz="1400" b="1">
                  <a:solidFill>
                    <a:srgbClr val="000000"/>
                  </a:solidFill>
                  <a:latin typeface="Trebuchet MS" pitchFamily="34" charset="0"/>
                  <a:ea typeface="Microsoft YaHei" charset="-122"/>
                </a:rPr>
                <a:t>    DE VALORACIÓN DE </a:t>
              </a:r>
            </a:p>
            <a:p>
              <a:pPr eaLnBrk="1" hangingPunct="1"/>
              <a:r>
                <a:rPr lang="es-PE" altLang="es-PE" sz="1400" b="1">
                  <a:solidFill>
                    <a:srgbClr val="000000"/>
                  </a:solidFill>
                  <a:latin typeface="Trebuchet MS" pitchFamily="34" charset="0"/>
                  <a:ea typeface="Microsoft YaHei" charset="-122"/>
                </a:rPr>
                <a:t>    DAÑO PSÍQUICO</a:t>
              </a:r>
            </a:p>
            <a:p>
              <a:pPr eaLnBrk="1" hangingPunct="1"/>
              <a:r>
                <a:rPr lang="es-PE" altLang="es-PE" sz="1400" b="1">
                  <a:solidFill>
                    <a:srgbClr val="000000"/>
                  </a:solidFill>
                  <a:latin typeface="Trebuchet MS" pitchFamily="34" charset="0"/>
                  <a:ea typeface="Microsoft YaHei" charset="-122"/>
                </a:rPr>
                <a:t>6. RECOMENDACIONES</a:t>
              </a:r>
            </a:p>
          </p:txBody>
        </p:sp>
      </p:grpSp>
      <p:grpSp>
        <p:nvGrpSpPr>
          <p:cNvPr id="114698" name="Group 17"/>
          <p:cNvGrpSpPr>
            <a:grpSpLocks/>
          </p:cNvGrpSpPr>
          <p:nvPr/>
        </p:nvGrpSpPr>
        <p:grpSpPr bwMode="auto">
          <a:xfrm>
            <a:off x="8956675" y="4549775"/>
            <a:ext cx="2146300" cy="1558925"/>
            <a:chOff x="5643" y="2866"/>
            <a:chExt cx="1352" cy="982"/>
          </a:xfrm>
        </p:grpSpPr>
        <p:sp>
          <p:nvSpPr>
            <p:cNvPr id="114704" name="AutoShape 18"/>
            <p:cNvSpPr>
              <a:spLocks noChangeArrowheads="1"/>
            </p:cNvSpPr>
            <p:nvPr/>
          </p:nvSpPr>
          <p:spPr bwMode="auto">
            <a:xfrm>
              <a:off x="5643" y="2866"/>
              <a:ext cx="1276" cy="982"/>
            </a:xfrm>
            <a:prstGeom prst="roundRect">
              <a:avLst>
                <a:gd name="adj" fmla="val 16667"/>
              </a:avLst>
            </a:prstGeom>
            <a:solidFill>
              <a:srgbClr val="CFF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4705" name="Text Box 19"/>
            <p:cNvSpPr txBox="1">
              <a:spLocks noChangeArrowheads="1"/>
            </p:cNvSpPr>
            <p:nvPr/>
          </p:nvSpPr>
          <p:spPr bwMode="auto">
            <a:xfrm>
              <a:off x="5680" y="2903"/>
              <a:ext cx="1315" cy="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2" charset="0"/>
                </a:defRPr>
              </a:lvl9pPr>
            </a:lstStyle>
            <a:p>
              <a:pPr eaLnBrk="1" hangingPunct="1"/>
              <a:r>
                <a:rPr lang="es-PE" altLang="es-PE" sz="1600" b="1">
                  <a:solidFill>
                    <a:srgbClr val="A20000"/>
                  </a:solidFill>
                  <a:latin typeface="Trebuchet MS" pitchFamily="34" charset="0"/>
                  <a:ea typeface="Microsoft YaHei" charset="-122"/>
                </a:rPr>
                <a:t>NIVEL DE DAÑO PSIQUICO: </a:t>
              </a:r>
            </a:p>
            <a:p>
              <a:pPr eaLnBrk="1" hangingPunct="1">
                <a:buFont typeface="Arial" charset="0"/>
                <a:buChar char="•"/>
              </a:pPr>
              <a:r>
                <a:rPr lang="es-PE" altLang="es-PE" sz="1400" b="1">
                  <a:solidFill>
                    <a:srgbClr val="000000"/>
                  </a:solidFill>
                  <a:latin typeface="Trebuchet MS" pitchFamily="34" charset="0"/>
                  <a:ea typeface="Microsoft YaHei" charset="-122"/>
                </a:rPr>
                <a:t>LEVE</a:t>
              </a:r>
            </a:p>
            <a:p>
              <a:pPr eaLnBrk="1" hangingPunct="1">
                <a:buFont typeface="Arial" charset="0"/>
                <a:buChar char="•"/>
              </a:pPr>
              <a:r>
                <a:rPr lang="es-PE" altLang="es-PE" sz="1400" b="1">
                  <a:solidFill>
                    <a:srgbClr val="000000"/>
                  </a:solidFill>
                  <a:latin typeface="Trebuchet MS" pitchFamily="34" charset="0"/>
                  <a:ea typeface="Microsoft YaHei" charset="-122"/>
                </a:rPr>
                <a:t>MODERADO</a:t>
              </a:r>
            </a:p>
            <a:p>
              <a:pPr eaLnBrk="1" hangingPunct="1">
                <a:buFont typeface="Arial" charset="0"/>
                <a:buChar char="•"/>
              </a:pPr>
              <a:r>
                <a:rPr lang="es-PE" altLang="es-PE" sz="1400" b="1">
                  <a:solidFill>
                    <a:srgbClr val="000000"/>
                  </a:solidFill>
                  <a:latin typeface="Trebuchet MS" pitchFamily="34" charset="0"/>
                  <a:ea typeface="Microsoft YaHei" charset="-122"/>
                </a:rPr>
                <a:t>GRAVE</a:t>
              </a:r>
            </a:p>
            <a:p>
              <a:pPr eaLnBrk="1" hangingPunct="1">
                <a:buFont typeface="Arial" charset="0"/>
                <a:buChar char="•"/>
              </a:pPr>
              <a:r>
                <a:rPr lang="es-PE" altLang="es-PE" sz="1400" b="1">
                  <a:solidFill>
                    <a:srgbClr val="000000"/>
                  </a:solidFill>
                  <a:latin typeface="Trebuchet MS" pitchFamily="34" charset="0"/>
                  <a:ea typeface="Microsoft YaHei" charset="-122"/>
                </a:rPr>
                <a:t>MUY GRAVE</a:t>
              </a:r>
            </a:p>
          </p:txBody>
        </p:sp>
      </p:grpSp>
      <p:sp>
        <p:nvSpPr>
          <p:cNvPr id="114699" name="AutoShape 20"/>
          <p:cNvSpPr>
            <a:spLocks noChangeArrowheads="1"/>
          </p:cNvSpPr>
          <p:nvPr/>
        </p:nvSpPr>
        <p:spPr bwMode="auto">
          <a:xfrm>
            <a:off x="7561263" y="1538288"/>
            <a:ext cx="1373187" cy="892175"/>
          </a:xfrm>
          <a:prstGeom prst="rightArrow">
            <a:avLst>
              <a:gd name="adj1" fmla="val 50000"/>
              <a:gd name="adj2" fmla="val 50179"/>
            </a:avLst>
          </a:prstGeom>
          <a:solidFill>
            <a:srgbClr val="FFFF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altLang="es-PE" sz="1500" b="1">
                <a:solidFill>
                  <a:srgbClr val="1F497D"/>
                </a:solidFill>
                <a:latin typeface="Arial" charset="0"/>
                <a:ea typeface="Microsoft YaHei" charset="-122"/>
              </a:rPr>
              <a:t>Conclusiones</a:t>
            </a:r>
          </a:p>
        </p:txBody>
      </p:sp>
      <p:sp>
        <p:nvSpPr>
          <p:cNvPr id="114700" name="Rectangle 21"/>
          <p:cNvSpPr>
            <a:spLocks noChangeArrowheads="1"/>
          </p:cNvSpPr>
          <p:nvPr/>
        </p:nvSpPr>
        <p:spPr bwMode="auto">
          <a:xfrm>
            <a:off x="3506788" y="1766888"/>
            <a:ext cx="792162" cy="565150"/>
          </a:xfrm>
          <a:prstGeom prst="rect">
            <a:avLst/>
          </a:prstGeom>
          <a:solidFill>
            <a:srgbClr val="FFFF0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altLang="es-PE" b="1">
                <a:solidFill>
                  <a:srgbClr val="558ED5"/>
                </a:solidFill>
                <a:ea typeface="Microsoft YaHei" charset="-122"/>
              </a:rPr>
              <a:t>USAR</a:t>
            </a:r>
          </a:p>
        </p:txBody>
      </p:sp>
      <p:sp>
        <p:nvSpPr>
          <p:cNvPr id="114701" name="Rectangle 22"/>
          <p:cNvSpPr>
            <a:spLocks noChangeArrowheads="1"/>
          </p:cNvSpPr>
          <p:nvPr/>
        </p:nvSpPr>
        <p:spPr bwMode="auto">
          <a:xfrm>
            <a:off x="3422650" y="5132388"/>
            <a:ext cx="792163" cy="566737"/>
          </a:xfrm>
          <a:prstGeom prst="rect">
            <a:avLst/>
          </a:prstGeom>
          <a:solidFill>
            <a:srgbClr val="FFFF0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altLang="es-PE" b="1">
                <a:solidFill>
                  <a:srgbClr val="558ED5"/>
                </a:solidFill>
                <a:ea typeface="Microsoft YaHei" charset="-122"/>
              </a:rPr>
              <a:t>USAR</a:t>
            </a:r>
          </a:p>
        </p:txBody>
      </p:sp>
      <p:sp>
        <p:nvSpPr>
          <p:cNvPr id="114702" name="AutoShape 23"/>
          <p:cNvSpPr>
            <a:spLocks noChangeArrowheads="1"/>
          </p:cNvSpPr>
          <p:nvPr/>
        </p:nvSpPr>
        <p:spPr bwMode="auto">
          <a:xfrm>
            <a:off x="4794250" y="3141663"/>
            <a:ext cx="1971675" cy="1266825"/>
          </a:xfrm>
          <a:prstGeom prst="downArrow">
            <a:avLst>
              <a:gd name="adj1" fmla="val 50000"/>
              <a:gd name="adj2" fmla="val 50000"/>
            </a:avLst>
          </a:prstGeom>
          <a:solidFill>
            <a:srgbClr val="E6E0EC"/>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altLang="es-PE" b="1">
                <a:solidFill>
                  <a:srgbClr val="000000"/>
                </a:solidFill>
                <a:ea typeface="Microsoft YaHei" charset="-122"/>
              </a:rPr>
              <a:t>6 MESES </a:t>
            </a:r>
          </a:p>
        </p:txBody>
      </p:sp>
      <p:sp>
        <p:nvSpPr>
          <p:cNvPr id="114703" name="AutoShape 24"/>
          <p:cNvSpPr>
            <a:spLocks noChangeArrowheads="1"/>
          </p:cNvSpPr>
          <p:nvPr/>
        </p:nvSpPr>
        <p:spPr bwMode="auto">
          <a:xfrm>
            <a:off x="7561263" y="4918075"/>
            <a:ext cx="1373187" cy="892175"/>
          </a:xfrm>
          <a:prstGeom prst="rightArrow">
            <a:avLst>
              <a:gd name="adj1" fmla="val 50000"/>
              <a:gd name="adj2" fmla="val 50179"/>
            </a:avLst>
          </a:prstGeom>
          <a:solidFill>
            <a:srgbClr val="FFFF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altLang="es-PE" sz="1500" b="1">
                <a:solidFill>
                  <a:srgbClr val="1F497D"/>
                </a:solidFill>
                <a:latin typeface="Arial" charset="0"/>
                <a:ea typeface="Microsoft YaHei" charset="-122"/>
              </a:rPr>
              <a:t>Conclusiones</a:t>
            </a:r>
          </a:p>
        </p:txBody>
      </p:sp>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1219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39" name="Rectangle 2"/>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116740" name="Rectangle 3"/>
          <p:cNvSpPr>
            <a:spLocks noGrp="1" noChangeArrowheads="1"/>
          </p:cNvSpPr>
          <p:nvPr>
            <p:ph type="title"/>
          </p:nvPr>
        </p:nvSpPr>
        <p:spPr>
          <a:xfrm>
            <a:off x="2147208" y="2732088"/>
            <a:ext cx="7750856" cy="1849437"/>
          </a:xfrm>
        </p:spPr>
        <p:txBody>
          <a:bodyPr/>
          <a:lstStyle/>
          <a:p>
            <a:pPr eaLnBrk="1" hangingPunct="1">
              <a:tabLst>
                <a:tab pos="723900" algn="l"/>
                <a:tab pos="1447800" algn="l"/>
                <a:tab pos="2171700" algn="l"/>
                <a:tab pos="2895600" algn="l"/>
                <a:tab pos="3619500" algn="l"/>
              </a:tabLst>
            </a:pPr>
            <a:r>
              <a:rPr lang="es-MX" altLang="es-PE" sz="3200" b="1" dirty="0" smtClean="0">
                <a:solidFill>
                  <a:srgbClr val="FFFF00"/>
                </a:solidFill>
                <a:latin typeface="Arial" charset="0"/>
              </a:rPr>
              <a:t>GRACIAS POR LA ATENCIÓN PRESTADA</a:t>
            </a:r>
          </a:p>
        </p:txBody>
      </p:sp>
      <p:sp>
        <p:nvSpPr>
          <p:cNvPr id="116741" name="Rectangle 5"/>
          <p:cNvSpPr>
            <a:spLocks noChangeArrowheads="1"/>
          </p:cNvSpPr>
          <p:nvPr/>
        </p:nvSpPr>
        <p:spPr bwMode="auto">
          <a:xfrm>
            <a:off x="3071813" y="5564188"/>
            <a:ext cx="54006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tabLst>
                <a:tab pos="723900" algn="l"/>
                <a:tab pos="1447800" algn="l"/>
                <a:tab pos="2171700" algn="l"/>
              </a:tabLst>
            </a:pPr>
            <a:endParaRPr lang="es-PE" altLang="es-PE" sz="2400" b="1" dirty="0">
              <a:solidFill>
                <a:srgbClr val="000000"/>
              </a:solidFill>
              <a:latin typeface="Arial" charset="0"/>
              <a:ea typeface="Microsoft YaHei" charset="-122"/>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454" y="2156958"/>
            <a:ext cx="2365375" cy="255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rot="10800000" flipH="1" flipV="1">
            <a:off x="7674429" y="5088570"/>
            <a:ext cx="4433207" cy="954107"/>
          </a:xfrm>
          <a:prstGeom prst="rect">
            <a:avLst/>
          </a:prstGeom>
        </p:spPr>
        <p:txBody>
          <a:bodyPr wrap="square">
            <a:spAutoFit/>
          </a:bodyPr>
          <a:lstStyle/>
          <a:p>
            <a:pPr algn="ctr"/>
            <a:r>
              <a:rPr lang="es-PE" sz="1400" dirty="0"/>
              <a:t>MG.EDGARDO SOTO TENORIO</a:t>
            </a:r>
            <a:br>
              <a:rPr lang="es-PE" sz="1400" dirty="0"/>
            </a:br>
            <a:r>
              <a:rPr lang="es-PE" sz="1400" dirty="0"/>
              <a:t>Psicólogo Forense</a:t>
            </a:r>
          </a:p>
          <a:p>
            <a:pPr algn="ctr"/>
            <a:r>
              <a:rPr lang="es-PE" sz="1400" dirty="0" smtClean="0">
                <a:hlinkClick r:id="rId5"/>
              </a:rPr>
              <a:t>esoto_te@hotmail.com</a:t>
            </a:r>
            <a:endParaRPr lang="es-PE" sz="1400" dirty="0" smtClean="0"/>
          </a:p>
          <a:p>
            <a:pPr algn="ctr"/>
            <a:r>
              <a:rPr lang="es-PE" sz="1400" dirty="0" smtClean="0"/>
              <a:t>999977624</a:t>
            </a:r>
            <a:endParaRPr lang="es-PE" sz="14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19" y="2155371"/>
            <a:ext cx="2322512" cy="255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25603"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623888" y="1773238"/>
            <a:ext cx="10699750" cy="4608512"/>
          </a:xfrm>
        </p:spPr>
        <p:txBody>
          <a:bodyPr/>
          <a:lstStyle/>
          <a:p>
            <a:pPr algn="l" eaLnBrk="1" hangingPunct="1">
              <a:buFont typeface="Times New Roman" pitchFamily="16" charset="0"/>
              <a:buNone/>
              <a:defRPr/>
            </a:pPr>
            <a:r>
              <a:rPr lang="es-PE" sz="2800" b="1" dirty="0" smtClean="0">
                <a:solidFill>
                  <a:srgbClr val="FF0000"/>
                </a:solidFill>
              </a:rPr>
              <a:t>OBJETIVOS DE LA PERICIA PSICOLÓGICA: </a:t>
            </a:r>
          </a:p>
          <a:p>
            <a:pPr algn="l" eaLnBrk="1" hangingPunct="1">
              <a:buFont typeface="Times New Roman" pitchFamily="16" charset="0"/>
              <a:buNone/>
              <a:defRPr/>
            </a:pPr>
            <a:endParaRPr lang="es-PE" sz="2800" b="1" dirty="0" smtClean="0">
              <a:solidFill>
                <a:srgbClr val="FF0000"/>
              </a:solidFill>
            </a:endParaRPr>
          </a:p>
          <a:p>
            <a:pPr marL="171450" indent="-171450" algn="l" eaLnBrk="1" hangingPunct="1">
              <a:buFont typeface="Arial" pitchFamily="34" charset="0"/>
              <a:buChar char="•"/>
              <a:defRPr/>
            </a:pPr>
            <a:r>
              <a:rPr lang="es-PE" sz="2400" u="sng" dirty="0" smtClean="0"/>
              <a:t>Determinar la ausencia o presencia de afectación psicológica </a:t>
            </a:r>
            <a:r>
              <a:rPr lang="es-PE" sz="2400" dirty="0" smtClean="0"/>
              <a:t>u otra alteración actual</a:t>
            </a:r>
          </a:p>
          <a:p>
            <a:pPr marL="171450" indent="-171450" algn="l" eaLnBrk="1" hangingPunct="1">
              <a:buFont typeface="Arial" pitchFamily="34" charset="0"/>
              <a:buChar char="•"/>
              <a:defRPr/>
            </a:pPr>
            <a:r>
              <a:rPr lang="es-PE" sz="2400" u="sng" dirty="0" smtClean="0"/>
              <a:t>Establecer a través de un análisis, la naturaleza del hecho o evento violento</a:t>
            </a:r>
          </a:p>
          <a:p>
            <a:pPr marL="171450" indent="-171450" algn="l" eaLnBrk="1" hangingPunct="1">
              <a:buFont typeface="Arial" pitchFamily="34" charset="0"/>
              <a:buChar char="•"/>
              <a:defRPr/>
            </a:pPr>
            <a:r>
              <a:rPr lang="es-PE" sz="2400" u="sng" dirty="0" smtClean="0"/>
              <a:t>Determinar el tipo o rasgos de personalidad </a:t>
            </a:r>
            <a:r>
              <a:rPr lang="es-PE" sz="2400" dirty="0" smtClean="0"/>
              <a:t>en caso de adultos; y, en los niños, niñas y adolescentes (</a:t>
            </a:r>
            <a:r>
              <a:rPr lang="es-PE" sz="2400" u="sng" dirty="0" smtClean="0"/>
              <a:t>desarrollo socioemocional</a:t>
            </a:r>
            <a:r>
              <a:rPr lang="es-PE" sz="2400" dirty="0" smtClean="0"/>
              <a:t>).</a:t>
            </a:r>
          </a:p>
          <a:p>
            <a:pPr marL="171450" indent="-171450" algn="l" eaLnBrk="1" hangingPunct="1">
              <a:buFont typeface="Arial" pitchFamily="34" charset="0"/>
              <a:buChar char="•"/>
              <a:defRPr/>
            </a:pPr>
            <a:r>
              <a:rPr lang="es-PE" sz="2400" dirty="0" smtClean="0"/>
              <a:t>Identificar la posible existencia de una </a:t>
            </a:r>
            <a:r>
              <a:rPr lang="es-PE" sz="2400" u="sng" dirty="0" smtClean="0"/>
              <a:t>condición de vulnerabilidad </a:t>
            </a:r>
            <a:r>
              <a:rPr lang="es-PE" sz="2400" dirty="0" smtClean="0"/>
              <a:t>o </a:t>
            </a:r>
            <a:r>
              <a:rPr lang="es-PE" sz="2400" u="sng" dirty="0" smtClean="0"/>
              <a:t>factores de riesgo</a:t>
            </a:r>
          </a:p>
          <a:p>
            <a:pPr marL="171450" indent="-171450" algn="l" eaLnBrk="1" hangingPunct="1">
              <a:buFont typeface="Arial" pitchFamily="34" charset="0"/>
              <a:buChar char="•"/>
              <a:defRPr/>
            </a:pPr>
            <a:r>
              <a:rPr lang="es-PE" sz="2400" u="sng" dirty="0" smtClean="0"/>
              <a:t>Dar respuesta a otros requerimientos </a:t>
            </a:r>
            <a:r>
              <a:rPr lang="es-PE" sz="2400" dirty="0" smtClean="0"/>
              <a:t>de los operadores de justicia, así como </a:t>
            </a:r>
            <a:r>
              <a:rPr lang="es-PE" sz="2400" u="sng" dirty="0" smtClean="0"/>
              <a:t>determinar la pertinencia de valorar el daño psíquico</a:t>
            </a:r>
          </a:p>
          <a:p>
            <a:pPr marL="171450" indent="-171450" algn="l" eaLnBrk="1" hangingPunct="1">
              <a:buFont typeface="Arial" pitchFamily="34" charset="0"/>
              <a:buChar char="•"/>
              <a:defRPr/>
            </a:pPr>
            <a:r>
              <a:rPr lang="es-PE" sz="2400" u="sng" dirty="0" smtClean="0"/>
              <a:t>Sugerir las recomendaciones</a:t>
            </a:r>
            <a:r>
              <a:rPr lang="es-PE" sz="2400" dirty="0" smtClean="0"/>
              <a:t> que el evaluador estime pertinentes.</a:t>
            </a:r>
          </a:p>
          <a:p>
            <a:pPr algn="l" eaLnBrk="1" hangingPunct="1">
              <a:buFont typeface="Times New Roman" pitchFamily="16" charset="0"/>
              <a:buNone/>
              <a:defRPr/>
            </a:pPr>
            <a:endParaRPr lang="es-PE" sz="2400" dirty="0" smtClean="0"/>
          </a:p>
          <a:p>
            <a:pPr algn="l"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25606"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679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
        <p:nvSpPr>
          <p:cNvPr id="27651" name="Rectangle 2"/>
          <p:cNvSpPr>
            <a:spLocks noChangeArrowheads="1"/>
          </p:cNvSpPr>
          <p:nvPr/>
        </p:nvSpPr>
        <p:spPr bwMode="auto">
          <a:xfrm>
            <a:off x="4821238" y="300038"/>
            <a:ext cx="6629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eaLnBrk="1" hangingPunct="1">
              <a:tabLst>
                <a:tab pos="723900" algn="l"/>
                <a:tab pos="1447800" algn="l"/>
                <a:tab pos="2171700" algn="l"/>
                <a:tab pos="2895600" algn="l"/>
                <a:tab pos="3619500" algn="l"/>
                <a:tab pos="4343400" algn="l"/>
                <a:tab pos="5067300" algn="l"/>
                <a:tab pos="5791200" algn="l"/>
                <a:tab pos="6515100" algn="l"/>
              </a:tabLst>
            </a:pPr>
            <a:r>
              <a:rPr lang="es-PE" altLang="es-PE" sz="2400" b="1">
                <a:solidFill>
                  <a:srgbClr val="000000"/>
                </a:solidFill>
                <a:ea typeface="Microsoft YaHei" charset="-122"/>
              </a:rPr>
              <a:t>SITUACIÓN ACTUAL</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t="50655" b="31343"/>
          <a:stretch>
            <a:fillRect/>
          </a:stretch>
        </p:blipFill>
        <p:spPr bwMode="auto">
          <a:xfrm>
            <a:off x="0" y="1588"/>
            <a:ext cx="12192000" cy="1235075"/>
          </a:xfrm>
          <a:prstGeom prst="rect">
            <a:avLst/>
          </a:prstGeom>
          <a:noFill/>
          <a:ln>
            <a:noFill/>
          </a:ln>
          <a:effectLst/>
          <a:extLst>
            <a:ext uri="{909E8E84-426E-40DD-AFC4-6F175D3DCCD1}">
              <a14:hiddenFill xmlns:a14="http://schemas.microsoft.com/office/drawing/2010/main">
                <a:blipFill dpi="0" rotWithShape="0">
                  <a:blip/>
                  <a:srcRect t="50655" b="3134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subTitle"/>
          </p:nvPr>
        </p:nvSpPr>
        <p:spPr>
          <a:xfrm>
            <a:off x="479425" y="755651"/>
            <a:ext cx="11449050" cy="5697538"/>
          </a:xfrm>
        </p:spPr>
        <p:txBody>
          <a:bodyPr/>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PE" sz="2400" b="1" dirty="0" smtClean="0">
                <a:solidFill>
                  <a:srgbClr val="FF0000"/>
                </a:solidFill>
                <a:latin typeface="Arial" charset="0"/>
              </a:rPr>
              <a:t>RESPONSABLES  DE EMITIR UN INFORME PSICOLOGICO DE AFECTACION</a:t>
            </a:r>
          </a:p>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000" b="1" dirty="0">
              <a:solidFill>
                <a:srgbClr val="FF0000"/>
              </a:solidFill>
              <a:latin typeface="Arial" charset="0"/>
            </a:endParaRPr>
          </a:p>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000" b="1" dirty="0" smtClean="0">
              <a:solidFill>
                <a:srgbClr val="FF0000"/>
              </a:solidFill>
              <a:latin typeface="Arial" charset="0"/>
            </a:endParaRPr>
          </a:p>
          <a:p>
            <a:pPr marL="457200" indent="-457200" algn="just" eaLnBrk="1" hangingPunct="1">
              <a:buFont typeface="Arial" pitchFamily="34" charset="0"/>
              <a:buChar char="•"/>
              <a:defRPr/>
            </a:pPr>
            <a:r>
              <a:rPr lang="es-PE" sz="2400" dirty="0" smtClean="0"/>
              <a:t>Serán los psicólogos    de los </a:t>
            </a:r>
            <a:r>
              <a:rPr lang="es-PE" sz="2400" u="sng" dirty="0" smtClean="0"/>
              <a:t>establecimientos públicos de salud </a:t>
            </a:r>
            <a:r>
              <a:rPr lang="es-PE" sz="2400" dirty="0" smtClean="0"/>
              <a:t>de los diferentes sectores e instituciones del Estado y niveles de gobierno, así como </a:t>
            </a:r>
            <a:r>
              <a:rPr lang="es-PE" sz="2400" u="sng" dirty="0" smtClean="0"/>
              <a:t>centros de salud parroquiales y los establecimientos privados</a:t>
            </a:r>
            <a:r>
              <a:rPr lang="es-PE" sz="2400" dirty="0" smtClean="0"/>
              <a:t> cuyo funcionamiento se encuentra autorizado por el Ministerio de salud, quienes deberán de tener formación </a:t>
            </a:r>
            <a:r>
              <a:rPr lang="es-PE" sz="2400" dirty="0"/>
              <a:t>y experiencia en el campo forense; </a:t>
            </a:r>
            <a:endParaRPr lang="es-PE" sz="2400" dirty="0" smtClean="0"/>
          </a:p>
          <a:p>
            <a:pPr marL="457200" indent="-457200" algn="just" eaLnBrk="1" hangingPunct="1">
              <a:buFont typeface="Arial" pitchFamily="34" charset="0"/>
              <a:buChar char="•"/>
              <a:defRPr/>
            </a:pPr>
            <a:endParaRPr lang="es-PE" sz="2400" dirty="0" smtClean="0"/>
          </a:p>
          <a:p>
            <a:pPr marL="457200" indent="-457200" algn="just" eaLnBrk="1" hangingPunct="1">
              <a:buFont typeface="Arial" pitchFamily="34" charset="0"/>
              <a:buChar char="•"/>
              <a:defRPr/>
            </a:pPr>
            <a:r>
              <a:rPr lang="es-PE" sz="2400" dirty="0" smtClean="0"/>
              <a:t>En caso de </a:t>
            </a:r>
            <a:r>
              <a:rPr lang="es-PE" sz="2400" u="sng" dirty="0" smtClean="0"/>
              <a:t>ampliaciones, precisiones, ilustraciones o aclaraciones</a:t>
            </a:r>
            <a:r>
              <a:rPr lang="es-PE" sz="2400" dirty="0" smtClean="0"/>
              <a:t> respecto a la pericia emitida o informe psicológico que solicite la autoridad competente, deben ser explicadas por el mismo psicólogo responsable de la evaluación psicológica.</a:t>
            </a:r>
          </a:p>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PE" sz="2800" dirty="0" smtClean="0">
              <a:latin typeface="Arial" charset="0"/>
            </a:endParaRPr>
          </a:p>
        </p:txBody>
      </p:sp>
      <p:sp>
        <p:nvSpPr>
          <p:cNvPr id="27654" name="Line 6"/>
          <p:cNvSpPr>
            <a:spLocks noChangeShapeType="1"/>
          </p:cNvSpPr>
          <p:nvPr/>
        </p:nvSpPr>
        <p:spPr bwMode="auto">
          <a:xfrm>
            <a:off x="0" y="6667500"/>
            <a:ext cx="12192000" cy="1588"/>
          </a:xfrm>
          <a:prstGeom prst="line">
            <a:avLst/>
          </a:prstGeom>
          <a:noFill/>
          <a:ln w="2556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20650" y="260350"/>
            <a:ext cx="10871200" cy="612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0225" indent="-255588">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1pPr>
            <a:lvl2pPr marL="742950" indent="-28575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2pPr>
            <a:lvl3pPr marL="1143000" indent="-22860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3pPr>
            <a:lvl4pPr marL="1600200" indent="-22860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4pPr>
            <a:lvl5pPr marL="2057400" indent="-22860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5pPr>
            <a:lvl6pPr marL="2514600" indent="-228600" eaLnBrk="0" fontAlgn="base" hangingPunct="0">
              <a:spcBef>
                <a:spcPct val="0"/>
              </a:spcBef>
              <a:spcAft>
                <a:spcPct val="0"/>
              </a:spcAft>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6pPr>
            <a:lvl7pPr marL="2971800" indent="-228600" eaLnBrk="0" fontAlgn="base" hangingPunct="0">
              <a:spcBef>
                <a:spcPct val="0"/>
              </a:spcBef>
              <a:spcAft>
                <a:spcPct val="0"/>
              </a:spcAft>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7pPr>
            <a:lvl8pPr marL="3429000" indent="-228600" eaLnBrk="0" fontAlgn="base" hangingPunct="0">
              <a:spcBef>
                <a:spcPct val="0"/>
              </a:spcBef>
              <a:spcAft>
                <a:spcPct val="0"/>
              </a:spcAft>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8pPr>
            <a:lvl9pPr marL="3886200" indent="-228600" eaLnBrk="0" fontAlgn="base" hangingPunct="0">
              <a:spcBef>
                <a:spcPct val="0"/>
              </a:spcBef>
              <a:spcAft>
                <a:spcPct val="0"/>
              </a:spcAft>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10134600" algn="l"/>
                <a:tab pos="10858500" algn="l"/>
              </a:tabLst>
              <a:defRPr>
                <a:solidFill>
                  <a:schemeClr val="tx1"/>
                </a:solidFill>
                <a:latin typeface="Calibri" pitchFamily="32" charset="0"/>
              </a:defRPr>
            </a:lvl9pPr>
          </a:lstStyle>
          <a:p>
            <a:pPr algn="just" eaLnBrk="1" hangingPunct="1">
              <a:lnSpc>
                <a:spcPct val="120000"/>
              </a:lnSpc>
              <a:spcBef>
                <a:spcPts val="1000"/>
              </a:spcBef>
              <a:buClr>
                <a:srgbClr val="D35940"/>
              </a:buClr>
              <a:buFont typeface="Georgia" pitchFamily="16" charset="0"/>
              <a:buChar char="•"/>
            </a:pPr>
            <a:endParaRPr lang="es-PE" altLang="es-PE" sz="2000" u="sng" dirty="0" smtClean="0">
              <a:solidFill>
                <a:srgbClr val="0E3554"/>
              </a:solidFill>
              <a:latin typeface="Tw Cen MT" pitchFamily="32" charset="0"/>
              <a:ea typeface="Microsoft YaHei" charset="-122"/>
            </a:endParaRPr>
          </a:p>
          <a:p>
            <a:pPr algn="just" eaLnBrk="1" hangingPunct="1">
              <a:lnSpc>
                <a:spcPct val="120000"/>
              </a:lnSpc>
              <a:spcBef>
                <a:spcPts val="1000"/>
              </a:spcBef>
              <a:buClr>
                <a:srgbClr val="D35940"/>
              </a:buClr>
              <a:buFont typeface="Georgia" pitchFamily="16" charset="0"/>
              <a:buChar char="•"/>
            </a:pPr>
            <a:r>
              <a:rPr lang="es-PE" altLang="es-PE" sz="2000" u="sng" dirty="0" smtClean="0">
                <a:solidFill>
                  <a:srgbClr val="0E3554"/>
                </a:solidFill>
                <a:latin typeface="Tw Cen MT" pitchFamily="32" charset="0"/>
                <a:ea typeface="Microsoft YaHei" charset="-122"/>
              </a:rPr>
              <a:t>Si </a:t>
            </a:r>
            <a:r>
              <a:rPr lang="es-PE" altLang="es-PE" sz="2000" u="sng" dirty="0">
                <a:solidFill>
                  <a:srgbClr val="0E3554"/>
                </a:solidFill>
                <a:latin typeface="Tw Cen MT" pitchFamily="32" charset="0"/>
                <a:ea typeface="Microsoft YaHei" charset="-122"/>
              </a:rPr>
              <a:t>la </a:t>
            </a:r>
            <a:r>
              <a:rPr lang="es-PE" altLang="es-PE" sz="2000" u="sng" dirty="0" smtClean="0">
                <a:solidFill>
                  <a:srgbClr val="0E3554"/>
                </a:solidFill>
                <a:latin typeface="Tw Cen MT" pitchFamily="32" charset="0"/>
                <a:ea typeface="Microsoft YaHei" charset="-122"/>
              </a:rPr>
              <a:t>mujer a </a:t>
            </a:r>
            <a:r>
              <a:rPr lang="es-PE" altLang="es-PE" sz="2000" u="sng" dirty="0">
                <a:solidFill>
                  <a:srgbClr val="0E3554"/>
                </a:solidFill>
                <a:latin typeface="Tw Cen MT" pitchFamily="32" charset="0"/>
                <a:ea typeface="Microsoft YaHei" charset="-122"/>
              </a:rPr>
              <a:t>evaluar tiene una discapacidad sensorial y de la comunicación</a:t>
            </a:r>
            <a:r>
              <a:rPr lang="es-PE" altLang="es-PE" sz="2000" dirty="0">
                <a:solidFill>
                  <a:srgbClr val="0E3554"/>
                </a:solidFill>
                <a:latin typeface="Tw Cen MT" pitchFamily="32" charset="0"/>
                <a:ea typeface="Microsoft YaHei" charset="-122"/>
              </a:rPr>
              <a:t>, se consignará en las conclusiones del protocolo para que se asigne a un intérprete, para su posterior evaluación.</a:t>
            </a:r>
          </a:p>
          <a:p>
            <a:pPr algn="just" eaLnBrk="1" hangingPunct="1">
              <a:lnSpc>
                <a:spcPct val="120000"/>
              </a:lnSpc>
              <a:spcBef>
                <a:spcPts val="1000"/>
              </a:spcBef>
              <a:buClr>
                <a:srgbClr val="D35940"/>
              </a:buClr>
              <a:buFont typeface="Georgia" pitchFamily="16" charset="0"/>
              <a:buChar char="•"/>
            </a:pPr>
            <a:r>
              <a:rPr lang="es-PE" altLang="es-PE" sz="2000" u="sng" dirty="0">
                <a:solidFill>
                  <a:srgbClr val="0E3554"/>
                </a:solidFill>
                <a:latin typeface="Tw Cen MT" pitchFamily="32" charset="0"/>
                <a:ea typeface="Microsoft YaHei" charset="-122"/>
              </a:rPr>
              <a:t>En caso que la </a:t>
            </a:r>
            <a:r>
              <a:rPr lang="es-PE" altLang="es-PE" sz="2000" u="sng" dirty="0" smtClean="0">
                <a:solidFill>
                  <a:srgbClr val="0E3554"/>
                </a:solidFill>
                <a:latin typeface="Tw Cen MT" pitchFamily="32" charset="0"/>
                <a:ea typeface="Microsoft YaHei" charset="-122"/>
              </a:rPr>
              <a:t>mujer se </a:t>
            </a:r>
            <a:r>
              <a:rPr lang="es-PE" altLang="es-PE" sz="2000" u="sng" dirty="0">
                <a:solidFill>
                  <a:srgbClr val="0E3554"/>
                </a:solidFill>
                <a:latin typeface="Tw Cen MT" pitchFamily="32" charset="0"/>
                <a:ea typeface="Microsoft YaHei" charset="-122"/>
              </a:rPr>
              <a:t>encuentre con signos de alteración de la conciencia</a:t>
            </a:r>
            <a:r>
              <a:rPr lang="es-PE" altLang="es-PE" sz="2000" dirty="0">
                <a:solidFill>
                  <a:srgbClr val="0E3554"/>
                </a:solidFill>
                <a:latin typeface="Tw Cen MT" pitchFamily="32" charset="0"/>
                <a:ea typeface="Microsoft YaHei" charset="-122"/>
              </a:rPr>
              <a:t>, debido a algún factor externo (sustancias psicoactivas, evento estresor no relacionado a hecho investigado, </a:t>
            </a:r>
            <a:r>
              <a:rPr lang="es-PE" altLang="es-PE" sz="2000" dirty="0" err="1">
                <a:solidFill>
                  <a:srgbClr val="0E3554"/>
                </a:solidFill>
                <a:latin typeface="Tw Cen MT" pitchFamily="32" charset="0"/>
                <a:ea typeface="Microsoft YaHei" charset="-122"/>
              </a:rPr>
              <a:t>etc</a:t>
            </a:r>
            <a:r>
              <a:rPr lang="es-PE" altLang="es-PE" sz="2000" dirty="0">
                <a:solidFill>
                  <a:srgbClr val="0E3554"/>
                </a:solidFill>
                <a:latin typeface="Tw Cen MT" pitchFamily="32" charset="0"/>
                <a:ea typeface="Microsoft YaHei" charset="-122"/>
              </a:rPr>
              <a:t>), se reprogramará la evaluación y se consignará en el Protocolo.</a:t>
            </a:r>
          </a:p>
          <a:p>
            <a:pPr algn="just" eaLnBrk="1" hangingPunct="1">
              <a:lnSpc>
                <a:spcPct val="120000"/>
              </a:lnSpc>
              <a:spcBef>
                <a:spcPts val="1000"/>
              </a:spcBef>
              <a:buClr>
                <a:srgbClr val="D35940"/>
              </a:buClr>
              <a:buFont typeface="Georgia" pitchFamily="16" charset="0"/>
              <a:buChar char="•"/>
            </a:pPr>
            <a:r>
              <a:rPr lang="es-PE" altLang="es-PE" sz="2000" u="sng" dirty="0">
                <a:solidFill>
                  <a:srgbClr val="0E3554"/>
                </a:solidFill>
                <a:latin typeface="Tw Cen MT" pitchFamily="32" charset="0"/>
                <a:ea typeface="Microsoft YaHei" charset="-122"/>
              </a:rPr>
              <a:t>En el caso de </a:t>
            </a:r>
            <a:r>
              <a:rPr lang="es-PE" altLang="es-PE" sz="2000" u="sng" dirty="0" smtClean="0">
                <a:solidFill>
                  <a:srgbClr val="0E3554"/>
                </a:solidFill>
                <a:latin typeface="Tw Cen MT" pitchFamily="32" charset="0"/>
                <a:ea typeface="Microsoft YaHei" charset="-122"/>
              </a:rPr>
              <a:t>la mujer que </a:t>
            </a:r>
            <a:r>
              <a:rPr lang="es-PE" altLang="es-PE" sz="2000" u="sng" dirty="0">
                <a:solidFill>
                  <a:srgbClr val="0E3554"/>
                </a:solidFill>
                <a:latin typeface="Tw Cen MT" pitchFamily="32" charset="0"/>
                <a:ea typeface="Microsoft YaHei" charset="-122"/>
              </a:rPr>
              <a:t>presenten algún trastorno psicótico agudo</a:t>
            </a:r>
            <a:r>
              <a:rPr lang="es-PE" altLang="es-PE" sz="2000" dirty="0">
                <a:solidFill>
                  <a:srgbClr val="0E3554"/>
                </a:solidFill>
                <a:latin typeface="Tw Cen MT" pitchFamily="32" charset="0"/>
                <a:ea typeface="Microsoft YaHei" charset="-122"/>
              </a:rPr>
              <a:t>, no podrá ser </a:t>
            </a:r>
            <a:r>
              <a:rPr lang="es-PE" altLang="es-PE" sz="2000" dirty="0" smtClean="0">
                <a:solidFill>
                  <a:srgbClr val="0E3554"/>
                </a:solidFill>
                <a:latin typeface="Tw Cen MT" pitchFamily="32" charset="0"/>
                <a:ea typeface="Microsoft YaHei" charset="-122"/>
              </a:rPr>
              <a:t>evaluada </a:t>
            </a:r>
            <a:r>
              <a:rPr lang="es-PE" altLang="es-PE" sz="2000" dirty="0">
                <a:solidFill>
                  <a:srgbClr val="0E3554"/>
                </a:solidFill>
                <a:latin typeface="Tw Cen MT" pitchFamily="32" charset="0"/>
                <a:ea typeface="Microsoft YaHei" charset="-122"/>
              </a:rPr>
              <a:t>debiendo consignarse los síntomas y signos observados, recomendando su evaluación psiquiátrica.</a:t>
            </a:r>
          </a:p>
          <a:p>
            <a:pPr algn="just" eaLnBrk="1" hangingPunct="1">
              <a:lnSpc>
                <a:spcPct val="120000"/>
              </a:lnSpc>
              <a:spcBef>
                <a:spcPts val="1000"/>
              </a:spcBef>
              <a:buClr>
                <a:srgbClr val="D35940"/>
              </a:buClr>
              <a:buFont typeface="Georgia" pitchFamily="16" charset="0"/>
              <a:buChar char="•"/>
            </a:pPr>
            <a:r>
              <a:rPr lang="es-PE" altLang="es-PE" sz="2000" u="sng" dirty="0">
                <a:solidFill>
                  <a:srgbClr val="0E3554"/>
                </a:solidFill>
                <a:latin typeface="Tw Cen MT" pitchFamily="32" charset="0"/>
                <a:ea typeface="Microsoft YaHei" charset="-122"/>
              </a:rPr>
              <a:t>En los casos en que la </a:t>
            </a:r>
            <a:r>
              <a:rPr lang="es-PE" altLang="es-PE" sz="2000" u="sng" dirty="0" smtClean="0">
                <a:solidFill>
                  <a:srgbClr val="0E3554"/>
                </a:solidFill>
                <a:latin typeface="Tw Cen MT" pitchFamily="32" charset="0"/>
                <a:ea typeface="Microsoft YaHei" charset="-122"/>
              </a:rPr>
              <a:t>mujer evaluada </a:t>
            </a:r>
            <a:r>
              <a:rPr lang="es-PE" altLang="es-PE" sz="2000" u="sng" dirty="0">
                <a:solidFill>
                  <a:srgbClr val="0E3554"/>
                </a:solidFill>
                <a:latin typeface="Tw Cen MT" pitchFamily="32" charset="0"/>
                <a:ea typeface="Microsoft YaHei" charset="-122"/>
              </a:rPr>
              <a:t>se exprese en un idioma diferente </a:t>
            </a:r>
            <a:r>
              <a:rPr lang="es-PE" altLang="es-PE" sz="2000" dirty="0">
                <a:solidFill>
                  <a:srgbClr val="0E3554"/>
                </a:solidFill>
                <a:latin typeface="Tw Cen MT" pitchFamily="32" charset="0"/>
                <a:ea typeface="Microsoft YaHei" charset="-122"/>
              </a:rPr>
              <a:t>al del examinador, se consignará la necesidad de un </a:t>
            </a:r>
            <a:r>
              <a:rPr lang="es-PE" altLang="es-PE" sz="2000" i="1" dirty="0">
                <a:solidFill>
                  <a:srgbClr val="0E3554"/>
                </a:solidFill>
                <a:latin typeface="Tw Cen MT" pitchFamily="32" charset="0"/>
                <a:ea typeface="Microsoft YaHei" charset="-122"/>
              </a:rPr>
              <a:t>intérprete oficial</a:t>
            </a:r>
            <a:r>
              <a:rPr lang="es-PE" altLang="es-PE" sz="2000" dirty="0">
                <a:solidFill>
                  <a:srgbClr val="0E3554"/>
                </a:solidFill>
                <a:latin typeface="Tw Cen MT" pitchFamily="32" charset="0"/>
                <a:ea typeface="Microsoft YaHei" charset="-122"/>
              </a:rPr>
              <a:t>, para su posterior evaluación.</a:t>
            </a:r>
          </a:p>
        </p:txBody>
      </p:sp>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336550" y="549275"/>
            <a:ext cx="10510838"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1pPr>
            <a:lvl2pPr marL="739775"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tx1"/>
                </a:solidFill>
                <a:latin typeface="Calibri" pitchFamily="32" charset="0"/>
              </a:defRPr>
            </a:lvl9pPr>
          </a:lstStyle>
          <a:p>
            <a:pPr algn="just" eaLnBrk="1" hangingPunct="1">
              <a:lnSpc>
                <a:spcPct val="120000"/>
              </a:lnSpc>
              <a:spcBef>
                <a:spcPts val="1000"/>
              </a:spcBef>
            </a:pPr>
            <a:r>
              <a:rPr lang="es-PE" altLang="es-PE" sz="2400" b="1" dirty="0">
                <a:solidFill>
                  <a:srgbClr val="A20000"/>
                </a:solidFill>
                <a:latin typeface="Tw Cen MT" pitchFamily="32" charset="0"/>
                <a:ea typeface="Microsoft YaHei" charset="-122"/>
              </a:rPr>
              <a:t>TIEMPO TÉCNICO </a:t>
            </a:r>
            <a:r>
              <a:rPr lang="es-PE" altLang="es-PE" sz="2400" b="1" dirty="0" smtClean="0">
                <a:solidFill>
                  <a:srgbClr val="A20000"/>
                </a:solidFill>
                <a:latin typeface="Tw Cen MT" pitchFamily="32" charset="0"/>
                <a:ea typeface="Microsoft YaHei" charset="-122"/>
              </a:rPr>
              <a:t>ESTIMADO EN LA EVALUACION PSICOLOGICA:</a:t>
            </a:r>
            <a:endParaRPr lang="es-PE" altLang="es-PE" sz="2400" b="1" dirty="0">
              <a:solidFill>
                <a:srgbClr val="A20000"/>
              </a:solidFill>
              <a:latin typeface="Tw Cen MT" pitchFamily="32" charset="0"/>
              <a:ea typeface="Microsoft YaHei" charset="-122"/>
            </a:endParaRPr>
          </a:p>
          <a:p>
            <a:pPr algn="just" eaLnBrk="1" hangingPunct="1">
              <a:lnSpc>
                <a:spcPct val="120000"/>
              </a:lnSpc>
            </a:pPr>
            <a:endParaRPr lang="es-PE" altLang="es-PE" sz="2000" dirty="0">
              <a:solidFill>
                <a:srgbClr val="0E3554"/>
              </a:solidFill>
              <a:latin typeface="Tw Cen MT" pitchFamily="32" charset="0"/>
              <a:ea typeface="Microsoft YaHei" charset="-122"/>
            </a:endParaRPr>
          </a:p>
          <a:p>
            <a:pPr lvl="1" algn="just" eaLnBrk="1" hangingPunct="1">
              <a:lnSpc>
                <a:spcPct val="120000"/>
              </a:lnSpc>
              <a:buClr>
                <a:srgbClr val="D35940"/>
              </a:buClr>
              <a:buFont typeface="Arial" charset="0"/>
              <a:buChar char="•"/>
            </a:pPr>
            <a:r>
              <a:rPr lang="es-PE" altLang="es-PE" sz="2400" dirty="0">
                <a:solidFill>
                  <a:srgbClr val="0E3554"/>
                </a:solidFill>
                <a:latin typeface="Tw Cen MT" pitchFamily="32" charset="0"/>
                <a:ea typeface="Microsoft YaHei" charset="-122"/>
              </a:rPr>
              <a:t>No se puede determinar el </a:t>
            </a:r>
            <a:r>
              <a:rPr lang="es-PE" altLang="es-PE" sz="2400" u="sng" dirty="0">
                <a:solidFill>
                  <a:srgbClr val="0E3554"/>
                </a:solidFill>
                <a:latin typeface="Tw Cen MT" pitchFamily="32" charset="0"/>
                <a:ea typeface="Microsoft YaHei" charset="-122"/>
              </a:rPr>
              <a:t>número de sesiones</a:t>
            </a:r>
            <a:r>
              <a:rPr lang="es-PE" altLang="es-PE" sz="2400" dirty="0">
                <a:solidFill>
                  <a:srgbClr val="0E3554"/>
                </a:solidFill>
                <a:latin typeface="Tw Cen MT" pitchFamily="32" charset="0"/>
                <a:ea typeface="Microsoft YaHei" charset="-122"/>
              </a:rPr>
              <a:t>, será el psicólogo quien por su experiencia determine el tiempo requerido.</a:t>
            </a:r>
          </a:p>
          <a:p>
            <a:pPr algn="just" eaLnBrk="1" hangingPunct="1">
              <a:lnSpc>
                <a:spcPct val="120000"/>
              </a:lnSpc>
            </a:pPr>
            <a:endParaRPr lang="es-PE" altLang="es-PE" sz="2400" dirty="0">
              <a:solidFill>
                <a:srgbClr val="0E3554"/>
              </a:solidFill>
              <a:latin typeface="Tw Cen MT" pitchFamily="32" charset="0"/>
              <a:ea typeface="Microsoft YaHei" charset="-122"/>
            </a:endParaRPr>
          </a:p>
          <a:p>
            <a:pPr lvl="1" algn="just" eaLnBrk="1" hangingPunct="1">
              <a:lnSpc>
                <a:spcPct val="120000"/>
              </a:lnSpc>
              <a:buClr>
                <a:srgbClr val="D35940"/>
              </a:buClr>
              <a:buFont typeface="Arial" charset="0"/>
              <a:buChar char="•"/>
            </a:pPr>
            <a:r>
              <a:rPr lang="es-PE" altLang="es-PE" sz="2400" dirty="0">
                <a:solidFill>
                  <a:srgbClr val="0E3554"/>
                </a:solidFill>
                <a:latin typeface="Tw Cen MT" pitchFamily="32" charset="0"/>
                <a:ea typeface="Microsoft YaHei" charset="-122"/>
              </a:rPr>
              <a:t>Dependerá de: la </a:t>
            </a:r>
            <a:r>
              <a:rPr lang="es-PE" altLang="es-PE" sz="2400" i="1" u="sng" dirty="0">
                <a:solidFill>
                  <a:srgbClr val="0E3554"/>
                </a:solidFill>
                <a:latin typeface="Tw Cen MT" pitchFamily="32" charset="0"/>
                <a:ea typeface="Microsoft YaHei" charset="-122"/>
              </a:rPr>
              <a:t>complejidad</a:t>
            </a:r>
            <a:r>
              <a:rPr lang="es-PE" altLang="es-PE" sz="2400" dirty="0">
                <a:solidFill>
                  <a:srgbClr val="0E3554"/>
                </a:solidFill>
                <a:latin typeface="Tw Cen MT" pitchFamily="32" charset="0"/>
                <a:ea typeface="Microsoft YaHei" charset="-122"/>
              </a:rPr>
              <a:t> del caso, del </a:t>
            </a:r>
            <a:r>
              <a:rPr lang="es-PE" altLang="es-PE" sz="2400" i="1" u="sng" dirty="0">
                <a:solidFill>
                  <a:srgbClr val="0E3554"/>
                </a:solidFill>
                <a:latin typeface="Tw Cen MT" pitchFamily="32" charset="0"/>
                <a:ea typeface="Microsoft YaHei" charset="-122"/>
              </a:rPr>
              <a:t>contexto</a:t>
            </a:r>
            <a:r>
              <a:rPr lang="es-PE" altLang="es-PE" sz="2400" dirty="0">
                <a:solidFill>
                  <a:srgbClr val="0E3554"/>
                </a:solidFill>
                <a:latin typeface="Tw Cen MT" pitchFamily="32" charset="0"/>
                <a:ea typeface="Microsoft YaHei" charset="-122"/>
              </a:rPr>
              <a:t> en el que se lleve a cabo la evaluación, de las </a:t>
            </a:r>
            <a:r>
              <a:rPr lang="es-PE" altLang="es-PE" sz="2400" u="sng" dirty="0">
                <a:solidFill>
                  <a:srgbClr val="0E3554"/>
                </a:solidFill>
                <a:latin typeface="Tw Cen MT" pitchFamily="32" charset="0"/>
                <a:ea typeface="Microsoft YaHei" charset="-122"/>
              </a:rPr>
              <a:t>características de </a:t>
            </a:r>
            <a:r>
              <a:rPr lang="es-PE" altLang="es-PE" sz="2400" i="1" u="sng" dirty="0">
                <a:solidFill>
                  <a:srgbClr val="0E3554"/>
                </a:solidFill>
                <a:latin typeface="Tw Cen MT" pitchFamily="32" charset="0"/>
                <a:ea typeface="Microsoft YaHei" charset="-122"/>
              </a:rPr>
              <a:t>personalidad</a:t>
            </a:r>
            <a:r>
              <a:rPr lang="es-PE" altLang="es-PE" sz="2400" u="sng" dirty="0">
                <a:solidFill>
                  <a:srgbClr val="0E3554"/>
                </a:solidFill>
                <a:latin typeface="Tw Cen MT" pitchFamily="32" charset="0"/>
                <a:ea typeface="Microsoft YaHei" charset="-122"/>
              </a:rPr>
              <a:t> </a:t>
            </a:r>
            <a:r>
              <a:rPr lang="es-PE" altLang="es-PE" sz="2400" dirty="0">
                <a:solidFill>
                  <a:srgbClr val="0E3554"/>
                </a:solidFill>
                <a:latin typeface="Tw Cen MT" pitchFamily="32" charset="0"/>
                <a:ea typeface="Microsoft YaHei" charset="-122"/>
              </a:rPr>
              <a:t>de la evaluada, </a:t>
            </a:r>
            <a:r>
              <a:rPr lang="es-PE" altLang="es-PE" sz="2400" u="sng" dirty="0">
                <a:solidFill>
                  <a:srgbClr val="0E3554"/>
                </a:solidFill>
                <a:latin typeface="Tw Cen MT" pitchFamily="32" charset="0"/>
                <a:ea typeface="Microsoft YaHei" charset="-122"/>
              </a:rPr>
              <a:t>aspectos </a:t>
            </a:r>
            <a:r>
              <a:rPr lang="es-PE" altLang="es-PE" sz="2400" i="1" u="sng" dirty="0">
                <a:solidFill>
                  <a:srgbClr val="0E3554"/>
                </a:solidFill>
                <a:latin typeface="Tw Cen MT" pitchFamily="32" charset="0"/>
                <a:ea typeface="Microsoft YaHei" charset="-122"/>
              </a:rPr>
              <a:t>socioculturales</a:t>
            </a:r>
            <a:r>
              <a:rPr lang="es-PE" altLang="es-PE" sz="2400" dirty="0">
                <a:solidFill>
                  <a:srgbClr val="0E3554"/>
                </a:solidFill>
                <a:latin typeface="Tw Cen MT" pitchFamily="32" charset="0"/>
                <a:ea typeface="Microsoft YaHei" charset="-122"/>
              </a:rPr>
              <a:t>.</a:t>
            </a:r>
          </a:p>
          <a:p>
            <a:pPr algn="just" eaLnBrk="1" hangingPunct="1">
              <a:lnSpc>
                <a:spcPct val="120000"/>
              </a:lnSpc>
            </a:pPr>
            <a:endParaRPr lang="es-PE" altLang="es-PE" sz="2400" dirty="0">
              <a:solidFill>
                <a:srgbClr val="0E3554"/>
              </a:solidFill>
              <a:latin typeface="Tw Cen MT" pitchFamily="32" charset="0"/>
              <a:ea typeface="Microsoft YaHei" charset="-122"/>
            </a:endParaRPr>
          </a:p>
          <a:p>
            <a:pPr lvl="1" algn="just" eaLnBrk="1" hangingPunct="1">
              <a:lnSpc>
                <a:spcPct val="120000"/>
              </a:lnSpc>
              <a:buClr>
                <a:srgbClr val="D35940"/>
              </a:buClr>
              <a:buFont typeface="Arial" charset="0"/>
              <a:buChar char="•"/>
            </a:pPr>
            <a:r>
              <a:rPr lang="es-PE" altLang="es-PE" sz="2400" u="sng" dirty="0">
                <a:solidFill>
                  <a:srgbClr val="0E3554"/>
                </a:solidFill>
                <a:latin typeface="Tw Cen MT" pitchFamily="32" charset="0"/>
                <a:ea typeface="Microsoft YaHei" charset="-122"/>
              </a:rPr>
              <a:t>En </a:t>
            </a:r>
            <a:r>
              <a:rPr lang="es-PE" altLang="es-PE" sz="2400" i="1" u="sng" dirty="0">
                <a:solidFill>
                  <a:srgbClr val="0E3554"/>
                </a:solidFill>
                <a:latin typeface="Tw Cen MT" pitchFamily="32" charset="0"/>
                <a:ea typeface="Microsoft YaHei" charset="-122"/>
              </a:rPr>
              <a:t>casos excepcionales</a:t>
            </a:r>
            <a:r>
              <a:rPr lang="es-PE" altLang="es-PE" sz="2400" dirty="0">
                <a:solidFill>
                  <a:srgbClr val="0E3554"/>
                </a:solidFill>
                <a:latin typeface="Tw Cen MT" pitchFamily="32" charset="0"/>
                <a:ea typeface="Microsoft YaHei" charset="-122"/>
              </a:rPr>
              <a:t>, donde la persona a evaluar provenga de una zona distante, sin acceso a medios de comunicación y/o con dificultad para su traslado, se considerará la posibilidad de culminar </a:t>
            </a:r>
            <a:r>
              <a:rPr lang="es-PE" altLang="es-PE" sz="2400" i="1" dirty="0">
                <a:solidFill>
                  <a:srgbClr val="0E3554"/>
                </a:solidFill>
                <a:latin typeface="Tw Cen MT" pitchFamily="32" charset="0"/>
                <a:ea typeface="Microsoft YaHei" charset="-122"/>
              </a:rPr>
              <a:t>en una sola intervención </a:t>
            </a:r>
            <a:r>
              <a:rPr lang="es-PE" altLang="es-PE" sz="2400" dirty="0">
                <a:solidFill>
                  <a:srgbClr val="0E3554"/>
                </a:solidFill>
                <a:latin typeface="Tw Cen MT" pitchFamily="32" charset="0"/>
                <a:ea typeface="Microsoft YaHei" charset="-122"/>
              </a:rPr>
              <a:t>(sesiones continuas).</a:t>
            </a: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a:p>
            <a:pPr algn="just" eaLnBrk="1" hangingPunct="1">
              <a:lnSpc>
                <a:spcPct val="120000"/>
              </a:lnSpc>
              <a:spcBef>
                <a:spcPts val="1000"/>
              </a:spcBef>
            </a:pPr>
            <a:endParaRPr lang="es-PE" altLang="es-PE" sz="2000" dirty="0">
              <a:solidFill>
                <a:srgbClr val="0E3554"/>
              </a:solidFill>
              <a:latin typeface="Tw Cen MT" pitchFamily="32" charset="0"/>
              <a:ea typeface="Microsoft YaHei"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VA. PS. ACORDE A LA GUIA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EVA. PS. ACORDE A LA GUIA 2016</Template>
  <TotalTime>600</TotalTime>
  <Words>5578</Words>
  <Application>Microsoft Office PowerPoint</Application>
  <PresentationFormat>Personalizado</PresentationFormat>
  <Paragraphs>539</Paragraphs>
  <Slides>52</Slides>
  <Notes>20</Notes>
  <HiddenSlides>0</HiddenSlides>
  <MMClips>0</MMClips>
  <ScaleCrop>false</ScaleCrop>
  <HeadingPairs>
    <vt:vector size="4" baseType="variant">
      <vt:variant>
        <vt:lpstr>Tema</vt:lpstr>
      </vt:variant>
      <vt:variant>
        <vt:i4>2</vt:i4>
      </vt:variant>
      <vt:variant>
        <vt:lpstr>Títulos de diapositiva</vt:lpstr>
      </vt:variant>
      <vt:variant>
        <vt:i4>52</vt:i4>
      </vt:variant>
    </vt:vector>
  </HeadingPairs>
  <TitlesOfParts>
    <vt:vector size="54" baseType="lpstr">
      <vt:lpstr>EVA. PS. ACORDE A LA GUIA 2016</vt:lpstr>
      <vt:lpstr>3_Tema de Office</vt:lpstr>
      <vt:lpstr>Presentación de PowerPoint</vt:lpstr>
      <vt:lpstr>Presentación de PowerPoint</vt:lpstr>
      <vt:lpstr>Presentación de PowerPoint</vt:lpstr>
      <vt:lpstr>CASACIÓN 1873-2015, LIMA: VALORACIÓN INTEGRAL DE PERICIA PSICOLÓGICA EN PROCESO DE VIOLENCIA FAMILIAR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LA ATENCIÓN PRESTADA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54</cp:revision>
  <dcterms:created xsi:type="dcterms:W3CDTF">2018-08-25T06:31:42Z</dcterms:created>
  <dcterms:modified xsi:type="dcterms:W3CDTF">2019-01-23T05:57:49Z</dcterms:modified>
</cp:coreProperties>
</file>