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86" r:id="rId1"/>
    <p:sldMasterId id="2147484104" r:id="rId2"/>
  </p:sldMasterIdLst>
  <p:notesMasterIdLst>
    <p:notesMasterId r:id="rId54"/>
  </p:notesMasterIdLst>
  <p:handoutMasterIdLst>
    <p:handoutMasterId r:id="rId55"/>
  </p:handoutMasterIdLst>
  <p:sldIdLst>
    <p:sldId id="345" r:id="rId3"/>
    <p:sldId id="315" r:id="rId4"/>
    <p:sldId id="408" r:id="rId5"/>
    <p:sldId id="386" r:id="rId6"/>
    <p:sldId id="439" r:id="rId7"/>
    <p:sldId id="440" r:id="rId8"/>
    <p:sldId id="442" r:id="rId9"/>
    <p:sldId id="441" r:id="rId10"/>
    <p:sldId id="444" r:id="rId11"/>
    <p:sldId id="445" r:id="rId12"/>
    <p:sldId id="409" r:id="rId13"/>
    <p:sldId id="265" r:id="rId14"/>
    <p:sldId id="446" r:id="rId15"/>
    <p:sldId id="447" r:id="rId16"/>
    <p:sldId id="448" r:id="rId17"/>
    <p:sldId id="450" r:id="rId18"/>
    <p:sldId id="451" r:id="rId19"/>
    <p:sldId id="426" r:id="rId20"/>
    <p:sldId id="427" r:id="rId21"/>
    <p:sldId id="428" r:id="rId22"/>
    <p:sldId id="429" r:id="rId23"/>
    <p:sldId id="410" r:id="rId24"/>
    <p:sldId id="378" r:id="rId25"/>
    <p:sldId id="430" r:id="rId26"/>
    <p:sldId id="431" r:id="rId27"/>
    <p:sldId id="433" r:id="rId28"/>
    <p:sldId id="434" r:id="rId29"/>
    <p:sldId id="436" r:id="rId30"/>
    <p:sldId id="437" r:id="rId31"/>
    <p:sldId id="438" r:id="rId32"/>
    <p:sldId id="452" r:id="rId33"/>
    <p:sldId id="453" r:id="rId34"/>
    <p:sldId id="454" r:id="rId35"/>
    <p:sldId id="455" r:id="rId36"/>
    <p:sldId id="456" r:id="rId37"/>
    <p:sldId id="457" r:id="rId38"/>
    <p:sldId id="458" r:id="rId39"/>
    <p:sldId id="411" r:id="rId40"/>
    <p:sldId id="461" r:id="rId41"/>
    <p:sldId id="462" r:id="rId42"/>
    <p:sldId id="463" r:id="rId43"/>
    <p:sldId id="464" r:id="rId44"/>
    <p:sldId id="413" r:id="rId45"/>
    <p:sldId id="383" r:id="rId46"/>
    <p:sldId id="414" r:id="rId47"/>
    <p:sldId id="384" r:id="rId48"/>
    <p:sldId id="465" r:id="rId49"/>
    <p:sldId id="466" r:id="rId50"/>
    <p:sldId id="416" r:id="rId51"/>
    <p:sldId id="349" r:id="rId52"/>
    <p:sldId id="467" r:id="rId53"/>
  </p:sldIdLst>
  <p:sldSz cx="9144000" cy="6858000" type="screen4x3"/>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47" autoAdjust="0"/>
    <p:restoredTop sz="94660"/>
  </p:normalViewPr>
  <p:slideViewPr>
    <p:cSldViewPr>
      <p:cViewPr varScale="1">
        <p:scale>
          <a:sx n="67" d="100"/>
          <a:sy n="67" d="100"/>
        </p:scale>
        <p:origin x="1410"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handoutMaster" Target="handoutMasters/handout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theme" Target="theme/theme1.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viewProps" Target="view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PE"/>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D9DDFDE-3DB2-457E-A33D-7240F9CAD6DC}" type="datetimeFigureOut">
              <a:rPr lang="es-PE" smtClean="0"/>
              <a:pPr/>
              <a:t>19/08/2019</a:t>
            </a:fld>
            <a:endParaRPr lang="es-PE"/>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PE"/>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D0DDC96-4D90-4086-B32B-3E20F158F68C}" type="slidenum">
              <a:rPr lang="es-PE" smtClean="0"/>
              <a:pPr/>
              <a:t>‹Nº›</a:t>
            </a:fld>
            <a:endParaRPr lang="es-PE"/>
          </a:p>
        </p:txBody>
      </p:sp>
    </p:spTree>
    <p:extLst>
      <p:ext uri="{BB962C8B-B14F-4D97-AF65-F5344CB8AC3E}">
        <p14:creationId xmlns:p14="http://schemas.microsoft.com/office/powerpoint/2010/main" val="26490937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PE"/>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63340F-FABE-45B0-A04B-B36070F0EAAC}" type="datetimeFigureOut">
              <a:rPr lang="es-PE" smtClean="0"/>
              <a:pPr/>
              <a:t>19/08/2019</a:t>
            </a:fld>
            <a:endParaRPr lang="es-PE"/>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PE"/>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PE"/>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3CAA31-0966-4F8D-A9B1-13EF838020CE}" type="slidenum">
              <a:rPr lang="es-PE" smtClean="0"/>
              <a:pPr/>
              <a:t>‹Nº›</a:t>
            </a:fld>
            <a:endParaRPr lang="es-PE"/>
          </a:p>
        </p:txBody>
      </p:sp>
    </p:spTree>
    <p:extLst>
      <p:ext uri="{BB962C8B-B14F-4D97-AF65-F5344CB8AC3E}">
        <p14:creationId xmlns:p14="http://schemas.microsoft.com/office/powerpoint/2010/main" val="33933406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a:off x="6065417" y="5054602"/>
            <a:ext cx="673276" cy="279400"/>
          </a:xfrm>
        </p:spPr>
        <p:txBody>
          <a:bodyPr/>
          <a:lstStyle/>
          <a:p>
            <a:fld id="{C4BC5213-CB91-4018-B9A5-1EAE1044D457}" type="datetimeFigureOut">
              <a:rPr lang="es-PE" smtClean="0"/>
              <a:pPr/>
              <a:t>19/08/2019</a:t>
            </a:fld>
            <a:endParaRPr lang="es-PE"/>
          </a:p>
        </p:txBody>
      </p:sp>
      <p:sp>
        <p:nvSpPr>
          <p:cNvPr id="5" name="Footer Placeholder 4"/>
          <p:cNvSpPr>
            <a:spLocks noGrp="1"/>
          </p:cNvSpPr>
          <p:nvPr>
            <p:ph type="ftr" sz="quarter" idx="11"/>
          </p:nvPr>
        </p:nvSpPr>
        <p:spPr>
          <a:xfrm>
            <a:off x="1921934" y="5054602"/>
            <a:ext cx="4064860" cy="279400"/>
          </a:xfrm>
        </p:spPr>
        <p:txBody>
          <a:bodyPr/>
          <a:lstStyle/>
          <a:p>
            <a:endParaRPr lang="es-PE"/>
          </a:p>
        </p:txBody>
      </p:sp>
      <p:sp>
        <p:nvSpPr>
          <p:cNvPr id="6" name="Slide Number Placeholder 5"/>
          <p:cNvSpPr>
            <a:spLocks noGrp="1"/>
          </p:cNvSpPr>
          <p:nvPr>
            <p:ph type="sldNum" sz="quarter" idx="12"/>
          </p:nvPr>
        </p:nvSpPr>
        <p:spPr>
          <a:xfrm>
            <a:off x="6817317" y="5054602"/>
            <a:ext cx="413483" cy="279400"/>
          </a:xfrm>
        </p:spPr>
        <p:txBody>
          <a:bodyPr/>
          <a:lstStyle/>
          <a:p>
            <a:fld id="{12A06D77-E6FE-4450-BC2C-CCCBD9A8AC21}" type="slidenum">
              <a:rPr lang="es-PE" smtClean="0"/>
              <a:pPr/>
              <a:t>‹Nº›</a:t>
            </a:fld>
            <a:endParaRPr lang="es-PE"/>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338435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C4BC5213-CB91-4018-B9A5-1EAE1044D457}" type="datetimeFigureOut">
              <a:rPr lang="es-PE" smtClean="0"/>
              <a:pPr/>
              <a:t>19/08/2019</a:t>
            </a:fld>
            <a:endParaRPr lang="es-PE"/>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p:txBody>
          <a:bodyPr/>
          <a:lstStyle/>
          <a:p>
            <a:fld id="{12A06D77-E6FE-4450-BC2C-CCCBD9A8AC21}" type="slidenum">
              <a:rPr lang="es-PE" smtClean="0"/>
              <a:pPr/>
              <a:t>‹Nº›</a:t>
            </a:fld>
            <a:endParaRPr lang="es-PE"/>
          </a:p>
        </p:txBody>
      </p:sp>
    </p:spTree>
    <p:extLst>
      <p:ext uri="{BB962C8B-B14F-4D97-AF65-F5344CB8AC3E}">
        <p14:creationId xmlns:p14="http://schemas.microsoft.com/office/powerpoint/2010/main" val="30954894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C4BC5213-CB91-4018-B9A5-1EAE1044D457}" type="datetimeFigureOut">
              <a:rPr lang="es-PE" smtClean="0"/>
              <a:pPr/>
              <a:t>19/08/2019</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12A06D77-E6FE-4450-BC2C-CCCBD9A8AC21}" type="slidenum">
              <a:rPr lang="es-PE" smtClean="0"/>
              <a:pPr/>
              <a:t>‹Nº›</a:t>
            </a:fld>
            <a:endParaRPr lang="es-PE"/>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416119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C4BC5213-CB91-4018-B9A5-1EAE1044D457}" type="datetimeFigureOut">
              <a:rPr lang="es-PE" smtClean="0"/>
              <a:pPr/>
              <a:t>19/08/2019</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12A06D77-E6FE-4450-BC2C-CCCBD9A8AC21}" type="slidenum">
              <a:rPr lang="es-PE" smtClean="0"/>
              <a:pPr/>
              <a:t>‹Nº›</a:t>
            </a:fld>
            <a:endParaRPr lang="es-PE"/>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945649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C4BC5213-CB91-4018-B9A5-1EAE1044D457}" type="datetimeFigureOut">
              <a:rPr lang="es-PE" smtClean="0"/>
              <a:pPr/>
              <a:t>19/08/2019</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12A06D77-E6FE-4450-BC2C-CCCBD9A8AC21}" type="slidenum">
              <a:rPr lang="es-PE" smtClean="0"/>
              <a:pPr/>
              <a:t>‹Nº›</a:t>
            </a:fld>
            <a:endParaRPr lang="es-PE"/>
          </a:p>
        </p:txBody>
      </p:sp>
    </p:spTree>
    <p:extLst>
      <p:ext uri="{BB962C8B-B14F-4D97-AF65-F5344CB8AC3E}">
        <p14:creationId xmlns:p14="http://schemas.microsoft.com/office/powerpoint/2010/main" val="41015080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s-ES" smtClean="0"/>
              <a:t>Haga clic para modificar el estilo de título del patrón</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C4BC5213-CB91-4018-B9A5-1EAE1044D457}" type="datetimeFigureOut">
              <a:rPr lang="es-PE" smtClean="0"/>
              <a:pPr/>
              <a:t>19/08/2019</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12A06D77-E6FE-4450-BC2C-CCCBD9A8AC21}" type="slidenum">
              <a:rPr lang="es-PE" smtClean="0"/>
              <a:pPr/>
              <a:t>‹Nº›</a:t>
            </a:fld>
            <a:endParaRPr lang="es-PE"/>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283975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s-ES" smtClean="0"/>
              <a:t>Haga clic para modificar el estilo de título del patrón</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C4BC5213-CB91-4018-B9A5-1EAE1044D457}" type="datetimeFigureOut">
              <a:rPr lang="es-PE" smtClean="0"/>
              <a:pPr/>
              <a:t>19/08/2019</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12A06D77-E6FE-4450-BC2C-CCCBD9A8AC21}" type="slidenum">
              <a:rPr lang="es-PE" smtClean="0"/>
              <a:pPr/>
              <a:t>‹Nº›</a:t>
            </a:fld>
            <a:endParaRPr lang="es-PE"/>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326145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C4BC5213-CB91-4018-B9A5-1EAE1044D457}" type="datetimeFigureOut">
              <a:rPr lang="es-PE" smtClean="0"/>
              <a:pPr/>
              <a:t>19/08/2019</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12A06D77-E6FE-4450-BC2C-CCCBD9A8AC21}" type="slidenum">
              <a:rPr lang="es-PE" smtClean="0"/>
              <a:pPr/>
              <a:t>‹Nº›</a:t>
            </a:fld>
            <a:endParaRPr lang="es-PE"/>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012372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C4BC5213-CB91-4018-B9A5-1EAE1044D457}" type="datetimeFigureOut">
              <a:rPr lang="es-PE" smtClean="0"/>
              <a:pPr/>
              <a:t>19/08/2019</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12A06D77-E6FE-4450-BC2C-CCCBD9A8AC21}" type="slidenum">
              <a:rPr lang="es-PE" smtClean="0"/>
              <a:pPr/>
              <a:t>‹Nº›</a:t>
            </a:fld>
            <a:endParaRPr lang="es-PE"/>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598790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a:off x="6065417" y="5054602"/>
            <a:ext cx="673276" cy="279400"/>
          </a:xfrm>
        </p:spPr>
        <p:txBody>
          <a:bodyPr/>
          <a:lstStyle/>
          <a:p>
            <a:fld id="{C4BC5213-CB91-4018-B9A5-1EAE1044D457}" type="datetimeFigureOut">
              <a:rPr lang="es-PE" smtClean="0"/>
              <a:pPr/>
              <a:t>19/08/2019</a:t>
            </a:fld>
            <a:endParaRPr lang="es-PE"/>
          </a:p>
        </p:txBody>
      </p:sp>
      <p:sp>
        <p:nvSpPr>
          <p:cNvPr id="5" name="Footer Placeholder 4"/>
          <p:cNvSpPr>
            <a:spLocks noGrp="1"/>
          </p:cNvSpPr>
          <p:nvPr>
            <p:ph type="ftr" sz="quarter" idx="11"/>
          </p:nvPr>
        </p:nvSpPr>
        <p:spPr>
          <a:xfrm>
            <a:off x="1921934" y="5054602"/>
            <a:ext cx="4064860" cy="279400"/>
          </a:xfrm>
        </p:spPr>
        <p:txBody>
          <a:bodyPr/>
          <a:lstStyle/>
          <a:p>
            <a:endParaRPr lang="es-PE"/>
          </a:p>
        </p:txBody>
      </p:sp>
      <p:sp>
        <p:nvSpPr>
          <p:cNvPr id="6" name="Slide Number Placeholder 5"/>
          <p:cNvSpPr>
            <a:spLocks noGrp="1"/>
          </p:cNvSpPr>
          <p:nvPr>
            <p:ph type="sldNum" sz="quarter" idx="12"/>
          </p:nvPr>
        </p:nvSpPr>
        <p:spPr>
          <a:xfrm>
            <a:off x="6817317" y="5054602"/>
            <a:ext cx="413483" cy="279400"/>
          </a:xfrm>
        </p:spPr>
        <p:txBody>
          <a:bodyPr/>
          <a:lstStyle/>
          <a:p>
            <a:fld id="{12A06D77-E6FE-4450-BC2C-CCCBD9A8AC21}" type="slidenum">
              <a:rPr lang="es-PE" smtClean="0"/>
              <a:pPr/>
              <a:t>‹Nº›</a:t>
            </a:fld>
            <a:endParaRPr lang="es-PE"/>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856303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C4BC5213-CB91-4018-B9A5-1EAE1044D457}" type="datetimeFigureOut">
              <a:rPr lang="es-PE" smtClean="0"/>
              <a:pPr/>
              <a:t>19/08/2019</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12A06D77-E6FE-4450-BC2C-CCCBD9A8AC21}" type="slidenum">
              <a:rPr lang="es-PE" smtClean="0"/>
              <a:pPr/>
              <a:t>‹Nº›</a:t>
            </a:fld>
            <a:endParaRPr lang="es-PE"/>
          </a:p>
        </p:txBody>
      </p:sp>
    </p:spTree>
    <p:extLst>
      <p:ext uri="{BB962C8B-B14F-4D97-AF65-F5344CB8AC3E}">
        <p14:creationId xmlns:p14="http://schemas.microsoft.com/office/powerpoint/2010/main" val="33858865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C4BC5213-CB91-4018-B9A5-1EAE1044D457}" type="datetimeFigureOut">
              <a:rPr lang="es-PE" smtClean="0"/>
              <a:pPr/>
              <a:t>19/08/2019</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12A06D77-E6FE-4450-BC2C-CCCBD9A8AC21}" type="slidenum">
              <a:rPr lang="es-PE" smtClean="0"/>
              <a:pPr/>
              <a:t>‹Nº›</a:t>
            </a:fld>
            <a:endParaRPr lang="es-PE"/>
          </a:p>
        </p:txBody>
      </p:sp>
    </p:spTree>
    <p:extLst>
      <p:ext uri="{BB962C8B-B14F-4D97-AF65-F5344CB8AC3E}">
        <p14:creationId xmlns:p14="http://schemas.microsoft.com/office/powerpoint/2010/main" val="24566903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C4BC5213-CB91-4018-B9A5-1EAE1044D457}" type="datetimeFigureOut">
              <a:rPr lang="es-PE" smtClean="0"/>
              <a:pPr/>
              <a:t>19/08/2019</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12A06D77-E6FE-4450-BC2C-CCCBD9A8AC21}" type="slidenum">
              <a:rPr lang="es-PE" smtClean="0"/>
              <a:pPr/>
              <a:t>‹Nº›</a:t>
            </a:fld>
            <a:endParaRPr lang="es-PE"/>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263946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C4BC5213-CB91-4018-B9A5-1EAE1044D457}" type="datetimeFigureOut">
              <a:rPr lang="es-PE" smtClean="0"/>
              <a:pPr/>
              <a:t>19/08/2019</a:t>
            </a:fld>
            <a:endParaRPr lang="es-PE"/>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p:txBody>
          <a:bodyPr/>
          <a:lstStyle/>
          <a:p>
            <a:fld id="{12A06D77-E6FE-4450-BC2C-CCCBD9A8AC21}" type="slidenum">
              <a:rPr lang="es-PE" smtClean="0"/>
              <a:pPr/>
              <a:t>‹Nº›</a:t>
            </a:fld>
            <a:endParaRPr lang="es-PE"/>
          </a:p>
        </p:txBody>
      </p:sp>
    </p:spTree>
    <p:extLst>
      <p:ext uri="{BB962C8B-B14F-4D97-AF65-F5344CB8AC3E}">
        <p14:creationId xmlns:p14="http://schemas.microsoft.com/office/powerpoint/2010/main" val="13822491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C4BC5213-CB91-4018-B9A5-1EAE1044D457}" type="datetimeFigureOut">
              <a:rPr lang="es-PE" smtClean="0"/>
              <a:pPr/>
              <a:t>19/08/2019</a:t>
            </a:fld>
            <a:endParaRPr lang="es-PE"/>
          </a:p>
        </p:txBody>
      </p:sp>
      <p:sp>
        <p:nvSpPr>
          <p:cNvPr id="8" name="Footer Placeholder 7"/>
          <p:cNvSpPr>
            <a:spLocks noGrp="1"/>
          </p:cNvSpPr>
          <p:nvPr>
            <p:ph type="ftr" sz="quarter" idx="11"/>
          </p:nvPr>
        </p:nvSpPr>
        <p:spPr/>
        <p:txBody>
          <a:bodyPr/>
          <a:lstStyle/>
          <a:p>
            <a:endParaRPr lang="es-PE"/>
          </a:p>
        </p:txBody>
      </p:sp>
      <p:sp>
        <p:nvSpPr>
          <p:cNvPr id="9" name="Slide Number Placeholder 8"/>
          <p:cNvSpPr>
            <a:spLocks noGrp="1"/>
          </p:cNvSpPr>
          <p:nvPr>
            <p:ph type="sldNum" sz="quarter" idx="12"/>
          </p:nvPr>
        </p:nvSpPr>
        <p:spPr/>
        <p:txBody>
          <a:bodyPr/>
          <a:lstStyle/>
          <a:p>
            <a:fld id="{12A06D77-E6FE-4450-BC2C-CCCBD9A8AC21}" type="slidenum">
              <a:rPr lang="es-PE" smtClean="0"/>
              <a:pPr/>
              <a:t>‹Nº›</a:t>
            </a:fld>
            <a:endParaRPr lang="es-PE"/>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825328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C4BC5213-CB91-4018-B9A5-1EAE1044D457}" type="datetimeFigureOut">
              <a:rPr lang="es-PE" smtClean="0"/>
              <a:pPr/>
              <a:t>19/08/2019</a:t>
            </a:fld>
            <a:endParaRPr lang="es-PE"/>
          </a:p>
        </p:txBody>
      </p:sp>
      <p:sp>
        <p:nvSpPr>
          <p:cNvPr id="4" name="Footer Placeholder 3"/>
          <p:cNvSpPr>
            <a:spLocks noGrp="1"/>
          </p:cNvSpPr>
          <p:nvPr>
            <p:ph type="ftr" sz="quarter" idx="11"/>
          </p:nvPr>
        </p:nvSpPr>
        <p:spPr/>
        <p:txBody>
          <a:bodyPr/>
          <a:lstStyle/>
          <a:p>
            <a:endParaRPr lang="es-PE"/>
          </a:p>
        </p:txBody>
      </p:sp>
      <p:sp>
        <p:nvSpPr>
          <p:cNvPr id="5" name="Slide Number Placeholder 4"/>
          <p:cNvSpPr>
            <a:spLocks noGrp="1"/>
          </p:cNvSpPr>
          <p:nvPr>
            <p:ph type="sldNum" sz="quarter" idx="12"/>
          </p:nvPr>
        </p:nvSpPr>
        <p:spPr/>
        <p:txBody>
          <a:bodyPr/>
          <a:lstStyle/>
          <a:p>
            <a:fld id="{12A06D77-E6FE-4450-BC2C-CCCBD9A8AC21}" type="slidenum">
              <a:rPr lang="es-PE" smtClean="0"/>
              <a:pPr/>
              <a:t>‹Nº›</a:t>
            </a:fld>
            <a:endParaRPr lang="es-PE"/>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682759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BC5213-CB91-4018-B9A5-1EAE1044D457}" type="datetimeFigureOut">
              <a:rPr lang="es-PE" smtClean="0"/>
              <a:pPr/>
              <a:t>19/08/2019</a:t>
            </a:fld>
            <a:endParaRPr lang="es-PE"/>
          </a:p>
        </p:txBody>
      </p:sp>
      <p:sp>
        <p:nvSpPr>
          <p:cNvPr id="3" name="Footer Placeholder 2"/>
          <p:cNvSpPr>
            <a:spLocks noGrp="1"/>
          </p:cNvSpPr>
          <p:nvPr>
            <p:ph type="ftr" sz="quarter" idx="11"/>
          </p:nvPr>
        </p:nvSpPr>
        <p:spPr/>
        <p:txBody>
          <a:bodyPr/>
          <a:lstStyle/>
          <a:p>
            <a:endParaRPr lang="es-PE"/>
          </a:p>
        </p:txBody>
      </p:sp>
      <p:sp>
        <p:nvSpPr>
          <p:cNvPr id="4" name="Slide Number Placeholder 3"/>
          <p:cNvSpPr>
            <a:spLocks noGrp="1"/>
          </p:cNvSpPr>
          <p:nvPr>
            <p:ph type="sldNum" sz="quarter" idx="12"/>
          </p:nvPr>
        </p:nvSpPr>
        <p:spPr/>
        <p:txBody>
          <a:bodyPr/>
          <a:lstStyle/>
          <a:p>
            <a:fld id="{12A06D77-E6FE-4450-BC2C-CCCBD9A8AC21}" type="slidenum">
              <a:rPr lang="es-PE" smtClean="0"/>
              <a:pPr/>
              <a:t>‹Nº›</a:t>
            </a:fld>
            <a:endParaRPr lang="es-PE"/>
          </a:p>
        </p:txBody>
      </p:sp>
    </p:spTree>
    <p:extLst>
      <p:ext uri="{BB962C8B-B14F-4D97-AF65-F5344CB8AC3E}">
        <p14:creationId xmlns:p14="http://schemas.microsoft.com/office/powerpoint/2010/main" val="19898969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C4BC5213-CB91-4018-B9A5-1EAE1044D457}" type="datetimeFigureOut">
              <a:rPr lang="es-PE" smtClean="0"/>
              <a:pPr/>
              <a:t>19/08/2019</a:t>
            </a:fld>
            <a:endParaRPr lang="es-PE"/>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p:txBody>
          <a:bodyPr/>
          <a:lstStyle/>
          <a:p>
            <a:fld id="{12A06D77-E6FE-4450-BC2C-CCCBD9A8AC21}" type="slidenum">
              <a:rPr lang="es-PE" smtClean="0"/>
              <a:pPr/>
              <a:t>‹Nº›</a:t>
            </a:fld>
            <a:endParaRPr lang="es-PE"/>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611585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C4BC5213-CB91-4018-B9A5-1EAE1044D457}" type="datetimeFigureOut">
              <a:rPr lang="es-PE" smtClean="0"/>
              <a:pPr/>
              <a:t>19/08/2019</a:t>
            </a:fld>
            <a:endParaRPr lang="es-PE"/>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p:txBody>
          <a:bodyPr/>
          <a:lstStyle/>
          <a:p>
            <a:fld id="{12A06D77-E6FE-4450-BC2C-CCCBD9A8AC21}" type="slidenum">
              <a:rPr lang="es-PE" smtClean="0"/>
              <a:pPr/>
              <a:t>‹Nº›</a:t>
            </a:fld>
            <a:endParaRPr lang="es-PE"/>
          </a:p>
        </p:txBody>
      </p:sp>
    </p:spTree>
    <p:extLst>
      <p:ext uri="{BB962C8B-B14F-4D97-AF65-F5344CB8AC3E}">
        <p14:creationId xmlns:p14="http://schemas.microsoft.com/office/powerpoint/2010/main" val="28092161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C4BC5213-CB91-4018-B9A5-1EAE1044D457}" type="datetimeFigureOut">
              <a:rPr lang="es-PE" smtClean="0"/>
              <a:pPr/>
              <a:t>19/08/2019</a:t>
            </a:fld>
            <a:endParaRPr lang="es-PE"/>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p:txBody>
          <a:bodyPr/>
          <a:lstStyle/>
          <a:p>
            <a:fld id="{12A06D77-E6FE-4450-BC2C-CCCBD9A8AC21}" type="slidenum">
              <a:rPr lang="es-PE" smtClean="0"/>
              <a:pPr/>
              <a:t>‹Nº›</a:t>
            </a:fld>
            <a:endParaRPr lang="es-PE"/>
          </a:p>
        </p:txBody>
      </p:sp>
    </p:spTree>
    <p:extLst>
      <p:ext uri="{BB962C8B-B14F-4D97-AF65-F5344CB8AC3E}">
        <p14:creationId xmlns:p14="http://schemas.microsoft.com/office/powerpoint/2010/main" val="1985210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C4BC5213-CB91-4018-B9A5-1EAE1044D457}" type="datetimeFigureOut">
              <a:rPr lang="es-PE" smtClean="0"/>
              <a:pPr/>
              <a:t>19/08/2019</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12A06D77-E6FE-4450-BC2C-CCCBD9A8AC21}" type="slidenum">
              <a:rPr lang="es-PE" smtClean="0"/>
              <a:pPr/>
              <a:t>‹Nº›</a:t>
            </a:fld>
            <a:endParaRPr lang="es-PE"/>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424302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C4BC5213-CB91-4018-B9A5-1EAE1044D457}" type="datetimeFigureOut">
              <a:rPr lang="es-PE" smtClean="0"/>
              <a:pPr/>
              <a:t>19/08/2019</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12A06D77-E6FE-4450-BC2C-CCCBD9A8AC21}" type="slidenum">
              <a:rPr lang="es-PE" smtClean="0"/>
              <a:pPr/>
              <a:t>‹Nº›</a:t>
            </a:fld>
            <a:endParaRPr lang="es-PE"/>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877409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C4BC5213-CB91-4018-B9A5-1EAE1044D457}" type="datetimeFigureOut">
              <a:rPr lang="es-PE" smtClean="0"/>
              <a:pPr/>
              <a:t>19/08/2019</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12A06D77-E6FE-4450-BC2C-CCCBD9A8AC21}" type="slidenum">
              <a:rPr lang="es-PE" smtClean="0"/>
              <a:pPr/>
              <a:t>‹Nº›</a:t>
            </a:fld>
            <a:endParaRPr lang="es-PE"/>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7415283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C4BC5213-CB91-4018-B9A5-1EAE1044D457}" type="datetimeFigureOut">
              <a:rPr lang="es-PE" smtClean="0"/>
              <a:pPr/>
              <a:t>19/08/2019</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12A06D77-E6FE-4450-BC2C-CCCBD9A8AC21}" type="slidenum">
              <a:rPr lang="es-PE" smtClean="0"/>
              <a:pPr/>
              <a:t>‹Nº›</a:t>
            </a:fld>
            <a:endParaRPr lang="es-PE"/>
          </a:p>
        </p:txBody>
      </p:sp>
    </p:spTree>
    <p:extLst>
      <p:ext uri="{BB962C8B-B14F-4D97-AF65-F5344CB8AC3E}">
        <p14:creationId xmlns:p14="http://schemas.microsoft.com/office/powerpoint/2010/main" val="355299563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s-ES" smtClean="0"/>
              <a:t>Haga clic para modificar el estilo de título del patrón</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C4BC5213-CB91-4018-B9A5-1EAE1044D457}" type="datetimeFigureOut">
              <a:rPr lang="es-PE" smtClean="0"/>
              <a:pPr/>
              <a:t>19/08/2019</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12A06D77-E6FE-4450-BC2C-CCCBD9A8AC21}" type="slidenum">
              <a:rPr lang="es-PE" smtClean="0"/>
              <a:pPr/>
              <a:t>‹Nº›</a:t>
            </a:fld>
            <a:endParaRPr lang="es-PE"/>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7649170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s-ES" smtClean="0"/>
              <a:t>Haga clic para modificar el estilo de título del patrón</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C4BC5213-CB91-4018-B9A5-1EAE1044D457}" type="datetimeFigureOut">
              <a:rPr lang="es-PE" smtClean="0"/>
              <a:pPr/>
              <a:t>19/08/2019</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12A06D77-E6FE-4450-BC2C-CCCBD9A8AC21}" type="slidenum">
              <a:rPr lang="es-PE" smtClean="0"/>
              <a:pPr/>
              <a:t>‹Nº›</a:t>
            </a:fld>
            <a:endParaRPr lang="es-PE"/>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2566306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C4BC5213-CB91-4018-B9A5-1EAE1044D457}" type="datetimeFigureOut">
              <a:rPr lang="es-PE" smtClean="0"/>
              <a:pPr/>
              <a:t>19/08/2019</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12A06D77-E6FE-4450-BC2C-CCCBD9A8AC21}" type="slidenum">
              <a:rPr lang="es-PE" smtClean="0"/>
              <a:pPr/>
              <a:t>‹Nº›</a:t>
            </a:fld>
            <a:endParaRPr lang="es-PE"/>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378416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C4BC5213-CB91-4018-B9A5-1EAE1044D457}" type="datetimeFigureOut">
              <a:rPr lang="es-PE" smtClean="0"/>
              <a:pPr/>
              <a:t>19/08/2019</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12A06D77-E6FE-4450-BC2C-CCCBD9A8AC21}" type="slidenum">
              <a:rPr lang="es-PE" smtClean="0"/>
              <a:pPr/>
              <a:t>‹Nº›</a:t>
            </a:fld>
            <a:endParaRPr lang="es-PE"/>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18841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C4BC5213-CB91-4018-B9A5-1EAE1044D457}" type="datetimeFigureOut">
              <a:rPr lang="es-PE" smtClean="0"/>
              <a:pPr/>
              <a:t>19/08/2019</a:t>
            </a:fld>
            <a:endParaRPr lang="es-PE"/>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p:txBody>
          <a:bodyPr/>
          <a:lstStyle/>
          <a:p>
            <a:fld id="{12A06D77-E6FE-4450-BC2C-CCCBD9A8AC21}" type="slidenum">
              <a:rPr lang="es-PE" smtClean="0"/>
              <a:pPr/>
              <a:t>‹Nº›</a:t>
            </a:fld>
            <a:endParaRPr lang="es-PE"/>
          </a:p>
        </p:txBody>
      </p:sp>
    </p:spTree>
    <p:extLst>
      <p:ext uri="{BB962C8B-B14F-4D97-AF65-F5344CB8AC3E}">
        <p14:creationId xmlns:p14="http://schemas.microsoft.com/office/powerpoint/2010/main" val="37369916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C4BC5213-CB91-4018-B9A5-1EAE1044D457}" type="datetimeFigureOut">
              <a:rPr lang="es-PE" smtClean="0"/>
              <a:pPr/>
              <a:t>19/08/2019</a:t>
            </a:fld>
            <a:endParaRPr lang="es-PE"/>
          </a:p>
        </p:txBody>
      </p:sp>
      <p:sp>
        <p:nvSpPr>
          <p:cNvPr id="8" name="Footer Placeholder 7"/>
          <p:cNvSpPr>
            <a:spLocks noGrp="1"/>
          </p:cNvSpPr>
          <p:nvPr>
            <p:ph type="ftr" sz="quarter" idx="11"/>
          </p:nvPr>
        </p:nvSpPr>
        <p:spPr/>
        <p:txBody>
          <a:bodyPr/>
          <a:lstStyle/>
          <a:p>
            <a:endParaRPr lang="es-PE"/>
          </a:p>
        </p:txBody>
      </p:sp>
      <p:sp>
        <p:nvSpPr>
          <p:cNvPr id="9" name="Slide Number Placeholder 8"/>
          <p:cNvSpPr>
            <a:spLocks noGrp="1"/>
          </p:cNvSpPr>
          <p:nvPr>
            <p:ph type="sldNum" sz="quarter" idx="12"/>
          </p:nvPr>
        </p:nvSpPr>
        <p:spPr/>
        <p:txBody>
          <a:bodyPr/>
          <a:lstStyle/>
          <a:p>
            <a:fld id="{12A06D77-E6FE-4450-BC2C-CCCBD9A8AC21}" type="slidenum">
              <a:rPr lang="es-PE" smtClean="0"/>
              <a:pPr/>
              <a:t>‹Nº›</a:t>
            </a:fld>
            <a:endParaRPr lang="es-PE"/>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272782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C4BC5213-CB91-4018-B9A5-1EAE1044D457}" type="datetimeFigureOut">
              <a:rPr lang="es-PE" smtClean="0"/>
              <a:pPr/>
              <a:t>19/08/2019</a:t>
            </a:fld>
            <a:endParaRPr lang="es-PE"/>
          </a:p>
        </p:txBody>
      </p:sp>
      <p:sp>
        <p:nvSpPr>
          <p:cNvPr id="4" name="Footer Placeholder 3"/>
          <p:cNvSpPr>
            <a:spLocks noGrp="1"/>
          </p:cNvSpPr>
          <p:nvPr>
            <p:ph type="ftr" sz="quarter" idx="11"/>
          </p:nvPr>
        </p:nvSpPr>
        <p:spPr/>
        <p:txBody>
          <a:bodyPr/>
          <a:lstStyle/>
          <a:p>
            <a:endParaRPr lang="es-PE"/>
          </a:p>
        </p:txBody>
      </p:sp>
      <p:sp>
        <p:nvSpPr>
          <p:cNvPr id="5" name="Slide Number Placeholder 4"/>
          <p:cNvSpPr>
            <a:spLocks noGrp="1"/>
          </p:cNvSpPr>
          <p:nvPr>
            <p:ph type="sldNum" sz="quarter" idx="12"/>
          </p:nvPr>
        </p:nvSpPr>
        <p:spPr/>
        <p:txBody>
          <a:bodyPr/>
          <a:lstStyle/>
          <a:p>
            <a:fld id="{12A06D77-E6FE-4450-BC2C-CCCBD9A8AC21}" type="slidenum">
              <a:rPr lang="es-PE" smtClean="0"/>
              <a:pPr/>
              <a:t>‹Nº›</a:t>
            </a:fld>
            <a:endParaRPr lang="es-PE"/>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894459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BC5213-CB91-4018-B9A5-1EAE1044D457}" type="datetimeFigureOut">
              <a:rPr lang="es-PE" smtClean="0"/>
              <a:pPr/>
              <a:t>19/08/2019</a:t>
            </a:fld>
            <a:endParaRPr lang="es-PE"/>
          </a:p>
        </p:txBody>
      </p:sp>
      <p:sp>
        <p:nvSpPr>
          <p:cNvPr id="3" name="Footer Placeholder 2"/>
          <p:cNvSpPr>
            <a:spLocks noGrp="1"/>
          </p:cNvSpPr>
          <p:nvPr>
            <p:ph type="ftr" sz="quarter" idx="11"/>
          </p:nvPr>
        </p:nvSpPr>
        <p:spPr/>
        <p:txBody>
          <a:bodyPr/>
          <a:lstStyle/>
          <a:p>
            <a:endParaRPr lang="es-PE"/>
          </a:p>
        </p:txBody>
      </p:sp>
      <p:sp>
        <p:nvSpPr>
          <p:cNvPr id="4" name="Slide Number Placeholder 3"/>
          <p:cNvSpPr>
            <a:spLocks noGrp="1"/>
          </p:cNvSpPr>
          <p:nvPr>
            <p:ph type="sldNum" sz="quarter" idx="12"/>
          </p:nvPr>
        </p:nvSpPr>
        <p:spPr/>
        <p:txBody>
          <a:bodyPr/>
          <a:lstStyle/>
          <a:p>
            <a:fld id="{12A06D77-E6FE-4450-BC2C-CCCBD9A8AC21}" type="slidenum">
              <a:rPr lang="es-PE" smtClean="0"/>
              <a:pPr/>
              <a:t>‹Nº›</a:t>
            </a:fld>
            <a:endParaRPr lang="es-PE"/>
          </a:p>
        </p:txBody>
      </p:sp>
    </p:spTree>
    <p:extLst>
      <p:ext uri="{BB962C8B-B14F-4D97-AF65-F5344CB8AC3E}">
        <p14:creationId xmlns:p14="http://schemas.microsoft.com/office/powerpoint/2010/main" val="42335598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C4BC5213-CB91-4018-B9A5-1EAE1044D457}" type="datetimeFigureOut">
              <a:rPr lang="es-PE" smtClean="0"/>
              <a:pPr/>
              <a:t>19/08/2019</a:t>
            </a:fld>
            <a:endParaRPr lang="es-PE"/>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p:txBody>
          <a:bodyPr/>
          <a:lstStyle/>
          <a:p>
            <a:fld id="{12A06D77-E6FE-4450-BC2C-CCCBD9A8AC21}" type="slidenum">
              <a:rPr lang="es-PE" smtClean="0"/>
              <a:pPr/>
              <a:t>‹Nº›</a:t>
            </a:fld>
            <a:endParaRPr lang="es-PE"/>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359769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C4BC5213-CB91-4018-B9A5-1EAE1044D457}" type="datetimeFigureOut">
              <a:rPr lang="es-PE" smtClean="0"/>
              <a:pPr/>
              <a:t>19/08/2019</a:t>
            </a:fld>
            <a:endParaRPr lang="es-PE"/>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p:txBody>
          <a:bodyPr/>
          <a:lstStyle/>
          <a:p>
            <a:fld id="{12A06D77-E6FE-4450-BC2C-CCCBD9A8AC21}" type="slidenum">
              <a:rPr lang="es-PE" smtClean="0"/>
              <a:pPr/>
              <a:t>‹Nº›</a:t>
            </a:fld>
            <a:endParaRPr lang="es-PE"/>
          </a:p>
        </p:txBody>
      </p:sp>
    </p:spTree>
    <p:extLst>
      <p:ext uri="{BB962C8B-B14F-4D97-AF65-F5344CB8AC3E}">
        <p14:creationId xmlns:p14="http://schemas.microsoft.com/office/powerpoint/2010/main" val="23699051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image" Target="../media/image4.png"/><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3.pn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4BC5213-CB91-4018-B9A5-1EAE1044D457}" type="datetimeFigureOut">
              <a:rPr lang="es-PE" smtClean="0"/>
              <a:pPr/>
              <a:t>19/08/2019</a:t>
            </a:fld>
            <a:endParaRPr lang="es-PE"/>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s-PE"/>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2A06D77-E6FE-4450-BC2C-CCCBD9A8AC21}" type="slidenum">
              <a:rPr lang="es-PE" smtClean="0"/>
              <a:pPr/>
              <a:t>‹Nº›</a:t>
            </a:fld>
            <a:endParaRPr lang="es-PE"/>
          </a:p>
        </p:txBody>
      </p:sp>
    </p:spTree>
    <p:extLst>
      <p:ext uri="{BB962C8B-B14F-4D97-AF65-F5344CB8AC3E}">
        <p14:creationId xmlns:p14="http://schemas.microsoft.com/office/powerpoint/2010/main" val="1482361460"/>
      </p:ext>
    </p:extLst>
  </p:cSld>
  <p:clrMap bg1="lt1" tx1="dk1" bg2="lt2" tx2="dk2" accent1="accent1" accent2="accent2" accent3="accent3" accent4="accent4" accent5="accent5" accent6="accent6" hlink="hlink" folHlink="folHlink"/>
  <p:sldLayoutIdLst>
    <p:sldLayoutId id="2147484087" r:id="rId1"/>
    <p:sldLayoutId id="2147484088" r:id="rId2"/>
    <p:sldLayoutId id="2147484089" r:id="rId3"/>
    <p:sldLayoutId id="2147484090" r:id="rId4"/>
    <p:sldLayoutId id="2147484091" r:id="rId5"/>
    <p:sldLayoutId id="2147484092" r:id="rId6"/>
    <p:sldLayoutId id="2147484093" r:id="rId7"/>
    <p:sldLayoutId id="2147484094" r:id="rId8"/>
    <p:sldLayoutId id="2147484095" r:id="rId9"/>
    <p:sldLayoutId id="2147484096" r:id="rId10"/>
    <p:sldLayoutId id="2147484097" r:id="rId11"/>
    <p:sldLayoutId id="2147484098" r:id="rId12"/>
    <p:sldLayoutId id="2147484099" r:id="rId13"/>
    <p:sldLayoutId id="2147484100" r:id="rId14"/>
    <p:sldLayoutId id="2147484101" r:id="rId15"/>
    <p:sldLayoutId id="2147484102" r:id="rId16"/>
    <p:sldLayoutId id="2147484103" r:id="rId17"/>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4BC5213-CB91-4018-B9A5-1EAE1044D457}" type="datetimeFigureOut">
              <a:rPr lang="es-PE" smtClean="0"/>
              <a:pPr/>
              <a:t>19/08/2019</a:t>
            </a:fld>
            <a:endParaRPr lang="es-PE"/>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s-PE"/>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2A06D77-E6FE-4450-BC2C-CCCBD9A8AC21}" type="slidenum">
              <a:rPr lang="es-PE" smtClean="0"/>
              <a:pPr/>
              <a:t>‹Nº›</a:t>
            </a:fld>
            <a:endParaRPr lang="es-PE"/>
          </a:p>
        </p:txBody>
      </p:sp>
    </p:spTree>
    <p:extLst>
      <p:ext uri="{BB962C8B-B14F-4D97-AF65-F5344CB8AC3E}">
        <p14:creationId xmlns:p14="http://schemas.microsoft.com/office/powerpoint/2010/main" val="3639600183"/>
      </p:ext>
    </p:extLst>
  </p:cSld>
  <p:clrMap bg1="lt1" tx1="dk1" bg2="lt2" tx2="dk2" accent1="accent1" accent2="accent2" accent3="accent3" accent4="accent4" accent5="accent5" accent6="accent6" hlink="hlink" folHlink="folHlink"/>
  <p:sldLayoutIdLst>
    <p:sldLayoutId id="2147484105" r:id="rId1"/>
    <p:sldLayoutId id="2147484106" r:id="rId2"/>
    <p:sldLayoutId id="2147484107" r:id="rId3"/>
    <p:sldLayoutId id="2147484108" r:id="rId4"/>
    <p:sldLayoutId id="2147484109" r:id="rId5"/>
    <p:sldLayoutId id="2147484110" r:id="rId6"/>
    <p:sldLayoutId id="2147484111" r:id="rId7"/>
    <p:sldLayoutId id="2147484112" r:id="rId8"/>
    <p:sldLayoutId id="2147484113" r:id="rId9"/>
    <p:sldLayoutId id="2147484114" r:id="rId10"/>
    <p:sldLayoutId id="2147484115" r:id="rId11"/>
    <p:sldLayoutId id="2147484116" r:id="rId12"/>
    <p:sldLayoutId id="2147484117" r:id="rId13"/>
    <p:sldLayoutId id="2147484118" r:id="rId14"/>
    <p:sldLayoutId id="2147484119" r:id="rId15"/>
    <p:sldLayoutId id="2147484120" r:id="rId16"/>
    <p:sldLayoutId id="2147484121" r:id="rId17"/>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3 CuadroTexto"/>
          <p:cNvSpPr txBox="1"/>
          <p:nvPr/>
        </p:nvSpPr>
        <p:spPr>
          <a:xfrm>
            <a:off x="755576" y="692696"/>
            <a:ext cx="7632848" cy="5755422"/>
          </a:xfrm>
          <a:prstGeom prst="rect">
            <a:avLst/>
          </a:prstGeom>
          <a:noFill/>
        </p:spPr>
        <p:txBody>
          <a:bodyPr wrap="square" rtlCol="0">
            <a:spAutoFit/>
          </a:bodyPr>
          <a:lstStyle/>
          <a:p>
            <a:pPr algn="ctr"/>
            <a:r>
              <a:rPr lang="es-PE" sz="4000" dirty="0">
                <a:solidFill>
                  <a:srgbClr val="FF0000"/>
                </a:solidFill>
                <a:latin typeface="Berlin Sans FB Demi" panose="020E0802020502020306" pitchFamily="34" charset="0"/>
                <a:cs typeface="Aharoni" panose="02010803020104030203" pitchFamily="2" charset="-79"/>
              </a:rPr>
              <a:t>EL </a:t>
            </a:r>
            <a:r>
              <a:rPr lang="es-PE" sz="4000" dirty="0" smtClean="0">
                <a:solidFill>
                  <a:srgbClr val="FF0000"/>
                </a:solidFill>
                <a:latin typeface="Berlin Sans FB Demi" panose="020E0802020502020306" pitchFamily="34" charset="0"/>
                <a:cs typeface="Aharoni" panose="02010803020104030203" pitchFamily="2" charset="-79"/>
              </a:rPr>
              <a:t>PROCEDIMIENTO ADMINISTRATIVO DISCIPLINARIO </a:t>
            </a:r>
            <a:r>
              <a:rPr lang="es-PE" sz="4000" dirty="0">
                <a:solidFill>
                  <a:srgbClr val="FF0000"/>
                </a:solidFill>
                <a:latin typeface="Berlin Sans FB Demi" panose="020E0802020502020306" pitchFamily="34" charset="0"/>
                <a:cs typeface="Aharoni" panose="02010803020104030203" pitchFamily="2" charset="-79"/>
              </a:rPr>
              <a:t>EN EL MARCO DE LA </a:t>
            </a:r>
          </a:p>
          <a:p>
            <a:pPr algn="ctr"/>
            <a:r>
              <a:rPr lang="es-PE" sz="4000" dirty="0">
                <a:solidFill>
                  <a:srgbClr val="FF0000"/>
                </a:solidFill>
                <a:latin typeface="Berlin Sans FB Demi" panose="020E0802020502020306" pitchFamily="34" charset="0"/>
                <a:cs typeface="Aharoni" panose="02010803020104030203" pitchFamily="2" charset="-79"/>
              </a:rPr>
              <a:t>LEY N° 30057- LEY DEL SERVICIO CIVIL</a:t>
            </a:r>
          </a:p>
          <a:p>
            <a:pPr algn="ctr"/>
            <a:endParaRPr lang="es-PE" sz="2800" dirty="0">
              <a:solidFill>
                <a:srgbClr val="FF0000"/>
              </a:solidFill>
              <a:latin typeface="Berlin Sans FB Demi" panose="020E0802020502020306" pitchFamily="34" charset="0"/>
              <a:cs typeface="Aharoni" panose="02010803020104030203" pitchFamily="2" charset="-79"/>
            </a:endParaRPr>
          </a:p>
          <a:p>
            <a:pPr algn="r"/>
            <a:r>
              <a:rPr lang="es-PE" sz="2000" dirty="0">
                <a:solidFill>
                  <a:srgbClr val="002060"/>
                </a:solidFill>
                <a:latin typeface="Berlin Sans FB Demi" panose="020E0802020502020306" pitchFamily="34" charset="0"/>
                <a:cs typeface="Aharoni" panose="02010803020104030203" pitchFamily="2" charset="-79"/>
              </a:rPr>
              <a:t> </a:t>
            </a:r>
            <a:r>
              <a:rPr lang="es-PE" sz="2000" dirty="0" smtClean="0">
                <a:solidFill>
                  <a:srgbClr val="002060"/>
                </a:solidFill>
                <a:latin typeface="Berlin Sans FB Demi" panose="020E0802020502020306" pitchFamily="34" charset="0"/>
                <a:cs typeface="Aharoni" panose="02010803020104030203" pitchFamily="2" charset="-79"/>
              </a:rPr>
              <a:t>                       </a:t>
            </a:r>
            <a:r>
              <a:rPr lang="es-PE" sz="2000" dirty="0">
                <a:solidFill>
                  <a:srgbClr val="002060"/>
                </a:solidFill>
                <a:latin typeface="Berlin Sans FB Demi" panose="020E0802020502020306" pitchFamily="34" charset="0"/>
                <a:cs typeface="Aharoni" panose="02010803020104030203" pitchFamily="2" charset="-79"/>
              </a:rPr>
              <a:t>M</a:t>
            </a:r>
            <a:r>
              <a:rPr lang="es-PE" sz="2000" dirty="0" smtClean="0">
                <a:solidFill>
                  <a:srgbClr val="002060"/>
                </a:solidFill>
                <a:latin typeface="Berlin Sans FB Demi" panose="020E0802020502020306" pitchFamily="34" charset="0"/>
                <a:cs typeface="Aharoni" panose="02010803020104030203" pitchFamily="2" charset="-79"/>
              </a:rPr>
              <a:t>g. Bismarck J. Seminario Morante</a:t>
            </a:r>
          </a:p>
          <a:p>
            <a:pPr algn="r"/>
            <a:endParaRPr lang="es-PE" sz="2000" dirty="0" smtClean="0">
              <a:solidFill>
                <a:srgbClr val="002060"/>
              </a:solidFill>
              <a:latin typeface="Berlin Sans FB Demi" panose="020E0802020502020306" pitchFamily="34" charset="0"/>
              <a:cs typeface="Aharoni" panose="02010803020104030203" pitchFamily="2" charset="-79"/>
            </a:endParaRPr>
          </a:p>
          <a:p>
            <a:pPr algn="r"/>
            <a:r>
              <a:rPr lang="es-PE" sz="2000" dirty="0" smtClean="0">
                <a:solidFill>
                  <a:srgbClr val="002060"/>
                </a:solidFill>
                <a:latin typeface="Berlin Sans FB Demi" panose="020E0802020502020306" pitchFamily="34" charset="0"/>
                <a:cs typeface="Aharoni" panose="02010803020104030203" pitchFamily="2" charset="-79"/>
              </a:rPr>
              <a:t>Maestro en Derecho del Trabajo y de la Seguridad Social</a:t>
            </a:r>
            <a:endParaRPr lang="es-PE" sz="2000" dirty="0">
              <a:solidFill>
                <a:srgbClr val="002060"/>
              </a:solidFill>
              <a:latin typeface="Berlin Sans FB Demi" panose="020E0802020502020306" pitchFamily="34" charset="0"/>
              <a:cs typeface="Aharoni" panose="02010803020104030203" pitchFamily="2" charset="-79"/>
            </a:endParaRPr>
          </a:p>
          <a:p>
            <a:pPr algn="r"/>
            <a:r>
              <a:rPr lang="es-PE" sz="2000" dirty="0">
                <a:solidFill>
                  <a:srgbClr val="002060"/>
                </a:solidFill>
                <a:latin typeface="Berlin Sans FB Demi" panose="020E0802020502020306" pitchFamily="34" charset="0"/>
                <a:cs typeface="Aharoni" panose="02010803020104030203" pitchFamily="2" charset="-79"/>
              </a:rPr>
              <a:t>Secretario de confianza de la Corte Suprema de la República</a:t>
            </a:r>
          </a:p>
          <a:p>
            <a:pPr algn="r"/>
            <a:endParaRPr lang="es-PE" sz="2000" dirty="0">
              <a:solidFill>
                <a:srgbClr val="002060"/>
              </a:solidFill>
              <a:latin typeface="Berlin Sans FB Demi" panose="020E0802020502020306" pitchFamily="34" charset="0"/>
              <a:cs typeface="Aharoni" panose="02010803020104030203" pitchFamily="2" charset="-79"/>
            </a:endParaRPr>
          </a:p>
        </p:txBody>
      </p:sp>
    </p:spTree>
    <p:extLst>
      <p:ext uri="{BB962C8B-B14F-4D97-AF65-F5344CB8AC3E}">
        <p14:creationId xmlns:p14="http://schemas.microsoft.com/office/powerpoint/2010/main" val="21419405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CuadroTexto"/>
          <p:cNvSpPr txBox="1"/>
          <p:nvPr/>
        </p:nvSpPr>
        <p:spPr>
          <a:xfrm>
            <a:off x="899592" y="692696"/>
            <a:ext cx="7344816" cy="8956298"/>
          </a:xfrm>
          <a:prstGeom prst="rect">
            <a:avLst/>
          </a:prstGeom>
          <a:noFill/>
        </p:spPr>
        <p:txBody>
          <a:bodyPr wrap="square" rtlCol="0">
            <a:spAutoFit/>
          </a:bodyPr>
          <a:lstStyle/>
          <a:p>
            <a:pPr algn="just"/>
            <a:endParaRPr lang="es-PE" sz="1600" i="1" dirty="0" smtClean="0">
              <a:solidFill>
                <a:srgbClr val="FF0000"/>
              </a:solidFill>
              <a:latin typeface="Aharoni" panose="02010803020104030203" pitchFamily="2" charset="-79"/>
              <a:cs typeface="Aharoni" panose="02010803020104030203" pitchFamily="2" charset="-79"/>
            </a:endParaRPr>
          </a:p>
          <a:p>
            <a:pPr algn="just"/>
            <a:r>
              <a:rPr lang="es-PE" sz="2000" dirty="0" smtClean="0">
                <a:solidFill>
                  <a:srgbClr val="FF0000"/>
                </a:solidFill>
                <a:latin typeface="Aharoni" panose="02010803020104030203" pitchFamily="2" charset="-79"/>
                <a:cs typeface="Aharoni" panose="02010803020104030203" pitchFamily="2" charset="-79"/>
              </a:rPr>
              <a:t>PROCEDIMIENTOS DISCIPLINARIOS QUE SE INSTAUREN A PARTIR DEL </a:t>
            </a:r>
            <a:r>
              <a:rPr lang="es-PE" sz="2800" dirty="0" smtClean="0">
                <a:solidFill>
                  <a:srgbClr val="002060"/>
                </a:solidFill>
                <a:latin typeface="Aharoni" panose="02010803020104030203" pitchFamily="2" charset="-79"/>
                <a:cs typeface="Aharoni" panose="02010803020104030203" pitchFamily="2" charset="-79"/>
              </a:rPr>
              <a:t>14</a:t>
            </a:r>
            <a:r>
              <a:rPr lang="es-PE" sz="2000" dirty="0" smtClean="0">
                <a:solidFill>
                  <a:srgbClr val="002060"/>
                </a:solidFill>
                <a:latin typeface="Aharoni" panose="02010803020104030203" pitchFamily="2" charset="-79"/>
                <a:cs typeface="Aharoni" panose="02010803020104030203" pitchFamily="2" charset="-79"/>
              </a:rPr>
              <a:t> DE SETIEMBRE DEL </a:t>
            </a:r>
            <a:r>
              <a:rPr lang="es-PE" sz="2800" dirty="0" smtClean="0">
                <a:solidFill>
                  <a:srgbClr val="002060"/>
                </a:solidFill>
                <a:latin typeface="Aharoni" panose="02010803020104030203" pitchFamily="2" charset="-79"/>
                <a:cs typeface="Aharoni" panose="02010803020104030203" pitchFamily="2" charset="-79"/>
              </a:rPr>
              <a:t>2014</a:t>
            </a:r>
            <a:r>
              <a:rPr lang="es-PE" sz="2000" dirty="0" smtClean="0">
                <a:solidFill>
                  <a:srgbClr val="FF0000"/>
                </a:solidFill>
                <a:latin typeface="Aharoni" panose="02010803020104030203" pitchFamily="2" charset="-79"/>
                <a:cs typeface="Aharoni" panose="02010803020104030203" pitchFamily="2" charset="-79"/>
              </a:rPr>
              <a:t>, SOBRE FALTAS COMETIDAS EN FECHAS ANTERIORES </a:t>
            </a:r>
            <a:r>
              <a:rPr lang="es-PE" sz="2400" dirty="0" smtClean="0">
                <a:solidFill>
                  <a:srgbClr val="FF0000"/>
                </a:solidFill>
                <a:latin typeface="Aharoni" panose="02010803020104030203" pitchFamily="2" charset="-79"/>
                <a:cs typeface="Aharoni" panose="02010803020104030203" pitchFamily="2" charset="-79"/>
              </a:rPr>
              <a:t>(</a:t>
            </a:r>
            <a:r>
              <a:rPr lang="es-PE" sz="2000" dirty="0" smtClean="0">
                <a:solidFill>
                  <a:srgbClr val="FF0000"/>
                </a:solidFill>
                <a:latin typeface="Aharoni" panose="02010803020104030203" pitchFamily="2" charset="-79"/>
                <a:cs typeface="Aharoni" panose="02010803020104030203" pitchFamily="2" charset="-79"/>
              </a:rPr>
              <a:t>HASTA EL</a:t>
            </a:r>
            <a:r>
              <a:rPr lang="es-PE" sz="2400" dirty="0" smtClean="0">
                <a:solidFill>
                  <a:srgbClr val="FF0000"/>
                </a:solidFill>
                <a:latin typeface="Aharoni" panose="02010803020104030203" pitchFamily="2" charset="-79"/>
                <a:cs typeface="Aharoni" panose="02010803020104030203" pitchFamily="2" charset="-79"/>
              </a:rPr>
              <a:t> 13/09/2014)</a:t>
            </a:r>
          </a:p>
          <a:p>
            <a:pPr marL="285750" indent="-285750" algn="just">
              <a:buFont typeface="Wingdings" panose="05000000000000000000" pitchFamily="2" charset="2"/>
              <a:buChar char="Ø"/>
            </a:pPr>
            <a:endParaRPr lang="es-PE" sz="2000" dirty="0" smtClean="0">
              <a:solidFill>
                <a:srgbClr val="002060"/>
              </a:solidFill>
              <a:latin typeface="Aharoni" panose="02010803020104030203" pitchFamily="2" charset="-79"/>
              <a:cs typeface="Aharoni" panose="02010803020104030203" pitchFamily="2" charset="-79"/>
            </a:endParaRPr>
          </a:p>
          <a:p>
            <a:pPr marL="285750" indent="-285750" algn="just">
              <a:buFont typeface="Wingdings" panose="05000000000000000000" pitchFamily="2" charset="2"/>
              <a:buChar char="Ø"/>
            </a:pPr>
            <a:endParaRPr lang="es-PE" sz="2000" dirty="0">
              <a:solidFill>
                <a:srgbClr val="002060"/>
              </a:solidFill>
              <a:latin typeface="Aharoni" panose="02010803020104030203" pitchFamily="2" charset="-79"/>
              <a:cs typeface="Aharoni" panose="02010803020104030203" pitchFamily="2" charset="-79"/>
            </a:endParaRPr>
          </a:p>
          <a:p>
            <a:pPr marL="285750" indent="-285750" algn="just">
              <a:buFont typeface="Wingdings" panose="05000000000000000000" pitchFamily="2" charset="2"/>
              <a:buChar char="Ø"/>
            </a:pPr>
            <a:r>
              <a:rPr lang="es-PE" sz="2000" dirty="0" smtClean="0">
                <a:solidFill>
                  <a:srgbClr val="002060"/>
                </a:solidFill>
                <a:latin typeface="Aharoni" panose="02010803020104030203" pitchFamily="2" charset="-79"/>
                <a:cs typeface="Aharoni" panose="02010803020104030203" pitchFamily="2" charset="-79"/>
              </a:rPr>
              <a:t>En este caso el régimen de </a:t>
            </a:r>
            <a:r>
              <a:rPr lang="es-PE" sz="2000" dirty="0" smtClean="0">
                <a:solidFill>
                  <a:srgbClr val="FF0000"/>
                </a:solidFill>
                <a:latin typeface="Aharoni" panose="02010803020104030203" pitchFamily="2" charset="-79"/>
                <a:cs typeface="Aharoni" panose="02010803020104030203" pitchFamily="2" charset="-79"/>
              </a:rPr>
              <a:t>las faltas y sanciones </a:t>
            </a:r>
            <a:r>
              <a:rPr lang="es-PE" sz="2000" dirty="0" smtClean="0">
                <a:solidFill>
                  <a:srgbClr val="002060"/>
                </a:solidFill>
                <a:latin typeface="Aharoni" panose="02010803020104030203" pitchFamily="2" charset="-79"/>
                <a:cs typeface="Aharoni" panose="02010803020104030203" pitchFamily="2" charset="-79"/>
              </a:rPr>
              <a:t>atribuidas a los servidores civiles será el que corresponda </a:t>
            </a:r>
            <a:r>
              <a:rPr lang="es-PE" sz="2000" dirty="0" smtClean="0">
                <a:solidFill>
                  <a:srgbClr val="FF0000"/>
                </a:solidFill>
                <a:latin typeface="Aharoni" panose="02010803020104030203" pitchFamily="2" charset="-79"/>
                <a:cs typeface="Aharoni" panose="02010803020104030203" pitchFamily="2" charset="-79"/>
              </a:rPr>
              <a:t>al momento en que ocurran los hechos.</a:t>
            </a:r>
          </a:p>
          <a:p>
            <a:pPr marL="285750" indent="-285750" algn="just">
              <a:buFont typeface="Wingdings" panose="05000000000000000000" pitchFamily="2" charset="2"/>
              <a:buChar char="Ø"/>
            </a:pPr>
            <a:endParaRPr lang="es-PE" sz="2000" dirty="0">
              <a:solidFill>
                <a:srgbClr val="002060"/>
              </a:solidFill>
              <a:latin typeface="Aharoni" panose="02010803020104030203" pitchFamily="2" charset="-79"/>
              <a:cs typeface="Aharoni" panose="02010803020104030203" pitchFamily="2" charset="-79"/>
            </a:endParaRPr>
          </a:p>
          <a:p>
            <a:pPr marL="285750" indent="-285750" algn="just">
              <a:buFont typeface="Wingdings" panose="05000000000000000000" pitchFamily="2" charset="2"/>
              <a:buChar char="Ø"/>
            </a:pPr>
            <a:r>
              <a:rPr lang="es-PE" sz="2000" dirty="0" smtClean="0">
                <a:solidFill>
                  <a:srgbClr val="002060"/>
                </a:solidFill>
                <a:latin typeface="Aharoni" panose="02010803020104030203" pitchFamily="2" charset="-79"/>
                <a:cs typeface="Aharoni" panose="02010803020104030203" pitchFamily="2" charset="-79"/>
              </a:rPr>
              <a:t>Las </a:t>
            </a:r>
            <a:r>
              <a:rPr lang="es-PE" sz="2000" dirty="0" smtClean="0">
                <a:solidFill>
                  <a:srgbClr val="FF0000"/>
                </a:solidFill>
                <a:latin typeface="Aharoni" panose="02010803020104030203" pitchFamily="2" charset="-79"/>
                <a:cs typeface="Aharoni" panose="02010803020104030203" pitchFamily="2" charset="-79"/>
              </a:rPr>
              <a:t>reglas procedimentales </a:t>
            </a:r>
            <a:r>
              <a:rPr lang="es-PE" sz="2000" dirty="0" smtClean="0">
                <a:solidFill>
                  <a:srgbClr val="002060"/>
                </a:solidFill>
                <a:latin typeface="Aharoni" panose="02010803020104030203" pitchFamily="2" charset="-79"/>
                <a:cs typeface="Aharoni" panose="02010803020104030203" pitchFamily="2" charset="-79"/>
              </a:rPr>
              <a:t>serán las correspondientes al régimen de la </a:t>
            </a:r>
            <a:r>
              <a:rPr lang="es-PE" sz="2000" dirty="0" smtClean="0">
                <a:solidFill>
                  <a:srgbClr val="FF0000"/>
                </a:solidFill>
                <a:latin typeface="Aharoni" panose="02010803020104030203" pitchFamily="2" charset="-79"/>
                <a:cs typeface="Aharoni" panose="02010803020104030203" pitchFamily="2" charset="-79"/>
              </a:rPr>
              <a:t>Ley N° </a:t>
            </a:r>
            <a:r>
              <a:rPr lang="es-PE" sz="2800" dirty="0" smtClean="0">
                <a:solidFill>
                  <a:srgbClr val="FF0000"/>
                </a:solidFill>
                <a:latin typeface="Aharoni" panose="02010803020104030203" pitchFamily="2" charset="-79"/>
                <a:cs typeface="Aharoni" panose="02010803020104030203" pitchFamily="2" charset="-79"/>
              </a:rPr>
              <a:t>30057</a:t>
            </a:r>
            <a:r>
              <a:rPr lang="es-PE" sz="2000" dirty="0" smtClean="0">
                <a:solidFill>
                  <a:srgbClr val="FF0000"/>
                </a:solidFill>
                <a:latin typeface="Aharoni" panose="02010803020104030203" pitchFamily="2" charset="-79"/>
                <a:cs typeface="Aharoni" panose="02010803020104030203" pitchFamily="2" charset="-79"/>
              </a:rPr>
              <a:t> y su Reglamento </a:t>
            </a:r>
            <a:r>
              <a:rPr lang="es-PE" sz="2000" dirty="0" smtClean="0">
                <a:solidFill>
                  <a:srgbClr val="002060"/>
                </a:solidFill>
                <a:latin typeface="Aharoni" panose="02010803020104030203" pitchFamily="2" charset="-79"/>
                <a:cs typeface="Aharoni" panose="02010803020104030203" pitchFamily="2" charset="-79"/>
              </a:rPr>
              <a:t>aprobado por D.S. N° </a:t>
            </a:r>
            <a:r>
              <a:rPr lang="es-PE" sz="2400" dirty="0" smtClean="0">
                <a:solidFill>
                  <a:srgbClr val="002060"/>
                </a:solidFill>
                <a:latin typeface="Aharoni" panose="02010803020104030203" pitchFamily="2" charset="-79"/>
                <a:cs typeface="Aharoni" panose="02010803020104030203" pitchFamily="2" charset="-79"/>
              </a:rPr>
              <a:t>040-2014</a:t>
            </a:r>
            <a:r>
              <a:rPr lang="es-PE" sz="2000" dirty="0" smtClean="0">
                <a:solidFill>
                  <a:srgbClr val="002060"/>
                </a:solidFill>
                <a:latin typeface="Aharoni" panose="02010803020104030203" pitchFamily="2" charset="-79"/>
                <a:cs typeface="Aharoni" panose="02010803020104030203" pitchFamily="2" charset="-79"/>
              </a:rPr>
              <a:t>-PCM.</a:t>
            </a:r>
            <a:endParaRPr lang="es-PE" sz="2800" dirty="0" smtClean="0">
              <a:solidFill>
                <a:srgbClr val="002060"/>
              </a:solidFill>
              <a:latin typeface="Aharoni" panose="02010803020104030203" pitchFamily="2" charset="-79"/>
              <a:cs typeface="Aharoni" panose="02010803020104030203" pitchFamily="2" charset="-79"/>
            </a:endParaRPr>
          </a:p>
          <a:p>
            <a:pPr marL="285750" indent="-285750" algn="just">
              <a:buFont typeface="Wingdings" panose="05000000000000000000" pitchFamily="2" charset="2"/>
              <a:buChar char="Ø"/>
            </a:pPr>
            <a:endParaRPr lang="es-PE" sz="2800" dirty="0">
              <a:solidFill>
                <a:srgbClr val="002060"/>
              </a:solidFill>
              <a:latin typeface="Aharoni" panose="02010803020104030203" pitchFamily="2" charset="-79"/>
              <a:cs typeface="Aharoni" panose="02010803020104030203" pitchFamily="2" charset="-79"/>
            </a:endParaRPr>
          </a:p>
          <a:p>
            <a:pPr marL="285750" indent="-285750" algn="just">
              <a:buFont typeface="Wingdings" panose="05000000000000000000" pitchFamily="2" charset="2"/>
              <a:buChar char="Ø"/>
            </a:pPr>
            <a:r>
              <a:rPr lang="es-PE" sz="2000" dirty="0" smtClean="0">
                <a:solidFill>
                  <a:srgbClr val="002060"/>
                </a:solidFill>
                <a:latin typeface="Aharoni" panose="02010803020104030203" pitchFamily="2" charset="-79"/>
                <a:cs typeface="Aharoni" panose="02010803020104030203" pitchFamily="2" charset="-79"/>
              </a:rPr>
              <a:t>Existe aplicación inmediata de las normas sustantivas y procedimentales </a:t>
            </a:r>
            <a:r>
              <a:rPr lang="es-PE" sz="2000" dirty="0" smtClean="0">
                <a:solidFill>
                  <a:srgbClr val="FF0000"/>
                </a:solidFill>
                <a:latin typeface="Aharoni" panose="02010803020104030203" pitchFamily="2" charset="-79"/>
                <a:cs typeface="Aharoni" panose="02010803020104030203" pitchFamily="2" charset="-79"/>
              </a:rPr>
              <a:t>pero de ordenamientos distintos</a:t>
            </a:r>
            <a:r>
              <a:rPr lang="es-PE" sz="2000" dirty="0" smtClean="0">
                <a:solidFill>
                  <a:srgbClr val="002060"/>
                </a:solidFill>
                <a:latin typeface="Aharoni" panose="02010803020104030203" pitchFamily="2" charset="-79"/>
                <a:cs typeface="Aharoni" panose="02010803020104030203" pitchFamily="2" charset="-79"/>
              </a:rPr>
              <a:t>.</a:t>
            </a:r>
          </a:p>
          <a:p>
            <a:pPr marL="285750" indent="-285750" algn="just">
              <a:buFont typeface="Wingdings" panose="05000000000000000000" pitchFamily="2" charset="2"/>
              <a:buChar char="Ø"/>
            </a:pPr>
            <a:endParaRPr lang="es-PE" sz="2000" dirty="0">
              <a:solidFill>
                <a:srgbClr val="002060"/>
              </a:solidFill>
              <a:latin typeface="Aharoni" panose="02010803020104030203" pitchFamily="2" charset="-79"/>
              <a:cs typeface="Aharoni" panose="02010803020104030203" pitchFamily="2" charset="-79"/>
            </a:endParaRPr>
          </a:p>
          <a:p>
            <a:pPr marL="285750" indent="-285750" algn="just">
              <a:buFont typeface="Wingdings" panose="05000000000000000000" pitchFamily="2" charset="2"/>
              <a:buChar char="Ø"/>
            </a:pPr>
            <a:endParaRPr lang="es-PE" sz="2000" dirty="0">
              <a:solidFill>
                <a:srgbClr val="002060"/>
              </a:solidFill>
              <a:latin typeface="Aharoni" panose="02010803020104030203" pitchFamily="2" charset="-79"/>
              <a:cs typeface="Aharoni" panose="02010803020104030203" pitchFamily="2" charset="-79"/>
            </a:endParaRPr>
          </a:p>
          <a:p>
            <a:pPr marL="285750" indent="-285750" algn="just">
              <a:buFont typeface="Wingdings" panose="05000000000000000000" pitchFamily="2" charset="2"/>
              <a:buChar char="Ø"/>
            </a:pPr>
            <a:endParaRPr lang="es-PE" sz="2800" dirty="0">
              <a:solidFill>
                <a:srgbClr val="002060"/>
              </a:solidFill>
              <a:latin typeface="Aharoni" panose="02010803020104030203" pitchFamily="2" charset="-79"/>
              <a:cs typeface="Aharoni" panose="02010803020104030203" pitchFamily="2" charset="-79"/>
            </a:endParaRPr>
          </a:p>
          <a:p>
            <a:pPr marL="285750" indent="-285750" algn="just"/>
            <a:endParaRPr lang="es-PE" sz="2000" dirty="0" smtClean="0">
              <a:solidFill>
                <a:srgbClr val="002060"/>
              </a:solidFill>
              <a:latin typeface="Aharoni" panose="02010803020104030203" pitchFamily="2" charset="-79"/>
              <a:cs typeface="Aharoni" panose="02010803020104030203" pitchFamily="2" charset="-79"/>
            </a:endParaRPr>
          </a:p>
          <a:p>
            <a:pPr marL="285750" indent="-285750" algn="just"/>
            <a:endParaRPr lang="es-PE" sz="2000" dirty="0">
              <a:solidFill>
                <a:srgbClr val="002060"/>
              </a:solidFill>
              <a:latin typeface="Aharoni" panose="02010803020104030203" pitchFamily="2" charset="-79"/>
              <a:cs typeface="Aharoni" panose="02010803020104030203" pitchFamily="2" charset="-79"/>
            </a:endParaRPr>
          </a:p>
          <a:p>
            <a:pPr marL="285750" indent="-285750" algn="just">
              <a:buFont typeface="Wingdings" panose="05000000000000000000" pitchFamily="2" charset="2"/>
              <a:buChar char="Ø"/>
            </a:pPr>
            <a:endParaRPr lang="es-PE" sz="2000" dirty="0" smtClean="0">
              <a:solidFill>
                <a:srgbClr val="002060"/>
              </a:solidFill>
              <a:latin typeface="Aharoni" panose="02010803020104030203" pitchFamily="2" charset="-79"/>
              <a:cs typeface="Aharoni" panose="02010803020104030203" pitchFamily="2" charset="-79"/>
            </a:endParaRPr>
          </a:p>
          <a:p>
            <a:pPr marL="285750" indent="-285750" algn="just">
              <a:buFont typeface="Wingdings" panose="05000000000000000000" pitchFamily="2" charset="2"/>
              <a:buChar char="Ø"/>
            </a:pPr>
            <a:endParaRPr lang="es-PE" sz="2000" dirty="0" smtClean="0">
              <a:solidFill>
                <a:srgbClr val="002060"/>
              </a:solidFill>
              <a:latin typeface="Aharoni" panose="02010803020104030203" pitchFamily="2" charset="-79"/>
              <a:cs typeface="Aharoni" panose="02010803020104030203" pitchFamily="2" charset="-79"/>
            </a:endParaRPr>
          </a:p>
          <a:p>
            <a:pPr marL="285750" indent="-285750" algn="just">
              <a:buFont typeface="Wingdings" panose="05000000000000000000" pitchFamily="2" charset="2"/>
              <a:buChar char="Ø"/>
            </a:pPr>
            <a:endParaRPr lang="es-PE" sz="2000" dirty="0">
              <a:solidFill>
                <a:srgbClr val="002060"/>
              </a:solidFill>
              <a:latin typeface="Aharoni" panose="02010803020104030203" pitchFamily="2" charset="-79"/>
              <a:cs typeface="Aharoni" panose="02010803020104030203" pitchFamily="2" charset="-79"/>
            </a:endParaRPr>
          </a:p>
          <a:p>
            <a:pPr marL="285750" indent="-285750" algn="just">
              <a:buFont typeface="Wingdings" panose="05000000000000000000" pitchFamily="2" charset="2"/>
              <a:buChar char="Ø"/>
            </a:pPr>
            <a:endParaRPr lang="es-PE" sz="2000" dirty="0">
              <a:solidFill>
                <a:srgbClr val="002060"/>
              </a:solidFill>
              <a:latin typeface="Aharoni" panose="02010803020104030203" pitchFamily="2" charset="-79"/>
              <a:cs typeface="Aharoni" panose="02010803020104030203" pitchFamily="2" charset="-79"/>
            </a:endParaRPr>
          </a:p>
          <a:p>
            <a:pPr marL="285750" indent="-285750" algn="just">
              <a:buFont typeface="Wingdings" panose="05000000000000000000" pitchFamily="2" charset="2"/>
              <a:buChar char="Ø"/>
            </a:pPr>
            <a:endParaRPr lang="es-PE" sz="2000" dirty="0" smtClean="0">
              <a:solidFill>
                <a:srgbClr val="002060"/>
              </a:solidFill>
              <a:latin typeface="Aharoni" panose="02010803020104030203" pitchFamily="2" charset="-79"/>
              <a:cs typeface="Aharoni" panose="02010803020104030203" pitchFamily="2" charset="-79"/>
            </a:endParaRPr>
          </a:p>
          <a:p>
            <a:pPr marL="285750" indent="-285750" algn="just">
              <a:buFont typeface="Wingdings" panose="05000000000000000000" pitchFamily="2" charset="2"/>
              <a:buChar char="Ø"/>
            </a:pPr>
            <a:endParaRPr lang="es-PE" sz="2000" dirty="0">
              <a:solidFill>
                <a:srgbClr val="002060"/>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11830184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835696" y="2060848"/>
            <a:ext cx="5544616" cy="2585323"/>
          </a:xfrm>
          <a:prstGeom prst="rect">
            <a:avLst/>
          </a:prstGeom>
        </p:spPr>
        <p:txBody>
          <a:bodyPr wrap="square">
            <a:spAutoFit/>
          </a:bodyPr>
          <a:lstStyle/>
          <a:p>
            <a:pPr algn="ctr"/>
            <a:r>
              <a:rPr lang="es-PE" sz="5400" dirty="0" smtClean="0">
                <a:solidFill>
                  <a:srgbClr val="FF0000"/>
                </a:solidFill>
                <a:latin typeface="Berlin Sans FB Demi" panose="020E0802020502020306" pitchFamily="34" charset="0"/>
              </a:rPr>
              <a:t>Faltas de carácter disciplinario</a:t>
            </a:r>
            <a:endParaRPr lang="es-PE" sz="5400" dirty="0">
              <a:solidFill>
                <a:srgbClr val="002060"/>
              </a:solidFill>
              <a:latin typeface="Berlin Sans FB Demi" panose="020E0802020502020306" pitchFamily="34" charset="0"/>
            </a:endParaRPr>
          </a:p>
        </p:txBody>
      </p:sp>
    </p:spTree>
    <p:extLst>
      <p:ext uri="{BB962C8B-B14F-4D97-AF65-F5344CB8AC3E}">
        <p14:creationId xmlns:p14="http://schemas.microsoft.com/office/powerpoint/2010/main" val="8007937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CuadroTexto"/>
          <p:cNvSpPr txBox="1"/>
          <p:nvPr/>
        </p:nvSpPr>
        <p:spPr>
          <a:xfrm>
            <a:off x="683568" y="836712"/>
            <a:ext cx="7715304" cy="10802957"/>
          </a:xfrm>
          <a:prstGeom prst="rect">
            <a:avLst/>
          </a:prstGeom>
          <a:noFill/>
        </p:spPr>
        <p:txBody>
          <a:bodyPr wrap="square" rtlCol="0">
            <a:spAutoFit/>
          </a:bodyPr>
          <a:lstStyle/>
          <a:p>
            <a:pPr algn="ctr"/>
            <a:r>
              <a:rPr lang="es-PE" sz="2400" dirty="0" smtClean="0">
                <a:solidFill>
                  <a:srgbClr val="FF0000"/>
                </a:solidFill>
                <a:latin typeface="Aharoni" panose="02010803020104030203" pitchFamily="2" charset="-79"/>
                <a:cs typeface="Aharoni" panose="02010803020104030203" pitchFamily="2" charset="-79"/>
              </a:rPr>
              <a:t>INCUMPLIMIENTO DE LAS NORMAS ESTABLECIDAS EN LA LEY Y EL REGLAMENTO. </a:t>
            </a:r>
          </a:p>
          <a:p>
            <a:pPr marL="285750" indent="-285750" algn="just">
              <a:buFont typeface="Wingdings" panose="05000000000000000000" pitchFamily="2" charset="2"/>
              <a:buChar char="Ø"/>
            </a:pPr>
            <a:endParaRPr lang="es-PE" sz="2000" dirty="0" smtClean="0">
              <a:solidFill>
                <a:srgbClr val="002060"/>
              </a:solidFill>
              <a:latin typeface="Aharoni" panose="02010803020104030203" pitchFamily="2" charset="-79"/>
              <a:cs typeface="Aharoni" panose="02010803020104030203" pitchFamily="2" charset="-79"/>
            </a:endParaRPr>
          </a:p>
          <a:p>
            <a:pPr marL="342900" indent="-342900" algn="just">
              <a:buFont typeface="Wingdings" panose="05000000000000000000" pitchFamily="2" charset="2"/>
              <a:buChar char="Ø"/>
            </a:pPr>
            <a:r>
              <a:rPr lang="es-PE" sz="2000" dirty="0" smtClean="0">
                <a:solidFill>
                  <a:srgbClr val="002060"/>
                </a:solidFill>
                <a:latin typeface="Aharoni" panose="02010803020104030203" pitchFamily="2" charset="-79"/>
                <a:cs typeface="Aharoni" panose="02010803020104030203" pitchFamily="2" charset="-79"/>
              </a:rPr>
              <a:t>Falta con una redacción genérica o muy abierta.</a:t>
            </a:r>
          </a:p>
          <a:p>
            <a:pPr marL="342900" indent="-342900" algn="just">
              <a:buFont typeface="Wingdings" panose="05000000000000000000" pitchFamily="2" charset="2"/>
              <a:buChar char="Ø"/>
            </a:pPr>
            <a:endParaRPr lang="es-PE" sz="2000" dirty="0" smtClean="0">
              <a:solidFill>
                <a:srgbClr val="002060"/>
              </a:solidFill>
              <a:latin typeface="Aharoni" panose="02010803020104030203" pitchFamily="2" charset="-79"/>
              <a:cs typeface="Aharoni" panose="02010803020104030203" pitchFamily="2" charset="-79"/>
            </a:endParaRPr>
          </a:p>
          <a:p>
            <a:pPr marL="342900" indent="-342900" algn="just">
              <a:buFont typeface="Wingdings" panose="05000000000000000000" pitchFamily="2" charset="2"/>
              <a:buChar char="Ø"/>
            </a:pPr>
            <a:r>
              <a:rPr lang="es-PE" sz="2000" dirty="0" smtClean="0">
                <a:solidFill>
                  <a:srgbClr val="002060"/>
                </a:solidFill>
                <a:latin typeface="Aharoni" panose="02010803020104030203" pitchFamily="2" charset="-79"/>
                <a:cs typeface="Aharoni" panose="02010803020104030203" pitchFamily="2" charset="-79"/>
              </a:rPr>
              <a:t>Exige remitirnos a la propia LSC, reglamento de la LSC o el reglamento interno de trabajo. </a:t>
            </a:r>
          </a:p>
          <a:p>
            <a:pPr marL="342900" indent="-342900" algn="just">
              <a:buFont typeface="Wingdings" panose="05000000000000000000" pitchFamily="2" charset="2"/>
              <a:buChar char="Ø"/>
            </a:pPr>
            <a:endParaRPr lang="es-PE" sz="2000" dirty="0" smtClean="0">
              <a:solidFill>
                <a:srgbClr val="002060"/>
              </a:solidFill>
              <a:latin typeface="Aharoni" panose="02010803020104030203" pitchFamily="2" charset="-79"/>
              <a:cs typeface="Aharoni" panose="02010803020104030203" pitchFamily="2" charset="-79"/>
            </a:endParaRPr>
          </a:p>
          <a:p>
            <a:pPr marL="342900" indent="-342900" algn="just">
              <a:buFont typeface="Wingdings" panose="05000000000000000000" pitchFamily="2" charset="2"/>
              <a:buChar char="Ø"/>
            </a:pPr>
            <a:r>
              <a:rPr lang="es-PE" sz="2000" dirty="0" smtClean="0">
                <a:solidFill>
                  <a:srgbClr val="002060"/>
                </a:solidFill>
                <a:latin typeface="Aharoni" panose="02010803020104030203" pitchFamily="2" charset="-79"/>
                <a:cs typeface="Aharoni" panose="02010803020104030203" pitchFamily="2" charset="-79"/>
              </a:rPr>
              <a:t>El TC en el Exp. N° </a:t>
            </a:r>
            <a:r>
              <a:rPr lang="es-PE" sz="2800" dirty="0" smtClean="0">
                <a:solidFill>
                  <a:srgbClr val="002060"/>
                </a:solidFill>
                <a:latin typeface="Aharoni" panose="02010803020104030203" pitchFamily="2" charset="-79"/>
                <a:cs typeface="Aharoni" panose="02010803020104030203" pitchFamily="2" charset="-79"/>
              </a:rPr>
              <a:t>2192-2004-</a:t>
            </a:r>
            <a:r>
              <a:rPr lang="es-PE" sz="2000" dirty="0" smtClean="0">
                <a:solidFill>
                  <a:srgbClr val="002060"/>
                </a:solidFill>
                <a:latin typeface="Aharoni" panose="02010803020104030203" pitchFamily="2" charset="-79"/>
                <a:cs typeface="Aharoni" panose="02010803020104030203" pitchFamily="2" charset="-79"/>
              </a:rPr>
              <a:t>AA/TC sobre el artículo 28 incisos a</a:t>
            </a:r>
            <a:r>
              <a:rPr lang="es-PE" sz="2400" dirty="0" smtClean="0">
                <a:solidFill>
                  <a:srgbClr val="002060"/>
                </a:solidFill>
                <a:latin typeface="Aharoni" panose="02010803020104030203" pitchFamily="2" charset="-79"/>
                <a:cs typeface="Aharoni" panose="02010803020104030203" pitchFamily="2" charset="-79"/>
              </a:rPr>
              <a:t>)</a:t>
            </a:r>
            <a:r>
              <a:rPr lang="es-PE" sz="2000" dirty="0" smtClean="0">
                <a:solidFill>
                  <a:srgbClr val="002060"/>
                </a:solidFill>
                <a:latin typeface="Aharoni" panose="02010803020104030203" pitchFamily="2" charset="-79"/>
                <a:cs typeface="Aharoni" panose="02010803020104030203" pitchFamily="2" charset="-79"/>
              </a:rPr>
              <a:t> y d</a:t>
            </a:r>
            <a:r>
              <a:rPr lang="es-PE" sz="2400" dirty="0" smtClean="0">
                <a:solidFill>
                  <a:srgbClr val="002060"/>
                </a:solidFill>
                <a:latin typeface="Aharoni" panose="02010803020104030203" pitchFamily="2" charset="-79"/>
                <a:cs typeface="Aharoni" panose="02010803020104030203" pitchFamily="2" charset="-79"/>
              </a:rPr>
              <a:t>)</a:t>
            </a:r>
            <a:r>
              <a:rPr lang="es-PE" sz="2000" dirty="0" smtClean="0">
                <a:solidFill>
                  <a:srgbClr val="002060"/>
                </a:solidFill>
                <a:latin typeface="Aharoni" panose="02010803020104030203" pitchFamily="2" charset="-79"/>
                <a:cs typeface="Aharoni" panose="02010803020104030203" pitchFamily="2" charset="-79"/>
              </a:rPr>
              <a:t> del D. Leg. N° </a:t>
            </a:r>
            <a:r>
              <a:rPr lang="es-PE" sz="2400" dirty="0" smtClean="0">
                <a:solidFill>
                  <a:srgbClr val="002060"/>
                </a:solidFill>
                <a:latin typeface="Aharoni" panose="02010803020104030203" pitchFamily="2" charset="-79"/>
                <a:cs typeface="Aharoni" panose="02010803020104030203" pitchFamily="2" charset="-79"/>
              </a:rPr>
              <a:t>276: </a:t>
            </a:r>
            <a:r>
              <a:rPr lang="es-PE" sz="2000" dirty="0">
                <a:solidFill>
                  <a:srgbClr val="002060"/>
                </a:solidFill>
                <a:latin typeface="Aharoni" panose="02010803020104030203" pitchFamily="2" charset="-79"/>
                <a:cs typeface="Aharoni" panose="02010803020104030203" pitchFamily="2" charset="-79"/>
              </a:rPr>
              <a:t>Incumplimiento de las normas establecidas en la presente ley y su reglamento y negligencia en el desempeño de las funciones.</a:t>
            </a:r>
          </a:p>
          <a:p>
            <a:pPr marL="342900" indent="-342900" algn="just">
              <a:buFont typeface="Wingdings" panose="05000000000000000000" pitchFamily="2" charset="2"/>
              <a:buChar char="Ø"/>
            </a:pPr>
            <a:endParaRPr lang="es-PE" sz="2400" dirty="0">
              <a:solidFill>
                <a:srgbClr val="002060"/>
              </a:solidFill>
              <a:latin typeface="Aharoni" panose="02010803020104030203" pitchFamily="2" charset="-79"/>
              <a:cs typeface="Aharoni" panose="02010803020104030203" pitchFamily="2" charset="-79"/>
            </a:endParaRPr>
          </a:p>
          <a:p>
            <a:pPr marL="342900" indent="-342900" algn="just">
              <a:buFont typeface="Wingdings" panose="05000000000000000000" pitchFamily="2" charset="2"/>
              <a:buChar char="Ø"/>
            </a:pPr>
            <a:r>
              <a:rPr lang="es-PE" sz="2000" dirty="0">
                <a:solidFill>
                  <a:srgbClr val="002060"/>
                </a:solidFill>
                <a:latin typeface="Aharoni" panose="02010803020104030203" pitchFamily="2" charset="-79"/>
                <a:cs typeface="Aharoni" panose="02010803020104030203" pitchFamily="2" charset="-79"/>
              </a:rPr>
              <a:t>S</a:t>
            </a:r>
            <a:r>
              <a:rPr lang="es-PE" sz="2000" dirty="0" smtClean="0">
                <a:solidFill>
                  <a:srgbClr val="002060"/>
                </a:solidFill>
                <a:latin typeface="Aharoni" panose="02010803020104030203" pitchFamily="2" charset="-79"/>
                <a:cs typeface="Aharoni" panose="02010803020104030203" pitchFamily="2" charset="-79"/>
              </a:rPr>
              <a:t>eñaló que estas normas son inconstitucionales por ser genéricas y atentar el artículo 2 inciso 24 literal d) de la Constitución. </a:t>
            </a:r>
          </a:p>
          <a:p>
            <a:pPr marL="285750" indent="-285750" algn="just">
              <a:buFont typeface="Wingdings" panose="05000000000000000000" pitchFamily="2" charset="2"/>
              <a:buChar char="Ø"/>
            </a:pPr>
            <a:endParaRPr lang="es-PE" sz="2400" dirty="0" smtClean="0">
              <a:solidFill>
                <a:srgbClr val="002060"/>
              </a:solidFill>
              <a:latin typeface="Aharoni" panose="02010803020104030203" pitchFamily="2" charset="-79"/>
              <a:cs typeface="Aharoni" panose="02010803020104030203" pitchFamily="2" charset="-79"/>
            </a:endParaRPr>
          </a:p>
          <a:p>
            <a:pPr marL="285750" indent="-285750" algn="just">
              <a:buFont typeface="Wingdings" panose="05000000000000000000" pitchFamily="2" charset="2"/>
              <a:buChar char="Ø"/>
            </a:pPr>
            <a:endParaRPr lang="es-PE" sz="2400" dirty="0">
              <a:solidFill>
                <a:srgbClr val="002060"/>
              </a:solidFill>
              <a:latin typeface="Aharoni" panose="02010803020104030203" pitchFamily="2" charset="-79"/>
              <a:cs typeface="Aharoni" panose="02010803020104030203" pitchFamily="2" charset="-79"/>
            </a:endParaRPr>
          </a:p>
          <a:p>
            <a:pPr marL="285750" indent="-285750" algn="just">
              <a:buFont typeface="Wingdings" panose="05000000000000000000" pitchFamily="2" charset="2"/>
              <a:buChar char="Ø"/>
            </a:pPr>
            <a:endParaRPr lang="es-PE" sz="2400" dirty="0" smtClean="0">
              <a:solidFill>
                <a:srgbClr val="002060"/>
              </a:solidFill>
              <a:latin typeface="Aharoni" panose="02010803020104030203" pitchFamily="2" charset="-79"/>
              <a:cs typeface="Aharoni" panose="02010803020104030203" pitchFamily="2" charset="-79"/>
            </a:endParaRPr>
          </a:p>
          <a:p>
            <a:pPr algn="just"/>
            <a:r>
              <a:rPr lang="es-PE" sz="2400" dirty="0" smtClean="0">
                <a:solidFill>
                  <a:srgbClr val="002060"/>
                </a:solidFill>
                <a:latin typeface="Aharoni" panose="02010803020104030203" pitchFamily="2" charset="-79"/>
                <a:cs typeface="Aharoni" panose="02010803020104030203" pitchFamily="2" charset="-79"/>
              </a:rPr>
              <a:t>La reiterada resistencia al cumplimiento de las ordenes de sus superiores relacionadas con sus labores.</a:t>
            </a:r>
          </a:p>
          <a:p>
            <a:pPr marL="285750" indent="-285750" algn="just"/>
            <a:endParaRPr lang="es-PE" sz="2000" dirty="0" smtClean="0">
              <a:solidFill>
                <a:srgbClr val="002060"/>
              </a:solidFill>
              <a:latin typeface="Aharoni" panose="02010803020104030203" pitchFamily="2" charset="-79"/>
              <a:cs typeface="Aharoni" panose="02010803020104030203" pitchFamily="2" charset="-79"/>
            </a:endParaRPr>
          </a:p>
          <a:p>
            <a:pPr marL="285750" indent="-285750" algn="just">
              <a:buFont typeface="Wingdings" panose="05000000000000000000" pitchFamily="2" charset="2"/>
              <a:buChar char="Ø"/>
            </a:pPr>
            <a:endParaRPr lang="es-PE" sz="2000" dirty="0" smtClean="0">
              <a:solidFill>
                <a:srgbClr val="002060"/>
              </a:solidFill>
              <a:latin typeface="Aharoni" panose="02010803020104030203" pitchFamily="2" charset="-79"/>
              <a:cs typeface="Aharoni" panose="02010803020104030203" pitchFamily="2" charset="-79"/>
            </a:endParaRPr>
          </a:p>
          <a:p>
            <a:pPr marL="285750" indent="-285750" algn="just">
              <a:buFont typeface="Wingdings" panose="05000000000000000000" pitchFamily="2" charset="2"/>
              <a:buChar char="Ø"/>
            </a:pPr>
            <a:r>
              <a:rPr lang="es-PE" sz="2400" dirty="0" smtClean="0">
                <a:solidFill>
                  <a:srgbClr val="002060"/>
                </a:solidFill>
                <a:latin typeface="Aharoni" panose="02010803020104030203" pitchFamily="2" charset="-79"/>
                <a:cs typeface="Aharoni" panose="02010803020104030203" pitchFamily="2" charset="-79"/>
              </a:rPr>
              <a:t>El incurrir en acto de violencia, grave indisciplina o faltamiento de palabra en agravio de su superior del personal jerárquico y de los compañeros de labor.</a:t>
            </a:r>
          </a:p>
          <a:p>
            <a:pPr marL="285750" indent="-285750" algn="just">
              <a:buFont typeface="Wingdings" panose="05000000000000000000" pitchFamily="2" charset="2"/>
              <a:buChar char="Ø"/>
            </a:pPr>
            <a:endParaRPr lang="es-PE" sz="2000" dirty="0" smtClean="0">
              <a:solidFill>
                <a:srgbClr val="002060"/>
              </a:solidFill>
              <a:latin typeface="Aharoni" panose="02010803020104030203" pitchFamily="2" charset="-79"/>
              <a:cs typeface="Aharoni" panose="02010803020104030203" pitchFamily="2" charset="-79"/>
            </a:endParaRPr>
          </a:p>
          <a:p>
            <a:pPr marL="285750" indent="-285750" algn="just">
              <a:buFont typeface="Wingdings" panose="05000000000000000000" pitchFamily="2" charset="2"/>
              <a:buChar char="Ø"/>
            </a:pPr>
            <a:endParaRPr lang="es-PE" sz="2000" dirty="0" smtClean="0">
              <a:solidFill>
                <a:srgbClr val="002060"/>
              </a:solidFill>
              <a:latin typeface="Aharoni" panose="02010803020104030203" pitchFamily="2" charset="-79"/>
              <a:cs typeface="Aharoni" panose="02010803020104030203" pitchFamily="2" charset="-79"/>
            </a:endParaRPr>
          </a:p>
          <a:p>
            <a:pPr marL="285750" indent="-285750" algn="just">
              <a:buFont typeface="Wingdings" panose="05000000000000000000" pitchFamily="2" charset="2"/>
              <a:buChar char="Ø"/>
            </a:pPr>
            <a:endParaRPr lang="es-PE" sz="2000" dirty="0">
              <a:solidFill>
                <a:srgbClr val="002060"/>
              </a:solidFill>
              <a:latin typeface="Aharoni" panose="02010803020104030203" pitchFamily="2" charset="-79"/>
              <a:cs typeface="Aharoni" panose="02010803020104030203" pitchFamily="2" charset="-79"/>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CuadroTexto"/>
          <p:cNvSpPr txBox="1"/>
          <p:nvPr/>
        </p:nvSpPr>
        <p:spPr>
          <a:xfrm>
            <a:off x="683568" y="836712"/>
            <a:ext cx="7715304" cy="6986528"/>
          </a:xfrm>
          <a:prstGeom prst="rect">
            <a:avLst/>
          </a:prstGeom>
          <a:noFill/>
        </p:spPr>
        <p:txBody>
          <a:bodyPr wrap="square" rtlCol="0">
            <a:spAutoFit/>
          </a:bodyPr>
          <a:lstStyle/>
          <a:p>
            <a:pPr algn="ctr"/>
            <a:r>
              <a:rPr lang="es-PE" sz="2400" dirty="0" smtClean="0">
                <a:solidFill>
                  <a:srgbClr val="FF0000"/>
                </a:solidFill>
                <a:latin typeface="Aharoni" panose="02010803020104030203" pitchFamily="2" charset="-79"/>
                <a:cs typeface="Aharoni" panose="02010803020104030203" pitchFamily="2" charset="-79"/>
              </a:rPr>
              <a:t>LA REITERADA RESISTENCIA AL CUMPLIMIENTO DE LAS ÓRDENES DE SUS SUPERIORES RELACIONADAS CON SUS LABORES. </a:t>
            </a:r>
          </a:p>
          <a:p>
            <a:pPr algn="ctr"/>
            <a:endParaRPr lang="es-PE" sz="2400" dirty="0" smtClean="0">
              <a:solidFill>
                <a:srgbClr val="FF0000"/>
              </a:solidFill>
              <a:latin typeface="Aharoni" panose="02010803020104030203" pitchFamily="2" charset="-79"/>
              <a:cs typeface="Aharoni" panose="02010803020104030203" pitchFamily="2" charset="-79"/>
            </a:endParaRPr>
          </a:p>
          <a:p>
            <a:pPr marL="285750" indent="-285750" algn="just">
              <a:buFont typeface="Wingdings" panose="05000000000000000000" pitchFamily="2" charset="2"/>
              <a:buChar char="Ø"/>
            </a:pPr>
            <a:r>
              <a:rPr lang="es-PE" sz="2000" dirty="0" smtClean="0">
                <a:solidFill>
                  <a:srgbClr val="002060"/>
                </a:solidFill>
                <a:latin typeface="Aharoni" panose="02010803020104030203" pitchFamily="2" charset="-79"/>
                <a:cs typeface="Aharoni" panose="02010803020104030203" pitchFamily="2" charset="-79"/>
              </a:rPr>
              <a:t>Relacionada a la subordinación como elemento del contrato de trabajo.</a:t>
            </a:r>
          </a:p>
          <a:p>
            <a:pPr marL="342900" indent="-342900" algn="just">
              <a:buFont typeface="Wingdings" panose="05000000000000000000" pitchFamily="2" charset="2"/>
              <a:buChar char="Ø"/>
            </a:pPr>
            <a:endParaRPr lang="es-PE" sz="2000" dirty="0" smtClean="0">
              <a:solidFill>
                <a:srgbClr val="002060"/>
              </a:solidFill>
              <a:latin typeface="Aharoni" panose="02010803020104030203" pitchFamily="2" charset="-79"/>
              <a:cs typeface="Aharoni" panose="02010803020104030203" pitchFamily="2" charset="-79"/>
            </a:endParaRPr>
          </a:p>
          <a:p>
            <a:pPr marL="342900" indent="-342900" algn="just">
              <a:buFont typeface="Wingdings" panose="05000000000000000000" pitchFamily="2" charset="2"/>
              <a:buChar char="Ø"/>
            </a:pPr>
            <a:r>
              <a:rPr lang="es-PE" sz="2000" dirty="0" smtClean="0">
                <a:solidFill>
                  <a:srgbClr val="002060"/>
                </a:solidFill>
                <a:latin typeface="Aharoni" panose="02010803020104030203" pitchFamily="2" charset="-79"/>
                <a:cs typeface="Aharoni" panose="02010803020104030203" pitchFamily="2" charset="-79"/>
              </a:rPr>
              <a:t>La noma señala “reiterada” genera duda pues no se sabe si es desobediencia reiterada de una misma orden o si esta se produce con el incumplimiento de órdenes distintas. </a:t>
            </a:r>
          </a:p>
          <a:p>
            <a:pPr marL="342900" indent="-342900" algn="ctr">
              <a:buFont typeface="Wingdings" panose="05000000000000000000" pitchFamily="2" charset="2"/>
              <a:buChar char="Ø"/>
            </a:pPr>
            <a:endParaRPr lang="es-PE" sz="2000" dirty="0" smtClean="0">
              <a:solidFill>
                <a:srgbClr val="002060"/>
              </a:solidFill>
              <a:latin typeface="Aharoni" panose="02010803020104030203" pitchFamily="2" charset="-79"/>
              <a:cs typeface="Aharoni" panose="02010803020104030203" pitchFamily="2" charset="-79"/>
            </a:endParaRPr>
          </a:p>
          <a:p>
            <a:pPr marL="342900" indent="-342900" algn="ctr">
              <a:buFont typeface="Wingdings" panose="05000000000000000000" pitchFamily="2" charset="2"/>
              <a:buChar char="Ø"/>
            </a:pPr>
            <a:endParaRPr lang="es-PE" sz="2000" dirty="0" smtClean="0">
              <a:solidFill>
                <a:srgbClr val="002060"/>
              </a:solidFill>
              <a:latin typeface="Aharoni" panose="02010803020104030203" pitchFamily="2" charset="-79"/>
              <a:cs typeface="Aharoni" panose="02010803020104030203" pitchFamily="2" charset="-79"/>
            </a:endParaRPr>
          </a:p>
          <a:p>
            <a:pPr algn="ctr"/>
            <a:r>
              <a:rPr lang="es-PE" sz="2000" dirty="0" smtClean="0">
                <a:solidFill>
                  <a:srgbClr val="002060"/>
                </a:solidFill>
                <a:latin typeface="Aharoni" panose="02010803020104030203" pitchFamily="2" charset="-79"/>
                <a:cs typeface="Aharoni" panose="02010803020104030203" pitchFamily="2" charset="-79"/>
              </a:rPr>
              <a:t>¿Misma orden u órdenes distintas?</a:t>
            </a:r>
            <a:endParaRPr lang="es-PE" sz="2000" dirty="0">
              <a:solidFill>
                <a:srgbClr val="002060"/>
              </a:solidFill>
              <a:latin typeface="Aharoni" panose="02010803020104030203" pitchFamily="2" charset="-79"/>
              <a:cs typeface="Aharoni" panose="02010803020104030203" pitchFamily="2" charset="-79"/>
            </a:endParaRPr>
          </a:p>
          <a:p>
            <a:pPr marL="342900" indent="-342900" algn="ctr">
              <a:buFont typeface="Wingdings" panose="05000000000000000000" pitchFamily="2" charset="2"/>
              <a:buChar char="Ø"/>
            </a:pPr>
            <a:endParaRPr lang="es-PE" sz="2400" dirty="0">
              <a:solidFill>
                <a:srgbClr val="002060"/>
              </a:solidFill>
              <a:latin typeface="Aharoni" panose="02010803020104030203" pitchFamily="2" charset="-79"/>
              <a:cs typeface="Aharoni" panose="02010803020104030203" pitchFamily="2" charset="-79"/>
            </a:endParaRPr>
          </a:p>
          <a:p>
            <a:pPr algn="ctr"/>
            <a:r>
              <a:rPr lang="es-PE" sz="2000" dirty="0">
                <a:solidFill>
                  <a:srgbClr val="002060"/>
                </a:solidFill>
                <a:latin typeface="Aharoni" panose="02010803020104030203" pitchFamily="2" charset="-79"/>
                <a:cs typeface="Aharoni" panose="02010803020104030203" pitchFamily="2" charset="-79"/>
              </a:rPr>
              <a:t>¿Cuál es el tramo de tiempo en que deberán concurrir estas desobediencias para ser consideradas como reiterancia?</a:t>
            </a:r>
          </a:p>
          <a:p>
            <a:pPr marL="285750" indent="-285750" algn="just">
              <a:buFont typeface="Wingdings" panose="05000000000000000000" pitchFamily="2" charset="2"/>
              <a:buChar char="Ø"/>
            </a:pPr>
            <a:endParaRPr lang="es-PE" sz="2400" dirty="0">
              <a:solidFill>
                <a:srgbClr val="002060"/>
              </a:solidFill>
              <a:latin typeface="Aharoni" panose="02010803020104030203" pitchFamily="2" charset="-79"/>
              <a:cs typeface="Aharoni" panose="02010803020104030203" pitchFamily="2" charset="-79"/>
            </a:endParaRPr>
          </a:p>
          <a:p>
            <a:pPr marL="285750" indent="-285750" algn="just">
              <a:buFont typeface="Wingdings" panose="05000000000000000000" pitchFamily="2" charset="2"/>
              <a:buChar char="Ø"/>
            </a:pPr>
            <a:endParaRPr lang="es-PE" sz="2400" dirty="0" smtClean="0">
              <a:solidFill>
                <a:srgbClr val="002060"/>
              </a:solidFill>
              <a:latin typeface="Aharoni" panose="02010803020104030203" pitchFamily="2" charset="-79"/>
              <a:cs typeface="Aharoni" panose="02010803020104030203" pitchFamily="2" charset="-79"/>
            </a:endParaRPr>
          </a:p>
          <a:p>
            <a:pPr marL="285750" indent="-285750" algn="just">
              <a:buFont typeface="Wingdings" panose="05000000000000000000" pitchFamily="2" charset="2"/>
              <a:buChar char="Ø"/>
            </a:pPr>
            <a:endParaRPr lang="es-PE" sz="2000" dirty="0" smtClean="0">
              <a:solidFill>
                <a:srgbClr val="002060"/>
              </a:solidFill>
              <a:latin typeface="Aharoni" panose="02010803020104030203" pitchFamily="2" charset="-79"/>
              <a:cs typeface="Aharoni" panose="02010803020104030203" pitchFamily="2" charset="-79"/>
            </a:endParaRPr>
          </a:p>
          <a:p>
            <a:pPr marL="285750" indent="-285750" algn="just">
              <a:buFont typeface="Wingdings" panose="05000000000000000000" pitchFamily="2" charset="2"/>
              <a:buChar char="Ø"/>
            </a:pPr>
            <a:endParaRPr lang="es-PE" sz="2000" dirty="0" smtClean="0">
              <a:solidFill>
                <a:srgbClr val="002060"/>
              </a:solidFill>
              <a:latin typeface="Aharoni" panose="02010803020104030203" pitchFamily="2" charset="-79"/>
              <a:cs typeface="Aharoni" panose="02010803020104030203" pitchFamily="2" charset="-79"/>
            </a:endParaRPr>
          </a:p>
          <a:p>
            <a:pPr marL="285750" indent="-285750" algn="just">
              <a:buFont typeface="Wingdings" panose="05000000000000000000" pitchFamily="2" charset="2"/>
              <a:buChar char="Ø"/>
            </a:pPr>
            <a:endParaRPr lang="es-PE" sz="2000" dirty="0">
              <a:solidFill>
                <a:srgbClr val="002060"/>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19363974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CuadroTexto"/>
          <p:cNvSpPr txBox="1"/>
          <p:nvPr/>
        </p:nvSpPr>
        <p:spPr>
          <a:xfrm>
            <a:off x="1043608" y="2420888"/>
            <a:ext cx="7200800" cy="2554545"/>
          </a:xfrm>
          <a:prstGeom prst="rect">
            <a:avLst/>
          </a:prstGeom>
          <a:noFill/>
        </p:spPr>
        <p:txBody>
          <a:bodyPr wrap="square" rtlCol="0">
            <a:spAutoFit/>
          </a:bodyPr>
          <a:lstStyle/>
          <a:p>
            <a:pPr algn="ctr"/>
            <a:r>
              <a:rPr lang="es-PE" sz="2400" dirty="0" smtClean="0">
                <a:solidFill>
                  <a:srgbClr val="FF0000"/>
                </a:solidFill>
                <a:latin typeface="Aharoni" panose="02010803020104030203" pitchFamily="2" charset="-79"/>
                <a:cs typeface="Aharoni" panose="02010803020104030203" pitchFamily="2" charset="-79"/>
              </a:rPr>
              <a:t>INCURRIR EN ACTOS DE VIOLENCIA, GRAVE INDISCIPLINA O FALTAMIENTO DE PALABRA EN AGRAVIO DE SUS SUPERIORES DEL PERSONAL JERÁRQUICO Y DE LOS COMPAÑEROS DE LABOR. </a:t>
            </a:r>
          </a:p>
          <a:p>
            <a:pPr marL="285750" indent="-285750" algn="just">
              <a:buFont typeface="Wingdings" panose="05000000000000000000" pitchFamily="2" charset="2"/>
              <a:buChar char="Ø"/>
            </a:pPr>
            <a:endParaRPr lang="es-PE" sz="2000" dirty="0" smtClean="0">
              <a:solidFill>
                <a:srgbClr val="002060"/>
              </a:solidFill>
              <a:latin typeface="Aharoni" panose="02010803020104030203" pitchFamily="2" charset="-79"/>
              <a:cs typeface="Aharoni" panose="02010803020104030203" pitchFamily="2" charset="-79"/>
            </a:endParaRPr>
          </a:p>
          <a:p>
            <a:pPr marL="285750" indent="-285750" algn="just">
              <a:buFont typeface="Wingdings" panose="05000000000000000000" pitchFamily="2" charset="2"/>
              <a:buChar char="Ø"/>
            </a:pPr>
            <a:endParaRPr lang="es-PE" sz="2000" dirty="0">
              <a:solidFill>
                <a:srgbClr val="002060"/>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38402615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CuadroTexto"/>
          <p:cNvSpPr txBox="1"/>
          <p:nvPr/>
        </p:nvSpPr>
        <p:spPr>
          <a:xfrm>
            <a:off x="539552" y="878681"/>
            <a:ext cx="7488832" cy="6617196"/>
          </a:xfrm>
          <a:prstGeom prst="rect">
            <a:avLst/>
          </a:prstGeom>
          <a:noFill/>
        </p:spPr>
        <p:txBody>
          <a:bodyPr wrap="square" rtlCol="0">
            <a:spAutoFit/>
          </a:bodyPr>
          <a:lstStyle/>
          <a:p>
            <a:pPr algn="ctr"/>
            <a:r>
              <a:rPr lang="es-PE" sz="2400" dirty="0" smtClean="0">
                <a:solidFill>
                  <a:srgbClr val="FF0000"/>
                </a:solidFill>
                <a:latin typeface="Aharoni" panose="02010803020104030203" pitchFamily="2" charset="-79"/>
                <a:cs typeface="Aharoni" panose="02010803020104030203" pitchFamily="2" charset="-79"/>
              </a:rPr>
              <a:t>ACTOS DE VIOLENCIA </a:t>
            </a:r>
          </a:p>
          <a:p>
            <a:pPr algn="ctr"/>
            <a:endParaRPr lang="es-PE" sz="2400" dirty="0" smtClean="0">
              <a:solidFill>
                <a:srgbClr val="FF0000"/>
              </a:solidFill>
              <a:latin typeface="Aharoni" panose="02010803020104030203" pitchFamily="2" charset="-79"/>
              <a:cs typeface="Aharoni" panose="02010803020104030203" pitchFamily="2" charset="-79"/>
            </a:endParaRPr>
          </a:p>
          <a:p>
            <a:pPr algn="ctr"/>
            <a:endParaRPr lang="es-PE" sz="2400" dirty="0" smtClean="0">
              <a:solidFill>
                <a:srgbClr val="FF0000"/>
              </a:solidFill>
              <a:latin typeface="Aharoni" panose="02010803020104030203" pitchFamily="2" charset="-79"/>
              <a:cs typeface="Aharoni" panose="02010803020104030203" pitchFamily="2" charset="-79"/>
            </a:endParaRPr>
          </a:p>
          <a:p>
            <a:pPr marL="285750" indent="-285750" algn="just">
              <a:buFont typeface="Wingdings" panose="05000000000000000000" pitchFamily="2" charset="2"/>
              <a:buChar char="Ø"/>
            </a:pPr>
            <a:r>
              <a:rPr lang="es-PE" sz="2000" dirty="0" smtClean="0">
                <a:solidFill>
                  <a:srgbClr val="002060"/>
                </a:solidFill>
                <a:latin typeface="Aharoni" panose="02010803020104030203" pitchFamily="2" charset="-79"/>
                <a:cs typeface="Aharoni" panose="02010803020104030203" pitchFamily="2" charset="-79"/>
              </a:rPr>
              <a:t>Violencia debe ser entendida como aquella expresión de fuerza física desplegada en agravio de sus superiores o compañeros de labores.</a:t>
            </a:r>
          </a:p>
          <a:p>
            <a:pPr marL="342900" indent="-342900" algn="just">
              <a:buFont typeface="Wingdings" panose="05000000000000000000" pitchFamily="2" charset="2"/>
              <a:buChar char="Ø"/>
            </a:pPr>
            <a:endParaRPr lang="es-PE" sz="2000" dirty="0" smtClean="0">
              <a:solidFill>
                <a:srgbClr val="002060"/>
              </a:solidFill>
              <a:latin typeface="Aharoni" panose="02010803020104030203" pitchFamily="2" charset="-79"/>
              <a:cs typeface="Aharoni" panose="02010803020104030203" pitchFamily="2" charset="-79"/>
            </a:endParaRPr>
          </a:p>
          <a:p>
            <a:pPr marL="342900" indent="-342900" algn="just">
              <a:buFont typeface="Wingdings" panose="05000000000000000000" pitchFamily="2" charset="2"/>
              <a:buChar char="Ø"/>
            </a:pPr>
            <a:endParaRPr lang="es-PE" sz="2000" dirty="0" smtClean="0">
              <a:solidFill>
                <a:srgbClr val="002060"/>
              </a:solidFill>
              <a:latin typeface="Aharoni" panose="02010803020104030203" pitchFamily="2" charset="-79"/>
              <a:cs typeface="Aharoni" panose="02010803020104030203" pitchFamily="2" charset="-79"/>
            </a:endParaRPr>
          </a:p>
          <a:p>
            <a:pPr marL="342900" indent="-342900" algn="just">
              <a:buFont typeface="Wingdings" panose="05000000000000000000" pitchFamily="2" charset="2"/>
              <a:buChar char="Ø"/>
            </a:pPr>
            <a:r>
              <a:rPr lang="es-PE" sz="2000" dirty="0" smtClean="0">
                <a:solidFill>
                  <a:srgbClr val="002060"/>
                </a:solidFill>
                <a:latin typeface="Aharoni" panose="02010803020104030203" pitchFamily="2" charset="-79"/>
                <a:cs typeface="Aharoni" panose="02010803020104030203" pitchFamily="2" charset="-79"/>
              </a:rPr>
              <a:t>Podría ser amordazar, atar, golpear, empujar, apretar, arañar o utilizar cualquier mecanismo con el fin de generar daño hacia el otro.</a:t>
            </a:r>
          </a:p>
          <a:p>
            <a:pPr marL="342900" indent="-342900" algn="just">
              <a:buFont typeface="Wingdings" panose="05000000000000000000" pitchFamily="2" charset="2"/>
              <a:buChar char="Ø"/>
            </a:pPr>
            <a:endParaRPr lang="es-PE" sz="2000" dirty="0" smtClean="0">
              <a:solidFill>
                <a:srgbClr val="002060"/>
              </a:solidFill>
              <a:latin typeface="Aharoni" panose="02010803020104030203" pitchFamily="2" charset="-79"/>
              <a:cs typeface="Aharoni" panose="02010803020104030203" pitchFamily="2" charset="-79"/>
            </a:endParaRPr>
          </a:p>
          <a:p>
            <a:pPr marL="342900" indent="-342900" algn="just">
              <a:buFont typeface="Wingdings" panose="05000000000000000000" pitchFamily="2" charset="2"/>
              <a:buChar char="Ø"/>
            </a:pPr>
            <a:endParaRPr lang="es-PE" sz="2000" dirty="0" smtClean="0">
              <a:solidFill>
                <a:srgbClr val="002060"/>
              </a:solidFill>
              <a:latin typeface="Aharoni" panose="02010803020104030203" pitchFamily="2" charset="-79"/>
              <a:cs typeface="Aharoni" panose="02010803020104030203" pitchFamily="2" charset="-79"/>
            </a:endParaRPr>
          </a:p>
          <a:p>
            <a:pPr algn="ctr"/>
            <a:r>
              <a:rPr lang="es-PE" sz="2000" dirty="0" smtClean="0">
                <a:solidFill>
                  <a:srgbClr val="002060"/>
                </a:solidFill>
                <a:latin typeface="Aharoni" panose="02010803020104030203" pitchFamily="2" charset="-79"/>
                <a:cs typeface="Aharoni" panose="02010803020104030203" pitchFamily="2" charset="-79"/>
              </a:rPr>
              <a:t>¿Cuál sería la intensidad?</a:t>
            </a:r>
            <a:endParaRPr lang="es-PE" sz="2000" dirty="0">
              <a:solidFill>
                <a:srgbClr val="002060"/>
              </a:solidFill>
              <a:latin typeface="Aharoni" panose="02010803020104030203" pitchFamily="2" charset="-79"/>
              <a:cs typeface="Aharoni" panose="02010803020104030203" pitchFamily="2" charset="-79"/>
            </a:endParaRPr>
          </a:p>
          <a:p>
            <a:pPr marL="342900" indent="-342900" algn="just">
              <a:buFont typeface="Wingdings" panose="05000000000000000000" pitchFamily="2" charset="2"/>
              <a:buChar char="Ø"/>
            </a:pPr>
            <a:endParaRPr lang="es-PE" sz="2400" dirty="0">
              <a:solidFill>
                <a:srgbClr val="002060"/>
              </a:solidFill>
              <a:latin typeface="Aharoni" panose="02010803020104030203" pitchFamily="2" charset="-79"/>
              <a:cs typeface="Aharoni" panose="02010803020104030203" pitchFamily="2" charset="-79"/>
            </a:endParaRPr>
          </a:p>
          <a:p>
            <a:pPr marL="285750" indent="-285750" algn="just">
              <a:buFont typeface="Wingdings" panose="05000000000000000000" pitchFamily="2" charset="2"/>
              <a:buChar char="Ø"/>
            </a:pPr>
            <a:endParaRPr lang="es-PE" sz="2400" dirty="0">
              <a:solidFill>
                <a:srgbClr val="002060"/>
              </a:solidFill>
              <a:latin typeface="Aharoni" panose="02010803020104030203" pitchFamily="2" charset="-79"/>
              <a:cs typeface="Aharoni" panose="02010803020104030203" pitchFamily="2" charset="-79"/>
            </a:endParaRPr>
          </a:p>
          <a:p>
            <a:pPr marL="285750" indent="-285750" algn="just">
              <a:buFont typeface="Wingdings" panose="05000000000000000000" pitchFamily="2" charset="2"/>
              <a:buChar char="Ø"/>
            </a:pPr>
            <a:endParaRPr lang="es-PE" sz="2400" dirty="0" smtClean="0">
              <a:solidFill>
                <a:srgbClr val="002060"/>
              </a:solidFill>
              <a:latin typeface="Aharoni" panose="02010803020104030203" pitchFamily="2" charset="-79"/>
              <a:cs typeface="Aharoni" panose="02010803020104030203" pitchFamily="2" charset="-79"/>
            </a:endParaRPr>
          </a:p>
          <a:p>
            <a:pPr marL="285750" indent="-285750" algn="just">
              <a:buFont typeface="Wingdings" panose="05000000000000000000" pitchFamily="2" charset="2"/>
              <a:buChar char="Ø"/>
            </a:pPr>
            <a:endParaRPr lang="es-PE" sz="2000" dirty="0" smtClean="0">
              <a:solidFill>
                <a:srgbClr val="002060"/>
              </a:solidFill>
              <a:latin typeface="Aharoni" panose="02010803020104030203" pitchFamily="2" charset="-79"/>
              <a:cs typeface="Aharoni" panose="02010803020104030203" pitchFamily="2" charset="-79"/>
            </a:endParaRPr>
          </a:p>
          <a:p>
            <a:pPr marL="285750" indent="-285750" algn="just">
              <a:buFont typeface="Wingdings" panose="05000000000000000000" pitchFamily="2" charset="2"/>
              <a:buChar char="Ø"/>
            </a:pPr>
            <a:endParaRPr lang="es-PE" sz="2000" dirty="0" smtClean="0">
              <a:solidFill>
                <a:srgbClr val="002060"/>
              </a:solidFill>
              <a:latin typeface="Aharoni" panose="02010803020104030203" pitchFamily="2" charset="-79"/>
              <a:cs typeface="Aharoni" panose="02010803020104030203" pitchFamily="2" charset="-79"/>
            </a:endParaRPr>
          </a:p>
          <a:p>
            <a:pPr marL="285750" indent="-285750" algn="just">
              <a:buFont typeface="Wingdings" panose="05000000000000000000" pitchFamily="2" charset="2"/>
              <a:buChar char="Ø"/>
            </a:pPr>
            <a:endParaRPr lang="es-PE" sz="2000" dirty="0">
              <a:solidFill>
                <a:srgbClr val="002060"/>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15754315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CuadroTexto"/>
          <p:cNvSpPr txBox="1"/>
          <p:nvPr/>
        </p:nvSpPr>
        <p:spPr>
          <a:xfrm>
            <a:off x="683568" y="908720"/>
            <a:ext cx="7488832" cy="6124754"/>
          </a:xfrm>
          <a:prstGeom prst="rect">
            <a:avLst/>
          </a:prstGeom>
          <a:noFill/>
        </p:spPr>
        <p:txBody>
          <a:bodyPr wrap="square" rtlCol="0">
            <a:spAutoFit/>
          </a:bodyPr>
          <a:lstStyle/>
          <a:p>
            <a:pPr algn="ctr"/>
            <a:r>
              <a:rPr lang="es-PE" sz="2400" dirty="0" smtClean="0">
                <a:solidFill>
                  <a:srgbClr val="FF0000"/>
                </a:solidFill>
                <a:latin typeface="Aharoni" panose="02010803020104030203" pitchFamily="2" charset="-79"/>
                <a:cs typeface="Aharoni" panose="02010803020104030203" pitchFamily="2" charset="-79"/>
              </a:rPr>
              <a:t>GRAVE INDISCIPLINA</a:t>
            </a:r>
          </a:p>
          <a:p>
            <a:pPr algn="ctr"/>
            <a:endParaRPr lang="es-PE" sz="2400" dirty="0" smtClean="0">
              <a:solidFill>
                <a:srgbClr val="FF0000"/>
              </a:solidFill>
              <a:latin typeface="Aharoni" panose="02010803020104030203" pitchFamily="2" charset="-79"/>
              <a:cs typeface="Aharoni" panose="02010803020104030203" pitchFamily="2" charset="-79"/>
            </a:endParaRPr>
          </a:p>
          <a:p>
            <a:pPr algn="ctr"/>
            <a:endParaRPr lang="es-PE" sz="2400" dirty="0" smtClean="0">
              <a:solidFill>
                <a:srgbClr val="FF0000"/>
              </a:solidFill>
              <a:latin typeface="Aharoni" panose="02010803020104030203" pitchFamily="2" charset="-79"/>
              <a:cs typeface="Aharoni" panose="02010803020104030203" pitchFamily="2" charset="-79"/>
            </a:endParaRPr>
          </a:p>
          <a:p>
            <a:pPr marL="285750" indent="-285750" algn="just">
              <a:buFont typeface="Wingdings" panose="05000000000000000000" pitchFamily="2" charset="2"/>
              <a:buChar char="Ø"/>
            </a:pPr>
            <a:r>
              <a:rPr lang="es-PE" sz="2000" dirty="0" smtClean="0">
                <a:solidFill>
                  <a:srgbClr val="002060"/>
                </a:solidFill>
                <a:latin typeface="Aharoni" panose="02010803020104030203" pitchFamily="2" charset="-79"/>
                <a:cs typeface="Aharoni" panose="02010803020104030203" pitchFamily="2" charset="-79"/>
              </a:rPr>
              <a:t>Indisciplina no es lo mismo que desobediencia. </a:t>
            </a:r>
          </a:p>
          <a:p>
            <a:pPr marL="342900" indent="-342900" algn="just">
              <a:buFont typeface="Wingdings" panose="05000000000000000000" pitchFamily="2" charset="2"/>
              <a:buChar char="Ø"/>
            </a:pPr>
            <a:endParaRPr lang="es-PE" sz="2000" dirty="0" smtClean="0">
              <a:solidFill>
                <a:srgbClr val="002060"/>
              </a:solidFill>
              <a:latin typeface="Aharoni" panose="02010803020104030203" pitchFamily="2" charset="-79"/>
              <a:cs typeface="Aharoni" panose="02010803020104030203" pitchFamily="2" charset="-79"/>
            </a:endParaRPr>
          </a:p>
          <a:p>
            <a:pPr marL="342900" indent="-342900" algn="just">
              <a:buFont typeface="Wingdings" panose="05000000000000000000" pitchFamily="2" charset="2"/>
              <a:buChar char="Ø"/>
            </a:pPr>
            <a:endParaRPr lang="es-PE" sz="2000" dirty="0" smtClean="0">
              <a:solidFill>
                <a:srgbClr val="002060"/>
              </a:solidFill>
              <a:latin typeface="Aharoni" panose="02010803020104030203" pitchFamily="2" charset="-79"/>
              <a:cs typeface="Aharoni" panose="02010803020104030203" pitchFamily="2" charset="-79"/>
            </a:endParaRPr>
          </a:p>
          <a:p>
            <a:pPr marL="342900" indent="-342900" algn="just">
              <a:buFont typeface="Wingdings" panose="05000000000000000000" pitchFamily="2" charset="2"/>
              <a:buChar char="Ø"/>
            </a:pPr>
            <a:r>
              <a:rPr lang="es-PE" sz="2000" dirty="0" smtClean="0">
                <a:solidFill>
                  <a:srgbClr val="002060"/>
                </a:solidFill>
                <a:latin typeface="Aharoni" panose="02010803020104030203" pitchFamily="2" charset="-79"/>
                <a:cs typeface="Aharoni" panose="02010803020104030203" pitchFamily="2" charset="-79"/>
              </a:rPr>
              <a:t>La indisciplina es una actitud de rebeldía abierta y enfrentada contra las órdenes superiores plasmada en el incumplimiento consiente de las obligaciones del servidor.</a:t>
            </a:r>
          </a:p>
          <a:p>
            <a:pPr marL="342900" indent="-342900" algn="just">
              <a:buFont typeface="Wingdings" panose="05000000000000000000" pitchFamily="2" charset="2"/>
              <a:buChar char="Ø"/>
            </a:pPr>
            <a:endParaRPr lang="es-PE" sz="2000" dirty="0">
              <a:solidFill>
                <a:srgbClr val="002060"/>
              </a:solidFill>
              <a:latin typeface="Aharoni" panose="02010803020104030203" pitchFamily="2" charset="-79"/>
              <a:cs typeface="Aharoni" panose="02010803020104030203" pitchFamily="2" charset="-79"/>
            </a:endParaRPr>
          </a:p>
          <a:p>
            <a:pPr marL="342900" indent="-342900" algn="just">
              <a:buFont typeface="Wingdings" panose="05000000000000000000" pitchFamily="2" charset="2"/>
              <a:buChar char="Ø"/>
            </a:pPr>
            <a:r>
              <a:rPr lang="es-PE" sz="2000" dirty="0" smtClean="0">
                <a:solidFill>
                  <a:srgbClr val="002060"/>
                </a:solidFill>
                <a:latin typeface="Aharoni" panose="02010803020104030203" pitchFamily="2" charset="-79"/>
                <a:cs typeface="Aharoni" panose="02010803020104030203" pitchFamily="2" charset="-79"/>
              </a:rPr>
              <a:t>Mientras que la desobediencia es el incumplimiento de una orden clara y concreta. </a:t>
            </a:r>
          </a:p>
          <a:p>
            <a:pPr marL="342900" indent="-342900" algn="just">
              <a:buFont typeface="Wingdings" panose="05000000000000000000" pitchFamily="2" charset="2"/>
              <a:buChar char="Ø"/>
            </a:pPr>
            <a:endParaRPr lang="es-PE" sz="2000" dirty="0">
              <a:solidFill>
                <a:srgbClr val="002060"/>
              </a:solidFill>
              <a:latin typeface="Aharoni" panose="02010803020104030203" pitchFamily="2" charset="-79"/>
              <a:cs typeface="Aharoni" panose="02010803020104030203" pitchFamily="2" charset="-79"/>
            </a:endParaRPr>
          </a:p>
          <a:p>
            <a:pPr marL="342900" indent="-342900" algn="just">
              <a:buFont typeface="Wingdings" panose="05000000000000000000" pitchFamily="2" charset="2"/>
              <a:buChar char="Ø"/>
            </a:pPr>
            <a:r>
              <a:rPr lang="es-PE" sz="2000" dirty="0" smtClean="0">
                <a:solidFill>
                  <a:srgbClr val="002060"/>
                </a:solidFill>
                <a:latin typeface="Aharoni" panose="02010803020104030203" pitchFamily="2" charset="-79"/>
                <a:cs typeface="Aharoni" panose="02010803020104030203" pitchFamily="2" charset="-79"/>
              </a:rPr>
              <a:t>No puede ser cualquier indisciplina sino aquella que revista cierta gravedad.</a:t>
            </a:r>
          </a:p>
          <a:p>
            <a:pPr marL="342900" indent="-342900" algn="just">
              <a:buFont typeface="Wingdings" panose="05000000000000000000" pitchFamily="2" charset="2"/>
              <a:buChar char="Ø"/>
            </a:pPr>
            <a:endParaRPr lang="es-PE" sz="2000" dirty="0" smtClean="0">
              <a:solidFill>
                <a:srgbClr val="002060"/>
              </a:solidFill>
              <a:latin typeface="Aharoni" panose="02010803020104030203" pitchFamily="2" charset="-79"/>
              <a:cs typeface="Aharoni" panose="02010803020104030203" pitchFamily="2" charset="-79"/>
            </a:endParaRPr>
          </a:p>
          <a:p>
            <a:pPr marL="342900" indent="-342900" algn="just">
              <a:buFont typeface="Wingdings" panose="05000000000000000000" pitchFamily="2" charset="2"/>
              <a:buChar char="Ø"/>
            </a:pPr>
            <a:endParaRPr lang="es-PE" sz="2000" dirty="0" smtClean="0">
              <a:solidFill>
                <a:srgbClr val="002060"/>
              </a:solidFill>
              <a:latin typeface="Aharoni" panose="02010803020104030203" pitchFamily="2" charset="-79"/>
              <a:cs typeface="Aharoni" panose="02010803020104030203" pitchFamily="2" charset="-79"/>
            </a:endParaRPr>
          </a:p>
          <a:p>
            <a:pPr marL="285750" indent="-285750" algn="just">
              <a:buFont typeface="Wingdings" panose="05000000000000000000" pitchFamily="2" charset="2"/>
              <a:buChar char="Ø"/>
            </a:pPr>
            <a:endParaRPr lang="es-PE" sz="2000" dirty="0" smtClean="0">
              <a:solidFill>
                <a:srgbClr val="002060"/>
              </a:solidFill>
              <a:latin typeface="Aharoni" panose="02010803020104030203" pitchFamily="2" charset="-79"/>
              <a:cs typeface="Aharoni" panose="02010803020104030203" pitchFamily="2" charset="-79"/>
            </a:endParaRPr>
          </a:p>
          <a:p>
            <a:pPr marL="285750" indent="-285750" algn="just">
              <a:buFont typeface="Wingdings" panose="05000000000000000000" pitchFamily="2" charset="2"/>
              <a:buChar char="Ø"/>
            </a:pPr>
            <a:endParaRPr lang="es-PE" sz="2000" dirty="0">
              <a:solidFill>
                <a:srgbClr val="002060"/>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4902340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CuadroTexto"/>
          <p:cNvSpPr txBox="1"/>
          <p:nvPr/>
        </p:nvSpPr>
        <p:spPr>
          <a:xfrm>
            <a:off x="899592" y="1340768"/>
            <a:ext cx="7488832" cy="4585871"/>
          </a:xfrm>
          <a:prstGeom prst="rect">
            <a:avLst/>
          </a:prstGeom>
          <a:noFill/>
        </p:spPr>
        <p:txBody>
          <a:bodyPr wrap="square" rtlCol="0">
            <a:spAutoFit/>
          </a:bodyPr>
          <a:lstStyle/>
          <a:p>
            <a:pPr algn="ctr"/>
            <a:r>
              <a:rPr lang="es-PE" sz="2400" dirty="0" smtClean="0">
                <a:solidFill>
                  <a:srgbClr val="FF0000"/>
                </a:solidFill>
                <a:latin typeface="Aharoni" panose="02010803020104030203" pitchFamily="2" charset="-79"/>
                <a:cs typeface="Aharoni" panose="02010803020104030203" pitchFamily="2" charset="-79"/>
              </a:rPr>
              <a:t>FALTAMIENTO DE PALABRA</a:t>
            </a:r>
          </a:p>
          <a:p>
            <a:pPr algn="ctr"/>
            <a:endParaRPr lang="es-PE" sz="2400" dirty="0" smtClean="0">
              <a:solidFill>
                <a:srgbClr val="FF0000"/>
              </a:solidFill>
              <a:latin typeface="Aharoni" panose="02010803020104030203" pitchFamily="2" charset="-79"/>
              <a:cs typeface="Aharoni" panose="02010803020104030203" pitchFamily="2" charset="-79"/>
            </a:endParaRPr>
          </a:p>
          <a:p>
            <a:pPr algn="ctr"/>
            <a:endParaRPr lang="es-PE" sz="2400" dirty="0" smtClean="0">
              <a:solidFill>
                <a:srgbClr val="FF0000"/>
              </a:solidFill>
              <a:latin typeface="Aharoni" panose="02010803020104030203" pitchFamily="2" charset="-79"/>
              <a:cs typeface="Aharoni" panose="02010803020104030203" pitchFamily="2" charset="-79"/>
            </a:endParaRPr>
          </a:p>
          <a:p>
            <a:pPr marL="285750" indent="-285750" algn="just">
              <a:buFont typeface="Wingdings" panose="05000000000000000000" pitchFamily="2" charset="2"/>
              <a:buChar char="Ø"/>
            </a:pPr>
            <a:r>
              <a:rPr lang="es-PE" sz="2000" dirty="0" smtClean="0">
                <a:solidFill>
                  <a:srgbClr val="002060"/>
                </a:solidFill>
                <a:latin typeface="Aharoni" panose="02010803020104030203" pitchFamily="2" charset="-79"/>
                <a:cs typeface="Aharoni" panose="02010803020104030203" pitchFamily="2" charset="-79"/>
              </a:rPr>
              <a:t>Afectación del respeto del superior o incluso de la propia entidad.</a:t>
            </a:r>
          </a:p>
          <a:p>
            <a:pPr marL="285750" indent="-285750" algn="just">
              <a:buFont typeface="Wingdings" panose="05000000000000000000" pitchFamily="2" charset="2"/>
              <a:buChar char="Ø"/>
            </a:pPr>
            <a:endParaRPr lang="es-PE" sz="2000" dirty="0">
              <a:solidFill>
                <a:srgbClr val="002060"/>
              </a:solidFill>
              <a:latin typeface="Aharoni" panose="02010803020104030203" pitchFamily="2" charset="-79"/>
              <a:cs typeface="Aharoni" panose="02010803020104030203" pitchFamily="2" charset="-79"/>
            </a:endParaRPr>
          </a:p>
          <a:p>
            <a:pPr algn="just"/>
            <a:endParaRPr lang="es-PE" sz="2000" dirty="0" smtClean="0">
              <a:solidFill>
                <a:srgbClr val="002060"/>
              </a:solidFill>
              <a:latin typeface="Aharoni" panose="02010803020104030203" pitchFamily="2" charset="-79"/>
              <a:cs typeface="Aharoni" panose="02010803020104030203" pitchFamily="2" charset="-79"/>
            </a:endParaRPr>
          </a:p>
          <a:p>
            <a:pPr marL="285750" indent="-285750" algn="just">
              <a:buFont typeface="Wingdings" panose="05000000000000000000" pitchFamily="2" charset="2"/>
              <a:buChar char="Ø"/>
            </a:pPr>
            <a:r>
              <a:rPr lang="es-PE" sz="2000" dirty="0" smtClean="0">
                <a:solidFill>
                  <a:srgbClr val="002060"/>
                </a:solidFill>
                <a:latin typeface="Aharoni" panose="02010803020104030203" pitchFamily="2" charset="-79"/>
                <a:cs typeface="Aharoni" panose="02010803020104030203" pitchFamily="2" charset="-79"/>
              </a:rPr>
              <a:t>Quebrantamiento de la buena fe laboral, de la honorabilidad y de la lealtad de la relación de trabajo.</a:t>
            </a:r>
          </a:p>
          <a:p>
            <a:pPr marL="342900" indent="-342900" algn="just">
              <a:buFont typeface="Wingdings" panose="05000000000000000000" pitchFamily="2" charset="2"/>
              <a:buChar char="Ø"/>
            </a:pPr>
            <a:endParaRPr lang="es-PE" sz="2000" dirty="0" smtClean="0">
              <a:solidFill>
                <a:srgbClr val="002060"/>
              </a:solidFill>
              <a:latin typeface="Aharoni" panose="02010803020104030203" pitchFamily="2" charset="-79"/>
              <a:cs typeface="Aharoni" panose="02010803020104030203" pitchFamily="2" charset="-79"/>
            </a:endParaRPr>
          </a:p>
          <a:p>
            <a:pPr marL="342900" indent="-342900" algn="just">
              <a:buFont typeface="Wingdings" panose="05000000000000000000" pitchFamily="2" charset="2"/>
              <a:buChar char="Ø"/>
            </a:pPr>
            <a:endParaRPr lang="es-PE" sz="2000" dirty="0" smtClean="0">
              <a:solidFill>
                <a:srgbClr val="002060"/>
              </a:solidFill>
              <a:latin typeface="Aharoni" panose="02010803020104030203" pitchFamily="2" charset="-79"/>
              <a:cs typeface="Aharoni" panose="02010803020104030203" pitchFamily="2" charset="-79"/>
            </a:endParaRPr>
          </a:p>
          <a:p>
            <a:pPr marL="342900" indent="-342900" algn="just">
              <a:buFont typeface="Wingdings" panose="05000000000000000000" pitchFamily="2" charset="2"/>
              <a:buChar char="Ø"/>
            </a:pPr>
            <a:endParaRPr lang="es-PE" sz="2000" dirty="0" smtClean="0">
              <a:solidFill>
                <a:srgbClr val="002060"/>
              </a:solidFill>
              <a:latin typeface="Aharoni" panose="02010803020104030203" pitchFamily="2" charset="-79"/>
              <a:cs typeface="Aharoni" panose="02010803020104030203" pitchFamily="2" charset="-79"/>
            </a:endParaRPr>
          </a:p>
          <a:p>
            <a:pPr marL="285750" indent="-285750" algn="just">
              <a:buFont typeface="Wingdings" panose="05000000000000000000" pitchFamily="2" charset="2"/>
              <a:buChar char="Ø"/>
            </a:pPr>
            <a:endParaRPr lang="es-PE" sz="2000" dirty="0" smtClean="0">
              <a:solidFill>
                <a:srgbClr val="002060"/>
              </a:solidFill>
              <a:latin typeface="Aharoni" panose="02010803020104030203" pitchFamily="2" charset="-79"/>
              <a:cs typeface="Aharoni" panose="02010803020104030203" pitchFamily="2" charset="-79"/>
            </a:endParaRPr>
          </a:p>
          <a:p>
            <a:pPr marL="285750" indent="-285750" algn="just">
              <a:buFont typeface="Wingdings" panose="05000000000000000000" pitchFamily="2" charset="2"/>
              <a:buChar char="Ø"/>
            </a:pPr>
            <a:endParaRPr lang="es-PE" sz="2000" dirty="0">
              <a:solidFill>
                <a:srgbClr val="002060"/>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36964187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CuadroTexto"/>
          <p:cNvSpPr txBox="1"/>
          <p:nvPr/>
        </p:nvSpPr>
        <p:spPr>
          <a:xfrm>
            <a:off x="785786" y="785794"/>
            <a:ext cx="7500990" cy="6586418"/>
          </a:xfrm>
          <a:prstGeom prst="rect">
            <a:avLst/>
          </a:prstGeom>
          <a:noFill/>
        </p:spPr>
        <p:txBody>
          <a:bodyPr wrap="square" rtlCol="0">
            <a:spAutoFit/>
          </a:bodyPr>
          <a:lstStyle/>
          <a:p>
            <a:pPr algn="just"/>
            <a:endParaRPr lang="es-PE" sz="1600" i="1" dirty="0">
              <a:solidFill>
                <a:srgbClr val="002060"/>
              </a:solidFill>
              <a:latin typeface="Aharoni" panose="02010803020104030203" pitchFamily="2" charset="-79"/>
              <a:cs typeface="Aharoni" panose="02010803020104030203" pitchFamily="2" charset="-79"/>
            </a:endParaRPr>
          </a:p>
          <a:p>
            <a:pPr marL="285750" indent="-285750" algn="just">
              <a:buFont typeface="Wingdings" panose="05000000000000000000" pitchFamily="2" charset="2"/>
              <a:buChar char="Ø"/>
            </a:pPr>
            <a:r>
              <a:rPr lang="es-PE" sz="2300" dirty="0" smtClean="0">
                <a:solidFill>
                  <a:srgbClr val="002060"/>
                </a:solidFill>
                <a:latin typeface="Aharoni" panose="02010803020104030203" pitchFamily="2" charset="-79"/>
                <a:cs typeface="Aharoni" panose="02010803020104030203" pitchFamily="2" charset="-79"/>
              </a:rPr>
              <a:t>La negligencia en el desempeño de las funciones.</a:t>
            </a:r>
          </a:p>
          <a:p>
            <a:pPr marL="285750" indent="-285750" algn="just">
              <a:buFont typeface="Wingdings" panose="05000000000000000000" pitchFamily="2" charset="2"/>
              <a:buChar char="Ø"/>
            </a:pPr>
            <a:endParaRPr lang="es-PE" sz="2300" dirty="0" smtClean="0">
              <a:solidFill>
                <a:srgbClr val="002060"/>
              </a:solidFill>
              <a:latin typeface="Aharoni" panose="02010803020104030203" pitchFamily="2" charset="-79"/>
              <a:cs typeface="Aharoni" panose="02010803020104030203" pitchFamily="2" charset="-79"/>
            </a:endParaRPr>
          </a:p>
          <a:p>
            <a:pPr marL="285750" indent="-285750" algn="just">
              <a:buFont typeface="Wingdings" panose="05000000000000000000" pitchFamily="2" charset="2"/>
              <a:buChar char="Ø"/>
            </a:pPr>
            <a:r>
              <a:rPr lang="es-PE" sz="2300" dirty="0" smtClean="0">
                <a:solidFill>
                  <a:srgbClr val="002060"/>
                </a:solidFill>
                <a:latin typeface="Aharoni" panose="02010803020104030203" pitchFamily="2" charset="-79"/>
                <a:cs typeface="Aharoni" panose="02010803020104030203" pitchFamily="2" charset="-79"/>
              </a:rPr>
              <a:t>El impedir el funcionamiento del servicio público.</a:t>
            </a:r>
          </a:p>
          <a:p>
            <a:pPr marL="285750" indent="-285750" algn="just">
              <a:buFont typeface="Wingdings" panose="05000000000000000000" pitchFamily="2" charset="2"/>
              <a:buChar char="Ø"/>
            </a:pPr>
            <a:endParaRPr lang="es-PE" sz="2300" dirty="0" smtClean="0">
              <a:solidFill>
                <a:srgbClr val="002060"/>
              </a:solidFill>
              <a:latin typeface="Aharoni" panose="02010803020104030203" pitchFamily="2" charset="-79"/>
              <a:cs typeface="Aharoni" panose="02010803020104030203" pitchFamily="2" charset="-79"/>
            </a:endParaRPr>
          </a:p>
          <a:p>
            <a:pPr marL="285750" indent="-285750" algn="just">
              <a:buFont typeface="Wingdings" panose="05000000000000000000" pitchFamily="2" charset="2"/>
              <a:buChar char="Ø"/>
            </a:pPr>
            <a:r>
              <a:rPr lang="es-PE" sz="2300" dirty="0" smtClean="0">
                <a:solidFill>
                  <a:srgbClr val="002060"/>
                </a:solidFill>
                <a:latin typeface="Aharoni" panose="02010803020104030203" pitchFamily="2" charset="-79"/>
                <a:cs typeface="Aharoni" panose="02010803020104030203" pitchFamily="2" charset="-79"/>
              </a:rPr>
              <a:t>La utilización o disposición de los bienes de la entidad publica en beneficio propio o de terceros.</a:t>
            </a:r>
          </a:p>
          <a:p>
            <a:pPr marL="285750" indent="-285750" algn="just">
              <a:buFont typeface="Wingdings" panose="05000000000000000000" pitchFamily="2" charset="2"/>
              <a:buChar char="Ø"/>
            </a:pPr>
            <a:endParaRPr lang="es-PE" sz="2300" dirty="0" smtClean="0">
              <a:solidFill>
                <a:srgbClr val="002060"/>
              </a:solidFill>
              <a:latin typeface="Aharoni" panose="02010803020104030203" pitchFamily="2" charset="-79"/>
              <a:cs typeface="Aharoni" panose="02010803020104030203" pitchFamily="2" charset="-79"/>
            </a:endParaRPr>
          </a:p>
          <a:p>
            <a:pPr marL="285750" indent="-285750" algn="just">
              <a:buFont typeface="Wingdings" panose="05000000000000000000" pitchFamily="2" charset="2"/>
              <a:buChar char="Ø"/>
            </a:pPr>
            <a:r>
              <a:rPr lang="es-PE" sz="2300" dirty="0" smtClean="0">
                <a:solidFill>
                  <a:srgbClr val="002060"/>
                </a:solidFill>
                <a:latin typeface="Aharoni" panose="02010803020104030203" pitchFamily="2" charset="-79"/>
                <a:cs typeface="Aharoni" panose="02010803020104030203" pitchFamily="2" charset="-79"/>
              </a:rPr>
              <a:t>La concurrencia al trabajo en estado de embriaguez o bajo la influencia de drogas o sustancias estupefacientes.</a:t>
            </a:r>
          </a:p>
          <a:p>
            <a:pPr marL="285750" indent="-285750" algn="just">
              <a:buFont typeface="Wingdings" panose="05000000000000000000" pitchFamily="2" charset="2"/>
              <a:buChar char="Ø"/>
            </a:pPr>
            <a:endParaRPr lang="es-PE" sz="2300" dirty="0" smtClean="0">
              <a:solidFill>
                <a:srgbClr val="002060"/>
              </a:solidFill>
              <a:latin typeface="Aharoni" panose="02010803020104030203" pitchFamily="2" charset="-79"/>
              <a:cs typeface="Aharoni" panose="02010803020104030203" pitchFamily="2" charset="-79"/>
            </a:endParaRPr>
          </a:p>
          <a:p>
            <a:pPr marL="285750" indent="-285750" algn="just">
              <a:buFont typeface="Wingdings" panose="05000000000000000000" pitchFamily="2" charset="2"/>
              <a:buChar char="Ø"/>
            </a:pPr>
            <a:r>
              <a:rPr lang="es-PE" sz="2300" dirty="0" smtClean="0">
                <a:solidFill>
                  <a:srgbClr val="002060"/>
                </a:solidFill>
                <a:latin typeface="Aharoni" panose="02010803020104030203" pitchFamily="2" charset="-79"/>
                <a:cs typeface="Aharoni" panose="02010803020104030203" pitchFamily="2" charset="-79"/>
              </a:rPr>
              <a:t>El abuso de autoridad, </a:t>
            </a:r>
            <a:r>
              <a:rPr lang="es-PE" sz="2300" dirty="0" smtClean="0">
                <a:solidFill>
                  <a:srgbClr val="FF0000"/>
                </a:solidFill>
                <a:latin typeface="Aharoni" panose="02010803020104030203" pitchFamily="2" charset="-79"/>
                <a:cs typeface="Aharoni" panose="02010803020104030203" pitchFamily="2" charset="-79"/>
              </a:rPr>
              <a:t>la prevaricación </a:t>
            </a:r>
            <a:r>
              <a:rPr lang="es-PE" sz="2300" dirty="0" smtClean="0">
                <a:solidFill>
                  <a:srgbClr val="002060"/>
                </a:solidFill>
                <a:latin typeface="Aharoni" panose="02010803020104030203" pitchFamily="2" charset="-79"/>
                <a:cs typeface="Aharoni" panose="02010803020104030203" pitchFamily="2" charset="-79"/>
              </a:rPr>
              <a:t>o el uso de la función con fines de lucro. (STC Exp. N° 025-13-PI/TC)</a:t>
            </a:r>
          </a:p>
          <a:p>
            <a:pPr marL="285750" indent="-285750" algn="just"/>
            <a:endParaRPr lang="es-PE" sz="2400" dirty="0" smtClean="0">
              <a:solidFill>
                <a:srgbClr val="002060"/>
              </a:solidFill>
              <a:latin typeface="Aharoni" panose="02010803020104030203" pitchFamily="2" charset="-79"/>
              <a:cs typeface="Aharoni" panose="02010803020104030203" pitchFamily="2" charset="-79"/>
            </a:endParaRPr>
          </a:p>
          <a:p>
            <a:pPr marL="285750" indent="-285750" algn="just">
              <a:buFont typeface="Wingdings" panose="05000000000000000000" pitchFamily="2" charset="2"/>
              <a:buChar char="Ø"/>
            </a:pPr>
            <a:endParaRPr lang="es-PE" sz="2000" dirty="0" smtClean="0">
              <a:solidFill>
                <a:srgbClr val="002060"/>
              </a:solidFill>
              <a:latin typeface="Aharoni" panose="02010803020104030203" pitchFamily="2" charset="-79"/>
              <a:cs typeface="Aharoni" panose="02010803020104030203" pitchFamily="2" charset="-79"/>
            </a:endParaRPr>
          </a:p>
          <a:p>
            <a:pPr marL="285750" indent="-285750" algn="just">
              <a:buFont typeface="Wingdings" panose="05000000000000000000" pitchFamily="2" charset="2"/>
              <a:buChar char="Ø"/>
            </a:pPr>
            <a:endParaRPr lang="es-PE" sz="2000" dirty="0" smtClean="0">
              <a:solidFill>
                <a:srgbClr val="002060"/>
              </a:solidFill>
              <a:latin typeface="Aharoni" panose="02010803020104030203" pitchFamily="2" charset="-79"/>
              <a:cs typeface="Aharoni" panose="02010803020104030203" pitchFamily="2" charset="-79"/>
            </a:endParaRPr>
          </a:p>
          <a:p>
            <a:pPr marL="285750" indent="-285750" algn="just">
              <a:buFont typeface="Wingdings" panose="05000000000000000000" pitchFamily="2" charset="2"/>
              <a:buChar char="Ø"/>
            </a:pPr>
            <a:endParaRPr lang="es-PE" sz="2000" dirty="0">
              <a:solidFill>
                <a:srgbClr val="002060"/>
              </a:solidFill>
              <a:latin typeface="Aharoni" panose="02010803020104030203" pitchFamily="2" charset="-79"/>
              <a:cs typeface="Aharoni" panose="02010803020104030203" pitchFamily="2" charset="-79"/>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CuadroTexto"/>
          <p:cNvSpPr txBox="1"/>
          <p:nvPr/>
        </p:nvSpPr>
        <p:spPr>
          <a:xfrm>
            <a:off x="785786" y="857232"/>
            <a:ext cx="7572428" cy="5078313"/>
          </a:xfrm>
          <a:prstGeom prst="rect">
            <a:avLst/>
          </a:prstGeom>
          <a:noFill/>
        </p:spPr>
        <p:txBody>
          <a:bodyPr wrap="square" rtlCol="0">
            <a:spAutoFit/>
          </a:bodyPr>
          <a:lstStyle/>
          <a:p>
            <a:pPr algn="just"/>
            <a:endParaRPr lang="es-PE" sz="1600" i="1" dirty="0">
              <a:solidFill>
                <a:srgbClr val="002060"/>
              </a:solidFill>
              <a:latin typeface="Aharoni" panose="02010803020104030203" pitchFamily="2" charset="-79"/>
              <a:cs typeface="Aharoni" panose="02010803020104030203" pitchFamily="2" charset="-79"/>
            </a:endParaRPr>
          </a:p>
          <a:p>
            <a:pPr marL="285750" indent="-285750" algn="just">
              <a:buFont typeface="Wingdings" panose="05000000000000000000" pitchFamily="2" charset="2"/>
              <a:buChar char="Ø"/>
            </a:pPr>
            <a:r>
              <a:rPr lang="es-PE" sz="2400" dirty="0" smtClean="0">
                <a:solidFill>
                  <a:srgbClr val="002060"/>
                </a:solidFill>
                <a:latin typeface="Aharoni" panose="02010803020104030203" pitchFamily="2" charset="-79"/>
                <a:cs typeface="Aharoni" panose="02010803020104030203" pitchFamily="2" charset="-79"/>
              </a:rPr>
              <a:t>Las ausencias injustificadas por más de tres (3) días consecutivos o por más de cinco (5) días no consecutivos en un periodo de treinta (30) días calendario, o más de quince (15) días no consecutivos en un periodo de ciento ochenta días (180) calendario.</a:t>
            </a:r>
          </a:p>
          <a:p>
            <a:pPr marL="285750" indent="-285750" algn="just">
              <a:buFont typeface="Wingdings" panose="05000000000000000000" pitchFamily="2" charset="2"/>
              <a:buChar char="Ø"/>
            </a:pPr>
            <a:endParaRPr lang="es-PE" sz="2400" dirty="0" smtClean="0">
              <a:solidFill>
                <a:srgbClr val="002060"/>
              </a:solidFill>
              <a:latin typeface="Aharoni" panose="02010803020104030203" pitchFamily="2" charset="-79"/>
              <a:cs typeface="Aharoni" panose="02010803020104030203" pitchFamily="2" charset="-79"/>
            </a:endParaRPr>
          </a:p>
          <a:p>
            <a:pPr marL="285750" indent="-285750" algn="just">
              <a:buFont typeface="Wingdings" panose="05000000000000000000" pitchFamily="2" charset="2"/>
              <a:buChar char="Ø"/>
            </a:pPr>
            <a:r>
              <a:rPr lang="es-PE" sz="2400" dirty="0" smtClean="0">
                <a:solidFill>
                  <a:srgbClr val="002060"/>
                </a:solidFill>
                <a:latin typeface="Aharoni" panose="02010803020104030203" pitchFamily="2" charset="-79"/>
                <a:cs typeface="Aharoni" panose="02010803020104030203" pitchFamily="2" charset="-79"/>
              </a:rPr>
              <a:t>El hostigamiento sexual cometido por quien ejerza autoridad sobre el servidor civil, así como el cometido por un servidor civil, cualquiera sea la ubicación de la víctima del hostigamiento en la estructura jerárquica de la entidad pública.</a:t>
            </a:r>
          </a:p>
          <a:p>
            <a:pPr marL="285750" indent="-285750" algn="just">
              <a:buFont typeface="Wingdings" panose="05000000000000000000" pitchFamily="2" charset="2"/>
              <a:buChar char="Ø"/>
            </a:pPr>
            <a:endParaRPr lang="es-PE" sz="2000" dirty="0">
              <a:solidFill>
                <a:srgbClr val="002060"/>
              </a:solidFill>
              <a:latin typeface="Aharoni" panose="02010803020104030203" pitchFamily="2" charset="-79"/>
              <a:cs typeface="Aharoni" panose="02010803020104030203" pitchFamily="2" charset="-79"/>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CuadroTexto"/>
          <p:cNvSpPr txBox="1"/>
          <p:nvPr/>
        </p:nvSpPr>
        <p:spPr>
          <a:xfrm>
            <a:off x="1115616" y="332656"/>
            <a:ext cx="6912768" cy="6801862"/>
          </a:xfrm>
          <a:prstGeom prst="rect">
            <a:avLst/>
          </a:prstGeom>
          <a:noFill/>
        </p:spPr>
        <p:txBody>
          <a:bodyPr wrap="square" rtlCol="0">
            <a:spAutoFit/>
          </a:bodyPr>
          <a:lstStyle/>
          <a:p>
            <a:pPr algn="ctr"/>
            <a:endParaRPr lang="es-PE" sz="2800" dirty="0">
              <a:solidFill>
                <a:srgbClr val="FF0000"/>
              </a:solidFill>
              <a:latin typeface="Aharoni" panose="02010803020104030203" pitchFamily="2" charset="-79"/>
              <a:cs typeface="Aharoni" panose="02010803020104030203" pitchFamily="2" charset="-79"/>
            </a:endParaRPr>
          </a:p>
          <a:p>
            <a:pPr algn="ctr"/>
            <a:r>
              <a:rPr lang="es-PE" sz="2800" dirty="0" smtClean="0">
                <a:solidFill>
                  <a:srgbClr val="FF0000"/>
                </a:solidFill>
                <a:latin typeface="Aharoni" panose="02010803020104030203" pitchFamily="2" charset="-79"/>
                <a:cs typeface="Aharoni" panose="02010803020104030203" pitchFamily="2" charset="-79"/>
              </a:rPr>
              <a:t>LEY N° </a:t>
            </a:r>
            <a:r>
              <a:rPr lang="es-PE" sz="4000" dirty="0" smtClean="0">
                <a:solidFill>
                  <a:srgbClr val="FF0000"/>
                </a:solidFill>
                <a:latin typeface="Aharoni" panose="02010803020104030203" pitchFamily="2" charset="-79"/>
                <a:cs typeface="Aharoni" panose="02010803020104030203" pitchFamily="2" charset="-79"/>
              </a:rPr>
              <a:t>30057</a:t>
            </a:r>
            <a:r>
              <a:rPr lang="es-PE" sz="2800" dirty="0" smtClean="0">
                <a:solidFill>
                  <a:srgbClr val="FF0000"/>
                </a:solidFill>
                <a:latin typeface="Aharoni" panose="02010803020104030203" pitchFamily="2" charset="-79"/>
                <a:cs typeface="Aharoni" panose="02010803020104030203" pitchFamily="2" charset="-79"/>
              </a:rPr>
              <a:t> </a:t>
            </a:r>
          </a:p>
          <a:p>
            <a:pPr algn="ctr"/>
            <a:endParaRPr lang="es-PE" sz="2800" dirty="0" smtClean="0">
              <a:solidFill>
                <a:srgbClr val="002060"/>
              </a:solidFill>
              <a:latin typeface="Aharoni" panose="02010803020104030203" pitchFamily="2" charset="-79"/>
              <a:cs typeface="Aharoni" panose="02010803020104030203" pitchFamily="2" charset="-79"/>
            </a:endParaRPr>
          </a:p>
          <a:p>
            <a:pPr algn="ctr"/>
            <a:r>
              <a:rPr lang="es-PE" sz="2800" dirty="0" smtClean="0">
                <a:solidFill>
                  <a:srgbClr val="002060"/>
                </a:solidFill>
                <a:latin typeface="Aharoni" panose="02010803020104030203" pitchFamily="2" charset="-79"/>
                <a:cs typeface="Aharoni" panose="02010803020104030203" pitchFamily="2" charset="-79"/>
              </a:rPr>
              <a:t>Ley del Servicio Civil </a:t>
            </a:r>
          </a:p>
          <a:p>
            <a:pPr algn="ctr"/>
            <a:r>
              <a:rPr lang="es-PE" sz="2800" dirty="0" smtClean="0">
                <a:solidFill>
                  <a:srgbClr val="002060"/>
                </a:solidFill>
                <a:latin typeface="Aharoni" panose="02010803020104030203" pitchFamily="2" charset="-79"/>
                <a:cs typeface="Aharoni" panose="02010803020104030203" pitchFamily="2" charset="-79"/>
              </a:rPr>
              <a:t>publicada </a:t>
            </a:r>
            <a:r>
              <a:rPr lang="es-PE" sz="2800" dirty="0">
                <a:solidFill>
                  <a:srgbClr val="002060"/>
                </a:solidFill>
                <a:latin typeface="Aharoni" panose="02010803020104030203" pitchFamily="2" charset="-79"/>
                <a:cs typeface="Aharoni" panose="02010803020104030203" pitchFamily="2" charset="-79"/>
              </a:rPr>
              <a:t>el </a:t>
            </a:r>
            <a:r>
              <a:rPr lang="es-PE" sz="4000" dirty="0">
                <a:solidFill>
                  <a:srgbClr val="002060"/>
                </a:solidFill>
                <a:latin typeface="Aharoni" panose="02010803020104030203" pitchFamily="2" charset="-79"/>
                <a:cs typeface="Aharoni" panose="02010803020104030203" pitchFamily="2" charset="-79"/>
              </a:rPr>
              <a:t>04/07/2013</a:t>
            </a:r>
          </a:p>
          <a:p>
            <a:pPr algn="ctr"/>
            <a:endParaRPr lang="es-PE" sz="2800" dirty="0">
              <a:solidFill>
                <a:srgbClr val="002060"/>
              </a:solidFill>
              <a:latin typeface="Aharoni" panose="02010803020104030203" pitchFamily="2" charset="-79"/>
              <a:cs typeface="Aharoni" panose="02010803020104030203" pitchFamily="2" charset="-79"/>
            </a:endParaRPr>
          </a:p>
          <a:p>
            <a:pPr algn="ctr"/>
            <a:r>
              <a:rPr lang="es-PE" sz="2800" dirty="0" smtClean="0">
                <a:solidFill>
                  <a:srgbClr val="FF0000"/>
                </a:solidFill>
                <a:latin typeface="Aharoni" panose="02010803020104030203" pitchFamily="2" charset="-79"/>
                <a:cs typeface="Aharoni" panose="02010803020104030203" pitchFamily="2" charset="-79"/>
              </a:rPr>
              <a:t>DECRETO SUPREMO N° </a:t>
            </a:r>
            <a:r>
              <a:rPr lang="es-PE" sz="4400" dirty="0" smtClean="0">
                <a:solidFill>
                  <a:srgbClr val="FF0000"/>
                </a:solidFill>
                <a:latin typeface="Aharoni" panose="02010803020104030203" pitchFamily="2" charset="-79"/>
                <a:cs typeface="Aharoni" panose="02010803020104030203" pitchFamily="2" charset="-79"/>
              </a:rPr>
              <a:t>040-2014-</a:t>
            </a:r>
            <a:r>
              <a:rPr lang="es-PE" sz="2800" dirty="0" smtClean="0">
                <a:solidFill>
                  <a:srgbClr val="FF0000"/>
                </a:solidFill>
                <a:latin typeface="Aharoni" panose="02010803020104030203" pitchFamily="2" charset="-79"/>
                <a:cs typeface="Aharoni" panose="02010803020104030203" pitchFamily="2" charset="-79"/>
              </a:rPr>
              <a:t>PCM </a:t>
            </a:r>
          </a:p>
          <a:p>
            <a:pPr algn="ctr"/>
            <a:endParaRPr lang="es-PE" sz="2800" dirty="0" smtClean="0">
              <a:solidFill>
                <a:srgbClr val="002060"/>
              </a:solidFill>
              <a:latin typeface="Aharoni" panose="02010803020104030203" pitchFamily="2" charset="-79"/>
              <a:cs typeface="Aharoni" panose="02010803020104030203" pitchFamily="2" charset="-79"/>
            </a:endParaRPr>
          </a:p>
          <a:p>
            <a:pPr algn="ctr"/>
            <a:r>
              <a:rPr lang="es-PE" sz="2800" dirty="0">
                <a:solidFill>
                  <a:srgbClr val="002060"/>
                </a:solidFill>
                <a:latin typeface="Aharoni" panose="02010803020104030203" pitchFamily="2" charset="-79"/>
                <a:cs typeface="Aharoni" panose="02010803020104030203" pitchFamily="2" charset="-79"/>
              </a:rPr>
              <a:t>Reglamento de la Ley N° </a:t>
            </a:r>
            <a:r>
              <a:rPr lang="es-PE" sz="3600" dirty="0">
                <a:solidFill>
                  <a:srgbClr val="002060"/>
                </a:solidFill>
                <a:latin typeface="Aharoni" panose="02010803020104030203" pitchFamily="2" charset="-79"/>
                <a:cs typeface="Aharoni" panose="02010803020104030203" pitchFamily="2" charset="-79"/>
              </a:rPr>
              <a:t>30057</a:t>
            </a:r>
            <a:r>
              <a:rPr lang="es-PE" sz="2800" dirty="0">
                <a:solidFill>
                  <a:srgbClr val="002060"/>
                </a:solidFill>
                <a:latin typeface="Aharoni" panose="02010803020104030203" pitchFamily="2" charset="-79"/>
                <a:cs typeface="Aharoni" panose="02010803020104030203" pitchFamily="2" charset="-79"/>
              </a:rPr>
              <a:t> publicado el </a:t>
            </a:r>
            <a:r>
              <a:rPr lang="es-PE" sz="3600" dirty="0">
                <a:solidFill>
                  <a:srgbClr val="002060"/>
                </a:solidFill>
                <a:latin typeface="Aharoni" panose="02010803020104030203" pitchFamily="2" charset="-79"/>
                <a:cs typeface="Aharoni" panose="02010803020104030203" pitchFamily="2" charset="-79"/>
              </a:rPr>
              <a:t>13/06/2014</a:t>
            </a:r>
          </a:p>
          <a:p>
            <a:pPr algn="ctr"/>
            <a:endParaRPr lang="es-PE" sz="2800" dirty="0">
              <a:solidFill>
                <a:srgbClr val="002060"/>
              </a:solidFill>
              <a:latin typeface="Aharoni" panose="02010803020104030203" pitchFamily="2" charset="-79"/>
              <a:cs typeface="Aharoni" panose="02010803020104030203" pitchFamily="2" charset="-79"/>
            </a:endParaRPr>
          </a:p>
          <a:p>
            <a:endParaRPr lang="es-PE" dirty="0">
              <a:solidFill>
                <a:srgbClr val="002060"/>
              </a:solidFill>
              <a:latin typeface="Aharoni" panose="02010803020104030203" pitchFamily="2" charset="-79"/>
              <a:cs typeface="Aharoni" panose="02010803020104030203" pitchFamily="2" charset="-79"/>
            </a:endParaRPr>
          </a:p>
          <a:p>
            <a:endParaRPr lang="es-PE" dirty="0">
              <a:solidFill>
                <a:srgbClr val="002060"/>
              </a:solidFill>
              <a:latin typeface="Aharoni" panose="02010803020104030203" pitchFamily="2" charset="-79"/>
              <a:cs typeface="Aharoni" panose="02010803020104030203" pitchFamily="2" charset="-79"/>
            </a:endParaRPr>
          </a:p>
          <a:p>
            <a:endParaRPr lang="es-PE" dirty="0" smtClean="0"/>
          </a:p>
          <a:p>
            <a:endParaRPr lang="es-PE" dirty="0"/>
          </a:p>
        </p:txBody>
      </p:sp>
    </p:spTree>
    <p:extLst>
      <p:ext uri="{BB962C8B-B14F-4D97-AF65-F5344CB8AC3E}">
        <p14:creationId xmlns:p14="http://schemas.microsoft.com/office/powerpoint/2010/main" val="42195838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CuadroTexto"/>
          <p:cNvSpPr txBox="1"/>
          <p:nvPr/>
        </p:nvSpPr>
        <p:spPr>
          <a:xfrm>
            <a:off x="714348" y="1071546"/>
            <a:ext cx="7500990" cy="4939814"/>
          </a:xfrm>
          <a:prstGeom prst="rect">
            <a:avLst/>
          </a:prstGeom>
          <a:noFill/>
        </p:spPr>
        <p:txBody>
          <a:bodyPr wrap="square" rtlCol="0">
            <a:spAutoFit/>
          </a:bodyPr>
          <a:lstStyle/>
          <a:p>
            <a:pPr algn="just"/>
            <a:endParaRPr lang="es-PE" sz="1600" i="1" dirty="0">
              <a:solidFill>
                <a:srgbClr val="002060"/>
              </a:solidFill>
              <a:latin typeface="Aharoni" panose="02010803020104030203" pitchFamily="2" charset="-79"/>
              <a:cs typeface="Aharoni" panose="02010803020104030203" pitchFamily="2" charset="-79"/>
            </a:endParaRPr>
          </a:p>
          <a:p>
            <a:pPr marL="285750" indent="-285750" algn="just">
              <a:buFont typeface="Wingdings" panose="05000000000000000000" pitchFamily="2" charset="2"/>
              <a:buChar char="Ø"/>
            </a:pPr>
            <a:r>
              <a:rPr lang="es-PE" sz="2300" dirty="0" smtClean="0">
                <a:solidFill>
                  <a:srgbClr val="002060"/>
                </a:solidFill>
                <a:latin typeface="Aharoni" panose="02010803020104030203" pitchFamily="2" charset="-79"/>
                <a:cs typeface="Aharoni" panose="02010803020104030203" pitchFamily="2" charset="-79"/>
              </a:rPr>
              <a:t>Realizar actividades de proselitismo político durante la jornada de trabajo, o a través del uso de sus funciones o de recursos de la entidad pública.</a:t>
            </a:r>
          </a:p>
          <a:p>
            <a:pPr marL="285750" indent="-285750" algn="just">
              <a:buFont typeface="Wingdings" panose="05000000000000000000" pitchFamily="2" charset="2"/>
              <a:buChar char="Ø"/>
            </a:pPr>
            <a:endParaRPr lang="es-PE" sz="2300" dirty="0" smtClean="0">
              <a:solidFill>
                <a:srgbClr val="002060"/>
              </a:solidFill>
              <a:latin typeface="Aharoni" panose="02010803020104030203" pitchFamily="2" charset="-79"/>
              <a:cs typeface="Aharoni" panose="02010803020104030203" pitchFamily="2" charset="-79"/>
            </a:endParaRPr>
          </a:p>
          <a:p>
            <a:pPr marL="285750" indent="-285750" algn="just">
              <a:buFont typeface="Wingdings" panose="05000000000000000000" pitchFamily="2" charset="2"/>
              <a:buChar char="Ø"/>
            </a:pPr>
            <a:endParaRPr lang="es-PE" sz="2300" dirty="0" smtClean="0">
              <a:solidFill>
                <a:srgbClr val="002060"/>
              </a:solidFill>
              <a:latin typeface="Aharoni" panose="02010803020104030203" pitchFamily="2" charset="-79"/>
              <a:cs typeface="Aharoni" panose="02010803020104030203" pitchFamily="2" charset="-79"/>
            </a:endParaRPr>
          </a:p>
          <a:p>
            <a:pPr marL="285750" indent="-285750" algn="just">
              <a:buFont typeface="Wingdings" panose="05000000000000000000" pitchFamily="2" charset="2"/>
              <a:buChar char="Ø"/>
            </a:pPr>
            <a:r>
              <a:rPr lang="es-PE" sz="2300" dirty="0" smtClean="0">
                <a:solidFill>
                  <a:srgbClr val="002060"/>
                </a:solidFill>
                <a:latin typeface="Aharoni" panose="02010803020104030203" pitchFamily="2" charset="-79"/>
                <a:cs typeface="Aharoni" panose="02010803020104030203" pitchFamily="2" charset="-79"/>
              </a:rPr>
              <a:t>Discriminación por razón de origen, raza, sexo, idioma, religión, opinión o condición económica.</a:t>
            </a:r>
          </a:p>
          <a:p>
            <a:pPr marL="285750" indent="-285750" algn="just">
              <a:buFont typeface="Wingdings" panose="05000000000000000000" pitchFamily="2" charset="2"/>
              <a:buChar char="Ø"/>
            </a:pPr>
            <a:endParaRPr lang="es-PE" sz="2300" dirty="0" smtClean="0">
              <a:solidFill>
                <a:srgbClr val="002060"/>
              </a:solidFill>
              <a:latin typeface="Aharoni" panose="02010803020104030203" pitchFamily="2" charset="-79"/>
              <a:cs typeface="Aharoni" panose="02010803020104030203" pitchFamily="2" charset="-79"/>
            </a:endParaRPr>
          </a:p>
          <a:p>
            <a:pPr marL="285750" indent="-285750" algn="just">
              <a:buFont typeface="Wingdings" panose="05000000000000000000" pitchFamily="2" charset="2"/>
              <a:buChar char="Ø"/>
            </a:pPr>
            <a:endParaRPr lang="es-PE" sz="2300" dirty="0" smtClean="0">
              <a:solidFill>
                <a:srgbClr val="002060"/>
              </a:solidFill>
              <a:latin typeface="Aharoni" panose="02010803020104030203" pitchFamily="2" charset="-79"/>
              <a:cs typeface="Aharoni" panose="02010803020104030203" pitchFamily="2" charset="-79"/>
            </a:endParaRPr>
          </a:p>
          <a:p>
            <a:pPr marL="285750" indent="-285750" algn="just">
              <a:buFont typeface="Wingdings" panose="05000000000000000000" pitchFamily="2" charset="2"/>
              <a:buChar char="Ø"/>
            </a:pPr>
            <a:r>
              <a:rPr lang="es-PE" sz="2300" dirty="0" smtClean="0">
                <a:solidFill>
                  <a:srgbClr val="002060"/>
                </a:solidFill>
                <a:latin typeface="Aharoni" panose="02010803020104030203" pitchFamily="2" charset="-79"/>
                <a:cs typeface="Aharoni" panose="02010803020104030203" pitchFamily="2" charset="-79"/>
              </a:rPr>
              <a:t>El incumplimiento injustificado del horario y la jornada de trabajo.</a:t>
            </a:r>
          </a:p>
          <a:p>
            <a:pPr marL="285750" indent="-285750" algn="just">
              <a:buFont typeface="Wingdings" panose="05000000000000000000" pitchFamily="2" charset="2"/>
              <a:buChar char="Ø"/>
            </a:pPr>
            <a:endParaRPr lang="es-PE" sz="2300" dirty="0" smtClean="0">
              <a:solidFill>
                <a:srgbClr val="002060"/>
              </a:solidFill>
              <a:latin typeface="Aharoni" panose="02010803020104030203" pitchFamily="2" charset="-79"/>
              <a:cs typeface="Aharoni" panose="02010803020104030203" pitchFamily="2" charset="-79"/>
            </a:endParaRPr>
          </a:p>
          <a:p>
            <a:pPr marL="285750" indent="-285750" algn="just"/>
            <a:endParaRPr lang="es-PE" sz="2300" dirty="0" smtClean="0">
              <a:solidFill>
                <a:srgbClr val="002060"/>
              </a:solidFill>
              <a:latin typeface="Aharoni" panose="02010803020104030203" pitchFamily="2" charset="-79"/>
              <a:cs typeface="Aharoni" panose="02010803020104030203" pitchFamily="2" charset="-79"/>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CuadroTexto"/>
          <p:cNvSpPr txBox="1"/>
          <p:nvPr/>
        </p:nvSpPr>
        <p:spPr>
          <a:xfrm>
            <a:off x="857224" y="857232"/>
            <a:ext cx="7500990" cy="4893647"/>
          </a:xfrm>
          <a:prstGeom prst="rect">
            <a:avLst/>
          </a:prstGeom>
          <a:noFill/>
        </p:spPr>
        <p:txBody>
          <a:bodyPr wrap="square" rtlCol="0">
            <a:spAutoFit/>
          </a:bodyPr>
          <a:lstStyle/>
          <a:p>
            <a:pPr algn="just"/>
            <a:endParaRPr lang="es-PE" sz="1600" i="1" dirty="0">
              <a:solidFill>
                <a:srgbClr val="002060"/>
              </a:solidFill>
              <a:latin typeface="Aharoni" panose="02010803020104030203" pitchFamily="2" charset="-79"/>
              <a:cs typeface="Aharoni" panose="02010803020104030203" pitchFamily="2" charset="-79"/>
            </a:endParaRPr>
          </a:p>
          <a:p>
            <a:pPr marL="285750" indent="-285750" algn="just">
              <a:buFont typeface="Wingdings" panose="05000000000000000000" pitchFamily="2" charset="2"/>
              <a:buChar char="Ø"/>
            </a:pPr>
            <a:endParaRPr lang="es-PE" sz="2300" dirty="0" smtClean="0">
              <a:solidFill>
                <a:srgbClr val="002060"/>
              </a:solidFill>
              <a:latin typeface="Aharoni" panose="02010803020104030203" pitchFamily="2" charset="-79"/>
              <a:cs typeface="Aharoni" panose="02010803020104030203" pitchFamily="2" charset="-79"/>
            </a:endParaRPr>
          </a:p>
          <a:p>
            <a:pPr marL="285750" indent="-285750" algn="just">
              <a:buFont typeface="Wingdings" panose="05000000000000000000" pitchFamily="2" charset="2"/>
              <a:buChar char="Ø"/>
            </a:pPr>
            <a:r>
              <a:rPr lang="es-PE" sz="2300" dirty="0" smtClean="0">
                <a:solidFill>
                  <a:srgbClr val="002060"/>
                </a:solidFill>
                <a:latin typeface="Aharoni" panose="02010803020104030203" pitchFamily="2" charset="-79"/>
                <a:cs typeface="Aharoni" panose="02010803020104030203" pitchFamily="2" charset="-79"/>
              </a:rPr>
              <a:t>La afectación del principio de mérito en el acceso y la progresión en el servicio civil.</a:t>
            </a:r>
          </a:p>
          <a:p>
            <a:pPr marL="285750" indent="-285750" algn="just">
              <a:buFont typeface="Wingdings" panose="05000000000000000000" pitchFamily="2" charset="2"/>
              <a:buChar char="Ø"/>
            </a:pPr>
            <a:endParaRPr lang="es-PE" sz="2300" dirty="0" smtClean="0">
              <a:solidFill>
                <a:srgbClr val="002060"/>
              </a:solidFill>
              <a:latin typeface="Aharoni" panose="02010803020104030203" pitchFamily="2" charset="-79"/>
              <a:cs typeface="Aharoni" panose="02010803020104030203" pitchFamily="2" charset="-79"/>
            </a:endParaRPr>
          </a:p>
          <a:p>
            <a:pPr marL="285750" indent="-285750" algn="just">
              <a:buFont typeface="Wingdings" panose="05000000000000000000" pitchFamily="2" charset="2"/>
              <a:buChar char="Ø"/>
            </a:pPr>
            <a:endParaRPr lang="es-PE" sz="2300" dirty="0" smtClean="0">
              <a:solidFill>
                <a:srgbClr val="002060"/>
              </a:solidFill>
              <a:latin typeface="Aharoni" panose="02010803020104030203" pitchFamily="2" charset="-79"/>
              <a:cs typeface="Aharoni" panose="02010803020104030203" pitchFamily="2" charset="-79"/>
            </a:endParaRPr>
          </a:p>
          <a:p>
            <a:pPr marL="285750" indent="-285750" algn="just">
              <a:buFont typeface="Wingdings" panose="05000000000000000000" pitchFamily="2" charset="2"/>
              <a:buChar char="Ø"/>
            </a:pPr>
            <a:r>
              <a:rPr lang="es-PE" sz="2300" dirty="0" smtClean="0">
                <a:solidFill>
                  <a:srgbClr val="002060"/>
                </a:solidFill>
                <a:latin typeface="Aharoni" panose="02010803020104030203" pitchFamily="2" charset="-79"/>
                <a:cs typeface="Aharoni" panose="02010803020104030203" pitchFamily="2" charset="-79"/>
              </a:rPr>
              <a:t>Actuar o influir en otros servidores para obtener un beneficio propio o beneficio para terceros.</a:t>
            </a:r>
          </a:p>
          <a:p>
            <a:pPr marL="285750" indent="-285750" algn="just">
              <a:buFont typeface="Wingdings" panose="05000000000000000000" pitchFamily="2" charset="2"/>
              <a:buChar char="Ø"/>
            </a:pPr>
            <a:endParaRPr lang="es-PE" sz="2300" dirty="0" smtClean="0">
              <a:solidFill>
                <a:srgbClr val="002060"/>
              </a:solidFill>
              <a:latin typeface="Aharoni" panose="02010803020104030203" pitchFamily="2" charset="-79"/>
              <a:cs typeface="Aharoni" panose="02010803020104030203" pitchFamily="2" charset="-79"/>
            </a:endParaRPr>
          </a:p>
          <a:p>
            <a:pPr marL="285750" indent="-285750" algn="just">
              <a:buFont typeface="Wingdings" panose="05000000000000000000" pitchFamily="2" charset="2"/>
              <a:buChar char="Ø"/>
            </a:pPr>
            <a:endParaRPr lang="es-PE" sz="2300" dirty="0" smtClean="0">
              <a:solidFill>
                <a:srgbClr val="002060"/>
              </a:solidFill>
              <a:latin typeface="Aharoni" panose="02010803020104030203" pitchFamily="2" charset="-79"/>
              <a:cs typeface="Aharoni" panose="02010803020104030203" pitchFamily="2" charset="-79"/>
            </a:endParaRPr>
          </a:p>
          <a:p>
            <a:pPr marL="285750" indent="-285750" algn="just">
              <a:buFont typeface="Wingdings" panose="05000000000000000000" pitchFamily="2" charset="2"/>
              <a:buChar char="Ø"/>
            </a:pPr>
            <a:r>
              <a:rPr lang="es-PE" sz="2300" dirty="0" smtClean="0">
                <a:solidFill>
                  <a:srgbClr val="002060"/>
                </a:solidFill>
                <a:latin typeface="Aharoni" panose="02010803020104030203" pitchFamily="2" charset="-79"/>
                <a:cs typeface="Aharoni" panose="02010803020104030203" pitchFamily="2" charset="-79"/>
              </a:rPr>
              <a:t>La doble percepción de compensaciones económicas, salvo los casos de dietas y función docente.</a:t>
            </a:r>
          </a:p>
          <a:p>
            <a:pPr marL="285750" indent="-285750" algn="just">
              <a:buFont typeface="Wingdings" panose="05000000000000000000" pitchFamily="2" charset="2"/>
              <a:buChar char="Ø"/>
            </a:pPr>
            <a:endParaRPr lang="es-PE" sz="2300" dirty="0" smtClean="0">
              <a:solidFill>
                <a:srgbClr val="002060"/>
              </a:solidFill>
              <a:latin typeface="Aharoni" panose="02010803020104030203" pitchFamily="2" charset="-79"/>
              <a:cs typeface="Aharoni" panose="02010803020104030203" pitchFamily="2" charset="-79"/>
            </a:endParaRPr>
          </a:p>
          <a:p>
            <a:pPr marL="285750" indent="-285750" algn="just">
              <a:buFont typeface="Wingdings" panose="05000000000000000000" pitchFamily="2" charset="2"/>
              <a:buChar char="Ø"/>
            </a:pPr>
            <a:endParaRPr lang="es-PE" sz="2000" dirty="0">
              <a:solidFill>
                <a:srgbClr val="002060"/>
              </a:solidFill>
              <a:latin typeface="Aharoni" panose="02010803020104030203" pitchFamily="2" charset="-79"/>
              <a:cs typeface="Aharoni" panose="02010803020104030203" pitchFamily="2" charset="-79"/>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785918" y="2571744"/>
            <a:ext cx="5544616" cy="1754326"/>
          </a:xfrm>
          <a:prstGeom prst="rect">
            <a:avLst/>
          </a:prstGeom>
        </p:spPr>
        <p:txBody>
          <a:bodyPr wrap="square">
            <a:spAutoFit/>
          </a:bodyPr>
          <a:lstStyle/>
          <a:p>
            <a:pPr algn="ctr"/>
            <a:r>
              <a:rPr lang="es-PE" sz="5400" dirty="0" smtClean="0">
                <a:solidFill>
                  <a:srgbClr val="FF0000"/>
                </a:solidFill>
                <a:latin typeface="Berlin Sans FB Demi" panose="020E0802020502020306" pitchFamily="34" charset="0"/>
              </a:rPr>
              <a:t>Determinación de la sanción</a:t>
            </a:r>
            <a:endParaRPr lang="es-PE" sz="5400" dirty="0">
              <a:solidFill>
                <a:srgbClr val="002060"/>
              </a:solidFill>
              <a:latin typeface="Berlin Sans FB Demi" panose="020E0802020502020306" pitchFamily="34" charset="0"/>
            </a:endParaRPr>
          </a:p>
        </p:txBody>
      </p:sp>
    </p:spTree>
    <p:extLst>
      <p:ext uri="{BB962C8B-B14F-4D97-AF65-F5344CB8AC3E}">
        <p14:creationId xmlns:p14="http://schemas.microsoft.com/office/powerpoint/2010/main" val="4466450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CuadroTexto"/>
          <p:cNvSpPr txBox="1"/>
          <p:nvPr/>
        </p:nvSpPr>
        <p:spPr>
          <a:xfrm>
            <a:off x="755576" y="1556792"/>
            <a:ext cx="7500990" cy="4539704"/>
          </a:xfrm>
          <a:prstGeom prst="rect">
            <a:avLst/>
          </a:prstGeom>
          <a:noFill/>
        </p:spPr>
        <p:txBody>
          <a:bodyPr wrap="square" rtlCol="0">
            <a:spAutoFit/>
          </a:bodyPr>
          <a:lstStyle/>
          <a:p>
            <a:pPr algn="just"/>
            <a:endParaRPr lang="es-PE" sz="1600" i="1" dirty="0">
              <a:solidFill>
                <a:srgbClr val="002060"/>
              </a:solidFill>
              <a:latin typeface="Aharoni" panose="02010803020104030203" pitchFamily="2" charset="-79"/>
              <a:cs typeface="Aharoni" panose="02010803020104030203" pitchFamily="2" charset="-79"/>
            </a:endParaRPr>
          </a:p>
          <a:p>
            <a:pPr marL="285750" indent="-285750" algn="just">
              <a:buFont typeface="Wingdings" panose="05000000000000000000" pitchFamily="2" charset="2"/>
              <a:buChar char="Ø"/>
            </a:pPr>
            <a:endParaRPr lang="es-PE" sz="2300" dirty="0" smtClean="0">
              <a:solidFill>
                <a:srgbClr val="002060"/>
              </a:solidFill>
              <a:latin typeface="Aharoni" panose="02010803020104030203" pitchFamily="2" charset="-79"/>
              <a:cs typeface="Aharoni" panose="02010803020104030203" pitchFamily="2" charset="-79"/>
            </a:endParaRPr>
          </a:p>
          <a:p>
            <a:pPr marL="285750" indent="-285750" algn="just">
              <a:buFont typeface="Wingdings" panose="05000000000000000000" pitchFamily="2" charset="2"/>
              <a:buChar char="Ø"/>
            </a:pPr>
            <a:r>
              <a:rPr lang="es-PE" sz="2300" dirty="0" smtClean="0">
                <a:solidFill>
                  <a:srgbClr val="002060"/>
                </a:solidFill>
                <a:latin typeface="Aharoni" panose="02010803020104030203" pitchFamily="2" charset="-79"/>
                <a:cs typeface="Aharoni" panose="02010803020104030203" pitchFamily="2" charset="-79"/>
              </a:rPr>
              <a:t>Grave afectación a los intereses generales o a los bienes jurídicamente protegidos por el Estado</a:t>
            </a:r>
          </a:p>
          <a:p>
            <a:pPr marL="285750" indent="-285750" algn="just">
              <a:buFont typeface="Wingdings" panose="05000000000000000000" pitchFamily="2" charset="2"/>
              <a:buChar char="Ø"/>
            </a:pPr>
            <a:endParaRPr lang="es-PE" sz="2300" dirty="0" smtClean="0">
              <a:solidFill>
                <a:srgbClr val="002060"/>
              </a:solidFill>
              <a:latin typeface="Aharoni" panose="02010803020104030203" pitchFamily="2" charset="-79"/>
              <a:cs typeface="Aharoni" panose="02010803020104030203" pitchFamily="2" charset="-79"/>
            </a:endParaRPr>
          </a:p>
          <a:p>
            <a:pPr marL="285750" indent="-285750" algn="just">
              <a:buFont typeface="Wingdings" panose="05000000000000000000" pitchFamily="2" charset="2"/>
              <a:buChar char="Ø"/>
            </a:pPr>
            <a:r>
              <a:rPr lang="es-PE" sz="2300" dirty="0" smtClean="0">
                <a:solidFill>
                  <a:srgbClr val="002060"/>
                </a:solidFill>
                <a:latin typeface="Aharoni" panose="02010803020104030203" pitchFamily="2" charset="-79"/>
                <a:cs typeface="Aharoni" panose="02010803020104030203" pitchFamily="2" charset="-79"/>
              </a:rPr>
              <a:t>Ocultar la comisión de la falta o impedir su descubrimiento.</a:t>
            </a:r>
          </a:p>
          <a:p>
            <a:pPr marL="285750" indent="-285750" algn="just">
              <a:buFont typeface="Wingdings" panose="05000000000000000000" pitchFamily="2" charset="2"/>
              <a:buChar char="Ø"/>
            </a:pPr>
            <a:endParaRPr lang="es-PE" sz="2300" dirty="0" smtClean="0">
              <a:solidFill>
                <a:srgbClr val="002060"/>
              </a:solidFill>
              <a:latin typeface="Aharoni" panose="02010803020104030203" pitchFamily="2" charset="-79"/>
              <a:cs typeface="Aharoni" panose="02010803020104030203" pitchFamily="2" charset="-79"/>
            </a:endParaRPr>
          </a:p>
          <a:p>
            <a:pPr marL="285750" indent="-285750" algn="just">
              <a:buFont typeface="Wingdings" panose="05000000000000000000" pitchFamily="2" charset="2"/>
              <a:buChar char="Ø"/>
            </a:pPr>
            <a:r>
              <a:rPr lang="es-PE" sz="2300" dirty="0" smtClean="0">
                <a:solidFill>
                  <a:srgbClr val="002060"/>
                </a:solidFill>
                <a:latin typeface="Aharoni" panose="02010803020104030203" pitchFamily="2" charset="-79"/>
                <a:cs typeface="Aharoni" panose="02010803020104030203" pitchFamily="2" charset="-79"/>
              </a:rPr>
              <a:t>El grado de jerarquía y especialidad del servidor civil que comete la falta.</a:t>
            </a:r>
          </a:p>
          <a:p>
            <a:pPr marL="285750" indent="-285750" algn="just"/>
            <a:endParaRPr lang="es-PE" sz="2300" dirty="0" smtClean="0">
              <a:solidFill>
                <a:srgbClr val="002060"/>
              </a:solidFill>
              <a:latin typeface="Aharoni" panose="02010803020104030203" pitchFamily="2" charset="-79"/>
              <a:cs typeface="Aharoni" panose="02010803020104030203" pitchFamily="2" charset="-79"/>
            </a:endParaRPr>
          </a:p>
          <a:p>
            <a:pPr marL="285750" indent="-285750" algn="just">
              <a:buFont typeface="Wingdings" panose="05000000000000000000" pitchFamily="2" charset="2"/>
              <a:buChar char="Ø"/>
            </a:pPr>
            <a:endParaRPr lang="es-PE" sz="2300" dirty="0" smtClean="0">
              <a:solidFill>
                <a:srgbClr val="002060"/>
              </a:solidFill>
              <a:latin typeface="Aharoni" panose="02010803020104030203" pitchFamily="2" charset="-79"/>
              <a:cs typeface="Aharoni" panose="02010803020104030203" pitchFamily="2" charset="-79"/>
            </a:endParaRPr>
          </a:p>
          <a:p>
            <a:pPr marL="285750" indent="-285750" algn="just">
              <a:buFont typeface="Wingdings" panose="05000000000000000000" pitchFamily="2" charset="2"/>
              <a:buChar char="Ø"/>
            </a:pPr>
            <a:endParaRPr lang="es-PE" sz="2000" dirty="0">
              <a:solidFill>
                <a:srgbClr val="002060"/>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41873983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CuadroTexto"/>
          <p:cNvSpPr txBox="1"/>
          <p:nvPr/>
        </p:nvSpPr>
        <p:spPr>
          <a:xfrm>
            <a:off x="857224" y="642918"/>
            <a:ext cx="7500990" cy="5955476"/>
          </a:xfrm>
          <a:prstGeom prst="rect">
            <a:avLst/>
          </a:prstGeom>
          <a:noFill/>
        </p:spPr>
        <p:txBody>
          <a:bodyPr wrap="square" rtlCol="0">
            <a:spAutoFit/>
          </a:bodyPr>
          <a:lstStyle/>
          <a:p>
            <a:pPr algn="just"/>
            <a:endParaRPr lang="es-PE" sz="1600" i="1" dirty="0">
              <a:solidFill>
                <a:srgbClr val="002060"/>
              </a:solidFill>
              <a:latin typeface="Aharoni" panose="02010803020104030203" pitchFamily="2" charset="-79"/>
              <a:cs typeface="Aharoni" panose="02010803020104030203" pitchFamily="2" charset="-79"/>
            </a:endParaRPr>
          </a:p>
          <a:p>
            <a:pPr marL="285750" indent="-285750" algn="just">
              <a:buFont typeface="Wingdings" panose="05000000000000000000" pitchFamily="2" charset="2"/>
              <a:buChar char="Ø"/>
            </a:pPr>
            <a:endParaRPr lang="es-PE" sz="2300" dirty="0" smtClean="0">
              <a:solidFill>
                <a:srgbClr val="002060"/>
              </a:solidFill>
              <a:latin typeface="Aharoni" panose="02010803020104030203" pitchFamily="2" charset="-79"/>
              <a:cs typeface="Aharoni" panose="02010803020104030203" pitchFamily="2" charset="-79"/>
            </a:endParaRPr>
          </a:p>
          <a:p>
            <a:pPr marL="285750" indent="-285750" algn="just">
              <a:buFont typeface="Wingdings" panose="05000000000000000000" pitchFamily="2" charset="2"/>
              <a:buChar char="Ø"/>
            </a:pPr>
            <a:r>
              <a:rPr lang="es-PE" sz="2300" dirty="0" smtClean="0">
                <a:solidFill>
                  <a:srgbClr val="002060"/>
                </a:solidFill>
                <a:latin typeface="Aharoni" panose="02010803020104030203" pitchFamily="2" charset="-79"/>
                <a:cs typeface="Aharoni" panose="02010803020104030203" pitchFamily="2" charset="-79"/>
              </a:rPr>
              <a:t>Las circunstancias en que se comete la infracción.</a:t>
            </a:r>
          </a:p>
          <a:p>
            <a:pPr marL="285750" indent="-285750" algn="just"/>
            <a:endParaRPr lang="es-PE" sz="2300" dirty="0" smtClean="0">
              <a:solidFill>
                <a:srgbClr val="002060"/>
              </a:solidFill>
              <a:latin typeface="Aharoni" panose="02010803020104030203" pitchFamily="2" charset="-79"/>
              <a:cs typeface="Aharoni" panose="02010803020104030203" pitchFamily="2" charset="-79"/>
            </a:endParaRPr>
          </a:p>
          <a:p>
            <a:pPr marL="285750" indent="-285750" algn="just">
              <a:buFont typeface="Wingdings" panose="05000000000000000000" pitchFamily="2" charset="2"/>
              <a:buChar char="Ø"/>
            </a:pPr>
            <a:r>
              <a:rPr lang="es-PE" sz="2300" dirty="0" smtClean="0">
                <a:solidFill>
                  <a:srgbClr val="002060"/>
                </a:solidFill>
                <a:latin typeface="Aharoni" panose="02010803020104030203" pitchFamily="2" charset="-79"/>
                <a:cs typeface="Aharoni" panose="02010803020104030203" pitchFamily="2" charset="-79"/>
              </a:rPr>
              <a:t>La concurrencia de varias faltas.</a:t>
            </a:r>
          </a:p>
          <a:p>
            <a:pPr marL="285750" indent="-285750" algn="just"/>
            <a:endParaRPr lang="es-PE" sz="2300" dirty="0" smtClean="0">
              <a:solidFill>
                <a:srgbClr val="002060"/>
              </a:solidFill>
              <a:latin typeface="Aharoni" panose="02010803020104030203" pitchFamily="2" charset="-79"/>
              <a:cs typeface="Aharoni" panose="02010803020104030203" pitchFamily="2" charset="-79"/>
            </a:endParaRPr>
          </a:p>
          <a:p>
            <a:pPr marL="285750" indent="-285750" algn="just">
              <a:buFont typeface="Wingdings" panose="05000000000000000000" pitchFamily="2" charset="2"/>
              <a:buChar char="Ø"/>
            </a:pPr>
            <a:r>
              <a:rPr lang="es-PE" sz="2300" dirty="0" smtClean="0">
                <a:solidFill>
                  <a:srgbClr val="002060"/>
                </a:solidFill>
                <a:latin typeface="Aharoni" panose="02010803020104030203" pitchFamily="2" charset="-79"/>
                <a:cs typeface="Aharoni" panose="02010803020104030203" pitchFamily="2" charset="-79"/>
              </a:rPr>
              <a:t>La participación de uno o más servidores en la comisión de la falta o faltas.</a:t>
            </a:r>
          </a:p>
          <a:p>
            <a:pPr marL="285750" indent="-285750" algn="just"/>
            <a:endParaRPr lang="es-PE" sz="2300" dirty="0" smtClean="0">
              <a:solidFill>
                <a:srgbClr val="002060"/>
              </a:solidFill>
              <a:latin typeface="Aharoni" panose="02010803020104030203" pitchFamily="2" charset="-79"/>
              <a:cs typeface="Aharoni" panose="02010803020104030203" pitchFamily="2" charset="-79"/>
            </a:endParaRPr>
          </a:p>
          <a:p>
            <a:pPr marL="285750" indent="-285750" algn="just">
              <a:buFont typeface="Wingdings" panose="05000000000000000000" pitchFamily="2" charset="2"/>
              <a:buChar char="Ø"/>
            </a:pPr>
            <a:r>
              <a:rPr lang="es-PE" sz="2300" dirty="0" smtClean="0">
                <a:solidFill>
                  <a:srgbClr val="002060"/>
                </a:solidFill>
                <a:latin typeface="Aharoni" panose="02010803020104030203" pitchFamily="2" charset="-79"/>
                <a:cs typeface="Aharoni" panose="02010803020104030203" pitchFamily="2" charset="-79"/>
              </a:rPr>
              <a:t>La reincidencia en la comisión de la falta.</a:t>
            </a:r>
          </a:p>
          <a:p>
            <a:pPr marL="285750" indent="-285750" algn="just"/>
            <a:endParaRPr lang="es-PE" sz="2300" dirty="0" smtClean="0">
              <a:solidFill>
                <a:srgbClr val="002060"/>
              </a:solidFill>
              <a:latin typeface="Aharoni" panose="02010803020104030203" pitchFamily="2" charset="-79"/>
              <a:cs typeface="Aharoni" panose="02010803020104030203" pitchFamily="2" charset="-79"/>
            </a:endParaRPr>
          </a:p>
          <a:p>
            <a:pPr marL="285750" indent="-285750" algn="just">
              <a:buFont typeface="Wingdings" panose="05000000000000000000" pitchFamily="2" charset="2"/>
              <a:buChar char="Ø"/>
            </a:pPr>
            <a:r>
              <a:rPr lang="es-PE" sz="2300" dirty="0" smtClean="0">
                <a:solidFill>
                  <a:srgbClr val="002060"/>
                </a:solidFill>
                <a:latin typeface="Aharoni" panose="02010803020104030203" pitchFamily="2" charset="-79"/>
                <a:cs typeface="Aharoni" panose="02010803020104030203" pitchFamily="2" charset="-79"/>
              </a:rPr>
              <a:t>La continuidad en la comisión de la falta.</a:t>
            </a:r>
          </a:p>
          <a:p>
            <a:pPr marL="285750" indent="-285750" algn="just"/>
            <a:endParaRPr lang="es-PE" sz="2300" dirty="0" smtClean="0">
              <a:solidFill>
                <a:srgbClr val="002060"/>
              </a:solidFill>
              <a:latin typeface="Aharoni" panose="02010803020104030203" pitchFamily="2" charset="-79"/>
              <a:cs typeface="Aharoni" panose="02010803020104030203" pitchFamily="2" charset="-79"/>
            </a:endParaRPr>
          </a:p>
          <a:p>
            <a:pPr marL="285750" indent="-285750" algn="just">
              <a:buFont typeface="Wingdings" panose="05000000000000000000" pitchFamily="2" charset="2"/>
              <a:buChar char="Ø"/>
            </a:pPr>
            <a:r>
              <a:rPr lang="es-PE" sz="2300" dirty="0" smtClean="0">
                <a:solidFill>
                  <a:srgbClr val="002060"/>
                </a:solidFill>
                <a:latin typeface="Aharoni" panose="02010803020104030203" pitchFamily="2" charset="-79"/>
                <a:cs typeface="Aharoni" panose="02010803020104030203" pitchFamily="2" charset="-79"/>
              </a:rPr>
              <a:t>El beneficio ilícitamente obtenido, de ser el caso.</a:t>
            </a:r>
          </a:p>
          <a:p>
            <a:pPr marL="285750" indent="-285750" algn="just">
              <a:buFont typeface="Wingdings" panose="05000000000000000000" pitchFamily="2" charset="2"/>
              <a:buChar char="Ø"/>
            </a:pPr>
            <a:endParaRPr lang="es-PE" sz="2300" dirty="0" smtClean="0">
              <a:solidFill>
                <a:srgbClr val="002060"/>
              </a:solidFill>
              <a:latin typeface="Aharoni" panose="02010803020104030203" pitchFamily="2" charset="-79"/>
              <a:cs typeface="Aharoni" panose="02010803020104030203" pitchFamily="2" charset="-79"/>
            </a:endParaRPr>
          </a:p>
          <a:p>
            <a:pPr marL="285750" indent="-285750" algn="just">
              <a:buFont typeface="Wingdings" panose="05000000000000000000" pitchFamily="2" charset="2"/>
              <a:buChar char="Ø"/>
            </a:pPr>
            <a:endParaRPr lang="es-PE" sz="2300" dirty="0" smtClean="0">
              <a:solidFill>
                <a:srgbClr val="002060"/>
              </a:solidFill>
              <a:latin typeface="Aharoni" panose="02010803020104030203" pitchFamily="2" charset="-79"/>
              <a:cs typeface="Aharoni" panose="02010803020104030203" pitchFamily="2" charset="-79"/>
            </a:endParaRPr>
          </a:p>
          <a:p>
            <a:pPr marL="285750" indent="-285750" algn="just">
              <a:buFont typeface="Wingdings" panose="05000000000000000000" pitchFamily="2" charset="2"/>
              <a:buChar char="Ø"/>
            </a:pPr>
            <a:endParaRPr lang="es-PE" sz="2000" dirty="0">
              <a:solidFill>
                <a:srgbClr val="002060"/>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41873983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CuadroTexto"/>
          <p:cNvSpPr txBox="1"/>
          <p:nvPr/>
        </p:nvSpPr>
        <p:spPr>
          <a:xfrm>
            <a:off x="857224" y="642918"/>
            <a:ext cx="7500990" cy="2062103"/>
          </a:xfrm>
          <a:prstGeom prst="rect">
            <a:avLst/>
          </a:prstGeom>
          <a:noFill/>
        </p:spPr>
        <p:txBody>
          <a:bodyPr wrap="square" rtlCol="0">
            <a:spAutoFit/>
          </a:bodyPr>
          <a:lstStyle/>
          <a:p>
            <a:pPr algn="just"/>
            <a:endParaRPr lang="es-PE" sz="1600" i="1" dirty="0">
              <a:solidFill>
                <a:srgbClr val="002060"/>
              </a:solidFill>
              <a:latin typeface="Aharoni" panose="02010803020104030203" pitchFamily="2" charset="-79"/>
              <a:cs typeface="Aharoni" panose="02010803020104030203" pitchFamily="2" charset="-79"/>
            </a:endParaRPr>
          </a:p>
          <a:p>
            <a:pPr marL="285750" indent="-285750" algn="just">
              <a:buFont typeface="Wingdings" panose="05000000000000000000" pitchFamily="2" charset="2"/>
              <a:buChar char="Ø"/>
            </a:pPr>
            <a:endParaRPr lang="es-PE" sz="2300" dirty="0" smtClean="0">
              <a:solidFill>
                <a:srgbClr val="002060"/>
              </a:solidFill>
              <a:latin typeface="Aharoni" panose="02010803020104030203" pitchFamily="2" charset="-79"/>
              <a:cs typeface="Aharoni" panose="02010803020104030203" pitchFamily="2" charset="-79"/>
            </a:endParaRPr>
          </a:p>
          <a:p>
            <a:pPr marL="285750" indent="-285750" algn="just">
              <a:buFont typeface="Wingdings" panose="05000000000000000000" pitchFamily="2" charset="2"/>
              <a:buChar char="Ø"/>
            </a:pPr>
            <a:endParaRPr lang="es-PE" sz="2300" dirty="0" smtClean="0">
              <a:solidFill>
                <a:srgbClr val="002060"/>
              </a:solidFill>
              <a:latin typeface="Aharoni" panose="02010803020104030203" pitchFamily="2" charset="-79"/>
              <a:cs typeface="Aharoni" panose="02010803020104030203" pitchFamily="2" charset="-79"/>
            </a:endParaRPr>
          </a:p>
          <a:p>
            <a:pPr marL="285750" indent="-285750" algn="just">
              <a:buFont typeface="Wingdings" panose="05000000000000000000" pitchFamily="2" charset="2"/>
              <a:buChar char="Ø"/>
            </a:pPr>
            <a:endParaRPr lang="es-PE" sz="2300" dirty="0" smtClean="0">
              <a:solidFill>
                <a:srgbClr val="002060"/>
              </a:solidFill>
              <a:latin typeface="Aharoni" panose="02010803020104030203" pitchFamily="2" charset="-79"/>
              <a:cs typeface="Aharoni" panose="02010803020104030203" pitchFamily="2" charset="-79"/>
            </a:endParaRPr>
          </a:p>
          <a:p>
            <a:pPr marL="285750" indent="-285750" algn="just">
              <a:buFont typeface="Wingdings" panose="05000000000000000000" pitchFamily="2" charset="2"/>
              <a:buChar char="Ø"/>
            </a:pPr>
            <a:endParaRPr lang="es-PE" sz="2300" dirty="0" smtClean="0">
              <a:solidFill>
                <a:srgbClr val="002060"/>
              </a:solidFill>
              <a:latin typeface="Aharoni" panose="02010803020104030203" pitchFamily="2" charset="-79"/>
              <a:cs typeface="Aharoni" panose="02010803020104030203" pitchFamily="2" charset="-79"/>
            </a:endParaRPr>
          </a:p>
          <a:p>
            <a:pPr marL="285750" indent="-285750" algn="just">
              <a:buFont typeface="Wingdings" panose="05000000000000000000" pitchFamily="2" charset="2"/>
              <a:buChar char="Ø"/>
            </a:pPr>
            <a:endParaRPr lang="es-PE" sz="2000" dirty="0">
              <a:solidFill>
                <a:srgbClr val="002060"/>
              </a:solidFill>
              <a:latin typeface="Aharoni" panose="02010803020104030203" pitchFamily="2" charset="-79"/>
              <a:cs typeface="Aharoni" panose="02010803020104030203" pitchFamily="2" charset="-79"/>
            </a:endParaRPr>
          </a:p>
        </p:txBody>
      </p:sp>
      <p:sp>
        <p:nvSpPr>
          <p:cNvPr id="3" name="2 CuadroTexto"/>
          <p:cNvSpPr txBox="1"/>
          <p:nvPr/>
        </p:nvSpPr>
        <p:spPr>
          <a:xfrm>
            <a:off x="1000100" y="1357298"/>
            <a:ext cx="7215238" cy="4170372"/>
          </a:xfrm>
          <a:prstGeom prst="rect">
            <a:avLst/>
          </a:prstGeom>
          <a:noFill/>
        </p:spPr>
        <p:txBody>
          <a:bodyPr wrap="square" rtlCol="0">
            <a:spAutoFit/>
          </a:bodyPr>
          <a:lstStyle/>
          <a:p>
            <a:pPr algn="just"/>
            <a:endParaRPr lang="es-PE" sz="1900" dirty="0" smtClean="0">
              <a:solidFill>
                <a:srgbClr val="002060"/>
              </a:solidFill>
              <a:latin typeface="Aharoni" panose="02010803020104030203" pitchFamily="2" charset="-79"/>
              <a:cs typeface="Aharoni" panose="02010803020104030203" pitchFamily="2" charset="-79"/>
            </a:endParaRPr>
          </a:p>
          <a:p>
            <a:pPr algn="just"/>
            <a:r>
              <a:rPr lang="en-US" sz="1900" dirty="0" smtClean="0">
                <a:solidFill>
                  <a:srgbClr val="002060"/>
                </a:solidFill>
                <a:latin typeface="Aharoni" panose="02010803020104030203" pitchFamily="2" charset="-79"/>
                <a:cs typeface="Aharoni" panose="02010803020104030203" pitchFamily="2" charset="-79"/>
              </a:rPr>
              <a:t>La </a:t>
            </a:r>
            <a:r>
              <a:rPr lang="en-US" sz="1900" dirty="0" err="1" smtClean="0">
                <a:solidFill>
                  <a:srgbClr val="002060"/>
                </a:solidFill>
                <a:latin typeface="Aharoni" panose="02010803020104030203" pitchFamily="2" charset="-79"/>
                <a:cs typeface="Aharoni" panose="02010803020104030203" pitchFamily="2" charset="-79"/>
              </a:rPr>
              <a:t>destitución</a:t>
            </a:r>
            <a:r>
              <a:rPr lang="en-US" sz="1900" dirty="0" smtClean="0">
                <a:solidFill>
                  <a:srgbClr val="002060"/>
                </a:solidFill>
                <a:latin typeface="Aharoni" panose="02010803020104030203" pitchFamily="2" charset="-79"/>
                <a:cs typeface="Aharoni" panose="02010803020104030203" pitchFamily="2" charset="-79"/>
              </a:rPr>
              <a:t> acarrea la inhabilitación automática para el ejercicio de la función </a:t>
            </a:r>
            <a:r>
              <a:rPr lang="en-US" sz="1900" dirty="0" err="1" smtClean="0">
                <a:solidFill>
                  <a:srgbClr val="002060"/>
                </a:solidFill>
                <a:latin typeface="Aharoni" panose="02010803020104030203" pitchFamily="2" charset="-79"/>
                <a:cs typeface="Aharoni" panose="02010803020104030203" pitchFamily="2" charset="-79"/>
              </a:rPr>
              <a:t>pública</a:t>
            </a:r>
            <a:r>
              <a:rPr lang="en-US" sz="1900" dirty="0" smtClean="0">
                <a:solidFill>
                  <a:srgbClr val="002060"/>
                </a:solidFill>
                <a:latin typeface="Aharoni" panose="02010803020104030203" pitchFamily="2" charset="-79"/>
                <a:cs typeface="Aharoni" panose="02010803020104030203" pitchFamily="2" charset="-79"/>
              </a:rPr>
              <a:t>. El servidor civil </a:t>
            </a:r>
            <a:r>
              <a:rPr lang="en-US" sz="1900" dirty="0" err="1" smtClean="0">
                <a:solidFill>
                  <a:srgbClr val="002060"/>
                </a:solidFill>
                <a:latin typeface="Aharoni" panose="02010803020104030203" pitchFamily="2" charset="-79"/>
                <a:cs typeface="Aharoni" panose="02010803020104030203" pitchFamily="2" charset="-79"/>
              </a:rPr>
              <a:t>que</a:t>
            </a:r>
            <a:r>
              <a:rPr lang="en-US" sz="1900" dirty="0" smtClean="0">
                <a:solidFill>
                  <a:srgbClr val="002060"/>
                </a:solidFill>
                <a:latin typeface="Aharoni" panose="02010803020104030203" pitchFamily="2" charset="-79"/>
                <a:cs typeface="Aharoni" panose="02010803020104030203" pitchFamily="2" charset="-79"/>
              </a:rPr>
              <a:t> se </a:t>
            </a:r>
            <a:r>
              <a:rPr lang="en-US" sz="1900" dirty="0" err="1" smtClean="0">
                <a:solidFill>
                  <a:srgbClr val="002060"/>
                </a:solidFill>
                <a:latin typeface="Aharoni" panose="02010803020104030203" pitchFamily="2" charset="-79"/>
                <a:cs typeface="Aharoni" panose="02010803020104030203" pitchFamily="2" charset="-79"/>
              </a:rPr>
              <a:t>encuentre</a:t>
            </a:r>
            <a:r>
              <a:rPr lang="en-US" sz="1900" dirty="0" smtClean="0">
                <a:solidFill>
                  <a:srgbClr val="002060"/>
                </a:solidFill>
                <a:latin typeface="Aharoni" panose="02010803020104030203" pitchFamily="2" charset="-79"/>
                <a:cs typeface="Aharoni" panose="02010803020104030203" pitchFamily="2" charset="-79"/>
              </a:rPr>
              <a:t> en </a:t>
            </a:r>
            <a:r>
              <a:rPr lang="en-US" sz="1900" dirty="0" err="1" smtClean="0">
                <a:solidFill>
                  <a:srgbClr val="002060"/>
                </a:solidFill>
                <a:latin typeface="Aharoni" panose="02010803020104030203" pitchFamily="2" charset="-79"/>
                <a:cs typeface="Aharoni" panose="02010803020104030203" pitchFamily="2" charset="-79"/>
              </a:rPr>
              <a:t>este</a:t>
            </a:r>
            <a:r>
              <a:rPr lang="en-US" sz="1900" dirty="0" smtClean="0">
                <a:solidFill>
                  <a:srgbClr val="002060"/>
                </a:solidFill>
                <a:latin typeface="Aharoni" panose="02010803020104030203" pitchFamily="2" charset="-79"/>
                <a:cs typeface="Aharoni" panose="02010803020104030203" pitchFamily="2" charset="-79"/>
              </a:rPr>
              <a:t> </a:t>
            </a:r>
            <a:r>
              <a:rPr lang="en-US" sz="1900" dirty="0" err="1" smtClean="0">
                <a:solidFill>
                  <a:srgbClr val="002060"/>
                </a:solidFill>
                <a:latin typeface="Aharoni" panose="02010803020104030203" pitchFamily="2" charset="-79"/>
                <a:cs typeface="Aharoni" panose="02010803020104030203" pitchFamily="2" charset="-79"/>
              </a:rPr>
              <a:t>supuesto</a:t>
            </a:r>
            <a:r>
              <a:rPr lang="en-US" sz="1900" dirty="0" smtClean="0">
                <a:solidFill>
                  <a:srgbClr val="002060"/>
                </a:solidFill>
                <a:latin typeface="Aharoni" panose="02010803020104030203" pitchFamily="2" charset="-79"/>
                <a:cs typeface="Aharoni" panose="02010803020104030203" pitchFamily="2" charset="-79"/>
              </a:rPr>
              <a:t>, no </a:t>
            </a:r>
            <a:r>
              <a:rPr lang="en-US" sz="1900" dirty="0" err="1" smtClean="0">
                <a:solidFill>
                  <a:srgbClr val="002060"/>
                </a:solidFill>
                <a:latin typeface="Aharoni" panose="02010803020104030203" pitchFamily="2" charset="-79"/>
                <a:cs typeface="Aharoni" panose="02010803020104030203" pitchFamily="2" charset="-79"/>
              </a:rPr>
              <a:t>puede</a:t>
            </a:r>
            <a:r>
              <a:rPr lang="en-US" sz="1900" dirty="0" smtClean="0">
                <a:solidFill>
                  <a:srgbClr val="002060"/>
                </a:solidFill>
                <a:latin typeface="Aharoni" panose="02010803020104030203" pitchFamily="2" charset="-79"/>
                <a:cs typeface="Aharoni" panose="02010803020104030203" pitchFamily="2" charset="-79"/>
              </a:rPr>
              <a:t> </a:t>
            </a:r>
            <a:r>
              <a:rPr lang="en-US" sz="1900" dirty="0" err="1" smtClean="0">
                <a:solidFill>
                  <a:srgbClr val="002060"/>
                </a:solidFill>
                <a:latin typeface="Aharoni" panose="02010803020104030203" pitchFamily="2" charset="-79"/>
                <a:cs typeface="Aharoni" panose="02010803020104030203" pitchFamily="2" charset="-79"/>
              </a:rPr>
              <a:t>reingresar</a:t>
            </a:r>
            <a:r>
              <a:rPr lang="en-US" sz="1900" dirty="0" smtClean="0">
                <a:solidFill>
                  <a:srgbClr val="002060"/>
                </a:solidFill>
                <a:latin typeface="Aharoni" panose="02010803020104030203" pitchFamily="2" charset="-79"/>
                <a:cs typeface="Aharoni" panose="02010803020104030203" pitchFamily="2" charset="-79"/>
              </a:rPr>
              <a:t> a </a:t>
            </a:r>
            <a:r>
              <a:rPr lang="en-US" sz="1900" dirty="0" err="1" smtClean="0">
                <a:solidFill>
                  <a:srgbClr val="002060"/>
                </a:solidFill>
                <a:latin typeface="Aharoni" panose="02010803020104030203" pitchFamily="2" charset="-79"/>
                <a:cs typeface="Aharoni" panose="02010803020104030203" pitchFamily="2" charset="-79"/>
              </a:rPr>
              <a:t>prestar</a:t>
            </a:r>
            <a:r>
              <a:rPr lang="en-US" sz="1900" dirty="0" smtClean="0">
                <a:solidFill>
                  <a:srgbClr val="002060"/>
                </a:solidFill>
                <a:latin typeface="Aharoni" panose="02010803020104030203" pitchFamily="2" charset="-79"/>
                <a:cs typeface="Aharoni" panose="02010803020104030203" pitchFamily="2" charset="-79"/>
              </a:rPr>
              <a:t> </a:t>
            </a:r>
            <a:r>
              <a:rPr lang="en-US" sz="1900" dirty="0" err="1" smtClean="0">
                <a:solidFill>
                  <a:srgbClr val="002060"/>
                </a:solidFill>
                <a:latin typeface="Aharoni" panose="02010803020104030203" pitchFamily="2" charset="-79"/>
                <a:cs typeface="Aharoni" panose="02010803020104030203" pitchFamily="2" charset="-79"/>
              </a:rPr>
              <a:t>servicios</a:t>
            </a:r>
            <a:r>
              <a:rPr lang="en-US" sz="1900" dirty="0" smtClean="0">
                <a:solidFill>
                  <a:srgbClr val="002060"/>
                </a:solidFill>
                <a:latin typeface="Aharoni" panose="02010803020104030203" pitchFamily="2" charset="-79"/>
                <a:cs typeface="Aharoni" panose="02010803020104030203" pitchFamily="2" charset="-79"/>
              </a:rPr>
              <a:t> a favor del Estado </a:t>
            </a:r>
            <a:r>
              <a:rPr lang="en-US" sz="1900" dirty="0" err="1" smtClean="0">
                <a:solidFill>
                  <a:srgbClr val="002060"/>
                </a:solidFill>
                <a:latin typeface="Aharoni" panose="02010803020104030203" pitchFamily="2" charset="-79"/>
                <a:cs typeface="Aharoni" panose="02010803020104030203" pitchFamily="2" charset="-79"/>
              </a:rPr>
              <a:t>por</a:t>
            </a:r>
            <a:r>
              <a:rPr lang="en-US" sz="1900" dirty="0" smtClean="0">
                <a:solidFill>
                  <a:srgbClr val="002060"/>
                </a:solidFill>
                <a:latin typeface="Aharoni" panose="02010803020104030203" pitchFamily="2" charset="-79"/>
                <a:cs typeface="Aharoni" panose="02010803020104030203" pitchFamily="2" charset="-79"/>
              </a:rPr>
              <a:t> un </a:t>
            </a:r>
            <a:r>
              <a:rPr lang="en-US" sz="1900" dirty="0" err="1" smtClean="0">
                <a:solidFill>
                  <a:srgbClr val="002060"/>
                </a:solidFill>
                <a:latin typeface="Aharoni" panose="02010803020104030203" pitchFamily="2" charset="-79"/>
                <a:cs typeface="Aharoni" panose="02010803020104030203" pitchFamily="2" charset="-79"/>
              </a:rPr>
              <a:t>plazo</a:t>
            </a:r>
            <a:r>
              <a:rPr lang="en-US" sz="1900" dirty="0" smtClean="0">
                <a:solidFill>
                  <a:srgbClr val="002060"/>
                </a:solidFill>
                <a:latin typeface="Aharoni" panose="02010803020104030203" pitchFamily="2" charset="-79"/>
                <a:cs typeface="Aharoni" panose="02010803020104030203" pitchFamily="2" charset="-79"/>
              </a:rPr>
              <a:t> de </a:t>
            </a:r>
            <a:r>
              <a:rPr lang="en-US" sz="1900" dirty="0" err="1" smtClean="0">
                <a:solidFill>
                  <a:srgbClr val="002060"/>
                </a:solidFill>
                <a:latin typeface="Aharoni" panose="02010803020104030203" pitchFamily="2" charset="-79"/>
                <a:cs typeface="Aharoni" panose="02010803020104030203" pitchFamily="2" charset="-79"/>
              </a:rPr>
              <a:t>cinco</a:t>
            </a:r>
            <a:r>
              <a:rPr lang="en-US" sz="1900" dirty="0" smtClean="0">
                <a:solidFill>
                  <a:srgbClr val="002060"/>
                </a:solidFill>
                <a:latin typeface="Aharoni" panose="02010803020104030203" pitchFamily="2" charset="-79"/>
                <a:cs typeface="Aharoni" panose="02010803020104030203" pitchFamily="2" charset="-79"/>
              </a:rPr>
              <a:t> (5) </a:t>
            </a:r>
            <a:r>
              <a:rPr lang="en-US" sz="1900" dirty="0" err="1" smtClean="0">
                <a:solidFill>
                  <a:srgbClr val="002060"/>
                </a:solidFill>
                <a:latin typeface="Aharoni" panose="02010803020104030203" pitchFamily="2" charset="-79"/>
                <a:cs typeface="Aharoni" panose="02010803020104030203" pitchFamily="2" charset="-79"/>
              </a:rPr>
              <a:t>años</a:t>
            </a:r>
            <a:r>
              <a:rPr lang="en-US" sz="1900" dirty="0" smtClean="0">
                <a:solidFill>
                  <a:srgbClr val="002060"/>
                </a:solidFill>
                <a:latin typeface="Aharoni" panose="02010803020104030203" pitchFamily="2" charset="-79"/>
                <a:cs typeface="Aharoni" panose="02010803020104030203" pitchFamily="2" charset="-79"/>
              </a:rPr>
              <a:t>, </a:t>
            </a:r>
            <a:r>
              <a:rPr lang="en-US" sz="1900" dirty="0" err="1" smtClean="0">
                <a:solidFill>
                  <a:srgbClr val="002060"/>
                </a:solidFill>
                <a:latin typeface="Aharoni" panose="02010803020104030203" pitchFamily="2" charset="-79"/>
                <a:cs typeface="Aharoni" panose="02010803020104030203" pitchFamily="2" charset="-79"/>
              </a:rPr>
              <a:t>contados</a:t>
            </a:r>
            <a:r>
              <a:rPr lang="en-US" sz="1900" dirty="0" smtClean="0">
                <a:solidFill>
                  <a:srgbClr val="002060"/>
                </a:solidFill>
                <a:latin typeface="Aharoni" panose="02010803020104030203" pitchFamily="2" charset="-79"/>
                <a:cs typeface="Aharoni" panose="02010803020104030203" pitchFamily="2" charset="-79"/>
              </a:rPr>
              <a:t> a </a:t>
            </a:r>
            <a:r>
              <a:rPr lang="en-US" sz="1900" dirty="0" err="1" smtClean="0">
                <a:solidFill>
                  <a:srgbClr val="002060"/>
                </a:solidFill>
                <a:latin typeface="Aharoni" panose="02010803020104030203" pitchFamily="2" charset="-79"/>
                <a:cs typeface="Aharoni" panose="02010803020104030203" pitchFamily="2" charset="-79"/>
              </a:rPr>
              <a:t>partir</a:t>
            </a:r>
            <a:r>
              <a:rPr lang="en-US" sz="1900" dirty="0" smtClean="0">
                <a:solidFill>
                  <a:srgbClr val="002060"/>
                </a:solidFill>
                <a:latin typeface="Aharoni" panose="02010803020104030203" pitchFamily="2" charset="-79"/>
                <a:cs typeface="Aharoni" panose="02010803020104030203" pitchFamily="2" charset="-79"/>
              </a:rPr>
              <a:t> de </a:t>
            </a:r>
            <a:r>
              <a:rPr lang="en-US" sz="1900" dirty="0" err="1" smtClean="0">
                <a:solidFill>
                  <a:srgbClr val="002060"/>
                </a:solidFill>
                <a:latin typeface="Aharoni" panose="02010803020104030203" pitchFamily="2" charset="-79"/>
                <a:cs typeface="Aharoni" panose="02010803020104030203" pitchFamily="2" charset="-79"/>
              </a:rPr>
              <a:t>que</a:t>
            </a:r>
            <a:r>
              <a:rPr lang="en-US" sz="1900" dirty="0" smtClean="0">
                <a:solidFill>
                  <a:srgbClr val="002060"/>
                </a:solidFill>
                <a:latin typeface="Aharoni" panose="02010803020104030203" pitchFamily="2" charset="-79"/>
                <a:cs typeface="Aharoni" panose="02010803020104030203" pitchFamily="2" charset="-79"/>
              </a:rPr>
              <a:t> la </a:t>
            </a:r>
            <a:r>
              <a:rPr lang="en-US" sz="1900" dirty="0" err="1" smtClean="0">
                <a:solidFill>
                  <a:srgbClr val="002060"/>
                </a:solidFill>
                <a:latin typeface="Aharoni" panose="02010803020104030203" pitchFamily="2" charset="-79"/>
                <a:cs typeface="Aharoni" panose="02010803020104030203" pitchFamily="2" charset="-79"/>
              </a:rPr>
              <a:t>resolución</a:t>
            </a:r>
            <a:r>
              <a:rPr lang="en-US" sz="1900" dirty="0" smtClean="0">
                <a:solidFill>
                  <a:srgbClr val="002060"/>
                </a:solidFill>
                <a:latin typeface="Aharoni" panose="02010803020104030203" pitchFamily="2" charset="-79"/>
                <a:cs typeface="Aharoni" panose="02010803020104030203" pitchFamily="2" charset="-79"/>
              </a:rPr>
              <a:t> </a:t>
            </a:r>
            <a:r>
              <a:rPr lang="en-US" sz="1900" dirty="0" err="1" smtClean="0">
                <a:solidFill>
                  <a:srgbClr val="002060"/>
                </a:solidFill>
                <a:latin typeface="Aharoni" panose="02010803020104030203" pitchFamily="2" charset="-79"/>
                <a:cs typeface="Aharoni" panose="02010803020104030203" pitchFamily="2" charset="-79"/>
              </a:rPr>
              <a:t>administrativa</a:t>
            </a:r>
            <a:r>
              <a:rPr lang="en-US" sz="1900" dirty="0" smtClean="0">
                <a:solidFill>
                  <a:srgbClr val="002060"/>
                </a:solidFill>
                <a:latin typeface="Aharoni" panose="02010803020104030203" pitchFamily="2" charset="-79"/>
                <a:cs typeface="Aharoni" panose="02010803020104030203" pitchFamily="2" charset="-79"/>
              </a:rPr>
              <a:t> </a:t>
            </a:r>
            <a:r>
              <a:rPr lang="en-US" sz="1900" dirty="0" err="1" smtClean="0">
                <a:solidFill>
                  <a:srgbClr val="002060"/>
                </a:solidFill>
                <a:latin typeface="Aharoni" panose="02010803020104030203" pitchFamily="2" charset="-79"/>
                <a:cs typeface="Aharoni" panose="02010803020104030203" pitchFamily="2" charset="-79"/>
              </a:rPr>
              <a:t>que</a:t>
            </a:r>
            <a:r>
              <a:rPr lang="en-US" sz="1900" dirty="0" smtClean="0">
                <a:solidFill>
                  <a:srgbClr val="002060"/>
                </a:solidFill>
                <a:latin typeface="Aharoni" panose="02010803020104030203" pitchFamily="2" charset="-79"/>
                <a:cs typeface="Aharoni" panose="02010803020104030203" pitchFamily="2" charset="-79"/>
              </a:rPr>
              <a:t> </a:t>
            </a:r>
            <a:r>
              <a:rPr lang="en-US" sz="1900" dirty="0" err="1" smtClean="0">
                <a:solidFill>
                  <a:srgbClr val="002060"/>
                </a:solidFill>
                <a:latin typeface="Aharoni" panose="02010803020104030203" pitchFamily="2" charset="-79"/>
                <a:cs typeface="Aharoni" panose="02010803020104030203" pitchFamily="2" charset="-79"/>
              </a:rPr>
              <a:t>causa</a:t>
            </a:r>
            <a:r>
              <a:rPr lang="en-US" sz="1900" dirty="0" smtClean="0">
                <a:solidFill>
                  <a:srgbClr val="002060"/>
                </a:solidFill>
                <a:latin typeface="Aharoni" panose="02010803020104030203" pitchFamily="2" charset="-79"/>
                <a:cs typeface="Aharoni" panose="02010803020104030203" pitchFamily="2" charset="-79"/>
              </a:rPr>
              <a:t> </a:t>
            </a:r>
            <a:r>
              <a:rPr lang="en-US" sz="1900" dirty="0" err="1" smtClean="0">
                <a:solidFill>
                  <a:srgbClr val="002060"/>
                </a:solidFill>
                <a:latin typeface="Aharoni" panose="02010803020104030203" pitchFamily="2" charset="-79"/>
                <a:cs typeface="Aharoni" panose="02010803020104030203" pitchFamily="2" charset="-79"/>
              </a:rPr>
              <a:t>estado</a:t>
            </a:r>
            <a:r>
              <a:rPr lang="en-US" sz="1900" dirty="0" smtClean="0">
                <a:solidFill>
                  <a:srgbClr val="002060"/>
                </a:solidFill>
                <a:latin typeface="Aharoni" panose="02010803020104030203" pitchFamily="2" charset="-79"/>
                <a:cs typeface="Aharoni" panose="02010803020104030203" pitchFamily="2" charset="-79"/>
              </a:rPr>
              <a:t> </a:t>
            </a:r>
            <a:r>
              <a:rPr lang="en-US" sz="1900" dirty="0" err="1" smtClean="0">
                <a:solidFill>
                  <a:srgbClr val="002060"/>
                </a:solidFill>
                <a:latin typeface="Aharoni" panose="02010803020104030203" pitchFamily="2" charset="-79"/>
                <a:cs typeface="Aharoni" panose="02010803020104030203" pitchFamily="2" charset="-79"/>
              </a:rPr>
              <a:t>es</a:t>
            </a:r>
            <a:r>
              <a:rPr lang="en-US" sz="1900" dirty="0" smtClean="0">
                <a:solidFill>
                  <a:srgbClr val="002060"/>
                </a:solidFill>
                <a:latin typeface="Aharoni" panose="02010803020104030203" pitchFamily="2" charset="-79"/>
                <a:cs typeface="Aharoni" panose="02010803020104030203" pitchFamily="2" charset="-79"/>
              </a:rPr>
              <a:t> </a:t>
            </a:r>
            <a:r>
              <a:rPr lang="en-US" sz="1900" dirty="0" err="1" smtClean="0">
                <a:solidFill>
                  <a:srgbClr val="002060"/>
                </a:solidFill>
                <a:latin typeface="Aharoni" panose="02010803020104030203" pitchFamily="2" charset="-79"/>
                <a:cs typeface="Aharoni" panose="02010803020104030203" pitchFamily="2" charset="-79"/>
              </a:rPr>
              <a:t>eficaz</a:t>
            </a:r>
            <a:r>
              <a:rPr lang="en-US" sz="1900" dirty="0" smtClean="0">
                <a:solidFill>
                  <a:srgbClr val="002060"/>
                </a:solidFill>
                <a:latin typeface="Aharoni" panose="02010803020104030203" pitchFamily="2" charset="-79"/>
                <a:cs typeface="Aharoni" panose="02010803020104030203" pitchFamily="2" charset="-79"/>
              </a:rPr>
              <a:t>.</a:t>
            </a:r>
          </a:p>
          <a:p>
            <a:pPr algn="just"/>
            <a:endParaRPr lang="es-PE" sz="1900" dirty="0" smtClean="0">
              <a:solidFill>
                <a:srgbClr val="002060"/>
              </a:solidFill>
              <a:latin typeface="Aharoni" panose="02010803020104030203" pitchFamily="2" charset="-79"/>
              <a:cs typeface="Aharoni" panose="02010803020104030203" pitchFamily="2" charset="-79"/>
            </a:endParaRPr>
          </a:p>
          <a:p>
            <a:pPr algn="just"/>
            <a:endParaRPr lang="es-PE" sz="1900" dirty="0" smtClean="0">
              <a:solidFill>
                <a:srgbClr val="002060"/>
              </a:solidFill>
              <a:latin typeface="Aharoni" panose="02010803020104030203" pitchFamily="2" charset="-79"/>
              <a:cs typeface="Aharoni" panose="02010803020104030203" pitchFamily="2" charset="-79"/>
            </a:endParaRPr>
          </a:p>
          <a:p>
            <a:pPr algn="just"/>
            <a:r>
              <a:rPr lang="en-US" sz="1900" dirty="0" smtClean="0">
                <a:solidFill>
                  <a:srgbClr val="002060"/>
                </a:solidFill>
                <a:latin typeface="Aharoni" panose="02010803020104030203" pitchFamily="2" charset="-79"/>
                <a:cs typeface="Aharoni" panose="02010803020104030203" pitchFamily="2" charset="-79"/>
              </a:rPr>
              <a:t>Si un servidor civil </a:t>
            </a:r>
            <a:r>
              <a:rPr lang="en-US" sz="1900" dirty="0" err="1" smtClean="0">
                <a:solidFill>
                  <a:srgbClr val="002060"/>
                </a:solidFill>
                <a:latin typeface="Aharoni" panose="02010803020104030203" pitchFamily="2" charset="-79"/>
                <a:cs typeface="Aharoni" panose="02010803020104030203" pitchFamily="2" charset="-79"/>
              </a:rPr>
              <a:t>es</a:t>
            </a:r>
            <a:r>
              <a:rPr lang="en-US" sz="1900" dirty="0" smtClean="0">
                <a:solidFill>
                  <a:srgbClr val="002060"/>
                </a:solidFill>
                <a:latin typeface="Aharoni" panose="02010803020104030203" pitchFamily="2" charset="-79"/>
                <a:cs typeface="Aharoni" panose="02010803020104030203" pitchFamily="2" charset="-79"/>
              </a:rPr>
              <a:t> </a:t>
            </a:r>
            <a:r>
              <a:rPr lang="en-US" sz="1900" dirty="0" err="1" smtClean="0">
                <a:solidFill>
                  <a:srgbClr val="002060"/>
                </a:solidFill>
                <a:latin typeface="Aharoni" panose="02010803020104030203" pitchFamily="2" charset="-79"/>
                <a:cs typeface="Aharoni" panose="02010803020104030203" pitchFamily="2" charset="-79"/>
              </a:rPr>
              <a:t>declarado</a:t>
            </a:r>
            <a:r>
              <a:rPr lang="en-US" sz="1900" dirty="0" smtClean="0">
                <a:solidFill>
                  <a:srgbClr val="002060"/>
                </a:solidFill>
                <a:latin typeface="Aharoni" panose="02010803020104030203" pitchFamily="2" charset="-79"/>
                <a:cs typeface="Aharoni" panose="02010803020104030203" pitchFamily="2" charset="-79"/>
              </a:rPr>
              <a:t> </a:t>
            </a:r>
            <a:r>
              <a:rPr lang="en-US" sz="1900" dirty="0" err="1" smtClean="0">
                <a:solidFill>
                  <a:srgbClr val="002060"/>
                </a:solidFill>
                <a:latin typeface="Aharoni" panose="02010803020104030203" pitchFamily="2" charset="-79"/>
                <a:cs typeface="Aharoni" panose="02010803020104030203" pitchFamily="2" charset="-79"/>
              </a:rPr>
              <a:t>responsable</a:t>
            </a:r>
            <a:r>
              <a:rPr lang="en-US" sz="1900" dirty="0" smtClean="0">
                <a:solidFill>
                  <a:srgbClr val="002060"/>
                </a:solidFill>
                <a:latin typeface="Aharoni" panose="02010803020104030203" pitchFamily="2" charset="-79"/>
                <a:cs typeface="Aharoni" panose="02010803020104030203" pitchFamily="2" charset="-79"/>
              </a:rPr>
              <a:t> de un </a:t>
            </a:r>
            <a:r>
              <a:rPr lang="en-US" sz="1900" dirty="0" err="1" smtClean="0">
                <a:solidFill>
                  <a:srgbClr val="002060"/>
                </a:solidFill>
                <a:latin typeface="Aharoni" panose="02010803020104030203" pitchFamily="2" charset="-79"/>
                <a:cs typeface="Aharoni" panose="02010803020104030203" pitchFamily="2" charset="-79"/>
              </a:rPr>
              <a:t>delito</a:t>
            </a:r>
            <a:r>
              <a:rPr lang="en-US" sz="1900" dirty="0" smtClean="0">
                <a:solidFill>
                  <a:srgbClr val="002060"/>
                </a:solidFill>
                <a:latin typeface="Aharoni" panose="02010803020104030203" pitchFamily="2" charset="-79"/>
                <a:cs typeface="Aharoni" panose="02010803020104030203" pitchFamily="2" charset="-79"/>
              </a:rPr>
              <a:t> </a:t>
            </a:r>
            <a:r>
              <a:rPr lang="en-US" sz="1900" dirty="0" err="1" smtClean="0">
                <a:solidFill>
                  <a:srgbClr val="002060"/>
                </a:solidFill>
                <a:latin typeface="Aharoni" panose="02010803020104030203" pitchFamily="2" charset="-79"/>
                <a:cs typeface="Aharoni" panose="02010803020104030203" pitchFamily="2" charset="-79"/>
              </a:rPr>
              <a:t>doloso</a:t>
            </a:r>
            <a:r>
              <a:rPr lang="en-US" sz="1900" dirty="0" smtClean="0">
                <a:solidFill>
                  <a:srgbClr val="002060"/>
                </a:solidFill>
                <a:latin typeface="Aharoni" panose="02010803020104030203" pitchFamily="2" charset="-79"/>
                <a:cs typeface="Aharoni" panose="02010803020104030203" pitchFamily="2" charset="-79"/>
              </a:rPr>
              <a:t>, </a:t>
            </a:r>
            <a:r>
              <a:rPr lang="en-US" sz="1900" dirty="0" err="1" smtClean="0">
                <a:solidFill>
                  <a:srgbClr val="002060"/>
                </a:solidFill>
                <a:latin typeface="Aharoni" panose="02010803020104030203" pitchFamily="2" charset="-79"/>
                <a:cs typeface="Aharoni" panose="02010803020104030203" pitchFamily="2" charset="-79"/>
              </a:rPr>
              <a:t>mediante</a:t>
            </a:r>
            <a:r>
              <a:rPr lang="en-US" sz="1900" dirty="0" smtClean="0">
                <a:solidFill>
                  <a:srgbClr val="002060"/>
                </a:solidFill>
                <a:latin typeface="Aharoni" panose="02010803020104030203" pitchFamily="2" charset="-79"/>
                <a:cs typeface="Aharoni" panose="02010803020104030203" pitchFamily="2" charset="-79"/>
              </a:rPr>
              <a:t> </a:t>
            </a:r>
            <a:r>
              <a:rPr lang="en-US" sz="1900" dirty="0" err="1" smtClean="0">
                <a:solidFill>
                  <a:srgbClr val="002060"/>
                </a:solidFill>
                <a:latin typeface="Aharoni" panose="02010803020104030203" pitchFamily="2" charset="-79"/>
                <a:cs typeface="Aharoni" panose="02010803020104030203" pitchFamily="2" charset="-79"/>
              </a:rPr>
              <a:t>sentencia</a:t>
            </a:r>
            <a:r>
              <a:rPr lang="en-US" sz="1900" dirty="0" smtClean="0">
                <a:solidFill>
                  <a:srgbClr val="002060"/>
                </a:solidFill>
                <a:latin typeface="Aharoni" panose="02010803020104030203" pitchFamily="2" charset="-79"/>
                <a:cs typeface="Aharoni" panose="02010803020104030203" pitchFamily="2" charset="-79"/>
              </a:rPr>
              <a:t> </a:t>
            </a:r>
            <a:r>
              <a:rPr lang="en-US" sz="1900" dirty="0" err="1" smtClean="0">
                <a:solidFill>
                  <a:srgbClr val="002060"/>
                </a:solidFill>
                <a:latin typeface="Aharoni" panose="02010803020104030203" pitchFamily="2" charset="-79"/>
                <a:cs typeface="Aharoni" panose="02010803020104030203" pitchFamily="2" charset="-79"/>
              </a:rPr>
              <a:t>que</a:t>
            </a:r>
            <a:r>
              <a:rPr lang="en-US" sz="1900" dirty="0" smtClean="0">
                <a:solidFill>
                  <a:srgbClr val="002060"/>
                </a:solidFill>
                <a:latin typeface="Aharoni" panose="02010803020104030203" pitchFamily="2" charset="-79"/>
                <a:cs typeface="Aharoni" panose="02010803020104030203" pitchFamily="2" charset="-79"/>
              </a:rPr>
              <a:t> cause </a:t>
            </a:r>
            <a:r>
              <a:rPr lang="en-US" sz="1900" dirty="0" err="1" smtClean="0">
                <a:solidFill>
                  <a:srgbClr val="002060"/>
                </a:solidFill>
                <a:latin typeface="Aharoni" panose="02010803020104030203" pitchFamily="2" charset="-79"/>
                <a:cs typeface="Aharoni" panose="02010803020104030203" pitchFamily="2" charset="-79"/>
              </a:rPr>
              <a:t>estado</a:t>
            </a:r>
            <a:r>
              <a:rPr lang="en-US" sz="1900" dirty="0" smtClean="0">
                <a:solidFill>
                  <a:srgbClr val="002060"/>
                </a:solidFill>
                <a:latin typeface="Aharoni" panose="02010803020104030203" pitchFamily="2" charset="-79"/>
                <a:cs typeface="Aharoni" panose="02010803020104030203" pitchFamily="2" charset="-79"/>
              </a:rPr>
              <a:t>, o </a:t>
            </a:r>
            <a:r>
              <a:rPr lang="en-US" sz="1900" dirty="0" err="1" smtClean="0">
                <a:solidFill>
                  <a:srgbClr val="002060"/>
                </a:solidFill>
                <a:latin typeface="Aharoni" panose="02010803020104030203" pitchFamily="2" charset="-79"/>
                <a:cs typeface="Aharoni" panose="02010803020104030203" pitchFamily="2" charset="-79"/>
              </a:rPr>
              <a:t>que</a:t>
            </a:r>
            <a:r>
              <a:rPr lang="en-US" sz="1900" dirty="0" smtClean="0">
                <a:solidFill>
                  <a:srgbClr val="002060"/>
                </a:solidFill>
                <a:latin typeface="Aharoni" panose="02010803020104030203" pitchFamily="2" charset="-79"/>
                <a:cs typeface="Aharoni" panose="02010803020104030203" pitchFamily="2" charset="-79"/>
              </a:rPr>
              <a:t> </a:t>
            </a:r>
            <a:r>
              <a:rPr lang="en-US" sz="1900" dirty="0" err="1" smtClean="0">
                <a:solidFill>
                  <a:srgbClr val="002060"/>
                </a:solidFill>
                <a:latin typeface="Aharoni" panose="02010803020104030203" pitchFamily="2" charset="-79"/>
                <a:cs typeface="Aharoni" panose="02010803020104030203" pitchFamily="2" charset="-79"/>
              </a:rPr>
              <a:t>haya</a:t>
            </a:r>
            <a:r>
              <a:rPr lang="en-US" sz="1900" dirty="0" smtClean="0">
                <a:solidFill>
                  <a:srgbClr val="002060"/>
                </a:solidFill>
                <a:latin typeface="Aharoni" panose="02010803020104030203" pitchFamily="2" charset="-79"/>
                <a:cs typeface="Aharoni" panose="02010803020104030203" pitchFamily="2" charset="-79"/>
              </a:rPr>
              <a:t> </a:t>
            </a:r>
            <a:r>
              <a:rPr lang="en-US" sz="1900" dirty="0" err="1" smtClean="0">
                <a:solidFill>
                  <a:srgbClr val="002060"/>
                </a:solidFill>
                <a:latin typeface="Aharoni" panose="02010803020104030203" pitchFamily="2" charset="-79"/>
                <a:cs typeface="Aharoni" panose="02010803020104030203" pitchFamily="2" charset="-79"/>
              </a:rPr>
              <a:t>quedado</a:t>
            </a:r>
            <a:r>
              <a:rPr lang="en-US" sz="1900" dirty="0" smtClean="0">
                <a:solidFill>
                  <a:srgbClr val="002060"/>
                </a:solidFill>
                <a:latin typeface="Aharoni" panose="02010803020104030203" pitchFamily="2" charset="-79"/>
                <a:cs typeface="Aharoni" panose="02010803020104030203" pitchFamily="2" charset="-79"/>
              </a:rPr>
              <a:t> </a:t>
            </a:r>
            <a:r>
              <a:rPr lang="en-US" sz="1900" dirty="0" err="1" smtClean="0">
                <a:solidFill>
                  <a:srgbClr val="002060"/>
                </a:solidFill>
                <a:latin typeface="Aharoni" panose="02010803020104030203" pitchFamily="2" charset="-79"/>
                <a:cs typeface="Aharoni" panose="02010803020104030203" pitchFamily="2" charset="-79"/>
              </a:rPr>
              <a:t>consentida</a:t>
            </a:r>
            <a:r>
              <a:rPr lang="en-US" sz="1900" dirty="0" smtClean="0">
                <a:solidFill>
                  <a:srgbClr val="002060"/>
                </a:solidFill>
                <a:latin typeface="Aharoni" panose="02010803020104030203" pitchFamily="2" charset="-79"/>
                <a:cs typeface="Aharoni" panose="02010803020104030203" pitchFamily="2" charset="-79"/>
              </a:rPr>
              <a:t>, o </a:t>
            </a:r>
            <a:r>
              <a:rPr lang="en-US" sz="1900" dirty="0" err="1" smtClean="0">
                <a:solidFill>
                  <a:srgbClr val="002060"/>
                </a:solidFill>
                <a:latin typeface="Aharoni" panose="02010803020104030203" pitchFamily="2" charset="-79"/>
                <a:cs typeface="Aharoni" panose="02010803020104030203" pitchFamily="2" charset="-79"/>
              </a:rPr>
              <a:t>ejecutoriada</a:t>
            </a:r>
            <a:r>
              <a:rPr lang="en-US" sz="1900" dirty="0" smtClean="0">
                <a:solidFill>
                  <a:srgbClr val="002060"/>
                </a:solidFill>
                <a:latin typeface="Aharoni" panose="02010803020104030203" pitchFamily="2" charset="-79"/>
                <a:cs typeface="Aharoni" panose="02010803020104030203" pitchFamily="2" charset="-79"/>
              </a:rPr>
              <a:t>, </a:t>
            </a:r>
            <a:r>
              <a:rPr lang="en-US" sz="1900" dirty="0" err="1" smtClean="0">
                <a:solidFill>
                  <a:srgbClr val="002060"/>
                </a:solidFill>
                <a:latin typeface="Aharoni" panose="02010803020104030203" pitchFamily="2" charset="-79"/>
                <a:cs typeface="Aharoni" panose="02010803020104030203" pitchFamily="2" charset="-79"/>
              </a:rPr>
              <a:t>culmina</a:t>
            </a:r>
            <a:r>
              <a:rPr lang="en-US" sz="1900" dirty="0" smtClean="0">
                <a:solidFill>
                  <a:srgbClr val="002060"/>
                </a:solidFill>
                <a:latin typeface="Aharoni" panose="02010803020104030203" pitchFamily="2" charset="-79"/>
                <a:cs typeface="Aharoni" panose="02010803020104030203" pitchFamily="2" charset="-79"/>
              </a:rPr>
              <a:t> </a:t>
            </a:r>
            <a:r>
              <a:rPr lang="en-US" sz="1900" dirty="0" err="1" smtClean="0">
                <a:solidFill>
                  <a:srgbClr val="002060"/>
                </a:solidFill>
                <a:latin typeface="Aharoni" panose="02010803020104030203" pitchFamily="2" charset="-79"/>
                <a:cs typeface="Aharoni" panose="02010803020104030203" pitchFamily="2" charset="-79"/>
              </a:rPr>
              <a:t>su</a:t>
            </a:r>
            <a:r>
              <a:rPr lang="en-US" sz="1900" dirty="0" smtClean="0">
                <a:solidFill>
                  <a:srgbClr val="002060"/>
                </a:solidFill>
                <a:latin typeface="Aharoni" panose="02010803020104030203" pitchFamily="2" charset="-79"/>
                <a:cs typeface="Aharoni" panose="02010803020104030203" pitchFamily="2" charset="-79"/>
              </a:rPr>
              <a:t> relación con la </a:t>
            </a:r>
            <a:r>
              <a:rPr lang="en-US" sz="1900" dirty="0" err="1" smtClean="0">
                <a:solidFill>
                  <a:srgbClr val="002060"/>
                </a:solidFill>
                <a:latin typeface="Aharoni" panose="02010803020104030203" pitchFamily="2" charset="-79"/>
                <a:cs typeface="Aharoni" panose="02010803020104030203" pitchFamily="2" charset="-79"/>
              </a:rPr>
              <a:t>entidad</a:t>
            </a:r>
            <a:r>
              <a:rPr lang="en-US" sz="1900" dirty="0" smtClean="0">
                <a:solidFill>
                  <a:srgbClr val="002060"/>
                </a:solidFill>
                <a:latin typeface="Aharoni" panose="02010803020104030203" pitchFamily="2" charset="-79"/>
                <a:cs typeface="Aharoni" panose="02010803020104030203" pitchFamily="2" charset="-79"/>
              </a:rPr>
              <a:t>. </a:t>
            </a:r>
            <a:endParaRPr lang="es-PE" sz="1900" dirty="0" smtClean="0">
              <a:solidFill>
                <a:srgbClr val="002060"/>
              </a:solidFill>
              <a:latin typeface="Aharoni" panose="02010803020104030203" pitchFamily="2" charset="-79"/>
              <a:cs typeface="Aharoni" panose="02010803020104030203" pitchFamily="2" charset="-79"/>
            </a:endParaRPr>
          </a:p>
          <a:p>
            <a:endParaRPr lang="es-PE" dirty="0"/>
          </a:p>
        </p:txBody>
      </p:sp>
    </p:spTree>
    <p:extLst>
      <p:ext uri="{BB962C8B-B14F-4D97-AF65-F5344CB8AC3E}">
        <p14:creationId xmlns:p14="http://schemas.microsoft.com/office/powerpoint/2010/main" val="418739830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763688" y="2636912"/>
            <a:ext cx="5544616" cy="1569660"/>
          </a:xfrm>
          <a:prstGeom prst="rect">
            <a:avLst/>
          </a:prstGeom>
        </p:spPr>
        <p:txBody>
          <a:bodyPr wrap="square">
            <a:spAutoFit/>
          </a:bodyPr>
          <a:lstStyle/>
          <a:p>
            <a:pPr algn="ctr"/>
            <a:r>
              <a:rPr lang="es-PE" sz="4800" dirty="0" smtClean="0">
                <a:solidFill>
                  <a:srgbClr val="FF0000"/>
                </a:solidFill>
                <a:latin typeface="Berlin Sans FB Demi" panose="020E0802020502020306" pitchFamily="34" charset="0"/>
              </a:rPr>
              <a:t>SANCIONES APLICABLES</a:t>
            </a:r>
            <a:endParaRPr lang="es-PE" sz="4800" dirty="0">
              <a:solidFill>
                <a:srgbClr val="002060"/>
              </a:solidFill>
              <a:latin typeface="Berlin Sans FB Demi" panose="020E0802020502020306" pitchFamily="34" charset="0"/>
            </a:endParaRPr>
          </a:p>
        </p:txBody>
      </p:sp>
    </p:spTree>
    <p:extLst>
      <p:ext uri="{BB962C8B-B14F-4D97-AF65-F5344CB8AC3E}">
        <p14:creationId xmlns:p14="http://schemas.microsoft.com/office/powerpoint/2010/main" val="333723536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835696" y="2708920"/>
            <a:ext cx="5544616" cy="830997"/>
          </a:xfrm>
          <a:prstGeom prst="rect">
            <a:avLst/>
          </a:prstGeom>
        </p:spPr>
        <p:txBody>
          <a:bodyPr wrap="square">
            <a:spAutoFit/>
          </a:bodyPr>
          <a:lstStyle/>
          <a:p>
            <a:pPr algn="ctr"/>
            <a:r>
              <a:rPr lang="es-PE" sz="4800" dirty="0" smtClean="0">
                <a:solidFill>
                  <a:srgbClr val="FF0000"/>
                </a:solidFill>
                <a:latin typeface="Berlin Sans FB Demi" panose="020E0802020502020306" pitchFamily="34" charset="0"/>
              </a:rPr>
              <a:t>La amonestación</a:t>
            </a:r>
            <a:endParaRPr lang="es-PE" sz="4800" dirty="0">
              <a:solidFill>
                <a:srgbClr val="002060"/>
              </a:solidFill>
              <a:latin typeface="Berlin Sans FB Demi" panose="020E0802020502020306" pitchFamily="34" charset="0"/>
            </a:endParaRPr>
          </a:p>
        </p:txBody>
      </p:sp>
    </p:spTree>
    <p:extLst>
      <p:ext uri="{BB962C8B-B14F-4D97-AF65-F5344CB8AC3E}">
        <p14:creationId xmlns:p14="http://schemas.microsoft.com/office/powerpoint/2010/main" val="298390413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827584" y="620688"/>
            <a:ext cx="7488832" cy="5878532"/>
          </a:xfrm>
          <a:prstGeom prst="rect">
            <a:avLst/>
          </a:prstGeom>
          <a:noFill/>
        </p:spPr>
        <p:txBody>
          <a:bodyPr wrap="square" rtlCol="0">
            <a:spAutoFit/>
          </a:bodyPr>
          <a:lstStyle/>
          <a:p>
            <a:pPr algn="just"/>
            <a:endParaRPr lang="es-PE" sz="1600" i="1" dirty="0">
              <a:solidFill>
                <a:srgbClr val="002060"/>
              </a:solidFill>
              <a:latin typeface="Aharoni" panose="02010803020104030203" pitchFamily="2" charset="-79"/>
              <a:cs typeface="Aharoni" panose="02010803020104030203" pitchFamily="2" charset="-79"/>
            </a:endParaRPr>
          </a:p>
          <a:p>
            <a:pPr algn="ctr"/>
            <a:endParaRPr lang="es-PE" dirty="0">
              <a:solidFill>
                <a:srgbClr val="002060"/>
              </a:solidFill>
              <a:latin typeface="Aharoni" panose="02010803020104030203" pitchFamily="2" charset="-79"/>
              <a:cs typeface="Aharoni" panose="02010803020104030203" pitchFamily="2" charset="-79"/>
            </a:endParaRPr>
          </a:p>
          <a:p>
            <a:pPr marL="342900" indent="-342900" algn="just">
              <a:buFont typeface="Wingdings" panose="05000000000000000000" pitchFamily="2" charset="2"/>
              <a:buChar char="Ø"/>
            </a:pPr>
            <a:r>
              <a:rPr lang="es-PE" sz="1900" dirty="0" smtClean="0">
                <a:solidFill>
                  <a:srgbClr val="002060"/>
                </a:solidFill>
                <a:latin typeface="Aharoni" panose="02010803020104030203" pitchFamily="2" charset="-79"/>
                <a:cs typeface="Aharoni" panose="02010803020104030203" pitchFamily="2" charset="-79"/>
              </a:rPr>
              <a:t>La amonestación es verbal o escrita. </a:t>
            </a:r>
          </a:p>
          <a:p>
            <a:pPr marL="342900" indent="-342900" algn="just"/>
            <a:endParaRPr lang="es-PE" sz="1900" dirty="0" smtClean="0">
              <a:solidFill>
                <a:srgbClr val="002060"/>
              </a:solidFill>
              <a:latin typeface="Aharoni" panose="02010803020104030203" pitchFamily="2" charset="-79"/>
              <a:cs typeface="Aharoni" panose="02010803020104030203" pitchFamily="2" charset="-79"/>
            </a:endParaRPr>
          </a:p>
          <a:p>
            <a:pPr marL="342900" indent="-342900" algn="just"/>
            <a:endParaRPr lang="es-PE" sz="1900" dirty="0" smtClean="0">
              <a:solidFill>
                <a:srgbClr val="002060"/>
              </a:solidFill>
              <a:latin typeface="Aharoni" panose="02010803020104030203" pitchFamily="2" charset="-79"/>
              <a:cs typeface="Aharoni" panose="02010803020104030203" pitchFamily="2" charset="-79"/>
            </a:endParaRPr>
          </a:p>
          <a:p>
            <a:pPr marL="342900" indent="-342900" algn="just">
              <a:buFont typeface="Wingdings" panose="05000000000000000000" pitchFamily="2" charset="2"/>
              <a:buChar char="Ø"/>
            </a:pPr>
            <a:r>
              <a:rPr lang="es-PE" sz="1900" dirty="0" smtClean="0">
                <a:solidFill>
                  <a:srgbClr val="002060"/>
                </a:solidFill>
                <a:latin typeface="Aharoni" panose="02010803020104030203" pitchFamily="2" charset="-79"/>
                <a:cs typeface="Aharoni" panose="02010803020104030203" pitchFamily="2" charset="-79"/>
              </a:rPr>
              <a:t>La </a:t>
            </a:r>
            <a:r>
              <a:rPr lang="es-PE" sz="1900" dirty="0" smtClean="0">
                <a:solidFill>
                  <a:srgbClr val="FF0000"/>
                </a:solidFill>
                <a:latin typeface="Aharoni" panose="02010803020104030203" pitchFamily="2" charset="-79"/>
                <a:cs typeface="Aharoni" panose="02010803020104030203" pitchFamily="2" charset="-79"/>
              </a:rPr>
              <a:t>amonestación verbal </a:t>
            </a:r>
            <a:r>
              <a:rPr lang="es-PE" sz="1900" dirty="0" smtClean="0">
                <a:solidFill>
                  <a:srgbClr val="002060"/>
                </a:solidFill>
                <a:latin typeface="Aharoni" panose="02010803020104030203" pitchFamily="2" charset="-79"/>
                <a:cs typeface="Aharoni" panose="02010803020104030203" pitchFamily="2" charset="-79"/>
              </a:rPr>
              <a:t>la efectúa el jefe inmediato en forma personal y reservada. </a:t>
            </a:r>
          </a:p>
          <a:p>
            <a:pPr marL="342900" indent="-342900" algn="just"/>
            <a:endParaRPr lang="es-PE" sz="1900" dirty="0" smtClean="0">
              <a:solidFill>
                <a:srgbClr val="002060"/>
              </a:solidFill>
              <a:latin typeface="Aharoni" panose="02010803020104030203" pitchFamily="2" charset="-79"/>
              <a:cs typeface="Aharoni" panose="02010803020104030203" pitchFamily="2" charset="-79"/>
            </a:endParaRPr>
          </a:p>
          <a:p>
            <a:pPr marL="342900" indent="-342900" algn="just">
              <a:buFont typeface="Wingdings" panose="05000000000000000000" pitchFamily="2" charset="2"/>
              <a:buChar char="Ø"/>
            </a:pPr>
            <a:r>
              <a:rPr lang="es-PE" sz="1900" dirty="0" smtClean="0">
                <a:solidFill>
                  <a:srgbClr val="002060"/>
                </a:solidFill>
                <a:latin typeface="Aharoni" panose="02010803020104030203" pitchFamily="2" charset="-79"/>
                <a:cs typeface="Aharoni" panose="02010803020104030203" pitchFamily="2" charset="-79"/>
              </a:rPr>
              <a:t>Para el caso de </a:t>
            </a:r>
            <a:r>
              <a:rPr lang="es-PE" sz="1900" dirty="0" smtClean="0">
                <a:solidFill>
                  <a:srgbClr val="FF0000"/>
                </a:solidFill>
                <a:latin typeface="Aharoni" panose="02010803020104030203" pitchFamily="2" charset="-79"/>
                <a:cs typeface="Aharoni" panose="02010803020104030203" pitchFamily="2" charset="-79"/>
              </a:rPr>
              <a:t>amonestación escrita </a:t>
            </a:r>
            <a:r>
              <a:rPr lang="es-PE" sz="1900" dirty="0" smtClean="0">
                <a:solidFill>
                  <a:srgbClr val="002060"/>
                </a:solidFill>
                <a:latin typeface="Aharoni" panose="02010803020104030203" pitchFamily="2" charset="-79"/>
                <a:cs typeface="Aharoni" panose="02010803020104030203" pitchFamily="2" charset="-79"/>
              </a:rPr>
              <a:t>la sanción se aplica previo proceso administrativo disciplinario. Es impuesta por el jefe inmediato. </a:t>
            </a:r>
          </a:p>
          <a:p>
            <a:pPr marL="342900" indent="-342900" algn="just">
              <a:buFont typeface="Wingdings" panose="05000000000000000000" pitchFamily="2" charset="2"/>
              <a:buChar char="Ø"/>
            </a:pPr>
            <a:endParaRPr lang="es-PE" sz="1900" dirty="0" smtClean="0">
              <a:solidFill>
                <a:srgbClr val="002060"/>
              </a:solidFill>
              <a:latin typeface="Aharoni" panose="02010803020104030203" pitchFamily="2" charset="-79"/>
              <a:cs typeface="Aharoni" panose="02010803020104030203" pitchFamily="2" charset="-79"/>
            </a:endParaRPr>
          </a:p>
          <a:p>
            <a:pPr marL="342900" indent="12700" algn="just"/>
            <a:r>
              <a:rPr lang="es-PE" sz="1900" dirty="0" smtClean="0">
                <a:solidFill>
                  <a:srgbClr val="002060"/>
                </a:solidFill>
                <a:latin typeface="Aharoni" panose="02010803020104030203" pitchFamily="2" charset="-79"/>
                <a:cs typeface="Aharoni" panose="02010803020104030203" pitchFamily="2" charset="-79"/>
              </a:rPr>
              <a:t>- La sanción se oficializa por resolución del jefe de recursos humanos o quien haga sus veces. </a:t>
            </a:r>
          </a:p>
          <a:p>
            <a:pPr marL="342900" indent="12700" algn="just">
              <a:buFont typeface="Wingdings" panose="05000000000000000000" pitchFamily="2" charset="2"/>
              <a:buChar char="Ø"/>
            </a:pPr>
            <a:endParaRPr lang="es-PE" sz="1900" dirty="0" smtClean="0">
              <a:solidFill>
                <a:srgbClr val="002060"/>
              </a:solidFill>
              <a:latin typeface="Aharoni" panose="02010803020104030203" pitchFamily="2" charset="-79"/>
              <a:cs typeface="Aharoni" panose="02010803020104030203" pitchFamily="2" charset="-79"/>
            </a:endParaRPr>
          </a:p>
          <a:p>
            <a:pPr marL="342900" indent="12700" algn="just"/>
            <a:r>
              <a:rPr lang="es-PE" sz="1900" dirty="0" smtClean="0">
                <a:solidFill>
                  <a:srgbClr val="002060"/>
                </a:solidFill>
                <a:latin typeface="Aharoni" panose="02010803020104030203" pitchFamily="2" charset="-79"/>
                <a:cs typeface="Aharoni" panose="02010803020104030203" pitchFamily="2" charset="-79"/>
              </a:rPr>
              <a:t>- La apelación es resuelta por el jefe de recursos humanos o quien haga sus veces.</a:t>
            </a:r>
          </a:p>
          <a:p>
            <a:pPr marL="342900" indent="-342900" algn="just">
              <a:buFont typeface="Wingdings" panose="05000000000000000000" pitchFamily="2" charset="2"/>
              <a:buChar char="Ø"/>
            </a:pPr>
            <a:endParaRPr lang="es-PE" sz="1900" dirty="0" smtClean="0">
              <a:solidFill>
                <a:srgbClr val="002060"/>
              </a:solidFill>
              <a:latin typeface="Aharoni" panose="02010803020104030203" pitchFamily="2" charset="-79"/>
              <a:cs typeface="Aharoni" panose="02010803020104030203" pitchFamily="2" charset="-79"/>
            </a:endParaRPr>
          </a:p>
          <a:p>
            <a:pPr marL="342900" indent="-342900" algn="just">
              <a:buFont typeface="Wingdings" panose="05000000000000000000" pitchFamily="2" charset="2"/>
              <a:buChar char="Ø"/>
            </a:pPr>
            <a:endParaRPr lang="es-PE" sz="1900" dirty="0" smtClean="0">
              <a:solidFill>
                <a:srgbClr val="002060"/>
              </a:solidFill>
              <a:latin typeface="Aharoni" panose="02010803020104030203" pitchFamily="2" charset="-79"/>
              <a:cs typeface="Aharoni" panose="02010803020104030203" pitchFamily="2" charset="-79"/>
            </a:endParaRPr>
          </a:p>
          <a:p>
            <a:pPr marL="342900" indent="-342900" algn="just">
              <a:buFont typeface="Wingdings" panose="05000000000000000000" pitchFamily="2" charset="2"/>
              <a:buChar char="Ø"/>
            </a:pPr>
            <a:endParaRPr lang="es-PE" sz="1900" dirty="0" smtClean="0">
              <a:solidFill>
                <a:srgbClr val="002060"/>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417686960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835696" y="2708920"/>
            <a:ext cx="5544616" cy="830997"/>
          </a:xfrm>
          <a:prstGeom prst="rect">
            <a:avLst/>
          </a:prstGeom>
        </p:spPr>
        <p:txBody>
          <a:bodyPr wrap="square">
            <a:spAutoFit/>
          </a:bodyPr>
          <a:lstStyle/>
          <a:p>
            <a:pPr algn="ctr"/>
            <a:r>
              <a:rPr lang="es-PE" sz="4800" dirty="0" smtClean="0">
                <a:solidFill>
                  <a:srgbClr val="FF0000"/>
                </a:solidFill>
                <a:latin typeface="Berlin Sans FB Demi" panose="020E0802020502020306" pitchFamily="34" charset="0"/>
              </a:rPr>
              <a:t>La suspensión</a:t>
            </a:r>
            <a:endParaRPr lang="es-PE" sz="4800" dirty="0">
              <a:solidFill>
                <a:srgbClr val="002060"/>
              </a:solidFill>
              <a:latin typeface="Berlin Sans FB Demi" panose="020E0802020502020306" pitchFamily="34" charset="0"/>
            </a:endParaRPr>
          </a:p>
        </p:txBody>
      </p:sp>
    </p:spTree>
    <p:extLst>
      <p:ext uri="{BB962C8B-B14F-4D97-AF65-F5344CB8AC3E}">
        <p14:creationId xmlns:p14="http://schemas.microsoft.com/office/powerpoint/2010/main" val="29839041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763688" y="2636912"/>
            <a:ext cx="5544616" cy="1754326"/>
          </a:xfrm>
          <a:prstGeom prst="rect">
            <a:avLst/>
          </a:prstGeom>
        </p:spPr>
        <p:txBody>
          <a:bodyPr wrap="square">
            <a:spAutoFit/>
          </a:bodyPr>
          <a:lstStyle/>
          <a:p>
            <a:pPr algn="ctr"/>
            <a:r>
              <a:rPr lang="es-PE" sz="5400" dirty="0" smtClean="0">
                <a:solidFill>
                  <a:srgbClr val="FF0000"/>
                </a:solidFill>
                <a:latin typeface="Berlin Sans FB Demi" panose="020E0802020502020306" pitchFamily="34" charset="0"/>
              </a:rPr>
              <a:t>POTESTAD DISCIPLINARIA </a:t>
            </a:r>
            <a:endParaRPr lang="es-PE" sz="5400" dirty="0">
              <a:solidFill>
                <a:srgbClr val="002060"/>
              </a:solidFill>
              <a:latin typeface="Berlin Sans FB Demi" panose="020E0802020502020306" pitchFamily="34" charset="0"/>
            </a:endParaRPr>
          </a:p>
        </p:txBody>
      </p:sp>
    </p:spTree>
    <p:extLst>
      <p:ext uri="{BB962C8B-B14F-4D97-AF65-F5344CB8AC3E}">
        <p14:creationId xmlns:p14="http://schemas.microsoft.com/office/powerpoint/2010/main" val="418778554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827584" y="1052736"/>
            <a:ext cx="7488832" cy="5293757"/>
          </a:xfrm>
          <a:prstGeom prst="rect">
            <a:avLst/>
          </a:prstGeom>
          <a:noFill/>
        </p:spPr>
        <p:txBody>
          <a:bodyPr wrap="square" rtlCol="0">
            <a:spAutoFit/>
          </a:bodyPr>
          <a:lstStyle/>
          <a:p>
            <a:pPr algn="just"/>
            <a:endParaRPr lang="es-PE" sz="1600" i="1" dirty="0">
              <a:solidFill>
                <a:srgbClr val="002060"/>
              </a:solidFill>
              <a:latin typeface="Aharoni" panose="02010803020104030203" pitchFamily="2" charset="-79"/>
              <a:cs typeface="Aharoni" panose="02010803020104030203" pitchFamily="2" charset="-79"/>
            </a:endParaRPr>
          </a:p>
          <a:p>
            <a:pPr algn="ctr"/>
            <a:endParaRPr lang="es-PE" dirty="0">
              <a:solidFill>
                <a:srgbClr val="002060"/>
              </a:solidFill>
              <a:latin typeface="Aharoni" panose="02010803020104030203" pitchFamily="2" charset="-79"/>
              <a:cs typeface="Aharoni" panose="02010803020104030203" pitchFamily="2" charset="-79"/>
            </a:endParaRPr>
          </a:p>
          <a:p>
            <a:pPr marL="342900" indent="-342900" algn="just">
              <a:buFont typeface="Wingdings" panose="05000000000000000000" pitchFamily="2" charset="2"/>
              <a:buChar char="Ø"/>
            </a:pPr>
            <a:r>
              <a:rPr lang="es-PE" sz="1900" dirty="0" smtClean="0">
                <a:solidFill>
                  <a:srgbClr val="002060"/>
                </a:solidFill>
                <a:latin typeface="Aharoni" panose="02010803020104030203" pitchFamily="2" charset="-79"/>
                <a:cs typeface="Aharoni" panose="02010803020104030203" pitchFamily="2" charset="-79"/>
              </a:rPr>
              <a:t>La suspensión sin goce de remuneraciones se aplica desde un (1) días hasta por un máximo de trescientos sesenta y cinco (365) días calendario previo procedimiento administrativo disciplinario. </a:t>
            </a:r>
          </a:p>
          <a:p>
            <a:pPr marL="342900" indent="-342900" algn="just">
              <a:buFont typeface="Wingdings" panose="05000000000000000000" pitchFamily="2" charset="2"/>
              <a:buChar char="Ø"/>
            </a:pPr>
            <a:endParaRPr lang="es-PE" sz="1900" dirty="0" smtClean="0">
              <a:solidFill>
                <a:srgbClr val="002060"/>
              </a:solidFill>
              <a:latin typeface="Aharoni" panose="02010803020104030203" pitchFamily="2" charset="-79"/>
              <a:cs typeface="Aharoni" panose="02010803020104030203" pitchFamily="2" charset="-79"/>
            </a:endParaRPr>
          </a:p>
          <a:p>
            <a:pPr marL="342900" indent="-342900" algn="just">
              <a:buFont typeface="Wingdings" panose="05000000000000000000" pitchFamily="2" charset="2"/>
              <a:buChar char="Ø"/>
            </a:pPr>
            <a:r>
              <a:rPr lang="es-PE" sz="1900" dirty="0" smtClean="0">
                <a:solidFill>
                  <a:srgbClr val="002060"/>
                </a:solidFill>
                <a:latin typeface="Aharoni" panose="02010803020104030203" pitchFamily="2" charset="-79"/>
                <a:cs typeface="Aharoni" panose="02010803020104030203" pitchFamily="2" charset="-79"/>
              </a:rPr>
              <a:t>El número de días de suspensión es propuesto por el jefe inmediato y aprobado por el jefe de recursos humanos o quien haga sus veces, el cual puede modificar la sanción propuesta.</a:t>
            </a:r>
          </a:p>
          <a:p>
            <a:pPr marL="342900" indent="-342900" algn="just"/>
            <a:endParaRPr lang="es-PE" sz="1900" dirty="0" smtClean="0">
              <a:solidFill>
                <a:srgbClr val="002060"/>
              </a:solidFill>
              <a:latin typeface="Aharoni" panose="02010803020104030203" pitchFamily="2" charset="-79"/>
              <a:cs typeface="Aharoni" panose="02010803020104030203" pitchFamily="2" charset="-79"/>
            </a:endParaRPr>
          </a:p>
          <a:p>
            <a:pPr marL="342900" indent="-342900" algn="just">
              <a:buFont typeface="Wingdings" panose="05000000000000000000" pitchFamily="2" charset="2"/>
              <a:buChar char="Ø"/>
            </a:pPr>
            <a:r>
              <a:rPr lang="es-PE" sz="1900" dirty="0" smtClean="0">
                <a:solidFill>
                  <a:srgbClr val="002060"/>
                </a:solidFill>
                <a:latin typeface="Aharoni" panose="02010803020104030203" pitchFamily="2" charset="-79"/>
                <a:cs typeface="Aharoni" panose="02010803020104030203" pitchFamily="2" charset="-79"/>
              </a:rPr>
              <a:t>La sanción se oficializa por resolución del jefe de recursos humanos o quien haga su veces. La apelación es resuelta por el Tribunal del Servicio Civil.</a:t>
            </a:r>
          </a:p>
          <a:p>
            <a:pPr marL="342900" indent="-342900" algn="just">
              <a:buFont typeface="Wingdings" panose="05000000000000000000" pitchFamily="2" charset="2"/>
              <a:buChar char="Ø"/>
            </a:pPr>
            <a:endParaRPr lang="es-PE" sz="1900" dirty="0" smtClean="0">
              <a:solidFill>
                <a:srgbClr val="002060"/>
              </a:solidFill>
              <a:latin typeface="Aharoni" panose="02010803020104030203" pitchFamily="2" charset="-79"/>
              <a:cs typeface="Aharoni" panose="02010803020104030203" pitchFamily="2" charset="-79"/>
            </a:endParaRPr>
          </a:p>
          <a:p>
            <a:pPr marL="342900" indent="-342900" algn="just">
              <a:buFont typeface="Wingdings" panose="05000000000000000000" pitchFamily="2" charset="2"/>
              <a:buChar char="Ø"/>
            </a:pPr>
            <a:endParaRPr lang="es-PE" sz="1900" dirty="0" smtClean="0">
              <a:solidFill>
                <a:srgbClr val="002060"/>
              </a:solidFill>
              <a:latin typeface="Aharoni" panose="02010803020104030203" pitchFamily="2" charset="-79"/>
              <a:cs typeface="Aharoni" panose="02010803020104030203" pitchFamily="2" charset="-79"/>
            </a:endParaRPr>
          </a:p>
          <a:p>
            <a:pPr marL="342900" indent="-342900" algn="just">
              <a:buFont typeface="Wingdings" panose="05000000000000000000" pitchFamily="2" charset="2"/>
              <a:buChar char="Ø"/>
            </a:pPr>
            <a:endParaRPr lang="es-PE" sz="1900" dirty="0" smtClean="0">
              <a:solidFill>
                <a:srgbClr val="002060"/>
              </a:solidFill>
              <a:latin typeface="Aharoni" panose="02010803020104030203" pitchFamily="2" charset="-79"/>
              <a:cs typeface="Aharoni" panose="02010803020104030203" pitchFamily="2" charset="-79"/>
            </a:endParaRPr>
          </a:p>
          <a:p>
            <a:pPr marL="342900" indent="-342900" algn="just">
              <a:buFont typeface="Wingdings" panose="05000000000000000000" pitchFamily="2" charset="2"/>
              <a:buChar char="Ø"/>
            </a:pPr>
            <a:endParaRPr lang="es-PE" sz="1900" dirty="0" smtClean="0">
              <a:solidFill>
                <a:srgbClr val="002060"/>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417686960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835696" y="2708920"/>
            <a:ext cx="5544616" cy="830997"/>
          </a:xfrm>
          <a:prstGeom prst="rect">
            <a:avLst/>
          </a:prstGeom>
        </p:spPr>
        <p:txBody>
          <a:bodyPr wrap="square">
            <a:spAutoFit/>
          </a:bodyPr>
          <a:lstStyle/>
          <a:p>
            <a:pPr algn="ctr"/>
            <a:r>
              <a:rPr lang="es-PE" sz="4800" dirty="0" smtClean="0">
                <a:solidFill>
                  <a:srgbClr val="FF0000"/>
                </a:solidFill>
                <a:latin typeface="Berlin Sans FB Demi" panose="020E0802020502020306" pitchFamily="34" charset="0"/>
              </a:rPr>
              <a:t>La destitución</a:t>
            </a:r>
            <a:endParaRPr lang="es-PE" sz="4800" dirty="0">
              <a:solidFill>
                <a:srgbClr val="002060"/>
              </a:solidFill>
              <a:latin typeface="Berlin Sans FB Demi" panose="020E0802020502020306" pitchFamily="34" charset="0"/>
            </a:endParaRPr>
          </a:p>
        </p:txBody>
      </p:sp>
    </p:spTree>
    <p:extLst>
      <p:ext uri="{BB962C8B-B14F-4D97-AF65-F5344CB8AC3E}">
        <p14:creationId xmlns:p14="http://schemas.microsoft.com/office/powerpoint/2010/main" val="275933248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827584" y="548680"/>
            <a:ext cx="7488832" cy="6247864"/>
          </a:xfrm>
          <a:prstGeom prst="rect">
            <a:avLst/>
          </a:prstGeom>
          <a:noFill/>
        </p:spPr>
        <p:txBody>
          <a:bodyPr wrap="square" rtlCol="0">
            <a:spAutoFit/>
          </a:bodyPr>
          <a:lstStyle/>
          <a:p>
            <a:pPr algn="just"/>
            <a:endParaRPr lang="es-PE" sz="1600" i="1" dirty="0">
              <a:solidFill>
                <a:srgbClr val="002060"/>
              </a:solidFill>
              <a:latin typeface="Aharoni" panose="02010803020104030203" pitchFamily="2" charset="-79"/>
              <a:cs typeface="Aharoni" panose="02010803020104030203" pitchFamily="2" charset="-79"/>
            </a:endParaRPr>
          </a:p>
          <a:p>
            <a:pPr algn="ctr"/>
            <a:endParaRPr lang="es-PE" dirty="0">
              <a:solidFill>
                <a:srgbClr val="002060"/>
              </a:solidFill>
              <a:latin typeface="Aharoni" panose="02010803020104030203" pitchFamily="2" charset="-79"/>
              <a:cs typeface="Aharoni" panose="02010803020104030203" pitchFamily="2" charset="-79"/>
            </a:endParaRPr>
          </a:p>
          <a:p>
            <a:pPr marL="342900" indent="-342900" algn="just">
              <a:buFont typeface="Wingdings" panose="05000000000000000000" pitchFamily="2" charset="2"/>
              <a:buChar char="Ø"/>
            </a:pPr>
            <a:r>
              <a:rPr lang="es-PE" sz="1900" dirty="0" smtClean="0">
                <a:solidFill>
                  <a:srgbClr val="002060"/>
                </a:solidFill>
                <a:latin typeface="Aharoni" panose="02010803020104030203" pitchFamily="2" charset="-79"/>
                <a:cs typeface="Aharoni" panose="02010803020104030203" pitchFamily="2" charset="-79"/>
              </a:rPr>
              <a:t>La destitución se </a:t>
            </a:r>
            <a:r>
              <a:rPr lang="es-PE" sz="1900" dirty="0">
                <a:solidFill>
                  <a:srgbClr val="002060"/>
                </a:solidFill>
                <a:latin typeface="Aharoni" panose="02010803020104030203" pitchFamily="2" charset="-79"/>
                <a:cs typeface="Aharoni" panose="02010803020104030203" pitchFamily="2" charset="-79"/>
              </a:rPr>
              <a:t>aplica previo proceso administrativo disciplinario por el jefe de recursos humanos o quien haga sus veces. </a:t>
            </a:r>
            <a:endParaRPr lang="es-PE" sz="1900" dirty="0" smtClean="0">
              <a:solidFill>
                <a:srgbClr val="002060"/>
              </a:solidFill>
              <a:latin typeface="Aharoni" panose="02010803020104030203" pitchFamily="2" charset="-79"/>
              <a:cs typeface="Aharoni" panose="02010803020104030203" pitchFamily="2" charset="-79"/>
            </a:endParaRPr>
          </a:p>
          <a:p>
            <a:pPr algn="just"/>
            <a:endParaRPr lang="es-PE" sz="1900" dirty="0">
              <a:solidFill>
                <a:srgbClr val="002060"/>
              </a:solidFill>
              <a:latin typeface="Aharoni" panose="02010803020104030203" pitchFamily="2" charset="-79"/>
              <a:cs typeface="Aharoni" panose="02010803020104030203" pitchFamily="2" charset="-79"/>
            </a:endParaRPr>
          </a:p>
          <a:p>
            <a:pPr marL="342900" indent="-342900" algn="just">
              <a:buFont typeface="Wingdings" panose="05000000000000000000" pitchFamily="2" charset="2"/>
              <a:buChar char="Ø"/>
            </a:pPr>
            <a:r>
              <a:rPr lang="es-PE" sz="1900" dirty="0" smtClean="0">
                <a:solidFill>
                  <a:srgbClr val="002060"/>
                </a:solidFill>
                <a:latin typeface="Aharoni" panose="02010803020104030203" pitchFamily="2" charset="-79"/>
                <a:cs typeface="Aharoni" panose="02010803020104030203" pitchFamily="2" charset="-79"/>
              </a:rPr>
              <a:t>Es </a:t>
            </a:r>
            <a:r>
              <a:rPr lang="es-PE" sz="1900" dirty="0">
                <a:solidFill>
                  <a:srgbClr val="002060"/>
                </a:solidFill>
                <a:latin typeface="Aharoni" panose="02010803020104030203" pitchFamily="2" charset="-79"/>
                <a:cs typeface="Aharoni" panose="02010803020104030203" pitchFamily="2" charset="-79"/>
              </a:rPr>
              <a:t>propuesta por el jefe de recursos humanos o quien haga sus veces y aprobada por el titular de la entidad </a:t>
            </a:r>
            <a:r>
              <a:rPr lang="es-PE" sz="1900" dirty="0" smtClean="0">
                <a:solidFill>
                  <a:srgbClr val="002060"/>
                </a:solidFill>
                <a:latin typeface="Aharoni" panose="02010803020104030203" pitchFamily="2" charset="-79"/>
                <a:cs typeface="Aharoni" panose="02010803020104030203" pitchFamily="2" charset="-79"/>
              </a:rPr>
              <a:t>pública</a:t>
            </a:r>
            <a:r>
              <a:rPr lang="es-PE" sz="1900" dirty="0">
                <a:solidFill>
                  <a:srgbClr val="002060"/>
                </a:solidFill>
                <a:latin typeface="Aharoni" panose="02010803020104030203" pitchFamily="2" charset="-79"/>
                <a:cs typeface="Aharoni" panose="02010803020104030203" pitchFamily="2" charset="-79"/>
              </a:rPr>
              <a:t>, el cual puede modificar la </a:t>
            </a:r>
            <a:r>
              <a:rPr lang="es-PE" sz="1900" dirty="0" smtClean="0">
                <a:solidFill>
                  <a:srgbClr val="002060"/>
                </a:solidFill>
                <a:latin typeface="Aharoni" panose="02010803020104030203" pitchFamily="2" charset="-79"/>
                <a:cs typeface="Aharoni" panose="02010803020104030203" pitchFamily="2" charset="-79"/>
              </a:rPr>
              <a:t>sanción </a:t>
            </a:r>
            <a:r>
              <a:rPr lang="es-PE" sz="1900" dirty="0">
                <a:solidFill>
                  <a:srgbClr val="002060"/>
                </a:solidFill>
                <a:latin typeface="Aharoni" panose="02010803020104030203" pitchFamily="2" charset="-79"/>
                <a:cs typeface="Aharoni" panose="02010803020104030203" pitchFamily="2" charset="-79"/>
              </a:rPr>
              <a:t>propuesta. </a:t>
            </a:r>
            <a:endParaRPr lang="es-PE" sz="1900" dirty="0" smtClean="0">
              <a:solidFill>
                <a:srgbClr val="002060"/>
              </a:solidFill>
              <a:latin typeface="Aharoni" panose="02010803020104030203" pitchFamily="2" charset="-79"/>
              <a:cs typeface="Aharoni" panose="02010803020104030203" pitchFamily="2" charset="-79"/>
            </a:endParaRPr>
          </a:p>
          <a:p>
            <a:pPr marL="342900" indent="-342900" algn="just">
              <a:buFont typeface="Wingdings" panose="05000000000000000000" pitchFamily="2" charset="2"/>
              <a:buChar char="Ø"/>
            </a:pPr>
            <a:endParaRPr lang="es-PE" sz="1900" dirty="0" smtClean="0">
              <a:solidFill>
                <a:srgbClr val="002060"/>
              </a:solidFill>
              <a:latin typeface="Aharoni" panose="02010803020104030203" pitchFamily="2" charset="-79"/>
              <a:cs typeface="Aharoni" panose="02010803020104030203" pitchFamily="2" charset="-79"/>
            </a:endParaRPr>
          </a:p>
          <a:p>
            <a:pPr marL="342900" indent="-342900" algn="just">
              <a:buFont typeface="Wingdings" panose="05000000000000000000" pitchFamily="2" charset="2"/>
              <a:buChar char="Ø"/>
            </a:pPr>
            <a:r>
              <a:rPr lang="es-PE" sz="1900" dirty="0" smtClean="0">
                <a:solidFill>
                  <a:srgbClr val="002060"/>
                </a:solidFill>
                <a:latin typeface="Aharoni" panose="02010803020104030203" pitchFamily="2" charset="-79"/>
                <a:cs typeface="Aharoni" panose="02010803020104030203" pitchFamily="2" charset="-79"/>
              </a:rPr>
              <a:t>El artículo 105 del reglamento de la LSC señala que una vez que la sanción de destitución haya quedado firme  o se haya agotado la vía administrativa permite dejar inhabilitado para ejercer el servicio civil por un plazo de </a:t>
            </a:r>
            <a:r>
              <a:rPr lang="es-PE" sz="2400" dirty="0" smtClean="0">
                <a:solidFill>
                  <a:srgbClr val="002060"/>
                </a:solidFill>
                <a:latin typeface="Aharoni" panose="02010803020104030203" pitchFamily="2" charset="-79"/>
                <a:cs typeface="Aharoni" panose="02010803020104030203" pitchFamily="2" charset="-79"/>
              </a:rPr>
              <a:t>5</a:t>
            </a:r>
            <a:r>
              <a:rPr lang="es-PE" sz="1900" dirty="0" smtClean="0">
                <a:solidFill>
                  <a:srgbClr val="002060"/>
                </a:solidFill>
                <a:latin typeface="Aharoni" panose="02010803020104030203" pitchFamily="2" charset="-79"/>
                <a:cs typeface="Aharoni" panose="02010803020104030203" pitchFamily="2" charset="-79"/>
              </a:rPr>
              <a:t> años calendario. </a:t>
            </a:r>
          </a:p>
          <a:p>
            <a:pPr algn="just"/>
            <a:endParaRPr lang="es-PE" sz="1900" dirty="0">
              <a:solidFill>
                <a:srgbClr val="002060"/>
              </a:solidFill>
              <a:latin typeface="Aharoni" panose="02010803020104030203" pitchFamily="2" charset="-79"/>
              <a:cs typeface="Aharoni" panose="02010803020104030203" pitchFamily="2" charset="-79"/>
            </a:endParaRPr>
          </a:p>
          <a:p>
            <a:pPr marL="342900" indent="-342900" algn="just">
              <a:buFont typeface="Wingdings" panose="05000000000000000000" pitchFamily="2" charset="2"/>
              <a:buChar char="Ø"/>
            </a:pPr>
            <a:r>
              <a:rPr lang="es-PE" sz="1900" dirty="0" smtClean="0">
                <a:solidFill>
                  <a:srgbClr val="002060"/>
                </a:solidFill>
                <a:latin typeface="Aharoni" panose="02010803020104030203" pitchFamily="2" charset="-79"/>
                <a:cs typeface="Aharoni" panose="02010803020104030203" pitchFamily="2" charset="-79"/>
              </a:rPr>
              <a:t>Se </a:t>
            </a:r>
            <a:r>
              <a:rPr lang="es-PE" sz="1900" dirty="0">
                <a:solidFill>
                  <a:srgbClr val="002060"/>
                </a:solidFill>
                <a:latin typeface="Aharoni" panose="02010803020104030203" pitchFamily="2" charset="-79"/>
                <a:cs typeface="Aharoni" panose="02010803020104030203" pitchFamily="2" charset="-79"/>
              </a:rPr>
              <a:t>oficializa por </a:t>
            </a:r>
            <a:r>
              <a:rPr lang="es-PE" sz="1900" dirty="0" smtClean="0">
                <a:solidFill>
                  <a:srgbClr val="002060"/>
                </a:solidFill>
                <a:latin typeface="Aharoni" panose="02010803020104030203" pitchFamily="2" charset="-79"/>
                <a:cs typeface="Aharoni" panose="02010803020104030203" pitchFamily="2" charset="-79"/>
              </a:rPr>
              <a:t>resolución </a:t>
            </a:r>
            <a:r>
              <a:rPr lang="es-PE" sz="1900" dirty="0">
                <a:solidFill>
                  <a:srgbClr val="002060"/>
                </a:solidFill>
                <a:latin typeface="Aharoni" panose="02010803020104030203" pitchFamily="2" charset="-79"/>
                <a:cs typeface="Aharoni" panose="02010803020104030203" pitchFamily="2" charset="-79"/>
              </a:rPr>
              <a:t>del titular de la entidad </a:t>
            </a:r>
            <a:r>
              <a:rPr lang="es-PE" sz="1900" dirty="0" smtClean="0">
                <a:solidFill>
                  <a:srgbClr val="002060"/>
                </a:solidFill>
                <a:latin typeface="Aharoni" panose="02010803020104030203" pitchFamily="2" charset="-79"/>
                <a:cs typeface="Aharoni" panose="02010803020104030203" pitchFamily="2" charset="-79"/>
              </a:rPr>
              <a:t>pública</a:t>
            </a:r>
            <a:r>
              <a:rPr lang="es-PE" sz="1900" dirty="0">
                <a:solidFill>
                  <a:srgbClr val="002060"/>
                </a:solidFill>
                <a:latin typeface="Aharoni" panose="02010803020104030203" pitchFamily="2" charset="-79"/>
                <a:cs typeface="Aharoni" panose="02010803020104030203" pitchFamily="2" charset="-79"/>
              </a:rPr>
              <a:t>. La </a:t>
            </a:r>
            <a:r>
              <a:rPr lang="es-PE" sz="1900" dirty="0" smtClean="0">
                <a:solidFill>
                  <a:srgbClr val="002060"/>
                </a:solidFill>
                <a:latin typeface="Aharoni" panose="02010803020104030203" pitchFamily="2" charset="-79"/>
                <a:cs typeface="Aharoni" panose="02010803020104030203" pitchFamily="2" charset="-79"/>
              </a:rPr>
              <a:t>apelación </a:t>
            </a:r>
            <a:r>
              <a:rPr lang="es-PE" sz="1900" dirty="0">
                <a:solidFill>
                  <a:srgbClr val="002060"/>
                </a:solidFill>
                <a:latin typeface="Aharoni" panose="02010803020104030203" pitchFamily="2" charset="-79"/>
                <a:cs typeface="Aharoni" panose="02010803020104030203" pitchFamily="2" charset="-79"/>
              </a:rPr>
              <a:t>es resuelta por el Tribunal del Servicio Civil.</a:t>
            </a:r>
            <a:endParaRPr lang="es-PE" sz="1900" dirty="0" smtClean="0">
              <a:solidFill>
                <a:srgbClr val="002060"/>
              </a:solidFill>
              <a:latin typeface="Aharoni" panose="02010803020104030203" pitchFamily="2" charset="-79"/>
              <a:cs typeface="Aharoni" panose="02010803020104030203" pitchFamily="2" charset="-79"/>
            </a:endParaRPr>
          </a:p>
          <a:p>
            <a:pPr marL="342900" indent="-342900" algn="just">
              <a:buFont typeface="Wingdings" panose="05000000000000000000" pitchFamily="2" charset="2"/>
              <a:buChar char="Ø"/>
            </a:pPr>
            <a:endParaRPr lang="es-PE" sz="1900" dirty="0" smtClean="0">
              <a:solidFill>
                <a:srgbClr val="002060"/>
              </a:solidFill>
              <a:latin typeface="Aharoni" panose="02010803020104030203" pitchFamily="2" charset="-79"/>
              <a:cs typeface="Aharoni" panose="02010803020104030203" pitchFamily="2" charset="-79"/>
            </a:endParaRPr>
          </a:p>
          <a:p>
            <a:pPr marL="342900" indent="-342900" algn="just">
              <a:buFont typeface="Wingdings" panose="05000000000000000000" pitchFamily="2" charset="2"/>
              <a:buChar char="Ø"/>
            </a:pPr>
            <a:endParaRPr lang="es-PE" sz="1900" dirty="0" smtClean="0">
              <a:solidFill>
                <a:srgbClr val="002060"/>
              </a:solidFill>
              <a:latin typeface="Aharoni" panose="02010803020104030203" pitchFamily="2" charset="-79"/>
              <a:cs typeface="Aharoni" panose="02010803020104030203" pitchFamily="2" charset="-79"/>
            </a:endParaRPr>
          </a:p>
          <a:p>
            <a:pPr marL="342900" indent="-342900" algn="just">
              <a:buFont typeface="Wingdings" panose="05000000000000000000" pitchFamily="2" charset="2"/>
              <a:buChar char="Ø"/>
            </a:pPr>
            <a:endParaRPr lang="es-PE" sz="1900" dirty="0" smtClean="0">
              <a:solidFill>
                <a:srgbClr val="002060"/>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394547735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835696" y="2276872"/>
            <a:ext cx="5544616" cy="2308324"/>
          </a:xfrm>
          <a:prstGeom prst="rect">
            <a:avLst/>
          </a:prstGeom>
        </p:spPr>
        <p:txBody>
          <a:bodyPr wrap="square">
            <a:spAutoFit/>
          </a:bodyPr>
          <a:lstStyle/>
          <a:p>
            <a:pPr algn="ctr"/>
            <a:r>
              <a:rPr lang="es-PE" sz="4800" dirty="0" smtClean="0">
                <a:solidFill>
                  <a:srgbClr val="FF0000"/>
                </a:solidFill>
                <a:latin typeface="Berlin Sans FB Demi" panose="020E0802020502020306" pitchFamily="34" charset="0"/>
              </a:rPr>
              <a:t>AUTORIDADES Y COMPETENCIAS EN EL NUEVO PAD</a:t>
            </a:r>
            <a:endParaRPr lang="es-PE" sz="4800" dirty="0">
              <a:solidFill>
                <a:srgbClr val="002060"/>
              </a:solidFill>
              <a:latin typeface="Berlin Sans FB Demi" panose="020E0802020502020306" pitchFamily="34" charset="0"/>
            </a:endParaRPr>
          </a:p>
        </p:txBody>
      </p:sp>
    </p:spTree>
    <p:extLst>
      <p:ext uri="{BB962C8B-B14F-4D97-AF65-F5344CB8AC3E}">
        <p14:creationId xmlns:p14="http://schemas.microsoft.com/office/powerpoint/2010/main" val="276824049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p:cNvGraphicFramePr>
            <a:graphicFrameLocks noGrp="1"/>
          </p:cNvGraphicFramePr>
          <p:nvPr>
            <p:extLst>
              <p:ext uri="{D42A27DB-BD31-4B8C-83A1-F6EECF244321}">
                <p14:modId xmlns:p14="http://schemas.microsoft.com/office/powerpoint/2010/main" val="3012664874"/>
              </p:ext>
            </p:extLst>
          </p:nvPr>
        </p:nvGraphicFramePr>
        <p:xfrm>
          <a:off x="899592" y="1700808"/>
          <a:ext cx="7200800" cy="3785840"/>
        </p:xfrm>
        <a:graphic>
          <a:graphicData uri="http://schemas.openxmlformats.org/drawingml/2006/table">
            <a:tbl>
              <a:tblPr firstRow="1" bandRow="1">
                <a:tableStyleId>{5C22544A-7EE6-4342-B048-85BDC9FD1C3A}</a:tableStyleId>
              </a:tblPr>
              <a:tblGrid>
                <a:gridCol w="1800200"/>
                <a:gridCol w="1800200"/>
                <a:gridCol w="1800200"/>
                <a:gridCol w="1800200"/>
              </a:tblGrid>
              <a:tr h="768320">
                <a:tc>
                  <a:txBody>
                    <a:bodyPr/>
                    <a:lstStyle/>
                    <a:p>
                      <a:pPr algn="ctr"/>
                      <a:r>
                        <a:rPr lang="es-PE" dirty="0" smtClean="0">
                          <a:solidFill>
                            <a:schemeClr val="tx1"/>
                          </a:solidFill>
                        </a:rPr>
                        <a:t>Sanción</a:t>
                      </a:r>
                      <a:r>
                        <a:rPr lang="es-PE" baseline="0" dirty="0" smtClean="0">
                          <a:solidFill>
                            <a:schemeClr val="tx1"/>
                          </a:solidFill>
                        </a:rPr>
                        <a:t> disc.</a:t>
                      </a:r>
                      <a:endParaRPr lang="es-PE" dirty="0">
                        <a:solidFill>
                          <a:schemeClr val="tx1"/>
                        </a:solidFill>
                      </a:endParaRPr>
                    </a:p>
                  </a:txBody>
                  <a:tcPr/>
                </a:tc>
                <a:tc>
                  <a:txBody>
                    <a:bodyPr/>
                    <a:lstStyle/>
                    <a:p>
                      <a:pPr algn="ctr"/>
                      <a:r>
                        <a:rPr lang="es-PE" dirty="0" smtClean="0">
                          <a:solidFill>
                            <a:schemeClr val="tx1"/>
                          </a:solidFill>
                        </a:rPr>
                        <a:t>Instruye</a:t>
                      </a:r>
                      <a:endParaRPr lang="es-PE" dirty="0">
                        <a:solidFill>
                          <a:schemeClr val="tx1"/>
                        </a:solidFill>
                      </a:endParaRPr>
                    </a:p>
                  </a:txBody>
                  <a:tcPr/>
                </a:tc>
                <a:tc>
                  <a:txBody>
                    <a:bodyPr/>
                    <a:lstStyle/>
                    <a:p>
                      <a:pPr algn="ctr"/>
                      <a:r>
                        <a:rPr lang="es-PE" dirty="0" smtClean="0">
                          <a:solidFill>
                            <a:schemeClr val="tx1"/>
                          </a:solidFill>
                        </a:rPr>
                        <a:t>Sanciona</a:t>
                      </a:r>
                      <a:endParaRPr lang="es-PE" dirty="0">
                        <a:solidFill>
                          <a:schemeClr val="tx1"/>
                        </a:solidFill>
                      </a:endParaRPr>
                    </a:p>
                  </a:txBody>
                  <a:tcPr/>
                </a:tc>
                <a:tc>
                  <a:txBody>
                    <a:bodyPr/>
                    <a:lstStyle/>
                    <a:p>
                      <a:pPr algn="ctr"/>
                      <a:r>
                        <a:rPr lang="es-PE" dirty="0" smtClean="0">
                          <a:solidFill>
                            <a:schemeClr val="tx1"/>
                          </a:solidFill>
                        </a:rPr>
                        <a:t>Oficializa la sanción</a:t>
                      </a:r>
                      <a:endParaRPr lang="es-PE" dirty="0">
                        <a:solidFill>
                          <a:schemeClr val="tx1"/>
                        </a:solidFill>
                      </a:endParaRPr>
                    </a:p>
                  </a:txBody>
                  <a:tcPr/>
                </a:tc>
              </a:tr>
              <a:tr h="370840">
                <a:tc>
                  <a:txBody>
                    <a:bodyPr/>
                    <a:lstStyle/>
                    <a:p>
                      <a:pPr algn="just"/>
                      <a:r>
                        <a:rPr lang="es-PE" dirty="0" smtClean="0"/>
                        <a:t>Amonestación</a:t>
                      </a:r>
                      <a:r>
                        <a:rPr lang="es-PE" baseline="0" dirty="0" smtClean="0"/>
                        <a:t> escrita</a:t>
                      </a:r>
                      <a:endParaRPr lang="es-PE" dirty="0"/>
                    </a:p>
                  </a:txBody>
                  <a:tcPr/>
                </a:tc>
                <a:tc>
                  <a:txBody>
                    <a:bodyPr/>
                    <a:lstStyle/>
                    <a:p>
                      <a:pPr algn="just"/>
                      <a:r>
                        <a:rPr lang="es-PE" dirty="0" smtClean="0"/>
                        <a:t>Jefe inmediato</a:t>
                      </a:r>
                      <a:endParaRPr lang="es-PE" dirty="0"/>
                    </a:p>
                  </a:txBody>
                  <a:tcPr/>
                </a:tc>
                <a:tc>
                  <a:txBody>
                    <a:bodyPr/>
                    <a:lstStyle/>
                    <a:p>
                      <a:pPr algn="just"/>
                      <a:r>
                        <a:rPr lang="es-PE" dirty="0" smtClean="0"/>
                        <a:t>Jede inmediato</a:t>
                      </a:r>
                      <a:r>
                        <a:rPr lang="es-PE" baseline="0" dirty="0" smtClean="0"/>
                        <a:t> </a:t>
                      </a:r>
                      <a:endParaRPr lang="es-PE" dirty="0"/>
                    </a:p>
                  </a:txBody>
                  <a:tcPr/>
                </a:tc>
                <a:tc>
                  <a:txBody>
                    <a:bodyPr/>
                    <a:lstStyle/>
                    <a:p>
                      <a:pPr algn="just"/>
                      <a:r>
                        <a:rPr lang="es-PE" dirty="0" smtClean="0"/>
                        <a:t>Jede de recursos humanos o quien haga sus veces</a:t>
                      </a:r>
                      <a:endParaRPr lang="es-PE" dirty="0"/>
                    </a:p>
                  </a:txBody>
                  <a:tcPr/>
                </a:tc>
              </a:tr>
              <a:tr h="370840">
                <a:tc>
                  <a:txBody>
                    <a:bodyPr/>
                    <a:lstStyle/>
                    <a:p>
                      <a:pPr algn="just"/>
                      <a:r>
                        <a:rPr lang="es-PE" dirty="0" smtClean="0"/>
                        <a:t>Suspensión </a:t>
                      </a:r>
                      <a:endParaRPr lang="es-PE" dirty="0"/>
                    </a:p>
                  </a:txBody>
                  <a:tcPr/>
                </a:tc>
                <a:tc>
                  <a:txBody>
                    <a:bodyPr/>
                    <a:lstStyle/>
                    <a:p>
                      <a:pPr algn="just"/>
                      <a:r>
                        <a:rPr lang="es-PE" dirty="0" smtClean="0"/>
                        <a:t>Jefe</a:t>
                      </a:r>
                      <a:r>
                        <a:rPr lang="es-PE" baseline="0" dirty="0" smtClean="0"/>
                        <a:t> inmediato</a:t>
                      </a:r>
                      <a:endParaRPr lang="es-PE" dirty="0"/>
                    </a:p>
                  </a:txBody>
                  <a:tcPr/>
                </a:tc>
                <a:tc>
                  <a:txBody>
                    <a:bodyPr/>
                    <a:lstStyle/>
                    <a:p>
                      <a:pPr algn="just"/>
                      <a:r>
                        <a:rPr lang="es-PE" dirty="0" smtClean="0"/>
                        <a:t>Jefe</a:t>
                      </a:r>
                      <a:r>
                        <a:rPr lang="es-PE" baseline="0" dirty="0" smtClean="0"/>
                        <a:t> de recursos humanos o quien haga sus veces</a:t>
                      </a:r>
                      <a:endParaRPr lang="es-PE" dirty="0"/>
                    </a:p>
                  </a:txBody>
                  <a:tcPr/>
                </a:tc>
                <a:tc>
                  <a:txBody>
                    <a:bodyPr/>
                    <a:lstStyle/>
                    <a:p>
                      <a:pPr algn="just"/>
                      <a:r>
                        <a:rPr lang="es-PE" dirty="0" smtClean="0"/>
                        <a:t>Jede de recursos humanos o quien haga sus veces</a:t>
                      </a:r>
                      <a:endParaRPr lang="es-PE" dirty="0"/>
                    </a:p>
                  </a:txBody>
                  <a:tcPr/>
                </a:tc>
              </a:tr>
              <a:tr h="370840">
                <a:tc>
                  <a:txBody>
                    <a:bodyPr/>
                    <a:lstStyle/>
                    <a:p>
                      <a:pPr algn="just"/>
                      <a:r>
                        <a:rPr lang="es-PE" dirty="0" smtClean="0"/>
                        <a:t>Destitución</a:t>
                      </a:r>
                      <a:endParaRPr lang="es-PE" dirty="0"/>
                    </a:p>
                  </a:txBody>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s-PE" dirty="0" smtClean="0"/>
                        <a:t>Jede de recursos humanos o quien haga sus veces</a:t>
                      </a:r>
                    </a:p>
                    <a:p>
                      <a:pPr algn="just"/>
                      <a:endParaRPr lang="es-PE" dirty="0"/>
                    </a:p>
                  </a:txBody>
                  <a:tcPr/>
                </a:tc>
                <a:tc>
                  <a:txBody>
                    <a:bodyPr/>
                    <a:lstStyle/>
                    <a:p>
                      <a:pPr algn="just"/>
                      <a:r>
                        <a:rPr lang="es-PE" dirty="0" smtClean="0"/>
                        <a:t>Titular</a:t>
                      </a:r>
                      <a:r>
                        <a:rPr lang="es-PE" baseline="0" dirty="0" smtClean="0"/>
                        <a:t> de la entidad </a:t>
                      </a:r>
                      <a:endParaRPr lang="es-PE" dirty="0"/>
                    </a:p>
                  </a:txBody>
                  <a:tcPr/>
                </a:tc>
                <a:tc>
                  <a:txBody>
                    <a:bodyPr/>
                    <a:lstStyle/>
                    <a:p>
                      <a:pPr algn="just"/>
                      <a:r>
                        <a:rPr lang="es-PE" dirty="0" smtClean="0"/>
                        <a:t>Titular</a:t>
                      </a:r>
                      <a:r>
                        <a:rPr lang="es-PE" baseline="0" dirty="0" smtClean="0"/>
                        <a:t> de la entidad.</a:t>
                      </a:r>
                      <a:endParaRPr lang="es-PE" dirty="0"/>
                    </a:p>
                  </a:txBody>
                  <a:tcPr/>
                </a:tc>
              </a:tr>
            </a:tbl>
          </a:graphicData>
        </a:graphic>
      </p:graphicFrame>
    </p:spTree>
    <p:extLst>
      <p:ext uri="{BB962C8B-B14F-4D97-AF65-F5344CB8AC3E}">
        <p14:creationId xmlns:p14="http://schemas.microsoft.com/office/powerpoint/2010/main" val="58914368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835696" y="2708920"/>
            <a:ext cx="5544616" cy="1569660"/>
          </a:xfrm>
          <a:prstGeom prst="rect">
            <a:avLst/>
          </a:prstGeom>
        </p:spPr>
        <p:txBody>
          <a:bodyPr wrap="square">
            <a:spAutoFit/>
          </a:bodyPr>
          <a:lstStyle/>
          <a:p>
            <a:pPr algn="ctr"/>
            <a:r>
              <a:rPr lang="es-PE" sz="4800" dirty="0" smtClean="0">
                <a:solidFill>
                  <a:srgbClr val="FF0000"/>
                </a:solidFill>
                <a:latin typeface="Berlin Sans FB Demi" panose="020E0802020502020306" pitchFamily="34" charset="0"/>
              </a:rPr>
              <a:t>SECRETARIO TÉCNICO</a:t>
            </a:r>
            <a:endParaRPr lang="es-PE" sz="4800" dirty="0">
              <a:solidFill>
                <a:srgbClr val="002060"/>
              </a:solidFill>
              <a:latin typeface="Berlin Sans FB Demi" panose="020E0802020502020306" pitchFamily="34" charset="0"/>
            </a:endParaRPr>
          </a:p>
        </p:txBody>
      </p:sp>
    </p:spTree>
    <p:extLst>
      <p:ext uri="{BB962C8B-B14F-4D97-AF65-F5344CB8AC3E}">
        <p14:creationId xmlns:p14="http://schemas.microsoft.com/office/powerpoint/2010/main" val="320839228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755576" y="908720"/>
            <a:ext cx="7488832" cy="5878532"/>
          </a:xfrm>
          <a:prstGeom prst="rect">
            <a:avLst/>
          </a:prstGeom>
          <a:noFill/>
        </p:spPr>
        <p:txBody>
          <a:bodyPr wrap="square" rtlCol="0">
            <a:spAutoFit/>
          </a:bodyPr>
          <a:lstStyle/>
          <a:p>
            <a:pPr algn="just"/>
            <a:endParaRPr lang="es-PE" sz="1600" i="1" dirty="0">
              <a:solidFill>
                <a:srgbClr val="002060"/>
              </a:solidFill>
              <a:latin typeface="Aharoni" panose="02010803020104030203" pitchFamily="2" charset="-79"/>
              <a:cs typeface="Aharoni" panose="02010803020104030203" pitchFamily="2" charset="-79"/>
            </a:endParaRPr>
          </a:p>
          <a:p>
            <a:pPr algn="ctr"/>
            <a:endParaRPr lang="es-PE" dirty="0">
              <a:solidFill>
                <a:srgbClr val="002060"/>
              </a:solidFill>
              <a:latin typeface="Aharoni" panose="02010803020104030203" pitchFamily="2" charset="-79"/>
              <a:cs typeface="Aharoni" panose="02010803020104030203" pitchFamily="2" charset="-79"/>
            </a:endParaRPr>
          </a:p>
          <a:p>
            <a:pPr marL="342900" indent="-342900" algn="just">
              <a:buFont typeface="Wingdings" panose="05000000000000000000" pitchFamily="2" charset="2"/>
              <a:buChar char="Ø"/>
            </a:pPr>
            <a:r>
              <a:rPr lang="es-PE" sz="1900" dirty="0" smtClean="0">
                <a:solidFill>
                  <a:srgbClr val="002060"/>
                </a:solidFill>
                <a:latin typeface="Aharoni" panose="02010803020104030203" pitchFamily="2" charset="-79"/>
                <a:cs typeface="Aharoni" panose="02010803020104030203" pitchFamily="2" charset="-79"/>
              </a:rPr>
              <a:t>Las </a:t>
            </a:r>
            <a:r>
              <a:rPr lang="es-PE" sz="1900" dirty="0">
                <a:solidFill>
                  <a:srgbClr val="002060"/>
                </a:solidFill>
                <a:latin typeface="Aharoni" panose="02010803020104030203" pitchFamily="2" charset="-79"/>
                <a:cs typeface="Aharoni" panose="02010803020104030203" pitchFamily="2" charset="-79"/>
              </a:rPr>
              <a:t>autoridades del procedimiento cuentan con el apoyo de un secretario </a:t>
            </a:r>
            <a:r>
              <a:rPr lang="es-PE" sz="1900" dirty="0" smtClean="0">
                <a:solidFill>
                  <a:srgbClr val="002060"/>
                </a:solidFill>
                <a:latin typeface="Aharoni" panose="02010803020104030203" pitchFamily="2" charset="-79"/>
                <a:cs typeface="Aharoni" panose="02010803020104030203" pitchFamily="2" charset="-79"/>
              </a:rPr>
              <a:t>técnico, </a:t>
            </a:r>
            <a:r>
              <a:rPr lang="es-PE" sz="1900" dirty="0">
                <a:solidFill>
                  <a:srgbClr val="002060"/>
                </a:solidFill>
                <a:latin typeface="Aharoni" panose="02010803020104030203" pitchFamily="2" charset="-79"/>
                <a:cs typeface="Aharoni" panose="02010803020104030203" pitchFamily="2" charset="-79"/>
              </a:rPr>
              <a:t>que es de preferencia abogado y designado mediante </a:t>
            </a:r>
            <a:r>
              <a:rPr lang="es-PE" sz="1900" dirty="0" smtClean="0">
                <a:solidFill>
                  <a:srgbClr val="002060"/>
                </a:solidFill>
                <a:latin typeface="Aharoni" panose="02010803020104030203" pitchFamily="2" charset="-79"/>
                <a:cs typeface="Aharoni" panose="02010803020104030203" pitchFamily="2" charset="-79"/>
              </a:rPr>
              <a:t>resolución </a:t>
            </a:r>
            <a:r>
              <a:rPr lang="es-PE" sz="1900" dirty="0">
                <a:solidFill>
                  <a:srgbClr val="002060"/>
                </a:solidFill>
                <a:latin typeface="Aharoni" panose="02010803020104030203" pitchFamily="2" charset="-79"/>
                <a:cs typeface="Aharoni" panose="02010803020104030203" pitchFamily="2" charset="-79"/>
              </a:rPr>
              <a:t>del titular de la entidad. </a:t>
            </a:r>
            <a:endParaRPr lang="es-PE" sz="1900" dirty="0" smtClean="0">
              <a:solidFill>
                <a:srgbClr val="002060"/>
              </a:solidFill>
              <a:latin typeface="Aharoni" panose="02010803020104030203" pitchFamily="2" charset="-79"/>
              <a:cs typeface="Aharoni" panose="02010803020104030203" pitchFamily="2" charset="-79"/>
            </a:endParaRPr>
          </a:p>
          <a:p>
            <a:pPr marL="342900" indent="-342900" algn="just">
              <a:buFont typeface="Wingdings" panose="05000000000000000000" pitchFamily="2" charset="2"/>
              <a:buChar char="Ø"/>
            </a:pPr>
            <a:endParaRPr lang="es-PE" sz="1900" dirty="0">
              <a:solidFill>
                <a:srgbClr val="002060"/>
              </a:solidFill>
              <a:latin typeface="Aharoni" panose="02010803020104030203" pitchFamily="2" charset="-79"/>
              <a:cs typeface="Aharoni" panose="02010803020104030203" pitchFamily="2" charset="-79"/>
            </a:endParaRPr>
          </a:p>
          <a:p>
            <a:pPr marL="342900" indent="-342900" algn="just">
              <a:buFont typeface="Wingdings" panose="05000000000000000000" pitchFamily="2" charset="2"/>
              <a:buChar char="Ø"/>
            </a:pPr>
            <a:r>
              <a:rPr lang="es-PE" sz="1900" dirty="0" smtClean="0">
                <a:solidFill>
                  <a:srgbClr val="002060"/>
                </a:solidFill>
                <a:latin typeface="Aharoni" panose="02010803020104030203" pitchFamily="2" charset="-79"/>
                <a:cs typeface="Aharoni" panose="02010803020104030203" pitchFamily="2" charset="-79"/>
              </a:rPr>
              <a:t>El </a:t>
            </a:r>
            <a:r>
              <a:rPr lang="es-PE" sz="1900" dirty="0">
                <a:solidFill>
                  <a:srgbClr val="002060"/>
                </a:solidFill>
                <a:latin typeface="Aharoni" panose="02010803020104030203" pitchFamily="2" charset="-79"/>
                <a:cs typeface="Aharoni" panose="02010803020104030203" pitchFamily="2" charset="-79"/>
              </a:rPr>
              <a:t>secretario </a:t>
            </a:r>
            <a:r>
              <a:rPr lang="es-PE" sz="1900" dirty="0" smtClean="0">
                <a:solidFill>
                  <a:srgbClr val="002060"/>
                </a:solidFill>
                <a:latin typeface="Aharoni" panose="02010803020104030203" pitchFamily="2" charset="-79"/>
                <a:cs typeface="Aharoni" panose="02010803020104030203" pitchFamily="2" charset="-79"/>
              </a:rPr>
              <a:t>técnico </a:t>
            </a:r>
            <a:r>
              <a:rPr lang="es-PE" sz="1900" dirty="0">
                <a:solidFill>
                  <a:srgbClr val="002060"/>
                </a:solidFill>
                <a:latin typeface="Aharoni" panose="02010803020104030203" pitchFamily="2" charset="-79"/>
                <a:cs typeface="Aharoni" panose="02010803020104030203" pitchFamily="2" charset="-79"/>
              </a:rPr>
              <a:t>puede ser un servidor civil de la entidad que se </a:t>
            </a:r>
            <a:r>
              <a:rPr lang="es-PE" sz="1900" dirty="0" smtClean="0">
                <a:solidFill>
                  <a:srgbClr val="002060"/>
                </a:solidFill>
                <a:latin typeface="Aharoni" panose="02010803020104030203" pitchFamily="2" charset="-79"/>
                <a:cs typeface="Aharoni" panose="02010803020104030203" pitchFamily="2" charset="-79"/>
              </a:rPr>
              <a:t>desempeña </a:t>
            </a:r>
            <a:r>
              <a:rPr lang="es-PE" sz="1900" dirty="0">
                <a:solidFill>
                  <a:srgbClr val="002060"/>
                </a:solidFill>
                <a:latin typeface="Aharoni" panose="02010803020104030203" pitchFamily="2" charset="-79"/>
                <a:cs typeface="Aharoni" panose="02010803020104030203" pitchFamily="2" charset="-79"/>
              </a:rPr>
              <a:t>como tal, en </a:t>
            </a:r>
            <a:r>
              <a:rPr lang="es-PE" sz="1900" dirty="0" smtClean="0">
                <a:solidFill>
                  <a:srgbClr val="002060"/>
                </a:solidFill>
                <a:latin typeface="Aharoni" panose="02010803020104030203" pitchFamily="2" charset="-79"/>
                <a:cs typeface="Aharoni" panose="02010803020104030203" pitchFamily="2" charset="-79"/>
              </a:rPr>
              <a:t>adición </a:t>
            </a:r>
            <a:r>
              <a:rPr lang="es-PE" sz="1900" dirty="0">
                <a:solidFill>
                  <a:srgbClr val="002060"/>
                </a:solidFill>
                <a:latin typeface="Aharoni" panose="02010803020104030203" pitchFamily="2" charset="-79"/>
                <a:cs typeface="Aharoni" panose="02010803020104030203" pitchFamily="2" charset="-79"/>
              </a:rPr>
              <a:t>a sus funciones. </a:t>
            </a:r>
            <a:endParaRPr lang="es-PE" sz="1900" dirty="0" smtClean="0">
              <a:solidFill>
                <a:srgbClr val="002060"/>
              </a:solidFill>
              <a:latin typeface="Aharoni" panose="02010803020104030203" pitchFamily="2" charset="-79"/>
              <a:cs typeface="Aharoni" panose="02010803020104030203" pitchFamily="2" charset="-79"/>
            </a:endParaRPr>
          </a:p>
          <a:p>
            <a:pPr marL="342900" indent="-342900" algn="just">
              <a:buFont typeface="Wingdings" panose="05000000000000000000" pitchFamily="2" charset="2"/>
              <a:buChar char="Ø"/>
            </a:pPr>
            <a:endParaRPr lang="es-PE" sz="1900" dirty="0">
              <a:solidFill>
                <a:srgbClr val="002060"/>
              </a:solidFill>
              <a:latin typeface="Aharoni" panose="02010803020104030203" pitchFamily="2" charset="-79"/>
              <a:cs typeface="Aharoni" panose="02010803020104030203" pitchFamily="2" charset="-79"/>
            </a:endParaRPr>
          </a:p>
          <a:p>
            <a:pPr marL="342900" indent="-342900" algn="just">
              <a:buFont typeface="Wingdings" panose="05000000000000000000" pitchFamily="2" charset="2"/>
              <a:buChar char="Ø"/>
            </a:pPr>
            <a:r>
              <a:rPr lang="es-PE" sz="1900" dirty="0" smtClean="0">
                <a:solidFill>
                  <a:srgbClr val="002060"/>
                </a:solidFill>
                <a:latin typeface="Aharoni" panose="02010803020104030203" pitchFamily="2" charset="-79"/>
                <a:cs typeface="Aharoni" panose="02010803020104030203" pitchFamily="2" charset="-79"/>
              </a:rPr>
              <a:t>El </a:t>
            </a:r>
            <a:r>
              <a:rPr lang="es-PE" sz="1900" dirty="0">
                <a:solidFill>
                  <a:srgbClr val="002060"/>
                </a:solidFill>
                <a:latin typeface="Aharoni" panose="02010803020104030203" pitchFamily="2" charset="-79"/>
                <a:cs typeface="Aharoni" panose="02010803020104030203" pitchFamily="2" charset="-79"/>
              </a:rPr>
              <a:t>secretario </a:t>
            </a:r>
            <a:r>
              <a:rPr lang="es-PE" sz="1900" dirty="0" smtClean="0">
                <a:solidFill>
                  <a:srgbClr val="002060"/>
                </a:solidFill>
                <a:latin typeface="Aharoni" panose="02010803020104030203" pitchFamily="2" charset="-79"/>
                <a:cs typeface="Aharoni" panose="02010803020104030203" pitchFamily="2" charset="-79"/>
              </a:rPr>
              <a:t>técnico </a:t>
            </a:r>
            <a:r>
              <a:rPr lang="es-PE" sz="1900" dirty="0">
                <a:solidFill>
                  <a:srgbClr val="002060"/>
                </a:solidFill>
                <a:latin typeface="Aharoni" panose="02010803020104030203" pitchFamily="2" charset="-79"/>
                <a:cs typeface="Aharoni" panose="02010803020104030203" pitchFamily="2" charset="-79"/>
              </a:rPr>
              <a:t>es el encargado de precalificar las presuntas faltas, </a:t>
            </a:r>
            <a:r>
              <a:rPr lang="es-PE" sz="1900" dirty="0" smtClean="0">
                <a:solidFill>
                  <a:srgbClr val="002060"/>
                </a:solidFill>
                <a:latin typeface="Aharoni" panose="02010803020104030203" pitchFamily="2" charset="-79"/>
                <a:cs typeface="Aharoni" panose="02010803020104030203" pitchFamily="2" charset="-79"/>
              </a:rPr>
              <a:t>documentar la actividad </a:t>
            </a:r>
            <a:r>
              <a:rPr lang="es-PE" sz="1900" dirty="0">
                <a:solidFill>
                  <a:srgbClr val="002060"/>
                </a:solidFill>
                <a:latin typeface="Aharoni" panose="02010803020104030203" pitchFamily="2" charset="-79"/>
                <a:cs typeface="Aharoni" panose="02010803020104030203" pitchFamily="2" charset="-79"/>
              </a:rPr>
              <a:t>probatoria, proponer la </a:t>
            </a:r>
            <a:r>
              <a:rPr lang="es-PE" sz="1900" dirty="0" smtClean="0">
                <a:solidFill>
                  <a:srgbClr val="002060"/>
                </a:solidFill>
                <a:latin typeface="Aharoni" panose="02010803020104030203" pitchFamily="2" charset="-79"/>
                <a:cs typeface="Aharoni" panose="02010803020104030203" pitchFamily="2" charset="-79"/>
              </a:rPr>
              <a:t>fundamentación </a:t>
            </a:r>
            <a:r>
              <a:rPr lang="es-PE" sz="1900" dirty="0">
                <a:solidFill>
                  <a:srgbClr val="002060"/>
                </a:solidFill>
                <a:latin typeface="Aharoni" panose="02010803020104030203" pitchFamily="2" charset="-79"/>
                <a:cs typeface="Aharoni" panose="02010803020104030203" pitchFamily="2" charset="-79"/>
              </a:rPr>
              <a:t>y administrar los archivos emanados del ejercicio de la potestad sancionadora disciplinaria de la entidad publica. </a:t>
            </a:r>
            <a:endParaRPr lang="es-PE" sz="1900" dirty="0" smtClean="0">
              <a:solidFill>
                <a:srgbClr val="002060"/>
              </a:solidFill>
              <a:latin typeface="Aharoni" panose="02010803020104030203" pitchFamily="2" charset="-79"/>
              <a:cs typeface="Aharoni" panose="02010803020104030203" pitchFamily="2" charset="-79"/>
            </a:endParaRPr>
          </a:p>
          <a:p>
            <a:pPr marL="342900" indent="-342900" algn="just">
              <a:buFont typeface="Wingdings" panose="05000000000000000000" pitchFamily="2" charset="2"/>
              <a:buChar char="Ø"/>
            </a:pPr>
            <a:endParaRPr lang="es-PE" sz="1900" dirty="0">
              <a:solidFill>
                <a:srgbClr val="002060"/>
              </a:solidFill>
              <a:latin typeface="Aharoni" panose="02010803020104030203" pitchFamily="2" charset="-79"/>
              <a:cs typeface="Aharoni" panose="02010803020104030203" pitchFamily="2" charset="-79"/>
            </a:endParaRPr>
          </a:p>
          <a:p>
            <a:pPr marL="342900" indent="-342900" algn="just">
              <a:buFont typeface="Wingdings" panose="05000000000000000000" pitchFamily="2" charset="2"/>
              <a:buChar char="Ø"/>
            </a:pPr>
            <a:r>
              <a:rPr lang="es-PE" sz="1900" dirty="0" smtClean="0">
                <a:solidFill>
                  <a:srgbClr val="FF0000"/>
                </a:solidFill>
                <a:latin typeface="Aharoni" panose="02010803020104030203" pitchFamily="2" charset="-79"/>
                <a:cs typeface="Aharoni" panose="02010803020104030203" pitchFamily="2" charset="-79"/>
              </a:rPr>
              <a:t>No </a:t>
            </a:r>
            <a:r>
              <a:rPr lang="es-PE" sz="1900" dirty="0">
                <a:solidFill>
                  <a:srgbClr val="FF0000"/>
                </a:solidFill>
                <a:latin typeface="Aharoni" panose="02010803020104030203" pitchFamily="2" charset="-79"/>
                <a:cs typeface="Aharoni" panose="02010803020104030203" pitchFamily="2" charset="-79"/>
              </a:rPr>
              <a:t>tiene capacidad de </a:t>
            </a:r>
            <a:r>
              <a:rPr lang="es-PE" sz="1900" dirty="0" smtClean="0">
                <a:solidFill>
                  <a:srgbClr val="FF0000"/>
                </a:solidFill>
                <a:latin typeface="Aharoni" panose="02010803020104030203" pitchFamily="2" charset="-79"/>
                <a:cs typeface="Aharoni" panose="02010803020104030203" pitchFamily="2" charset="-79"/>
              </a:rPr>
              <a:t>decisión </a:t>
            </a:r>
            <a:r>
              <a:rPr lang="es-PE" sz="1900" dirty="0">
                <a:solidFill>
                  <a:srgbClr val="FF0000"/>
                </a:solidFill>
                <a:latin typeface="Aharoni" panose="02010803020104030203" pitchFamily="2" charset="-79"/>
                <a:cs typeface="Aharoni" panose="02010803020104030203" pitchFamily="2" charset="-79"/>
              </a:rPr>
              <a:t>y sus informes u opiniones no son vinculantes</a:t>
            </a:r>
            <a:r>
              <a:rPr lang="es-PE" sz="1900" dirty="0" smtClean="0">
                <a:solidFill>
                  <a:srgbClr val="FF0000"/>
                </a:solidFill>
                <a:latin typeface="Aharoni" panose="02010803020104030203" pitchFamily="2" charset="-79"/>
                <a:cs typeface="Aharoni" panose="02010803020104030203" pitchFamily="2" charset="-79"/>
              </a:rPr>
              <a:t>.</a:t>
            </a:r>
          </a:p>
          <a:p>
            <a:pPr marL="342900" indent="-342900" algn="just">
              <a:buFont typeface="Wingdings" panose="05000000000000000000" pitchFamily="2" charset="2"/>
              <a:buChar char="Ø"/>
            </a:pPr>
            <a:endParaRPr lang="es-PE" sz="1900" dirty="0">
              <a:solidFill>
                <a:srgbClr val="002060"/>
              </a:solidFill>
              <a:latin typeface="Aharoni" panose="02010803020104030203" pitchFamily="2" charset="-79"/>
              <a:cs typeface="Aharoni" panose="02010803020104030203" pitchFamily="2" charset="-79"/>
            </a:endParaRPr>
          </a:p>
          <a:p>
            <a:pPr marL="342900" indent="-342900" algn="just">
              <a:buFont typeface="Wingdings" panose="05000000000000000000" pitchFamily="2" charset="2"/>
              <a:buChar char="Ø"/>
            </a:pPr>
            <a:endParaRPr lang="es-PE" sz="1900" dirty="0" smtClean="0">
              <a:solidFill>
                <a:srgbClr val="002060"/>
              </a:solidFill>
              <a:latin typeface="Aharoni" panose="02010803020104030203" pitchFamily="2" charset="-79"/>
              <a:cs typeface="Aharoni" panose="02010803020104030203" pitchFamily="2" charset="-79"/>
            </a:endParaRPr>
          </a:p>
          <a:p>
            <a:pPr marL="342900" indent="-342900" algn="just">
              <a:buFont typeface="Wingdings" panose="05000000000000000000" pitchFamily="2" charset="2"/>
              <a:buChar char="Ø"/>
            </a:pPr>
            <a:endParaRPr lang="es-PE" sz="1900" dirty="0" smtClean="0">
              <a:solidFill>
                <a:srgbClr val="002060"/>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376194719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827584" y="1268760"/>
            <a:ext cx="7488832" cy="4708981"/>
          </a:xfrm>
          <a:prstGeom prst="rect">
            <a:avLst/>
          </a:prstGeom>
          <a:noFill/>
        </p:spPr>
        <p:txBody>
          <a:bodyPr wrap="square" rtlCol="0">
            <a:spAutoFit/>
          </a:bodyPr>
          <a:lstStyle/>
          <a:p>
            <a:pPr algn="just"/>
            <a:endParaRPr lang="es-PE" sz="1600" i="1" dirty="0">
              <a:solidFill>
                <a:srgbClr val="002060"/>
              </a:solidFill>
              <a:latin typeface="Aharoni" panose="02010803020104030203" pitchFamily="2" charset="-79"/>
              <a:cs typeface="Aharoni" panose="02010803020104030203" pitchFamily="2" charset="-79"/>
            </a:endParaRPr>
          </a:p>
          <a:p>
            <a:pPr algn="ctr"/>
            <a:endParaRPr lang="es-PE" dirty="0">
              <a:solidFill>
                <a:srgbClr val="002060"/>
              </a:solidFill>
              <a:latin typeface="Aharoni" panose="02010803020104030203" pitchFamily="2" charset="-79"/>
              <a:cs typeface="Aharoni" panose="02010803020104030203" pitchFamily="2" charset="-79"/>
            </a:endParaRPr>
          </a:p>
          <a:p>
            <a:pPr marL="342900" indent="-342900" algn="just">
              <a:buFont typeface="Wingdings" panose="05000000000000000000" pitchFamily="2" charset="2"/>
              <a:buChar char="Ø"/>
            </a:pPr>
            <a:r>
              <a:rPr lang="es-PE" sz="1900" dirty="0" smtClean="0">
                <a:solidFill>
                  <a:srgbClr val="002060"/>
                </a:solidFill>
                <a:latin typeface="Aharoni" panose="02010803020104030203" pitchFamily="2" charset="-79"/>
                <a:cs typeface="Aharoni" panose="02010803020104030203" pitchFamily="2" charset="-79"/>
              </a:rPr>
              <a:t>El secretario técnico </a:t>
            </a:r>
            <a:r>
              <a:rPr lang="es-PE" sz="1900" dirty="0">
                <a:solidFill>
                  <a:srgbClr val="002060"/>
                </a:solidFill>
                <a:latin typeface="Aharoni" panose="02010803020104030203" pitchFamily="2" charset="-79"/>
                <a:cs typeface="Aharoni" panose="02010803020104030203" pitchFamily="2" charset="-79"/>
              </a:rPr>
              <a:t>depende de la oficina de recursos humanos de la entidad o la que haga sus veces</a:t>
            </a:r>
            <a:r>
              <a:rPr lang="es-PE" sz="1900" dirty="0" smtClean="0">
                <a:solidFill>
                  <a:srgbClr val="002060"/>
                </a:solidFill>
                <a:latin typeface="Aharoni" panose="02010803020104030203" pitchFamily="2" charset="-79"/>
                <a:cs typeface="Aharoni" panose="02010803020104030203" pitchFamily="2" charset="-79"/>
              </a:rPr>
              <a:t>.</a:t>
            </a:r>
          </a:p>
          <a:p>
            <a:pPr marL="342900" indent="-342900" algn="just">
              <a:buFont typeface="Wingdings" panose="05000000000000000000" pitchFamily="2" charset="2"/>
              <a:buChar char="Ø"/>
            </a:pPr>
            <a:endParaRPr lang="es-PE" sz="1900" dirty="0">
              <a:solidFill>
                <a:srgbClr val="002060"/>
              </a:solidFill>
              <a:latin typeface="Aharoni" panose="02010803020104030203" pitchFamily="2" charset="-79"/>
              <a:cs typeface="Aharoni" panose="02010803020104030203" pitchFamily="2" charset="-79"/>
            </a:endParaRPr>
          </a:p>
          <a:p>
            <a:pPr marL="342900" indent="-342900" algn="just">
              <a:buFont typeface="Wingdings" panose="05000000000000000000" pitchFamily="2" charset="2"/>
              <a:buChar char="Ø"/>
            </a:pPr>
            <a:endParaRPr lang="es-PE" sz="1900" dirty="0">
              <a:solidFill>
                <a:srgbClr val="002060"/>
              </a:solidFill>
              <a:latin typeface="Aharoni" panose="02010803020104030203" pitchFamily="2" charset="-79"/>
              <a:cs typeface="Aharoni" panose="02010803020104030203" pitchFamily="2" charset="-79"/>
            </a:endParaRPr>
          </a:p>
          <a:p>
            <a:pPr marL="342900" indent="-342900" algn="just">
              <a:buFont typeface="Wingdings" panose="05000000000000000000" pitchFamily="2" charset="2"/>
              <a:buChar char="Ø"/>
            </a:pPr>
            <a:r>
              <a:rPr lang="es-PE" sz="1900" dirty="0">
                <a:solidFill>
                  <a:srgbClr val="002060"/>
                </a:solidFill>
                <a:latin typeface="Aharoni" panose="02010803020104030203" pitchFamily="2" charset="-79"/>
                <a:cs typeface="Aharoni" panose="02010803020104030203" pitchFamily="2" charset="-79"/>
              </a:rPr>
              <a:t>Cualquier persona que considere que un servidor civil ha </a:t>
            </a:r>
            <a:r>
              <a:rPr lang="es-PE" sz="1900" dirty="0" smtClean="0">
                <a:solidFill>
                  <a:srgbClr val="002060"/>
                </a:solidFill>
                <a:latin typeface="Aharoni" panose="02010803020104030203" pitchFamily="2" charset="-79"/>
                <a:cs typeface="Aharoni" panose="02010803020104030203" pitchFamily="2" charset="-79"/>
              </a:rPr>
              <a:t>incurrido </a:t>
            </a:r>
            <a:r>
              <a:rPr lang="es-PE" sz="1900" dirty="0">
                <a:solidFill>
                  <a:srgbClr val="002060"/>
                </a:solidFill>
                <a:latin typeface="Aharoni" panose="02010803020104030203" pitchFamily="2" charset="-79"/>
                <a:cs typeface="Aharoni" panose="02010803020104030203" pitchFamily="2" charset="-79"/>
              </a:rPr>
              <a:t>en una conducta que tenga las </a:t>
            </a:r>
            <a:r>
              <a:rPr lang="es-PE" sz="1900" dirty="0" smtClean="0">
                <a:solidFill>
                  <a:srgbClr val="002060"/>
                </a:solidFill>
                <a:latin typeface="Aharoni" panose="02010803020104030203" pitchFamily="2" charset="-79"/>
                <a:cs typeface="Aharoni" panose="02010803020104030203" pitchFamily="2" charset="-79"/>
              </a:rPr>
              <a:t>características </a:t>
            </a:r>
            <a:r>
              <a:rPr lang="es-PE" sz="1900" dirty="0">
                <a:solidFill>
                  <a:srgbClr val="002060"/>
                </a:solidFill>
                <a:latin typeface="Aharoni" panose="02010803020104030203" pitchFamily="2" charset="-79"/>
                <a:cs typeface="Aharoni" panose="02010803020104030203" pitchFamily="2" charset="-79"/>
              </a:rPr>
              <a:t>de falta disciplinaria, debe </a:t>
            </a:r>
            <a:r>
              <a:rPr lang="es-PE" sz="1900" dirty="0" smtClean="0">
                <a:solidFill>
                  <a:srgbClr val="002060"/>
                </a:solidFill>
                <a:latin typeface="Aharoni" panose="02010803020104030203" pitchFamily="2" charset="-79"/>
                <a:cs typeface="Aharoni" panose="02010803020104030203" pitchFamily="2" charset="-79"/>
              </a:rPr>
              <a:t>informarlo </a:t>
            </a:r>
            <a:r>
              <a:rPr lang="es-PE" sz="1900" dirty="0">
                <a:solidFill>
                  <a:srgbClr val="002060"/>
                </a:solidFill>
                <a:latin typeface="Aharoni" panose="02010803020104030203" pitchFamily="2" charset="-79"/>
                <a:cs typeface="Aharoni" panose="02010803020104030203" pitchFamily="2" charset="-79"/>
              </a:rPr>
              <a:t>de manera verbal o escrita ante </a:t>
            </a:r>
            <a:r>
              <a:rPr lang="es-PE" sz="1900" dirty="0" smtClean="0">
                <a:solidFill>
                  <a:srgbClr val="002060"/>
                </a:solidFill>
                <a:latin typeface="Aharoni" panose="02010803020104030203" pitchFamily="2" charset="-79"/>
                <a:cs typeface="Aharoni" panose="02010803020104030203" pitchFamily="2" charset="-79"/>
              </a:rPr>
              <a:t>el secretario técnico.</a:t>
            </a:r>
          </a:p>
          <a:p>
            <a:pPr marL="342900" indent="-342900" algn="just">
              <a:buFont typeface="Wingdings" panose="05000000000000000000" pitchFamily="2" charset="2"/>
              <a:buChar char="Ø"/>
            </a:pPr>
            <a:endParaRPr lang="es-PE" sz="1900" dirty="0">
              <a:solidFill>
                <a:srgbClr val="002060"/>
              </a:solidFill>
              <a:latin typeface="Aharoni" panose="02010803020104030203" pitchFamily="2" charset="-79"/>
              <a:cs typeface="Aharoni" panose="02010803020104030203" pitchFamily="2" charset="-79"/>
            </a:endParaRPr>
          </a:p>
          <a:p>
            <a:pPr marL="342900" indent="-342900" algn="just">
              <a:buFont typeface="Wingdings" panose="05000000000000000000" pitchFamily="2" charset="2"/>
              <a:buChar char="Ø"/>
            </a:pPr>
            <a:r>
              <a:rPr lang="es-PE" sz="1900" dirty="0" smtClean="0">
                <a:solidFill>
                  <a:srgbClr val="002060"/>
                </a:solidFill>
                <a:latin typeface="Aharoni" panose="02010803020104030203" pitchFamily="2" charset="-79"/>
                <a:cs typeface="Aharoni" panose="02010803020104030203" pitchFamily="2" charset="-79"/>
              </a:rPr>
              <a:t>La </a:t>
            </a:r>
            <a:r>
              <a:rPr lang="es-PE" sz="1900" dirty="0">
                <a:solidFill>
                  <a:srgbClr val="002060"/>
                </a:solidFill>
                <a:latin typeface="Aharoni" panose="02010803020104030203" pitchFamily="2" charset="-79"/>
                <a:cs typeface="Aharoni" panose="02010803020104030203" pitchFamily="2" charset="-79"/>
              </a:rPr>
              <a:t>denuncia debe expresar claramente los hechos y adjuntar las pruebas </a:t>
            </a:r>
            <a:r>
              <a:rPr lang="es-PE" sz="1900" dirty="0" smtClean="0">
                <a:solidFill>
                  <a:srgbClr val="002060"/>
                </a:solidFill>
                <a:latin typeface="Aharoni" panose="02010803020104030203" pitchFamily="2" charset="-79"/>
                <a:cs typeface="Aharoni" panose="02010803020104030203" pitchFamily="2" charset="-79"/>
              </a:rPr>
              <a:t>pertinentes.</a:t>
            </a:r>
            <a:endParaRPr lang="es-PE" sz="1900" dirty="0">
              <a:solidFill>
                <a:srgbClr val="002060"/>
              </a:solidFill>
              <a:latin typeface="Aharoni" panose="02010803020104030203" pitchFamily="2" charset="-79"/>
              <a:cs typeface="Aharoni" panose="02010803020104030203" pitchFamily="2" charset="-79"/>
            </a:endParaRPr>
          </a:p>
          <a:p>
            <a:pPr marL="342900" indent="-342900" algn="just">
              <a:buFont typeface="Wingdings" panose="05000000000000000000" pitchFamily="2" charset="2"/>
              <a:buChar char="Ø"/>
            </a:pPr>
            <a:endParaRPr lang="es-PE" sz="1900" dirty="0">
              <a:solidFill>
                <a:srgbClr val="002060"/>
              </a:solidFill>
              <a:latin typeface="Aharoni" panose="02010803020104030203" pitchFamily="2" charset="-79"/>
              <a:cs typeface="Aharoni" panose="02010803020104030203" pitchFamily="2" charset="-79"/>
            </a:endParaRPr>
          </a:p>
          <a:p>
            <a:pPr marL="342900" indent="-342900" algn="just">
              <a:buFont typeface="Wingdings" panose="05000000000000000000" pitchFamily="2" charset="2"/>
              <a:buChar char="Ø"/>
            </a:pPr>
            <a:endParaRPr lang="es-PE" sz="1900" dirty="0" smtClean="0">
              <a:solidFill>
                <a:srgbClr val="002060"/>
              </a:solidFill>
              <a:latin typeface="Aharoni" panose="02010803020104030203" pitchFamily="2" charset="-79"/>
              <a:cs typeface="Aharoni" panose="02010803020104030203" pitchFamily="2" charset="-79"/>
            </a:endParaRPr>
          </a:p>
          <a:p>
            <a:pPr marL="342900" indent="-342900" algn="just">
              <a:buFont typeface="Wingdings" panose="05000000000000000000" pitchFamily="2" charset="2"/>
              <a:buChar char="Ø"/>
            </a:pPr>
            <a:endParaRPr lang="es-PE" sz="1900" dirty="0" smtClean="0">
              <a:solidFill>
                <a:srgbClr val="002060"/>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232273567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835696" y="2348880"/>
            <a:ext cx="5544616" cy="2308324"/>
          </a:xfrm>
          <a:prstGeom prst="rect">
            <a:avLst/>
          </a:prstGeom>
        </p:spPr>
        <p:txBody>
          <a:bodyPr wrap="square">
            <a:spAutoFit/>
          </a:bodyPr>
          <a:lstStyle/>
          <a:p>
            <a:pPr algn="ctr"/>
            <a:r>
              <a:rPr lang="es-PE" sz="4800" dirty="0" smtClean="0">
                <a:solidFill>
                  <a:srgbClr val="FF0000"/>
                </a:solidFill>
                <a:latin typeface="Berlin Sans FB Demi" panose="020E0802020502020306" pitchFamily="34" charset="0"/>
              </a:rPr>
              <a:t>PROCEDIMIENTO ADMINISTRATIVO DISCIPLINARIO</a:t>
            </a:r>
            <a:endParaRPr lang="es-PE" sz="4800" dirty="0">
              <a:solidFill>
                <a:srgbClr val="002060"/>
              </a:solidFill>
              <a:latin typeface="Berlin Sans FB Demi" panose="020E0802020502020306" pitchFamily="34" charset="0"/>
            </a:endParaRPr>
          </a:p>
        </p:txBody>
      </p:sp>
    </p:spTree>
    <p:extLst>
      <p:ext uri="{BB962C8B-B14F-4D97-AF65-F5344CB8AC3E}">
        <p14:creationId xmlns:p14="http://schemas.microsoft.com/office/powerpoint/2010/main" val="333723536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683568" y="908720"/>
            <a:ext cx="7488832" cy="5201424"/>
          </a:xfrm>
          <a:prstGeom prst="rect">
            <a:avLst/>
          </a:prstGeom>
          <a:noFill/>
        </p:spPr>
        <p:txBody>
          <a:bodyPr wrap="square" rtlCol="0">
            <a:spAutoFit/>
          </a:bodyPr>
          <a:lstStyle/>
          <a:p>
            <a:pPr algn="ctr"/>
            <a:r>
              <a:rPr lang="es-PE" sz="2400" dirty="0" smtClean="0">
                <a:solidFill>
                  <a:srgbClr val="FF0000"/>
                </a:solidFill>
                <a:latin typeface="Aharoni" panose="02010803020104030203" pitchFamily="2" charset="-79"/>
                <a:cs typeface="Aharoni" panose="02010803020104030203" pitchFamily="2" charset="-79"/>
              </a:rPr>
              <a:t>FASE INSTRUCTIVA</a:t>
            </a:r>
          </a:p>
          <a:p>
            <a:pPr algn="ctr"/>
            <a:endParaRPr lang="es-PE" sz="2400" dirty="0" smtClean="0">
              <a:solidFill>
                <a:srgbClr val="FF0000"/>
              </a:solidFill>
              <a:latin typeface="Aharoni" panose="02010803020104030203" pitchFamily="2" charset="-79"/>
              <a:cs typeface="Aharoni" panose="02010803020104030203" pitchFamily="2" charset="-79"/>
            </a:endParaRPr>
          </a:p>
          <a:p>
            <a:pPr algn="ctr"/>
            <a:endParaRPr lang="es-PE" sz="2400" dirty="0" smtClean="0">
              <a:solidFill>
                <a:srgbClr val="FF0000"/>
              </a:solidFill>
              <a:latin typeface="Aharoni" panose="02010803020104030203" pitchFamily="2" charset="-79"/>
              <a:cs typeface="Aharoni" panose="02010803020104030203" pitchFamily="2" charset="-79"/>
            </a:endParaRPr>
          </a:p>
          <a:p>
            <a:pPr marL="342900" indent="-342900" algn="just">
              <a:buFont typeface="Wingdings" panose="05000000000000000000" pitchFamily="2" charset="2"/>
              <a:buChar char="Ø"/>
            </a:pPr>
            <a:r>
              <a:rPr lang="es-PE" sz="2000" dirty="0" smtClean="0">
                <a:solidFill>
                  <a:srgbClr val="002060"/>
                </a:solidFill>
                <a:latin typeface="Aharoni" panose="02010803020104030203" pitchFamily="2" charset="-79"/>
                <a:cs typeface="Aharoni" panose="02010803020104030203" pitchFamily="2" charset="-79"/>
              </a:rPr>
              <a:t>Esta </a:t>
            </a:r>
            <a:r>
              <a:rPr lang="es-PE" sz="2000" dirty="0">
                <a:solidFill>
                  <a:srgbClr val="002060"/>
                </a:solidFill>
                <a:latin typeface="Aharoni" panose="02010803020104030203" pitchFamily="2" charset="-79"/>
                <a:cs typeface="Aharoni" panose="02010803020104030203" pitchFamily="2" charset="-79"/>
              </a:rPr>
              <a:t>fase se encuentra a cargo del </a:t>
            </a:r>
            <a:r>
              <a:rPr lang="es-PE" sz="2000" dirty="0" smtClean="0">
                <a:solidFill>
                  <a:srgbClr val="002060"/>
                </a:solidFill>
                <a:latin typeface="Aharoni" panose="02010803020104030203" pitchFamily="2" charset="-79"/>
                <a:cs typeface="Aharoni" panose="02010803020104030203" pitchFamily="2" charset="-79"/>
              </a:rPr>
              <a:t>órgano </a:t>
            </a:r>
            <a:r>
              <a:rPr lang="es-PE" sz="2000" dirty="0">
                <a:solidFill>
                  <a:srgbClr val="002060"/>
                </a:solidFill>
                <a:latin typeface="Aharoni" panose="02010803020104030203" pitchFamily="2" charset="-79"/>
                <a:cs typeface="Aharoni" panose="02010803020104030203" pitchFamily="2" charset="-79"/>
              </a:rPr>
              <a:t>instructor y comprende las actuaciones conducentes a la </a:t>
            </a:r>
            <a:r>
              <a:rPr lang="es-PE" sz="2000" dirty="0" smtClean="0">
                <a:solidFill>
                  <a:srgbClr val="002060"/>
                </a:solidFill>
                <a:latin typeface="Aharoni" panose="02010803020104030203" pitchFamily="2" charset="-79"/>
                <a:cs typeface="Aharoni" panose="02010803020104030203" pitchFamily="2" charset="-79"/>
              </a:rPr>
              <a:t>determinación </a:t>
            </a:r>
            <a:r>
              <a:rPr lang="es-PE" sz="2000" dirty="0">
                <a:solidFill>
                  <a:srgbClr val="002060"/>
                </a:solidFill>
                <a:latin typeface="Aharoni" panose="02010803020104030203" pitchFamily="2" charset="-79"/>
                <a:cs typeface="Aharoni" panose="02010803020104030203" pitchFamily="2" charset="-79"/>
              </a:rPr>
              <a:t>de la responsabilidad administrativa disciplinaria</a:t>
            </a:r>
            <a:r>
              <a:rPr lang="es-PE" sz="2000" dirty="0" smtClean="0">
                <a:solidFill>
                  <a:srgbClr val="002060"/>
                </a:solidFill>
                <a:latin typeface="Aharoni" panose="02010803020104030203" pitchFamily="2" charset="-79"/>
                <a:cs typeface="Aharoni" panose="02010803020104030203" pitchFamily="2" charset="-79"/>
              </a:rPr>
              <a:t>.</a:t>
            </a:r>
          </a:p>
          <a:p>
            <a:pPr algn="just"/>
            <a:endParaRPr lang="es-PE" sz="2000" dirty="0" smtClean="0">
              <a:solidFill>
                <a:srgbClr val="002060"/>
              </a:solidFill>
              <a:latin typeface="Aharoni" panose="02010803020104030203" pitchFamily="2" charset="-79"/>
              <a:cs typeface="Aharoni" panose="02010803020104030203" pitchFamily="2" charset="-79"/>
            </a:endParaRPr>
          </a:p>
          <a:p>
            <a:pPr algn="just"/>
            <a:endParaRPr lang="es-PE" sz="2000" dirty="0">
              <a:solidFill>
                <a:srgbClr val="002060"/>
              </a:solidFill>
              <a:latin typeface="Aharoni" panose="02010803020104030203" pitchFamily="2" charset="-79"/>
              <a:cs typeface="Aharoni" panose="02010803020104030203" pitchFamily="2" charset="-79"/>
            </a:endParaRPr>
          </a:p>
          <a:p>
            <a:pPr marL="342900" indent="-342900" algn="just">
              <a:buFont typeface="Wingdings" panose="05000000000000000000" pitchFamily="2" charset="2"/>
              <a:buChar char="Ø"/>
            </a:pPr>
            <a:r>
              <a:rPr lang="es-PE" sz="2000" dirty="0">
                <a:solidFill>
                  <a:srgbClr val="002060"/>
                </a:solidFill>
                <a:latin typeface="Aharoni" panose="02010803020104030203" pitchFamily="2" charset="-79"/>
                <a:cs typeface="Aharoni" panose="02010803020104030203" pitchFamily="2" charset="-79"/>
              </a:rPr>
              <a:t>Se inicia con la </a:t>
            </a:r>
            <a:r>
              <a:rPr lang="es-PE" sz="2000" dirty="0" smtClean="0">
                <a:solidFill>
                  <a:srgbClr val="002060"/>
                </a:solidFill>
                <a:latin typeface="Aharoni" panose="02010803020104030203" pitchFamily="2" charset="-79"/>
                <a:cs typeface="Aharoni" panose="02010803020104030203" pitchFamily="2" charset="-79"/>
              </a:rPr>
              <a:t>notificación </a:t>
            </a:r>
            <a:r>
              <a:rPr lang="es-PE" sz="2000" dirty="0">
                <a:solidFill>
                  <a:srgbClr val="002060"/>
                </a:solidFill>
                <a:latin typeface="Aharoni" panose="02010803020104030203" pitchFamily="2" charset="-79"/>
                <a:cs typeface="Aharoni" panose="02010803020104030203" pitchFamily="2" charset="-79"/>
              </a:rPr>
              <a:t>al servidor civil de la </a:t>
            </a:r>
            <a:r>
              <a:rPr lang="es-PE" sz="2000" dirty="0" smtClean="0">
                <a:solidFill>
                  <a:srgbClr val="002060"/>
                </a:solidFill>
                <a:latin typeface="Aharoni" panose="02010803020104030203" pitchFamily="2" charset="-79"/>
                <a:cs typeface="Aharoni" panose="02010803020104030203" pitchFamily="2" charset="-79"/>
              </a:rPr>
              <a:t>comunicación </a:t>
            </a:r>
            <a:r>
              <a:rPr lang="es-PE" sz="2000" dirty="0">
                <a:solidFill>
                  <a:srgbClr val="002060"/>
                </a:solidFill>
                <a:latin typeface="Aharoni" panose="02010803020104030203" pitchFamily="2" charset="-79"/>
                <a:cs typeface="Aharoni" panose="02010803020104030203" pitchFamily="2" charset="-79"/>
              </a:rPr>
              <a:t>que determina el inicio del procedimiento administrativo disciplinario, </a:t>
            </a:r>
            <a:r>
              <a:rPr lang="es-PE" sz="2000" dirty="0" smtClean="0">
                <a:solidFill>
                  <a:srgbClr val="002060"/>
                </a:solidFill>
                <a:latin typeface="Aharoni" panose="02010803020104030203" pitchFamily="2" charset="-79"/>
                <a:cs typeface="Aharoni" panose="02010803020104030203" pitchFamily="2" charset="-79"/>
              </a:rPr>
              <a:t>brindándole </a:t>
            </a:r>
            <a:r>
              <a:rPr lang="es-PE" sz="2000" dirty="0">
                <a:solidFill>
                  <a:srgbClr val="002060"/>
                </a:solidFill>
                <a:latin typeface="Aharoni" panose="02010803020104030203" pitchFamily="2" charset="-79"/>
                <a:cs typeface="Aharoni" panose="02010803020104030203" pitchFamily="2" charset="-79"/>
              </a:rPr>
              <a:t>un plazo de </a:t>
            </a:r>
            <a:r>
              <a:rPr lang="es-PE" sz="2000" dirty="0">
                <a:solidFill>
                  <a:srgbClr val="FF0000"/>
                </a:solidFill>
                <a:latin typeface="Aharoni" panose="02010803020104030203" pitchFamily="2" charset="-79"/>
                <a:cs typeface="Aharoni" panose="02010803020104030203" pitchFamily="2" charset="-79"/>
              </a:rPr>
              <a:t>cinco (05) </a:t>
            </a:r>
            <a:r>
              <a:rPr lang="es-PE" sz="2000" dirty="0" smtClean="0">
                <a:solidFill>
                  <a:srgbClr val="FF0000"/>
                </a:solidFill>
                <a:latin typeface="Aharoni" panose="02010803020104030203" pitchFamily="2" charset="-79"/>
                <a:cs typeface="Aharoni" panose="02010803020104030203" pitchFamily="2" charset="-79"/>
              </a:rPr>
              <a:t>días hábiles </a:t>
            </a:r>
            <a:r>
              <a:rPr lang="es-PE" sz="2000" dirty="0">
                <a:solidFill>
                  <a:srgbClr val="002060"/>
                </a:solidFill>
                <a:latin typeface="Aharoni" panose="02010803020104030203" pitchFamily="2" charset="-79"/>
                <a:cs typeface="Aharoni" panose="02010803020104030203" pitchFamily="2" charset="-79"/>
              </a:rPr>
              <a:t>para presentar su descargo, plazo que puede ser prorrogable</a:t>
            </a:r>
            <a:r>
              <a:rPr lang="es-PE" sz="2000" dirty="0" smtClean="0">
                <a:solidFill>
                  <a:srgbClr val="002060"/>
                </a:solidFill>
                <a:latin typeface="Aharoni" panose="02010803020104030203" pitchFamily="2" charset="-79"/>
                <a:cs typeface="Aharoni" panose="02010803020104030203" pitchFamily="2" charset="-79"/>
              </a:rPr>
              <a:t>.</a:t>
            </a:r>
          </a:p>
          <a:p>
            <a:pPr marL="285750" indent="-285750" algn="just">
              <a:buFont typeface="Wingdings" panose="05000000000000000000" pitchFamily="2" charset="2"/>
              <a:buChar char="Ø"/>
            </a:pPr>
            <a:endParaRPr lang="es-PE" sz="2000" dirty="0" smtClean="0">
              <a:solidFill>
                <a:srgbClr val="002060"/>
              </a:solidFill>
              <a:latin typeface="Aharoni" panose="02010803020104030203" pitchFamily="2" charset="-79"/>
              <a:cs typeface="Aharoni" panose="02010803020104030203" pitchFamily="2" charset="-79"/>
            </a:endParaRPr>
          </a:p>
          <a:p>
            <a:pPr marL="285750" indent="-285750" algn="just">
              <a:buFont typeface="Wingdings" panose="05000000000000000000" pitchFamily="2" charset="2"/>
              <a:buChar char="Ø"/>
            </a:pPr>
            <a:endParaRPr lang="es-PE" sz="2000" dirty="0">
              <a:solidFill>
                <a:srgbClr val="002060"/>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8685712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CuadroTexto"/>
          <p:cNvSpPr txBox="1"/>
          <p:nvPr/>
        </p:nvSpPr>
        <p:spPr>
          <a:xfrm>
            <a:off x="899592" y="1988840"/>
            <a:ext cx="7272808" cy="3077766"/>
          </a:xfrm>
          <a:prstGeom prst="rect">
            <a:avLst/>
          </a:prstGeom>
          <a:noFill/>
        </p:spPr>
        <p:txBody>
          <a:bodyPr wrap="square" rtlCol="0">
            <a:spAutoFit/>
          </a:bodyPr>
          <a:lstStyle/>
          <a:p>
            <a:pPr marL="342900" indent="-342900" algn="just">
              <a:buFont typeface="Wingdings" panose="05000000000000000000" pitchFamily="2" charset="2"/>
              <a:buChar char="Ø"/>
            </a:pPr>
            <a:r>
              <a:rPr lang="es-PE" sz="2000" dirty="0" smtClean="0">
                <a:solidFill>
                  <a:srgbClr val="002060"/>
                </a:solidFill>
                <a:latin typeface="Aharoni" panose="02010803020104030203" pitchFamily="2" charset="-79"/>
                <a:cs typeface="Aharoni" panose="02010803020104030203" pitchFamily="2" charset="-79"/>
              </a:rPr>
              <a:t>Es el poder jurídico que le permite castigar a los administrados cuando estos lesionan determinados bienes jurídicos reconocidos por la Constitución y la ley.</a:t>
            </a:r>
          </a:p>
          <a:p>
            <a:pPr marL="342900" indent="-342900" algn="just">
              <a:buFont typeface="Wingdings" panose="05000000000000000000" pitchFamily="2" charset="2"/>
              <a:buChar char="Ø"/>
            </a:pPr>
            <a:endParaRPr lang="es-PE" sz="2000" dirty="0" smtClean="0">
              <a:solidFill>
                <a:srgbClr val="002060"/>
              </a:solidFill>
              <a:latin typeface="Aharoni" panose="02010803020104030203" pitchFamily="2" charset="-79"/>
              <a:cs typeface="Aharoni" panose="02010803020104030203" pitchFamily="2" charset="-79"/>
            </a:endParaRPr>
          </a:p>
          <a:p>
            <a:pPr marL="342900" indent="-342900" algn="just">
              <a:buFont typeface="Wingdings" panose="05000000000000000000" pitchFamily="2" charset="2"/>
              <a:buChar char="Ø"/>
            </a:pPr>
            <a:endParaRPr lang="es-PE" sz="2000" dirty="0">
              <a:solidFill>
                <a:srgbClr val="002060"/>
              </a:solidFill>
              <a:latin typeface="Aharoni" panose="02010803020104030203" pitchFamily="2" charset="-79"/>
              <a:cs typeface="Aharoni" panose="02010803020104030203" pitchFamily="2" charset="-79"/>
            </a:endParaRPr>
          </a:p>
          <a:p>
            <a:pPr marL="342900" indent="-342900" algn="just">
              <a:buFont typeface="Wingdings" panose="05000000000000000000" pitchFamily="2" charset="2"/>
              <a:buChar char="Ø"/>
            </a:pPr>
            <a:endParaRPr lang="es-PE" sz="2000" dirty="0" smtClean="0">
              <a:solidFill>
                <a:srgbClr val="002060"/>
              </a:solidFill>
              <a:latin typeface="Aharoni" panose="02010803020104030203" pitchFamily="2" charset="-79"/>
              <a:cs typeface="Aharoni" panose="02010803020104030203" pitchFamily="2" charset="-79"/>
            </a:endParaRPr>
          </a:p>
          <a:p>
            <a:pPr marL="342900" indent="-342900" algn="just">
              <a:buFont typeface="Wingdings" panose="05000000000000000000" pitchFamily="2" charset="2"/>
              <a:buChar char="Ø"/>
            </a:pPr>
            <a:r>
              <a:rPr lang="es-PE" sz="2000" dirty="0" smtClean="0">
                <a:solidFill>
                  <a:srgbClr val="002060"/>
                </a:solidFill>
                <a:latin typeface="Aharoni" panose="02010803020104030203" pitchFamily="2" charset="-79"/>
                <a:cs typeface="Aharoni" panose="02010803020104030203" pitchFamily="2" charset="-79"/>
              </a:rPr>
              <a:t>La potestad sancionadora se materializa a través de la aplicación de una sanción administrativa</a:t>
            </a:r>
            <a:r>
              <a:rPr lang="es-PE" sz="2000" dirty="0">
                <a:solidFill>
                  <a:srgbClr val="002060"/>
                </a:solidFill>
                <a:latin typeface="Aharoni" panose="02010803020104030203" pitchFamily="2" charset="-79"/>
                <a:cs typeface="Aharoni" panose="02010803020104030203" pitchFamily="2" charset="-79"/>
              </a:rPr>
              <a:t>.</a:t>
            </a:r>
            <a:endParaRPr lang="es-PE" dirty="0">
              <a:solidFill>
                <a:srgbClr val="002060"/>
              </a:solidFill>
              <a:latin typeface="Aharoni" panose="02010803020104030203" pitchFamily="2" charset="-79"/>
              <a:cs typeface="Aharoni" panose="02010803020104030203" pitchFamily="2" charset="-79"/>
            </a:endParaRPr>
          </a:p>
          <a:p>
            <a:pPr algn="just"/>
            <a:endParaRPr lang="es-PE" sz="1600" i="1" dirty="0">
              <a:solidFill>
                <a:srgbClr val="002060"/>
              </a:solidFill>
              <a:latin typeface="Aharoni" panose="02010803020104030203" pitchFamily="2" charset="-79"/>
              <a:cs typeface="Aharoni" panose="02010803020104030203" pitchFamily="2" charset="-79"/>
            </a:endParaRPr>
          </a:p>
          <a:p>
            <a:endParaRPr lang="es-PE" dirty="0"/>
          </a:p>
        </p:txBody>
      </p:sp>
    </p:spTree>
    <p:extLst>
      <p:ext uri="{BB962C8B-B14F-4D97-AF65-F5344CB8AC3E}">
        <p14:creationId xmlns:p14="http://schemas.microsoft.com/office/powerpoint/2010/main" val="270137629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683568" y="908720"/>
            <a:ext cx="7488832" cy="5139869"/>
          </a:xfrm>
          <a:prstGeom prst="rect">
            <a:avLst/>
          </a:prstGeom>
          <a:noFill/>
        </p:spPr>
        <p:txBody>
          <a:bodyPr wrap="square" rtlCol="0">
            <a:spAutoFit/>
          </a:bodyPr>
          <a:lstStyle/>
          <a:p>
            <a:pPr algn="ctr"/>
            <a:r>
              <a:rPr lang="es-PE" sz="2400" dirty="0" smtClean="0">
                <a:solidFill>
                  <a:srgbClr val="FF0000"/>
                </a:solidFill>
                <a:latin typeface="Aharoni" panose="02010803020104030203" pitchFamily="2" charset="-79"/>
                <a:cs typeface="Aharoni" panose="02010803020104030203" pitchFamily="2" charset="-79"/>
              </a:rPr>
              <a:t>FASE INSTRUCTIVA</a:t>
            </a:r>
          </a:p>
          <a:p>
            <a:pPr algn="ctr"/>
            <a:endParaRPr lang="es-PE" sz="2400" dirty="0" smtClean="0">
              <a:solidFill>
                <a:srgbClr val="FF0000"/>
              </a:solidFill>
              <a:latin typeface="Aharoni" panose="02010803020104030203" pitchFamily="2" charset="-79"/>
              <a:cs typeface="Aharoni" panose="02010803020104030203" pitchFamily="2" charset="-79"/>
            </a:endParaRPr>
          </a:p>
          <a:p>
            <a:pPr algn="just"/>
            <a:endParaRPr lang="es-PE" sz="2000" dirty="0">
              <a:solidFill>
                <a:srgbClr val="002060"/>
              </a:solidFill>
              <a:latin typeface="Aharoni" panose="02010803020104030203" pitchFamily="2" charset="-79"/>
              <a:cs typeface="Aharoni" panose="02010803020104030203" pitchFamily="2" charset="-79"/>
            </a:endParaRPr>
          </a:p>
          <a:p>
            <a:pPr marL="342900" indent="-342900" algn="just">
              <a:buFont typeface="Wingdings" panose="05000000000000000000" pitchFamily="2" charset="2"/>
              <a:buChar char="Ø"/>
            </a:pPr>
            <a:r>
              <a:rPr lang="es-PE" sz="2000" dirty="0">
                <a:solidFill>
                  <a:srgbClr val="002060"/>
                </a:solidFill>
                <a:latin typeface="Aharoni" panose="02010803020104030203" pitchFamily="2" charset="-79"/>
                <a:cs typeface="Aharoni" panose="02010803020104030203" pitchFamily="2" charset="-79"/>
              </a:rPr>
              <a:t>Vencido dicho plazo, el </a:t>
            </a:r>
            <a:r>
              <a:rPr lang="es-PE" sz="2000" dirty="0" smtClean="0">
                <a:solidFill>
                  <a:srgbClr val="002060"/>
                </a:solidFill>
                <a:latin typeface="Aharoni" panose="02010803020104030203" pitchFamily="2" charset="-79"/>
                <a:cs typeface="Aharoni" panose="02010803020104030203" pitchFamily="2" charset="-79"/>
              </a:rPr>
              <a:t>órgano </a:t>
            </a:r>
            <a:r>
              <a:rPr lang="es-PE" sz="2000" dirty="0">
                <a:solidFill>
                  <a:srgbClr val="002060"/>
                </a:solidFill>
                <a:latin typeface="Aharoni" panose="02010803020104030203" pitchFamily="2" charset="-79"/>
                <a:cs typeface="Aharoni" panose="02010803020104030203" pitchFamily="2" charset="-79"/>
              </a:rPr>
              <a:t>instructor llevara a cabo el </a:t>
            </a:r>
            <a:r>
              <a:rPr lang="es-PE" sz="2000" dirty="0" smtClean="0">
                <a:solidFill>
                  <a:srgbClr val="002060"/>
                </a:solidFill>
                <a:latin typeface="Aharoni" panose="02010803020104030203" pitchFamily="2" charset="-79"/>
                <a:cs typeface="Aharoni" panose="02010803020104030203" pitchFamily="2" charset="-79"/>
              </a:rPr>
              <a:t>análisis </a:t>
            </a:r>
            <a:r>
              <a:rPr lang="es-PE" sz="2000" dirty="0">
                <a:solidFill>
                  <a:srgbClr val="002060"/>
                </a:solidFill>
                <a:latin typeface="Aharoni" panose="02010803020104030203" pitchFamily="2" charset="-79"/>
                <a:cs typeface="Aharoni" panose="02010803020104030203" pitchFamily="2" charset="-79"/>
              </a:rPr>
              <a:t>e indagaciones necesarios para determinar la existencia de la responsabilidad imputada al servidor civil, </a:t>
            </a:r>
            <a:r>
              <a:rPr lang="es-PE" sz="2000" dirty="0">
                <a:solidFill>
                  <a:srgbClr val="FF0000"/>
                </a:solidFill>
                <a:latin typeface="Aharoni" panose="02010803020104030203" pitchFamily="2" charset="-79"/>
                <a:cs typeface="Aharoni" panose="02010803020104030203" pitchFamily="2" charset="-79"/>
              </a:rPr>
              <a:t>en un plazo </a:t>
            </a:r>
            <a:r>
              <a:rPr lang="es-PE" sz="2000" dirty="0" smtClean="0">
                <a:solidFill>
                  <a:srgbClr val="FF0000"/>
                </a:solidFill>
                <a:latin typeface="Aharoni" panose="02010803020104030203" pitchFamily="2" charset="-79"/>
                <a:cs typeface="Aharoni" panose="02010803020104030203" pitchFamily="2" charset="-79"/>
              </a:rPr>
              <a:t>máximo </a:t>
            </a:r>
            <a:r>
              <a:rPr lang="es-PE" sz="2000" dirty="0">
                <a:solidFill>
                  <a:srgbClr val="FF0000"/>
                </a:solidFill>
                <a:latin typeface="Aharoni" panose="02010803020104030203" pitchFamily="2" charset="-79"/>
                <a:cs typeface="Aharoni" panose="02010803020104030203" pitchFamily="2" charset="-79"/>
              </a:rPr>
              <a:t>de quince (15) </a:t>
            </a:r>
            <a:r>
              <a:rPr lang="es-PE" sz="2000" dirty="0" smtClean="0">
                <a:solidFill>
                  <a:srgbClr val="FF0000"/>
                </a:solidFill>
                <a:latin typeface="Aharoni" panose="02010803020104030203" pitchFamily="2" charset="-79"/>
                <a:cs typeface="Aharoni" panose="02010803020104030203" pitchFamily="2" charset="-79"/>
              </a:rPr>
              <a:t>días hábiles</a:t>
            </a:r>
            <a:r>
              <a:rPr lang="es-PE" sz="2000" dirty="0" smtClean="0">
                <a:solidFill>
                  <a:srgbClr val="002060"/>
                </a:solidFill>
                <a:latin typeface="Aharoni" panose="02010803020104030203" pitchFamily="2" charset="-79"/>
                <a:cs typeface="Aharoni" panose="02010803020104030203" pitchFamily="2" charset="-79"/>
              </a:rPr>
              <a:t>.</a:t>
            </a:r>
          </a:p>
          <a:p>
            <a:pPr marL="342900" indent="-342900" algn="just">
              <a:buFont typeface="Wingdings" panose="05000000000000000000" pitchFamily="2" charset="2"/>
              <a:buChar char="Ø"/>
            </a:pPr>
            <a:endParaRPr lang="es-PE" sz="2000" dirty="0" smtClean="0">
              <a:solidFill>
                <a:srgbClr val="002060"/>
              </a:solidFill>
              <a:latin typeface="Aharoni" panose="02010803020104030203" pitchFamily="2" charset="-79"/>
              <a:cs typeface="Aharoni" panose="02010803020104030203" pitchFamily="2" charset="-79"/>
            </a:endParaRPr>
          </a:p>
          <a:p>
            <a:pPr marL="342900" indent="-342900" algn="just">
              <a:buFont typeface="Wingdings" panose="05000000000000000000" pitchFamily="2" charset="2"/>
              <a:buChar char="Ø"/>
            </a:pPr>
            <a:endParaRPr lang="es-PE" sz="2000" dirty="0">
              <a:solidFill>
                <a:srgbClr val="002060"/>
              </a:solidFill>
              <a:latin typeface="Aharoni" panose="02010803020104030203" pitchFamily="2" charset="-79"/>
              <a:cs typeface="Aharoni" panose="02010803020104030203" pitchFamily="2" charset="-79"/>
            </a:endParaRPr>
          </a:p>
          <a:p>
            <a:pPr marL="342900" indent="-342900" algn="just">
              <a:buFont typeface="Wingdings" panose="05000000000000000000" pitchFamily="2" charset="2"/>
              <a:buChar char="Ø"/>
            </a:pPr>
            <a:r>
              <a:rPr lang="es-PE" sz="2000" dirty="0">
                <a:solidFill>
                  <a:srgbClr val="002060"/>
                </a:solidFill>
                <a:latin typeface="Aharoni" panose="02010803020104030203" pitchFamily="2" charset="-79"/>
                <a:cs typeface="Aharoni" panose="02010803020104030203" pitchFamily="2" charset="-79"/>
              </a:rPr>
              <a:t>La fase instructiva culmina con la </a:t>
            </a:r>
            <a:r>
              <a:rPr lang="es-PE" sz="2000" dirty="0" smtClean="0">
                <a:solidFill>
                  <a:srgbClr val="002060"/>
                </a:solidFill>
                <a:latin typeface="Aharoni" panose="02010803020104030203" pitchFamily="2" charset="-79"/>
                <a:cs typeface="Aharoni" panose="02010803020104030203" pitchFamily="2" charset="-79"/>
              </a:rPr>
              <a:t>emisión </a:t>
            </a:r>
            <a:r>
              <a:rPr lang="es-PE" sz="2000" dirty="0">
                <a:solidFill>
                  <a:srgbClr val="002060"/>
                </a:solidFill>
                <a:latin typeface="Aharoni" panose="02010803020104030203" pitchFamily="2" charset="-79"/>
                <a:cs typeface="Aharoni" panose="02010803020104030203" pitchFamily="2" charset="-79"/>
              </a:rPr>
              <a:t>y </a:t>
            </a:r>
            <a:r>
              <a:rPr lang="es-PE" sz="2000" dirty="0" smtClean="0">
                <a:solidFill>
                  <a:srgbClr val="002060"/>
                </a:solidFill>
                <a:latin typeface="Aharoni" panose="02010803020104030203" pitchFamily="2" charset="-79"/>
                <a:cs typeface="Aharoni" panose="02010803020104030203" pitchFamily="2" charset="-79"/>
              </a:rPr>
              <a:t>notificación </a:t>
            </a:r>
            <a:r>
              <a:rPr lang="es-PE" sz="2000" dirty="0">
                <a:solidFill>
                  <a:srgbClr val="002060"/>
                </a:solidFill>
                <a:latin typeface="Aharoni" panose="02010803020104030203" pitchFamily="2" charset="-79"/>
                <a:cs typeface="Aharoni" panose="02010803020104030203" pitchFamily="2" charset="-79"/>
              </a:rPr>
              <a:t>del informe en el que el </a:t>
            </a:r>
            <a:r>
              <a:rPr lang="es-PE" sz="2000" dirty="0" smtClean="0">
                <a:solidFill>
                  <a:srgbClr val="002060"/>
                </a:solidFill>
                <a:latin typeface="Aharoni" panose="02010803020104030203" pitchFamily="2" charset="-79"/>
                <a:cs typeface="Aharoni" panose="02010803020104030203" pitchFamily="2" charset="-79"/>
              </a:rPr>
              <a:t>órgano </a:t>
            </a:r>
            <a:r>
              <a:rPr lang="es-PE" sz="2000" dirty="0">
                <a:solidFill>
                  <a:srgbClr val="002060"/>
                </a:solidFill>
                <a:latin typeface="Aharoni" panose="02010803020104030203" pitchFamily="2" charset="-79"/>
                <a:cs typeface="Aharoni" panose="02010803020104030203" pitchFamily="2" charset="-79"/>
              </a:rPr>
              <a:t>instructor se pronuncia sobre la existencia o no de la falta imputada al servidor civil, recomendando al </a:t>
            </a:r>
            <a:r>
              <a:rPr lang="es-PE" sz="2000" dirty="0" smtClean="0">
                <a:solidFill>
                  <a:srgbClr val="002060"/>
                </a:solidFill>
                <a:latin typeface="Aharoni" panose="02010803020104030203" pitchFamily="2" charset="-79"/>
                <a:cs typeface="Aharoni" panose="02010803020104030203" pitchFamily="2" charset="-79"/>
              </a:rPr>
              <a:t>órgano </a:t>
            </a:r>
            <a:r>
              <a:rPr lang="es-PE" sz="2000" dirty="0">
                <a:solidFill>
                  <a:srgbClr val="002060"/>
                </a:solidFill>
                <a:latin typeface="Aharoni" panose="02010803020104030203" pitchFamily="2" charset="-79"/>
                <a:cs typeface="Aharoni" panose="02010803020104030203" pitchFamily="2" charset="-79"/>
              </a:rPr>
              <a:t>sancionador la </a:t>
            </a:r>
            <a:r>
              <a:rPr lang="es-PE" sz="2000" dirty="0" smtClean="0">
                <a:solidFill>
                  <a:srgbClr val="002060"/>
                </a:solidFill>
                <a:latin typeface="Aharoni" panose="02010803020104030203" pitchFamily="2" charset="-79"/>
                <a:cs typeface="Aharoni" panose="02010803020104030203" pitchFamily="2" charset="-79"/>
              </a:rPr>
              <a:t>sanción </a:t>
            </a:r>
            <a:r>
              <a:rPr lang="es-PE" sz="2000" dirty="0">
                <a:solidFill>
                  <a:srgbClr val="002060"/>
                </a:solidFill>
                <a:latin typeface="Aharoni" panose="02010803020104030203" pitchFamily="2" charset="-79"/>
                <a:cs typeface="Aharoni" panose="02010803020104030203" pitchFamily="2" charset="-79"/>
              </a:rPr>
              <a:t>a ser impuesta, de </a:t>
            </a:r>
            <a:r>
              <a:rPr lang="es-PE" sz="2000" dirty="0" smtClean="0">
                <a:solidFill>
                  <a:srgbClr val="002060"/>
                </a:solidFill>
                <a:latin typeface="Aharoni" panose="02010803020104030203" pitchFamily="2" charset="-79"/>
                <a:cs typeface="Aharoni" panose="02010803020104030203" pitchFamily="2" charset="-79"/>
              </a:rPr>
              <a:t>corresponder</a:t>
            </a:r>
          </a:p>
          <a:p>
            <a:pPr marL="285750" indent="-285750" algn="just">
              <a:buFont typeface="Wingdings" panose="05000000000000000000" pitchFamily="2" charset="2"/>
              <a:buChar char="Ø"/>
            </a:pPr>
            <a:endParaRPr lang="es-PE" sz="2000" dirty="0" smtClean="0">
              <a:solidFill>
                <a:srgbClr val="002060"/>
              </a:solidFill>
              <a:latin typeface="Aharoni" panose="02010803020104030203" pitchFamily="2" charset="-79"/>
              <a:cs typeface="Aharoni" panose="02010803020104030203" pitchFamily="2" charset="-79"/>
            </a:endParaRPr>
          </a:p>
          <a:p>
            <a:pPr marL="285750" indent="-285750" algn="just">
              <a:buFont typeface="Wingdings" panose="05000000000000000000" pitchFamily="2" charset="2"/>
              <a:buChar char="Ø"/>
            </a:pPr>
            <a:endParaRPr lang="es-PE" sz="2000" dirty="0">
              <a:solidFill>
                <a:srgbClr val="002060"/>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86376283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683568" y="908720"/>
            <a:ext cx="7488832" cy="5262979"/>
          </a:xfrm>
          <a:prstGeom prst="rect">
            <a:avLst/>
          </a:prstGeom>
          <a:noFill/>
        </p:spPr>
        <p:txBody>
          <a:bodyPr wrap="square" rtlCol="0">
            <a:spAutoFit/>
          </a:bodyPr>
          <a:lstStyle/>
          <a:p>
            <a:pPr algn="ctr"/>
            <a:r>
              <a:rPr lang="es-PE" sz="3200" dirty="0" smtClean="0">
                <a:solidFill>
                  <a:srgbClr val="FF0000"/>
                </a:solidFill>
                <a:latin typeface="Aharoni" panose="02010803020104030203" pitchFamily="2" charset="-79"/>
                <a:cs typeface="Aharoni" panose="02010803020104030203" pitchFamily="2" charset="-79"/>
              </a:rPr>
              <a:t>FASE SANCIONADORA</a:t>
            </a:r>
          </a:p>
          <a:p>
            <a:pPr algn="ctr"/>
            <a:endParaRPr lang="es-PE" sz="2400" dirty="0" smtClean="0">
              <a:solidFill>
                <a:srgbClr val="FF0000"/>
              </a:solidFill>
              <a:latin typeface="Aharoni" panose="02010803020104030203" pitchFamily="2" charset="-79"/>
              <a:cs typeface="Aharoni" panose="02010803020104030203" pitchFamily="2" charset="-79"/>
            </a:endParaRPr>
          </a:p>
          <a:p>
            <a:pPr marL="342900" indent="-342900" algn="just">
              <a:buFont typeface="Wingdings" panose="05000000000000000000" pitchFamily="2" charset="2"/>
              <a:buChar char="Ø"/>
            </a:pPr>
            <a:r>
              <a:rPr lang="es-PE" sz="2000" dirty="0">
                <a:solidFill>
                  <a:srgbClr val="002060"/>
                </a:solidFill>
                <a:latin typeface="Aharoni" panose="02010803020104030203" pitchFamily="2" charset="-79"/>
                <a:cs typeface="Aharoni" panose="02010803020104030203" pitchFamily="2" charset="-79"/>
              </a:rPr>
              <a:t>Esta fase se encuentra a cargo del </a:t>
            </a:r>
            <a:r>
              <a:rPr lang="es-PE" sz="2000" dirty="0" smtClean="0">
                <a:solidFill>
                  <a:srgbClr val="002060"/>
                </a:solidFill>
                <a:latin typeface="Aharoni" panose="02010803020104030203" pitchFamily="2" charset="-79"/>
                <a:cs typeface="Aharoni" panose="02010803020104030203" pitchFamily="2" charset="-79"/>
              </a:rPr>
              <a:t>órgano </a:t>
            </a:r>
            <a:r>
              <a:rPr lang="es-PE" sz="2000" dirty="0">
                <a:solidFill>
                  <a:srgbClr val="002060"/>
                </a:solidFill>
                <a:latin typeface="Aharoni" panose="02010803020104030203" pitchFamily="2" charset="-79"/>
                <a:cs typeface="Aharoni" panose="02010803020104030203" pitchFamily="2" charset="-79"/>
              </a:rPr>
              <a:t>sancionador y comprende desde la </a:t>
            </a:r>
            <a:r>
              <a:rPr lang="es-PE" sz="2000" dirty="0" smtClean="0">
                <a:solidFill>
                  <a:srgbClr val="002060"/>
                </a:solidFill>
                <a:latin typeface="Aharoni" panose="02010803020104030203" pitchFamily="2" charset="-79"/>
                <a:cs typeface="Aharoni" panose="02010803020104030203" pitchFamily="2" charset="-79"/>
              </a:rPr>
              <a:t>recepción </a:t>
            </a:r>
            <a:r>
              <a:rPr lang="es-PE" sz="2000" dirty="0">
                <a:solidFill>
                  <a:srgbClr val="002060"/>
                </a:solidFill>
                <a:latin typeface="Aharoni" panose="02010803020104030203" pitchFamily="2" charset="-79"/>
                <a:cs typeface="Aharoni" panose="02010803020104030203" pitchFamily="2" charset="-79"/>
              </a:rPr>
              <a:t>del informe del </a:t>
            </a:r>
            <a:r>
              <a:rPr lang="es-PE" sz="2000" dirty="0" smtClean="0">
                <a:solidFill>
                  <a:srgbClr val="002060"/>
                </a:solidFill>
                <a:latin typeface="Aharoni" panose="02010803020104030203" pitchFamily="2" charset="-79"/>
                <a:cs typeface="Aharoni" panose="02010803020104030203" pitchFamily="2" charset="-79"/>
              </a:rPr>
              <a:t>órgano </a:t>
            </a:r>
            <a:r>
              <a:rPr lang="es-PE" sz="2000" dirty="0">
                <a:solidFill>
                  <a:srgbClr val="002060"/>
                </a:solidFill>
                <a:latin typeface="Aharoni" panose="02010803020104030203" pitchFamily="2" charset="-79"/>
                <a:cs typeface="Aharoni" panose="02010803020104030203" pitchFamily="2" charset="-79"/>
              </a:rPr>
              <a:t>instructor, hasta la </a:t>
            </a:r>
            <a:r>
              <a:rPr lang="es-PE" sz="2000" dirty="0" smtClean="0">
                <a:solidFill>
                  <a:srgbClr val="002060"/>
                </a:solidFill>
                <a:latin typeface="Aharoni" panose="02010803020104030203" pitchFamily="2" charset="-79"/>
                <a:cs typeface="Aharoni" panose="02010803020104030203" pitchFamily="2" charset="-79"/>
              </a:rPr>
              <a:t>emisión </a:t>
            </a:r>
            <a:r>
              <a:rPr lang="es-PE" sz="2000" dirty="0">
                <a:solidFill>
                  <a:srgbClr val="002060"/>
                </a:solidFill>
                <a:latin typeface="Aharoni" panose="02010803020104030203" pitchFamily="2" charset="-79"/>
                <a:cs typeface="Aharoni" panose="02010803020104030203" pitchFamily="2" charset="-79"/>
              </a:rPr>
              <a:t>de la </a:t>
            </a:r>
            <a:r>
              <a:rPr lang="es-PE" sz="2000" dirty="0" smtClean="0">
                <a:solidFill>
                  <a:srgbClr val="002060"/>
                </a:solidFill>
                <a:latin typeface="Aharoni" panose="02010803020104030203" pitchFamily="2" charset="-79"/>
                <a:cs typeface="Aharoni" panose="02010803020104030203" pitchFamily="2" charset="-79"/>
              </a:rPr>
              <a:t>comunicación </a:t>
            </a:r>
            <a:r>
              <a:rPr lang="es-PE" sz="2000" dirty="0">
                <a:solidFill>
                  <a:srgbClr val="002060"/>
                </a:solidFill>
                <a:latin typeface="Aharoni" panose="02010803020104030203" pitchFamily="2" charset="-79"/>
                <a:cs typeface="Aharoni" panose="02010803020104030203" pitchFamily="2" charset="-79"/>
              </a:rPr>
              <a:t>que determina la </a:t>
            </a:r>
            <a:r>
              <a:rPr lang="es-PE" sz="2000" dirty="0" smtClean="0">
                <a:solidFill>
                  <a:srgbClr val="002060"/>
                </a:solidFill>
                <a:latin typeface="Aharoni" panose="02010803020104030203" pitchFamily="2" charset="-79"/>
                <a:cs typeface="Aharoni" panose="02010803020104030203" pitchFamily="2" charset="-79"/>
              </a:rPr>
              <a:t>imposición </a:t>
            </a:r>
            <a:r>
              <a:rPr lang="es-PE" sz="2000" dirty="0">
                <a:solidFill>
                  <a:srgbClr val="002060"/>
                </a:solidFill>
                <a:latin typeface="Aharoni" panose="02010803020104030203" pitchFamily="2" charset="-79"/>
                <a:cs typeface="Aharoni" panose="02010803020104030203" pitchFamily="2" charset="-79"/>
              </a:rPr>
              <a:t>de </a:t>
            </a:r>
            <a:r>
              <a:rPr lang="es-PE" sz="2000" dirty="0" smtClean="0">
                <a:solidFill>
                  <a:srgbClr val="002060"/>
                </a:solidFill>
                <a:latin typeface="Aharoni" panose="02010803020104030203" pitchFamily="2" charset="-79"/>
                <a:cs typeface="Aharoni" panose="02010803020104030203" pitchFamily="2" charset="-79"/>
              </a:rPr>
              <a:t>sanción </a:t>
            </a:r>
            <a:r>
              <a:rPr lang="es-PE" sz="2000" dirty="0">
                <a:solidFill>
                  <a:srgbClr val="002060"/>
                </a:solidFill>
                <a:latin typeface="Aharoni" panose="02010803020104030203" pitchFamily="2" charset="-79"/>
                <a:cs typeface="Aharoni" panose="02010803020104030203" pitchFamily="2" charset="-79"/>
              </a:rPr>
              <a:t>o que determina la </a:t>
            </a:r>
            <a:r>
              <a:rPr lang="es-PE" sz="2000" dirty="0" smtClean="0">
                <a:solidFill>
                  <a:srgbClr val="002060"/>
                </a:solidFill>
                <a:latin typeface="Aharoni" panose="02010803020104030203" pitchFamily="2" charset="-79"/>
                <a:cs typeface="Aharoni" panose="02010803020104030203" pitchFamily="2" charset="-79"/>
              </a:rPr>
              <a:t>declaración </a:t>
            </a:r>
            <a:r>
              <a:rPr lang="es-PE" sz="2000" dirty="0">
                <a:solidFill>
                  <a:srgbClr val="002060"/>
                </a:solidFill>
                <a:latin typeface="Aharoni" panose="02010803020104030203" pitchFamily="2" charset="-79"/>
                <a:cs typeface="Aharoni" panose="02010803020104030203" pitchFamily="2" charset="-79"/>
              </a:rPr>
              <a:t>de no a lugar, disponiendo, en este ú</a:t>
            </a:r>
            <a:r>
              <a:rPr lang="es-PE" sz="2000" dirty="0" smtClean="0">
                <a:solidFill>
                  <a:srgbClr val="002060"/>
                </a:solidFill>
                <a:latin typeface="Aharoni" panose="02010803020104030203" pitchFamily="2" charset="-79"/>
                <a:cs typeface="Aharoni" panose="02010803020104030203" pitchFamily="2" charset="-79"/>
              </a:rPr>
              <a:t>ltimo </a:t>
            </a:r>
            <a:r>
              <a:rPr lang="es-PE" sz="2000" dirty="0">
                <a:solidFill>
                  <a:srgbClr val="002060"/>
                </a:solidFill>
                <a:latin typeface="Aharoni" panose="02010803020104030203" pitchFamily="2" charset="-79"/>
                <a:cs typeface="Aharoni" panose="02010803020104030203" pitchFamily="2" charset="-79"/>
              </a:rPr>
              <a:t>caso, el archivo del </a:t>
            </a:r>
            <a:r>
              <a:rPr lang="es-PE" sz="2000" dirty="0" smtClean="0">
                <a:solidFill>
                  <a:srgbClr val="002060"/>
                </a:solidFill>
                <a:latin typeface="Aharoni" panose="02010803020104030203" pitchFamily="2" charset="-79"/>
                <a:cs typeface="Aharoni" panose="02010803020104030203" pitchFamily="2" charset="-79"/>
              </a:rPr>
              <a:t>procedimiento.</a:t>
            </a:r>
          </a:p>
          <a:p>
            <a:pPr marL="342900" indent="-342900" algn="just">
              <a:buFont typeface="Wingdings" panose="05000000000000000000" pitchFamily="2" charset="2"/>
              <a:buChar char="Ø"/>
            </a:pPr>
            <a:endParaRPr lang="es-PE" sz="2000" dirty="0">
              <a:solidFill>
                <a:srgbClr val="002060"/>
              </a:solidFill>
              <a:latin typeface="Aharoni" panose="02010803020104030203" pitchFamily="2" charset="-79"/>
              <a:cs typeface="Aharoni" panose="02010803020104030203" pitchFamily="2" charset="-79"/>
            </a:endParaRPr>
          </a:p>
          <a:p>
            <a:pPr marL="342900" indent="-342900" algn="just">
              <a:buFont typeface="Wingdings" panose="05000000000000000000" pitchFamily="2" charset="2"/>
              <a:buChar char="Ø"/>
            </a:pPr>
            <a:r>
              <a:rPr lang="es-PE" sz="2000" dirty="0">
                <a:solidFill>
                  <a:srgbClr val="002060"/>
                </a:solidFill>
                <a:latin typeface="Aharoni" panose="02010803020104030203" pitchFamily="2" charset="-79"/>
                <a:cs typeface="Aharoni" panose="02010803020104030203" pitchFamily="2" charset="-79"/>
              </a:rPr>
              <a:t>El órgano sancionador debe emitir la comunicación pronunciándose sobre la comisión de la infracción imputada al servidor civil, dentro de los diez (10) días hábiles siguientes de haber recibido el informe del órgano instructor, prorrogable hasta por diez (10) días hábiles adicionales, debiendo sustentar tal decisión.</a:t>
            </a:r>
          </a:p>
          <a:p>
            <a:pPr marL="342900" indent="-342900" algn="just">
              <a:buFont typeface="Wingdings" panose="05000000000000000000" pitchFamily="2" charset="2"/>
              <a:buChar char="Ø"/>
            </a:pPr>
            <a:endParaRPr lang="es-PE" sz="2000" dirty="0">
              <a:solidFill>
                <a:srgbClr val="002060"/>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7888231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611560" y="1124744"/>
            <a:ext cx="7488832" cy="4832092"/>
          </a:xfrm>
          <a:prstGeom prst="rect">
            <a:avLst/>
          </a:prstGeom>
          <a:noFill/>
        </p:spPr>
        <p:txBody>
          <a:bodyPr wrap="square" rtlCol="0">
            <a:spAutoFit/>
          </a:bodyPr>
          <a:lstStyle/>
          <a:p>
            <a:pPr algn="ctr"/>
            <a:r>
              <a:rPr lang="es-PE" sz="2400" dirty="0" smtClean="0">
                <a:solidFill>
                  <a:srgbClr val="FF0000"/>
                </a:solidFill>
                <a:latin typeface="Aharoni" panose="02010803020104030203" pitchFamily="2" charset="-79"/>
                <a:cs typeface="Aharoni" panose="02010803020104030203" pitchFamily="2" charset="-79"/>
              </a:rPr>
              <a:t>FASE SANCIONADORA</a:t>
            </a:r>
          </a:p>
          <a:p>
            <a:pPr algn="ctr"/>
            <a:endParaRPr lang="es-PE" sz="2400" dirty="0" smtClean="0">
              <a:solidFill>
                <a:srgbClr val="FF0000"/>
              </a:solidFill>
              <a:latin typeface="Aharoni" panose="02010803020104030203" pitchFamily="2" charset="-79"/>
              <a:cs typeface="Aharoni" panose="02010803020104030203" pitchFamily="2" charset="-79"/>
            </a:endParaRPr>
          </a:p>
          <a:p>
            <a:pPr algn="just"/>
            <a:endParaRPr lang="es-PE" sz="2000" dirty="0">
              <a:solidFill>
                <a:srgbClr val="002060"/>
              </a:solidFill>
              <a:latin typeface="Aharoni" panose="02010803020104030203" pitchFamily="2" charset="-79"/>
              <a:cs typeface="Aharoni" panose="02010803020104030203" pitchFamily="2" charset="-79"/>
            </a:endParaRPr>
          </a:p>
          <a:p>
            <a:pPr marL="342900" indent="-342900" algn="just">
              <a:buFont typeface="Wingdings" panose="05000000000000000000" pitchFamily="2" charset="2"/>
              <a:buChar char="Ø"/>
            </a:pPr>
            <a:r>
              <a:rPr lang="es-PE" sz="2000" dirty="0">
                <a:solidFill>
                  <a:srgbClr val="002060"/>
                </a:solidFill>
                <a:latin typeface="Aharoni" panose="02010803020104030203" pitchFamily="2" charset="-79"/>
                <a:cs typeface="Aharoni" panose="02010803020104030203" pitchFamily="2" charset="-79"/>
              </a:rPr>
              <a:t>Entre el inicio del procedimiento administrativo disciplinario y la notificación de la comunicación que impone sanción o determina el archivamiento del procedimiento, </a:t>
            </a:r>
            <a:r>
              <a:rPr lang="es-PE" sz="2000" dirty="0">
                <a:solidFill>
                  <a:srgbClr val="FF0000"/>
                </a:solidFill>
                <a:latin typeface="Aharoni" panose="02010803020104030203" pitchFamily="2" charset="-79"/>
                <a:cs typeface="Aharoni" panose="02010803020104030203" pitchFamily="2" charset="-79"/>
              </a:rPr>
              <a:t>no puede transcurrir un plazo mayor a un (01) año </a:t>
            </a:r>
            <a:r>
              <a:rPr lang="es-PE" sz="2000" dirty="0" smtClean="0">
                <a:solidFill>
                  <a:srgbClr val="FF0000"/>
                </a:solidFill>
                <a:latin typeface="Aharoni" panose="02010803020104030203" pitchFamily="2" charset="-79"/>
                <a:cs typeface="Aharoni" panose="02010803020104030203" pitchFamily="2" charset="-79"/>
              </a:rPr>
              <a:t>calendario.</a:t>
            </a:r>
          </a:p>
          <a:p>
            <a:pPr marL="342900" indent="-342900" algn="just">
              <a:buFont typeface="Wingdings" panose="05000000000000000000" pitchFamily="2" charset="2"/>
              <a:buChar char="Ø"/>
            </a:pPr>
            <a:endParaRPr lang="es-PE" sz="2000" dirty="0">
              <a:solidFill>
                <a:srgbClr val="002060"/>
              </a:solidFill>
              <a:latin typeface="Aharoni" panose="02010803020104030203" pitchFamily="2" charset="-79"/>
              <a:cs typeface="Aharoni" panose="02010803020104030203" pitchFamily="2" charset="-79"/>
            </a:endParaRPr>
          </a:p>
          <a:p>
            <a:pPr marL="342900" indent="-342900" algn="just">
              <a:buFont typeface="Wingdings" panose="05000000000000000000" pitchFamily="2" charset="2"/>
              <a:buChar char="Ø"/>
            </a:pPr>
            <a:r>
              <a:rPr lang="es-PE" sz="2000" dirty="0">
                <a:solidFill>
                  <a:srgbClr val="002060"/>
                </a:solidFill>
                <a:latin typeface="Aharoni" panose="02010803020104030203" pitchFamily="2" charset="-79"/>
                <a:cs typeface="Aharoni" panose="02010803020104030203" pitchFamily="2" charset="-79"/>
              </a:rPr>
              <a:t>La </a:t>
            </a:r>
            <a:r>
              <a:rPr lang="es-PE" sz="2000" dirty="0" smtClean="0">
                <a:solidFill>
                  <a:srgbClr val="002060"/>
                </a:solidFill>
                <a:latin typeface="Aharoni" panose="02010803020104030203" pitchFamily="2" charset="-79"/>
                <a:cs typeface="Aharoni" panose="02010803020104030203" pitchFamily="2" charset="-79"/>
              </a:rPr>
              <a:t>resolución </a:t>
            </a:r>
            <a:r>
              <a:rPr lang="es-PE" sz="2000" dirty="0">
                <a:solidFill>
                  <a:srgbClr val="002060"/>
                </a:solidFill>
                <a:latin typeface="Aharoni" panose="02010803020104030203" pitchFamily="2" charset="-79"/>
                <a:cs typeface="Aharoni" panose="02010803020104030203" pitchFamily="2" charset="-79"/>
              </a:rPr>
              <a:t>del Tribunal del Servicio Civil que resuelve el recurso de </a:t>
            </a:r>
            <a:r>
              <a:rPr lang="es-PE" sz="2000" dirty="0" smtClean="0">
                <a:solidFill>
                  <a:srgbClr val="002060"/>
                </a:solidFill>
                <a:latin typeface="Aharoni" panose="02010803020104030203" pitchFamily="2" charset="-79"/>
                <a:cs typeface="Aharoni" panose="02010803020104030203" pitchFamily="2" charset="-79"/>
              </a:rPr>
              <a:t>apelación </a:t>
            </a:r>
            <a:r>
              <a:rPr lang="es-PE" sz="2000" dirty="0">
                <a:solidFill>
                  <a:srgbClr val="002060"/>
                </a:solidFill>
                <a:latin typeface="Aharoni" panose="02010803020104030203" pitchFamily="2" charset="-79"/>
                <a:cs typeface="Aharoni" panose="02010803020104030203" pitchFamily="2" charset="-79"/>
              </a:rPr>
              <a:t>o la denegatoria ficta, agotan la </a:t>
            </a:r>
            <a:r>
              <a:rPr lang="es-PE" sz="2000" dirty="0" smtClean="0">
                <a:solidFill>
                  <a:srgbClr val="002060"/>
                </a:solidFill>
                <a:latin typeface="Aharoni" panose="02010803020104030203" pitchFamily="2" charset="-79"/>
                <a:cs typeface="Aharoni" panose="02010803020104030203" pitchFamily="2" charset="-79"/>
              </a:rPr>
              <a:t>vía </a:t>
            </a:r>
            <a:r>
              <a:rPr lang="es-PE" sz="2000" dirty="0">
                <a:solidFill>
                  <a:srgbClr val="002060"/>
                </a:solidFill>
                <a:latin typeface="Aharoni" panose="02010803020104030203" pitchFamily="2" charset="-79"/>
                <a:cs typeface="Aharoni" panose="02010803020104030203" pitchFamily="2" charset="-79"/>
              </a:rPr>
              <a:t>administrativa, por lo que no cabe interponer recurso alguno. Contra las decisiones del Tribunal, corresponde interponer demanda contencioso administrativa.</a:t>
            </a:r>
          </a:p>
          <a:p>
            <a:pPr marL="285750" indent="-285750" algn="just">
              <a:buFont typeface="Wingdings" panose="05000000000000000000" pitchFamily="2" charset="2"/>
              <a:buChar char="Ø"/>
            </a:pPr>
            <a:endParaRPr lang="es-PE" sz="2000" dirty="0">
              <a:solidFill>
                <a:srgbClr val="002060"/>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262544893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835696" y="2708920"/>
            <a:ext cx="5544616" cy="830997"/>
          </a:xfrm>
          <a:prstGeom prst="rect">
            <a:avLst/>
          </a:prstGeom>
        </p:spPr>
        <p:txBody>
          <a:bodyPr wrap="square">
            <a:spAutoFit/>
          </a:bodyPr>
          <a:lstStyle/>
          <a:p>
            <a:pPr algn="ctr"/>
            <a:r>
              <a:rPr lang="es-PE" sz="4800" dirty="0" smtClean="0">
                <a:solidFill>
                  <a:srgbClr val="FF0000"/>
                </a:solidFill>
                <a:latin typeface="Berlin Sans FB Demi" panose="020E0802020502020306" pitchFamily="34" charset="0"/>
              </a:rPr>
              <a:t>PRESCRIPCIÓN</a:t>
            </a:r>
            <a:endParaRPr lang="es-PE" sz="4800" dirty="0">
              <a:solidFill>
                <a:srgbClr val="002060"/>
              </a:solidFill>
              <a:latin typeface="Berlin Sans FB Demi" panose="020E0802020502020306" pitchFamily="34" charset="0"/>
            </a:endParaRPr>
          </a:p>
        </p:txBody>
      </p:sp>
    </p:spTree>
    <p:extLst>
      <p:ext uri="{BB962C8B-B14F-4D97-AF65-F5344CB8AC3E}">
        <p14:creationId xmlns:p14="http://schemas.microsoft.com/office/powerpoint/2010/main" val="32163022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899592" y="404664"/>
            <a:ext cx="7272808" cy="7140416"/>
          </a:xfrm>
          <a:prstGeom prst="rect">
            <a:avLst/>
          </a:prstGeom>
          <a:noFill/>
        </p:spPr>
        <p:txBody>
          <a:bodyPr wrap="square" rtlCol="0">
            <a:spAutoFit/>
          </a:bodyPr>
          <a:lstStyle/>
          <a:p>
            <a:pPr algn="ctr"/>
            <a:endParaRPr lang="es-PE" dirty="0" smtClean="0">
              <a:solidFill>
                <a:srgbClr val="002060"/>
              </a:solidFill>
              <a:latin typeface="Aharoni" panose="02010803020104030203" pitchFamily="2" charset="-79"/>
              <a:cs typeface="Aharoni" panose="02010803020104030203" pitchFamily="2" charset="-79"/>
            </a:endParaRPr>
          </a:p>
          <a:p>
            <a:pPr algn="just"/>
            <a:r>
              <a:rPr lang="es-PE" sz="2000" dirty="0" smtClean="0">
                <a:solidFill>
                  <a:srgbClr val="002060"/>
                </a:solidFill>
                <a:latin typeface="Aharoni" panose="02010803020104030203" pitchFamily="2" charset="-79"/>
                <a:cs typeface="Aharoni" panose="02010803020104030203" pitchFamily="2" charset="-79"/>
              </a:rPr>
              <a:t>La competencia </a:t>
            </a:r>
            <a:r>
              <a:rPr lang="es-PE" sz="2000" dirty="0">
                <a:solidFill>
                  <a:srgbClr val="FF0000"/>
                </a:solidFill>
                <a:latin typeface="Aharoni" panose="02010803020104030203" pitchFamily="2" charset="-79"/>
                <a:cs typeface="Aharoni" panose="02010803020104030203" pitchFamily="2" charset="-79"/>
              </a:rPr>
              <a:t>para iniciar </a:t>
            </a:r>
            <a:r>
              <a:rPr lang="es-PE" sz="2000" dirty="0">
                <a:solidFill>
                  <a:srgbClr val="002060"/>
                </a:solidFill>
                <a:latin typeface="Aharoni" panose="02010803020104030203" pitchFamily="2" charset="-79"/>
                <a:cs typeface="Aharoni" panose="02010803020104030203" pitchFamily="2" charset="-79"/>
              </a:rPr>
              <a:t>procedimientos </a:t>
            </a:r>
            <a:r>
              <a:rPr lang="es-PE" sz="2000" dirty="0" smtClean="0">
                <a:solidFill>
                  <a:srgbClr val="002060"/>
                </a:solidFill>
                <a:latin typeface="Aharoni" panose="02010803020104030203" pitchFamily="2" charset="-79"/>
                <a:cs typeface="Aharoni" panose="02010803020104030203" pitchFamily="2" charset="-79"/>
              </a:rPr>
              <a:t>administrativos disciplinarios </a:t>
            </a:r>
            <a:r>
              <a:rPr lang="es-PE" sz="2000" dirty="0">
                <a:solidFill>
                  <a:srgbClr val="002060"/>
                </a:solidFill>
                <a:latin typeface="Aharoni" panose="02010803020104030203" pitchFamily="2" charset="-79"/>
                <a:cs typeface="Aharoni" panose="02010803020104030203" pitchFamily="2" charset="-79"/>
              </a:rPr>
              <a:t>contra los servidores civiles </a:t>
            </a:r>
            <a:r>
              <a:rPr lang="es-PE" sz="2000" dirty="0">
                <a:solidFill>
                  <a:srgbClr val="FF0000"/>
                </a:solidFill>
                <a:latin typeface="Aharoni" panose="02010803020104030203" pitchFamily="2" charset="-79"/>
                <a:cs typeface="Aharoni" panose="02010803020104030203" pitchFamily="2" charset="-79"/>
              </a:rPr>
              <a:t>decae en el plazo de tres (3) </a:t>
            </a:r>
            <a:r>
              <a:rPr lang="es-PE" sz="2000" dirty="0" smtClean="0">
                <a:solidFill>
                  <a:srgbClr val="FF0000"/>
                </a:solidFill>
                <a:latin typeface="Aharoni" panose="02010803020104030203" pitchFamily="2" charset="-79"/>
                <a:cs typeface="Aharoni" panose="02010803020104030203" pitchFamily="2" charset="-79"/>
              </a:rPr>
              <a:t>años </a:t>
            </a:r>
            <a:r>
              <a:rPr lang="es-PE" sz="2000" dirty="0">
                <a:solidFill>
                  <a:srgbClr val="FF0000"/>
                </a:solidFill>
                <a:latin typeface="Aharoni" panose="02010803020104030203" pitchFamily="2" charset="-79"/>
                <a:cs typeface="Aharoni" panose="02010803020104030203" pitchFamily="2" charset="-79"/>
              </a:rPr>
              <a:t>contados a partir de la </a:t>
            </a:r>
            <a:r>
              <a:rPr lang="es-PE" sz="2000" dirty="0" smtClean="0">
                <a:solidFill>
                  <a:srgbClr val="FF0000"/>
                </a:solidFill>
                <a:latin typeface="Aharoni" panose="02010803020104030203" pitchFamily="2" charset="-79"/>
                <a:cs typeface="Aharoni" panose="02010803020104030203" pitchFamily="2" charset="-79"/>
              </a:rPr>
              <a:t>comisión </a:t>
            </a:r>
            <a:r>
              <a:rPr lang="es-PE" sz="2000" dirty="0">
                <a:solidFill>
                  <a:srgbClr val="FF0000"/>
                </a:solidFill>
                <a:latin typeface="Aharoni" panose="02010803020104030203" pitchFamily="2" charset="-79"/>
                <a:cs typeface="Aharoni" panose="02010803020104030203" pitchFamily="2" charset="-79"/>
              </a:rPr>
              <a:t>de la falta</a:t>
            </a:r>
            <a:r>
              <a:rPr lang="es-PE" sz="2000" dirty="0">
                <a:solidFill>
                  <a:srgbClr val="002060"/>
                </a:solidFill>
                <a:latin typeface="Aharoni" panose="02010803020104030203" pitchFamily="2" charset="-79"/>
                <a:cs typeface="Aharoni" panose="02010803020104030203" pitchFamily="2" charset="-79"/>
              </a:rPr>
              <a:t> y uno (1) a partir de tornado conocimiento por la oficina de recursos humanos de la entidad, o de la que haga sus veces</a:t>
            </a:r>
            <a:r>
              <a:rPr lang="es-PE" sz="2000" dirty="0" smtClean="0">
                <a:solidFill>
                  <a:srgbClr val="002060"/>
                </a:solidFill>
                <a:latin typeface="Aharoni" panose="02010803020104030203" pitchFamily="2" charset="-79"/>
                <a:cs typeface="Aharoni" panose="02010803020104030203" pitchFamily="2" charset="-79"/>
              </a:rPr>
              <a:t>.</a:t>
            </a:r>
          </a:p>
          <a:p>
            <a:pPr algn="just"/>
            <a:endParaRPr lang="es-PE" sz="2000" dirty="0">
              <a:solidFill>
                <a:srgbClr val="002060"/>
              </a:solidFill>
              <a:latin typeface="Aharoni" panose="02010803020104030203" pitchFamily="2" charset="-79"/>
              <a:cs typeface="Aharoni" panose="02010803020104030203" pitchFamily="2" charset="-79"/>
            </a:endParaRPr>
          </a:p>
          <a:p>
            <a:pPr algn="just"/>
            <a:r>
              <a:rPr lang="es-PE" sz="2000" dirty="0">
                <a:solidFill>
                  <a:srgbClr val="002060"/>
                </a:solidFill>
                <a:latin typeface="Aharoni" panose="02010803020104030203" pitchFamily="2" charset="-79"/>
                <a:cs typeface="Aharoni" panose="02010803020104030203" pitchFamily="2" charset="-79"/>
              </a:rPr>
              <a:t>La autoridad administrativa resuelve en un plazo de </a:t>
            </a:r>
            <a:r>
              <a:rPr lang="es-PE" sz="2000" dirty="0" smtClean="0">
                <a:solidFill>
                  <a:srgbClr val="002060"/>
                </a:solidFill>
                <a:latin typeface="Aharoni" panose="02010803020104030203" pitchFamily="2" charset="-79"/>
                <a:cs typeface="Aharoni" panose="02010803020104030203" pitchFamily="2" charset="-79"/>
              </a:rPr>
              <a:t>treinta (</a:t>
            </a:r>
            <a:r>
              <a:rPr lang="es-PE" sz="2000" dirty="0">
                <a:solidFill>
                  <a:srgbClr val="002060"/>
                </a:solidFill>
                <a:latin typeface="Aharoni" panose="02010803020104030203" pitchFamily="2" charset="-79"/>
                <a:cs typeface="Aharoni" panose="02010803020104030203" pitchFamily="2" charset="-79"/>
              </a:rPr>
              <a:t>30</a:t>
            </a:r>
            <a:r>
              <a:rPr lang="es-PE" sz="2000" dirty="0" smtClean="0">
                <a:solidFill>
                  <a:srgbClr val="002060"/>
                </a:solidFill>
                <a:latin typeface="Aharoni" panose="02010803020104030203" pitchFamily="2" charset="-79"/>
                <a:cs typeface="Aharoni" panose="02010803020104030203" pitchFamily="2" charset="-79"/>
              </a:rPr>
              <a:t>) días hábiles. Si la complejidad del </a:t>
            </a:r>
            <a:r>
              <a:rPr lang="es-PE" sz="2000" dirty="0">
                <a:solidFill>
                  <a:srgbClr val="002060"/>
                </a:solidFill>
                <a:latin typeface="Aharoni" panose="02010803020104030203" pitchFamily="2" charset="-79"/>
                <a:cs typeface="Aharoni" panose="02010803020104030203" pitchFamily="2" charset="-79"/>
              </a:rPr>
              <a:t>procedimiento ameritase un mayor plazo, la autoridad administrativa debe motivar debidamente la </a:t>
            </a:r>
            <a:r>
              <a:rPr lang="es-PE" sz="2000" dirty="0" smtClean="0">
                <a:solidFill>
                  <a:srgbClr val="002060"/>
                </a:solidFill>
                <a:latin typeface="Aharoni" panose="02010803020104030203" pitchFamily="2" charset="-79"/>
                <a:cs typeface="Aharoni" panose="02010803020104030203" pitchFamily="2" charset="-79"/>
              </a:rPr>
              <a:t>dilación. </a:t>
            </a:r>
            <a:r>
              <a:rPr lang="es-PE" sz="2000" dirty="0">
                <a:solidFill>
                  <a:srgbClr val="002060"/>
                </a:solidFill>
                <a:latin typeface="Aharoni" panose="02010803020104030203" pitchFamily="2" charset="-79"/>
                <a:cs typeface="Aharoni" panose="02010803020104030203" pitchFamily="2" charset="-79"/>
              </a:rPr>
              <a:t>En todo caso, entre el </a:t>
            </a:r>
            <a:r>
              <a:rPr lang="es-PE" sz="2000" dirty="0" smtClean="0">
                <a:solidFill>
                  <a:srgbClr val="002060"/>
                </a:solidFill>
                <a:latin typeface="Aharoni" panose="02010803020104030203" pitchFamily="2" charset="-79"/>
                <a:cs typeface="Aharoni" panose="02010803020104030203" pitchFamily="2" charset="-79"/>
              </a:rPr>
              <a:t>inicio </a:t>
            </a:r>
            <a:r>
              <a:rPr lang="es-PE" sz="2000" dirty="0">
                <a:solidFill>
                  <a:srgbClr val="002060"/>
                </a:solidFill>
                <a:latin typeface="Aharoni" panose="02010803020104030203" pitchFamily="2" charset="-79"/>
                <a:cs typeface="Aharoni" panose="02010803020104030203" pitchFamily="2" charset="-79"/>
              </a:rPr>
              <a:t>del procedimiento administrativo disciplinario y la </a:t>
            </a:r>
            <a:r>
              <a:rPr lang="es-PE" sz="2000" dirty="0" smtClean="0">
                <a:solidFill>
                  <a:srgbClr val="002060"/>
                </a:solidFill>
                <a:latin typeface="Aharoni" panose="02010803020104030203" pitchFamily="2" charset="-79"/>
                <a:cs typeface="Aharoni" panose="02010803020104030203" pitchFamily="2" charset="-79"/>
              </a:rPr>
              <a:t>emisión </a:t>
            </a:r>
            <a:r>
              <a:rPr lang="es-PE" sz="2000" dirty="0">
                <a:solidFill>
                  <a:srgbClr val="002060"/>
                </a:solidFill>
                <a:latin typeface="Aharoni" panose="02010803020104030203" pitchFamily="2" charset="-79"/>
                <a:cs typeface="Aharoni" panose="02010803020104030203" pitchFamily="2" charset="-79"/>
              </a:rPr>
              <a:t>de la </a:t>
            </a:r>
            <a:r>
              <a:rPr lang="es-PE" sz="2000" dirty="0" smtClean="0">
                <a:solidFill>
                  <a:srgbClr val="002060"/>
                </a:solidFill>
                <a:latin typeface="Aharoni" panose="02010803020104030203" pitchFamily="2" charset="-79"/>
                <a:cs typeface="Aharoni" panose="02010803020104030203" pitchFamily="2" charset="-79"/>
              </a:rPr>
              <a:t>resolución </a:t>
            </a:r>
            <a:r>
              <a:rPr lang="es-PE" sz="2000" dirty="0">
                <a:solidFill>
                  <a:srgbClr val="002060"/>
                </a:solidFill>
                <a:latin typeface="Aharoni" panose="02010803020104030203" pitchFamily="2" charset="-79"/>
                <a:cs typeface="Aharoni" panose="02010803020104030203" pitchFamily="2" charset="-79"/>
              </a:rPr>
              <a:t>no puede transcurrir un plazo mayor a un (1) </a:t>
            </a:r>
            <a:r>
              <a:rPr lang="es-PE" sz="2000" dirty="0" smtClean="0">
                <a:solidFill>
                  <a:srgbClr val="002060"/>
                </a:solidFill>
                <a:latin typeface="Aharoni" panose="02010803020104030203" pitchFamily="2" charset="-79"/>
                <a:cs typeface="Aharoni" panose="02010803020104030203" pitchFamily="2" charset="-79"/>
              </a:rPr>
              <a:t>año.</a:t>
            </a:r>
          </a:p>
          <a:p>
            <a:pPr algn="just"/>
            <a:endParaRPr lang="es-PE" sz="2000" dirty="0">
              <a:solidFill>
                <a:srgbClr val="002060"/>
              </a:solidFill>
              <a:latin typeface="Aharoni" panose="02010803020104030203" pitchFamily="2" charset="-79"/>
              <a:cs typeface="Aharoni" panose="02010803020104030203" pitchFamily="2" charset="-79"/>
            </a:endParaRPr>
          </a:p>
          <a:p>
            <a:pPr algn="just"/>
            <a:r>
              <a:rPr lang="es-PE" sz="2000" dirty="0">
                <a:solidFill>
                  <a:srgbClr val="002060"/>
                </a:solidFill>
                <a:latin typeface="Aharoni" panose="02010803020104030203" pitchFamily="2" charset="-79"/>
                <a:cs typeface="Aharoni" panose="02010803020104030203" pitchFamily="2" charset="-79"/>
              </a:rPr>
              <a:t>Para el caso de los exservidores civiles, el plazo de </a:t>
            </a:r>
            <a:r>
              <a:rPr lang="es-PE" sz="2000" dirty="0" smtClean="0">
                <a:solidFill>
                  <a:srgbClr val="002060"/>
                </a:solidFill>
                <a:latin typeface="Aharoni" panose="02010803020104030203" pitchFamily="2" charset="-79"/>
                <a:cs typeface="Aharoni" panose="02010803020104030203" pitchFamily="2" charset="-79"/>
              </a:rPr>
              <a:t>prescripción </a:t>
            </a:r>
            <a:r>
              <a:rPr lang="es-PE" sz="2000" dirty="0">
                <a:solidFill>
                  <a:srgbClr val="002060"/>
                </a:solidFill>
                <a:latin typeface="Aharoni" panose="02010803020104030203" pitchFamily="2" charset="-79"/>
                <a:cs typeface="Aharoni" panose="02010803020104030203" pitchFamily="2" charset="-79"/>
              </a:rPr>
              <a:t>es de dos (2) </a:t>
            </a:r>
            <a:r>
              <a:rPr lang="es-PE" sz="2000" dirty="0" smtClean="0">
                <a:solidFill>
                  <a:srgbClr val="002060"/>
                </a:solidFill>
                <a:latin typeface="Aharoni" panose="02010803020104030203" pitchFamily="2" charset="-79"/>
                <a:cs typeface="Aharoni" panose="02010803020104030203" pitchFamily="2" charset="-79"/>
              </a:rPr>
              <a:t>años </a:t>
            </a:r>
            <a:r>
              <a:rPr lang="es-PE" sz="2000" dirty="0">
                <a:solidFill>
                  <a:srgbClr val="002060"/>
                </a:solidFill>
                <a:latin typeface="Aharoni" panose="02010803020104030203" pitchFamily="2" charset="-79"/>
                <a:cs typeface="Aharoni" panose="02010803020104030203" pitchFamily="2" charset="-79"/>
              </a:rPr>
              <a:t>contados a partir de que la entidad </a:t>
            </a:r>
            <a:r>
              <a:rPr lang="es-PE" sz="2000" dirty="0" smtClean="0">
                <a:solidFill>
                  <a:srgbClr val="002060"/>
                </a:solidFill>
                <a:latin typeface="Aharoni" panose="02010803020104030203" pitchFamily="2" charset="-79"/>
                <a:cs typeface="Aharoni" panose="02010803020104030203" pitchFamily="2" charset="-79"/>
              </a:rPr>
              <a:t>conoció </a:t>
            </a:r>
            <a:r>
              <a:rPr lang="es-PE" sz="2000" dirty="0">
                <a:solidFill>
                  <a:srgbClr val="002060"/>
                </a:solidFill>
                <a:latin typeface="Aharoni" panose="02010803020104030203" pitchFamily="2" charset="-79"/>
                <a:cs typeface="Aharoni" panose="02010803020104030203" pitchFamily="2" charset="-79"/>
              </a:rPr>
              <a:t>de la </a:t>
            </a:r>
            <a:r>
              <a:rPr lang="es-PE" sz="2000" dirty="0" smtClean="0">
                <a:solidFill>
                  <a:srgbClr val="002060"/>
                </a:solidFill>
                <a:latin typeface="Aharoni" panose="02010803020104030203" pitchFamily="2" charset="-79"/>
                <a:cs typeface="Aharoni" panose="02010803020104030203" pitchFamily="2" charset="-79"/>
              </a:rPr>
              <a:t>comisión </a:t>
            </a:r>
            <a:r>
              <a:rPr lang="es-PE" sz="2000" dirty="0">
                <a:solidFill>
                  <a:srgbClr val="002060"/>
                </a:solidFill>
                <a:latin typeface="Aharoni" panose="02010803020104030203" pitchFamily="2" charset="-79"/>
                <a:cs typeface="Aharoni" panose="02010803020104030203" pitchFamily="2" charset="-79"/>
              </a:rPr>
              <a:t>de la </a:t>
            </a:r>
            <a:r>
              <a:rPr lang="es-PE" sz="2000" dirty="0" smtClean="0">
                <a:solidFill>
                  <a:srgbClr val="002060"/>
                </a:solidFill>
                <a:latin typeface="Aharoni" panose="02010803020104030203" pitchFamily="2" charset="-79"/>
                <a:cs typeface="Aharoni" panose="02010803020104030203" pitchFamily="2" charset="-79"/>
              </a:rPr>
              <a:t>infracción.</a:t>
            </a:r>
            <a:endParaRPr lang="es-PE" sz="2000" dirty="0">
              <a:solidFill>
                <a:srgbClr val="002060"/>
              </a:solidFill>
              <a:latin typeface="Aharoni" panose="02010803020104030203" pitchFamily="2" charset="-79"/>
              <a:cs typeface="Aharoni" panose="02010803020104030203" pitchFamily="2" charset="-79"/>
            </a:endParaRPr>
          </a:p>
          <a:p>
            <a:pPr algn="just"/>
            <a:endParaRPr lang="es-PE" sz="2000" dirty="0" smtClean="0">
              <a:solidFill>
                <a:srgbClr val="002060"/>
              </a:solidFill>
              <a:latin typeface="Aharoni" panose="02010803020104030203" pitchFamily="2" charset="-79"/>
              <a:cs typeface="Aharoni" panose="02010803020104030203" pitchFamily="2" charset="-79"/>
            </a:endParaRPr>
          </a:p>
          <a:p>
            <a:pPr algn="just"/>
            <a:endParaRPr lang="es-PE" sz="2000" dirty="0">
              <a:solidFill>
                <a:srgbClr val="002060"/>
              </a:solidFill>
              <a:latin typeface="Aharoni" panose="02010803020104030203" pitchFamily="2" charset="-79"/>
              <a:cs typeface="Aharoni" panose="02010803020104030203" pitchFamily="2" charset="-79"/>
            </a:endParaRPr>
          </a:p>
          <a:p>
            <a:pPr algn="just"/>
            <a:endParaRPr lang="es-PE" sz="2000" dirty="0" smtClean="0">
              <a:solidFill>
                <a:srgbClr val="002060"/>
              </a:solidFill>
              <a:latin typeface="Aharoni" panose="02010803020104030203" pitchFamily="2" charset="-79"/>
              <a:cs typeface="Aharoni" panose="02010803020104030203" pitchFamily="2" charset="-79"/>
            </a:endParaRPr>
          </a:p>
          <a:p>
            <a:pPr algn="just"/>
            <a:endParaRPr lang="es-PE" sz="2000" dirty="0"/>
          </a:p>
        </p:txBody>
      </p:sp>
    </p:spTree>
    <p:extLst>
      <p:ext uri="{BB962C8B-B14F-4D97-AF65-F5344CB8AC3E}">
        <p14:creationId xmlns:p14="http://schemas.microsoft.com/office/powerpoint/2010/main" val="340472606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835696" y="2708920"/>
            <a:ext cx="5544616" cy="1569660"/>
          </a:xfrm>
          <a:prstGeom prst="rect">
            <a:avLst/>
          </a:prstGeom>
        </p:spPr>
        <p:txBody>
          <a:bodyPr wrap="square">
            <a:spAutoFit/>
          </a:bodyPr>
          <a:lstStyle/>
          <a:p>
            <a:pPr algn="ctr"/>
            <a:r>
              <a:rPr lang="es-PE" sz="4800" dirty="0" smtClean="0">
                <a:solidFill>
                  <a:srgbClr val="FF0000"/>
                </a:solidFill>
                <a:latin typeface="Berlin Sans FB Demi" panose="020E0802020502020306" pitchFamily="34" charset="0"/>
              </a:rPr>
              <a:t>MEDIOS IMPUGNATORIOS</a:t>
            </a:r>
            <a:endParaRPr lang="es-PE" sz="4800" dirty="0">
              <a:solidFill>
                <a:srgbClr val="002060"/>
              </a:solidFill>
              <a:latin typeface="Berlin Sans FB Demi" panose="020E0802020502020306" pitchFamily="34" charset="0"/>
            </a:endParaRPr>
          </a:p>
        </p:txBody>
      </p:sp>
    </p:spTree>
    <p:extLst>
      <p:ext uri="{BB962C8B-B14F-4D97-AF65-F5344CB8AC3E}">
        <p14:creationId xmlns:p14="http://schemas.microsoft.com/office/powerpoint/2010/main" val="22098704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259632" y="2204864"/>
            <a:ext cx="6264696" cy="2800767"/>
          </a:xfrm>
          <a:prstGeom prst="rect">
            <a:avLst/>
          </a:prstGeom>
          <a:noFill/>
        </p:spPr>
        <p:txBody>
          <a:bodyPr wrap="square" rtlCol="0">
            <a:spAutoFit/>
          </a:bodyPr>
          <a:lstStyle/>
          <a:p>
            <a:pPr algn="just"/>
            <a:endParaRPr lang="es-PE" sz="1600" i="1" dirty="0" smtClean="0">
              <a:solidFill>
                <a:srgbClr val="002060"/>
              </a:solidFill>
              <a:latin typeface="Aharoni" panose="02010803020104030203" pitchFamily="2" charset="-79"/>
              <a:cs typeface="Aharoni" panose="02010803020104030203" pitchFamily="2" charset="-79"/>
            </a:endParaRPr>
          </a:p>
          <a:p>
            <a:pPr marL="342900" indent="-342900" algn="just">
              <a:buFont typeface="Wingdings" panose="05000000000000000000" pitchFamily="2" charset="2"/>
              <a:buChar char="Ø"/>
            </a:pPr>
            <a:r>
              <a:rPr lang="es-PE" sz="2000" dirty="0" smtClean="0">
                <a:solidFill>
                  <a:srgbClr val="002060"/>
                </a:solidFill>
                <a:latin typeface="Aharoni" panose="02010803020104030203" pitchFamily="2" charset="-79"/>
                <a:cs typeface="Aharoni" panose="02010803020104030203" pitchFamily="2" charset="-79"/>
              </a:rPr>
              <a:t>El término perentorio para la interposición de los medios impugnatorios es de quince (15) días hábiles, y debe resolverse en el plazo de treinta (30) días hábiles.</a:t>
            </a:r>
          </a:p>
          <a:p>
            <a:pPr algn="just"/>
            <a:endParaRPr lang="es-PE" sz="2000" dirty="0">
              <a:solidFill>
                <a:srgbClr val="002060"/>
              </a:solidFill>
              <a:latin typeface="Aharoni" panose="02010803020104030203" pitchFamily="2" charset="-79"/>
              <a:cs typeface="Aharoni" panose="02010803020104030203" pitchFamily="2" charset="-79"/>
            </a:endParaRPr>
          </a:p>
          <a:p>
            <a:pPr marL="342900" indent="-342900" algn="just">
              <a:buFont typeface="Wingdings" panose="05000000000000000000" pitchFamily="2" charset="2"/>
              <a:buChar char="Ø"/>
            </a:pPr>
            <a:r>
              <a:rPr lang="es-PE" sz="2000" dirty="0" smtClean="0">
                <a:solidFill>
                  <a:srgbClr val="002060"/>
                </a:solidFill>
                <a:latin typeface="Aharoni" panose="02010803020104030203" pitchFamily="2" charset="-79"/>
                <a:cs typeface="Aharoni" panose="02010803020104030203" pitchFamily="2" charset="-79"/>
              </a:rPr>
              <a:t> La resolución de la apelación agota la vía administrativa.</a:t>
            </a:r>
          </a:p>
          <a:p>
            <a:pPr algn="just"/>
            <a:endParaRPr lang="es-PE" sz="2000" dirty="0">
              <a:solidFill>
                <a:srgbClr val="002060"/>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68274568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827584" y="1556792"/>
            <a:ext cx="7488832" cy="3908762"/>
          </a:xfrm>
          <a:prstGeom prst="rect">
            <a:avLst/>
          </a:prstGeom>
          <a:noFill/>
        </p:spPr>
        <p:txBody>
          <a:bodyPr wrap="square" rtlCol="0">
            <a:spAutoFit/>
          </a:bodyPr>
          <a:lstStyle/>
          <a:p>
            <a:pPr algn="ctr"/>
            <a:r>
              <a:rPr lang="es-PE" sz="2400" dirty="0" smtClean="0">
                <a:solidFill>
                  <a:srgbClr val="FF0000"/>
                </a:solidFill>
                <a:latin typeface="Aharoni" panose="02010803020104030203" pitchFamily="2" charset="-79"/>
                <a:cs typeface="Aharoni" panose="02010803020104030203" pitchFamily="2" charset="-79"/>
              </a:rPr>
              <a:t>RECURSO DE RECONSIDERACIÓN</a:t>
            </a:r>
          </a:p>
          <a:p>
            <a:pPr algn="ctr"/>
            <a:endParaRPr lang="es-PE" sz="2400" dirty="0" smtClean="0">
              <a:solidFill>
                <a:srgbClr val="FF0000"/>
              </a:solidFill>
              <a:latin typeface="Aharoni" panose="02010803020104030203" pitchFamily="2" charset="-79"/>
              <a:cs typeface="Aharoni" panose="02010803020104030203" pitchFamily="2" charset="-79"/>
            </a:endParaRPr>
          </a:p>
          <a:p>
            <a:pPr algn="just"/>
            <a:endParaRPr lang="es-PE" sz="2000" dirty="0">
              <a:solidFill>
                <a:srgbClr val="002060"/>
              </a:solidFill>
              <a:latin typeface="Aharoni" panose="02010803020104030203" pitchFamily="2" charset="-79"/>
              <a:cs typeface="Aharoni" panose="02010803020104030203" pitchFamily="2" charset="-79"/>
            </a:endParaRPr>
          </a:p>
          <a:p>
            <a:pPr marL="342900" indent="-342900" algn="just">
              <a:buFont typeface="Wingdings" panose="05000000000000000000" pitchFamily="2" charset="2"/>
              <a:buChar char="Ø"/>
            </a:pPr>
            <a:r>
              <a:rPr lang="es-PE" sz="2000" dirty="0">
                <a:solidFill>
                  <a:srgbClr val="002060"/>
                </a:solidFill>
                <a:latin typeface="Aharoni" panose="02010803020104030203" pitchFamily="2" charset="-79"/>
                <a:cs typeface="Aharoni" panose="02010803020104030203" pitchFamily="2" charset="-79"/>
              </a:rPr>
              <a:t>El recurso de </a:t>
            </a:r>
            <a:r>
              <a:rPr lang="es-PE" sz="2000" dirty="0" smtClean="0">
                <a:solidFill>
                  <a:srgbClr val="002060"/>
                </a:solidFill>
                <a:latin typeface="Aharoni" panose="02010803020104030203" pitchFamily="2" charset="-79"/>
                <a:cs typeface="Aharoni" panose="02010803020104030203" pitchFamily="2" charset="-79"/>
              </a:rPr>
              <a:t>reconsideración </a:t>
            </a:r>
            <a:r>
              <a:rPr lang="es-PE" sz="2000" dirty="0">
                <a:solidFill>
                  <a:srgbClr val="002060"/>
                </a:solidFill>
                <a:latin typeface="Aharoni" panose="02010803020104030203" pitchFamily="2" charset="-79"/>
                <a:cs typeface="Aharoni" panose="02010803020104030203" pitchFamily="2" charset="-79"/>
              </a:rPr>
              <a:t>se sustentara en la </a:t>
            </a:r>
            <a:r>
              <a:rPr lang="es-PE" sz="2000" dirty="0" smtClean="0">
                <a:solidFill>
                  <a:srgbClr val="002060"/>
                </a:solidFill>
                <a:latin typeface="Aharoni" panose="02010803020104030203" pitchFamily="2" charset="-79"/>
                <a:cs typeface="Aharoni" panose="02010803020104030203" pitchFamily="2" charset="-79"/>
              </a:rPr>
              <a:t>presentación </a:t>
            </a:r>
            <a:r>
              <a:rPr lang="es-PE" sz="2000" dirty="0">
                <a:solidFill>
                  <a:srgbClr val="002060"/>
                </a:solidFill>
                <a:latin typeface="Aharoni" panose="02010803020104030203" pitchFamily="2" charset="-79"/>
                <a:cs typeface="Aharoni" panose="02010803020104030203" pitchFamily="2" charset="-79"/>
              </a:rPr>
              <a:t>de prueba nueva y se </a:t>
            </a:r>
            <a:r>
              <a:rPr lang="es-PE" sz="2000" dirty="0" smtClean="0">
                <a:solidFill>
                  <a:srgbClr val="002060"/>
                </a:solidFill>
                <a:latin typeface="Aharoni" panose="02010803020104030203" pitchFamily="2" charset="-79"/>
                <a:cs typeface="Aharoni" panose="02010803020104030203" pitchFamily="2" charset="-79"/>
              </a:rPr>
              <a:t>interpondrá </a:t>
            </a:r>
            <a:r>
              <a:rPr lang="es-PE" sz="2000" dirty="0">
                <a:solidFill>
                  <a:srgbClr val="002060"/>
                </a:solidFill>
                <a:latin typeface="Aharoni" panose="02010803020104030203" pitchFamily="2" charset="-79"/>
                <a:cs typeface="Aharoni" panose="02010803020104030203" pitchFamily="2" charset="-79"/>
              </a:rPr>
              <a:t>ante el </a:t>
            </a:r>
            <a:r>
              <a:rPr lang="es-PE" sz="2000" dirty="0" smtClean="0">
                <a:solidFill>
                  <a:srgbClr val="002060"/>
                </a:solidFill>
                <a:latin typeface="Aharoni" panose="02010803020104030203" pitchFamily="2" charset="-79"/>
                <a:cs typeface="Aharoni" panose="02010803020104030203" pitchFamily="2" charset="-79"/>
              </a:rPr>
              <a:t>órgano </a:t>
            </a:r>
            <a:r>
              <a:rPr lang="es-PE" sz="2000" dirty="0">
                <a:solidFill>
                  <a:srgbClr val="002060"/>
                </a:solidFill>
                <a:latin typeface="Aharoni" panose="02010803020104030203" pitchFamily="2" charset="-79"/>
                <a:cs typeface="Aharoni" panose="02010803020104030203" pitchFamily="2" charset="-79"/>
              </a:rPr>
              <a:t>sancionador que impuso la </a:t>
            </a:r>
            <a:r>
              <a:rPr lang="es-PE" sz="2000" dirty="0" smtClean="0">
                <a:solidFill>
                  <a:srgbClr val="002060"/>
                </a:solidFill>
                <a:latin typeface="Aharoni" panose="02010803020104030203" pitchFamily="2" charset="-79"/>
                <a:cs typeface="Aharoni" panose="02010803020104030203" pitchFamily="2" charset="-79"/>
              </a:rPr>
              <a:t>sanción, </a:t>
            </a:r>
            <a:r>
              <a:rPr lang="es-PE" sz="2000" dirty="0">
                <a:solidFill>
                  <a:srgbClr val="002060"/>
                </a:solidFill>
                <a:latin typeface="Aharoni" panose="02010803020104030203" pitchFamily="2" charset="-79"/>
                <a:cs typeface="Aharoni" panose="02010803020104030203" pitchFamily="2" charset="-79"/>
              </a:rPr>
              <a:t>el que se encargara de resolverlo. </a:t>
            </a:r>
            <a:endParaRPr lang="es-PE" sz="2000" dirty="0" smtClean="0">
              <a:solidFill>
                <a:srgbClr val="002060"/>
              </a:solidFill>
              <a:latin typeface="Aharoni" panose="02010803020104030203" pitchFamily="2" charset="-79"/>
              <a:cs typeface="Aharoni" panose="02010803020104030203" pitchFamily="2" charset="-79"/>
            </a:endParaRPr>
          </a:p>
          <a:p>
            <a:pPr marL="342900" indent="-342900" algn="just">
              <a:buFont typeface="Wingdings" panose="05000000000000000000" pitchFamily="2" charset="2"/>
              <a:buChar char="Ø"/>
            </a:pPr>
            <a:endParaRPr lang="es-PE" sz="2000" dirty="0">
              <a:solidFill>
                <a:srgbClr val="002060"/>
              </a:solidFill>
              <a:latin typeface="Aharoni" panose="02010803020104030203" pitchFamily="2" charset="-79"/>
              <a:cs typeface="Aharoni" panose="02010803020104030203" pitchFamily="2" charset="-79"/>
            </a:endParaRPr>
          </a:p>
          <a:p>
            <a:pPr marL="342900" indent="-342900" algn="just">
              <a:buFont typeface="Wingdings" panose="05000000000000000000" pitchFamily="2" charset="2"/>
              <a:buChar char="Ø"/>
            </a:pPr>
            <a:r>
              <a:rPr lang="es-PE" sz="2000" dirty="0" smtClean="0">
                <a:solidFill>
                  <a:srgbClr val="002060"/>
                </a:solidFill>
                <a:latin typeface="Aharoni" panose="02010803020104030203" pitchFamily="2" charset="-79"/>
                <a:cs typeface="Aharoni" panose="02010803020104030203" pitchFamily="2" charset="-79"/>
              </a:rPr>
              <a:t>Su </a:t>
            </a:r>
            <a:r>
              <a:rPr lang="es-PE" sz="2000" dirty="0">
                <a:solidFill>
                  <a:srgbClr val="002060"/>
                </a:solidFill>
                <a:latin typeface="Aharoni" panose="02010803020104030203" pitchFamily="2" charset="-79"/>
                <a:cs typeface="Aharoni" panose="02010803020104030203" pitchFamily="2" charset="-79"/>
              </a:rPr>
              <a:t>no </a:t>
            </a:r>
            <a:r>
              <a:rPr lang="es-PE" sz="2000" dirty="0" smtClean="0">
                <a:solidFill>
                  <a:srgbClr val="002060"/>
                </a:solidFill>
                <a:latin typeface="Aharoni" panose="02010803020104030203" pitchFamily="2" charset="-79"/>
                <a:cs typeface="Aharoni" panose="02010803020104030203" pitchFamily="2" charset="-79"/>
              </a:rPr>
              <a:t>interposición </a:t>
            </a:r>
            <a:r>
              <a:rPr lang="es-PE" sz="2000" dirty="0">
                <a:solidFill>
                  <a:srgbClr val="002060"/>
                </a:solidFill>
                <a:latin typeface="Aharoni" panose="02010803020104030203" pitchFamily="2" charset="-79"/>
                <a:cs typeface="Aharoni" panose="02010803020104030203" pitchFamily="2" charset="-79"/>
              </a:rPr>
              <a:t>no impide la </a:t>
            </a:r>
            <a:r>
              <a:rPr lang="es-PE" sz="2000" dirty="0" smtClean="0">
                <a:solidFill>
                  <a:srgbClr val="002060"/>
                </a:solidFill>
                <a:latin typeface="Aharoni" panose="02010803020104030203" pitchFamily="2" charset="-79"/>
                <a:cs typeface="Aharoni" panose="02010803020104030203" pitchFamily="2" charset="-79"/>
              </a:rPr>
              <a:t>presentación </a:t>
            </a:r>
            <a:r>
              <a:rPr lang="es-PE" sz="2000" dirty="0">
                <a:solidFill>
                  <a:srgbClr val="002060"/>
                </a:solidFill>
                <a:latin typeface="Aharoni" panose="02010803020104030203" pitchFamily="2" charset="-79"/>
                <a:cs typeface="Aharoni" panose="02010803020104030203" pitchFamily="2" charset="-79"/>
              </a:rPr>
              <a:t>del recurso de </a:t>
            </a:r>
            <a:r>
              <a:rPr lang="es-PE" sz="2000" dirty="0" smtClean="0">
                <a:solidFill>
                  <a:srgbClr val="002060"/>
                </a:solidFill>
                <a:latin typeface="Aharoni" panose="02010803020104030203" pitchFamily="2" charset="-79"/>
                <a:cs typeface="Aharoni" panose="02010803020104030203" pitchFamily="2" charset="-79"/>
              </a:rPr>
              <a:t>apelación.</a:t>
            </a:r>
          </a:p>
          <a:p>
            <a:pPr marL="342900" indent="-342900" algn="just">
              <a:buFont typeface="Wingdings" panose="05000000000000000000" pitchFamily="2" charset="2"/>
              <a:buChar char="Ø"/>
            </a:pPr>
            <a:endParaRPr lang="es-PE" sz="2000" dirty="0">
              <a:solidFill>
                <a:srgbClr val="002060"/>
              </a:solidFill>
              <a:latin typeface="Aharoni" panose="02010803020104030203" pitchFamily="2" charset="-79"/>
              <a:cs typeface="Aharoni" panose="02010803020104030203" pitchFamily="2" charset="-79"/>
            </a:endParaRPr>
          </a:p>
          <a:p>
            <a:pPr marL="285750" indent="-285750" algn="just">
              <a:buFont typeface="Wingdings" panose="05000000000000000000" pitchFamily="2" charset="2"/>
              <a:buChar char="Ø"/>
            </a:pPr>
            <a:endParaRPr lang="es-PE" sz="2000" dirty="0">
              <a:solidFill>
                <a:srgbClr val="002060"/>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173574290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755576" y="1196752"/>
            <a:ext cx="7488832" cy="4524315"/>
          </a:xfrm>
          <a:prstGeom prst="rect">
            <a:avLst/>
          </a:prstGeom>
          <a:noFill/>
        </p:spPr>
        <p:txBody>
          <a:bodyPr wrap="square" rtlCol="0">
            <a:spAutoFit/>
          </a:bodyPr>
          <a:lstStyle/>
          <a:p>
            <a:pPr algn="ctr"/>
            <a:r>
              <a:rPr lang="es-PE" sz="2400" dirty="0" smtClean="0">
                <a:solidFill>
                  <a:srgbClr val="FF0000"/>
                </a:solidFill>
                <a:latin typeface="Aharoni" panose="02010803020104030203" pitchFamily="2" charset="-79"/>
                <a:cs typeface="Aharoni" panose="02010803020104030203" pitchFamily="2" charset="-79"/>
              </a:rPr>
              <a:t>RECURSO DE APELACIÓN</a:t>
            </a:r>
          </a:p>
          <a:p>
            <a:pPr algn="ctr"/>
            <a:endParaRPr lang="es-PE" sz="2400" dirty="0" smtClean="0">
              <a:solidFill>
                <a:srgbClr val="FF0000"/>
              </a:solidFill>
              <a:latin typeface="Aharoni" panose="02010803020104030203" pitchFamily="2" charset="-79"/>
              <a:cs typeface="Aharoni" panose="02010803020104030203" pitchFamily="2" charset="-79"/>
            </a:endParaRPr>
          </a:p>
          <a:p>
            <a:pPr algn="just"/>
            <a:endParaRPr lang="es-PE" sz="2000" dirty="0">
              <a:solidFill>
                <a:srgbClr val="002060"/>
              </a:solidFill>
              <a:latin typeface="Aharoni" panose="02010803020104030203" pitchFamily="2" charset="-79"/>
              <a:cs typeface="Aharoni" panose="02010803020104030203" pitchFamily="2" charset="-79"/>
            </a:endParaRPr>
          </a:p>
          <a:p>
            <a:pPr marL="342900" indent="-342900" algn="just">
              <a:buFont typeface="Wingdings" panose="05000000000000000000" pitchFamily="2" charset="2"/>
              <a:buChar char="Ø"/>
            </a:pPr>
            <a:r>
              <a:rPr lang="es-PE" sz="2000" dirty="0" smtClean="0">
                <a:solidFill>
                  <a:srgbClr val="002060"/>
                </a:solidFill>
                <a:latin typeface="Aharoni" panose="02010803020104030203" pitchFamily="2" charset="-79"/>
                <a:cs typeface="Aharoni" panose="02010803020104030203" pitchFamily="2" charset="-79"/>
              </a:rPr>
              <a:t>El </a:t>
            </a:r>
            <a:r>
              <a:rPr lang="es-PE" sz="2000" dirty="0">
                <a:solidFill>
                  <a:srgbClr val="002060"/>
                </a:solidFill>
                <a:latin typeface="Aharoni" panose="02010803020104030203" pitchFamily="2" charset="-79"/>
                <a:cs typeface="Aharoni" panose="02010803020104030203" pitchFamily="2" charset="-79"/>
              </a:rPr>
              <a:t>recurso de </a:t>
            </a:r>
            <a:r>
              <a:rPr lang="es-PE" sz="2000" dirty="0" smtClean="0">
                <a:solidFill>
                  <a:srgbClr val="002060"/>
                </a:solidFill>
                <a:latin typeface="Aharoni" panose="02010803020104030203" pitchFamily="2" charset="-79"/>
                <a:cs typeface="Aharoni" panose="02010803020104030203" pitchFamily="2" charset="-79"/>
              </a:rPr>
              <a:t>apelación </a:t>
            </a:r>
            <a:r>
              <a:rPr lang="es-PE" sz="2000" dirty="0">
                <a:solidFill>
                  <a:srgbClr val="002060"/>
                </a:solidFill>
                <a:latin typeface="Aharoni" panose="02010803020104030203" pitchFamily="2" charset="-79"/>
                <a:cs typeface="Aharoni" panose="02010803020104030203" pitchFamily="2" charset="-79"/>
              </a:rPr>
              <a:t>se </a:t>
            </a:r>
            <a:r>
              <a:rPr lang="es-PE" sz="2000" dirty="0" smtClean="0">
                <a:solidFill>
                  <a:srgbClr val="002060"/>
                </a:solidFill>
                <a:latin typeface="Aharoni" panose="02010803020104030203" pitchFamily="2" charset="-79"/>
                <a:cs typeface="Aharoni" panose="02010803020104030203" pitchFamily="2" charset="-79"/>
              </a:rPr>
              <a:t>interpondrá </a:t>
            </a:r>
            <a:r>
              <a:rPr lang="es-PE" sz="2000" dirty="0">
                <a:solidFill>
                  <a:srgbClr val="002060"/>
                </a:solidFill>
                <a:latin typeface="Aharoni" panose="02010803020104030203" pitchFamily="2" charset="-79"/>
                <a:cs typeface="Aharoni" panose="02010803020104030203" pitchFamily="2" charset="-79"/>
              </a:rPr>
              <a:t>cuando la </a:t>
            </a:r>
            <a:r>
              <a:rPr lang="es-PE" sz="2000" dirty="0" smtClean="0">
                <a:solidFill>
                  <a:srgbClr val="002060"/>
                </a:solidFill>
                <a:latin typeface="Aharoni" panose="02010803020104030203" pitchFamily="2" charset="-79"/>
                <a:cs typeface="Aharoni" panose="02010803020104030203" pitchFamily="2" charset="-79"/>
              </a:rPr>
              <a:t>impugnación </a:t>
            </a:r>
            <a:r>
              <a:rPr lang="es-PE" sz="2000" dirty="0">
                <a:solidFill>
                  <a:srgbClr val="002060"/>
                </a:solidFill>
                <a:latin typeface="Aharoni" panose="02010803020104030203" pitchFamily="2" charset="-79"/>
                <a:cs typeface="Aharoni" panose="02010803020104030203" pitchFamily="2" charset="-79"/>
              </a:rPr>
              <a:t>se sustente en diferente </a:t>
            </a:r>
            <a:r>
              <a:rPr lang="es-PE" sz="2000" dirty="0" smtClean="0">
                <a:solidFill>
                  <a:srgbClr val="002060"/>
                </a:solidFill>
                <a:latin typeface="Aharoni" panose="02010803020104030203" pitchFamily="2" charset="-79"/>
                <a:cs typeface="Aharoni" panose="02010803020104030203" pitchFamily="2" charset="-79"/>
              </a:rPr>
              <a:t>interpretación </a:t>
            </a:r>
            <a:r>
              <a:rPr lang="es-PE" sz="2000" dirty="0">
                <a:solidFill>
                  <a:srgbClr val="002060"/>
                </a:solidFill>
                <a:latin typeface="Aharoni" panose="02010803020104030203" pitchFamily="2" charset="-79"/>
                <a:cs typeface="Aharoni" panose="02010803020104030203" pitchFamily="2" charset="-79"/>
              </a:rPr>
              <a:t>de las pruebas producidas, se trate de cuestiones de puro derecho o se cuente con nueva prueba instrumental. </a:t>
            </a:r>
            <a:endParaRPr lang="es-PE" sz="2000" dirty="0" smtClean="0">
              <a:solidFill>
                <a:srgbClr val="002060"/>
              </a:solidFill>
              <a:latin typeface="Aharoni" panose="02010803020104030203" pitchFamily="2" charset="-79"/>
              <a:cs typeface="Aharoni" panose="02010803020104030203" pitchFamily="2" charset="-79"/>
            </a:endParaRPr>
          </a:p>
          <a:p>
            <a:pPr marL="342900" indent="-342900" algn="just">
              <a:buFont typeface="Wingdings" panose="05000000000000000000" pitchFamily="2" charset="2"/>
              <a:buChar char="Ø"/>
            </a:pPr>
            <a:endParaRPr lang="es-PE" sz="2000" dirty="0">
              <a:solidFill>
                <a:srgbClr val="002060"/>
              </a:solidFill>
              <a:latin typeface="Aharoni" panose="02010803020104030203" pitchFamily="2" charset="-79"/>
              <a:cs typeface="Aharoni" panose="02010803020104030203" pitchFamily="2" charset="-79"/>
            </a:endParaRPr>
          </a:p>
          <a:p>
            <a:pPr marL="342900" indent="-342900" algn="just">
              <a:buFont typeface="Wingdings" panose="05000000000000000000" pitchFamily="2" charset="2"/>
              <a:buChar char="Ø"/>
            </a:pPr>
            <a:r>
              <a:rPr lang="es-PE" sz="2000" dirty="0" smtClean="0">
                <a:solidFill>
                  <a:srgbClr val="002060"/>
                </a:solidFill>
                <a:latin typeface="Aharoni" panose="02010803020104030203" pitchFamily="2" charset="-79"/>
                <a:cs typeface="Aharoni" panose="02010803020104030203" pitchFamily="2" charset="-79"/>
              </a:rPr>
              <a:t>Se </a:t>
            </a:r>
            <a:r>
              <a:rPr lang="es-PE" sz="2000" dirty="0">
                <a:solidFill>
                  <a:srgbClr val="002060"/>
                </a:solidFill>
                <a:latin typeface="Aharoni" panose="02010803020104030203" pitchFamily="2" charset="-79"/>
                <a:cs typeface="Aharoni" panose="02010803020104030203" pitchFamily="2" charset="-79"/>
              </a:rPr>
              <a:t>dirige a la misma autoridad que </a:t>
            </a:r>
            <a:r>
              <a:rPr lang="es-PE" sz="2000" dirty="0" smtClean="0">
                <a:solidFill>
                  <a:srgbClr val="002060"/>
                </a:solidFill>
                <a:latin typeface="Aharoni" panose="02010803020104030203" pitchFamily="2" charset="-79"/>
                <a:cs typeface="Aharoni" panose="02010803020104030203" pitchFamily="2" charset="-79"/>
              </a:rPr>
              <a:t>expidió </a:t>
            </a:r>
            <a:r>
              <a:rPr lang="es-PE" sz="2000" dirty="0">
                <a:solidFill>
                  <a:srgbClr val="002060"/>
                </a:solidFill>
                <a:latin typeface="Aharoni" panose="02010803020104030203" pitchFamily="2" charset="-79"/>
                <a:cs typeface="Aharoni" panose="02010803020104030203" pitchFamily="2" charset="-79"/>
              </a:rPr>
              <a:t>el acto que se impugna quien eleva lo actuado al superior </a:t>
            </a:r>
            <a:r>
              <a:rPr lang="es-PE" sz="2000" dirty="0" smtClean="0">
                <a:solidFill>
                  <a:srgbClr val="002060"/>
                </a:solidFill>
                <a:latin typeface="Aharoni" panose="02010803020104030203" pitchFamily="2" charset="-79"/>
                <a:cs typeface="Aharoni" panose="02010803020104030203" pitchFamily="2" charset="-79"/>
              </a:rPr>
              <a:t>jerárquico </a:t>
            </a:r>
            <a:r>
              <a:rPr lang="es-PE" sz="2000" dirty="0">
                <a:solidFill>
                  <a:srgbClr val="002060"/>
                </a:solidFill>
                <a:latin typeface="Aharoni" panose="02010803020104030203" pitchFamily="2" charset="-79"/>
                <a:cs typeface="Aharoni" panose="02010803020104030203" pitchFamily="2" charset="-79"/>
              </a:rPr>
              <a:t>para que resuelva o para su </a:t>
            </a:r>
            <a:r>
              <a:rPr lang="es-PE" sz="2000" dirty="0" smtClean="0">
                <a:solidFill>
                  <a:srgbClr val="002060"/>
                </a:solidFill>
                <a:latin typeface="Aharoni" panose="02010803020104030203" pitchFamily="2" charset="-79"/>
                <a:cs typeface="Aharoni" panose="02010803020104030203" pitchFamily="2" charset="-79"/>
              </a:rPr>
              <a:t>remisión </a:t>
            </a:r>
            <a:r>
              <a:rPr lang="es-PE" sz="2000" dirty="0">
                <a:solidFill>
                  <a:srgbClr val="002060"/>
                </a:solidFill>
                <a:latin typeface="Aharoni" panose="02010803020104030203" pitchFamily="2" charset="-79"/>
                <a:cs typeface="Aharoni" panose="02010803020104030203" pitchFamily="2" charset="-79"/>
              </a:rPr>
              <a:t>al Tribunal del Servicio Civil, </a:t>
            </a:r>
            <a:r>
              <a:rPr lang="es-PE" sz="2000" dirty="0" smtClean="0">
                <a:solidFill>
                  <a:srgbClr val="002060"/>
                </a:solidFill>
                <a:latin typeface="Aharoni" panose="02010803020104030203" pitchFamily="2" charset="-79"/>
                <a:cs typeface="Aharoni" panose="02010803020104030203" pitchFamily="2" charset="-79"/>
              </a:rPr>
              <a:t>según </a:t>
            </a:r>
            <a:r>
              <a:rPr lang="es-PE" sz="2000" dirty="0">
                <a:solidFill>
                  <a:srgbClr val="002060"/>
                </a:solidFill>
                <a:latin typeface="Aharoni" panose="02010803020104030203" pitchFamily="2" charset="-79"/>
                <a:cs typeface="Aharoni" panose="02010803020104030203" pitchFamily="2" charset="-79"/>
              </a:rPr>
              <a:t>corresponda. La </a:t>
            </a:r>
            <a:r>
              <a:rPr lang="es-PE" sz="2000" dirty="0" smtClean="0">
                <a:solidFill>
                  <a:srgbClr val="002060"/>
                </a:solidFill>
                <a:latin typeface="Aharoni" panose="02010803020104030203" pitchFamily="2" charset="-79"/>
                <a:cs typeface="Aharoni" panose="02010803020104030203" pitchFamily="2" charset="-79"/>
              </a:rPr>
              <a:t>apelación </a:t>
            </a:r>
            <a:r>
              <a:rPr lang="es-PE" sz="2000" dirty="0">
                <a:solidFill>
                  <a:srgbClr val="002060"/>
                </a:solidFill>
                <a:latin typeface="Aharoni" panose="02010803020104030203" pitchFamily="2" charset="-79"/>
                <a:cs typeface="Aharoni" panose="02010803020104030203" pitchFamily="2" charset="-79"/>
              </a:rPr>
              <a:t>no tiene efecto suspensivo.</a:t>
            </a:r>
          </a:p>
          <a:p>
            <a:pPr marL="285750" indent="-285750" algn="just">
              <a:buFont typeface="Wingdings" panose="05000000000000000000" pitchFamily="2" charset="2"/>
              <a:buChar char="Ø"/>
            </a:pPr>
            <a:endParaRPr lang="es-PE" sz="2000" dirty="0">
              <a:solidFill>
                <a:srgbClr val="002060"/>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310758568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835696" y="2708920"/>
            <a:ext cx="5544616" cy="1569660"/>
          </a:xfrm>
          <a:prstGeom prst="rect">
            <a:avLst/>
          </a:prstGeom>
        </p:spPr>
        <p:txBody>
          <a:bodyPr wrap="square">
            <a:spAutoFit/>
          </a:bodyPr>
          <a:lstStyle/>
          <a:p>
            <a:pPr algn="ctr"/>
            <a:r>
              <a:rPr lang="es-PE" sz="4800" dirty="0" smtClean="0">
                <a:solidFill>
                  <a:srgbClr val="FF0000"/>
                </a:solidFill>
                <a:latin typeface="Berlin Sans FB Demi" panose="020E0802020502020306" pitchFamily="34" charset="0"/>
              </a:rPr>
              <a:t>REGISTRO DE SANCIONES</a:t>
            </a:r>
            <a:endParaRPr lang="es-PE" sz="4800" dirty="0">
              <a:solidFill>
                <a:srgbClr val="002060"/>
              </a:solidFill>
              <a:latin typeface="Berlin Sans FB Demi" panose="020E0802020502020306" pitchFamily="34" charset="0"/>
            </a:endParaRPr>
          </a:p>
        </p:txBody>
      </p:sp>
    </p:spTree>
    <p:extLst>
      <p:ext uri="{BB962C8B-B14F-4D97-AF65-F5344CB8AC3E}">
        <p14:creationId xmlns:p14="http://schemas.microsoft.com/office/powerpoint/2010/main" val="33255369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835696" y="1772816"/>
            <a:ext cx="5544616" cy="3323987"/>
          </a:xfrm>
          <a:prstGeom prst="rect">
            <a:avLst/>
          </a:prstGeom>
        </p:spPr>
        <p:txBody>
          <a:bodyPr wrap="square">
            <a:spAutoFit/>
          </a:bodyPr>
          <a:lstStyle/>
          <a:p>
            <a:pPr algn="ctr"/>
            <a:r>
              <a:rPr lang="es-PE" sz="5400" dirty="0" smtClean="0">
                <a:solidFill>
                  <a:srgbClr val="FF0000"/>
                </a:solidFill>
                <a:latin typeface="Berlin Sans FB Demi" panose="020E0802020502020306" pitchFamily="34" charset="0"/>
              </a:rPr>
              <a:t>VIGENCIA Y APLICACIÓN DEL RAD</a:t>
            </a:r>
          </a:p>
          <a:p>
            <a:pPr algn="ctr"/>
            <a:endParaRPr lang="es-PE" sz="2400" dirty="0" smtClean="0">
              <a:solidFill>
                <a:srgbClr val="002060"/>
              </a:solidFill>
              <a:latin typeface="Berlin Sans FB Demi" panose="020E0802020502020306" pitchFamily="34" charset="0"/>
            </a:endParaRPr>
          </a:p>
          <a:p>
            <a:pPr algn="ctr"/>
            <a:r>
              <a:rPr lang="es-PE" sz="2400" dirty="0" smtClean="0">
                <a:solidFill>
                  <a:srgbClr val="002060"/>
                </a:solidFill>
                <a:latin typeface="Berlin Sans FB Demi" panose="020E0802020502020306" pitchFamily="34" charset="0"/>
              </a:rPr>
              <a:t>Directiva N° 02-2015-SERVIR/GPGS </a:t>
            </a:r>
            <a:endParaRPr lang="es-PE" sz="2400" dirty="0">
              <a:solidFill>
                <a:srgbClr val="002060"/>
              </a:solidFill>
              <a:latin typeface="Berlin Sans FB Demi" panose="020E0802020502020306" pitchFamily="34" charset="0"/>
            </a:endParaRPr>
          </a:p>
        </p:txBody>
      </p:sp>
    </p:spTree>
    <p:extLst>
      <p:ext uri="{BB962C8B-B14F-4D97-AF65-F5344CB8AC3E}">
        <p14:creationId xmlns:p14="http://schemas.microsoft.com/office/powerpoint/2010/main" val="102729884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CuadroTexto"/>
          <p:cNvSpPr txBox="1"/>
          <p:nvPr/>
        </p:nvSpPr>
        <p:spPr>
          <a:xfrm>
            <a:off x="1259632" y="980728"/>
            <a:ext cx="7128792" cy="4524315"/>
          </a:xfrm>
          <a:prstGeom prst="rect">
            <a:avLst/>
          </a:prstGeom>
          <a:noFill/>
        </p:spPr>
        <p:txBody>
          <a:bodyPr wrap="square" rtlCol="0">
            <a:spAutoFit/>
          </a:bodyPr>
          <a:lstStyle/>
          <a:p>
            <a:pPr marL="342900" indent="-342900" algn="just">
              <a:buFont typeface="Wingdings" panose="05000000000000000000" pitchFamily="2" charset="2"/>
              <a:buChar char="Ø"/>
            </a:pPr>
            <a:endParaRPr lang="es-PE" dirty="0" smtClean="0">
              <a:solidFill>
                <a:srgbClr val="002060"/>
              </a:solidFill>
              <a:latin typeface="Aharoni" panose="02010803020104030203" pitchFamily="2" charset="-79"/>
              <a:cs typeface="Aharoni" panose="02010803020104030203" pitchFamily="2" charset="-79"/>
            </a:endParaRPr>
          </a:p>
          <a:p>
            <a:pPr marL="342900" indent="-342900" algn="just">
              <a:buFont typeface="Wingdings" panose="05000000000000000000" pitchFamily="2" charset="2"/>
              <a:buChar char="Ø"/>
            </a:pPr>
            <a:endParaRPr lang="es-PE" dirty="0">
              <a:solidFill>
                <a:srgbClr val="002060"/>
              </a:solidFill>
              <a:latin typeface="Aharoni" panose="02010803020104030203" pitchFamily="2" charset="-79"/>
              <a:cs typeface="Aharoni" panose="02010803020104030203" pitchFamily="2" charset="-79"/>
            </a:endParaRPr>
          </a:p>
          <a:p>
            <a:pPr marL="342900" indent="-342900" algn="just">
              <a:buFont typeface="Wingdings" panose="05000000000000000000" pitchFamily="2" charset="2"/>
              <a:buChar char="Ø"/>
            </a:pPr>
            <a:endParaRPr lang="es-PE" dirty="0">
              <a:solidFill>
                <a:srgbClr val="002060"/>
              </a:solidFill>
              <a:latin typeface="Aharoni" panose="02010803020104030203" pitchFamily="2" charset="-79"/>
              <a:cs typeface="Aharoni" panose="02010803020104030203" pitchFamily="2" charset="-79"/>
            </a:endParaRPr>
          </a:p>
          <a:p>
            <a:pPr algn="just"/>
            <a:r>
              <a:rPr lang="es-PE" sz="2200" dirty="0">
                <a:solidFill>
                  <a:srgbClr val="002060"/>
                </a:solidFill>
                <a:latin typeface="Aharoni" panose="02010803020104030203" pitchFamily="2" charset="-79"/>
                <a:cs typeface="Aharoni" panose="02010803020104030203" pitchFamily="2" charset="-79"/>
              </a:rPr>
              <a:t>Las sanciones de </a:t>
            </a:r>
            <a:r>
              <a:rPr lang="es-PE" sz="2200" dirty="0" smtClean="0">
                <a:solidFill>
                  <a:srgbClr val="002060"/>
                </a:solidFill>
                <a:latin typeface="Aharoni" panose="02010803020104030203" pitchFamily="2" charset="-79"/>
                <a:cs typeface="Aharoni" panose="02010803020104030203" pitchFamily="2" charset="-79"/>
              </a:rPr>
              <a:t>suspensión </a:t>
            </a:r>
            <a:r>
              <a:rPr lang="es-PE" sz="2200" dirty="0">
                <a:solidFill>
                  <a:srgbClr val="002060"/>
                </a:solidFill>
                <a:latin typeface="Aharoni" panose="02010803020104030203" pitchFamily="2" charset="-79"/>
                <a:cs typeface="Aharoni" panose="02010803020104030203" pitchFamily="2" charset="-79"/>
              </a:rPr>
              <a:t>y </a:t>
            </a:r>
            <a:r>
              <a:rPr lang="es-PE" sz="2200" dirty="0" smtClean="0">
                <a:solidFill>
                  <a:srgbClr val="002060"/>
                </a:solidFill>
                <a:latin typeface="Aharoni" panose="02010803020104030203" pitchFamily="2" charset="-79"/>
                <a:cs typeface="Aharoni" panose="02010803020104030203" pitchFamily="2" charset="-79"/>
              </a:rPr>
              <a:t>destitución </a:t>
            </a:r>
            <a:r>
              <a:rPr lang="es-PE" sz="2200" dirty="0">
                <a:solidFill>
                  <a:srgbClr val="002060"/>
                </a:solidFill>
                <a:latin typeface="Aharoni" panose="02010803020104030203" pitchFamily="2" charset="-79"/>
                <a:cs typeface="Aharoni" panose="02010803020104030203" pitchFamily="2" charset="-79"/>
              </a:rPr>
              <a:t>deben ser </a:t>
            </a:r>
            <a:r>
              <a:rPr lang="es-PE" sz="2200" dirty="0" smtClean="0">
                <a:solidFill>
                  <a:srgbClr val="002060"/>
                </a:solidFill>
                <a:latin typeface="Aharoni" panose="02010803020104030203" pitchFamily="2" charset="-79"/>
                <a:cs typeface="Aharoni" panose="02010803020104030203" pitchFamily="2" charset="-79"/>
              </a:rPr>
              <a:t>inscritas en </a:t>
            </a:r>
            <a:r>
              <a:rPr lang="es-PE" sz="2200" dirty="0">
                <a:solidFill>
                  <a:srgbClr val="002060"/>
                </a:solidFill>
                <a:latin typeface="Aharoni" panose="02010803020104030203" pitchFamily="2" charset="-79"/>
                <a:cs typeface="Aharoni" panose="02010803020104030203" pitchFamily="2" charset="-79"/>
              </a:rPr>
              <a:t>el Registro </a:t>
            </a:r>
            <a:r>
              <a:rPr lang="es-PE" sz="2200" dirty="0" smtClean="0">
                <a:solidFill>
                  <a:srgbClr val="002060"/>
                </a:solidFill>
                <a:latin typeface="Aharoni" panose="02010803020104030203" pitchFamily="2" charset="-79"/>
                <a:cs typeface="Aharoni" panose="02010803020104030203" pitchFamily="2" charset="-79"/>
              </a:rPr>
              <a:t>Nacional </a:t>
            </a:r>
            <a:r>
              <a:rPr lang="es-PE" sz="2200" dirty="0">
                <a:solidFill>
                  <a:srgbClr val="002060"/>
                </a:solidFill>
                <a:latin typeface="Aharoni" panose="02010803020104030203" pitchFamily="2" charset="-79"/>
                <a:cs typeface="Aharoni" panose="02010803020104030203" pitchFamily="2" charset="-79"/>
              </a:rPr>
              <a:t>de Sanciones de </a:t>
            </a:r>
            <a:r>
              <a:rPr lang="es-PE" sz="2200" dirty="0" smtClean="0">
                <a:solidFill>
                  <a:srgbClr val="002060"/>
                </a:solidFill>
                <a:latin typeface="Aharoni" panose="02010803020104030203" pitchFamily="2" charset="-79"/>
                <a:cs typeface="Aharoni" panose="02010803020104030203" pitchFamily="2" charset="-79"/>
              </a:rPr>
              <a:t>Destitución </a:t>
            </a:r>
            <a:r>
              <a:rPr lang="es-PE" sz="2200" dirty="0">
                <a:solidFill>
                  <a:srgbClr val="002060"/>
                </a:solidFill>
                <a:latin typeface="Aharoni" panose="02010803020104030203" pitchFamily="2" charset="-79"/>
                <a:cs typeface="Aharoni" panose="02010803020104030203" pitchFamily="2" charset="-79"/>
              </a:rPr>
              <a:t>y Despido creado por el articulo 242 de la Ley </a:t>
            </a:r>
            <a:r>
              <a:rPr lang="es-PE" sz="2400" dirty="0">
                <a:solidFill>
                  <a:srgbClr val="002060"/>
                </a:solidFill>
                <a:latin typeface="Aharoni" panose="02010803020104030203" pitchFamily="2" charset="-79"/>
                <a:cs typeface="Aharoni" panose="02010803020104030203" pitchFamily="2" charset="-79"/>
              </a:rPr>
              <a:t>27444</a:t>
            </a:r>
            <a:r>
              <a:rPr lang="es-PE" sz="2200" dirty="0">
                <a:solidFill>
                  <a:srgbClr val="002060"/>
                </a:solidFill>
                <a:latin typeface="Aharoni" panose="02010803020104030203" pitchFamily="2" charset="-79"/>
                <a:cs typeface="Aharoni" panose="02010803020104030203" pitchFamily="2" charset="-79"/>
              </a:rPr>
              <a:t>, Ley del Procedimiento Administrativo General, que administra la Autoridad Nacional de Servicio Civil (Servir). </a:t>
            </a:r>
            <a:endParaRPr lang="es-PE" sz="2200" dirty="0" smtClean="0">
              <a:solidFill>
                <a:srgbClr val="002060"/>
              </a:solidFill>
              <a:latin typeface="Aharoni" panose="02010803020104030203" pitchFamily="2" charset="-79"/>
              <a:cs typeface="Aharoni" panose="02010803020104030203" pitchFamily="2" charset="-79"/>
            </a:endParaRPr>
          </a:p>
          <a:p>
            <a:pPr algn="just"/>
            <a:endParaRPr lang="es-PE" sz="2200" dirty="0">
              <a:solidFill>
                <a:srgbClr val="002060"/>
              </a:solidFill>
              <a:latin typeface="Aharoni" panose="02010803020104030203" pitchFamily="2" charset="-79"/>
              <a:cs typeface="Aharoni" panose="02010803020104030203" pitchFamily="2" charset="-79"/>
            </a:endParaRPr>
          </a:p>
          <a:p>
            <a:pPr algn="just"/>
            <a:r>
              <a:rPr lang="es-PE" sz="2200" dirty="0" smtClean="0">
                <a:solidFill>
                  <a:srgbClr val="002060"/>
                </a:solidFill>
                <a:latin typeface="Aharoni" panose="02010803020104030203" pitchFamily="2" charset="-79"/>
                <a:cs typeface="Aharoni" panose="02010803020104030203" pitchFamily="2" charset="-79"/>
              </a:rPr>
              <a:t>La inscripción </a:t>
            </a:r>
            <a:r>
              <a:rPr lang="es-PE" sz="2200" dirty="0">
                <a:solidFill>
                  <a:srgbClr val="002060"/>
                </a:solidFill>
                <a:latin typeface="Aharoni" panose="02010803020104030203" pitchFamily="2" charset="-79"/>
                <a:cs typeface="Aharoni" panose="02010803020104030203" pitchFamily="2" charset="-79"/>
              </a:rPr>
              <a:t>es </a:t>
            </a:r>
            <a:r>
              <a:rPr lang="es-PE" sz="2200" dirty="0" smtClean="0">
                <a:solidFill>
                  <a:srgbClr val="002060"/>
                </a:solidFill>
                <a:latin typeface="Aharoni" panose="02010803020104030203" pitchFamily="2" charset="-79"/>
                <a:cs typeface="Aharoni" panose="02010803020104030203" pitchFamily="2" charset="-79"/>
              </a:rPr>
              <a:t>permanente </a:t>
            </a:r>
            <a:r>
              <a:rPr lang="es-PE" sz="2200" dirty="0">
                <a:solidFill>
                  <a:srgbClr val="002060"/>
                </a:solidFill>
                <a:latin typeface="Aharoni" panose="02010803020104030203" pitchFamily="2" charset="-79"/>
                <a:cs typeface="Aharoni" panose="02010803020104030203" pitchFamily="2" charset="-79"/>
              </a:rPr>
              <a:t>y debe indicar el plazo de la </a:t>
            </a:r>
            <a:r>
              <a:rPr lang="es-PE" sz="2200" dirty="0" smtClean="0">
                <a:solidFill>
                  <a:srgbClr val="002060"/>
                </a:solidFill>
                <a:latin typeface="Aharoni" panose="02010803020104030203" pitchFamily="2" charset="-79"/>
                <a:cs typeface="Aharoni" panose="02010803020104030203" pitchFamily="2" charset="-79"/>
              </a:rPr>
              <a:t>sanción.</a:t>
            </a:r>
            <a:endParaRPr lang="es-PE" dirty="0">
              <a:solidFill>
                <a:srgbClr val="002060"/>
              </a:solidFill>
              <a:latin typeface="Aharoni" panose="02010803020104030203" pitchFamily="2" charset="-79"/>
              <a:cs typeface="Aharoni" panose="02010803020104030203" pitchFamily="2" charset="-79"/>
            </a:endParaRPr>
          </a:p>
          <a:p>
            <a:endParaRPr lang="es-PE" dirty="0" smtClean="0"/>
          </a:p>
          <a:p>
            <a:endParaRPr lang="es-PE" dirty="0"/>
          </a:p>
        </p:txBody>
      </p:sp>
    </p:spTree>
    <p:extLst>
      <p:ext uri="{BB962C8B-B14F-4D97-AF65-F5344CB8AC3E}">
        <p14:creationId xmlns:p14="http://schemas.microsoft.com/office/powerpoint/2010/main" val="63344142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616" y="1196752"/>
            <a:ext cx="6875078" cy="4510052"/>
          </a:xfrm>
          <a:prstGeom prst="rect">
            <a:avLst/>
          </a:prstGeom>
        </p:spPr>
      </p:pic>
    </p:spTree>
    <p:extLst>
      <p:ext uri="{BB962C8B-B14F-4D97-AF65-F5344CB8AC3E}">
        <p14:creationId xmlns:p14="http://schemas.microsoft.com/office/powerpoint/2010/main" val="28984154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CuadroTexto"/>
          <p:cNvSpPr txBox="1"/>
          <p:nvPr/>
        </p:nvSpPr>
        <p:spPr>
          <a:xfrm>
            <a:off x="827584" y="1052736"/>
            <a:ext cx="7344816" cy="4955203"/>
          </a:xfrm>
          <a:prstGeom prst="rect">
            <a:avLst/>
          </a:prstGeom>
          <a:noFill/>
        </p:spPr>
        <p:txBody>
          <a:bodyPr wrap="square" rtlCol="0">
            <a:spAutoFit/>
          </a:bodyPr>
          <a:lstStyle/>
          <a:p>
            <a:pPr algn="just"/>
            <a:endParaRPr lang="es-PE" sz="1600" i="1" dirty="0">
              <a:solidFill>
                <a:srgbClr val="002060"/>
              </a:solidFill>
              <a:latin typeface="Aharoni" panose="02010803020104030203" pitchFamily="2" charset="-79"/>
              <a:cs typeface="Aharoni" panose="02010803020104030203" pitchFamily="2" charset="-79"/>
            </a:endParaRPr>
          </a:p>
          <a:p>
            <a:pPr marL="285750" indent="-285750" algn="just">
              <a:buFont typeface="Wingdings" panose="05000000000000000000" pitchFamily="2" charset="2"/>
              <a:buChar char="Ø"/>
            </a:pPr>
            <a:r>
              <a:rPr lang="es-PE" sz="2000" dirty="0">
                <a:solidFill>
                  <a:srgbClr val="002060"/>
                </a:solidFill>
                <a:latin typeface="Aharoni" panose="02010803020104030203" pitchFamily="2" charset="-79"/>
                <a:cs typeface="Aharoni" panose="02010803020104030203" pitchFamily="2" charset="-79"/>
              </a:rPr>
              <a:t>El D.S. N° </a:t>
            </a:r>
            <a:r>
              <a:rPr lang="es-PE" sz="2800" dirty="0">
                <a:solidFill>
                  <a:srgbClr val="002060"/>
                </a:solidFill>
                <a:latin typeface="Aharoni" panose="02010803020104030203" pitchFamily="2" charset="-79"/>
                <a:cs typeface="Aharoni" panose="02010803020104030203" pitchFamily="2" charset="-79"/>
              </a:rPr>
              <a:t>040-2014-</a:t>
            </a:r>
            <a:r>
              <a:rPr lang="es-PE" sz="2000" dirty="0">
                <a:solidFill>
                  <a:srgbClr val="002060"/>
                </a:solidFill>
                <a:latin typeface="Aharoni" panose="02010803020104030203" pitchFamily="2" charset="-79"/>
                <a:cs typeface="Aharoni" panose="02010803020104030203" pitchFamily="2" charset="-79"/>
              </a:rPr>
              <a:t>PCM publicado el </a:t>
            </a:r>
            <a:r>
              <a:rPr lang="es-PE" sz="2800" dirty="0">
                <a:solidFill>
                  <a:srgbClr val="002060"/>
                </a:solidFill>
                <a:latin typeface="Aharoni" panose="02010803020104030203" pitchFamily="2" charset="-79"/>
                <a:cs typeface="Aharoni" panose="02010803020104030203" pitchFamily="2" charset="-79"/>
              </a:rPr>
              <a:t>13/06/2014</a:t>
            </a:r>
            <a:r>
              <a:rPr lang="es-PE" sz="2000" dirty="0">
                <a:solidFill>
                  <a:srgbClr val="002060"/>
                </a:solidFill>
                <a:latin typeface="Aharoni" panose="02010803020104030203" pitchFamily="2" charset="-79"/>
                <a:cs typeface="Aharoni" panose="02010803020104030203" pitchFamily="2" charset="-79"/>
              </a:rPr>
              <a:t> estableció en su </a:t>
            </a:r>
            <a:r>
              <a:rPr lang="es-PE" sz="2000" dirty="0">
                <a:solidFill>
                  <a:srgbClr val="FF0000"/>
                </a:solidFill>
                <a:latin typeface="Aharoni" panose="02010803020104030203" pitchFamily="2" charset="-79"/>
                <a:cs typeface="Aharoni" panose="02010803020104030203" pitchFamily="2" charset="-79"/>
              </a:rPr>
              <a:t>undécima disposición complementaria transitoria</a:t>
            </a:r>
            <a:r>
              <a:rPr lang="es-PE" sz="2000" dirty="0">
                <a:solidFill>
                  <a:srgbClr val="002060"/>
                </a:solidFill>
                <a:latin typeface="Aharoni" panose="02010803020104030203" pitchFamily="2" charset="-79"/>
                <a:cs typeface="Aharoni" panose="02010803020104030203" pitchFamily="2" charset="-79"/>
              </a:rPr>
              <a:t> que el título correspondiente al régimen disciplinario y procedimiento sancionador </a:t>
            </a:r>
            <a:r>
              <a:rPr lang="es-PE" sz="2000" dirty="0">
                <a:solidFill>
                  <a:srgbClr val="FF0000"/>
                </a:solidFill>
                <a:latin typeface="Aharoni" panose="02010803020104030203" pitchFamily="2" charset="-79"/>
                <a:cs typeface="Aharoni" panose="02010803020104030203" pitchFamily="2" charset="-79"/>
              </a:rPr>
              <a:t>estaría en vigencia a los tres </a:t>
            </a:r>
            <a:r>
              <a:rPr lang="es-PE" sz="2400" dirty="0">
                <a:solidFill>
                  <a:srgbClr val="FF0000"/>
                </a:solidFill>
                <a:latin typeface="Aharoni" panose="02010803020104030203" pitchFamily="2" charset="-79"/>
                <a:cs typeface="Aharoni" panose="02010803020104030203" pitchFamily="2" charset="-79"/>
              </a:rPr>
              <a:t>(03) </a:t>
            </a:r>
            <a:r>
              <a:rPr lang="es-PE" sz="2000" dirty="0">
                <a:solidFill>
                  <a:srgbClr val="FF0000"/>
                </a:solidFill>
                <a:latin typeface="Aharoni" panose="02010803020104030203" pitchFamily="2" charset="-79"/>
                <a:cs typeface="Aharoni" panose="02010803020104030203" pitchFamily="2" charset="-79"/>
              </a:rPr>
              <a:t>meses de publicado el </a:t>
            </a:r>
            <a:r>
              <a:rPr lang="es-PE" sz="2000" dirty="0" smtClean="0">
                <a:solidFill>
                  <a:srgbClr val="FF0000"/>
                </a:solidFill>
                <a:latin typeface="Aharoni" panose="02010803020104030203" pitchFamily="2" charset="-79"/>
                <a:cs typeface="Aharoni" panose="02010803020104030203" pitchFamily="2" charset="-79"/>
              </a:rPr>
              <a:t>mismo</a:t>
            </a:r>
            <a:r>
              <a:rPr lang="es-PE" sz="2000" dirty="0" smtClean="0">
                <a:solidFill>
                  <a:srgbClr val="002060"/>
                </a:solidFill>
                <a:latin typeface="Aharoni" panose="02010803020104030203" pitchFamily="2" charset="-79"/>
                <a:cs typeface="Aharoni" panose="02010803020104030203" pitchFamily="2" charset="-79"/>
              </a:rPr>
              <a:t>.</a:t>
            </a:r>
            <a:endParaRPr lang="es-PE" sz="2000" dirty="0">
              <a:solidFill>
                <a:srgbClr val="002060"/>
              </a:solidFill>
              <a:latin typeface="Aharoni" panose="02010803020104030203" pitchFamily="2" charset="-79"/>
              <a:cs typeface="Aharoni" panose="02010803020104030203" pitchFamily="2" charset="-79"/>
            </a:endParaRPr>
          </a:p>
          <a:p>
            <a:pPr marL="285750" indent="-285750" algn="just"/>
            <a:endParaRPr lang="es-PE" sz="2000" dirty="0" smtClean="0">
              <a:solidFill>
                <a:srgbClr val="002060"/>
              </a:solidFill>
              <a:latin typeface="Aharoni" panose="02010803020104030203" pitchFamily="2" charset="-79"/>
              <a:cs typeface="Aharoni" panose="02010803020104030203" pitchFamily="2" charset="-79"/>
            </a:endParaRPr>
          </a:p>
          <a:p>
            <a:pPr marL="285750" indent="-285750" algn="just"/>
            <a:endParaRPr lang="es-PE" sz="2000" dirty="0">
              <a:solidFill>
                <a:srgbClr val="002060"/>
              </a:solidFill>
              <a:latin typeface="Aharoni" panose="02010803020104030203" pitchFamily="2" charset="-79"/>
              <a:cs typeface="Aharoni" panose="02010803020104030203" pitchFamily="2" charset="-79"/>
            </a:endParaRPr>
          </a:p>
          <a:p>
            <a:pPr marL="285750" indent="-285750" algn="just">
              <a:buFont typeface="Wingdings" panose="05000000000000000000" pitchFamily="2" charset="2"/>
              <a:buChar char="Ø"/>
            </a:pPr>
            <a:r>
              <a:rPr lang="es-PE" sz="2000" dirty="0">
                <a:solidFill>
                  <a:srgbClr val="002060"/>
                </a:solidFill>
                <a:latin typeface="Aharoni" panose="02010803020104030203" pitchFamily="2" charset="-79"/>
                <a:cs typeface="Aharoni" panose="02010803020104030203" pitchFamily="2" charset="-79"/>
              </a:rPr>
              <a:t>El título correspondiente al Régimen Disciplinario y Procedimiento Sancionador regulado por la LSC entró en vigencia </a:t>
            </a:r>
            <a:r>
              <a:rPr lang="es-PE" sz="2000" dirty="0">
                <a:solidFill>
                  <a:srgbClr val="FF0000"/>
                </a:solidFill>
                <a:latin typeface="Aharoni" panose="02010803020104030203" pitchFamily="2" charset="-79"/>
                <a:cs typeface="Aharoni" panose="02010803020104030203" pitchFamily="2" charset="-79"/>
              </a:rPr>
              <a:t>a partir del </a:t>
            </a:r>
            <a:r>
              <a:rPr lang="es-PE" sz="2400" dirty="0">
                <a:solidFill>
                  <a:srgbClr val="FF0000"/>
                </a:solidFill>
                <a:latin typeface="Aharoni" panose="02010803020104030203" pitchFamily="2" charset="-79"/>
                <a:cs typeface="Aharoni" panose="02010803020104030203" pitchFamily="2" charset="-79"/>
              </a:rPr>
              <a:t>14</a:t>
            </a:r>
            <a:r>
              <a:rPr lang="es-PE" sz="2000" dirty="0">
                <a:solidFill>
                  <a:srgbClr val="FF0000"/>
                </a:solidFill>
                <a:latin typeface="Aharoni" panose="02010803020104030203" pitchFamily="2" charset="-79"/>
                <a:cs typeface="Aharoni" panose="02010803020104030203" pitchFamily="2" charset="-79"/>
              </a:rPr>
              <a:t> de setiembre del </a:t>
            </a:r>
            <a:r>
              <a:rPr lang="es-PE" sz="2400" dirty="0">
                <a:solidFill>
                  <a:srgbClr val="FF0000"/>
                </a:solidFill>
                <a:latin typeface="Aharoni" panose="02010803020104030203" pitchFamily="2" charset="-79"/>
                <a:cs typeface="Aharoni" panose="02010803020104030203" pitchFamily="2" charset="-79"/>
              </a:rPr>
              <a:t>2014</a:t>
            </a:r>
            <a:r>
              <a:rPr lang="es-PE" sz="2000" dirty="0">
                <a:solidFill>
                  <a:srgbClr val="002060"/>
                </a:solidFill>
                <a:latin typeface="Aharoni" panose="02010803020104030203" pitchFamily="2" charset="-79"/>
                <a:cs typeface="Aharoni" panose="02010803020104030203" pitchFamily="2" charset="-79"/>
              </a:rPr>
              <a:t>, siendo aplicable incluso a los servidores que laboraron bajo regímenes laborales como el D. Leg. </a:t>
            </a:r>
            <a:r>
              <a:rPr lang="es-PE" sz="2400" dirty="0">
                <a:solidFill>
                  <a:srgbClr val="002060"/>
                </a:solidFill>
                <a:latin typeface="Aharoni" panose="02010803020104030203" pitchFamily="2" charset="-79"/>
                <a:cs typeface="Aharoni" panose="02010803020104030203" pitchFamily="2" charset="-79"/>
              </a:rPr>
              <a:t>728, 276 </a:t>
            </a:r>
            <a:r>
              <a:rPr lang="es-PE" dirty="0">
                <a:solidFill>
                  <a:srgbClr val="002060"/>
                </a:solidFill>
                <a:latin typeface="Aharoni" panose="02010803020104030203" pitchFamily="2" charset="-79"/>
                <a:cs typeface="Aharoni" panose="02010803020104030203" pitchFamily="2" charset="-79"/>
              </a:rPr>
              <a:t>y</a:t>
            </a:r>
            <a:r>
              <a:rPr lang="es-PE" sz="2400" dirty="0">
                <a:solidFill>
                  <a:srgbClr val="002060"/>
                </a:solidFill>
                <a:latin typeface="Aharoni" panose="02010803020104030203" pitchFamily="2" charset="-79"/>
                <a:cs typeface="Aharoni" panose="02010803020104030203" pitchFamily="2" charset="-79"/>
              </a:rPr>
              <a:t> </a:t>
            </a:r>
            <a:r>
              <a:rPr lang="es-PE" sz="2400" dirty="0" smtClean="0">
                <a:solidFill>
                  <a:srgbClr val="002060"/>
                </a:solidFill>
                <a:latin typeface="Aharoni" panose="02010803020104030203" pitchFamily="2" charset="-79"/>
                <a:cs typeface="Aharoni" panose="02010803020104030203" pitchFamily="2" charset="-79"/>
              </a:rPr>
              <a:t>1057</a:t>
            </a:r>
            <a:r>
              <a:rPr lang="es-PE" sz="2000" dirty="0" smtClean="0">
                <a:solidFill>
                  <a:srgbClr val="002060"/>
                </a:solidFill>
                <a:latin typeface="Aharoni" panose="02010803020104030203" pitchFamily="2" charset="-79"/>
                <a:cs typeface="Aharoni" panose="02010803020104030203" pitchFamily="2" charset="-79"/>
              </a:rPr>
              <a:t> sin que ello implique su traslado al nuevo régimen.</a:t>
            </a:r>
          </a:p>
          <a:p>
            <a:pPr marL="285750" indent="-285750" algn="just">
              <a:buFont typeface="Wingdings" panose="05000000000000000000" pitchFamily="2" charset="2"/>
              <a:buChar char="Ø"/>
            </a:pPr>
            <a:endParaRPr lang="es-PE" sz="2000" dirty="0">
              <a:solidFill>
                <a:srgbClr val="002060"/>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12537914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CuadroTexto"/>
          <p:cNvSpPr txBox="1"/>
          <p:nvPr/>
        </p:nvSpPr>
        <p:spPr>
          <a:xfrm>
            <a:off x="827584" y="1268760"/>
            <a:ext cx="7416824" cy="4278094"/>
          </a:xfrm>
          <a:prstGeom prst="rect">
            <a:avLst/>
          </a:prstGeom>
          <a:noFill/>
        </p:spPr>
        <p:txBody>
          <a:bodyPr wrap="square" rtlCol="0">
            <a:spAutoFit/>
          </a:bodyPr>
          <a:lstStyle/>
          <a:p>
            <a:pPr algn="just"/>
            <a:endParaRPr lang="es-PE" sz="1600" i="1" dirty="0">
              <a:solidFill>
                <a:srgbClr val="002060"/>
              </a:solidFill>
              <a:latin typeface="Aharoni" panose="02010803020104030203" pitchFamily="2" charset="-79"/>
              <a:cs typeface="Aharoni" panose="02010803020104030203" pitchFamily="2" charset="-79"/>
            </a:endParaRPr>
          </a:p>
          <a:p>
            <a:pPr algn="ctr"/>
            <a:r>
              <a:rPr lang="es-PE" sz="2600" dirty="0" smtClean="0">
                <a:solidFill>
                  <a:srgbClr val="FF0000"/>
                </a:solidFill>
                <a:latin typeface="Aharoni" panose="02010803020104030203" pitchFamily="2" charset="-79"/>
                <a:cs typeface="Aharoni" panose="02010803020104030203" pitchFamily="2" charset="-79"/>
              </a:rPr>
              <a:t>INFORME TÉCNICO N° </a:t>
            </a:r>
            <a:r>
              <a:rPr lang="es-PE" sz="3200" dirty="0" smtClean="0">
                <a:solidFill>
                  <a:srgbClr val="FF0000"/>
                </a:solidFill>
                <a:latin typeface="Aharoni" panose="02010803020104030203" pitchFamily="2" charset="-79"/>
                <a:cs typeface="Aharoni" panose="02010803020104030203" pitchFamily="2" charset="-79"/>
              </a:rPr>
              <a:t>857-2015-</a:t>
            </a:r>
            <a:r>
              <a:rPr lang="es-PE" sz="2600" dirty="0" smtClean="0">
                <a:solidFill>
                  <a:srgbClr val="FF0000"/>
                </a:solidFill>
                <a:latin typeface="Aharoni" panose="02010803020104030203" pitchFamily="2" charset="-79"/>
                <a:cs typeface="Aharoni" panose="02010803020104030203" pitchFamily="2" charset="-79"/>
              </a:rPr>
              <a:t>SERVIR/GPGSC </a:t>
            </a:r>
          </a:p>
          <a:p>
            <a:pPr algn="ctr"/>
            <a:r>
              <a:rPr lang="es-PE" sz="2400" b="1" dirty="0" smtClean="0">
                <a:solidFill>
                  <a:srgbClr val="002060"/>
                </a:solidFill>
                <a:latin typeface="Aharoni" panose="02010803020104030203" pitchFamily="2" charset="-79"/>
                <a:cs typeface="Aharoni" panose="02010803020104030203" pitchFamily="2" charset="-79"/>
              </a:rPr>
              <a:t> (21/09/2015)</a:t>
            </a:r>
          </a:p>
          <a:p>
            <a:pPr marL="285750" indent="-285750" algn="just">
              <a:buFont typeface="Wingdings" panose="05000000000000000000" pitchFamily="2" charset="2"/>
              <a:buChar char="Ø"/>
            </a:pPr>
            <a:endParaRPr lang="es-PE" sz="2000" dirty="0" smtClean="0">
              <a:solidFill>
                <a:srgbClr val="002060"/>
              </a:solidFill>
              <a:latin typeface="Aharoni" panose="02010803020104030203" pitchFamily="2" charset="-79"/>
              <a:cs typeface="Aharoni" panose="02010803020104030203" pitchFamily="2" charset="-79"/>
            </a:endParaRPr>
          </a:p>
          <a:p>
            <a:pPr marL="285750" indent="-285750" algn="just">
              <a:buFont typeface="Wingdings" panose="05000000000000000000" pitchFamily="2" charset="2"/>
              <a:buChar char="Ø"/>
            </a:pPr>
            <a:endParaRPr lang="es-PE" sz="2000" dirty="0" smtClean="0">
              <a:solidFill>
                <a:srgbClr val="002060"/>
              </a:solidFill>
              <a:latin typeface="Aharoni" panose="02010803020104030203" pitchFamily="2" charset="-79"/>
              <a:cs typeface="Aharoni" panose="02010803020104030203" pitchFamily="2" charset="-79"/>
            </a:endParaRPr>
          </a:p>
          <a:p>
            <a:pPr marL="285750" indent="-285750" algn="just">
              <a:buFont typeface="Wingdings" panose="05000000000000000000" pitchFamily="2" charset="2"/>
              <a:buChar char="Ø"/>
            </a:pPr>
            <a:endParaRPr lang="es-PE" sz="2000" dirty="0">
              <a:solidFill>
                <a:srgbClr val="002060"/>
              </a:solidFill>
              <a:latin typeface="Aharoni" panose="02010803020104030203" pitchFamily="2" charset="-79"/>
              <a:cs typeface="Aharoni" panose="02010803020104030203" pitchFamily="2" charset="-79"/>
            </a:endParaRPr>
          </a:p>
          <a:p>
            <a:pPr marL="285750" indent="-285750" algn="just">
              <a:buFont typeface="Wingdings" panose="05000000000000000000" pitchFamily="2" charset="2"/>
              <a:buChar char="Ø"/>
            </a:pPr>
            <a:r>
              <a:rPr lang="es-PE" sz="2000" dirty="0" smtClean="0">
                <a:solidFill>
                  <a:srgbClr val="002060"/>
                </a:solidFill>
                <a:latin typeface="Aharoni" panose="02010803020104030203" pitchFamily="2" charset="-79"/>
                <a:cs typeface="Aharoni" panose="02010803020104030203" pitchFamily="2" charset="-79"/>
              </a:rPr>
              <a:t>Lineamientos para el desarrollo de los procedimientos administrativos disciplinarios.</a:t>
            </a:r>
          </a:p>
          <a:p>
            <a:pPr marL="285750" indent="-285750" algn="just">
              <a:buFont typeface="Wingdings" panose="05000000000000000000" pitchFamily="2" charset="2"/>
              <a:buChar char="Ø"/>
            </a:pPr>
            <a:endParaRPr lang="es-PE" sz="2000" dirty="0" smtClean="0">
              <a:solidFill>
                <a:srgbClr val="002060"/>
              </a:solidFill>
              <a:latin typeface="Aharoni" panose="02010803020104030203" pitchFamily="2" charset="-79"/>
              <a:cs typeface="Aharoni" panose="02010803020104030203" pitchFamily="2" charset="-79"/>
            </a:endParaRPr>
          </a:p>
          <a:p>
            <a:pPr marL="285750" indent="-285750" algn="just">
              <a:buFont typeface="Wingdings" panose="05000000000000000000" pitchFamily="2" charset="2"/>
              <a:buChar char="Ø"/>
            </a:pPr>
            <a:endParaRPr lang="es-PE" sz="2000" dirty="0">
              <a:solidFill>
                <a:srgbClr val="002060"/>
              </a:solidFill>
              <a:latin typeface="Aharoni" panose="02010803020104030203" pitchFamily="2" charset="-79"/>
              <a:cs typeface="Aharoni" panose="02010803020104030203" pitchFamily="2" charset="-79"/>
            </a:endParaRPr>
          </a:p>
          <a:p>
            <a:pPr marL="285750" indent="-285750" algn="just">
              <a:buFont typeface="Wingdings" panose="05000000000000000000" pitchFamily="2" charset="2"/>
              <a:buChar char="Ø"/>
            </a:pPr>
            <a:r>
              <a:rPr lang="es-PE" sz="2000" dirty="0" smtClean="0">
                <a:solidFill>
                  <a:srgbClr val="002060"/>
                </a:solidFill>
                <a:latin typeface="Aharoni" panose="02010803020104030203" pitchFamily="2" charset="-79"/>
                <a:cs typeface="Aharoni" panose="02010803020104030203" pitchFamily="2" charset="-79"/>
              </a:rPr>
              <a:t>Normas sustantivas y normas procedimentales.</a:t>
            </a:r>
            <a:endParaRPr lang="es-PE" sz="2000" dirty="0">
              <a:solidFill>
                <a:srgbClr val="002060"/>
              </a:solidFill>
              <a:latin typeface="Aharoni" panose="02010803020104030203" pitchFamily="2" charset="-79"/>
              <a:cs typeface="Aharoni" panose="02010803020104030203" pitchFamily="2" charset="-79"/>
            </a:endParaRPr>
          </a:p>
          <a:p>
            <a:pPr marL="285750" indent="-285750" algn="just">
              <a:buFont typeface="Wingdings" panose="05000000000000000000" pitchFamily="2" charset="2"/>
              <a:buChar char="Ø"/>
            </a:pPr>
            <a:endParaRPr lang="es-PE" sz="2000" dirty="0" smtClean="0">
              <a:solidFill>
                <a:srgbClr val="002060"/>
              </a:solidFill>
              <a:latin typeface="Aharoni" panose="02010803020104030203" pitchFamily="2" charset="-79"/>
              <a:cs typeface="Aharoni" panose="02010803020104030203" pitchFamily="2" charset="-79"/>
            </a:endParaRPr>
          </a:p>
          <a:p>
            <a:pPr marL="285750" indent="-285750" algn="just">
              <a:buFont typeface="Wingdings" panose="05000000000000000000" pitchFamily="2" charset="2"/>
              <a:buChar char="Ø"/>
            </a:pPr>
            <a:endParaRPr lang="es-PE" sz="2000" dirty="0">
              <a:solidFill>
                <a:srgbClr val="002060"/>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2572558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CuadroTexto"/>
          <p:cNvSpPr txBox="1"/>
          <p:nvPr/>
        </p:nvSpPr>
        <p:spPr>
          <a:xfrm>
            <a:off x="971600" y="1196752"/>
            <a:ext cx="7344816" cy="7602081"/>
          </a:xfrm>
          <a:prstGeom prst="rect">
            <a:avLst/>
          </a:prstGeom>
          <a:noFill/>
        </p:spPr>
        <p:txBody>
          <a:bodyPr wrap="square" rtlCol="0">
            <a:spAutoFit/>
          </a:bodyPr>
          <a:lstStyle/>
          <a:p>
            <a:pPr algn="just"/>
            <a:endParaRPr lang="es-PE" sz="1600" i="1" dirty="0">
              <a:solidFill>
                <a:srgbClr val="FF0000"/>
              </a:solidFill>
              <a:latin typeface="Aharoni" panose="02010803020104030203" pitchFamily="2" charset="-79"/>
              <a:cs typeface="Aharoni" panose="02010803020104030203" pitchFamily="2" charset="-79"/>
            </a:endParaRPr>
          </a:p>
          <a:p>
            <a:pPr algn="just"/>
            <a:r>
              <a:rPr lang="es-PE" sz="2000" dirty="0" smtClean="0">
                <a:solidFill>
                  <a:srgbClr val="FF0000"/>
                </a:solidFill>
                <a:latin typeface="Aharoni" panose="02010803020104030203" pitchFamily="2" charset="-79"/>
                <a:cs typeface="Aharoni" panose="02010803020104030203" pitchFamily="2" charset="-79"/>
              </a:rPr>
              <a:t>FALTAS COMETIDAS Y PROCEDIMIENTOS DISCIPLINARIOS QUE SE INSTAUREN </a:t>
            </a:r>
            <a:r>
              <a:rPr lang="es-PE" sz="2000" dirty="0" smtClean="0">
                <a:solidFill>
                  <a:srgbClr val="002060"/>
                </a:solidFill>
                <a:latin typeface="Aharoni" panose="02010803020104030203" pitchFamily="2" charset="-79"/>
                <a:cs typeface="Aharoni" panose="02010803020104030203" pitchFamily="2" charset="-79"/>
              </a:rPr>
              <a:t>HASTA EL </a:t>
            </a:r>
            <a:r>
              <a:rPr lang="es-PE" sz="2800" dirty="0">
                <a:solidFill>
                  <a:srgbClr val="002060"/>
                </a:solidFill>
                <a:latin typeface="Aharoni" panose="02010803020104030203" pitchFamily="2" charset="-79"/>
                <a:cs typeface="Aharoni" panose="02010803020104030203" pitchFamily="2" charset="-79"/>
              </a:rPr>
              <a:t>13</a:t>
            </a:r>
            <a:r>
              <a:rPr lang="es-PE" sz="2000" dirty="0">
                <a:solidFill>
                  <a:srgbClr val="002060"/>
                </a:solidFill>
                <a:latin typeface="Aharoni" panose="02010803020104030203" pitchFamily="2" charset="-79"/>
                <a:cs typeface="Aharoni" panose="02010803020104030203" pitchFamily="2" charset="-79"/>
              </a:rPr>
              <a:t> DE SETIEMBRE DEL </a:t>
            </a:r>
            <a:r>
              <a:rPr lang="es-PE" sz="2800" dirty="0">
                <a:solidFill>
                  <a:srgbClr val="002060"/>
                </a:solidFill>
                <a:latin typeface="Aharoni" panose="02010803020104030203" pitchFamily="2" charset="-79"/>
                <a:cs typeface="Aharoni" panose="02010803020104030203" pitchFamily="2" charset="-79"/>
              </a:rPr>
              <a:t>2014</a:t>
            </a:r>
            <a:r>
              <a:rPr lang="es-PE" sz="2000" dirty="0">
                <a:solidFill>
                  <a:srgbClr val="FF0000"/>
                </a:solidFill>
                <a:latin typeface="Aharoni" panose="02010803020104030203" pitchFamily="2" charset="-79"/>
                <a:cs typeface="Aharoni" panose="02010803020104030203" pitchFamily="2" charset="-79"/>
              </a:rPr>
              <a:t>.</a:t>
            </a:r>
          </a:p>
          <a:p>
            <a:pPr marL="285750" indent="-285750" algn="just">
              <a:buFont typeface="Wingdings" panose="05000000000000000000" pitchFamily="2" charset="2"/>
              <a:buChar char="Ø"/>
            </a:pPr>
            <a:endParaRPr lang="es-PE" sz="2000" dirty="0" smtClean="0">
              <a:solidFill>
                <a:srgbClr val="002060"/>
              </a:solidFill>
              <a:latin typeface="Aharoni" panose="02010803020104030203" pitchFamily="2" charset="-79"/>
              <a:cs typeface="Aharoni" panose="02010803020104030203" pitchFamily="2" charset="-79"/>
            </a:endParaRPr>
          </a:p>
          <a:p>
            <a:pPr marL="285750" indent="-285750" algn="just">
              <a:buFont typeface="Wingdings" panose="05000000000000000000" pitchFamily="2" charset="2"/>
              <a:buChar char="Ø"/>
            </a:pPr>
            <a:endParaRPr lang="es-PE" sz="2000" dirty="0">
              <a:solidFill>
                <a:srgbClr val="002060"/>
              </a:solidFill>
              <a:latin typeface="Aharoni" panose="02010803020104030203" pitchFamily="2" charset="-79"/>
              <a:cs typeface="Aharoni" panose="02010803020104030203" pitchFamily="2" charset="-79"/>
            </a:endParaRPr>
          </a:p>
          <a:p>
            <a:pPr marL="285750" indent="-285750" algn="just">
              <a:buFont typeface="Wingdings" panose="05000000000000000000" pitchFamily="2" charset="2"/>
              <a:buChar char="Ø"/>
            </a:pPr>
            <a:r>
              <a:rPr lang="es-PE" sz="2000" dirty="0" smtClean="0">
                <a:solidFill>
                  <a:srgbClr val="002060"/>
                </a:solidFill>
                <a:latin typeface="Aharoni" panose="02010803020104030203" pitchFamily="2" charset="-79"/>
                <a:cs typeface="Aharoni" panose="02010803020104030203" pitchFamily="2" charset="-79"/>
              </a:rPr>
              <a:t>Estos casos se rigen por las normas aplicables a los servidores civiles conforme a su régimen laboral, ya sea el D. Leg. </a:t>
            </a:r>
            <a:r>
              <a:rPr lang="es-PE" sz="2800" dirty="0" smtClean="0">
                <a:solidFill>
                  <a:srgbClr val="002060"/>
                </a:solidFill>
                <a:latin typeface="Aharoni" panose="02010803020104030203" pitchFamily="2" charset="-79"/>
                <a:cs typeface="Aharoni" panose="02010803020104030203" pitchFamily="2" charset="-79"/>
              </a:rPr>
              <a:t>276, 728 </a:t>
            </a:r>
            <a:r>
              <a:rPr lang="es-PE" sz="2400" dirty="0" smtClean="0">
                <a:solidFill>
                  <a:srgbClr val="002060"/>
                </a:solidFill>
                <a:latin typeface="Aharoni" panose="02010803020104030203" pitchFamily="2" charset="-79"/>
                <a:cs typeface="Aharoni" panose="02010803020104030203" pitchFamily="2" charset="-79"/>
              </a:rPr>
              <a:t>o</a:t>
            </a:r>
            <a:r>
              <a:rPr lang="es-PE" sz="2800" dirty="0" smtClean="0">
                <a:solidFill>
                  <a:srgbClr val="002060"/>
                </a:solidFill>
                <a:latin typeface="Aharoni" panose="02010803020104030203" pitchFamily="2" charset="-79"/>
                <a:cs typeface="Aharoni" panose="02010803020104030203" pitchFamily="2" charset="-79"/>
              </a:rPr>
              <a:t> 1057.</a:t>
            </a:r>
          </a:p>
          <a:p>
            <a:pPr marL="285750" indent="-285750" algn="just">
              <a:buFont typeface="Wingdings" panose="05000000000000000000" pitchFamily="2" charset="2"/>
              <a:buChar char="Ø"/>
            </a:pPr>
            <a:endParaRPr lang="es-PE" sz="2800" dirty="0">
              <a:solidFill>
                <a:srgbClr val="002060"/>
              </a:solidFill>
              <a:latin typeface="Aharoni" panose="02010803020104030203" pitchFamily="2" charset="-79"/>
              <a:cs typeface="Aharoni" panose="02010803020104030203" pitchFamily="2" charset="-79"/>
            </a:endParaRPr>
          </a:p>
          <a:p>
            <a:pPr marL="285750" indent="-285750" algn="just">
              <a:buFont typeface="Wingdings" panose="05000000000000000000" pitchFamily="2" charset="2"/>
              <a:buChar char="Ø"/>
            </a:pPr>
            <a:r>
              <a:rPr lang="es-PE" sz="2000" dirty="0" smtClean="0">
                <a:solidFill>
                  <a:srgbClr val="002060"/>
                </a:solidFill>
                <a:latin typeface="Aharoni" panose="02010803020104030203" pitchFamily="2" charset="-79"/>
                <a:cs typeface="Aharoni" panose="02010803020104030203" pitchFamily="2" charset="-79"/>
              </a:rPr>
              <a:t>En estos casos se utilizan las normas tanto sustantivas com procedimentales de dichas normas </a:t>
            </a:r>
            <a:r>
              <a:rPr lang="es-PE" sz="2000" dirty="0">
                <a:solidFill>
                  <a:srgbClr val="002060"/>
                </a:solidFill>
                <a:latin typeface="Aharoni" panose="02010803020104030203" pitchFamily="2" charset="-79"/>
                <a:cs typeface="Aharoni" panose="02010803020104030203" pitchFamily="2" charset="-79"/>
              </a:rPr>
              <a:t>hasta la culminación del procedimiento en última instancia. </a:t>
            </a:r>
            <a:endParaRPr lang="es-PE" sz="2000" dirty="0" smtClean="0">
              <a:solidFill>
                <a:srgbClr val="002060"/>
              </a:solidFill>
              <a:latin typeface="Aharoni" panose="02010803020104030203" pitchFamily="2" charset="-79"/>
              <a:cs typeface="Aharoni" panose="02010803020104030203" pitchFamily="2" charset="-79"/>
            </a:endParaRPr>
          </a:p>
          <a:p>
            <a:pPr marL="285750" indent="-285750" algn="just">
              <a:buFont typeface="Wingdings" panose="05000000000000000000" pitchFamily="2" charset="2"/>
              <a:buChar char="Ø"/>
            </a:pPr>
            <a:endParaRPr lang="es-PE" sz="2000" dirty="0">
              <a:solidFill>
                <a:srgbClr val="002060"/>
              </a:solidFill>
              <a:latin typeface="Aharoni" panose="02010803020104030203" pitchFamily="2" charset="-79"/>
              <a:cs typeface="Aharoni" panose="02010803020104030203" pitchFamily="2" charset="-79"/>
            </a:endParaRPr>
          </a:p>
          <a:p>
            <a:pPr marL="285750" indent="-285750" algn="just">
              <a:buFont typeface="Wingdings" panose="05000000000000000000" pitchFamily="2" charset="2"/>
              <a:buChar char="Ø"/>
            </a:pPr>
            <a:endParaRPr lang="es-PE" sz="2000" dirty="0">
              <a:solidFill>
                <a:srgbClr val="002060"/>
              </a:solidFill>
              <a:latin typeface="Aharoni" panose="02010803020104030203" pitchFamily="2" charset="-79"/>
              <a:cs typeface="Aharoni" panose="02010803020104030203" pitchFamily="2" charset="-79"/>
            </a:endParaRPr>
          </a:p>
          <a:p>
            <a:pPr marL="285750" indent="-285750" algn="just">
              <a:buFont typeface="Wingdings" panose="05000000000000000000" pitchFamily="2" charset="2"/>
              <a:buChar char="Ø"/>
            </a:pPr>
            <a:endParaRPr lang="es-PE" sz="2800" dirty="0">
              <a:solidFill>
                <a:srgbClr val="002060"/>
              </a:solidFill>
              <a:latin typeface="Aharoni" panose="02010803020104030203" pitchFamily="2" charset="-79"/>
              <a:cs typeface="Aharoni" panose="02010803020104030203" pitchFamily="2" charset="-79"/>
            </a:endParaRPr>
          </a:p>
          <a:p>
            <a:pPr marL="285750" indent="-285750" algn="just"/>
            <a:endParaRPr lang="es-PE" sz="2000" dirty="0" smtClean="0">
              <a:solidFill>
                <a:srgbClr val="002060"/>
              </a:solidFill>
              <a:latin typeface="Aharoni" panose="02010803020104030203" pitchFamily="2" charset="-79"/>
              <a:cs typeface="Aharoni" panose="02010803020104030203" pitchFamily="2" charset="-79"/>
            </a:endParaRPr>
          </a:p>
          <a:p>
            <a:pPr marL="285750" indent="-285750" algn="just"/>
            <a:endParaRPr lang="es-PE" sz="2000" dirty="0">
              <a:solidFill>
                <a:srgbClr val="002060"/>
              </a:solidFill>
              <a:latin typeface="Aharoni" panose="02010803020104030203" pitchFamily="2" charset="-79"/>
              <a:cs typeface="Aharoni" panose="02010803020104030203" pitchFamily="2" charset="-79"/>
            </a:endParaRPr>
          </a:p>
          <a:p>
            <a:pPr marL="285750" indent="-285750" algn="just">
              <a:buFont typeface="Wingdings" panose="05000000000000000000" pitchFamily="2" charset="2"/>
              <a:buChar char="Ø"/>
            </a:pPr>
            <a:endParaRPr lang="es-PE" sz="2000" dirty="0" smtClean="0">
              <a:solidFill>
                <a:srgbClr val="002060"/>
              </a:solidFill>
              <a:latin typeface="Aharoni" panose="02010803020104030203" pitchFamily="2" charset="-79"/>
              <a:cs typeface="Aharoni" panose="02010803020104030203" pitchFamily="2" charset="-79"/>
            </a:endParaRPr>
          </a:p>
          <a:p>
            <a:pPr marL="285750" indent="-285750" algn="just">
              <a:buFont typeface="Wingdings" panose="05000000000000000000" pitchFamily="2" charset="2"/>
              <a:buChar char="Ø"/>
            </a:pPr>
            <a:endParaRPr lang="es-PE" sz="2000" dirty="0" smtClean="0">
              <a:solidFill>
                <a:srgbClr val="002060"/>
              </a:solidFill>
              <a:latin typeface="Aharoni" panose="02010803020104030203" pitchFamily="2" charset="-79"/>
              <a:cs typeface="Aharoni" panose="02010803020104030203" pitchFamily="2" charset="-79"/>
            </a:endParaRPr>
          </a:p>
          <a:p>
            <a:pPr marL="285750" indent="-285750" algn="just">
              <a:buFont typeface="Wingdings" panose="05000000000000000000" pitchFamily="2" charset="2"/>
              <a:buChar char="Ø"/>
            </a:pPr>
            <a:endParaRPr lang="es-PE" sz="2000" dirty="0">
              <a:solidFill>
                <a:srgbClr val="002060"/>
              </a:solidFill>
              <a:latin typeface="Aharoni" panose="02010803020104030203" pitchFamily="2" charset="-79"/>
              <a:cs typeface="Aharoni" panose="02010803020104030203" pitchFamily="2" charset="-79"/>
            </a:endParaRPr>
          </a:p>
          <a:p>
            <a:pPr marL="285750" indent="-285750" algn="just">
              <a:buFont typeface="Wingdings" panose="05000000000000000000" pitchFamily="2" charset="2"/>
              <a:buChar char="Ø"/>
            </a:pPr>
            <a:endParaRPr lang="es-PE" sz="2000" dirty="0">
              <a:solidFill>
                <a:srgbClr val="002060"/>
              </a:solidFill>
              <a:latin typeface="Aharoni" panose="02010803020104030203" pitchFamily="2" charset="-79"/>
              <a:cs typeface="Aharoni" panose="02010803020104030203" pitchFamily="2" charset="-79"/>
            </a:endParaRPr>
          </a:p>
          <a:p>
            <a:pPr marL="285750" indent="-285750" algn="just">
              <a:buFont typeface="Wingdings" panose="05000000000000000000" pitchFamily="2" charset="2"/>
              <a:buChar char="Ø"/>
            </a:pPr>
            <a:endParaRPr lang="es-PE" sz="2000" dirty="0" smtClean="0">
              <a:solidFill>
                <a:srgbClr val="002060"/>
              </a:solidFill>
              <a:latin typeface="Aharoni" panose="02010803020104030203" pitchFamily="2" charset="-79"/>
              <a:cs typeface="Aharoni" panose="02010803020104030203" pitchFamily="2" charset="-79"/>
            </a:endParaRPr>
          </a:p>
          <a:p>
            <a:pPr marL="285750" indent="-285750" algn="just">
              <a:buFont typeface="Wingdings" panose="05000000000000000000" pitchFamily="2" charset="2"/>
              <a:buChar char="Ø"/>
            </a:pPr>
            <a:endParaRPr lang="es-PE" sz="2000" dirty="0">
              <a:solidFill>
                <a:srgbClr val="002060"/>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25082024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CuadroTexto"/>
          <p:cNvSpPr txBox="1"/>
          <p:nvPr/>
        </p:nvSpPr>
        <p:spPr>
          <a:xfrm>
            <a:off x="971600" y="1196752"/>
            <a:ext cx="7344816" cy="4524315"/>
          </a:xfrm>
          <a:prstGeom prst="rect">
            <a:avLst/>
          </a:prstGeom>
          <a:noFill/>
        </p:spPr>
        <p:txBody>
          <a:bodyPr wrap="square" rtlCol="0">
            <a:spAutoFit/>
          </a:bodyPr>
          <a:lstStyle/>
          <a:p>
            <a:pPr algn="just"/>
            <a:endParaRPr lang="es-PE" sz="1600" i="1" dirty="0">
              <a:solidFill>
                <a:srgbClr val="FF0000"/>
              </a:solidFill>
              <a:latin typeface="Aharoni" panose="02010803020104030203" pitchFamily="2" charset="-79"/>
              <a:cs typeface="Aharoni" panose="02010803020104030203" pitchFamily="2" charset="-79"/>
            </a:endParaRPr>
          </a:p>
          <a:p>
            <a:pPr algn="just"/>
            <a:r>
              <a:rPr lang="es-PE" sz="2000" dirty="0" smtClean="0">
                <a:solidFill>
                  <a:srgbClr val="FF0000"/>
                </a:solidFill>
                <a:latin typeface="Aharoni" panose="02010803020104030203" pitchFamily="2" charset="-79"/>
                <a:cs typeface="Aharoni" panose="02010803020104030203" pitchFamily="2" charset="-79"/>
              </a:rPr>
              <a:t>FALTAS COMETIDAS Y PROCEDIMIENTOS DISCIPLINARIOS QUE SE INSTAUREN </a:t>
            </a:r>
            <a:r>
              <a:rPr lang="es-PE" sz="2000" dirty="0" smtClean="0">
                <a:solidFill>
                  <a:srgbClr val="002060"/>
                </a:solidFill>
                <a:latin typeface="Aharoni" panose="02010803020104030203" pitchFamily="2" charset="-79"/>
                <a:cs typeface="Aharoni" panose="02010803020104030203" pitchFamily="2" charset="-79"/>
              </a:rPr>
              <a:t>DESDE EL </a:t>
            </a:r>
            <a:r>
              <a:rPr lang="es-PE" sz="2800" dirty="0" smtClean="0">
                <a:solidFill>
                  <a:srgbClr val="002060"/>
                </a:solidFill>
                <a:latin typeface="Aharoni" panose="02010803020104030203" pitchFamily="2" charset="-79"/>
                <a:cs typeface="Aharoni" panose="02010803020104030203" pitchFamily="2" charset="-79"/>
              </a:rPr>
              <a:t>14</a:t>
            </a:r>
            <a:r>
              <a:rPr lang="es-PE" sz="2000" dirty="0" smtClean="0">
                <a:solidFill>
                  <a:srgbClr val="002060"/>
                </a:solidFill>
                <a:latin typeface="Aharoni" panose="02010803020104030203" pitchFamily="2" charset="-79"/>
                <a:cs typeface="Aharoni" panose="02010803020104030203" pitchFamily="2" charset="-79"/>
              </a:rPr>
              <a:t> </a:t>
            </a:r>
            <a:r>
              <a:rPr lang="es-PE" sz="2000" dirty="0">
                <a:solidFill>
                  <a:srgbClr val="002060"/>
                </a:solidFill>
                <a:latin typeface="Aharoni" panose="02010803020104030203" pitchFamily="2" charset="-79"/>
                <a:cs typeface="Aharoni" panose="02010803020104030203" pitchFamily="2" charset="-79"/>
              </a:rPr>
              <a:t>DE SETIEMBRE DEL </a:t>
            </a:r>
            <a:r>
              <a:rPr lang="es-PE" sz="2800" dirty="0">
                <a:solidFill>
                  <a:srgbClr val="002060"/>
                </a:solidFill>
                <a:latin typeface="Aharoni" panose="02010803020104030203" pitchFamily="2" charset="-79"/>
                <a:cs typeface="Aharoni" panose="02010803020104030203" pitchFamily="2" charset="-79"/>
              </a:rPr>
              <a:t>2014</a:t>
            </a:r>
            <a:r>
              <a:rPr lang="es-PE" sz="2000" dirty="0">
                <a:solidFill>
                  <a:srgbClr val="FF0000"/>
                </a:solidFill>
                <a:latin typeface="Aharoni" panose="02010803020104030203" pitchFamily="2" charset="-79"/>
                <a:cs typeface="Aharoni" panose="02010803020104030203" pitchFamily="2" charset="-79"/>
              </a:rPr>
              <a:t>.</a:t>
            </a:r>
          </a:p>
          <a:p>
            <a:pPr marL="285750" indent="-285750" algn="just">
              <a:buFont typeface="Wingdings" panose="05000000000000000000" pitchFamily="2" charset="2"/>
              <a:buChar char="Ø"/>
            </a:pPr>
            <a:endParaRPr lang="es-PE" sz="2000" dirty="0" smtClean="0">
              <a:solidFill>
                <a:srgbClr val="002060"/>
              </a:solidFill>
              <a:latin typeface="Aharoni" panose="02010803020104030203" pitchFamily="2" charset="-79"/>
              <a:cs typeface="Aharoni" panose="02010803020104030203" pitchFamily="2" charset="-79"/>
            </a:endParaRPr>
          </a:p>
          <a:p>
            <a:pPr marL="285750" indent="-285750" algn="just">
              <a:buFont typeface="Wingdings" panose="05000000000000000000" pitchFamily="2" charset="2"/>
              <a:buChar char="Ø"/>
            </a:pPr>
            <a:endParaRPr lang="es-PE" sz="2000" dirty="0">
              <a:solidFill>
                <a:srgbClr val="002060"/>
              </a:solidFill>
              <a:latin typeface="Aharoni" panose="02010803020104030203" pitchFamily="2" charset="-79"/>
              <a:cs typeface="Aharoni" panose="02010803020104030203" pitchFamily="2" charset="-79"/>
            </a:endParaRPr>
          </a:p>
          <a:p>
            <a:pPr marL="285750" indent="-285750" algn="just">
              <a:buFont typeface="Wingdings" panose="05000000000000000000" pitchFamily="2" charset="2"/>
              <a:buChar char="Ø"/>
            </a:pPr>
            <a:r>
              <a:rPr lang="es-PE" sz="2000" dirty="0" smtClean="0">
                <a:solidFill>
                  <a:srgbClr val="002060"/>
                </a:solidFill>
                <a:latin typeface="Aharoni" panose="02010803020104030203" pitchFamily="2" charset="-79"/>
                <a:cs typeface="Aharoni" panose="02010803020104030203" pitchFamily="2" charset="-79"/>
              </a:rPr>
              <a:t>En estos casos se rigen por la Ley N°</a:t>
            </a:r>
            <a:r>
              <a:rPr lang="es-PE" sz="2400" dirty="0" smtClean="0">
                <a:solidFill>
                  <a:srgbClr val="002060"/>
                </a:solidFill>
                <a:latin typeface="Aharoni" panose="02010803020104030203" pitchFamily="2" charset="-79"/>
                <a:cs typeface="Aharoni" panose="02010803020104030203" pitchFamily="2" charset="-79"/>
              </a:rPr>
              <a:t> 30057 </a:t>
            </a:r>
            <a:r>
              <a:rPr lang="es-PE" sz="2000" dirty="0" smtClean="0">
                <a:solidFill>
                  <a:srgbClr val="002060"/>
                </a:solidFill>
                <a:latin typeface="Aharoni" panose="02010803020104030203" pitchFamily="2" charset="-79"/>
                <a:cs typeface="Aharoni" panose="02010803020104030203" pitchFamily="2" charset="-79"/>
              </a:rPr>
              <a:t>y su reglamento el D.S. N° </a:t>
            </a:r>
            <a:r>
              <a:rPr lang="es-PE" sz="2400" dirty="0" smtClean="0">
                <a:solidFill>
                  <a:srgbClr val="002060"/>
                </a:solidFill>
                <a:latin typeface="Aharoni" panose="02010803020104030203" pitchFamily="2" charset="-79"/>
                <a:cs typeface="Aharoni" panose="02010803020104030203" pitchFamily="2" charset="-79"/>
              </a:rPr>
              <a:t>040-2014-</a:t>
            </a:r>
            <a:r>
              <a:rPr lang="es-PE" sz="2000" dirty="0" smtClean="0">
                <a:solidFill>
                  <a:srgbClr val="002060"/>
                </a:solidFill>
                <a:latin typeface="Aharoni" panose="02010803020104030203" pitchFamily="2" charset="-79"/>
                <a:cs typeface="Aharoni" panose="02010803020104030203" pitchFamily="2" charset="-79"/>
              </a:rPr>
              <a:t>PCM.</a:t>
            </a:r>
          </a:p>
          <a:p>
            <a:pPr marL="285750" indent="-285750" algn="just">
              <a:buFont typeface="Wingdings" panose="05000000000000000000" pitchFamily="2" charset="2"/>
              <a:buChar char="Ø"/>
            </a:pPr>
            <a:endParaRPr lang="es-PE" sz="2800" dirty="0" smtClean="0">
              <a:solidFill>
                <a:srgbClr val="002060"/>
              </a:solidFill>
              <a:latin typeface="Aharoni" panose="02010803020104030203" pitchFamily="2" charset="-79"/>
              <a:cs typeface="Aharoni" panose="02010803020104030203" pitchFamily="2" charset="-79"/>
            </a:endParaRPr>
          </a:p>
          <a:p>
            <a:pPr marL="285750" indent="-285750" algn="just">
              <a:buFont typeface="Wingdings" panose="05000000000000000000" pitchFamily="2" charset="2"/>
              <a:buChar char="Ø"/>
            </a:pPr>
            <a:endParaRPr lang="es-PE" sz="2800" dirty="0">
              <a:solidFill>
                <a:srgbClr val="002060"/>
              </a:solidFill>
              <a:latin typeface="Aharoni" panose="02010803020104030203" pitchFamily="2" charset="-79"/>
              <a:cs typeface="Aharoni" panose="02010803020104030203" pitchFamily="2" charset="-79"/>
            </a:endParaRPr>
          </a:p>
          <a:p>
            <a:pPr marL="285750" indent="-285750" algn="just">
              <a:buFont typeface="Wingdings" panose="05000000000000000000" pitchFamily="2" charset="2"/>
              <a:buChar char="Ø"/>
            </a:pPr>
            <a:r>
              <a:rPr lang="es-PE" sz="2000" dirty="0" smtClean="0">
                <a:solidFill>
                  <a:srgbClr val="002060"/>
                </a:solidFill>
                <a:latin typeface="Aharoni" panose="02010803020104030203" pitchFamily="2" charset="-79"/>
                <a:cs typeface="Aharoni" panose="02010803020104030203" pitchFamily="2" charset="-79"/>
              </a:rPr>
              <a:t>Existe aplicación inmediata de la norma (teoría de los hechos cumplidos).</a:t>
            </a:r>
            <a:endParaRPr lang="es-PE" sz="2000" dirty="0">
              <a:solidFill>
                <a:srgbClr val="002060"/>
              </a:solidFill>
              <a:latin typeface="Aharoni" panose="02010803020104030203" pitchFamily="2" charset="-79"/>
              <a:cs typeface="Aharoni" panose="02010803020104030203" pitchFamily="2" charset="-79"/>
            </a:endParaRPr>
          </a:p>
          <a:p>
            <a:pPr marL="285750" indent="-285750" algn="just">
              <a:buFont typeface="Wingdings" panose="05000000000000000000" pitchFamily="2" charset="2"/>
              <a:buChar char="Ø"/>
            </a:pPr>
            <a:endParaRPr lang="es-PE" sz="2000" dirty="0" smtClean="0">
              <a:solidFill>
                <a:srgbClr val="002060"/>
              </a:solidFill>
              <a:latin typeface="Aharoni" panose="02010803020104030203" pitchFamily="2" charset="-79"/>
              <a:cs typeface="Aharoni" panose="02010803020104030203" pitchFamily="2" charset="-79"/>
            </a:endParaRPr>
          </a:p>
          <a:p>
            <a:pPr marL="285750" indent="-285750" algn="just">
              <a:buFont typeface="Wingdings" panose="05000000000000000000" pitchFamily="2" charset="2"/>
              <a:buChar char="Ø"/>
            </a:pPr>
            <a:endParaRPr lang="es-PE" sz="2000" dirty="0">
              <a:solidFill>
                <a:srgbClr val="002060"/>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398642389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1_Orgánico">
  <a:themeElements>
    <a:clrScheme name="Orgánico">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ánico">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ánico">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rgánico">
  <a:themeElements>
    <a:clrScheme name="Orgánico">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ánico">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ánico">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Organic</Template>
  <TotalTime>4139</TotalTime>
  <Words>2631</Words>
  <Application>Microsoft Office PowerPoint</Application>
  <PresentationFormat>Presentación en pantalla (4:3)</PresentationFormat>
  <Paragraphs>351</Paragraphs>
  <Slides>51</Slides>
  <Notes>0</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51</vt:i4>
      </vt:variant>
    </vt:vector>
  </HeadingPairs>
  <TitlesOfParts>
    <vt:vector size="59" baseType="lpstr">
      <vt:lpstr>Aharoni</vt:lpstr>
      <vt:lpstr>Arial</vt:lpstr>
      <vt:lpstr>Berlin Sans FB Demi</vt:lpstr>
      <vt:lpstr>Calibri</vt:lpstr>
      <vt:lpstr>Garamond</vt:lpstr>
      <vt:lpstr>Wingdings</vt:lpstr>
      <vt:lpstr>1_Orgánico</vt:lpstr>
      <vt:lpstr>Orgánico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PJUDICIAL</dc:creator>
  <cp:lastModifiedBy>Bismarck Seminario Morante</cp:lastModifiedBy>
  <cp:revision>286</cp:revision>
  <dcterms:created xsi:type="dcterms:W3CDTF">2015-10-21T14:05:58Z</dcterms:created>
  <dcterms:modified xsi:type="dcterms:W3CDTF">2019-08-20T04:57:35Z</dcterms:modified>
</cp:coreProperties>
</file>