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70" r:id="rId3"/>
    <p:sldId id="258" r:id="rId4"/>
    <p:sldId id="259" r:id="rId5"/>
    <p:sldId id="272" r:id="rId6"/>
    <p:sldId id="269" r:id="rId7"/>
    <p:sldId id="260" r:id="rId8"/>
    <p:sldId id="261" r:id="rId9"/>
    <p:sldId id="263" r:id="rId10"/>
    <p:sldId id="264" r:id="rId11"/>
    <p:sldId id="265" r:id="rId12"/>
    <p:sldId id="266" r:id="rId13"/>
    <p:sldId id="268" r:id="rId14"/>
    <p:sldId id="273" r:id="rId15"/>
    <p:sldId id="274" r:id="rId16"/>
    <p:sldId id="275" r:id="rId17"/>
    <p:sldId id="276" r:id="rId18"/>
    <p:sldId id="277" r:id="rId19"/>
    <p:sldId id="267" r:id="rId20"/>
    <p:sldId id="271"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86384" autoAdjust="0"/>
  </p:normalViewPr>
  <p:slideViewPr>
    <p:cSldViewPr>
      <p:cViewPr varScale="1">
        <p:scale>
          <a:sx n="84" d="100"/>
          <a:sy n="84" d="100"/>
        </p:scale>
        <p:origin x="845" y="72"/>
      </p:cViewPr>
      <p:guideLst>
        <p:guide orient="horz" pos="2160"/>
        <p:guide pos="2880"/>
      </p:guideLst>
    </p:cSldViewPr>
  </p:slideViewPr>
  <p:outlineViewPr>
    <p:cViewPr>
      <p:scale>
        <a:sx n="33" d="100"/>
        <a:sy n="33" d="100"/>
      </p:scale>
      <p:origin x="66" y="25866"/>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00FC940-421C-4535-A763-E70027FE81A6}" type="datetimeFigureOut">
              <a:rPr lang="en-US" smtClean="0"/>
              <a:t>3/6/2021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66726D-6062-4A2C-9CA8-9BF30E49B103}" type="slidenum">
              <a:rPr lang="en-US" smtClean="0"/>
              <a:t>‹#›</a:t>
            </a:fld>
            <a:endParaRPr lang="en-US" dirty="0"/>
          </a:p>
        </p:txBody>
      </p:sp>
    </p:spTree>
    <p:extLst>
      <p:ext uri="{BB962C8B-B14F-4D97-AF65-F5344CB8AC3E}">
        <p14:creationId xmlns:p14="http://schemas.microsoft.com/office/powerpoint/2010/main" val="22797797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00FC940-421C-4535-A763-E70027FE81A6}" type="datetimeFigureOut">
              <a:rPr lang="en-US" smtClean="0"/>
              <a:t>3/6/2021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66726D-6062-4A2C-9CA8-9BF30E49B103}" type="slidenum">
              <a:rPr lang="en-US" smtClean="0"/>
              <a:t>‹#›</a:t>
            </a:fld>
            <a:endParaRPr lang="en-US" dirty="0"/>
          </a:p>
        </p:txBody>
      </p:sp>
    </p:spTree>
    <p:extLst>
      <p:ext uri="{BB962C8B-B14F-4D97-AF65-F5344CB8AC3E}">
        <p14:creationId xmlns:p14="http://schemas.microsoft.com/office/powerpoint/2010/main" val="13491551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00FC940-421C-4535-A763-E70027FE81A6}" type="datetimeFigureOut">
              <a:rPr lang="en-US" smtClean="0"/>
              <a:t>3/6/2021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66726D-6062-4A2C-9CA8-9BF30E49B103}" type="slidenum">
              <a:rPr lang="en-US" smtClean="0"/>
              <a:t>‹#›</a:t>
            </a:fld>
            <a:endParaRPr lang="en-US" dirty="0"/>
          </a:p>
        </p:txBody>
      </p:sp>
    </p:spTree>
    <p:extLst>
      <p:ext uri="{BB962C8B-B14F-4D97-AF65-F5344CB8AC3E}">
        <p14:creationId xmlns:p14="http://schemas.microsoft.com/office/powerpoint/2010/main" val="14844592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00FC940-421C-4535-A763-E70027FE81A6}" type="datetimeFigureOut">
              <a:rPr lang="en-US" smtClean="0"/>
              <a:t>3/6/2021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66726D-6062-4A2C-9CA8-9BF30E49B103}" type="slidenum">
              <a:rPr lang="en-US" smtClean="0"/>
              <a:t>‹#›</a:t>
            </a:fld>
            <a:endParaRPr lang="en-US" dirty="0"/>
          </a:p>
        </p:txBody>
      </p:sp>
    </p:spTree>
    <p:extLst>
      <p:ext uri="{BB962C8B-B14F-4D97-AF65-F5344CB8AC3E}">
        <p14:creationId xmlns:p14="http://schemas.microsoft.com/office/powerpoint/2010/main" val="15333993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00FC940-421C-4535-A763-E70027FE81A6}" type="datetimeFigureOut">
              <a:rPr lang="en-US" smtClean="0"/>
              <a:t>3/6/2021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66726D-6062-4A2C-9CA8-9BF30E49B103}" type="slidenum">
              <a:rPr lang="en-US" smtClean="0"/>
              <a:t>‹#›</a:t>
            </a:fld>
            <a:endParaRPr lang="en-US" dirty="0"/>
          </a:p>
        </p:txBody>
      </p:sp>
    </p:spTree>
    <p:extLst>
      <p:ext uri="{BB962C8B-B14F-4D97-AF65-F5344CB8AC3E}">
        <p14:creationId xmlns:p14="http://schemas.microsoft.com/office/powerpoint/2010/main" val="13160004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00FC940-421C-4535-A763-E70027FE81A6}" type="datetimeFigureOut">
              <a:rPr lang="en-US" smtClean="0"/>
              <a:t>3/6/2021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66726D-6062-4A2C-9CA8-9BF30E49B103}" type="slidenum">
              <a:rPr lang="en-US" smtClean="0"/>
              <a:t>‹#›</a:t>
            </a:fld>
            <a:endParaRPr lang="en-US" dirty="0"/>
          </a:p>
        </p:txBody>
      </p:sp>
    </p:spTree>
    <p:extLst>
      <p:ext uri="{BB962C8B-B14F-4D97-AF65-F5344CB8AC3E}">
        <p14:creationId xmlns:p14="http://schemas.microsoft.com/office/powerpoint/2010/main" val="9259590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00FC940-421C-4535-A763-E70027FE81A6}" type="datetimeFigureOut">
              <a:rPr lang="en-US" smtClean="0"/>
              <a:t>3/6/2021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66726D-6062-4A2C-9CA8-9BF30E49B103}" type="slidenum">
              <a:rPr lang="en-US" smtClean="0"/>
              <a:t>‹#›</a:t>
            </a:fld>
            <a:endParaRPr lang="en-US" dirty="0"/>
          </a:p>
        </p:txBody>
      </p:sp>
    </p:spTree>
    <p:extLst>
      <p:ext uri="{BB962C8B-B14F-4D97-AF65-F5344CB8AC3E}">
        <p14:creationId xmlns:p14="http://schemas.microsoft.com/office/powerpoint/2010/main" val="514513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00FC940-421C-4535-A763-E70027FE81A6}" type="datetimeFigureOut">
              <a:rPr lang="en-US" smtClean="0"/>
              <a:t>3/6/2021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66726D-6062-4A2C-9CA8-9BF30E49B103}" type="slidenum">
              <a:rPr lang="en-US" smtClean="0"/>
              <a:t>‹#›</a:t>
            </a:fld>
            <a:endParaRPr lang="en-US" dirty="0"/>
          </a:p>
        </p:txBody>
      </p:sp>
    </p:spTree>
    <p:extLst>
      <p:ext uri="{BB962C8B-B14F-4D97-AF65-F5344CB8AC3E}">
        <p14:creationId xmlns:p14="http://schemas.microsoft.com/office/powerpoint/2010/main" val="33964008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0FC940-421C-4535-A763-E70027FE81A6}" type="datetimeFigureOut">
              <a:rPr lang="en-US" smtClean="0"/>
              <a:t>3/6/2021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66726D-6062-4A2C-9CA8-9BF30E49B103}" type="slidenum">
              <a:rPr lang="en-US" smtClean="0"/>
              <a:t>‹#›</a:t>
            </a:fld>
            <a:endParaRPr lang="en-US" dirty="0"/>
          </a:p>
        </p:txBody>
      </p:sp>
    </p:spTree>
    <p:extLst>
      <p:ext uri="{BB962C8B-B14F-4D97-AF65-F5344CB8AC3E}">
        <p14:creationId xmlns:p14="http://schemas.microsoft.com/office/powerpoint/2010/main" val="21732828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00FC940-421C-4535-A763-E70027FE81A6}" type="datetimeFigureOut">
              <a:rPr lang="en-US" smtClean="0"/>
              <a:t>3/6/2021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66726D-6062-4A2C-9CA8-9BF30E49B103}" type="slidenum">
              <a:rPr lang="en-US" smtClean="0"/>
              <a:t>‹#›</a:t>
            </a:fld>
            <a:endParaRPr lang="en-US" dirty="0"/>
          </a:p>
        </p:txBody>
      </p:sp>
    </p:spTree>
    <p:extLst>
      <p:ext uri="{BB962C8B-B14F-4D97-AF65-F5344CB8AC3E}">
        <p14:creationId xmlns:p14="http://schemas.microsoft.com/office/powerpoint/2010/main" val="1639780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00FC940-421C-4535-A763-E70027FE81A6}" type="datetimeFigureOut">
              <a:rPr lang="en-US" smtClean="0"/>
              <a:t>3/6/2021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66726D-6062-4A2C-9CA8-9BF30E49B103}" type="slidenum">
              <a:rPr lang="en-US" smtClean="0"/>
              <a:t>‹#›</a:t>
            </a:fld>
            <a:endParaRPr lang="en-US" dirty="0"/>
          </a:p>
        </p:txBody>
      </p:sp>
    </p:spTree>
    <p:extLst>
      <p:ext uri="{BB962C8B-B14F-4D97-AF65-F5344CB8AC3E}">
        <p14:creationId xmlns:p14="http://schemas.microsoft.com/office/powerpoint/2010/main" val="486537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0FC940-421C-4535-A763-E70027FE81A6}" type="datetimeFigureOut">
              <a:rPr lang="en-US" smtClean="0"/>
              <a:t>3/6/2021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66726D-6062-4A2C-9CA8-9BF30E49B103}" type="slidenum">
              <a:rPr lang="en-US" smtClean="0"/>
              <a:t>‹#›</a:t>
            </a:fld>
            <a:endParaRPr lang="en-US" dirty="0"/>
          </a:p>
        </p:txBody>
      </p:sp>
    </p:spTree>
    <p:extLst>
      <p:ext uri="{BB962C8B-B14F-4D97-AF65-F5344CB8AC3E}">
        <p14:creationId xmlns:p14="http://schemas.microsoft.com/office/powerpoint/2010/main" val="1965039327"/>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en.wikipedia.org/wiki/North_German_Confederation" TargetMode="External"/><Relationship Id="rId2" Type="http://schemas.openxmlformats.org/officeDocument/2006/relationships/hyperlink" Target="https://en.wikipedia.org/wiki/Prussia"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362200"/>
            <a:ext cx="7848600" cy="1927225"/>
          </a:xfrm>
        </p:spPr>
        <p:txBody>
          <a:bodyPr>
            <a:normAutofit/>
          </a:bodyPr>
          <a:lstStyle/>
          <a:p>
            <a:r>
              <a:rPr lang="en-US" dirty="0"/>
              <a:t>HOMOSEXUALITY AND THE BIBLE </a:t>
            </a:r>
          </a:p>
        </p:txBody>
      </p:sp>
      <p:sp>
        <p:nvSpPr>
          <p:cNvPr id="3" name="Subtitle 2"/>
          <p:cNvSpPr>
            <a:spLocks noGrp="1"/>
          </p:cNvSpPr>
          <p:nvPr>
            <p:ph type="subTitle" idx="1"/>
          </p:nvPr>
        </p:nvSpPr>
        <p:spPr>
          <a:xfrm>
            <a:off x="1219200" y="3810000"/>
            <a:ext cx="6400800" cy="1752600"/>
          </a:xfrm>
        </p:spPr>
        <p:txBody>
          <a:bodyPr>
            <a:normAutofit/>
          </a:bodyPr>
          <a:lstStyle/>
          <a:p>
            <a:r>
              <a:rPr lang="en-US" dirty="0"/>
              <a:t>Examining the “Clobber Texts”</a:t>
            </a:r>
          </a:p>
        </p:txBody>
      </p:sp>
    </p:spTree>
    <p:extLst>
      <p:ext uri="{BB962C8B-B14F-4D97-AF65-F5344CB8AC3E}">
        <p14:creationId xmlns:p14="http://schemas.microsoft.com/office/powerpoint/2010/main" val="991002015"/>
      </p:ext>
    </p:extLst>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68362"/>
          </a:xfrm>
        </p:spPr>
        <p:txBody>
          <a:bodyPr>
            <a:noAutofit/>
          </a:bodyPr>
          <a:lstStyle/>
          <a:p>
            <a:r>
              <a:rPr lang="en-US" sz="3200" dirty="0"/>
              <a:t>III. “CLOBBER” TEXTS</a:t>
            </a:r>
          </a:p>
        </p:txBody>
      </p:sp>
      <p:sp>
        <p:nvSpPr>
          <p:cNvPr id="3" name="Content Placeholder 2"/>
          <p:cNvSpPr>
            <a:spLocks noGrp="1"/>
          </p:cNvSpPr>
          <p:nvPr>
            <p:ph idx="1"/>
          </p:nvPr>
        </p:nvSpPr>
        <p:spPr>
          <a:xfrm>
            <a:off x="457200" y="838200"/>
            <a:ext cx="8229600" cy="5715000"/>
          </a:xfrm>
        </p:spPr>
        <p:txBody>
          <a:bodyPr>
            <a:noAutofit/>
          </a:bodyPr>
          <a:lstStyle/>
          <a:p>
            <a:r>
              <a:rPr lang="en-US" sz="1600" dirty="0"/>
              <a:t>So, I want to spend some time exploring  the seven so-called “Clobber Texts” and ask what there was about male same sex relations that led those who shaped the Bible to condemn the practice in the seven passages where it is mentioned.</a:t>
            </a:r>
          </a:p>
          <a:p>
            <a:endParaRPr lang="en-US" sz="1600" dirty="0"/>
          </a:p>
          <a:p>
            <a:r>
              <a:rPr lang="en-US" sz="1600" dirty="0"/>
              <a:t>My assumption is that if biblical writers wrote something about men having sex with men, they were writing about something they had witnessed or at least knew about. So we have to ask: </a:t>
            </a:r>
          </a:p>
          <a:p>
            <a:pPr lvl="1"/>
            <a:r>
              <a:rPr lang="en-US" sz="1600" dirty="0"/>
              <a:t>Under what circumstances at the time the Bible took shape were people aware of a man having sex with another man?</a:t>
            </a:r>
          </a:p>
          <a:p>
            <a:pPr lvl="1"/>
            <a:endParaRPr lang="en-US" sz="1600" dirty="0"/>
          </a:p>
          <a:p>
            <a:pPr lvl="1"/>
            <a:r>
              <a:rPr lang="en-US" sz="1600" dirty="0"/>
              <a:t>Then, what led the people who shaped the Bible to conclude that male-male sex as they experienced or knew of it was against the will and purposes of God?</a:t>
            </a:r>
          </a:p>
          <a:p>
            <a:pPr lvl="1"/>
            <a:endParaRPr lang="en-US" sz="1600" dirty="0"/>
          </a:p>
          <a:p>
            <a:r>
              <a:rPr lang="en-US" sz="1600" dirty="0"/>
              <a:t>As we seek answers to these questions we cannot rely solely on the Bible.</a:t>
            </a:r>
          </a:p>
          <a:p>
            <a:pPr marL="0" indent="0">
              <a:buNone/>
            </a:pPr>
            <a:endParaRPr lang="en-US" sz="1600" dirty="0"/>
          </a:p>
          <a:p>
            <a:r>
              <a:rPr lang="en-US" sz="1600" dirty="0"/>
              <a:t>We need to look at what historians, archaeologists, and cultural anthropologists have discovered about male-male sex in the ancient world in which the Bible took shape:</a:t>
            </a:r>
          </a:p>
          <a:p>
            <a:pPr lvl="1"/>
            <a:r>
              <a:rPr lang="en-US" sz="1600" dirty="0"/>
              <a:t>In what circumstances did male-male sex occur in the world of the ancient Near East (the region we know today as the Middle East) from about 1000-200 before the common era that was the setting for the Old Testament?</a:t>
            </a:r>
          </a:p>
          <a:p>
            <a:pPr lvl="1"/>
            <a:r>
              <a:rPr lang="en-US" sz="1600" dirty="0"/>
              <a:t>In what circumstances did male-male sex occur in the Roman Empire early in the first two centuries of the common era, the era that was the setting for the New Testament?</a:t>
            </a:r>
          </a:p>
          <a:p>
            <a:pPr lvl="2"/>
            <a:endParaRPr lang="en-US" sz="1600" dirty="0"/>
          </a:p>
          <a:p>
            <a:pPr marL="274320" lvl="1" indent="0">
              <a:buNone/>
            </a:pPr>
            <a:endParaRPr lang="en-US" sz="1600" dirty="0"/>
          </a:p>
        </p:txBody>
      </p:sp>
    </p:spTree>
    <p:extLst>
      <p:ext uri="{BB962C8B-B14F-4D97-AF65-F5344CB8AC3E}">
        <p14:creationId xmlns:p14="http://schemas.microsoft.com/office/powerpoint/2010/main" val="889580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68362"/>
          </a:xfrm>
        </p:spPr>
        <p:txBody>
          <a:bodyPr>
            <a:normAutofit/>
          </a:bodyPr>
          <a:lstStyle/>
          <a:p>
            <a:r>
              <a:rPr lang="en-US" sz="3200" dirty="0"/>
              <a:t>“Clobber” Texts</a:t>
            </a:r>
          </a:p>
        </p:txBody>
      </p:sp>
      <p:sp>
        <p:nvSpPr>
          <p:cNvPr id="3" name="Content Placeholder 2"/>
          <p:cNvSpPr>
            <a:spLocks noGrp="1"/>
          </p:cNvSpPr>
          <p:nvPr>
            <p:ph idx="1"/>
          </p:nvPr>
        </p:nvSpPr>
        <p:spPr>
          <a:xfrm>
            <a:off x="457200" y="1066800"/>
            <a:ext cx="8229600" cy="5410200"/>
          </a:xfrm>
        </p:spPr>
        <p:txBody>
          <a:bodyPr>
            <a:normAutofit fontScale="62500" lnSpcReduction="20000"/>
          </a:bodyPr>
          <a:lstStyle/>
          <a:p>
            <a:r>
              <a:rPr lang="en-US" dirty="0"/>
              <a:t>Here is what we know about the circumstances in which male-male sexual relations occurred in the centuries when the Bible was shaped:</a:t>
            </a:r>
          </a:p>
          <a:p>
            <a:pPr lvl="1"/>
            <a:endParaRPr lang="en-US" dirty="0"/>
          </a:p>
          <a:p>
            <a:r>
              <a:rPr lang="en-US" dirty="0"/>
              <a:t>In the ancient Near East, the setting for the Old Testament, there were two primary circumstances in which male-male sex occurred:</a:t>
            </a:r>
          </a:p>
          <a:p>
            <a:pPr lvl="2"/>
            <a:endParaRPr lang="en-US" dirty="0"/>
          </a:p>
          <a:p>
            <a:pPr lvl="1"/>
            <a:r>
              <a:rPr lang="en-US" dirty="0"/>
              <a:t>Male cult prostitution seems to have been a feature of some of the fertility cults in the ancient Near Eastern world in which Israel lived – likely as part of cult rituals intended to influence the gods to engage in sexual activity that promoted fertility.</a:t>
            </a:r>
          </a:p>
          <a:p>
            <a:pPr lvl="2"/>
            <a:endParaRPr lang="en-US" dirty="0"/>
          </a:p>
          <a:p>
            <a:pPr lvl="1"/>
            <a:r>
              <a:rPr lang="en-US" dirty="0"/>
              <a:t>Male-male sex was also, like today, a means of domination and humiliation. This was especially prominent in combat settings but also in other social setting as a way to humiliate and dominate an “inferior.” It was, in fact, male rape.</a:t>
            </a:r>
          </a:p>
          <a:p>
            <a:pPr lvl="2"/>
            <a:endParaRPr lang="en-US" dirty="0"/>
          </a:p>
          <a:p>
            <a:r>
              <a:rPr lang="en-US" dirty="0"/>
              <a:t>Since male-male sex occurred in one of these two ways, I believe that the Old Testament texts concerned with male-male sex concern and condemn one of these two practices – practices that were idolatrous or that were exploitative, humiliating, and demeaning of another person.</a:t>
            </a:r>
          </a:p>
          <a:p>
            <a:pPr lvl="2"/>
            <a:endParaRPr lang="en-US" dirty="0"/>
          </a:p>
          <a:p>
            <a:pPr lvl="2"/>
            <a:endParaRPr lang="en-US" dirty="0"/>
          </a:p>
        </p:txBody>
      </p:sp>
    </p:spTree>
    <p:extLst>
      <p:ext uri="{BB962C8B-B14F-4D97-AF65-F5344CB8AC3E}">
        <p14:creationId xmlns:p14="http://schemas.microsoft.com/office/powerpoint/2010/main" val="3199645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92162"/>
          </a:xfrm>
        </p:spPr>
        <p:txBody>
          <a:bodyPr>
            <a:normAutofit/>
          </a:bodyPr>
          <a:lstStyle/>
          <a:p>
            <a:r>
              <a:rPr lang="en-US" sz="3200" dirty="0"/>
              <a:t>“Clobber” Texts</a:t>
            </a:r>
          </a:p>
        </p:txBody>
      </p:sp>
      <p:sp>
        <p:nvSpPr>
          <p:cNvPr id="3" name="Content Placeholder 2"/>
          <p:cNvSpPr>
            <a:spLocks noGrp="1"/>
          </p:cNvSpPr>
          <p:nvPr>
            <p:ph idx="1"/>
          </p:nvPr>
        </p:nvSpPr>
        <p:spPr>
          <a:xfrm>
            <a:off x="457200" y="1066800"/>
            <a:ext cx="8229600" cy="5562600"/>
          </a:xfrm>
        </p:spPr>
        <p:txBody>
          <a:bodyPr>
            <a:normAutofit fontScale="70000" lnSpcReduction="20000"/>
          </a:bodyPr>
          <a:lstStyle/>
          <a:p>
            <a:r>
              <a:rPr lang="en-US" sz="2300" dirty="0"/>
              <a:t>In the New Testament that has its historical and cultural setting in the Roman Empire during the first two centuries of the common era, there were four circumstances where male-male sexual relations were common:</a:t>
            </a:r>
          </a:p>
          <a:p>
            <a:pPr marL="0" indent="0">
              <a:buNone/>
            </a:pPr>
            <a:endParaRPr lang="en-US" sz="2300" dirty="0"/>
          </a:p>
          <a:p>
            <a:pPr lvl="1"/>
            <a:r>
              <a:rPr lang="en-US" sz="2300" dirty="0"/>
              <a:t>Again, one circumstance is the rape of other man for the purpose of humiliation and domination. The Roman Empire’s army was known to use rape to humiliate conquered combatants (and also, of course, rape of the women of conquered territories as well).</a:t>
            </a:r>
          </a:p>
          <a:p>
            <a:pPr lvl="1"/>
            <a:endParaRPr lang="en-US" sz="2300" dirty="0"/>
          </a:p>
          <a:p>
            <a:pPr lvl="1"/>
            <a:r>
              <a:rPr lang="en-US" sz="2300" dirty="0"/>
              <a:t>Closely related, or perhaps a subset of sex used to humiliate another, some Roman emperors were known for their sexual excesses – often as part religious rituals to show their divinely ordained dominance but perhaps, too, as pure debauchery – because their power and privilege made it possible. For instance,  the Emperor Caligula was known to have sex with failed military officers before killing them.</a:t>
            </a:r>
          </a:p>
          <a:p>
            <a:pPr lvl="1"/>
            <a:endParaRPr lang="en-US" sz="2300" dirty="0"/>
          </a:p>
          <a:p>
            <a:pPr lvl="1"/>
            <a:r>
              <a:rPr lang="en-US" sz="2300" dirty="0"/>
              <a:t>There were also some Roman cults that involved male prostitution as part of their rituals (e.g. the cult of the Roman god Priapus).</a:t>
            </a:r>
          </a:p>
          <a:p>
            <a:pPr lvl="1"/>
            <a:endParaRPr lang="en-US" sz="2300" dirty="0"/>
          </a:p>
          <a:p>
            <a:pPr lvl="1"/>
            <a:r>
              <a:rPr lang="en-US" sz="2300" dirty="0"/>
              <a:t>Finally, in Roman culture there was a practice known as pedastry in which young men (seemingly adolescents) agreed to be the sexual partners of older patrons in exchange for training/education or patronage to secure employment.</a:t>
            </a:r>
          </a:p>
          <a:p>
            <a:pPr lvl="1"/>
            <a:endParaRPr lang="en-US" sz="2300" dirty="0"/>
          </a:p>
          <a:p>
            <a:r>
              <a:rPr lang="en-US" sz="2300" dirty="0"/>
              <a:t>It is my assumption that the New Testament passages that condemn male-male sexual relations have in view one or more of these rather common cultural circumstances when men had sex with other men (about which Jesus says nothing that is remembered).</a:t>
            </a:r>
          </a:p>
          <a:p>
            <a:endParaRPr lang="en-US" dirty="0"/>
          </a:p>
        </p:txBody>
      </p:sp>
    </p:spTree>
    <p:extLst>
      <p:ext uri="{BB962C8B-B14F-4D97-AF65-F5344CB8AC3E}">
        <p14:creationId xmlns:p14="http://schemas.microsoft.com/office/powerpoint/2010/main" val="2562750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44562"/>
          </a:xfrm>
        </p:spPr>
        <p:txBody>
          <a:bodyPr>
            <a:normAutofit/>
          </a:bodyPr>
          <a:lstStyle/>
          <a:p>
            <a:r>
              <a:rPr lang="en-US" sz="3600" dirty="0"/>
              <a:t>“Clobber” Texts</a:t>
            </a:r>
          </a:p>
        </p:txBody>
      </p:sp>
      <p:sp>
        <p:nvSpPr>
          <p:cNvPr id="3" name="Content Placeholder 2"/>
          <p:cNvSpPr>
            <a:spLocks noGrp="1"/>
          </p:cNvSpPr>
          <p:nvPr>
            <p:ph idx="1"/>
          </p:nvPr>
        </p:nvSpPr>
        <p:spPr>
          <a:xfrm>
            <a:off x="457200" y="990600"/>
            <a:ext cx="8229600" cy="5486400"/>
          </a:xfrm>
        </p:spPr>
        <p:txBody>
          <a:bodyPr>
            <a:normAutofit fontScale="32500" lnSpcReduction="20000"/>
          </a:bodyPr>
          <a:lstStyle/>
          <a:p>
            <a:r>
              <a:rPr lang="en-US" sz="7200" dirty="0"/>
              <a:t>With this background, let’s spend a few minutes looking at the biblical texts concerned with men having sex with men.</a:t>
            </a:r>
          </a:p>
          <a:p>
            <a:endParaRPr lang="en-US" sz="7200" dirty="0"/>
          </a:p>
          <a:p>
            <a:pPr lvl="1"/>
            <a:r>
              <a:rPr lang="en-US" sz="7200" dirty="0"/>
              <a:t>These are the texts that are still used [or more accurately, misused] by some churches to condemn “homosexuality”.</a:t>
            </a:r>
          </a:p>
          <a:p>
            <a:pPr lvl="1"/>
            <a:endParaRPr lang="en-US" sz="7200" dirty="0"/>
          </a:p>
          <a:p>
            <a:pPr lvl="1"/>
            <a:r>
              <a:rPr lang="en-US" sz="7200" dirty="0"/>
              <a:t>They are sometimes called the “clobber” texts – texts used to clobber or condemn GLBT persons and justify their exclusion from churches and social marginalization.</a:t>
            </a:r>
          </a:p>
          <a:p>
            <a:pPr lvl="1"/>
            <a:endParaRPr lang="en-US" sz="7200" dirty="0"/>
          </a:p>
          <a:p>
            <a:r>
              <a:rPr lang="en-US" sz="7200" dirty="0"/>
              <a:t>All of these texts and some notes about them are included on a handout that I will go over:</a:t>
            </a:r>
          </a:p>
          <a:p>
            <a:endParaRPr lang="en-US" sz="7200" dirty="0"/>
          </a:p>
          <a:p>
            <a:endParaRPr lang="en-US" sz="7200" dirty="0"/>
          </a:p>
          <a:p>
            <a:endParaRPr lang="en-US" dirty="0"/>
          </a:p>
          <a:p>
            <a:endParaRPr lang="en-US" dirty="0"/>
          </a:p>
        </p:txBody>
      </p:sp>
    </p:spTree>
    <p:extLst>
      <p:ext uri="{BB962C8B-B14F-4D97-AF65-F5344CB8AC3E}">
        <p14:creationId xmlns:p14="http://schemas.microsoft.com/office/powerpoint/2010/main" val="968770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Genesis 19</a:t>
            </a:r>
          </a:p>
        </p:txBody>
      </p:sp>
      <p:sp>
        <p:nvSpPr>
          <p:cNvPr id="3" name="Content Placeholder 2"/>
          <p:cNvSpPr>
            <a:spLocks noGrp="1"/>
          </p:cNvSpPr>
          <p:nvPr>
            <p:ph idx="1"/>
          </p:nvPr>
        </p:nvSpPr>
        <p:spPr>
          <a:xfrm>
            <a:off x="457200" y="1295400"/>
            <a:ext cx="8229600" cy="5257800"/>
          </a:xfrm>
        </p:spPr>
        <p:txBody>
          <a:bodyPr>
            <a:normAutofit fontScale="40000" lnSpcReduction="20000"/>
          </a:bodyPr>
          <a:lstStyle/>
          <a:p>
            <a:r>
              <a:rPr lang="en-US" sz="3800" b="1" dirty="0"/>
              <a:t>Genesis 19:1-13 </a:t>
            </a:r>
            <a:r>
              <a:rPr lang="en-US" sz="3800" dirty="0"/>
              <a:t> The two angels came to Sodom in the evening, and Lot was sitting in the gateway of Sodom. When Lot saw them, he rose to meet them, and bowed down with his face to the ground.  </a:t>
            </a:r>
            <a:r>
              <a:rPr lang="en-US" sz="3800" baseline="30000" dirty="0"/>
              <a:t>2</a:t>
            </a:r>
            <a:r>
              <a:rPr lang="en-US" sz="3800" dirty="0"/>
              <a:t> He said, "Please, my lords, turn aside to your servant's house and spend the night, and wash your feet; then you can rise early and go on your way." They said, "No; we will spend the night in the square."  </a:t>
            </a:r>
            <a:r>
              <a:rPr lang="en-US" sz="3800" baseline="30000" dirty="0"/>
              <a:t>3</a:t>
            </a:r>
            <a:r>
              <a:rPr lang="en-US" sz="3800" dirty="0"/>
              <a:t> But he urged them strongly; so they turned aside to him and entered his house; and he made them a feast, and baked unleavened bread, and they ate.  </a:t>
            </a:r>
            <a:r>
              <a:rPr lang="en-US" sz="3800" baseline="30000" dirty="0"/>
              <a:t>4</a:t>
            </a:r>
            <a:r>
              <a:rPr lang="en-US" sz="3800" dirty="0"/>
              <a:t> But before they lay down, the men of the city, the men of Sodom, both young and old, all the people to the last man, surrounded the house;  </a:t>
            </a:r>
            <a:r>
              <a:rPr lang="en-US" sz="3800" baseline="30000" dirty="0"/>
              <a:t>5</a:t>
            </a:r>
            <a:r>
              <a:rPr lang="en-US" sz="3800" dirty="0"/>
              <a:t> and they called to Lot, </a:t>
            </a:r>
            <a:r>
              <a:rPr lang="en-US" sz="3800" b="1" i="1" dirty="0"/>
              <a:t>"Where are the men who came to you tonight? Bring them out to us, so that we may know them." </a:t>
            </a:r>
            <a:r>
              <a:rPr lang="en-US" sz="3800" dirty="0"/>
              <a:t> </a:t>
            </a:r>
            <a:r>
              <a:rPr lang="en-US" sz="3800" baseline="30000" dirty="0"/>
              <a:t>6</a:t>
            </a:r>
            <a:r>
              <a:rPr lang="en-US" sz="3800" dirty="0"/>
              <a:t> Lot went out of the door to the men, shut the door after him,  </a:t>
            </a:r>
            <a:r>
              <a:rPr lang="en-US" sz="3800" baseline="30000" dirty="0"/>
              <a:t>7</a:t>
            </a:r>
            <a:r>
              <a:rPr lang="en-US" sz="3800" dirty="0"/>
              <a:t> and said, "I beg you, my brothers, do not act so wickedly.  </a:t>
            </a:r>
            <a:r>
              <a:rPr lang="en-US" sz="3800" baseline="30000" dirty="0"/>
              <a:t>8</a:t>
            </a:r>
            <a:r>
              <a:rPr lang="en-US" sz="3800" dirty="0"/>
              <a:t> Look, I have two daughters who have not known a man; let me bring them out to you, and do to them as you please; only do nothing to these men, for they have come under the shelter of my roof."  </a:t>
            </a:r>
            <a:r>
              <a:rPr lang="en-US" sz="3800" baseline="30000" dirty="0"/>
              <a:t>9</a:t>
            </a:r>
            <a:r>
              <a:rPr lang="en-US" sz="3800" dirty="0"/>
              <a:t> But they replied, "Stand back!" And they said, "This fellow came here as an alien, and he would play the judge! Now we will deal worse with you than with them." Then they pressed hard against the man Lot, and came near the door to break it down.  </a:t>
            </a:r>
            <a:r>
              <a:rPr lang="en-US" sz="3800" baseline="30000" dirty="0"/>
              <a:t>10</a:t>
            </a:r>
            <a:r>
              <a:rPr lang="en-US" sz="3800" dirty="0"/>
              <a:t> But the men inside reached out their hands and brought Lot into the house with them, and shut the door.  </a:t>
            </a:r>
            <a:r>
              <a:rPr lang="en-US" sz="3800" baseline="30000" dirty="0"/>
              <a:t>11</a:t>
            </a:r>
            <a:r>
              <a:rPr lang="en-US" sz="3800" dirty="0"/>
              <a:t> And they struck with blindness the men who were at the door of the house, both small and great, so that they were unable to find the door.  </a:t>
            </a:r>
            <a:r>
              <a:rPr lang="en-US" sz="3800" baseline="30000" dirty="0"/>
              <a:t>12</a:t>
            </a:r>
            <a:r>
              <a:rPr lang="en-US" sz="3800" dirty="0"/>
              <a:t> Then the men said to Lot, "Have you anyone else here? Sons-in-law, sons, daughters, or anyone you have in the city-- bring them out of the place.  </a:t>
            </a:r>
            <a:r>
              <a:rPr lang="en-US" sz="3800" baseline="30000" dirty="0"/>
              <a:t>13</a:t>
            </a:r>
            <a:r>
              <a:rPr lang="en-US" sz="3800" dirty="0"/>
              <a:t> For we are about to destroy this place, because the outcry against its people has become great before the LORD, and the LORD has sent us to destroy it." </a:t>
            </a:r>
          </a:p>
          <a:p>
            <a:endParaRPr lang="en-US" dirty="0"/>
          </a:p>
        </p:txBody>
      </p:sp>
    </p:spTree>
    <p:extLst>
      <p:ext uri="{BB962C8B-B14F-4D97-AF65-F5344CB8AC3E}">
        <p14:creationId xmlns:p14="http://schemas.microsoft.com/office/powerpoint/2010/main" val="41094874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Judges 19</a:t>
            </a:r>
          </a:p>
        </p:txBody>
      </p:sp>
      <p:sp>
        <p:nvSpPr>
          <p:cNvPr id="3" name="Content Placeholder 2"/>
          <p:cNvSpPr>
            <a:spLocks noGrp="1"/>
          </p:cNvSpPr>
          <p:nvPr>
            <p:ph idx="1"/>
          </p:nvPr>
        </p:nvSpPr>
        <p:spPr>
          <a:xfrm>
            <a:off x="457200" y="1295400"/>
            <a:ext cx="8229600" cy="5181600"/>
          </a:xfrm>
        </p:spPr>
        <p:txBody>
          <a:bodyPr>
            <a:normAutofit fontScale="47500" lnSpcReduction="20000"/>
          </a:bodyPr>
          <a:lstStyle/>
          <a:p>
            <a:r>
              <a:rPr lang="en-US" b="1" dirty="0"/>
              <a:t>Judges 19:16-29 </a:t>
            </a:r>
            <a:r>
              <a:rPr lang="en-US" dirty="0"/>
              <a:t> </a:t>
            </a:r>
            <a:r>
              <a:rPr lang="en-US" baseline="30000" dirty="0"/>
              <a:t>6</a:t>
            </a:r>
            <a:r>
              <a:rPr lang="en-US" dirty="0"/>
              <a:t> Then at evening there was an old man coming from his work in the field. The man was from the hill country of Ephraim, and he was residing in </a:t>
            </a:r>
            <a:r>
              <a:rPr lang="en-US" dirty="0" err="1"/>
              <a:t>Gibeah</a:t>
            </a:r>
            <a:r>
              <a:rPr lang="en-US" dirty="0"/>
              <a:t>. (The people of the place were </a:t>
            </a:r>
            <a:r>
              <a:rPr lang="en-US" dirty="0" err="1"/>
              <a:t>Benjaminites</a:t>
            </a:r>
            <a:r>
              <a:rPr lang="en-US" dirty="0"/>
              <a:t>.)  </a:t>
            </a:r>
            <a:r>
              <a:rPr lang="en-US" baseline="30000" dirty="0"/>
              <a:t>17</a:t>
            </a:r>
            <a:r>
              <a:rPr lang="en-US" dirty="0"/>
              <a:t> When the old man looked up and saw the wayfarer in the open square of the city, he said, "Where are you going and where do you come from?"  </a:t>
            </a:r>
            <a:r>
              <a:rPr lang="en-US" baseline="30000" dirty="0"/>
              <a:t>18</a:t>
            </a:r>
            <a:r>
              <a:rPr lang="en-US" dirty="0"/>
              <a:t> He answered him, "We are passing from Bethlehem in Judah to the remote parts of the hill country of Ephraim, from which I come. I went to Bethlehem in Judah; and I am going to my home. Nobody has offered to take me in.  </a:t>
            </a:r>
            <a:r>
              <a:rPr lang="en-US" baseline="30000" dirty="0"/>
              <a:t>19</a:t>
            </a:r>
            <a:r>
              <a:rPr lang="en-US" dirty="0"/>
              <a:t> We your servants have straw and fodder for our donkeys, with bread and wine for me and the woman and the young man along with us. We need nothing more."  </a:t>
            </a:r>
            <a:r>
              <a:rPr lang="en-US" baseline="30000" dirty="0"/>
              <a:t>20</a:t>
            </a:r>
            <a:r>
              <a:rPr lang="en-US" dirty="0"/>
              <a:t> The old man said, "Peace be to you. I will care for all your wants; only do not spend the night in the square."  </a:t>
            </a:r>
            <a:r>
              <a:rPr lang="en-US" baseline="30000" dirty="0"/>
              <a:t>21</a:t>
            </a:r>
            <a:r>
              <a:rPr lang="en-US" dirty="0"/>
              <a:t> So he brought him into his house, and fed the donkeys; they washed their feet, and ate and drank</a:t>
            </a:r>
            <a:r>
              <a:rPr lang="en-US" b="1" i="1" dirty="0"/>
              <a:t>.  </a:t>
            </a:r>
            <a:r>
              <a:rPr lang="en-US" b="1" i="1" baseline="30000" dirty="0"/>
              <a:t>22</a:t>
            </a:r>
            <a:r>
              <a:rPr lang="en-US" b="1" i="1" dirty="0"/>
              <a:t> While they were enjoying themselves, the men of the city, a perverse lot, surrounded the house, and started pounding on the door. They said to the old man, the master of the house, "Bring out the man who came into your house, so that we may have intercourse with him."  </a:t>
            </a:r>
            <a:r>
              <a:rPr lang="en-US" b="1" i="1" baseline="30000" dirty="0"/>
              <a:t>23</a:t>
            </a:r>
            <a:r>
              <a:rPr lang="en-US" b="1" i="1" dirty="0"/>
              <a:t> And the man, the master of the house, went out to them and said to them, "No, my brothers, do not act so wickedly. Since this man is my guest, do not do this vile thing. </a:t>
            </a:r>
            <a:r>
              <a:rPr lang="en-US" dirty="0"/>
              <a:t> </a:t>
            </a:r>
            <a:r>
              <a:rPr lang="en-US" baseline="30000" dirty="0"/>
              <a:t>24</a:t>
            </a:r>
            <a:r>
              <a:rPr lang="en-US" dirty="0"/>
              <a:t> Here are my virgin daughter and his concubine; let me bring them out now. Ravish them and do whatever you want to them; but against this man do not do such a vile thing."  </a:t>
            </a:r>
            <a:r>
              <a:rPr lang="en-US" baseline="30000" dirty="0"/>
              <a:t>25</a:t>
            </a:r>
            <a:r>
              <a:rPr lang="en-US" dirty="0"/>
              <a:t> But the men would not listen to him. So the man seized his concubine, and put her out to them. They wantonly raped her, and abused her all through the night until the morning. And as the dawn began to break, they let her go.  </a:t>
            </a:r>
            <a:r>
              <a:rPr lang="en-US" baseline="30000" dirty="0"/>
              <a:t>26</a:t>
            </a:r>
            <a:r>
              <a:rPr lang="en-US" dirty="0"/>
              <a:t> As morning appeared, the woman came and fell down at the door of the man's house where her master was, until it was light.  </a:t>
            </a:r>
            <a:r>
              <a:rPr lang="en-US" baseline="30000" dirty="0"/>
              <a:t>27</a:t>
            </a:r>
            <a:r>
              <a:rPr lang="en-US" dirty="0"/>
              <a:t> In the morning her master got up, opened the doors of the house, and when he went out to go on his way, there was his concubine lying at the door of the house, with her hands on the threshold.  </a:t>
            </a:r>
            <a:r>
              <a:rPr lang="en-US" baseline="30000" dirty="0"/>
              <a:t>28</a:t>
            </a:r>
            <a:r>
              <a:rPr lang="en-US" dirty="0"/>
              <a:t> "Get up," he said to her, "we are going." But there was no answer. Then he put her on the donkey; and the man set out for his home.  </a:t>
            </a:r>
            <a:r>
              <a:rPr lang="en-US" baseline="30000" dirty="0"/>
              <a:t>29</a:t>
            </a:r>
            <a:r>
              <a:rPr lang="en-US" dirty="0"/>
              <a:t> When he had entered his house, he took a knife, and grasping his concubine he cut her into twelve pieces, limb by limb, and sent her throughout all the territory of Israel. </a:t>
            </a:r>
          </a:p>
          <a:p>
            <a:endParaRPr lang="en-US" dirty="0"/>
          </a:p>
        </p:txBody>
      </p:sp>
    </p:spTree>
    <p:extLst>
      <p:ext uri="{BB962C8B-B14F-4D97-AF65-F5344CB8AC3E}">
        <p14:creationId xmlns:p14="http://schemas.microsoft.com/office/powerpoint/2010/main" val="21174236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Leviticus 18 &amp; 20</a:t>
            </a:r>
          </a:p>
        </p:txBody>
      </p:sp>
      <p:sp>
        <p:nvSpPr>
          <p:cNvPr id="3" name="Content Placeholder 2"/>
          <p:cNvSpPr>
            <a:spLocks noGrp="1"/>
          </p:cNvSpPr>
          <p:nvPr>
            <p:ph idx="1"/>
          </p:nvPr>
        </p:nvSpPr>
        <p:spPr/>
        <p:txBody>
          <a:bodyPr>
            <a:normAutofit fontScale="55000" lnSpcReduction="20000"/>
          </a:bodyPr>
          <a:lstStyle/>
          <a:p>
            <a:r>
              <a:rPr lang="en-US" b="1" dirty="0"/>
              <a:t>Leviticus 18:15-25 </a:t>
            </a:r>
            <a:r>
              <a:rPr lang="en-US" baseline="30000" dirty="0"/>
              <a:t>20</a:t>
            </a:r>
            <a:r>
              <a:rPr lang="en-US" dirty="0"/>
              <a:t> You shall not have sexual relations with your kinsman's wife, and defile yourself with her.  </a:t>
            </a:r>
            <a:r>
              <a:rPr lang="en-US" baseline="30000" dirty="0"/>
              <a:t>21</a:t>
            </a:r>
            <a:r>
              <a:rPr lang="en-US" dirty="0"/>
              <a:t> You shall not give any of your offspring to sacrifice them to </a:t>
            </a:r>
            <a:r>
              <a:rPr lang="en-US" dirty="0" err="1"/>
              <a:t>Molech</a:t>
            </a:r>
            <a:r>
              <a:rPr lang="en-US" dirty="0"/>
              <a:t>, and so profane the name of your God: I am the LORD</a:t>
            </a:r>
            <a:r>
              <a:rPr lang="en-US" b="1" i="1" dirty="0"/>
              <a:t>.  </a:t>
            </a:r>
            <a:r>
              <a:rPr lang="en-US" b="1" i="1" baseline="30000" dirty="0"/>
              <a:t>22</a:t>
            </a:r>
            <a:r>
              <a:rPr lang="en-US" b="1" i="1" dirty="0"/>
              <a:t> You shall not lie with a male as with a woman; it is an abomination.  </a:t>
            </a:r>
            <a:r>
              <a:rPr lang="en-US" baseline="30000" dirty="0"/>
              <a:t>23</a:t>
            </a:r>
            <a:r>
              <a:rPr lang="en-US" dirty="0"/>
              <a:t> You shall not have sexual relations with any animal and defile yourself with it, nor shall any woman give herself to an animal to have sexual relations with it: it is perversion.  </a:t>
            </a:r>
            <a:r>
              <a:rPr lang="en-US" baseline="30000" dirty="0"/>
              <a:t>24</a:t>
            </a:r>
            <a:r>
              <a:rPr lang="en-US" dirty="0"/>
              <a:t> Do not defile yourselves in any of these ways, for by all these practices the nations I am casting out before you have defiled themselves.  </a:t>
            </a:r>
            <a:r>
              <a:rPr lang="en-US" baseline="30000" dirty="0"/>
              <a:t>25</a:t>
            </a:r>
            <a:r>
              <a:rPr lang="en-US" dirty="0"/>
              <a:t> Thus the land became defiled; and I punished it for its iniquity, and the land vomited out its inhabitants. </a:t>
            </a:r>
          </a:p>
          <a:p>
            <a:endParaRPr lang="en-US" b="1" dirty="0"/>
          </a:p>
          <a:p>
            <a:endParaRPr lang="en-US" b="1" dirty="0"/>
          </a:p>
          <a:p>
            <a:r>
              <a:rPr lang="en-US" b="1" dirty="0"/>
              <a:t>Leviticus 20:12-15 </a:t>
            </a:r>
            <a:r>
              <a:rPr lang="en-US" dirty="0"/>
              <a:t>  </a:t>
            </a:r>
            <a:r>
              <a:rPr lang="en-US" baseline="30000" dirty="0"/>
              <a:t>12</a:t>
            </a:r>
            <a:r>
              <a:rPr lang="en-US" dirty="0"/>
              <a:t> If a man lies with his daughter-in-law, both of them shall be put to death; they have committed perversion, their blood is upon them.  </a:t>
            </a:r>
            <a:r>
              <a:rPr lang="en-US" b="1" i="1" baseline="30000" dirty="0"/>
              <a:t>13</a:t>
            </a:r>
            <a:r>
              <a:rPr lang="en-US" b="1" i="1" dirty="0"/>
              <a:t> If a man lies with a male as with a woman, both of them have committed an abomination; they shall be put to death; their blood is upon them.  </a:t>
            </a:r>
            <a:r>
              <a:rPr lang="en-US" baseline="30000" dirty="0"/>
              <a:t>14</a:t>
            </a:r>
            <a:r>
              <a:rPr lang="en-US" dirty="0"/>
              <a:t> If a man takes a wife and her mother also, it is depravity; they shall be burned to death, both he and they, that there may be no depravity among you.  </a:t>
            </a:r>
            <a:r>
              <a:rPr lang="en-US" baseline="30000" dirty="0"/>
              <a:t>15</a:t>
            </a:r>
            <a:r>
              <a:rPr lang="en-US" dirty="0"/>
              <a:t> If a man has sexual relations with an animal, he shall be put to death; and you shall kill the animal. </a:t>
            </a:r>
          </a:p>
          <a:p>
            <a:endParaRPr lang="en-US" dirty="0"/>
          </a:p>
          <a:p>
            <a:endParaRPr lang="en-US" dirty="0"/>
          </a:p>
        </p:txBody>
      </p:sp>
    </p:spTree>
    <p:extLst>
      <p:ext uri="{BB962C8B-B14F-4D97-AF65-F5344CB8AC3E}">
        <p14:creationId xmlns:p14="http://schemas.microsoft.com/office/powerpoint/2010/main" val="23115472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Romans 1:27</a:t>
            </a:r>
          </a:p>
        </p:txBody>
      </p:sp>
      <p:sp>
        <p:nvSpPr>
          <p:cNvPr id="3" name="Content Placeholder 2"/>
          <p:cNvSpPr>
            <a:spLocks noGrp="1"/>
          </p:cNvSpPr>
          <p:nvPr>
            <p:ph idx="1"/>
          </p:nvPr>
        </p:nvSpPr>
        <p:spPr/>
        <p:txBody>
          <a:bodyPr>
            <a:normAutofit fontScale="55000" lnSpcReduction="20000"/>
          </a:bodyPr>
          <a:lstStyle/>
          <a:p>
            <a:r>
              <a:rPr lang="en-US" b="1" dirty="0"/>
              <a:t>Romans 1:17-27 </a:t>
            </a:r>
            <a:r>
              <a:rPr lang="en-US" dirty="0"/>
              <a:t> </a:t>
            </a:r>
            <a:r>
              <a:rPr lang="en-US" baseline="30000" dirty="0"/>
              <a:t>17</a:t>
            </a:r>
            <a:r>
              <a:rPr lang="en-US" dirty="0"/>
              <a:t> For in it the righteousness of God is revealed through faith for faith; as it is written, "The one who is righteous will live by faith."  </a:t>
            </a:r>
            <a:r>
              <a:rPr lang="en-US" baseline="30000" dirty="0"/>
              <a:t>18</a:t>
            </a:r>
            <a:r>
              <a:rPr lang="en-US" dirty="0"/>
              <a:t> For the wrath of God is revealed from heaven against all ungodliness and wickedness of those who by their wickedness suppress the truth.  </a:t>
            </a:r>
            <a:r>
              <a:rPr lang="en-US" baseline="30000" dirty="0"/>
              <a:t>19</a:t>
            </a:r>
            <a:r>
              <a:rPr lang="en-US" dirty="0"/>
              <a:t> For what can be known about God is plain to them, because God has shown it to them.  </a:t>
            </a:r>
            <a:r>
              <a:rPr lang="en-US" baseline="30000" dirty="0"/>
              <a:t>20</a:t>
            </a:r>
            <a:r>
              <a:rPr lang="en-US" dirty="0"/>
              <a:t> Ever since the creation of the world his eternal power and divine nature, invisible though they are, have been understood and seen through the things he has made. So they are without excuse;  </a:t>
            </a:r>
            <a:r>
              <a:rPr lang="en-US" baseline="30000" dirty="0"/>
              <a:t>21</a:t>
            </a:r>
            <a:r>
              <a:rPr lang="en-US" dirty="0"/>
              <a:t> for though they knew God, they did not honor him as God or give thanks to him, but they became futile in their thinking, and their senseless minds were darkened.  </a:t>
            </a:r>
            <a:r>
              <a:rPr lang="en-US" b="1" i="1" baseline="30000" dirty="0"/>
              <a:t>22</a:t>
            </a:r>
            <a:r>
              <a:rPr lang="en-US" b="1" i="1" dirty="0"/>
              <a:t> Claiming to be wise, they became fools;  </a:t>
            </a:r>
            <a:r>
              <a:rPr lang="en-US" b="1" i="1" baseline="30000" dirty="0"/>
              <a:t>23</a:t>
            </a:r>
            <a:r>
              <a:rPr lang="en-US" b="1" i="1" dirty="0"/>
              <a:t> and they exchanged the glory of the immortal God for images resembling a mortal human being or birds or four-footed animals or reptiles.  </a:t>
            </a:r>
            <a:r>
              <a:rPr lang="en-US" b="1" i="1" baseline="30000" dirty="0"/>
              <a:t>24</a:t>
            </a:r>
            <a:r>
              <a:rPr lang="en-US" b="1" i="1" dirty="0"/>
              <a:t> Therefore God gave them up in the lusts of their hearts to impurity, to the degrading of their bodies among themselves,  </a:t>
            </a:r>
            <a:r>
              <a:rPr lang="en-US" b="1" i="1" baseline="30000" dirty="0"/>
              <a:t>25</a:t>
            </a:r>
            <a:r>
              <a:rPr lang="en-US" b="1" i="1" dirty="0"/>
              <a:t> because they exchanged the truth about God for a lie and worshiped and served the creature rather than the Creator, who is blessed forever! Amen.  </a:t>
            </a:r>
            <a:r>
              <a:rPr lang="en-US" b="1" i="1" baseline="30000" dirty="0"/>
              <a:t>26</a:t>
            </a:r>
            <a:r>
              <a:rPr lang="en-US" b="1" i="1" dirty="0"/>
              <a:t> For this reason God gave them up to degrading passions. Their women exchanged natural intercourse for unnatural,  </a:t>
            </a:r>
            <a:r>
              <a:rPr lang="en-US" b="1" i="1" baseline="30000" dirty="0"/>
              <a:t>27</a:t>
            </a:r>
            <a:r>
              <a:rPr lang="en-US" b="1" i="1" dirty="0"/>
              <a:t> and in the same way also the men, giving up natural intercourse with women, were consumed with passion for one another.</a:t>
            </a:r>
            <a:r>
              <a:rPr lang="en-US" dirty="0"/>
              <a:t> Men committed shameless acts with men and received in their own persons the due penalty for their error. </a:t>
            </a:r>
          </a:p>
          <a:p>
            <a:endParaRPr lang="en-US" dirty="0"/>
          </a:p>
        </p:txBody>
      </p:sp>
    </p:spTree>
    <p:extLst>
      <p:ext uri="{BB962C8B-B14F-4D97-AF65-F5344CB8AC3E}">
        <p14:creationId xmlns:p14="http://schemas.microsoft.com/office/powerpoint/2010/main" val="36007168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6 &amp; 1 Timothy 1</a:t>
            </a:r>
          </a:p>
        </p:txBody>
      </p:sp>
      <p:sp>
        <p:nvSpPr>
          <p:cNvPr id="3" name="Content Placeholder 2"/>
          <p:cNvSpPr>
            <a:spLocks noGrp="1"/>
          </p:cNvSpPr>
          <p:nvPr>
            <p:ph idx="1"/>
          </p:nvPr>
        </p:nvSpPr>
        <p:spPr/>
        <p:txBody>
          <a:bodyPr>
            <a:normAutofit fontScale="70000" lnSpcReduction="20000"/>
          </a:bodyPr>
          <a:lstStyle/>
          <a:p>
            <a:r>
              <a:rPr lang="en-US" b="1" dirty="0"/>
              <a:t>1 Corinthians 6:9-10 </a:t>
            </a:r>
            <a:r>
              <a:rPr lang="en-US" dirty="0"/>
              <a:t> Do you not know that wrongdoers will not inherit the kingdom of God? Do not be deceived! Fornicators, idolaters, adulterers, </a:t>
            </a:r>
            <a:r>
              <a:rPr lang="en-US" b="1" i="1" dirty="0"/>
              <a:t>male prostitutes, sodomites</a:t>
            </a:r>
            <a:r>
              <a:rPr lang="en-US" dirty="0"/>
              <a:t>,  </a:t>
            </a:r>
            <a:r>
              <a:rPr lang="en-US" baseline="30000" dirty="0"/>
              <a:t>10</a:t>
            </a:r>
            <a:r>
              <a:rPr lang="en-US" dirty="0"/>
              <a:t> thieves, the greedy, drunkards, revilers, robbers-- none of these will inherit the kingdom of God. </a:t>
            </a:r>
          </a:p>
          <a:p>
            <a:endParaRPr lang="en-US" dirty="0"/>
          </a:p>
          <a:p>
            <a:r>
              <a:rPr lang="en-US" b="1" dirty="0"/>
              <a:t>1 Timothy 1:8-11 </a:t>
            </a:r>
            <a:r>
              <a:rPr lang="en-US" dirty="0"/>
              <a:t> </a:t>
            </a:r>
            <a:r>
              <a:rPr lang="en-US" baseline="30000" dirty="0"/>
              <a:t>8</a:t>
            </a:r>
            <a:r>
              <a:rPr lang="en-US" dirty="0"/>
              <a:t> Now we know that the law is good, if one uses it legitimately.  </a:t>
            </a:r>
            <a:r>
              <a:rPr lang="en-US" baseline="30000" dirty="0"/>
              <a:t>9</a:t>
            </a:r>
            <a:r>
              <a:rPr lang="en-US" dirty="0"/>
              <a:t> This means understanding that the law is laid down not for the innocent but for the lawless and disobedient, for the godless and sinful, for the unholy and profane, for those who kill their father or mother, for murderers,  </a:t>
            </a:r>
            <a:r>
              <a:rPr lang="en-US" baseline="30000" dirty="0"/>
              <a:t>10</a:t>
            </a:r>
            <a:r>
              <a:rPr lang="en-US" dirty="0"/>
              <a:t> fornicators, </a:t>
            </a:r>
            <a:r>
              <a:rPr lang="en-US" b="1" i="1" dirty="0"/>
              <a:t>sodomites, </a:t>
            </a:r>
            <a:r>
              <a:rPr lang="en-US" dirty="0"/>
              <a:t>slave traders, liars, perjurers, and whatever else is contrary to the sound teaching  </a:t>
            </a:r>
            <a:r>
              <a:rPr lang="en-US" baseline="30000" dirty="0"/>
              <a:t>11</a:t>
            </a:r>
            <a:r>
              <a:rPr lang="en-US" dirty="0"/>
              <a:t> that conforms to the glorious gospel of the blessed God, which he entrusted to me. </a:t>
            </a:r>
          </a:p>
        </p:txBody>
      </p:sp>
    </p:spTree>
    <p:extLst>
      <p:ext uri="{BB962C8B-B14F-4D97-AF65-F5344CB8AC3E}">
        <p14:creationId xmlns:p14="http://schemas.microsoft.com/office/powerpoint/2010/main" val="38838012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09600"/>
          </a:xfrm>
        </p:spPr>
        <p:txBody>
          <a:bodyPr>
            <a:normAutofit fontScale="90000"/>
          </a:bodyPr>
          <a:lstStyle/>
          <a:p>
            <a:r>
              <a:rPr lang="en-US" sz="2700" dirty="0"/>
              <a:t>The Bible and Homosexuality: Summary Points</a:t>
            </a:r>
            <a:br>
              <a:rPr lang="en-US" sz="2700" dirty="0"/>
            </a:br>
            <a:r>
              <a:rPr lang="en-US" dirty="0"/>
              <a:t>	</a:t>
            </a:r>
          </a:p>
        </p:txBody>
      </p:sp>
      <p:sp>
        <p:nvSpPr>
          <p:cNvPr id="3" name="Content Placeholder 2"/>
          <p:cNvSpPr>
            <a:spLocks noGrp="1"/>
          </p:cNvSpPr>
          <p:nvPr>
            <p:ph idx="1"/>
          </p:nvPr>
        </p:nvSpPr>
        <p:spPr>
          <a:xfrm>
            <a:off x="457200" y="838200"/>
            <a:ext cx="8229600" cy="6029325"/>
          </a:xfrm>
        </p:spPr>
        <p:txBody>
          <a:bodyPr>
            <a:noAutofit/>
          </a:bodyPr>
          <a:lstStyle/>
          <a:p>
            <a:r>
              <a:rPr lang="en-US" sz="1600" dirty="0"/>
              <a:t>In conclusion, I want to underscore several points about the Bible and “homosexuality:”</a:t>
            </a:r>
          </a:p>
          <a:p>
            <a:endParaRPr lang="en-US" sz="1600" dirty="0"/>
          </a:p>
          <a:p>
            <a:r>
              <a:rPr lang="en-US" sz="1600" dirty="0"/>
              <a:t>In the ancient world, people were aware of men having sex with other men (but seemingly not women with women). However, they had no concept of sexual orientation integral to how homosexuality is understood today– the physical, emotional, and psychological attraction of persons of persons of the same sex, both sexes, or in ways beyond a sexual binary.</a:t>
            </a:r>
          </a:p>
          <a:p>
            <a:pPr marL="274320" lvl="1" indent="0">
              <a:buNone/>
            </a:pPr>
            <a:endParaRPr lang="en-US" sz="1600" dirty="0"/>
          </a:p>
          <a:p>
            <a:r>
              <a:rPr lang="en-US" sz="1600" dirty="0"/>
              <a:t>In the cultures in which the Old and New Testaments were shaped, there is no known social norm for persons of the same sex living in loving, caring, and committed relationships. The ways in which LGBTQ persons relate in our world was simply not an option in the ancient world. It was unthinkable and nowhere addressed in the Bible.</a:t>
            </a:r>
          </a:p>
          <a:p>
            <a:pPr lvl="1"/>
            <a:endParaRPr lang="en-US" sz="1600" dirty="0"/>
          </a:p>
          <a:p>
            <a:r>
              <a:rPr lang="en-US" sz="1600" dirty="0"/>
              <a:t>In the ancient cultures that are the settings for the Old and New Testaments, people were aware of men having sex with other men in either cultic settings or in circumstances that were intended to create humiliation and/or express domination. Given the circumstances in which sexual relations between men occurred, it is no wonder the Bible condemns the practices – as we would today.</a:t>
            </a:r>
          </a:p>
          <a:p>
            <a:pPr lvl="1"/>
            <a:endParaRPr lang="en-US" sz="1600" dirty="0"/>
          </a:p>
          <a:p>
            <a:r>
              <a:rPr lang="en-US" sz="1600" dirty="0"/>
              <a:t>The Bible in neither Testament knows anything about homosexuality as we know it today – as a sexual orientation that leads people to seek loving and caring relationships with people of the same sex, both sexes, etc.</a:t>
            </a:r>
          </a:p>
          <a:p>
            <a:pPr lvl="1"/>
            <a:endParaRPr lang="en-US" sz="1800" dirty="0"/>
          </a:p>
        </p:txBody>
      </p:sp>
    </p:spTree>
    <p:extLst>
      <p:ext uri="{BB962C8B-B14F-4D97-AF65-F5344CB8AC3E}">
        <p14:creationId xmlns:p14="http://schemas.microsoft.com/office/powerpoint/2010/main" val="1547159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68362"/>
          </a:xfrm>
        </p:spPr>
        <p:txBody>
          <a:bodyPr>
            <a:normAutofit/>
          </a:bodyPr>
          <a:lstStyle/>
          <a:p>
            <a:r>
              <a:rPr lang="en-US" sz="3600" dirty="0"/>
              <a:t>OPEN AND AFFIRMING: </a:t>
            </a:r>
            <a:r>
              <a:rPr lang="en-US" sz="3100" dirty="0"/>
              <a:t>Some Biblical Issues</a:t>
            </a:r>
          </a:p>
        </p:txBody>
      </p:sp>
      <p:sp>
        <p:nvSpPr>
          <p:cNvPr id="3" name="Content Placeholder 2"/>
          <p:cNvSpPr>
            <a:spLocks noGrp="1"/>
          </p:cNvSpPr>
          <p:nvPr>
            <p:ph idx="1"/>
          </p:nvPr>
        </p:nvSpPr>
        <p:spPr>
          <a:xfrm>
            <a:off x="457200" y="990600"/>
            <a:ext cx="8229600" cy="5135563"/>
          </a:xfrm>
        </p:spPr>
        <p:txBody>
          <a:bodyPr>
            <a:normAutofit fontScale="55000" lnSpcReduction="20000"/>
          </a:bodyPr>
          <a:lstStyle/>
          <a:p>
            <a:r>
              <a:rPr lang="en-US" dirty="0"/>
              <a:t>I begin with an assumption that, had we more time, I would develop support. But to get to the focus of this workshop, I will simply affirm my assumption:  pervasively the Bible affirms that God’s love and grace are inclusive of all persons.</a:t>
            </a:r>
          </a:p>
          <a:p>
            <a:endParaRPr lang="en-US" dirty="0"/>
          </a:p>
          <a:p>
            <a:pPr lvl="1"/>
            <a:r>
              <a:rPr lang="en-US" dirty="0"/>
              <a:t>Further, the biblical witness is that God has a particular concern of persons who are deemed unlovable, unworthy, who do not matter – as LGBTQ persons have tragically been regarded in both church and the wider society.</a:t>
            </a:r>
          </a:p>
          <a:p>
            <a:pPr lvl="1"/>
            <a:endParaRPr lang="en-US" dirty="0"/>
          </a:p>
          <a:p>
            <a:pPr lvl="1"/>
            <a:r>
              <a:rPr lang="en-US" dirty="0"/>
              <a:t>I believe that as a way to enact God’s inclusive love and grace, the church has an obligation to include, welcome, embrace, and celebrate our LGBTQ brothers and sisters.</a:t>
            </a:r>
          </a:p>
          <a:p>
            <a:pPr lvl="1"/>
            <a:endParaRPr lang="en-US" dirty="0"/>
          </a:p>
          <a:p>
            <a:r>
              <a:rPr lang="en-US" dirty="0"/>
              <a:t>This morning/afternoon, I want to examine with you more directly the issue of the Bible and homosexuality.  This exploration is in three parts:</a:t>
            </a:r>
          </a:p>
          <a:p>
            <a:endParaRPr lang="en-US" dirty="0"/>
          </a:p>
          <a:p>
            <a:pPr lvl="1"/>
            <a:r>
              <a:rPr lang="en-US" dirty="0"/>
              <a:t>First, I want us to think together briefly about what we mean and how we experience and understand “homosexuality” today in our historical and cultural context.</a:t>
            </a:r>
          </a:p>
          <a:p>
            <a:pPr lvl="1"/>
            <a:endParaRPr lang="en-US" dirty="0"/>
          </a:p>
          <a:p>
            <a:pPr lvl="1"/>
            <a:r>
              <a:rPr lang="en-US" dirty="0"/>
              <a:t>Second, I want to reflect briefly about “homosexuality” historically including in the ancient world of the Bible.</a:t>
            </a:r>
          </a:p>
          <a:p>
            <a:pPr lvl="1"/>
            <a:endParaRPr lang="en-US" dirty="0"/>
          </a:p>
          <a:p>
            <a:pPr lvl="1"/>
            <a:r>
              <a:rPr lang="en-US" dirty="0"/>
              <a:t>Third, I want to examine with you the so-called “clobber texts” – seven texts in the Old and New Testaments -- that are still used by some churches to condemn and demean GLBTQ persons and justify churches’ exclusion and even condemnation of GLBTQ persons.</a:t>
            </a:r>
          </a:p>
          <a:p>
            <a:pPr lvl="1"/>
            <a:endParaRPr lang="en-US" dirty="0"/>
          </a:p>
          <a:p>
            <a:pPr marL="457200" lvl="1" indent="0">
              <a:buNone/>
            </a:pPr>
            <a:endParaRPr lang="en-US" dirty="0"/>
          </a:p>
        </p:txBody>
      </p:sp>
    </p:spTree>
    <p:extLst>
      <p:ext uri="{BB962C8B-B14F-4D97-AF65-F5344CB8AC3E}">
        <p14:creationId xmlns:p14="http://schemas.microsoft.com/office/powerpoint/2010/main" val="11861714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additive="base">
                                        <p:cTn id="1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additive="base">
                                        <p:cTn id="1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anim calcmode="lin" valueType="num">
                                      <p:cBhvr additive="base">
                                        <p:cTn id="2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8" end="8"/>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anim calcmode="lin" valueType="num">
                                      <p:cBhvr additive="base">
                                        <p:cTn id="2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10" end="10"/>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anim calcmode="lin" valueType="num">
                                      <p:cBhvr additive="base">
                                        <p:cTn id="31"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 AND DISCUSSION</a:t>
            </a:r>
          </a:p>
        </p:txBody>
      </p:sp>
      <p:sp>
        <p:nvSpPr>
          <p:cNvPr id="3" name="Content Placeholder 2"/>
          <p:cNvSpPr>
            <a:spLocks noGrp="1"/>
          </p:cNvSpPr>
          <p:nvPr>
            <p:ph idx="1"/>
          </p:nvPr>
        </p:nvSpPr>
        <p:spPr/>
        <p:txBody>
          <a:bodyPr/>
          <a:lstStyle/>
          <a:p>
            <a:r>
              <a:rPr lang="en-US" dirty="0"/>
              <a:t>The issue of homosexuality and the Bible and the challenge for churches to be communities of faith that welcome, affirm, and celebrate LGBTQ persons are difficult matters.</a:t>
            </a:r>
          </a:p>
          <a:p>
            <a:endParaRPr lang="en-US" dirty="0"/>
          </a:p>
          <a:p>
            <a:r>
              <a:rPr lang="en-US" dirty="0"/>
              <a:t>In the time remaining, I welcome your comments, questions, and conversations.</a:t>
            </a:r>
          </a:p>
        </p:txBody>
      </p:sp>
    </p:spTree>
    <p:extLst>
      <p:ext uri="{BB962C8B-B14F-4D97-AF65-F5344CB8AC3E}">
        <p14:creationId xmlns:p14="http://schemas.microsoft.com/office/powerpoint/2010/main" val="33843088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 Homosexuality Today</a:t>
            </a:r>
          </a:p>
        </p:txBody>
      </p:sp>
      <p:sp>
        <p:nvSpPr>
          <p:cNvPr id="3" name="Content Placeholder 2"/>
          <p:cNvSpPr>
            <a:spLocks noGrp="1"/>
          </p:cNvSpPr>
          <p:nvPr>
            <p:ph idx="1"/>
          </p:nvPr>
        </p:nvSpPr>
        <p:spPr/>
        <p:txBody>
          <a:bodyPr>
            <a:normAutofit fontScale="70000" lnSpcReduction="20000"/>
          </a:bodyPr>
          <a:lstStyle/>
          <a:p>
            <a:r>
              <a:rPr lang="en-US" dirty="0"/>
              <a:t>Before we can talk about homosexuality in the Bible, we need to reflect briefly about what we mean when we talk about homosexuality today in our time and in our culture.</a:t>
            </a:r>
          </a:p>
          <a:p>
            <a:endParaRPr lang="en-US" dirty="0"/>
          </a:p>
          <a:p>
            <a:r>
              <a:rPr lang="en-US" dirty="0"/>
              <a:t>When we hear the term “homosexual,” what comes to mind?</a:t>
            </a:r>
          </a:p>
          <a:p>
            <a:endParaRPr lang="en-US" dirty="0"/>
          </a:p>
          <a:p>
            <a:pPr lvl="1"/>
            <a:r>
              <a:rPr lang="en-US" dirty="0"/>
              <a:t>Before you respond, I want to urge just a little caution.</a:t>
            </a:r>
          </a:p>
          <a:p>
            <a:pPr lvl="1"/>
            <a:endParaRPr lang="en-US" dirty="0"/>
          </a:p>
          <a:p>
            <a:pPr lvl="1"/>
            <a:r>
              <a:rPr lang="en-US" dirty="0"/>
              <a:t>Please, I’m not interested in value judgments at this time – that “homosexuality” is good or bad, moral or immoral, something you like or dislike.</a:t>
            </a:r>
          </a:p>
          <a:p>
            <a:pPr marL="457200" lvl="1" indent="0">
              <a:buNone/>
            </a:pPr>
            <a:endParaRPr lang="en-US" dirty="0"/>
          </a:p>
          <a:p>
            <a:pPr lvl="1"/>
            <a:r>
              <a:rPr lang="en-US" dirty="0"/>
              <a:t>I simply want some descriptions – what is meant in our culture and in your experience – by “homosexual” (or GLBTQ+)? </a:t>
            </a:r>
          </a:p>
        </p:txBody>
      </p:sp>
    </p:spTree>
    <p:extLst>
      <p:ext uri="{BB962C8B-B14F-4D97-AF65-F5344CB8AC3E}">
        <p14:creationId xmlns:p14="http://schemas.microsoft.com/office/powerpoint/2010/main" val="350541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68362"/>
          </a:xfrm>
        </p:spPr>
        <p:txBody>
          <a:bodyPr>
            <a:normAutofit/>
          </a:bodyPr>
          <a:lstStyle/>
          <a:p>
            <a:r>
              <a:rPr lang="en-US" sz="3600" dirty="0"/>
              <a:t>Homosexuality Today</a:t>
            </a:r>
          </a:p>
        </p:txBody>
      </p:sp>
      <p:sp>
        <p:nvSpPr>
          <p:cNvPr id="3" name="Content Placeholder 2"/>
          <p:cNvSpPr>
            <a:spLocks noGrp="1"/>
          </p:cNvSpPr>
          <p:nvPr>
            <p:ph idx="1"/>
          </p:nvPr>
        </p:nvSpPr>
        <p:spPr>
          <a:xfrm>
            <a:off x="533400" y="914400"/>
            <a:ext cx="8229600" cy="5715000"/>
          </a:xfrm>
        </p:spPr>
        <p:txBody>
          <a:bodyPr>
            <a:noAutofit/>
          </a:bodyPr>
          <a:lstStyle/>
          <a:p>
            <a:r>
              <a:rPr lang="en-US" sz="1600" dirty="0"/>
              <a:t>When we talk about “homosexuality” today, what is most widely meant is a person’s sexual orientation.</a:t>
            </a:r>
          </a:p>
          <a:p>
            <a:pPr lvl="1"/>
            <a:r>
              <a:rPr lang="en-US" sz="1600" dirty="0"/>
              <a:t>Broadly speaking, “homosexuality” today is a term used to indicate that a person is attracted – physically, emotionally, psychologically – </a:t>
            </a:r>
          </a:p>
          <a:p>
            <a:pPr lvl="2"/>
            <a:r>
              <a:rPr lang="en-US" sz="1600" dirty="0"/>
              <a:t>to a person of the same sex;</a:t>
            </a:r>
          </a:p>
          <a:p>
            <a:pPr lvl="2"/>
            <a:r>
              <a:rPr lang="en-US" sz="1600" baseline="0" dirty="0"/>
              <a:t>or to persons of both sexes;</a:t>
            </a:r>
          </a:p>
          <a:p>
            <a:pPr lvl="2"/>
            <a:r>
              <a:rPr lang="en-US" sz="1600" dirty="0"/>
              <a:t>or the term is used loosely to refer to persons who do not identify with the male-female binary by which we typically identify sexual orientation in our society.</a:t>
            </a:r>
          </a:p>
          <a:p>
            <a:pPr lvl="2"/>
            <a:r>
              <a:rPr lang="en-US" sz="1600" dirty="0"/>
              <a:t>The designation LGBTQ is widely used as a shorthand to identify the range of sexual orientations that are not heterosexual.</a:t>
            </a:r>
          </a:p>
          <a:p>
            <a:pPr lvl="1"/>
            <a:endParaRPr lang="en-US" sz="1600" dirty="0"/>
          </a:p>
          <a:p>
            <a:pPr lvl="1"/>
            <a:r>
              <a:rPr lang="en-US" sz="1600" dirty="0"/>
              <a:t>An important point in understanding “homosexuality” (LGBTQ) as sexual orientation is that one’s sexual orientation is not a choice but is rather a given about who one is.</a:t>
            </a:r>
          </a:p>
          <a:p>
            <a:pPr lvl="2"/>
            <a:r>
              <a:rPr lang="en-US" sz="1600" dirty="0"/>
              <a:t>Those of us who are heterosexual don’t wake up one morning and decide, “Gee, I think I’ll like men/women.” It may dawn on us that we are attracted to persons of the opposite sex, but that is not a choice we make.</a:t>
            </a:r>
          </a:p>
          <a:p>
            <a:pPr lvl="2"/>
            <a:r>
              <a:rPr lang="en-US" sz="1600" dirty="0"/>
              <a:t>Similarly, LGBTQ persons don’t decide, “I think I’ll like men like me/women like me” or whatever.</a:t>
            </a:r>
          </a:p>
          <a:p>
            <a:pPr lvl="2"/>
            <a:r>
              <a:rPr lang="en-US" sz="1600" dirty="0"/>
              <a:t>Thus ethically, sexual orientation is </a:t>
            </a:r>
            <a:r>
              <a:rPr lang="en-US" sz="1600" i="1" dirty="0"/>
              <a:t>amoral</a:t>
            </a:r>
            <a:r>
              <a:rPr lang="en-US" sz="1600" dirty="0"/>
              <a:t> – that is, it is a given about which no ethical choice is involved though, of course, some dispute this.  </a:t>
            </a:r>
          </a:p>
          <a:p>
            <a:pPr marL="457200" lvl="1" indent="0">
              <a:buNone/>
            </a:pPr>
            <a:endParaRPr lang="en-US" sz="1600" dirty="0"/>
          </a:p>
        </p:txBody>
      </p:sp>
    </p:spTree>
    <p:extLst>
      <p:ext uri="{BB962C8B-B14F-4D97-AF65-F5344CB8AC3E}">
        <p14:creationId xmlns:p14="http://schemas.microsoft.com/office/powerpoint/2010/main" val="1675593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Effect transition="in" filter="fade">
                                      <p:cBhvr>
                                        <p:cTn id="25" dur="500"/>
                                        <p:tgtEl>
                                          <p:spTgt spid="3">
                                            <p:txEl>
                                              <p:pRg st="7" end="7"/>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
                                            <p:txEl>
                                              <p:pRg st="8" end="8"/>
                                            </p:txEl>
                                          </p:spTgt>
                                        </p:tgtEl>
                                        <p:attrNameLst>
                                          <p:attrName>style.visibility</p:attrName>
                                        </p:attrNameLst>
                                      </p:cBhvr>
                                      <p:to>
                                        <p:strVal val="visible"/>
                                      </p:to>
                                    </p:set>
                                    <p:animEffect transition="in" filter="fade">
                                      <p:cBhvr>
                                        <p:cTn id="28" dur="500"/>
                                        <p:tgtEl>
                                          <p:spTgt spid="3">
                                            <p:txEl>
                                              <p:pRg st="8" end="8"/>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animEffect transition="in" filter="fade">
                                      <p:cBhvr>
                                        <p:cTn id="31" dur="500"/>
                                        <p:tgtEl>
                                          <p:spTgt spid="3">
                                            <p:txEl>
                                              <p:pRg st="9" end="9"/>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3">
                                            <p:txEl>
                                              <p:pRg st="10" end="10"/>
                                            </p:txEl>
                                          </p:spTgt>
                                        </p:tgtEl>
                                        <p:attrNameLst>
                                          <p:attrName>style.visibility</p:attrName>
                                        </p:attrNameLst>
                                      </p:cBhvr>
                                      <p:to>
                                        <p:strVal val="visible"/>
                                      </p:to>
                                    </p:set>
                                    <p:animEffect transition="in" filter="fade">
                                      <p:cBhvr>
                                        <p:cTn id="34"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Homosexuality Today</a:t>
            </a:r>
          </a:p>
        </p:txBody>
      </p:sp>
      <p:sp>
        <p:nvSpPr>
          <p:cNvPr id="3" name="Content Placeholder 2"/>
          <p:cNvSpPr>
            <a:spLocks noGrp="1"/>
          </p:cNvSpPr>
          <p:nvPr>
            <p:ph idx="1"/>
          </p:nvPr>
        </p:nvSpPr>
        <p:spPr/>
        <p:txBody>
          <a:bodyPr>
            <a:normAutofit fontScale="92500" lnSpcReduction="20000"/>
          </a:bodyPr>
          <a:lstStyle/>
          <a:p>
            <a:r>
              <a:rPr lang="en-US" sz="2300" dirty="0"/>
              <a:t>While the statistics vary considerably, the Gallup Organization, that has surveyed the population about sexual orientation for decades, on the basis of recent polls in the last decade estimates that about 4-5% of the US population identify as LGBTQ – that is, persons who self-identify their sexual orientation as gay, lesbian, bisexual, or transgendered, or queer. </a:t>
            </a:r>
          </a:p>
          <a:p>
            <a:pPr lvl="2"/>
            <a:endParaRPr lang="en-US" sz="1900" dirty="0"/>
          </a:p>
          <a:p>
            <a:r>
              <a:rPr lang="en-US" sz="2300" dirty="0"/>
              <a:t>In recent years Gallup has also found that for persons born between 1980-1998 (now in their 20s and 30s), those identifying as LGBTQ is 7.4%. </a:t>
            </a:r>
          </a:p>
          <a:p>
            <a:pPr lvl="2"/>
            <a:r>
              <a:rPr lang="en-US" sz="1900" dirty="0"/>
              <a:t>This does not likely mean there are more LGBTQ persons in that age cohort, but rather suggests that it is now more acceptable to identify oneself as LGBTQ.</a:t>
            </a:r>
          </a:p>
          <a:p>
            <a:pPr lvl="2"/>
            <a:r>
              <a:rPr lang="en-US" sz="1900" dirty="0"/>
              <a:t>This data about younger age cohorts also suggests that more than 4-5% of the US population is GLBTQ but in earlier surveys did not feel comfortable to identify themselves at LBGTQ even in an anonymous survey.</a:t>
            </a:r>
          </a:p>
          <a:p>
            <a:endParaRPr lang="en-US" dirty="0"/>
          </a:p>
        </p:txBody>
      </p:sp>
    </p:spTree>
    <p:extLst>
      <p:ext uri="{BB962C8B-B14F-4D97-AF65-F5344CB8AC3E}">
        <p14:creationId xmlns:p14="http://schemas.microsoft.com/office/powerpoint/2010/main" val="2937989787"/>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Summary: Homosexuality Today</a:t>
            </a:r>
          </a:p>
        </p:txBody>
      </p:sp>
      <p:sp>
        <p:nvSpPr>
          <p:cNvPr id="3" name="Content Placeholder 2"/>
          <p:cNvSpPr>
            <a:spLocks noGrp="1"/>
          </p:cNvSpPr>
          <p:nvPr>
            <p:ph idx="1"/>
          </p:nvPr>
        </p:nvSpPr>
        <p:spPr>
          <a:xfrm>
            <a:off x="457200" y="1219200"/>
            <a:ext cx="8229600" cy="5334000"/>
          </a:xfrm>
        </p:spPr>
        <p:txBody>
          <a:bodyPr>
            <a:normAutofit fontScale="40000" lnSpcReduction="20000"/>
          </a:bodyPr>
          <a:lstStyle/>
          <a:p>
            <a:pPr lvl="2"/>
            <a:endParaRPr lang="en-US" dirty="0"/>
          </a:p>
          <a:p>
            <a:r>
              <a:rPr lang="en-US" sz="3400" dirty="0"/>
              <a:t>Today when the term “homosexual” is used, it is used to talk about the </a:t>
            </a:r>
            <a:r>
              <a:rPr lang="en-US" sz="3400" b="1" dirty="0"/>
              <a:t>sexual orientation </a:t>
            </a:r>
            <a:r>
              <a:rPr lang="en-US" sz="3400" dirty="0"/>
              <a:t>of persons – </a:t>
            </a:r>
          </a:p>
          <a:p>
            <a:pPr lvl="1"/>
            <a:r>
              <a:rPr lang="en-US" sz="3400" dirty="0"/>
              <a:t>persons’ sexual attraction to persons of the same sex;</a:t>
            </a:r>
          </a:p>
          <a:p>
            <a:pPr lvl="1"/>
            <a:r>
              <a:rPr lang="en-US" sz="3400" dirty="0"/>
              <a:t>or both sexes; </a:t>
            </a:r>
          </a:p>
          <a:p>
            <a:pPr lvl="1"/>
            <a:r>
              <a:rPr lang="en-US" sz="3400" dirty="0"/>
              <a:t>or in ways that do not fit the usual male-female sexual binary.</a:t>
            </a:r>
          </a:p>
          <a:p>
            <a:pPr lvl="1"/>
            <a:endParaRPr lang="en-US" sz="3400" dirty="0"/>
          </a:p>
          <a:p>
            <a:r>
              <a:rPr lang="en-US" sz="3400" dirty="0"/>
              <a:t>It is widely recognized that one’s sexual orientation is not a choice one makes but is a given about who one is.</a:t>
            </a:r>
          </a:p>
          <a:p>
            <a:endParaRPr lang="en-US" sz="3400" dirty="0"/>
          </a:p>
          <a:p>
            <a:r>
              <a:rPr lang="en-US" sz="3400" dirty="0"/>
              <a:t>In terms of the expressions of homosexuality (or more broadly Gay, Lesbian, Bisexual, Transgender, queer), today we find many GLBTQ persons:</a:t>
            </a:r>
          </a:p>
          <a:p>
            <a:endParaRPr lang="en-US" sz="3400" dirty="0"/>
          </a:p>
          <a:p>
            <a:pPr lvl="1"/>
            <a:r>
              <a:rPr lang="en-US" sz="3400" dirty="0"/>
              <a:t> openly claiming their sexual orientation;</a:t>
            </a:r>
          </a:p>
          <a:p>
            <a:pPr lvl="1"/>
            <a:endParaRPr lang="en-US" sz="3400" dirty="0"/>
          </a:p>
          <a:p>
            <a:pPr lvl="1"/>
            <a:r>
              <a:rPr lang="en-US" sz="3400" dirty="0"/>
              <a:t>seeking loving, committed, and caring relationships through which they can openly live out their sexual orientation with partners even as those of whose sexual orientation is heterosexual do.</a:t>
            </a:r>
          </a:p>
          <a:p>
            <a:pPr lvl="1"/>
            <a:endParaRPr lang="en-US" sz="3400" dirty="0"/>
          </a:p>
          <a:p>
            <a:r>
              <a:rPr lang="en-US" sz="3400" dirty="0"/>
              <a:t>In our cultural setting, most of us have direct experiences with persons who in our society are LGBTQ (included in the broad category of the popular term, “homosexual”): </a:t>
            </a:r>
          </a:p>
          <a:p>
            <a:endParaRPr lang="en-US" sz="3400" dirty="0"/>
          </a:p>
          <a:p>
            <a:pPr lvl="2"/>
            <a:r>
              <a:rPr lang="en-US" sz="3400" dirty="0"/>
              <a:t>relatives, friends, co-workers, neighbors, people with whom we share a church pew, someone with whom we regularly have lunch, the best hitter on our softball team, the lesbian couple we observe holding hands walking through the mall, the gay couple sitting next to us at the movies, etc.  </a:t>
            </a:r>
          </a:p>
          <a:p>
            <a:pPr lvl="2"/>
            <a:endParaRPr lang="en-US" sz="3400" dirty="0"/>
          </a:p>
        </p:txBody>
      </p:sp>
    </p:spTree>
    <p:extLst>
      <p:ext uri="{BB962C8B-B14F-4D97-AF65-F5344CB8AC3E}">
        <p14:creationId xmlns:p14="http://schemas.microsoft.com/office/powerpoint/2010/main" val="1359343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14" end="14"/>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3600" dirty="0"/>
              <a:t>II. “Homosexuality” in History</a:t>
            </a:r>
          </a:p>
        </p:txBody>
      </p:sp>
      <p:sp>
        <p:nvSpPr>
          <p:cNvPr id="3" name="Content Placeholder 2"/>
          <p:cNvSpPr>
            <a:spLocks noGrp="1"/>
          </p:cNvSpPr>
          <p:nvPr>
            <p:ph idx="1"/>
          </p:nvPr>
        </p:nvSpPr>
        <p:spPr>
          <a:xfrm>
            <a:off x="533400" y="990600"/>
            <a:ext cx="8229600" cy="5257800"/>
          </a:xfrm>
        </p:spPr>
        <p:txBody>
          <a:bodyPr>
            <a:noAutofit/>
          </a:bodyPr>
          <a:lstStyle/>
          <a:p>
            <a:r>
              <a:rPr lang="en-US" sz="1600" dirty="0"/>
              <a:t>Understanding human sexual orientation – as heterosexual, homosexual, bisexual,  transgendered, or non-binary -- is a rather recent development.</a:t>
            </a:r>
          </a:p>
          <a:p>
            <a:endParaRPr lang="en-US" sz="1600" dirty="0"/>
          </a:p>
          <a:p>
            <a:r>
              <a:rPr lang="en-US" sz="1600" dirty="0"/>
              <a:t>The first use of the term “homosexual” (this is always tricky, isn’t it – “the first use”) is often </a:t>
            </a:r>
            <a:r>
              <a:rPr lang="en-US" sz="1600" b="1" i="1" dirty="0"/>
              <a:t>attributed </a:t>
            </a:r>
            <a:r>
              <a:rPr lang="en-US" sz="1600" dirty="0"/>
              <a:t>to pamphlet published in 1869 arguing for the repeal of sodomy laws in Prussia.</a:t>
            </a:r>
          </a:p>
          <a:p>
            <a:pPr lvl="2"/>
            <a:r>
              <a:rPr lang="en-US" sz="1600" i="1" dirty="0"/>
              <a:t>143 des Preussischen Strafgesetzbuchs und seine Aufrechterhaltung als 152 des Entwurfs eines Strafgesetzbuchs für den Norddeutschen Bund</a:t>
            </a:r>
            <a:r>
              <a:rPr lang="en-US" sz="1600" dirty="0"/>
              <a:t> ("Paragraph 143 of the </a:t>
            </a:r>
            <a:r>
              <a:rPr lang="en-US" sz="1600" dirty="0">
                <a:hlinkClick r:id="rId2" tooltip="Prussia"/>
              </a:rPr>
              <a:t>Prussian</a:t>
            </a:r>
            <a:r>
              <a:rPr lang="en-US" sz="1600" dirty="0"/>
              <a:t> Penal Code and Its Maintenance as Paragraph 152 of the Draft of a Penal Code for the </a:t>
            </a:r>
            <a:r>
              <a:rPr lang="en-US" sz="1600" dirty="0">
                <a:hlinkClick r:id="rId3" tooltip="North German Confederation"/>
              </a:rPr>
              <a:t>North German Confederation</a:t>
            </a:r>
            <a:r>
              <a:rPr lang="en-US" sz="1600" dirty="0"/>
              <a:t>").</a:t>
            </a:r>
          </a:p>
          <a:p>
            <a:pPr lvl="2"/>
            <a:endParaRPr lang="en-US" sz="1600" dirty="0"/>
          </a:p>
          <a:p>
            <a:r>
              <a:rPr lang="en-US" sz="1600" dirty="0"/>
              <a:t>The first use of the term in English is often </a:t>
            </a:r>
            <a:r>
              <a:rPr lang="en-US" sz="1600" b="1" i="1" dirty="0"/>
              <a:t>attributed</a:t>
            </a:r>
            <a:r>
              <a:rPr lang="en-US" sz="1600" dirty="0"/>
              <a:t> to a 1892 publication in Great Britain that reported on a study of sexual practices of the British population. </a:t>
            </a:r>
          </a:p>
          <a:p>
            <a:endParaRPr lang="en-US" sz="1600" dirty="0"/>
          </a:p>
          <a:p>
            <a:r>
              <a:rPr lang="en-US" sz="1600" dirty="0"/>
              <a:t>The claim is made that the term “homosexual” was not popularized until the first decade of the 20</a:t>
            </a:r>
            <a:r>
              <a:rPr lang="en-US" sz="1600" baseline="30000" dirty="0"/>
              <a:t>th</a:t>
            </a:r>
            <a:r>
              <a:rPr lang="en-US" sz="1600" dirty="0"/>
              <a:t> century when it was used in accounts of in a widely reported court martial case involving members of Kaiser Wilhelm II’s cabinet.</a:t>
            </a:r>
          </a:p>
          <a:p>
            <a:pPr lvl="1"/>
            <a:endParaRPr lang="en-US" sz="1600" dirty="0"/>
          </a:p>
          <a:p>
            <a:r>
              <a:rPr lang="en-US" sz="1600" dirty="0"/>
              <a:t>Prior to the late 19</a:t>
            </a:r>
            <a:r>
              <a:rPr lang="en-US" sz="1600" baseline="30000" dirty="0"/>
              <a:t>th</a:t>
            </a:r>
            <a:r>
              <a:rPr lang="en-US" sz="1600" dirty="0"/>
              <a:t> century, there were a number of terms used to describe sexual activity between persons of the same sex, but the concept of “homosexuality” as a description of persons’ sexual orientation did not exist. </a:t>
            </a:r>
          </a:p>
        </p:txBody>
      </p:sp>
    </p:spTree>
    <p:extLst>
      <p:ext uri="{BB962C8B-B14F-4D97-AF65-F5344CB8AC3E}">
        <p14:creationId xmlns:p14="http://schemas.microsoft.com/office/powerpoint/2010/main" val="3526424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609600"/>
          </a:xfrm>
        </p:spPr>
        <p:txBody>
          <a:bodyPr>
            <a:normAutofit/>
          </a:bodyPr>
          <a:lstStyle/>
          <a:p>
            <a:r>
              <a:rPr lang="en-US" sz="2800" dirty="0"/>
              <a:t>“Homosexuality” in the Ancient World of Scripture</a:t>
            </a:r>
          </a:p>
        </p:txBody>
      </p:sp>
      <p:sp>
        <p:nvSpPr>
          <p:cNvPr id="3" name="Content Placeholder 2"/>
          <p:cNvSpPr>
            <a:spLocks noGrp="1"/>
          </p:cNvSpPr>
          <p:nvPr>
            <p:ph idx="1"/>
          </p:nvPr>
        </p:nvSpPr>
        <p:spPr>
          <a:xfrm>
            <a:off x="381000" y="1066800"/>
            <a:ext cx="8305800" cy="5410200"/>
          </a:xfrm>
        </p:spPr>
        <p:txBody>
          <a:bodyPr>
            <a:normAutofit fontScale="25000" lnSpcReduction="20000"/>
          </a:bodyPr>
          <a:lstStyle/>
          <a:p>
            <a:r>
              <a:rPr lang="en-US" sz="5600" b="1" dirty="0"/>
              <a:t>In the Bible, written between the 10</a:t>
            </a:r>
            <a:r>
              <a:rPr lang="en-US" sz="5600" b="1" baseline="30000" dirty="0"/>
              <a:t>th</a:t>
            </a:r>
            <a:r>
              <a:rPr lang="en-US" sz="5600" b="1" dirty="0"/>
              <a:t> century BCE and the 2</a:t>
            </a:r>
            <a:r>
              <a:rPr lang="en-US" sz="5600" b="1" baseline="30000" dirty="0"/>
              <a:t>nd</a:t>
            </a:r>
            <a:r>
              <a:rPr lang="en-US" sz="5600" b="1" dirty="0"/>
              <a:t> century of the common era, there was no concept of sexual orientation or of “homosexuality” – indeed, there are no words in Hebrew or Greek for homosexual. </a:t>
            </a:r>
          </a:p>
          <a:p>
            <a:pPr lvl="1"/>
            <a:r>
              <a:rPr lang="en-US" sz="5600" dirty="0"/>
              <a:t>Neither the concept or the word “homosexual” existed when the Bible was written despite the fact that some modern translations of some biblical passages from Hebrew and Greek mistakenly use the English word “homosexual.” </a:t>
            </a:r>
          </a:p>
          <a:p>
            <a:pPr marL="548640" lvl="2" indent="0">
              <a:buNone/>
            </a:pPr>
            <a:endParaRPr lang="en-US" sz="5600" dirty="0"/>
          </a:p>
          <a:p>
            <a:r>
              <a:rPr lang="en-US" sz="5600" b="1" dirty="0"/>
              <a:t>Further, in the ancient world where the Bible was shaped, same sex couples living openly in loving, committed, and caring relationships did not exist.</a:t>
            </a:r>
            <a:endParaRPr lang="en-US" sz="5600" dirty="0"/>
          </a:p>
          <a:p>
            <a:pPr lvl="1"/>
            <a:r>
              <a:rPr lang="en-US" sz="5600" dirty="0"/>
              <a:t>In the world where the Bible was written, living with a same sex partner was simply not a social option and it did not happen – two men did not walk through a village in ancient Israel holding hands.</a:t>
            </a:r>
          </a:p>
          <a:p>
            <a:pPr lvl="1"/>
            <a:endParaRPr lang="en-US" sz="5600" dirty="0"/>
          </a:p>
          <a:p>
            <a:pPr lvl="1"/>
            <a:r>
              <a:rPr lang="en-US" sz="5600" dirty="0"/>
              <a:t>This does not mean that some persons did not have a sexual attraction for persons of the same sex or both sexes (i.e., persons we today would identify as GLBTQ). There surely were such persons and it is possible that persons secretively acted on that attraction. </a:t>
            </a:r>
          </a:p>
          <a:p>
            <a:pPr lvl="2"/>
            <a:r>
              <a:rPr lang="en-US" sz="5200" dirty="0"/>
              <a:t>However, what we would recognize as homosexuality was so far out of all social norms that open expression of such attraction was largely unthinkable except perhaps, as we will see, for some few men of social prominence. My guess would be if/when persons felt attraction for persons of the same sex, in almost all cases they were compelled to repress them.</a:t>
            </a:r>
          </a:p>
          <a:p>
            <a:pPr lvl="2"/>
            <a:endParaRPr lang="en-US" sz="5600" dirty="0"/>
          </a:p>
          <a:p>
            <a:r>
              <a:rPr lang="en-US" sz="5600" b="1" dirty="0"/>
              <a:t>Thus, when we ask what the Bible says about homosexuality, the honest answer is, NOTHING </a:t>
            </a:r>
          </a:p>
          <a:p>
            <a:pPr lvl="1"/>
            <a:r>
              <a:rPr lang="en-US" sz="5600" dirty="0"/>
              <a:t>At least the Bible says nothing directly about homosexuality as we mean that term today – as a person’s sexual orientation – persons’ physical, emotional, and psychological attraction to persons in other than a heterosexual relationship.</a:t>
            </a:r>
          </a:p>
          <a:p>
            <a:pPr lvl="1"/>
            <a:endParaRPr lang="en-US" sz="5600" dirty="0"/>
          </a:p>
          <a:p>
            <a:pPr lvl="1"/>
            <a:r>
              <a:rPr lang="en-US" sz="5600" dirty="0"/>
              <a:t>Nor does the Bible say anything directly about homosexuality as we see it expressed today – as LGBTQ persons living openly in loving, committed, and caring relationships. Such open and public expressions of non-heterosexual relationships were simply not an option.</a:t>
            </a:r>
            <a:r>
              <a:rPr lang="en-US" sz="5600" b="1" dirty="0"/>
              <a:t> </a:t>
            </a:r>
            <a:r>
              <a:rPr lang="en-US" sz="5600" dirty="0"/>
              <a:t> </a:t>
            </a:r>
          </a:p>
          <a:p>
            <a:pPr lvl="2"/>
            <a:endParaRPr lang="en-US" dirty="0"/>
          </a:p>
          <a:p>
            <a:pPr lvl="1"/>
            <a:endParaRPr lang="en-US" dirty="0"/>
          </a:p>
          <a:p>
            <a:pPr lvl="2"/>
            <a:endParaRPr lang="en-US" dirty="0"/>
          </a:p>
        </p:txBody>
      </p:sp>
    </p:spTree>
    <p:extLst>
      <p:ext uri="{BB962C8B-B14F-4D97-AF65-F5344CB8AC3E}">
        <p14:creationId xmlns:p14="http://schemas.microsoft.com/office/powerpoint/2010/main" val="207545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68362"/>
          </a:xfrm>
        </p:spPr>
        <p:txBody>
          <a:bodyPr>
            <a:normAutofit/>
          </a:bodyPr>
          <a:lstStyle/>
          <a:p>
            <a:r>
              <a:rPr lang="en-US" sz="3600" dirty="0"/>
              <a:t>“Homosexuality” in the Biblical World</a:t>
            </a:r>
          </a:p>
        </p:txBody>
      </p:sp>
      <p:sp>
        <p:nvSpPr>
          <p:cNvPr id="3" name="Content Placeholder 2"/>
          <p:cNvSpPr>
            <a:spLocks noGrp="1"/>
          </p:cNvSpPr>
          <p:nvPr>
            <p:ph idx="1"/>
          </p:nvPr>
        </p:nvSpPr>
        <p:spPr>
          <a:xfrm>
            <a:off x="457200" y="914400"/>
            <a:ext cx="8229600" cy="5562600"/>
          </a:xfrm>
        </p:spPr>
        <p:txBody>
          <a:bodyPr>
            <a:noAutofit/>
          </a:bodyPr>
          <a:lstStyle/>
          <a:p>
            <a:r>
              <a:rPr lang="en-US" sz="1400" dirty="0"/>
              <a:t>Yet, while the Bible says nothing about “homosexuality” as we understand that term today, what is evident in both the Old and New Testaments is that people were aware of men having sex with other men.</a:t>
            </a:r>
          </a:p>
          <a:p>
            <a:endParaRPr lang="en-US" sz="1400" dirty="0"/>
          </a:p>
          <a:p>
            <a:r>
              <a:rPr lang="en-US" sz="1400" dirty="0"/>
              <a:t>While some English translations render some of the references to these male same sex relations with the word “homosexual” (e.g., the 1954 Revised Standard Version translates 1 Corinthians 6:9 as a reference to “homosexuals”), there is no Hebrew or Greek word for “homosexual” – for the simple reason there was no concept of this in the ancient world of the Bible.</a:t>
            </a:r>
          </a:p>
          <a:p>
            <a:pPr marL="0" indent="0">
              <a:buNone/>
            </a:pPr>
            <a:endParaRPr lang="en-US" sz="1400" dirty="0"/>
          </a:p>
          <a:p>
            <a:r>
              <a:rPr lang="en-US" sz="1400" dirty="0"/>
              <a:t>Further, there is no biblical reference to same sex relations between females.</a:t>
            </a:r>
          </a:p>
          <a:p>
            <a:pPr lvl="1"/>
            <a:r>
              <a:rPr lang="en-US" sz="1400" dirty="0"/>
              <a:t>There is a reference to women engaging in “unnatural” intercourse in Roman 1:26-27 but in the  context of the passage, whatever was “unnatural” seems to assume a heterosexual encounter.</a:t>
            </a:r>
          </a:p>
          <a:p>
            <a:pPr marL="274320" lvl="1" indent="0">
              <a:buNone/>
            </a:pPr>
            <a:endParaRPr lang="en-US" sz="1400" dirty="0"/>
          </a:p>
          <a:p>
            <a:r>
              <a:rPr lang="en-US" sz="1400" dirty="0"/>
              <a:t>The only seven texts in the entire Bible that concern sexual relations between men are: </a:t>
            </a:r>
          </a:p>
          <a:p>
            <a:pPr lvl="1"/>
            <a:r>
              <a:rPr lang="en-US" sz="1400" dirty="0"/>
              <a:t>In the OT --  Genesis 19:5, Judges 19:22, Leviticus 18:22, Leviticus 20:13</a:t>
            </a:r>
          </a:p>
          <a:p>
            <a:pPr lvl="1"/>
            <a:r>
              <a:rPr lang="en-US" sz="1400" dirty="0"/>
              <a:t>In the NT -- Romans 1:27, 1 Corinthians 6:9, 1 Timothy 1:9-10</a:t>
            </a:r>
          </a:p>
          <a:p>
            <a:pPr lvl="2"/>
            <a:endParaRPr lang="en-US" sz="1400" dirty="0"/>
          </a:p>
          <a:p>
            <a:r>
              <a:rPr lang="en-US" sz="1400" dirty="0"/>
              <a:t>In all seven of these texts, often misused by churches to condemn “homosexuality” (thus, they are sometime called “clobber texts’), there is a negative view of male same sex relations.</a:t>
            </a:r>
          </a:p>
          <a:p>
            <a:endParaRPr lang="en-US" sz="1400" dirty="0"/>
          </a:p>
          <a:p>
            <a:r>
              <a:rPr lang="en-US" sz="1400" dirty="0"/>
              <a:t>It is worth noting that Jesus is not remembered anywhere in the New Testament as saying anything about sex between men let alone “homosexuality.”</a:t>
            </a:r>
          </a:p>
        </p:txBody>
      </p:sp>
    </p:spTree>
    <p:extLst>
      <p:ext uri="{BB962C8B-B14F-4D97-AF65-F5344CB8AC3E}">
        <p14:creationId xmlns:p14="http://schemas.microsoft.com/office/powerpoint/2010/main" val="1817602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9064</TotalTime>
  <Words>4858</Words>
  <Application>Microsoft Office PowerPoint</Application>
  <PresentationFormat>On-screen Show (4:3)</PresentationFormat>
  <Paragraphs>177</Paragraphs>
  <Slides>20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20</vt:i4>
      </vt:variant>
    </vt:vector>
  </HeadingPairs>
  <TitlesOfParts>
    <vt:vector size="23" baseType="lpstr">
      <vt:lpstr>Arial</vt:lpstr>
      <vt:lpstr>Calibri</vt:lpstr>
      <vt:lpstr>Office Theme</vt:lpstr>
      <vt:lpstr>HOMOSEXUALITY AND THE BIBLE </vt:lpstr>
      <vt:lpstr>OPEN AND AFFIRMING: Some Biblical Issues</vt:lpstr>
      <vt:lpstr>I. Homosexuality Today</vt:lpstr>
      <vt:lpstr>Homosexuality Today</vt:lpstr>
      <vt:lpstr>Homosexuality Today</vt:lpstr>
      <vt:lpstr>Summary: Homosexuality Today</vt:lpstr>
      <vt:lpstr>II. “Homosexuality” in History</vt:lpstr>
      <vt:lpstr>“Homosexuality” in the Ancient World of Scripture</vt:lpstr>
      <vt:lpstr>“Homosexuality” in the Biblical World</vt:lpstr>
      <vt:lpstr>III. “CLOBBER” TEXTS</vt:lpstr>
      <vt:lpstr>“Clobber” Texts</vt:lpstr>
      <vt:lpstr>“Clobber” Texts</vt:lpstr>
      <vt:lpstr>“Clobber” Texts</vt:lpstr>
      <vt:lpstr>Genesis 19</vt:lpstr>
      <vt:lpstr>Judges 19</vt:lpstr>
      <vt:lpstr>Leviticus 18 &amp; 20</vt:lpstr>
      <vt:lpstr>Romans 1:27</vt:lpstr>
      <vt:lpstr>1 Corinthians 6 &amp; 1 Timothy 1</vt:lpstr>
      <vt:lpstr>The Bible and Homosexuality: Summary Points  </vt:lpstr>
      <vt:lpstr>QUESTIONS AND DISCUSSION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bible’s radical vision of inclusion</dc:title>
  <dc:creator>John Bracke</dc:creator>
  <cp:lastModifiedBy>Robert Van Ess</cp:lastModifiedBy>
  <cp:revision>90</cp:revision>
  <dcterms:created xsi:type="dcterms:W3CDTF">2018-03-01T17:04:46Z</dcterms:created>
  <dcterms:modified xsi:type="dcterms:W3CDTF">2021-03-07T20:13:54Z</dcterms:modified>
</cp:coreProperties>
</file>