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5"/>
  </p:notesMasterIdLst>
  <p:sldIdLst>
    <p:sldId id="363" r:id="rId2"/>
    <p:sldId id="345" r:id="rId3"/>
    <p:sldId id="354" r:id="rId4"/>
    <p:sldId id="269" r:id="rId5"/>
    <p:sldId id="273" r:id="rId6"/>
    <p:sldId id="353" r:id="rId7"/>
    <p:sldId id="261" r:id="rId8"/>
    <p:sldId id="348" r:id="rId9"/>
    <p:sldId id="267" r:id="rId10"/>
    <p:sldId id="266" r:id="rId11"/>
    <p:sldId id="270" r:id="rId12"/>
    <p:sldId id="278" r:id="rId13"/>
    <p:sldId id="277" r:id="rId14"/>
    <p:sldId id="284" r:id="rId15"/>
    <p:sldId id="280" r:id="rId16"/>
    <p:sldId id="285" r:id="rId17"/>
    <p:sldId id="336" r:id="rId18"/>
    <p:sldId id="286" r:id="rId19"/>
    <p:sldId id="287" r:id="rId20"/>
    <p:sldId id="386" r:id="rId21"/>
    <p:sldId id="275" r:id="rId22"/>
    <p:sldId id="289" r:id="rId23"/>
    <p:sldId id="290" r:id="rId24"/>
    <p:sldId id="292" r:id="rId25"/>
    <p:sldId id="300" r:id="rId26"/>
    <p:sldId id="294" r:id="rId27"/>
    <p:sldId id="274" r:id="rId28"/>
    <p:sldId id="265" r:id="rId29"/>
    <p:sldId id="297" r:id="rId30"/>
    <p:sldId id="301" r:id="rId31"/>
    <p:sldId id="302" r:id="rId32"/>
    <p:sldId id="303" r:id="rId33"/>
    <p:sldId id="365" r:id="rId34"/>
    <p:sldId id="364" r:id="rId35"/>
    <p:sldId id="367" r:id="rId36"/>
    <p:sldId id="366" r:id="rId37"/>
    <p:sldId id="368" r:id="rId38"/>
    <p:sldId id="296" r:id="rId39"/>
    <p:sldId id="377" r:id="rId40"/>
    <p:sldId id="306" r:id="rId41"/>
    <p:sldId id="309" r:id="rId42"/>
    <p:sldId id="305" r:id="rId43"/>
    <p:sldId id="304" r:id="rId44"/>
    <p:sldId id="310" r:id="rId45"/>
    <p:sldId id="263" r:id="rId46"/>
    <p:sldId id="378" r:id="rId47"/>
    <p:sldId id="311" r:id="rId48"/>
    <p:sldId id="379" r:id="rId49"/>
    <p:sldId id="381" r:id="rId50"/>
    <p:sldId id="384" r:id="rId51"/>
    <p:sldId id="312" r:id="rId52"/>
    <p:sldId id="316" r:id="rId53"/>
    <p:sldId id="315" r:id="rId54"/>
    <p:sldId id="314" r:id="rId55"/>
    <p:sldId id="313" r:id="rId56"/>
    <p:sldId id="317" r:id="rId57"/>
    <p:sldId id="321" r:id="rId58"/>
    <p:sldId id="322" r:id="rId59"/>
    <p:sldId id="323" r:id="rId60"/>
    <p:sldId id="325" r:id="rId61"/>
    <p:sldId id="328" r:id="rId62"/>
    <p:sldId id="329" r:id="rId63"/>
    <p:sldId id="327" r:id="rId64"/>
    <p:sldId id="326" r:id="rId65"/>
    <p:sldId id="320" r:id="rId66"/>
    <p:sldId id="319" r:id="rId67"/>
    <p:sldId id="333" r:id="rId68"/>
    <p:sldId id="332" r:id="rId69"/>
    <p:sldId id="331" r:id="rId70"/>
    <p:sldId id="330" r:id="rId71"/>
    <p:sldId id="334" r:id="rId72"/>
    <p:sldId id="335" r:id="rId73"/>
    <p:sldId id="318" r:id="rId7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ny Sulliva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30" autoAdjust="0"/>
    <p:restoredTop sz="82179" autoAdjust="0"/>
  </p:normalViewPr>
  <p:slideViewPr>
    <p:cSldViewPr>
      <p:cViewPr varScale="1">
        <p:scale>
          <a:sx n="131" d="100"/>
          <a:sy n="131" d="100"/>
        </p:scale>
        <p:origin x="60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1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0" d="100"/>
          <a:sy n="120" d="100"/>
        </p:scale>
        <p:origin x="2514" y="1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commentAuthors" Target="commentAuthor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C66A5-2CB8-495E-8EFE-128568AAE6A3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7E4BA-7641-4737-B1F8-D888115D0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5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19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567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530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540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499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3251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697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363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9668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7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95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16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31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32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24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42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625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7E4BA-7641-4737-B1F8-D888115D0A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46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F3DB-C353-4B33-BAE1-B844856DA986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A43F0-A764-4922-9816-E83BB4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7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F3DB-C353-4B33-BAE1-B844856DA986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A43F0-A764-4922-9816-E83BB4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6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F3DB-C353-4B33-BAE1-B844856DA986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A43F0-A764-4922-9816-E83BB4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7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F3DB-C353-4B33-BAE1-B844856DA986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A43F0-A764-4922-9816-E83BB4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F3DB-C353-4B33-BAE1-B844856DA986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A43F0-A764-4922-9816-E83BB4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7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F3DB-C353-4B33-BAE1-B844856DA986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A43F0-A764-4922-9816-E83BB4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83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F3DB-C353-4B33-BAE1-B844856DA986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A43F0-A764-4922-9816-E83BB4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00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F3DB-C353-4B33-BAE1-B844856DA986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A43F0-A764-4922-9816-E83BB4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2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F3DB-C353-4B33-BAE1-B844856DA986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A43F0-A764-4922-9816-E83BB4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9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F3DB-C353-4B33-BAE1-B844856DA986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A43F0-A764-4922-9816-E83BB4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0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7F3DB-C353-4B33-BAE1-B844856DA986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A43F0-A764-4922-9816-E83BB4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0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7F3DB-C353-4B33-BAE1-B844856DA986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A43F0-A764-4922-9816-E83BB4E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DA8BA-4324-88C1-2963-AFEDFAC12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b="1" dirty="0">
                <a:solidFill>
                  <a:srgbClr val="FF0000"/>
                </a:solidFill>
              </a:rPr>
              <a:t>SAZSUA</a:t>
            </a:r>
            <a:r>
              <a:rPr lang="en-US" dirty="0"/>
              <a:t> </a:t>
            </a:r>
          </a:p>
        </p:txBody>
      </p:sp>
      <p:pic>
        <p:nvPicPr>
          <p:cNvPr id="5" name="Content Placeholder 4" descr="A softball logo with a person in the middle&#10;&#10;Description automatically generated">
            <a:extLst>
              <a:ext uri="{FF2B5EF4-FFF2-40B4-BE49-F238E27FC236}">
                <a16:creationId xmlns:a16="http://schemas.microsoft.com/office/drawing/2014/main" id="{68976D29-311E-9E44-825D-2CD1B8B853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150" y="1417638"/>
            <a:ext cx="3695700" cy="3659408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8191628-D36F-188F-B9DC-6F3E755F2D91}"/>
              </a:ext>
            </a:extLst>
          </p:cNvPr>
          <p:cNvSpPr txBox="1"/>
          <p:nvPr/>
        </p:nvSpPr>
        <p:spPr>
          <a:xfrm>
            <a:off x="433589" y="5287057"/>
            <a:ext cx="883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PARKING LOT TO FIRST PITCH</a:t>
            </a:r>
          </a:p>
        </p:txBody>
      </p:sp>
    </p:spTree>
    <p:extLst>
      <p:ext uri="{BB962C8B-B14F-4D97-AF65-F5344CB8AC3E}">
        <p14:creationId xmlns:p14="http://schemas.microsoft.com/office/powerpoint/2010/main" val="15029742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36431" y="1600200"/>
            <a:ext cx="80772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POLITELY ASK </a:t>
            </a:r>
            <a:r>
              <a:rPr lang="en-US" dirty="0"/>
              <a:t>TEAM REPRESENTATIVES COME TO THE PLATE </a:t>
            </a:r>
            <a:r>
              <a:rPr lang="en-US" sz="2600" dirty="0"/>
              <a:t>(IF NOT COMING OVER ~5-7 MINUTES BEFORE SCHEDULED START)</a:t>
            </a:r>
          </a:p>
          <a:p>
            <a:r>
              <a:rPr lang="en-US" sz="3000" dirty="0">
                <a:solidFill>
                  <a:srgbClr val="FF0000"/>
                </a:solidFill>
              </a:rPr>
              <a:t>“Coaches!” or “Lineups!” </a:t>
            </a:r>
            <a:r>
              <a:rPr lang="en-US" sz="3000" dirty="0"/>
              <a:t>IS AN ACCEPTABLE ANNOUNCEMENT, IN A POLITE, MEDIUM TONE</a:t>
            </a:r>
          </a:p>
          <a:p>
            <a:r>
              <a:rPr lang="en-US" sz="3000" dirty="0"/>
              <a:t>ALL PLAYERS SHOULD BE </a:t>
            </a:r>
            <a:r>
              <a:rPr lang="en-US" sz="3000" dirty="0">
                <a:solidFill>
                  <a:srgbClr val="FF0000"/>
                </a:solidFill>
              </a:rPr>
              <a:t>NEAR</a:t>
            </a:r>
            <a:r>
              <a:rPr lang="en-US" sz="3000" dirty="0"/>
              <a:t> THE DUGOUTS</a:t>
            </a:r>
          </a:p>
          <a:p>
            <a:r>
              <a:rPr lang="en-US" sz="3000" dirty="0">
                <a:highlight>
                  <a:srgbClr val="00FF00"/>
                </a:highlight>
              </a:rPr>
              <a:t>HEAD COACH </a:t>
            </a:r>
            <a:r>
              <a:rPr lang="en-US" sz="3000" b="1" u="sng" dirty="0">
                <a:highlight>
                  <a:srgbClr val="00FF00"/>
                </a:highlight>
              </a:rPr>
              <a:t>MUST</a:t>
            </a:r>
            <a:r>
              <a:rPr lang="en-US" sz="3000" dirty="0">
                <a:highlight>
                  <a:srgbClr val="00FF00"/>
                </a:highlight>
              </a:rPr>
              <a:t> ATTEND; ASSISTANT COACH </a:t>
            </a:r>
            <a:r>
              <a:rPr lang="en-US" sz="3000" b="1" u="sng" dirty="0">
                <a:highlight>
                  <a:srgbClr val="00FF00"/>
                </a:highlight>
              </a:rPr>
              <a:t>MAY</a:t>
            </a:r>
            <a:r>
              <a:rPr lang="en-US" sz="3000" dirty="0">
                <a:highlight>
                  <a:srgbClr val="00FF00"/>
                </a:highlight>
              </a:rPr>
              <a:t> ATTEND</a:t>
            </a:r>
          </a:p>
          <a:p>
            <a:r>
              <a:rPr lang="en-US" sz="3000" i="1" dirty="0">
                <a:highlight>
                  <a:srgbClr val="FFFF00"/>
                </a:highlight>
              </a:rPr>
              <a:t>MENTAL NOTE : HEAD COACH MUST ATTEND THE PLATE MEETING AND IS ONLY PERSON WHO CAN QUESTION/DISCUSS CALLS DURING THE GAME w/ UMPIRES </a:t>
            </a:r>
            <a:r>
              <a:rPr lang="en-US" sz="3000" i="1" dirty="0">
                <a:highlight>
                  <a:srgbClr val="00FF00"/>
                </a:highlight>
              </a:rPr>
              <a:t>[suggest adding this on a later slide; see slide 44] </a:t>
            </a:r>
          </a:p>
        </p:txBody>
      </p:sp>
    </p:spTree>
    <p:extLst>
      <p:ext uri="{BB962C8B-B14F-4D97-AF65-F5344CB8AC3E}">
        <p14:creationId xmlns:p14="http://schemas.microsoft.com/office/powerpoint/2010/main" val="3065536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ALWAYS START EACH STEP WITH THE HOME TEAM’S COACH FIRST</a:t>
            </a:r>
          </a:p>
          <a:p>
            <a:r>
              <a:rPr lang="en-US" sz="3600" dirty="0"/>
              <a:t>IF VISITING COACH WANTS TO GIVE YOU HIS/HER LINEUP CARD FIRST, ASK COACH TO WAIT </a:t>
            </a:r>
          </a:p>
          <a:p>
            <a:r>
              <a:rPr lang="en-US" sz="3600" dirty="0"/>
              <a:t>PLEASE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05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INTRODUCTIONS </a:t>
            </a:r>
            <a:r>
              <a:rPr lang="en-US" sz="3600" dirty="0">
                <a:solidFill>
                  <a:srgbClr val="FF0000"/>
                </a:solidFill>
              </a:rPr>
              <a:t>WITH</a:t>
            </a:r>
            <a:r>
              <a:rPr lang="en-US" sz="3600" dirty="0"/>
              <a:t> FIRST NAMES ONLY</a:t>
            </a:r>
          </a:p>
          <a:p>
            <a:r>
              <a:rPr lang="en-US" sz="3600" dirty="0"/>
              <a:t>HOME TEAM</a:t>
            </a:r>
          </a:p>
          <a:p>
            <a:r>
              <a:rPr lang="en-US" sz="3600" dirty="0"/>
              <a:t>VISITING TEAM</a:t>
            </a:r>
          </a:p>
          <a:p>
            <a:r>
              <a:rPr lang="en-US" sz="3600" dirty="0"/>
              <a:t>DON’T BE RUDE, BUT MINIMIZE THE IDLE CHIT CHAT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26019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AFTER INTRODUCTIONS BASE UMPIRE SHOULD REMAIN QUIET UNLESS ASKED A QUESTION</a:t>
            </a:r>
          </a:p>
        </p:txBody>
      </p:sp>
    </p:spTree>
    <p:extLst>
      <p:ext uri="{BB962C8B-B14F-4D97-AF65-F5344CB8AC3E}">
        <p14:creationId xmlns:p14="http://schemas.microsoft.com/office/powerpoint/2010/main" val="4995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TAKE HOME TEAM’S PROPERLY FILLED OUT LINEUP CARD</a:t>
            </a:r>
          </a:p>
        </p:txBody>
      </p:sp>
    </p:spTree>
    <p:extLst>
      <p:ext uri="{BB962C8B-B14F-4D97-AF65-F5344CB8AC3E}">
        <p14:creationId xmlns:p14="http://schemas.microsoft.com/office/powerpoint/2010/main" val="1751305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CHECK FOR FIRST INITIAL/NAME, LAST NAME FOR EACH PLAYER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72E238C-3CF3-4622-87B3-3F67AB7F9ED9}"/>
              </a:ext>
            </a:extLst>
          </p:cNvPr>
          <p:cNvSpPr txBox="1"/>
          <p:nvPr/>
        </p:nvSpPr>
        <p:spPr>
          <a:xfrm>
            <a:off x="5029200" y="38100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Note: Suggest adding this bullet to lineup check.</a:t>
            </a:r>
          </a:p>
        </p:txBody>
      </p:sp>
    </p:spTree>
    <p:extLst>
      <p:ext uri="{BB962C8B-B14F-4D97-AF65-F5344CB8AC3E}">
        <p14:creationId xmlns:p14="http://schemas.microsoft.com/office/powerpoint/2010/main" val="1288847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 FOR FIRST INITIAL/NAME, LAST NAME FOR EACH PLAYER</a:t>
            </a:r>
            <a:endParaRPr lang="en-US" dirty="0">
              <a:effectLst/>
            </a:endParaRPr>
          </a:p>
          <a:p>
            <a:r>
              <a:rPr lang="en-US" dirty="0">
                <a:solidFill>
                  <a:srgbClr val="FF0000"/>
                </a:solidFill>
              </a:rPr>
              <a:t>CHECK FOR DP/FLEX</a:t>
            </a:r>
          </a:p>
          <a:p>
            <a:pPr marL="74295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kern="1200" dirty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FLEX MUST HAVE POSITION INDICATED</a:t>
            </a:r>
            <a:endParaRPr lang="en-US" sz="2800" dirty="0">
              <a:solidFill>
                <a:srgbClr val="FF0000"/>
              </a:solidFill>
              <a:effectLst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FB2872-DD9B-8FE0-AD21-2D85F07D52A5}"/>
              </a:ext>
            </a:extLst>
          </p:cNvPr>
          <p:cNvSpPr txBox="1"/>
          <p:nvPr/>
        </p:nvSpPr>
        <p:spPr>
          <a:xfrm>
            <a:off x="5410200" y="3863181"/>
            <a:ext cx="2667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Note: Suggest adding this sub-bullet on position indication.</a:t>
            </a:r>
          </a:p>
        </p:txBody>
      </p:sp>
    </p:spTree>
    <p:extLst>
      <p:ext uri="{BB962C8B-B14F-4D97-AF65-F5344CB8AC3E}">
        <p14:creationId xmlns:p14="http://schemas.microsoft.com/office/powerpoint/2010/main" val="947357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 FOR FIRST INITIAL/NAME, LAST NAME FOR EACH PLAYER</a:t>
            </a:r>
            <a:endParaRPr lang="en-US" dirty="0">
              <a:effectLst/>
            </a:endParaRPr>
          </a:p>
          <a:p>
            <a:r>
              <a:rPr lang="en-US" dirty="0"/>
              <a:t>CHECK FOR DP/FLEX</a:t>
            </a:r>
          </a:p>
          <a:p>
            <a:pPr lvl="1"/>
            <a:r>
              <a:rPr lang="en-US" dirty="0"/>
              <a:t>FLEX MUST HAVE POSITION INDICATED</a:t>
            </a:r>
          </a:p>
          <a:p>
            <a:r>
              <a:rPr lang="en-US" dirty="0">
                <a:solidFill>
                  <a:srgbClr val="FF0000"/>
                </a:solidFill>
              </a:rPr>
              <a:t>MAKE SURE ALL DEFENSIVE POSITIONS LISTED</a:t>
            </a:r>
          </a:p>
        </p:txBody>
      </p:sp>
    </p:spTree>
    <p:extLst>
      <p:ext uri="{BB962C8B-B14F-4D97-AF65-F5344CB8AC3E}">
        <p14:creationId xmlns:p14="http://schemas.microsoft.com/office/powerpoint/2010/main" val="2067448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1" fontAlgn="auto" latinLnBrk="0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 FOR FIRST INITIAL/NAME, LAST NAME FOR EACH PLAYER</a:t>
            </a:r>
            <a:endParaRPr lang="en-US" sz="3200" dirty="0">
              <a:effectLst/>
            </a:endParaRPr>
          </a:p>
          <a:p>
            <a:pPr rtl="0" eaLnBrk="1" latinLnBrk="0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CHECK FOR DP/FLEX</a:t>
            </a:r>
            <a:endParaRPr lang="en-US" sz="3600" dirty="0">
              <a:effectLst/>
            </a:endParaRPr>
          </a:p>
          <a:p>
            <a:pPr lvl="1" rtl="0" eaLnBrk="1" latinLnBrk="0" hangingPunct="1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FLEX MUST HAVE POSITION INDICATED</a:t>
            </a:r>
            <a:endParaRPr lang="en-US" sz="3200" dirty="0">
              <a:effectLst/>
            </a:endParaRPr>
          </a:p>
          <a:p>
            <a:r>
              <a:rPr lang="en-US" dirty="0"/>
              <a:t>MAKE SURE ALL DEFENSIVE POSITIONS LISTED</a:t>
            </a:r>
          </a:p>
          <a:p>
            <a:r>
              <a:rPr lang="en-US" dirty="0">
                <a:solidFill>
                  <a:srgbClr val="FF0000"/>
                </a:solidFill>
              </a:rPr>
              <a:t>NO DUPLICATE NUMBERS</a:t>
            </a:r>
          </a:p>
        </p:txBody>
      </p:sp>
    </p:spTree>
    <p:extLst>
      <p:ext uri="{BB962C8B-B14F-4D97-AF65-F5344CB8AC3E}">
        <p14:creationId xmlns:p14="http://schemas.microsoft.com/office/powerpoint/2010/main" val="1886355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1" fontAlgn="auto" latinLnBrk="0" hangingPunct="1"/>
            <a:r>
              <a:rPr lang="en-US" kern="1200" dirty="0">
                <a:solidFill>
                  <a:schemeClr val="tx1"/>
                </a:solidFill>
                <a:effectLst/>
              </a:rPr>
              <a:t>CHECK FOR FIRST INITIAL/NAME, LAST NAME FOR EACH PLAYER</a:t>
            </a:r>
            <a:endParaRPr lang="en-US" dirty="0">
              <a:effectLst/>
            </a:endParaRPr>
          </a:p>
          <a:p>
            <a:pPr rtl="0" eaLnBrk="1" latinLnBrk="0" hangingPunct="1"/>
            <a:r>
              <a:rPr lang="en-US" kern="1200" dirty="0">
                <a:solidFill>
                  <a:schemeClr val="tx1"/>
                </a:solidFill>
                <a:effectLst/>
              </a:rPr>
              <a:t>CHECK FOR DP/FLEX</a:t>
            </a:r>
            <a:endParaRPr lang="en-US" dirty="0">
              <a:effectLst/>
            </a:endParaRPr>
          </a:p>
          <a:p>
            <a:pPr lvl="1" rtl="0" eaLnBrk="1" latinLnBrk="0" hangingPunct="1"/>
            <a:r>
              <a:rPr lang="en-US" kern="1200" dirty="0">
                <a:solidFill>
                  <a:schemeClr val="tx1"/>
                </a:solidFill>
                <a:effectLst/>
              </a:rPr>
              <a:t>FLEX MUST HAVE POSITION INDICATED</a:t>
            </a:r>
            <a:endParaRPr lang="en-US" dirty="0">
              <a:effectLst/>
            </a:endParaRPr>
          </a:p>
          <a:p>
            <a:pPr rtl="0" eaLnBrk="1" latinLnBrk="0" hangingPunct="1"/>
            <a:r>
              <a:rPr lang="en-US" kern="1200" dirty="0">
                <a:solidFill>
                  <a:schemeClr val="tx1"/>
                </a:solidFill>
                <a:effectLst/>
              </a:rPr>
              <a:t>MAKE SURE ALL DEFENSIVE POSITIONS LISTED</a:t>
            </a:r>
            <a:endParaRPr lang="en-US" dirty="0">
              <a:effectLst/>
            </a:endParaRPr>
          </a:p>
          <a:p>
            <a:r>
              <a:rPr lang="en-US" kern="1200" dirty="0">
                <a:solidFill>
                  <a:schemeClr val="tx1"/>
                </a:solidFill>
                <a:effectLst/>
              </a:rPr>
              <a:t>NO DUPLICATE NUMBERS</a:t>
            </a:r>
          </a:p>
          <a:p>
            <a:r>
              <a:rPr lang="en-US" dirty="0">
                <a:solidFill>
                  <a:srgbClr val="FF0000"/>
                </a:solidFill>
              </a:rPr>
              <a:t>NOTE STARTING PITCHER</a:t>
            </a:r>
          </a:p>
        </p:txBody>
      </p:sp>
    </p:spTree>
    <p:extLst>
      <p:ext uri="{BB962C8B-B14F-4D97-AF65-F5344CB8AC3E}">
        <p14:creationId xmlns:p14="http://schemas.microsoft.com/office/powerpoint/2010/main" val="4007505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BEFORE THE PARKING LOT:</a:t>
            </a:r>
          </a:p>
          <a:p>
            <a:pPr marL="0" indent="0">
              <a:buNone/>
            </a:pPr>
            <a:r>
              <a:rPr lang="en-US" dirty="0"/>
              <a:t>	- Call or Text your partner AT LEAST 48 hrs. 	PRIOR to the game to confirm arrival time 	and parking/meeting location</a:t>
            </a:r>
          </a:p>
          <a:p>
            <a:pPr marL="0" indent="0">
              <a:buNone/>
            </a:pPr>
            <a:r>
              <a:rPr lang="en-US" dirty="0"/>
              <a:t>	- Call or Text your partner on game day if 	you 	are delayed to reassure him/her of your 	arrival</a:t>
            </a:r>
          </a:p>
          <a:p>
            <a:r>
              <a:rPr lang="en-US" dirty="0">
                <a:solidFill>
                  <a:srgbClr val="FF0000"/>
                </a:solidFill>
              </a:rPr>
              <a:t>Always give your Assigning Committee AS MUCH NOTICE as possible in the event of a turn-back</a:t>
            </a:r>
          </a:p>
        </p:txBody>
      </p:sp>
    </p:spTree>
    <p:extLst>
      <p:ext uri="{BB962C8B-B14F-4D97-AF65-F5344CB8AC3E}">
        <p14:creationId xmlns:p14="http://schemas.microsoft.com/office/powerpoint/2010/main" val="5820560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1" fontAlgn="auto" latinLnBrk="0" hangingPunct="1"/>
            <a:r>
              <a:rPr lang="en-US" kern="1200" dirty="0">
                <a:solidFill>
                  <a:schemeClr val="tx1"/>
                </a:solidFill>
                <a:effectLst/>
              </a:rPr>
              <a:t>CHECK FOR FIRST INITIAL/NAME, LAST NAME FOR EACH PLAYER</a:t>
            </a:r>
            <a:endParaRPr lang="en-US" dirty="0">
              <a:effectLst/>
            </a:endParaRPr>
          </a:p>
          <a:p>
            <a:pPr rtl="0" eaLnBrk="1" latinLnBrk="0" hangingPunct="1"/>
            <a:r>
              <a:rPr lang="en-US" kern="1200" dirty="0">
                <a:solidFill>
                  <a:schemeClr val="tx1"/>
                </a:solidFill>
                <a:effectLst/>
              </a:rPr>
              <a:t>CHECK FOR DP/FLEX</a:t>
            </a:r>
            <a:endParaRPr lang="en-US" dirty="0">
              <a:effectLst/>
            </a:endParaRPr>
          </a:p>
          <a:p>
            <a:pPr lvl="1" rtl="0" eaLnBrk="1" latinLnBrk="0" hangingPunct="1"/>
            <a:r>
              <a:rPr lang="en-US" kern="1200" dirty="0">
                <a:solidFill>
                  <a:schemeClr val="tx1"/>
                </a:solidFill>
                <a:effectLst/>
              </a:rPr>
              <a:t>FLEX MUST HAVE POSITION INDICATED</a:t>
            </a:r>
            <a:endParaRPr lang="en-US" dirty="0">
              <a:effectLst/>
            </a:endParaRPr>
          </a:p>
          <a:p>
            <a:pPr rtl="0" eaLnBrk="1" latinLnBrk="0" hangingPunct="1"/>
            <a:r>
              <a:rPr lang="en-US" kern="1200" dirty="0">
                <a:solidFill>
                  <a:schemeClr val="tx1"/>
                </a:solidFill>
                <a:effectLst/>
              </a:rPr>
              <a:t>MAKE SURE ALL DEFENSIVE POSITIONS LISTED</a:t>
            </a:r>
            <a:endParaRPr lang="en-US" dirty="0">
              <a:effectLst/>
            </a:endParaRPr>
          </a:p>
          <a:p>
            <a:r>
              <a:rPr lang="en-US" kern="1200" dirty="0">
                <a:solidFill>
                  <a:schemeClr val="tx1"/>
                </a:solidFill>
                <a:effectLst/>
              </a:rPr>
              <a:t>NO DUPLICATE NUMBERS</a:t>
            </a:r>
          </a:p>
          <a:p>
            <a:r>
              <a:rPr lang="en-US" dirty="0"/>
              <a:t>NOTE STARTING PITCHER</a:t>
            </a:r>
          </a:p>
          <a:p>
            <a:r>
              <a:rPr lang="en-US" dirty="0">
                <a:solidFill>
                  <a:srgbClr val="FF0000"/>
                </a:solidFill>
              </a:rPr>
              <a:t>NOTE STARTING CATCHER</a:t>
            </a:r>
          </a:p>
        </p:txBody>
      </p:sp>
    </p:spTree>
    <p:extLst>
      <p:ext uri="{BB962C8B-B14F-4D97-AF65-F5344CB8AC3E}">
        <p14:creationId xmlns:p14="http://schemas.microsoft.com/office/powerpoint/2010/main" val="2574582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ASK IF ANY CHANGES NEED TO BE MADE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606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 IF ANY CHANGES NEED TO BE MADE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IF YES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796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ASK IF ANY CHANGES NEED TO BE MADE</a:t>
            </a:r>
          </a:p>
          <a:p>
            <a:endParaRPr lang="en-US" dirty="0"/>
          </a:p>
          <a:p>
            <a:r>
              <a:rPr lang="en-US" dirty="0"/>
              <a:t>IF YES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COACH NEEDS TO DO THIS RIGHT NOW, OR RISK A FUTURE WARNING, THEN A BENCH RESTRICTION, IF QUESTIONED AND A CORRECTION WAS NEEDED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4079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AFTER COACH HAS FINISHED MAKING CHANGES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8568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COACH HAS FINISHED MAKING CHANGES 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ASK AGAIN IF COACH IS GOOD WITH THE LINEUP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243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COACH HAS FINISHED MAKING CHANGES </a:t>
            </a:r>
          </a:p>
          <a:p>
            <a:endParaRPr lang="en-US" dirty="0"/>
          </a:p>
          <a:p>
            <a:r>
              <a:rPr lang="en-US" dirty="0"/>
              <a:t>ASK AGAIN IF COACH IS GOOD WITH THE LINEUP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BETTER GET A YES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346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/>
              <a:t>REPEAT THOSE STEPS FOR THE </a:t>
            </a:r>
          </a:p>
          <a:p>
            <a:pPr marL="0" indent="0">
              <a:buNone/>
            </a:pPr>
            <a:r>
              <a:rPr lang="en-US" sz="4800" dirty="0"/>
              <a:t>VISITING TEAM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869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905000"/>
            <a:ext cx="8305800" cy="2667000"/>
          </a:xfrm>
        </p:spPr>
        <p:txBody>
          <a:bodyPr>
            <a:normAutofit/>
          </a:bodyPr>
          <a:lstStyle/>
          <a:p>
            <a:r>
              <a:rPr lang="en-US" sz="5400" b="1" u="sng" dirty="0"/>
              <a:t>ANNOUNCE</a:t>
            </a:r>
            <a:r>
              <a:rPr lang="en-US" sz="6000" b="1" u="sng" dirty="0"/>
              <a:t>:  </a:t>
            </a:r>
            <a:r>
              <a:rPr lang="en-US" sz="6000" dirty="0"/>
              <a:t>               </a:t>
            </a:r>
            <a:r>
              <a:rPr lang="en-US" sz="4800" dirty="0"/>
              <a:t>“THE LINEUPS ARE </a:t>
            </a:r>
            <a:r>
              <a:rPr lang="en-US" sz="4800" dirty="0">
                <a:highlight>
                  <a:srgbClr val="00FF00"/>
                </a:highlight>
              </a:rPr>
              <a:t>OFFICIAL</a:t>
            </a:r>
            <a:r>
              <a:rPr lang="en-US" sz="4800" dirty="0"/>
              <a:t>.”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5F03B7-5991-139D-06DB-465904DE6234}"/>
              </a:ext>
            </a:extLst>
          </p:cNvPr>
          <p:cNvSpPr txBox="1"/>
          <p:nvPr/>
        </p:nvSpPr>
        <p:spPr>
          <a:xfrm>
            <a:off x="5486400" y="48768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Suggest changing “legal” to “official.” Book language.</a:t>
            </a:r>
          </a:p>
        </p:txBody>
      </p:sp>
    </p:spTree>
    <p:extLst>
      <p:ext uri="{BB962C8B-B14F-4D97-AF65-F5344CB8AC3E}">
        <p14:creationId xmlns:p14="http://schemas.microsoft.com/office/powerpoint/2010/main" val="8840306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ASK HOME COACH FIRST</a:t>
            </a:r>
          </a:p>
          <a:p>
            <a:endParaRPr lang="en-US" sz="4000" dirty="0"/>
          </a:p>
          <a:p>
            <a:r>
              <a:rPr lang="en-US" sz="4000" dirty="0"/>
              <a:t>ARE ALL YOUR PLAYERS PROPERLY AND LEGALLY EQUIPPED PER NFHS RULES TODAY</a:t>
            </a:r>
          </a:p>
          <a:p>
            <a:endParaRPr lang="en-US" sz="4000" dirty="0"/>
          </a:p>
          <a:p>
            <a:r>
              <a:rPr lang="en-US" sz="4000" dirty="0"/>
              <a:t>YOU MUST GET A VERBAL “YES”</a:t>
            </a:r>
          </a:p>
        </p:txBody>
      </p:sp>
    </p:spTree>
    <p:extLst>
      <p:ext uri="{BB962C8B-B14F-4D97-AF65-F5344CB8AC3E}">
        <p14:creationId xmlns:p14="http://schemas.microsoft.com/office/powerpoint/2010/main" val="51039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/>
              <a:t>UPON ARRIVAL, CONFIRM POSITIONS IN THE FIELD IN THE EVENT YOUR PARTNER HAS ANY PHYSICAL DIFFICULTIES AND NEEDS TO “SWAP”</a:t>
            </a:r>
          </a:p>
          <a:p>
            <a:r>
              <a:rPr lang="en-US" dirty="0"/>
              <a:t>PARK IN A SAFE LOCATION AND SECURE YOUR VEHICLE!</a:t>
            </a:r>
          </a:p>
          <a:p>
            <a:r>
              <a:rPr lang="en-US" dirty="0"/>
              <a:t>BASE UMPIRE SHOULD RUN AN EQUIPMENT CHECK BEFORE BOTH UMPIRES LOCK THEIR CARS AND HEAD FOR THE FIELD: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071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THEN ASK THE VISITING COACH THE SAME THING</a:t>
            </a:r>
          </a:p>
          <a:p>
            <a:endParaRPr lang="en-US" sz="4000" dirty="0"/>
          </a:p>
          <a:p>
            <a:r>
              <a:rPr lang="en-US" sz="4000" dirty="0"/>
              <a:t>YOU MUST GET A VERBAL “YES”</a:t>
            </a:r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67202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ASK HOME TEAM FIRST</a:t>
            </a:r>
          </a:p>
          <a:p>
            <a:endParaRPr lang="en-US" sz="4000" dirty="0"/>
          </a:p>
          <a:p>
            <a:r>
              <a:rPr lang="en-US" sz="4000" dirty="0"/>
              <a:t>IS ALL YOUR TEAM’S EQUIPMENT LEGAL PER NFHS RULES TO PLAY TODAY’S GAME</a:t>
            </a:r>
          </a:p>
          <a:p>
            <a:endParaRPr lang="en-US" sz="4000" dirty="0"/>
          </a:p>
          <a:p>
            <a:r>
              <a:rPr lang="en-US" sz="4000" dirty="0"/>
              <a:t>YOU MUST GET A VERBAL “YES”</a:t>
            </a:r>
          </a:p>
        </p:txBody>
      </p:sp>
    </p:spTree>
    <p:extLst>
      <p:ext uri="{BB962C8B-B14F-4D97-AF65-F5344CB8AC3E}">
        <p14:creationId xmlns:p14="http://schemas.microsoft.com/office/powerpoint/2010/main" val="22688893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THEN ASK THE VISITING COACH THE SAME THING </a:t>
            </a:r>
          </a:p>
          <a:p>
            <a:endParaRPr lang="en-US" sz="4000" dirty="0"/>
          </a:p>
          <a:p>
            <a:r>
              <a:rPr lang="en-US" sz="4000" dirty="0"/>
              <a:t>YOU MUST GET A VERBAL “YES”</a:t>
            </a:r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93510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ASK THE HOME COACH PRE-CONTEST MEDICAL PREPAREDNESS QUESTIONS – see pregame card…</a:t>
            </a:r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24206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ASK THE HOME COACH PRE-CONTEST MEDICAL PREPAREDNESS QUESTIONS – see pregame card…</a:t>
            </a:r>
          </a:p>
          <a:p>
            <a:r>
              <a:rPr lang="en-US" dirty="0">
                <a:solidFill>
                  <a:srgbClr val="FF0000"/>
                </a:solidFill>
              </a:rPr>
              <a:t>IS THERE A  “QUALIFIED MEDICAL PRACTITIONER” (QMP) ON SITE?</a:t>
            </a: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11960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ASK THE HOME COACH PRE-CONTEST MEDICAL PREPAREDNESS QUESTIONS – see pregame card…</a:t>
            </a:r>
          </a:p>
          <a:p>
            <a:r>
              <a:rPr lang="en-US" dirty="0"/>
              <a:t>IS THERE A  “QUALIFIED MEDICAL PRACTITIONER” (QMP) ON SITE?</a:t>
            </a:r>
          </a:p>
          <a:p>
            <a:r>
              <a:rPr lang="en-US" dirty="0">
                <a:solidFill>
                  <a:srgbClr val="FF0000"/>
                </a:solidFill>
              </a:rPr>
              <a:t>IS THERE AN EMERGENCY ACTION PLAN (EAP) IN PLACE?</a:t>
            </a:r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995184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100" dirty="0"/>
              <a:t>ASK THE HOME COACH PRE-CONTEST MEDICAL PREPAREDNESS QUESTIONS – see pregame card…</a:t>
            </a:r>
          </a:p>
          <a:p>
            <a:r>
              <a:rPr lang="en-US" sz="4100" dirty="0"/>
              <a:t>IS THERE A  “QUALIFIED MEDICAL PRACTITIONER” (QMP) ON SITE?</a:t>
            </a:r>
          </a:p>
          <a:p>
            <a:r>
              <a:rPr lang="en-US" sz="4100" dirty="0"/>
              <a:t>IS THERE AN EMERGENCY ACTION PLAN (EAP) IN PLACE?</a:t>
            </a:r>
          </a:p>
          <a:p>
            <a:r>
              <a:rPr lang="en-US" sz="4100" dirty="0">
                <a:solidFill>
                  <a:srgbClr val="FF0000"/>
                </a:solidFill>
              </a:rPr>
              <a:t>IS THERE AN AUTOMATED EXTERNAL DEFIBRILLATOR (AED) AVAILABLE AND ACCESSIBLE?</a:t>
            </a:r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229644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sz="4600" dirty="0"/>
              <a:t>ASK THE HOME COACH PRE-CONTEST MEDICAL PREPAREDNESS QUESTIONS – see pregame card…</a:t>
            </a:r>
          </a:p>
          <a:p>
            <a:r>
              <a:rPr lang="en-US" sz="4600" dirty="0"/>
              <a:t>IS THERE A  “QUALIFIED MEDICAL PRACTITIONER” (QMP) ON SITE?</a:t>
            </a:r>
          </a:p>
          <a:p>
            <a:r>
              <a:rPr lang="en-US" sz="4600" dirty="0"/>
              <a:t>IS THERE AN EMERGENCY ACTION PLAN (EAP) IN PLACE?</a:t>
            </a:r>
          </a:p>
          <a:p>
            <a:r>
              <a:rPr lang="en-US" sz="4600" dirty="0"/>
              <a:t>IS THERE AN AUTOMATED EXTERNAL DEFIBRILLATOR (AED) AVAILABLE AND ACCESSIBLE?</a:t>
            </a:r>
          </a:p>
          <a:p>
            <a:r>
              <a:rPr lang="en-US" sz="4600" dirty="0">
                <a:solidFill>
                  <a:srgbClr val="FF0000"/>
                </a:solidFill>
              </a:rPr>
              <a:t>WHERE IS THE EMERGENCY ACCESS &amp; EGRESS POINT FOR THIS FACILITY?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243850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REMINDER TO BOTH REPRESENTATIVES</a:t>
            </a:r>
          </a:p>
          <a:p>
            <a:r>
              <a:rPr lang="en-US" dirty="0"/>
              <a:t>HUSTLE IN HUSTLE OUT</a:t>
            </a:r>
          </a:p>
          <a:p>
            <a:r>
              <a:rPr lang="en-US" dirty="0"/>
              <a:t>1 MINUTE BETWEEN INNINGS</a:t>
            </a:r>
          </a:p>
          <a:p>
            <a:r>
              <a:rPr lang="en-US" dirty="0"/>
              <a:t>GOOD SPORTSMANSHIP! THIS STARTS WITH US FOUR MODELING APPROPRIATE</a:t>
            </a:r>
            <a:r>
              <a:rPr lang="en-US" dirty="0">
                <a:highlight>
                  <a:srgbClr val="00FF00"/>
                </a:highlight>
              </a:rPr>
              <a:t>[BEHAVIOR AND?] </a:t>
            </a:r>
            <a:r>
              <a:rPr lang="en-US" dirty="0"/>
              <a:t>COMMUNICATION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QUESTIONS???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3757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r>
              <a:rPr lang="en-US" dirty="0"/>
              <a:t>LET BOTH REPRESENTATIVES KNOW: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AFTER A PLAY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079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LEFT SHIN GUARD</a:t>
            </a:r>
          </a:p>
          <a:p>
            <a:r>
              <a:rPr lang="en-US" sz="4400" dirty="0"/>
              <a:t>RIGHT SHIN GUARD</a:t>
            </a:r>
          </a:p>
          <a:p>
            <a:r>
              <a:rPr lang="en-US" sz="4400" dirty="0">
                <a:highlight>
                  <a:srgbClr val="00FF00"/>
                </a:highlight>
              </a:rPr>
              <a:t>BELOW-THE-WAIST PROTECTION</a:t>
            </a:r>
          </a:p>
          <a:p>
            <a:r>
              <a:rPr lang="en-US" sz="4400" dirty="0"/>
              <a:t>CHEST PROTECTOR</a:t>
            </a:r>
          </a:p>
          <a:p>
            <a:r>
              <a:rPr lang="en-US" sz="4400" dirty="0"/>
              <a:t>MASK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8FFB4B-C5A5-D30A-D3AF-4AC0BE4FBDA1}"/>
              </a:ext>
            </a:extLst>
          </p:cNvPr>
          <p:cNvSpPr txBox="1"/>
          <p:nvPr/>
        </p:nvSpPr>
        <p:spPr>
          <a:xfrm>
            <a:off x="5562600" y="43434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Suggested change from “CUP” to be gender neutral.</a:t>
            </a:r>
          </a:p>
        </p:txBody>
      </p:sp>
    </p:spTree>
    <p:extLst>
      <p:ext uri="{BB962C8B-B14F-4D97-AF65-F5344CB8AC3E}">
        <p14:creationId xmlns:p14="http://schemas.microsoft.com/office/powerpoint/2010/main" val="14742661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BOTH REPRESENTATIVES KNOW:</a:t>
            </a:r>
          </a:p>
          <a:p>
            <a:r>
              <a:rPr lang="en-US" dirty="0"/>
              <a:t>AFTER A PLAY </a:t>
            </a:r>
          </a:p>
          <a:p>
            <a:r>
              <a:rPr lang="en-US" dirty="0">
                <a:solidFill>
                  <a:srgbClr val="FF0000"/>
                </a:solidFill>
              </a:rPr>
              <a:t>IF YOU HAVE A QUESTION</a:t>
            </a:r>
          </a:p>
        </p:txBody>
      </p:sp>
    </p:spTree>
    <p:extLst>
      <p:ext uri="{BB962C8B-B14F-4D97-AF65-F5344CB8AC3E}">
        <p14:creationId xmlns:p14="http://schemas.microsoft.com/office/powerpoint/2010/main" val="26383798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BOTH REPRESENTATIVES KNOW:</a:t>
            </a:r>
          </a:p>
          <a:p>
            <a:r>
              <a:rPr lang="en-US" dirty="0"/>
              <a:t>AFTER A PLAY </a:t>
            </a:r>
          </a:p>
          <a:p>
            <a:r>
              <a:rPr lang="en-US" dirty="0"/>
              <a:t>IF YOU HAVE A QUESTION</a:t>
            </a:r>
          </a:p>
          <a:p>
            <a:r>
              <a:rPr lang="en-US" dirty="0">
                <a:solidFill>
                  <a:srgbClr val="FF0000"/>
                </a:solidFill>
              </a:rPr>
              <a:t>POLITELY REQUEST TIME</a:t>
            </a:r>
          </a:p>
        </p:txBody>
      </p:sp>
    </p:spTree>
    <p:extLst>
      <p:ext uri="{BB962C8B-B14F-4D97-AF65-F5344CB8AC3E}">
        <p14:creationId xmlns:p14="http://schemas.microsoft.com/office/powerpoint/2010/main" val="7433992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BOTH REPRESENTATIVES KNOW:</a:t>
            </a:r>
          </a:p>
          <a:p>
            <a:r>
              <a:rPr lang="en-US" dirty="0"/>
              <a:t>AFTER A PLAY </a:t>
            </a:r>
          </a:p>
          <a:p>
            <a:r>
              <a:rPr lang="en-US" dirty="0"/>
              <a:t>IF YOU HAVE A QUESTION</a:t>
            </a:r>
          </a:p>
          <a:p>
            <a:r>
              <a:rPr lang="en-US" dirty="0"/>
              <a:t>POLITELY REQUEST TIME</a:t>
            </a:r>
          </a:p>
          <a:p>
            <a:r>
              <a:rPr lang="en-US" dirty="0">
                <a:solidFill>
                  <a:srgbClr val="FF0000"/>
                </a:solidFill>
              </a:rPr>
              <a:t>WAIT FOR TIME TO BE GRANTED</a:t>
            </a:r>
          </a:p>
        </p:txBody>
      </p:sp>
    </p:spTree>
    <p:extLst>
      <p:ext uri="{BB962C8B-B14F-4D97-AF65-F5344CB8AC3E}">
        <p14:creationId xmlns:p14="http://schemas.microsoft.com/office/powerpoint/2010/main" val="3699923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A PLAY </a:t>
            </a:r>
          </a:p>
          <a:p>
            <a:r>
              <a:rPr lang="en-US" dirty="0"/>
              <a:t>IF YOU HAVE A QUESTION</a:t>
            </a:r>
          </a:p>
          <a:p>
            <a:r>
              <a:rPr lang="en-US" dirty="0"/>
              <a:t>POLITELY REQUEST TIME</a:t>
            </a:r>
          </a:p>
          <a:p>
            <a:r>
              <a:rPr lang="en-US" dirty="0"/>
              <a:t>WAIT FOR TIME TO BE GRANTED</a:t>
            </a:r>
          </a:p>
          <a:p>
            <a:r>
              <a:rPr lang="en-US" dirty="0">
                <a:solidFill>
                  <a:srgbClr val="FF0000"/>
                </a:solidFill>
              </a:rPr>
              <a:t>GO TO THE OFFICIAL WHO MADE THE CALL, THAT YOU HAVE THE QUESTION FOR… </a:t>
            </a:r>
          </a:p>
        </p:txBody>
      </p:sp>
    </p:spTree>
    <p:extLst>
      <p:ext uri="{BB962C8B-B14F-4D97-AF65-F5344CB8AC3E}">
        <p14:creationId xmlns:p14="http://schemas.microsoft.com/office/powerpoint/2010/main" val="8156494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A PLAY </a:t>
            </a:r>
          </a:p>
          <a:p>
            <a:r>
              <a:rPr lang="en-US" dirty="0"/>
              <a:t>IF YOU HAVE A QUESTION</a:t>
            </a:r>
          </a:p>
          <a:p>
            <a:r>
              <a:rPr lang="en-US" dirty="0"/>
              <a:t>POLITELY REQUEST TIME</a:t>
            </a:r>
          </a:p>
          <a:p>
            <a:r>
              <a:rPr lang="en-US" dirty="0"/>
              <a:t>WAIT FOR IT TO BE GRANTED</a:t>
            </a:r>
          </a:p>
          <a:p>
            <a:r>
              <a:rPr lang="en-US" dirty="0"/>
              <a:t>GO TO THE OFFICIAL THAT MADE THE CALL, THAT YOU HAVE THE QUESTION FOR… </a:t>
            </a:r>
          </a:p>
          <a:p>
            <a:r>
              <a:rPr lang="en-US" dirty="0">
                <a:solidFill>
                  <a:srgbClr val="FF0000"/>
                </a:solidFill>
              </a:rPr>
              <a:t>WE DON’T YELL ACROSS THE FIELD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AD8BE9-DAB0-A28A-80F9-3CE1B9D63B56}"/>
              </a:ext>
            </a:extLst>
          </p:cNvPr>
          <p:cNvSpPr txBox="1"/>
          <p:nvPr/>
        </p:nvSpPr>
        <p:spPr>
          <a:xfrm>
            <a:off x="6019800" y="1524000"/>
            <a:ext cx="228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Perhaps insert language here about the head coach initiating these discussions.</a:t>
            </a:r>
          </a:p>
        </p:txBody>
      </p:sp>
    </p:spTree>
    <p:extLst>
      <p:ext uri="{BB962C8B-B14F-4D97-AF65-F5344CB8AC3E}">
        <p14:creationId xmlns:p14="http://schemas.microsoft.com/office/powerpoint/2010/main" val="14829516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BOTH REPRESENTATIVES KNOW:</a:t>
            </a:r>
          </a:p>
          <a:p>
            <a:r>
              <a:rPr lang="en-US" dirty="0">
                <a:solidFill>
                  <a:srgbClr val="FF0000"/>
                </a:solidFill>
              </a:rPr>
              <a:t>IF MY PARTNER AND I NEED TO GET TOGETHER WE WILL.</a:t>
            </a:r>
          </a:p>
        </p:txBody>
      </p:sp>
    </p:spTree>
    <p:extLst>
      <p:ext uri="{BB962C8B-B14F-4D97-AF65-F5344CB8AC3E}">
        <p14:creationId xmlns:p14="http://schemas.microsoft.com/office/powerpoint/2010/main" val="13599722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BOTH REPRESENTATIVES KNOW:</a:t>
            </a:r>
          </a:p>
          <a:p>
            <a:r>
              <a:rPr lang="en-US" dirty="0"/>
              <a:t>IF MY PARTNER AND I NEED TO GET TOGETHER WE WILL.</a:t>
            </a:r>
          </a:p>
          <a:p>
            <a:r>
              <a:rPr lang="en-US" dirty="0">
                <a:solidFill>
                  <a:srgbClr val="FF0000"/>
                </a:solidFill>
              </a:rPr>
              <a:t>OUR GOAL IS TO TRY OUR BEST TO “GET IT RIGHT!”</a:t>
            </a:r>
          </a:p>
        </p:txBody>
      </p:sp>
    </p:spTree>
    <p:extLst>
      <p:ext uri="{BB962C8B-B14F-4D97-AF65-F5344CB8AC3E}">
        <p14:creationId xmlns:p14="http://schemas.microsoft.com/office/powerpoint/2010/main" val="3124362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 COACH WILL GO OVER GROUND RULES</a:t>
            </a:r>
          </a:p>
          <a:p>
            <a:r>
              <a:rPr lang="en-US" dirty="0">
                <a:solidFill>
                  <a:srgbClr val="FF0000"/>
                </a:solidFill>
              </a:rPr>
              <a:t>START BEHIND THE PLATE AND GO CLOCKWISE AROUND THE FIELD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9498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 COACH WILL GO OVER GROUND RULES</a:t>
            </a:r>
          </a:p>
          <a:p>
            <a:r>
              <a:rPr lang="en-US" dirty="0"/>
              <a:t>START BEHIND THE PLATE AND GO CLOCKWISE AROUND THE FIELD</a:t>
            </a:r>
          </a:p>
          <a:p>
            <a:r>
              <a:rPr lang="en-US" dirty="0">
                <a:solidFill>
                  <a:srgbClr val="FF0000"/>
                </a:solidFill>
              </a:rPr>
              <a:t>GATES? GATES CLOSED?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730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 COACH WILL GO OVER GROUND RULES</a:t>
            </a:r>
          </a:p>
          <a:p>
            <a:r>
              <a:rPr lang="en-US" dirty="0"/>
              <a:t>START BEHIND THE PLATE AND GO CLOCKWISE AROUND THE FIELD</a:t>
            </a:r>
          </a:p>
          <a:p>
            <a:r>
              <a:rPr lang="en-US" dirty="0"/>
              <a:t>GATES? GATES CLOSED?</a:t>
            </a:r>
          </a:p>
          <a:p>
            <a:r>
              <a:rPr lang="en-US" dirty="0">
                <a:solidFill>
                  <a:srgbClr val="FF0000"/>
                </a:solidFill>
              </a:rPr>
              <a:t>DO COACHES EXTEND THE DUGOUT? BOTH SIDES?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32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BRUSH</a:t>
            </a:r>
          </a:p>
          <a:p>
            <a:r>
              <a:rPr lang="en-US" sz="4000" dirty="0"/>
              <a:t>INDICATOR</a:t>
            </a:r>
          </a:p>
          <a:p>
            <a:r>
              <a:rPr lang="en-US" sz="4000" dirty="0"/>
              <a:t>WRITING UTENSILS</a:t>
            </a:r>
          </a:p>
          <a:p>
            <a:r>
              <a:rPr lang="en-US" sz="4000" dirty="0"/>
              <a:t>LINEUP CARD HOLDER</a:t>
            </a:r>
          </a:p>
          <a:p>
            <a:r>
              <a:rPr lang="en-US" sz="4000" dirty="0"/>
              <a:t>ZIPPER PULLED UP</a:t>
            </a:r>
          </a:p>
          <a:p>
            <a:r>
              <a:rPr lang="en-US" sz="4000" dirty="0"/>
              <a:t>CAR KEYS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3721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 COACH WILL GO OVER GROUND RULES</a:t>
            </a:r>
          </a:p>
          <a:p>
            <a:r>
              <a:rPr lang="en-US" dirty="0"/>
              <a:t>START BEHIND THE PLATE AND GO CLOCKWISE AROUND THE FIELD</a:t>
            </a:r>
          </a:p>
          <a:p>
            <a:r>
              <a:rPr lang="en-US" dirty="0"/>
              <a:t>GATES? GATES CLOSED?</a:t>
            </a:r>
          </a:p>
          <a:p>
            <a:r>
              <a:rPr lang="en-US" dirty="0"/>
              <a:t>DO COACHES EXTEND THE DUGOUT? BOTH SIDES?</a:t>
            </a:r>
          </a:p>
          <a:p>
            <a:r>
              <a:rPr lang="en-US" dirty="0">
                <a:solidFill>
                  <a:srgbClr val="FF0000"/>
                </a:solidFill>
              </a:rPr>
              <a:t>BOTH TEAMS RETRIEVE FOUL BALLS?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69816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ASK YOUR PARTNER IF YOU MISSED ANYTHING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THEY SHOULD SAY NO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BUT YOU MAY HAVE MISSED SOMETHING</a:t>
            </a:r>
          </a:p>
        </p:txBody>
      </p:sp>
    </p:spTree>
    <p:extLst>
      <p:ext uri="{BB962C8B-B14F-4D97-AF65-F5344CB8AC3E}">
        <p14:creationId xmlns:p14="http://schemas.microsoft.com/office/powerpoint/2010/main" val="9644060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YOU AND YOUR PARTNER SHOULD WISH BOTH REPRESENTATIVES WELL, e.g. - “HAVE A GREAT GAME!”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HOME TEAM TAKES THE FIELD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116156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KNUCKLE PUMP YOUR PARTNER AND WISH HIM/HER WELL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LOCATE THE OFFICIAL SCOREKEEPER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9131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highlight>
                  <a:srgbClr val="00FF00"/>
                </a:highlight>
              </a:rPr>
              <a:t>PITCHER GETS UP TO FIVE WARM-UP PITCHES </a:t>
            </a:r>
          </a:p>
          <a:p>
            <a:pPr marL="0" indent="0">
              <a:buNone/>
            </a:pPr>
            <a:r>
              <a:rPr lang="en-US" dirty="0"/>
              <a:t>IF POSSIBLE, LOOK AT PITCHES 2 AND 3 FROM THE RIGHT </a:t>
            </a:r>
            <a:r>
              <a:rPr lang="en-US" dirty="0">
                <a:highlight>
                  <a:srgbClr val="00FF00"/>
                </a:highlight>
              </a:rPr>
              <a:t>BATTER’S BOX </a:t>
            </a:r>
            <a:r>
              <a:rPr lang="en-US" dirty="0"/>
              <a:t>SLOT </a:t>
            </a:r>
          </a:p>
          <a:p>
            <a:pPr marL="0" indent="0">
              <a:buNone/>
            </a:pPr>
            <a:r>
              <a:rPr lang="en-US" dirty="0"/>
              <a:t>LOOK AT PITCH 4 FROM THE LEFT </a:t>
            </a:r>
            <a:r>
              <a:rPr lang="en-US" dirty="0">
                <a:highlight>
                  <a:srgbClr val="00FF00"/>
                </a:highlight>
              </a:rPr>
              <a:t>BATTER’S BOX </a:t>
            </a:r>
            <a:r>
              <a:rPr lang="en-US" dirty="0"/>
              <a:t>SLOT </a:t>
            </a:r>
          </a:p>
          <a:p>
            <a:pPr marL="0" indent="0">
              <a:buNone/>
            </a:pPr>
            <a:r>
              <a:rPr lang="en-US" dirty="0"/>
              <a:t>LET CATCHER KNOW “BALLS IN, GOING DOWN”</a:t>
            </a:r>
          </a:p>
          <a:p>
            <a:pPr marL="0" indent="0">
              <a:buNone/>
            </a:pPr>
            <a:r>
              <a:rPr lang="en-US" dirty="0"/>
              <a:t>LET OFFENSE KNOW, “1 MORE PITCH”</a:t>
            </a:r>
          </a:p>
        </p:txBody>
      </p:sp>
    </p:spTree>
    <p:extLst>
      <p:ext uri="{BB962C8B-B14F-4D97-AF65-F5344CB8AC3E}">
        <p14:creationId xmlns:p14="http://schemas.microsoft.com/office/powerpoint/2010/main" val="45330224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AFTER THROW DOWN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BASE UMPIRE MOVES INTO </a:t>
            </a:r>
            <a:r>
              <a:rPr lang="en-US" dirty="0">
                <a:highlight>
                  <a:srgbClr val="00FF00"/>
                </a:highlight>
              </a:rPr>
              <a:t>STARTING “A” POSITION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INTRODUCE YOURSELF TO THE CATCHER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(DO THIS SAME ROUTINE FOR VISITING TEAM WHEN THEY TAKE THE FIELD IN THE BOTTOM OF THE INNING)</a:t>
            </a:r>
          </a:p>
        </p:txBody>
      </p:sp>
    </p:spTree>
    <p:extLst>
      <p:ext uri="{BB962C8B-B14F-4D97-AF65-F5344CB8AC3E}">
        <p14:creationId xmlns:p14="http://schemas.microsoft.com/office/powerpoint/2010/main" val="20866086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BRUSH PLATE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00433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BRUSH PLATE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SET YOUR INDICATOR TO ZERO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04621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BRUSH PLATE</a:t>
            </a:r>
          </a:p>
          <a:p>
            <a:pPr marL="0" indent="0">
              <a:buNone/>
            </a:pPr>
            <a:r>
              <a:rPr lang="en-US" sz="3600" dirty="0"/>
              <a:t>SET YOUR INDICATOR TO ZERO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CHECK FOR LOOSE EQUIPMENT LAYING AROUND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224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BRUSH PLATE</a:t>
            </a:r>
          </a:p>
          <a:p>
            <a:pPr marL="0" indent="0">
              <a:buNone/>
            </a:pPr>
            <a:r>
              <a:rPr lang="en-US" sz="3600" dirty="0"/>
              <a:t>SET YOUR INDICATOR TO ZERO</a:t>
            </a:r>
          </a:p>
          <a:p>
            <a:pPr marL="0" indent="0">
              <a:buNone/>
            </a:pPr>
            <a:r>
              <a:rPr lang="en-US" sz="3600" dirty="0"/>
              <a:t>CHECK FOR LOOSE EQUIPMENT LAYING AROUND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GATES ARE CLOSED IF THERE ARE GATES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922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 UMPIRE GEAR</a:t>
            </a:r>
          </a:p>
          <a:p>
            <a:pPr lvl="1"/>
            <a:r>
              <a:rPr lang="en-US" dirty="0"/>
              <a:t>BRUSH</a:t>
            </a:r>
          </a:p>
          <a:p>
            <a:pPr lvl="1"/>
            <a:r>
              <a:rPr lang="en-US" dirty="0"/>
              <a:t>INDICATOR</a:t>
            </a:r>
          </a:p>
          <a:p>
            <a:pPr lvl="1"/>
            <a:r>
              <a:rPr lang="en-US" dirty="0"/>
              <a:t>PEN AND PAPER FOR NOTES AND QUESTIONS </a:t>
            </a:r>
          </a:p>
          <a:p>
            <a:pPr lvl="2"/>
            <a:r>
              <a:rPr lang="en-US" dirty="0"/>
              <a:t>e.g. – PLAYER #’S IF LEAVE DUGOUT</a:t>
            </a:r>
          </a:p>
          <a:p>
            <a:pPr lvl="2"/>
            <a:r>
              <a:rPr lang="en-US" dirty="0"/>
              <a:t>?’S, </a:t>
            </a:r>
            <a:r>
              <a:rPr lang="en-US" dirty="0">
                <a:highlight>
                  <a:srgbClr val="00FF00"/>
                </a:highlight>
              </a:rPr>
              <a:t>TIPS</a:t>
            </a:r>
            <a:r>
              <a:rPr lang="en-US" dirty="0"/>
              <a:t> FOR PARTNER AFTER GAME</a:t>
            </a:r>
          </a:p>
        </p:txBody>
      </p:sp>
    </p:spTree>
    <p:extLst>
      <p:ext uri="{BB962C8B-B14F-4D97-AF65-F5344CB8AC3E}">
        <p14:creationId xmlns:p14="http://schemas.microsoft.com/office/powerpoint/2010/main" val="19034004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>
                <a:solidFill>
                  <a:srgbClr val="FF0000"/>
                </a:solidFill>
              </a:rPr>
              <a:t>MAKE SURE YOU HAVE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399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MAKE SURE YOU HAVE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NINE DEFENSIVE PLAYERS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02321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MAKE SURE YOU HAVE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NINE DEFENSIVE PLAYERS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 CATCHER IN THE CATCHER’S BOX READY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27848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MAKE SURE YOU HAVE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NINE DEFENSIVE PLAYERS</a:t>
            </a:r>
          </a:p>
          <a:p>
            <a:pPr marL="0" indent="0">
              <a:buNone/>
            </a:pPr>
            <a:r>
              <a:rPr lang="en-US" dirty="0"/>
              <a:t>A CATCHER IN THE CATCHER’S BOX READY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A BATTER WITH A LEGAL BAT IN THE BATTER’S BOX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25937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MAKE SURE YOU HAVE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NINE DEFENSIVE PLAYERS</a:t>
            </a:r>
          </a:p>
          <a:p>
            <a:pPr marL="0" indent="0">
              <a:buNone/>
            </a:pPr>
            <a:r>
              <a:rPr lang="en-US" dirty="0"/>
              <a:t>A CATCHER IN THE CATCHER’S BOX READY</a:t>
            </a:r>
          </a:p>
          <a:p>
            <a:pPr marL="0" indent="0">
              <a:buNone/>
            </a:pPr>
            <a:r>
              <a:rPr lang="en-US" dirty="0"/>
              <a:t>A BATTER WITH A LEGAL BAT IN THE BATTER’S BOX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THE STARTING PITCHER LISTED ON THE LINEUP CARD IN THE CIRCLE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AA8651-8DC6-CA5C-E279-BAE245155BD2}"/>
              </a:ext>
            </a:extLst>
          </p:cNvPr>
          <p:cNvSpPr txBox="1"/>
          <p:nvPr/>
        </p:nvSpPr>
        <p:spPr>
          <a:xfrm>
            <a:off x="4419600" y="5657478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Burden for this is on coaches/players, not umps.</a:t>
            </a:r>
          </a:p>
        </p:txBody>
      </p:sp>
    </p:spTree>
    <p:extLst>
      <p:ext uri="{BB962C8B-B14F-4D97-AF65-F5344CB8AC3E}">
        <p14:creationId xmlns:p14="http://schemas.microsoft.com/office/powerpoint/2010/main" val="114856699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 CHECK THAT YOUR PARTNER IS READY</a:t>
            </a:r>
          </a:p>
          <a:p>
            <a:pPr marL="0" indent="0">
              <a:buNone/>
            </a:pPr>
            <a:r>
              <a:rPr lang="en-US" sz="4000" dirty="0"/>
              <a:t> POINT TO PITCHER AND ANNOUNCE</a:t>
            </a:r>
            <a:r>
              <a:rPr lang="en-US" sz="3600" dirty="0"/>
              <a:t>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7200" dirty="0"/>
              <a:t>   🥎</a:t>
            </a:r>
            <a:r>
              <a:rPr lang="en-US" sz="7200" b="1" dirty="0">
                <a:solidFill>
                  <a:srgbClr val="FF0000"/>
                </a:solidFill>
              </a:rPr>
              <a:t>PLAY BALL! </a:t>
            </a:r>
            <a:r>
              <a:rPr lang="en-US" sz="7200" b="1" dirty="0"/>
              <a:t>🥎</a:t>
            </a:r>
          </a:p>
        </p:txBody>
      </p:sp>
    </p:spTree>
    <p:extLst>
      <p:ext uri="{BB962C8B-B14F-4D97-AF65-F5344CB8AC3E}">
        <p14:creationId xmlns:p14="http://schemas.microsoft.com/office/powerpoint/2010/main" val="383568616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BE AMICABLE</a:t>
            </a:r>
          </a:p>
        </p:txBody>
      </p:sp>
    </p:spTree>
    <p:extLst>
      <p:ext uri="{BB962C8B-B14F-4D97-AF65-F5344CB8AC3E}">
        <p14:creationId xmlns:p14="http://schemas.microsoft.com/office/powerpoint/2010/main" val="418902174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BE AMICABLE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BE APPROACHABLE</a:t>
            </a:r>
          </a:p>
        </p:txBody>
      </p:sp>
    </p:spTree>
    <p:extLst>
      <p:ext uri="{BB962C8B-B14F-4D97-AF65-F5344CB8AC3E}">
        <p14:creationId xmlns:p14="http://schemas.microsoft.com/office/powerpoint/2010/main" val="325551517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BE AMICABLE</a:t>
            </a:r>
          </a:p>
          <a:p>
            <a:pPr marL="0" indent="0">
              <a:buNone/>
            </a:pPr>
            <a:r>
              <a:rPr lang="en-US" sz="3600" dirty="0"/>
              <a:t>BE APPROACHABLE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BE COURTEOUS</a:t>
            </a:r>
          </a:p>
        </p:txBody>
      </p:sp>
    </p:spTree>
    <p:extLst>
      <p:ext uri="{BB962C8B-B14F-4D97-AF65-F5344CB8AC3E}">
        <p14:creationId xmlns:p14="http://schemas.microsoft.com/office/powerpoint/2010/main" val="390898375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BE AMICABLE</a:t>
            </a:r>
          </a:p>
          <a:p>
            <a:pPr marL="0" indent="0">
              <a:buNone/>
            </a:pPr>
            <a:r>
              <a:rPr lang="en-US" sz="3600" dirty="0"/>
              <a:t>BE APPROACHABLE</a:t>
            </a:r>
          </a:p>
          <a:p>
            <a:pPr marL="0" indent="0">
              <a:buNone/>
            </a:pPr>
            <a:r>
              <a:rPr lang="en-US" sz="3600" dirty="0"/>
              <a:t>BE COURTEOUS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BE PROFESSIONAL</a:t>
            </a:r>
          </a:p>
        </p:txBody>
      </p:sp>
    </p:spTree>
    <p:extLst>
      <p:ext uri="{BB962C8B-B14F-4D97-AF65-F5344CB8AC3E}">
        <p14:creationId xmlns:p14="http://schemas.microsoft.com/office/powerpoint/2010/main" val="2724007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3599"/>
            <a:ext cx="8229600" cy="23622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7200" b="1" dirty="0">
                <a:solidFill>
                  <a:srgbClr val="FF0000"/>
                </a:solidFill>
              </a:rPr>
              <a:t>TAKE THE </a:t>
            </a:r>
          </a:p>
          <a:p>
            <a:pPr marL="0" indent="0" algn="ctr">
              <a:buNone/>
            </a:pPr>
            <a:r>
              <a:rPr lang="en-US" sz="7200" b="1" dirty="0">
                <a:solidFill>
                  <a:srgbClr val="FF0000"/>
                </a:solidFill>
              </a:rPr>
              <a:t>FIELD TOGETHER!!!</a:t>
            </a:r>
          </a:p>
        </p:txBody>
      </p:sp>
    </p:spTree>
    <p:extLst>
      <p:ext uri="{BB962C8B-B14F-4D97-AF65-F5344CB8AC3E}">
        <p14:creationId xmlns:p14="http://schemas.microsoft.com/office/powerpoint/2010/main" val="201812304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BE AMICABLE</a:t>
            </a:r>
          </a:p>
          <a:p>
            <a:pPr marL="0" indent="0">
              <a:buNone/>
            </a:pPr>
            <a:r>
              <a:rPr lang="en-US" sz="3600" dirty="0"/>
              <a:t>BE APPROACHABLE</a:t>
            </a:r>
          </a:p>
          <a:p>
            <a:pPr marL="0" indent="0">
              <a:buNone/>
            </a:pPr>
            <a:r>
              <a:rPr lang="en-US" sz="3600" dirty="0"/>
              <a:t>BE COURTEOUS</a:t>
            </a:r>
          </a:p>
          <a:p>
            <a:pPr marL="0" indent="0">
              <a:buNone/>
            </a:pPr>
            <a:r>
              <a:rPr lang="en-US" sz="3600" dirty="0"/>
              <a:t>BE PROFESSIONAL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BE CONSISTENT!</a:t>
            </a:r>
          </a:p>
        </p:txBody>
      </p:sp>
    </p:spTree>
    <p:extLst>
      <p:ext uri="{BB962C8B-B14F-4D97-AF65-F5344CB8AC3E}">
        <p14:creationId xmlns:p14="http://schemas.microsoft.com/office/powerpoint/2010/main" val="200924693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BE AMICABLE</a:t>
            </a:r>
          </a:p>
          <a:p>
            <a:pPr marL="0" indent="0">
              <a:buNone/>
            </a:pPr>
            <a:r>
              <a:rPr lang="en-US" sz="3600" dirty="0"/>
              <a:t>BE APPROACHABLE</a:t>
            </a:r>
          </a:p>
          <a:p>
            <a:pPr marL="0" indent="0">
              <a:buNone/>
            </a:pPr>
            <a:r>
              <a:rPr lang="en-US" sz="3600" dirty="0"/>
              <a:t>BE COURTEOUS</a:t>
            </a:r>
          </a:p>
          <a:p>
            <a:pPr marL="0" indent="0">
              <a:buNone/>
            </a:pPr>
            <a:r>
              <a:rPr lang="en-US" sz="3600" dirty="0"/>
              <a:t>BE PROFESSIONAL</a:t>
            </a:r>
          </a:p>
          <a:p>
            <a:pPr marL="0" indent="0">
              <a:buNone/>
            </a:pPr>
            <a:r>
              <a:rPr lang="en-US" sz="3600" dirty="0"/>
              <a:t>BE CONSISTENT!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DON’T SUCK!</a:t>
            </a:r>
          </a:p>
        </p:txBody>
      </p:sp>
    </p:spTree>
    <p:extLst>
      <p:ext uri="{BB962C8B-B14F-4D97-AF65-F5344CB8AC3E}">
        <p14:creationId xmlns:p14="http://schemas.microsoft.com/office/powerpoint/2010/main" val="268012467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BE AMICABLE</a:t>
            </a:r>
          </a:p>
          <a:p>
            <a:pPr marL="0" indent="0">
              <a:buNone/>
            </a:pPr>
            <a:r>
              <a:rPr lang="en-US" sz="3600" dirty="0"/>
              <a:t>BE APPROACHABLE</a:t>
            </a:r>
          </a:p>
          <a:p>
            <a:pPr marL="0" indent="0">
              <a:buNone/>
            </a:pPr>
            <a:r>
              <a:rPr lang="en-US" sz="3600" dirty="0"/>
              <a:t>BE COURTEOUS</a:t>
            </a:r>
          </a:p>
          <a:p>
            <a:pPr marL="0" indent="0">
              <a:buNone/>
            </a:pPr>
            <a:r>
              <a:rPr lang="en-US" sz="3600" dirty="0"/>
              <a:t>BE PROFESSIONAL</a:t>
            </a:r>
          </a:p>
          <a:p>
            <a:pPr marL="0" indent="0">
              <a:buNone/>
            </a:pPr>
            <a:r>
              <a:rPr lang="en-US" sz="3600" dirty="0"/>
              <a:t>BE CONSISTENT!</a:t>
            </a:r>
          </a:p>
          <a:p>
            <a:pPr marL="0" indent="0">
              <a:buNone/>
            </a:pPr>
            <a:r>
              <a:rPr lang="en-US" sz="3600" dirty="0"/>
              <a:t>DON’T SUCK!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BUT, MOST OF ALL…</a:t>
            </a:r>
          </a:p>
        </p:txBody>
      </p:sp>
    </p:spTree>
    <p:extLst>
      <p:ext uri="{BB962C8B-B14F-4D97-AF65-F5344CB8AC3E}">
        <p14:creationId xmlns:p14="http://schemas.microsoft.com/office/powerpoint/2010/main" val="17428919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</a:t>
            </a:r>
            <a:r>
              <a:rPr lang="en-US" sz="3600" dirty="0"/>
              <a:t>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533400"/>
            <a:ext cx="6923468" cy="5791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9600" b="1" dirty="0"/>
              <a:t>     </a:t>
            </a:r>
          </a:p>
          <a:p>
            <a:pPr marL="0" indent="0">
              <a:buNone/>
            </a:pPr>
            <a:r>
              <a:rPr lang="en-US" sz="11400" b="1" dirty="0"/>
              <a:t>  HAVE FUN!</a:t>
            </a:r>
          </a:p>
          <a:p>
            <a:pPr marL="0" indent="0">
              <a:buNone/>
            </a:pPr>
            <a:r>
              <a:rPr lang="en-US" sz="9600" dirty="0"/>
              <a:t>           🥎</a:t>
            </a:r>
            <a:endParaRPr lang="en-US" sz="9600" b="1" dirty="0"/>
          </a:p>
        </p:txBody>
      </p:sp>
    </p:spTree>
    <p:extLst>
      <p:ext uri="{BB962C8B-B14F-4D97-AF65-F5344CB8AC3E}">
        <p14:creationId xmlns:p14="http://schemas.microsoft.com/office/powerpoint/2010/main" val="2912014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BE ON THE FIELD AT LEAST 10-15 MINUTES BEFORE GAME TIME</a:t>
            </a:r>
          </a:p>
          <a:p>
            <a:r>
              <a:rPr lang="en-US" dirty="0"/>
              <a:t>LOOK OVER THE FIELD: FENCES, PITCHER’S CIRCLE, BATTER’S AND CATCHER’S BOXES, FOUL LINES, DUGOUTS AND BE PREPARED FOR THE GAME</a:t>
            </a:r>
          </a:p>
          <a:p>
            <a:r>
              <a:rPr lang="en-US" dirty="0"/>
              <a:t>GREET THE PLAYERS AND COACHES AND BE AMICABLE – INFORMAL INTRODUCTIONS ARE OK</a:t>
            </a:r>
          </a:p>
          <a:p>
            <a:r>
              <a:rPr lang="en-US" dirty="0"/>
              <a:t>MEET THE GAME ADMINISTRATOR AND REVIEW HOST TEAM’S PREGAME PROCESS</a:t>
            </a:r>
          </a:p>
        </p:txBody>
      </p:sp>
    </p:spTree>
    <p:extLst>
      <p:ext uri="{BB962C8B-B14F-4D97-AF65-F5344CB8AC3E}">
        <p14:creationId xmlns:p14="http://schemas.microsoft.com/office/powerpoint/2010/main" val="1434898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SAZSUA </a:t>
            </a:r>
            <a:r>
              <a:rPr lang="en-US" sz="3600" dirty="0"/>
              <a:t>- PARKING LOT TO FIRST PITCH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PLATE UMPIRE STANDS BEHIND THE PLATE LOOKING INTO CENTER FIELD; LEADS PRE-GAME CONFERENCE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BASE UMPIRE STANDS IN FRONT OF PLATE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BASE UMPIRE SHOULD CLEAN PLATE WITH BRUSH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CD9B32D-432B-EE9C-6772-0CC685D7BC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27" r="21266"/>
          <a:stretch/>
        </p:blipFill>
        <p:spPr>
          <a:xfrm>
            <a:off x="5817407" y="2057400"/>
            <a:ext cx="3048001" cy="30511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5EF3DB8-9096-E2D0-5496-DC58B915E714}"/>
              </a:ext>
            </a:extLst>
          </p:cNvPr>
          <p:cNvSpPr txBox="1"/>
          <p:nvPr/>
        </p:nvSpPr>
        <p:spPr>
          <a:xfrm>
            <a:off x="6477000" y="5715000"/>
            <a:ext cx="2388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00FF00"/>
                </a:highlight>
              </a:rPr>
              <a:t>Added this graphic, which I had from one of my presentations.</a:t>
            </a:r>
          </a:p>
        </p:txBody>
      </p:sp>
    </p:spTree>
    <p:extLst>
      <p:ext uri="{BB962C8B-B14F-4D97-AF65-F5344CB8AC3E}">
        <p14:creationId xmlns:p14="http://schemas.microsoft.com/office/powerpoint/2010/main" val="3283877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2237</Words>
  <Application>Microsoft Office PowerPoint</Application>
  <PresentationFormat>On-screen Show (4:3)</PresentationFormat>
  <Paragraphs>363</Paragraphs>
  <Slides>73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7" baseType="lpstr">
      <vt:lpstr>Arial</vt:lpstr>
      <vt:lpstr>Calibri</vt:lpstr>
      <vt:lpstr>Wingdings</vt:lpstr>
      <vt:lpstr>Office Theme</vt:lpstr>
      <vt:lpstr>SAZSUA 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-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  <vt:lpstr>SAZSUA PARKING LOT TO FIRST PITCH</vt:lpstr>
    </vt:vector>
  </TitlesOfParts>
  <Company>Bronlyn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Fronzaglio</dc:creator>
  <cp:lastModifiedBy>Tony Sullivan</cp:lastModifiedBy>
  <cp:revision>50</cp:revision>
  <dcterms:created xsi:type="dcterms:W3CDTF">2013-08-15T18:09:54Z</dcterms:created>
  <dcterms:modified xsi:type="dcterms:W3CDTF">2024-01-13T18:14:10Z</dcterms:modified>
</cp:coreProperties>
</file>