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0" r:id="rId5"/>
    <p:sldId id="261" r:id="rId6"/>
    <p:sldId id="262" r:id="rId7"/>
    <p:sldId id="263" r:id="rId8"/>
    <p:sldId id="265" r:id="rId9"/>
    <p:sldId id="266" r:id="rId10"/>
    <p:sldId id="267" r:id="rId11"/>
    <p:sldId id="268" r:id="rId12"/>
    <p:sldId id="269"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2" d="100"/>
          <a:sy n="82" d="100"/>
        </p:scale>
        <p:origin x="720"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8C501-5554-400D-8AD6-ABDE9E5D2634}"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771CE-532A-4BB7-AC17-3FBF175C4B77}" type="slidenum">
              <a:rPr lang="en-US" smtClean="0"/>
              <a:t>‹#›</a:t>
            </a:fld>
            <a:endParaRPr lang="en-US"/>
          </a:p>
        </p:txBody>
      </p:sp>
    </p:spTree>
    <p:extLst>
      <p:ext uri="{BB962C8B-B14F-4D97-AF65-F5344CB8AC3E}">
        <p14:creationId xmlns:p14="http://schemas.microsoft.com/office/powerpoint/2010/main" val="207518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discuss IFF</a:t>
            </a:r>
          </a:p>
          <a:p>
            <a:r>
              <a:rPr lang="en-US" dirty="0"/>
              <a:t>Want to make it simple and meaningful</a:t>
            </a:r>
          </a:p>
        </p:txBody>
      </p:sp>
      <p:sp>
        <p:nvSpPr>
          <p:cNvPr id="4" name="Slide Number Placeholder 3"/>
          <p:cNvSpPr>
            <a:spLocks noGrp="1"/>
          </p:cNvSpPr>
          <p:nvPr>
            <p:ph type="sldNum" sz="quarter" idx="5"/>
          </p:nvPr>
        </p:nvSpPr>
        <p:spPr/>
        <p:txBody>
          <a:bodyPr/>
          <a:lstStyle/>
          <a:p>
            <a:fld id="{1C6771CE-532A-4BB7-AC17-3FBF175C4B77}" type="slidenum">
              <a:rPr lang="en-US" smtClean="0"/>
              <a:t>1</a:t>
            </a:fld>
            <a:endParaRPr lang="en-US"/>
          </a:p>
        </p:txBody>
      </p:sp>
    </p:spTree>
    <p:extLst>
      <p:ext uri="{BB962C8B-B14F-4D97-AF65-F5344CB8AC3E}">
        <p14:creationId xmlns:p14="http://schemas.microsoft.com/office/powerpoint/2010/main" val="152442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Rule requires a thorough understanding of numerous definitions from Rule 2</a:t>
            </a:r>
          </a:p>
          <a:p>
            <a:r>
              <a:rPr lang="en-US" dirty="0"/>
              <a:t>Must be a fair fly</a:t>
            </a:r>
          </a:p>
          <a:p>
            <a:r>
              <a:rPr lang="en-US" dirty="0"/>
              <a:t>Can be caught with ordinary effort BUT DOESN’T REQUIRE AN ACTUAL CATCH</a:t>
            </a:r>
          </a:p>
          <a:p>
            <a:r>
              <a:rPr lang="en-US" dirty="0"/>
              <a:t>1 and 2 or bases loaded, less than 2 outs</a:t>
            </a:r>
          </a:p>
        </p:txBody>
      </p:sp>
      <p:sp>
        <p:nvSpPr>
          <p:cNvPr id="4" name="Slide Number Placeholder 3"/>
          <p:cNvSpPr>
            <a:spLocks noGrp="1"/>
          </p:cNvSpPr>
          <p:nvPr>
            <p:ph type="sldNum" sz="quarter" idx="5"/>
          </p:nvPr>
        </p:nvSpPr>
        <p:spPr/>
        <p:txBody>
          <a:bodyPr/>
          <a:lstStyle/>
          <a:p>
            <a:fld id="{1C6771CE-532A-4BB7-AC17-3FBF175C4B77}" type="slidenum">
              <a:rPr lang="en-US" smtClean="0"/>
              <a:t>2</a:t>
            </a:fld>
            <a:endParaRPr lang="en-US"/>
          </a:p>
        </p:txBody>
      </p:sp>
    </p:spTree>
    <p:extLst>
      <p:ext uri="{BB962C8B-B14F-4D97-AF65-F5344CB8AC3E}">
        <p14:creationId xmlns:p14="http://schemas.microsoft.com/office/powerpoint/2010/main" val="381172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 remains Live, runners can advance at own risk</a:t>
            </a:r>
          </a:p>
        </p:txBody>
      </p:sp>
      <p:sp>
        <p:nvSpPr>
          <p:cNvPr id="4" name="Slide Number Placeholder 3"/>
          <p:cNvSpPr>
            <a:spLocks noGrp="1"/>
          </p:cNvSpPr>
          <p:nvPr>
            <p:ph type="sldNum" sz="quarter" idx="5"/>
          </p:nvPr>
        </p:nvSpPr>
        <p:spPr/>
        <p:txBody>
          <a:bodyPr/>
          <a:lstStyle/>
          <a:p>
            <a:fld id="{1C6771CE-532A-4BB7-AC17-3FBF175C4B77}" type="slidenum">
              <a:rPr lang="en-US" smtClean="0"/>
              <a:t>3</a:t>
            </a:fld>
            <a:endParaRPr lang="en-US"/>
          </a:p>
        </p:txBody>
      </p:sp>
    </p:spTree>
    <p:extLst>
      <p:ext uri="{BB962C8B-B14F-4D97-AF65-F5344CB8AC3E}">
        <p14:creationId xmlns:p14="http://schemas.microsoft.com/office/powerpoint/2010/main" val="384282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BATTED BALL that reaches an APPRECIABLE HEIGHT</a:t>
            </a:r>
          </a:p>
          <a:p>
            <a:r>
              <a:rPr lang="en-US" dirty="0"/>
              <a:t>Contact with bat, no intent to contact is required</a:t>
            </a:r>
          </a:p>
        </p:txBody>
      </p:sp>
      <p:sp>
        <p:nvSpPr>
          <p:cNvPr id="4" name="Slide Number Placeholder 3"/>
          <p:cNvSpPr>
            <a:spLocks noGrp="1"/>
          </p:cNvSpPr>
          <p:nvPr>
            <p:ph type="sldNum" sz="quarter" idx="5"/>
          </p:nvPr>
        </p:nvSpPr>
        <p:spPr/>
        <p:txBody>
          <a:bodyPr/>
          <a:lstStyle/>
          <a:p>
            <a:fld id="{1C6771CE-532A-4BB7-AC17-3FBF175C4B77}" type="slidenum">
              <a:rPr lang="en-US" smtClean="0"/>
              <a:t>5</a:t>
            </a:fld>
            <a:endParaRPr lang="en-US"/>
          </a:p>
        </p:txBody>
      </p:sp>
    </p:spTree>
    <p:extLst>
      <p:ext uri="{BB962C8B-B14F-4D97-AF65-F5344CB8AC3E}">
        <p14:creationId xmlns:p14="http://schemas.microsoft.com/office/powerpoint/2010/main" val="276490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 by position of ball relative to foul line</a:t>
            </a:r>
          </a:p>
          <a:p>
            <a:r>
              <a:rPr lang="en-US" dirty="0"/>
              <a:t>Position of fielder is not relevant</a:t>
            </a:r>
          </a:p>
        </p:txBody>
      </p:sp>
      <p:sp>
        <p:nvSpPr>
          <p:cNvPr id="4" name="Slide Number Placeholder 3"/>
          <p:cNvSpPr>
            <a:spLocks noGrp="1"/>
          </p:cNvSpPr>
          <p:nvPr>
            <p:ph type="sldNum" sz="quarter" idx="5"/>
          </p:nvPr>
        </p:nvSpPr>
        <p:spPr/>
        <p:txBody>
          <a:bodyPr/>
          <a:lstStyle/>
          <a:p>
            <a:fld id="{1C6771CE-532A-4BB7-AC17-3FBF175C4B77}" type="slidenum">
              <a:rPr lang="en-US" smtClean="0"/>
              <a:t>7</a:t>
            </a:fld>
            <a:endParaRPr lang="en-US"/>
          </a:p>
        </p:txBody>
      </p:sp>
    </p:spTree>
    <p:extLst>
      <p:ext uri="{BB962C8B-B14F-4D97-AF65-F5344CB8AC3E}">
        <p14:creationId xmlns:p14="http://schemas.microsoft.com/office/powerpoint/2010/main" val="75811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043E7-A4C3-2902-5295-ABC1128644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A07494-F532-6BD4-189A-A8555BFB1F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5B597B-66B9-867B-6080-3AEE870C8CB3}"/>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5" name="Footer Placeholder 4">
            <a:extLst>
              <a:ext uri="{FF2B5EF4-FFF2-40B4-BE49-F238E27FC236}">
                <a16:creationId xmlns:a16="http://schemas.microsoft.com/office/drawing/2014/main" id="{505EB789-D919-7F97-8D26-46D64CCB0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1B18B-C848-9AC0-5275-D5FCD9AF99D5}"/>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1458633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2ABE-ADBD-BD4B-36EB-7427BC5ED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1AD26B-2281-3305-86A3-407F404237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2671A-E4FC-ECF2-6DDF-C3641B564430}"/>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5" name="Footer Placeholder 4">
            <a:extLst>
              <a:ext uri="{FF2B5EF4-FFF2-40B4-BE49-F238E27FC236}">
                <a16:creationId xmlns:a16="http://schemas.microsoft.com/office/drawing/2014/main" id="{ADDC4E00-D9BB-EC4C-FAF0-4F4B119B6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18FC9-16EE-8A7F-D27E-FF83D5952D35}"/>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2121396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CB4FB6-842B-F35E-F517-5109B70AE9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4B4926-78B4-700C-C415-335118CFC1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93F67-8FD2-E745-3A8D-D7B36975FEC8}"/>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5" name="Footer Placeholder 4">
            <a:extLst>
              <a:ext uri="{FF2B5EF4-FFF2-40B4-BE49-F238E27FC236}">
                <a16:creationId xmlns:a16="http://schemas.microsoft.com/office/drawing/2014/main" id="{E1556D5A-6F11-C545-1CBB-FE8BC81E7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1C6F2-FAF6-4B29-31F0-97203079CC65}"/>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152105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679A5-5769-57F8-F288-3C6860F6A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6B6B31-3119-4682-4414-ABA141181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1D0AB-2ED7-13D8-B321-005E75382CF4}"/>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5" name="Footer Placeholder 4">
            <a:extLst>
              <a:ext uri="{FF2B5EF4-FFF2-40B4-BE49-F238E27FC236}">
                <a16:creationId xmlns:a16="http://schemas.microsoft.com/office/drawing/2014/main" id="{BFB751C1-204E-89EB-EAF1-23A756E78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BD787-C74F-9E51-1E58-124BC8E28285}"/>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2018864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A525-871C-FBFC-237A-4A7AA5A3D5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63350E-5275-652D-C11B-F14E0162AF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AE6FC7-CD7A-4CD5-325C-8A8E5A2AF004}"/>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5" name="Footer Placeholder 4">
            <a:extLst>
              <a:ext uri="{FF2B5EF4-FFF2-40B4-BE49-F238E27FC236}">
                <a16:creationId xmlns:a16="http://schemas.microsoft.com/office/drawing/2014/main" id="{1532E04D-61D5-72DA-CD7B-FBCAEF6D8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38950-3D0F-D6C9-BA1C-F5F7B7BDA577}"/>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815403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4467C-7C7F-AF04-B483-98A4C4626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14B27-87E6-F7BF-F3F8-337CC54017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7377B-FA00-D179-7C6A-339D1BB1BB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DB501C-DC32-23A1-F485-2198FC0A27B7}"/>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6" name="Footer Placeholder 5">
            <a:extLst>
              <a:ext uri="{FF2B5EF4-FFF2-40B4-BE49-F238E27FC236}">
                <a16:creationId xmlns:a16="http://schemas.microsoft.com/office/drawing/2014/main" id="{5EC52013-70B6-EB92-BF1C-88987C3E80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4C455B-B9D2-EA4A-F248-B7E8D2C5BAC0}"/>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764835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2445-AD68-B755-A16B-8F1525139B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49B345-2768-B0B5-37B5-A6F88AB24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DE679C-8AA0-F868-B332-8B7ECA54B6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B007E2-68D5-61C4-2EA5-A537D3747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D83CCC-F386-63B6-01B0-5345787CE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2DA367-E296-E5A9-87E3-09BC7C407E2B}"/>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8" name="Footer Placeholder 7">
            <a:extLst>
              <a:ext uri="{FF2B5EF4-FFF2-40B4-BE49-F238E27FC236}">
                <a16:creationId xmlns:a16="http://schemas.microsoft.com/office/drawing/2014/main" id="{1E1E3F93-DFCE-AD95-8A7F-15BE71B359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CCBB07-84DF-A434-2FB9-436024D8C25E}"/>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178606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A5956-09E6-4946-3808-BAA189B81D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FFA148-CF11-CA42-E9B8-1A6C381B6F4E}"/>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4" name="Footer Placeholder 3">
            <a:extLst>
              <a:ext uri="{FF2B5EF4-FFF2-40B4-BE49-F238E27FC236}">
                <a16:creationId xmlns:a16="http://schemas.microsoft.com/office/drawing/2014/main" id="{E890885A-26A4-CEF0-4E0C-5CB833F9FE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49F6B5-1AFD-D87C-2412-534D14EA9197}"/>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330427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86D88D-9BCD-4002-ABA9-E471705A4086}"/>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3" name="Footer Placeholder 2">
            <a:extLst>
              <a:ext uri="{FF2B5EF4-FFF2-40B4-BE49-F238E27FC236}">
                <a16:creationId xmlns:a16="http://schemas.microsoft.com/office/drawing/2014/main" id="{69F77C81-2946-5585-70AB-AD3AAA713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772FB3-750B-4131-280A-C856B459EA6B}"/>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127600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9C8B2-4D8E-4866-387A-BBE1ACE9CC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2FB9A4-BCF3-D438-4FB3-030CB0298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D62AC-399F-1212-5074-E36724C92B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9E0D7-56A9-41D1-B1B7-47F2EDE1E2A6}"/>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6" name="Footer Placeholder 5">
            <a:extLst>
              <a:ext uri="{FF2B5EF4-FFF2-40B4-BE49-F238E27FC236}">
                <a16:creationId xmlns:a16="http://schemas.microsoft.com/office/drawing/2014/main" id="{45F8BA18-CE62-89A5-7144-8E0DA7685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ED3F02-BCC5-9353-4D91-2FB9E94A4045}"/>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844117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3D93-C6DC-9823-DCC4-58B3686B7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E71979-D106-8DE0-FF53-46C7BF10D4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DDDF9-FDFE-1A7E-AFC3-BBF668BFC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CC281B-36E2-D79E-819E-C59002E3BDFF}"/>
              </a:ext>
            </a:extLst>
          </p:cNvPr>
          <p:cNvSpPr>
            <a:spLocks noGrp="1"/>
          </p:cNvSpPr>
          <p:nvPr>
            <p:ph type="dt" sz="half" idx="10"/>
          </p:nvPr>
        </p:nvSpPr>
        <p:spPr/>
        <p:txBody>
          <a:bodyPr/>
          <a:lstStyle/>
          <a:p>
            <a:fld id="{D8530FBB-22A7-49CE-A283-402A3A3B298E}" type="datetimeFigureOut">
              <a:rPr lang="en-US" smtClean="0"/>
              <a:t>2/6/2024</a:t>
            </a:fld>
            <a:endParaRPr lang="en-US"/>
          </a:p>
        </p:txBody>
      </p:sp>
      <p:sp>
        <p:nvSpPr>
          <p:cNvPr id="6" name="Footer Placeholder 5">
            <a:extLst>
              <a:ext uri="{FF2B5EF4-FFF2-40B4-BE49-F238E27FC236}">
                <a16:creationId xmlns:a16="http://schemas.microsoft.com/office/drawing/2014/main" id="{2E0CFE63-2AD1-3A67-247E-C107DDD3E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95518-872B-622A-632B-20BD2ECDEF79}"/>
              </a:ext>
            </a:extLst>
          </p:cNvPr>
          <p:cNvSpPr>
            <a:spLocks noGrp="1"/>
          </p:cNvSpPr>
          <p:nvPr>
            <p:ph type="sldNum" sz="quarter" idx="12"/>
          </p:nvPr>
        </p:nvSpPr>
        <p:spPr/>
        <p:txBody>
          <a:bodyPr/>
          <a:lstStyle/>
          <a:p>
            <a:fld id="{8F066D3F-A666-48AE-A8D3-B0A71118FB63}" type="slidenum">
              <a:rPr lang="en-US" smtClean="0"/>
              <a:t>‹#›</a:t>
            </a:fld>
            <a:endParaRPr lang="en-US"/>
          </a:p>
        </p:txBody>
      </p:sp>
    </p:spTree>
    <p:extLst>
      <p:ext uri="{BB962C8B-B14F-4D97-AF65-F5344CB8AC3E}">
        <p14:creationId xmlns:p14="http://schemas.microsoft.com/office/powerpoint/2010/main" val="259938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8D0D80-A61D-8292-BBDD-52E3A5B676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537019-FBBA-EF95-3A82-71E02773F5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9E44A-6CE2-6549-E5A9-DD02357F70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30FBB-22A7-49CE-A283-402A3A3B298E}" type="datetimeFigureOut">
              <a:rPr lang="en-US" smtClean="0"/>
              <a:t>2/6/2024</a:t>
            </a:fld>
            <a:endParaRPr lang="en-US"/>
          </a:p>
        </p:txBody>
      </p:sp>
      <p:sp>
        <p:nvSpPr>
          <p:cNvPr id="5" name="Footer Placeholder 4">
            <a:extLst>
              <a:ext uri="{FF2B5EF4-FFF2-40B4-BE49-F238E27FC236}">
                <a16:creationId xmlns:a16="http://schemas.microsoft.com/office/drawing/2014/main" id="{AA472A87-1F10-6F0D-B331-FED7EF03C3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267007-1F54-D638-222F-8685B4DAC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66D3F-A666-48AE-A8D3-B0A71118FB63}" type="slidenum">
              <a:rPr lang="en-US" smtClean="0"/>
              <a:t>‹#›</a:t>
            </a:fld>
            <a:endParaRPr lang="en-US"/>
          </a:p>
        </p:txBody>
      </p:sp>
    </p:spTree>
    <p:extLst>
      <p:ext uri="{BB962C8B-B14F-4D97-AF65-F5344CB8AC3E}">
        <p14:creationId xmlns:p14="http://schemas.microsoft.com/office/powerpoint/2010/main" val="3395459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66F8-27E4-5A50-1B7C-D4A0616FE524}"/>
              </a:ext>
            </a:extLst>
          </p:cNvPr>
          <p:cNvSpPr>
            <a:spLocks noGrp="1"/>
          </p:cNvSpPr>
          <p:nvPr>
            <p:ph type="ctrTitle"/>
          </p:nvPr>
        </p:nvSpPr>
        <p:spPr/>
        <p:txBody>
          <a:bodyPr>
            <a:noAutofit/>
          </a:bodyPr>
          <a:lstStyle/>
          <a:p>
            <a:r>
              <a:rPr lang="en-US" sz="9600" b="1" dirty="0">
                <a:latin typeface="Algerian" panose="04020705040A02060702" pitchFamily="82" charset="0"/>
              </a:rPr>
              <a:t>THE INFIELD </a:t>
            </a:r>
            <a:br>
              <a:rPr lang="en-US" sz="9600" b="1" dirty="0">
                <a:latin typeface="Algerian" panose="04020705040A02060702" pitchFamily="82" charset="0"/>
              </a:rPr>
            </a:br>
            <a:r>
              <a:rPr lang="en-US" sz="9600" b="1" dirty="0">
                <a:latin typeface="Algerian" panose="04020705040A02060702" pitchFamily="82" charset="0"/>
              </a:rPr>
              <a:t>FLY RULE</a:t>
            </a:r>
          </a:p>
        </p:txBody>
      </p:sp>
      <p:sp>
        <p:nvSpPr>
          <p:cNvPr id="3" name="Subtitle 2">
            <a:extLst>
              <a:ext uri="{FF2B5EF4-FFF2-40B4-BE49-F238E27FC236}">
                <a16:creationId xmlns:a16="http://schemas.microsoft.com/office/drawing/2014/main" id="{BD59E49C-961B-014F-2C11-2766D49395E2}"/>
              </a:ext>
            </a:extLst>
          </p:cNvPr>
          <p:cNvSpPr>
            <a:spLocks noGrp="1"/>
          </p:cNvSpPr>
          <p:nvPr>
            <p:ph type="subTitle" idx="1"/>
          </p:nvPr>
        </p:nvSpPr>
        <p:spPr/>
        <p:txBody>
          <a:bodyPr>
            <a:normAutofit fontScale="92500" lnSpcReduction="10000"/>
          </a:bodyPr>
          <a:lstStyle/>
          <a:p>
            <a:endParaRPr lang="en-US" sz="6000" dirty="0">
              <a:latin typeface="Arial Rounded MT Bold" panose="020F0704030504030204" pitchFamily="34" charset="0"/>
            </a:endParaRPr>
          </a:p>
          <a:p>
            <a:r>
              <a:rPr lang="en-US" sz="6000" dirty="0">
                <a:latin typeface="Arial Rounded MT Bold" panose="020F0704030504030204" pitchFamily="34" charset="0"/>
              </a:rPr>
              <a:t>(For Dummies)</a:t>
            </a:r>
          </a:p>
        </p:txBody>
      </p:sp>
      <p:pic>
        <p:nvPicPr>
          <p:cNvPr id="5" name="Graphic 4" descr="Winking face with solid fill with solid fill">
            <a:extLst>
              <a:ext uri="{FF2B5EF4-FFF2-40B4-BE49-F238E27FC236}">
                <a16:creationId xmlns:a16="http://schemas.microsoft.com/office/drawing/2014/main" id="{BC502845-1ADD-C059-9A03-96960E90E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2106" y="5015204"/>
            <a:ext cx="914400" cy="914400"/>
          </a:xfrm>
          <a:prstGeom prst="rect">
            <a:avLst/>
          </a:prstGeom>
        </p:spPr>
      </p:pic>
    </p:spTree>
    <p:extLst>
      <p:ext uri="{BB962C8B-B14F-4D97-AF65-F5344CB8AC3E}">
        <p14:creationId xmlns:p14="http://schemas.microsoft.com/office/powerpoint/2010/main" val="19329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3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1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10FC-3A7F-318A-F2C0-B4312E3B4BF7}"/>
              </a:ext>
            </a:extLst>
          </p:cNvPr>
          <p:cNvSpPr>
            <a:spLocks noGrp="1"/>
          </p:cNvSpPr>
          <p:nvPr>
            <p:ph type="title"/>
          </p:nvPr>
        </p:nvSpPr>
        <p:spPr>
          <a:xfrm>
            <a:off x="838200" y="365126"/>
            <a:ext cx="10515600" cy="651912"/>
          </a:xfrm>
        </p:spPr>
        <p:txBody>
          <a:bodyPr>
            <a:noAutofit/>
          </a:bodyPr>
          <a:lstStyle/>
          <a:p>
            <a:r>
              <a:rPr lang="en-US" dirty="0">
                <a:solidFill>
                  <a:schemeClr val="bg2">
                    <a:lumMod val="10000"/>
                  </a:schemeClr>
                </a:solidFill>
                <a:latin typeface="Arial Rounded MT Bold" panose="020F0704030504030204" pitchFamily="34" charset="0"/>
              </a:rPr>
              <a:t>INFIELD FLY MECHANICS</a:t>
            </a:r>
          </a:p>
        </p:txBody>
      </p:sp>
      <p:sp>
        <p:nvSpPr>
          <p:cNvPr id="3" name="Content Placeholder 2">
            <a:extLst>
              <a:ext uri="{FF2B5EF4-FFF2-40B4-BE49-F238E27FC236}">
                <a16:creationId xmlns:a16="http://schemas.microsoft.com/office/drawing/2014/main" id="{48388457-0A7B-F559-17F7-369D7963D262}"/>
              </a:ext>
            </a:extLst>
          </p:cNvPr>
          <p:cNvSpPr>
            <a:spLocks noGrp="1"/>
          </p:cNvSpPr>
          <p:nvPr>
            <p:ph idx="1"/>
          </p:nvPr>
        </p:nvSpPr>
        <p:spPr>
          <a:xfrm>
            <a:off x="838200" y="1371600"/>
            <a:ext cx="10515600" cy="5187820"/>
          </a:xfrm>
        </p:spPr>
        <p:txBody>
          <a:bodyPr>
            <a:normAutofit fontScale="92500" lnSpcReduction="10000"/>
          </a:bodyPr>
          <a:lstStyle/>
          <a:p>
            <a:r>
              <a:rPr lang="en-US" sz="3200" b="1" dirty="0"/>
              <a:t>Discuss in Pregame Meeting </a:t>
            </a:r>
          </a:p>
          <a:p>
            <a:endParaRPr lang="en-US" sz="1300" b="1" dirty="0"/>
          </a:p>
          <a:p>
            <a:r>
              <a:rPr lang="en-US" sz="3200" b="1" dirty="0"/>
              <a:t>Call “Infield fly, the batter is out, if fair!”  Call while ball is still in flight. Call loud enough so all runners on base can hear.</a:t>
            </a:r>
          </a:p>
          <a:p>
            <a:endParaRPr lang="en-US" sz="1200" b="1" dirty="0"/>
          </a:p>
          <a:p>
            <a:r>
              <a:rPr lang="en-US" sz="3200" b="1" dirty="0"/>
              <a:t>Raise right arm straight above your head with your hand in a fist (Signal F)</a:t>
            </a:r>
          </a:p>
          <a:p>
            <a:endParaRPr lang="en-US" sz="1200" b="1" dirty="0"/>
          </a:p>
          <a:p>
            <a:r>
              <a:rPr lang="en-US" sz="3200" b="1" dirty="0"/>
              <a:t>Which Umpire makes the Call?  Can either Umpire make the call?  </a:t>
            </a:r>
          </a:p>
          <a:p>
            <a:endParaRPr lang="en-US" sz="1200" b="1" dirty="0"/>
          </a:p>
          <a:p>
            <a:r>
              <a:rPr lang="en-US" sz="3500" b="1" dirty="0"/>
              <a:t>What happens if neither Umpire makes an INFIELD FLY call, but it should be an INFIELD FLY?</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01706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5AE0-B441-246A-C453-7E52C1799C15}"/>
              </a:ext>
            </a:extLst>
          </p:cNvPr>
          <p:cNvSpPr>
            <a:spLocks noGrp="1"/>
          </p:cNvSpPr>
          <p:nvPr>
            <p:ph type="title"/>
          </p:nvPr>
        </p:nvSpPr>
        <p:spPr>
          <a:xfrm>
            <a:off x="838200" y="365125"/>
            <a:ext cx="10515600" cy="791871"/>
          </a:xfrm>
        </p:spPr>
        <p:txBody>
          <a:bodyPr/>
          <a:lstStyle/>
          <a:p>
            <a:r>
              <a:rPr lang="en-US" dirty="0">
                <a:solidFill>
                  <a:schemeClr val="bg2">
                    <a:lumMod val="10000"/>
                  </a:schemeClr>
                </a:solidFill>
                <a:latin typeface="Arial Rounded MT Bold" panose="020F0704030504030204" pitchFamily="34" charset="0"/>
              </a:rPr>
              <a:t>Game Scenarios</a:t>
            </a:r>
          </a:p>
        </p:txBody>
      </p:sp>
      <p:sp>
        <p:nvSpPr>
          <p:cNvPr id="3" name="Content Placeholder 2">
            <a:extLst>
              <a:ext uri="{FF2B5EF4-FFF2-40B4-BE49-F238E27FC236}">
                <a16:creationId xmlns:a16="http://schemas.microsoft.com/office/drawing/2014/main" id="{05429F38-338A-AE86-FE61-4ECE7C651354}"/>
              </a:ext>
            </a:extLst>
          </p:cNvPr>
          <p:cNvSpPr>
            <a:spLocks noGrp="1"/>
          </p:cNvSpPr>
          <p:nvPr>
            <p:ph idx="1"/>
          </p:nvPr>
        </p:nvSpPr>
        <p:spPr/>
        <p:txBody>
          <a:bodyPr>
            <a:normAutofit/>
          </a:bodyPr>
          <a:lstStyle/>
          <a:p>
            <a:r>
              <a:rPr lang="en-US" b="1" dirty="0"/>
              <a:t>R1 on 2B and R2 on 1B, No Outs, B3 hits a high pop fly that is likely to fall in the infield  behind the pitcher, and the Short Stop yells “Help! I lost the ball in the sun!” The Pitcher, SS, 2B and CF (who was playing in) are all maneuvering to catch the ball.  Ruling?</a:t>
            </a:r>
          </a:p>
          <a:p>
            <a:endParaRPr lang="en-US" b="1" dirty="0"/>
          </a:p>
          <a:p>
            <a:r>
              <a:rPr lang="en-US" b="1" dirty="0"/>
              <a:t>Bases loaded, 1 Out, B4 hits a high pop fly that lands just foul between home and 1B, but the ball rolls and settles on the foul line, Pitcher then picks up he ball and throws to F3 who tags R3 while she is still standing on 1B, then F3 throws to F4 who tags R2 while she is standing 1 foot away from 2B.  Ruling?</a:t>
            </a:r>
          </a:p>
          <a:p>
            <a:pPr marL="0" indent="0">
              <a:buNone/>
            </a:pPr>
            <a:endParaRPr lang="en-US" dirty="0"/>
          </a:p>
        </p:txBody>
      </p:sp>
    </p:spTree>
    <p:extLst>
      <p:ext uri="{BB962C8B-B14F-4D97-AF65-F5344CB8AC3E}">
        <p14:creationId xmlns:p14="http://schemas.microsoft.com/office/powerpoint/2010/main" val="275942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2)">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2)">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0783-74F5-7C36-0AD9-671100F68ADB}"/>
              </a:ext>
            </a:extLst>
          </p:cNvPr>
          <p:cNvSpPr>
            <a:spLocks noGrp="1"/>
          </p:cNvSpPr>
          <p:nvPr>
            <p:ph type="title"/>
          </p:nvPr>
        </p:nvSpPr>
        <p:spPr>
          <a:xfrm>
            <a:off x="838200" y="93306"/>
            <a:ext cx="10515600" cy="905070"/>
          </a:xfrm>
        </p:spPr>
        <p:txBody>
          <a:bodyPr/>
          <a:lstStyle/>
          <a:p>
            <a:r>
              <a:rPr lang="en-US" dirty="0">
                <a:solidFill>
                  <a:schemeClr val="bg2">
                    <a:lumMod val="10000"/>
                  </a:schemeClr>
                </a:solidFill>
                <a:latin typeface="Arial Rounded MT Bold" panose="020F0704030504030204" pitchFamily="34" charset="0"/>
              </a:rPr>
              <a:t>Game Scenarios Continued</a:t>
            </a:r>
          </a:p>
        </p:txBody>
      </p:sp>
      <p:sp>
        <p:nvSpPr>
          <p:cNvPr id="3" name="Content Placeholder 2">
            <a:extLst>
              <a:ext uri="{FF2B5EF4-FFF2-40B4-BE49-F238E27FC236}">
                <a16:creationId xmlns:a16="http://schemas.microsoft.com/office/drawing/2014/main" id="{7B253F51-47F2-D484-6896-1EAF1958101F}"/>
              </a:ext>
            </a:extLst>
          </p:cNvPr>
          <p:cNvSpPr>
            <a:spLocks noGrp="1"/>
          </p:cNvSpPr>
          <p:nvPr>
            <p:ph idx="1"/>
          </p:nvPr>
        </p:nvSpPr>
        <p:spPr>
          <a:xfrm>
            <a:off x="838200" y="1278294"/>
            <a:ext cx="10515600" cy="5486400"/>
          </a:xfrm>
        </p:spPr>
        <p:txBody>
          <a:bodyPr>
            <a:normAutofit fontScale="92500"/>
          </a:bodyPr>
          <a:lstStyle/>
          <a:p>
            <a:r>
              <a:rPr lang="en-US" sz="3200" b="1" dirty="0"/>
              <a:t>It’s clear that the Assigning Committee doesn’t like you because they assigned you a game with me as your partner.  We have a great pregame where we discussed everything including the IFF Rule. You are the Plate Umpire and I am on the Bases.   Nonetheless in a closely contested game with 2 animated coaches, in the 5</a:t>
            </a:r>
            <a:r>
              <a:rPr lang="en-US" sz="3200" b="1" baseline="30000" dirty="0"/>
              <a:t>th</a:t>
            </a:r>
            <a:r>
              <a:rPr lang="en-US" sz="3200" b="1" dirty="0"/>
              <a:t> Inning with bases loaded and no outs, the trailing team is at bat and B6 hits a pop fly that questionably reaches an “appreciable height”, you believe the ball could never be caught with “ordinary effort”, and further the ball in flight is affected by swirling winds.  Yet despite all this I proudly, loudly and excitably call “Infield Fly.  The Batter is Out!” </a:t>
            </a:r>
          </a:p>
          <a:p>
            <a:endParaRPr lang="en-US" sz="1100" dirty="0"/>
          </a:p>
          <a:p>
            <a:r>
              <a:rPr lang="en-US" sz="3000" b="1" dirty="0">
                <a:solidFill>
                  <a:schemeClr val="bg2">
                    <a:lumMod val="10000"/>
                  </a:schemeClr>
                </a:solidFill>
                <a:latin typeface="Arial Rounded MT Bold" panose="020F0704030504030204" pitchFamily="34" charset="0"/>
              </a:rPr>
              <a:t>What is the proper mechanic to negate my Call??</a:t>
            </a:r>
          </a:p>
        </p:txBody>
      </p:sp>
    </p:spTree>
    <p:extLst>
      <p:ext uri="{BB962C8B-B14F-4D97-AF65-F5344CB8AC3E}">
        <p14:creationId xmlns:p14="http://schemas.microsoft.com/office/powerpoint/2010/main" val="4194765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4053-D1C6-F8E7-D6D3-8D558E5F5C38}"/>
              </a:ext>
            </a:extLst>
          </p:cNvPr>
          <p:cNvSpPr>
            <a:spLocks noGrp="1"/>
          </p:cNvSpPr>
          <p:nvPr>
            <p:ph type="title"/>
          </p:nvPr>
        </p:nvSpPr>
        <p:spPr/>
        <p:txBody>
          <a:bodyPr/>
          <a:lstStyle/>
          <a:p>
            <a:r>
              <a:rPr lang="en-US" dirty="0">
                <a:solidFill>
                  <a:schemeClr val="bg2">
                    <a:lumMod val="10000"/>
                  </a:schemeClr>
                </a:solidFill>
                <a:latin typeface="Arial Rounded MT Bold" panose="020F0704030504030204" pitchFamily="34" charset="0"/>
              </a:rPr>
              <a:t>Game Scenario Consequences</a:t>
            </a:r>
            <a:endParaRPr lang="en-US" dirty="0"/>
          </a:p>
        </p:txBody>
      </p:sp>
      <p:pic>
        <p:nvPicPr>
          <p:cNvPr id="5" name="Content Placeholder 4" descr="A cartoon face with a surprised expression&#10;&#10;Description automatically generated">
            <a:extLst>
              <a:ext uri="{FF2B5EF4-FFF2-40B4-BE49-F238E27FC236}">
                <a16:creationId xmlns:a16="http://schemas.microsoft.com/office/drawing/2014/main" id="{596627DA-78A7-8118-D7FA-51ACB159CB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9225" y="1825625"/>
            <a:ext cx="4153549" cy="4351338"/>
          </a:xfrm>
        </p:spPr>
      </p:pic>
    </p:spTree>
    <p:extLst>
      <p:ext uri="{BB962C8B-B14F-4D97-AF65-F5344CB8AC3E}">
        <p14:creationId xmlns:p14="http://schemas.microsoft.com/office/powerpoint/2010/main" val="3912836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9000" t="2000" r="18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C37B-DE90-E374-0E48-6E84DDAD8BC5}"/>
              </a:ext>
            </a:extLst>
          </p:cNvPr>
          <p:cNvSpPr>
            <a:spLocks noGrp="1"/>
          </p:cNvSpPr>
          <p:nvPr>
            <p:ph type="title"/>
          </p:nvPr>
        </p:nvSpPr>
        <p:spPr>
          <a:xfrm>
            <a:off x="1099457" y="2766218"/>
            <a:ext cx="10515600" cy="1325563"/>
          </a:xfrm>
        </p:spPr>
        <p:txBody>
          <a:bodyPr>
            <a:normAutofit/>
          </a:bodyPr>
          <a:lstStyle/>
          <a:p>
            <a:pPr algn="ctr"/>
            <a:r>
              <a:rPr lang="en-US" sz="4800" b="1" dirty="0">
                <a:latin typeface="Arial Rounded MT Bold" panose="020F0704030504030204" pitchFamily="34" charset="0"/>
              </a:rPr>
              <a:t>QUESTIONS?</a:t>
            </a:r>
          </a:p>
        </p:txBody>
      </p:sp>
    </p:spTree>
    <p:extLst>
      <p:ext uri="{BB962C8B-B14F-4D97-AF65-F5344CB8AC3E}">
        <p14:creationId xmlns:p14="http://schemas.microsoft.com/office/powerpoint/2010/main" val="202484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B5AF-9B88-1686-C257-1D8F198880F0}"/>
              </a:ext>
            </a:extLst>
          </p:cNvPr>
          <p:cNvSpPr>
            <a:spLocks noGrp="1"/>
          </p:cNvSpPr>
          <p:nvPr>
            <p:ph type="title"/>
          </p:nvPr>
        </p:nvSpPr>
        <p:spPr/>
        <p:txBody>
          <a:bodyPr/>
          <a:lstStyle/>
          <a:p>
            <a:r>
              <a:rPr lang="en-US" dirty="0">
                <a:solidFill>
                  <a:schemeClr val="bg2">
                    <a:lumMod val="10000"/>
                  </a:schemeClr>
                </a:solidFill>
                <a:latin typeface="Arial Rounded MT Bold" panose="020F0704030504030204" pitchFamily="34" charset="0"/>
              </a:rPr>
              <a:t>Rule 2-29 INFIELD FLY RULE</a:t>
            </a:r>
          </a:p>
        </p:txBody>
      </p:sp>
      <p:sp>
        <p:nvSpPr>
          <p:cNvPr id="3" name="Content Placeholder 2">
            <a:extLst>
              <a:ext uri="{FF2B5EF4-FFF2-40B4-BE49-F238E27FC236}">
                <a16:creationId xmlns:a16="http://schemas.microsoft.com/office/drawing/2014/main" id="{3A1010DB-7939-7D9C-20E8-DD9AFEAF2F8F}"/>
              </a:ext>
            </a:extLst>
          </p:cNvPr>
          <p:cNvSpPr>
            <a:spLocks noGrp="1"/>
          </p:cNvSpPr>
          <p:nvPr>
            <p:ph idx="1"/>
          </p:nvPr>
        </p:nvSpPr>
        <p:spPr>
          <a:xfrm>
            <a:off x="838200" y="1576873"/>
            <a:ext cx="10515600" cy="4916002"/>
          </a:xfrm>
        </p:spPr>
        <p:txBody>
          <a:bodyPr>
            <a:normAutofit/>
          </a:bodyPr>
          <a:lstStyle/>
          <a:p>
            <a:r>
              <a:rPr lang="en-US" sz="3200" b="1" dirty="0"/>
              <a:t>An infield fly, when declared by the umpire, is a FAIR FLY (not including a line drive or attempted bunt) that can be caught by an INFIELDER with ORDINARY EFFORT when runners are on first and second or all 3 bases, and before there are 2 outs.</a:t>
            </a:r>
          </a:p>
          <a:p>
            <a:endParaRPr lang="en-US" sz="3200" dirty="0"/>
          </a:p>
          <a:p>
            <a:r>
              <a:rPr lang="en-US" sz="3200" b="1" dirty="0"/>
              <a:t>Any defensive player positioned in the INFIELD at the time of the pitch shall be considered an infielder for purposes of this  rule.  The rule does not preclude outfielders from being permitted to make the catch.</a:t>
            </a:r>
          </a:p>
        </p:txBody>
      </p:sp>
    </p:spTree>
    <p:extLst>
      <p:ext uri="{BB962C8B-B14F-4D97-AF65-F5344CB8AC3E}">
        <p14:creationId xmlns:p14="http://schemas.microsoft.com/office/powerpoint/2010/main" val="342302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1CB6-FB82-E52E-0637-8FAA03A435D3}"/>
              </a:ext>
            </a:extLst>
          </p:cNvPr>
          <p:cNvSpPr>
            <a:spLocks noGrp="1"/>
          </p:cNvSpPr>
          <p:nvPr>
            <p:ph type="title"/>
          </p:nvPr>
        </p:nvSpPr>
        <p:spPr/>
        <p:txBody>
          <a:bodyPr/>
          <a:lstStyle/>
          <a:p>
            <a:r>
              <a:rPr lang="en-US" dirty="0">
                <a:solidFill>
                  <a:schemeClr val="bg2">
                    <a:lumMod val="10000"/>
                  </a:schemeClr>
                </a:solidFill>
                <a:latin typeface="Arial Rounded MT Bold" panose="020F0704030504030204" pitchFamily="34" charset="0"/>
              </a:rPr>
              <a:t>Rule 2-29 INFIELD FLY RULE (Continued)</a:t>
            </a:r>
          </a:p>
        </p:txBody>
      </p:sp>
      <p:sp>
        <p:nvSpPr>
          <p:cNvPr id="3" name="Content Placeholder 2">
            <a:extLst>
              <a:ext uri="{FF2B5EF4-FFF2-40B4-BE49-F238E27FC236}">
                <a16:creationId xmlns:a16="http://schemas.microsoft.com/office/drawing/2014/main" id="{E10C7831-90D7-92AB-2E03-7267CA0F5473}"/>
              </a:ext>
            </a:extLst>
          </p:cNvPr>
          <p:cNvSpPr>
            <a:spLocks noGrp="1"/>
          </p:cNvSpPr>
          <p:nvPr>
            <p:ph idx="1"/>
          </p:nvPr>
        </p:nvSpPr>
        <p:spPr>
          <a:xfrm>
            <a:off x="838200" y="1825624"/>
            <a:ext cx="10515600" cy="4547183"/>
          </a:xfrm>
        </p:spPr>
        <p:txBody>
          <a:bodyPr>
            <a:noAutofit/>
          </a:bodyPr>
          <a:lstStyle/>
          <a:p>
            <a:r>
              <a:rPr lang="en-US" sz="3600" b="1" dirty="0"/>
              <a:t>The Ball is LIVE, the batter is OUT, which removes the force, but runners may advance at their own risk.</a:t>
            </a:r>
          </a:p>
          <a:p>
            <a:endParaRPr lang="en-US" sz="3600" dirty="0"/>
          </a:p>
          <a:p>
            <a:r>
              <a:rPr lang="en-US" sz="3600" b="1" dirty="0"/>
              <a:t>The runners may tag up and advance as soon as the batted ball is touched by a fielder</a:t>
            </a:r>
            <a:r>
              <a:rPr lang="en-US" sz="3600" dirty="0"/>
              <a:t>.  </a:t>
            </a:r>
          </a:p>
          <a:p>
            <a:endParaRPr lang="en-US" sz="3600" dirty="0"/>
          </a:p>
          <a:p>
            <a:r>
              <a:rPr lang="en-US" sz="3600" b="1" dirty="0"/>
              <a:t>If a declared infield fly becomes foul, it is treated as a foul ball, not an infield fly.</a:t>
            </a:r>
          </a:p>
        </p:txBody>
      </p:sp>
    </p:spTree>
    <p:extLst>
      <p:ext uri="{BB962C8B-B14F-4D97-AF65-F5344CB8AC3E}">
        <p14:creationId xmlns:p14="http://schemas.microsoft.com/office/powerpoint/2010/main" val="1331880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E8045-D930-0723-907C-1B4474036476}"/>
              </a:ext>
            </a:extLst>
          </p:cNvPr>
          <p:cNvSpPr>
            <a:spLocks noGrp="1"/>
          </p:cNvSpPr>
          <p:nvPr>
            <p:ph type="title"/>
          </p:nvPr>
        </p:nvSpPr>
        <p:spPr/>
        <p:txBody>
          <a:bodyPr/>
          <a:lstStyle/>
          <a:p>
            <a:r>
              <a:rPr lang="en-US" dirty="0">
                <a:solidFill>
                  <a:schemeClr val="bg2">
                    <a:lumMod val="10000"/>
                  </a:schemeClr>
                </a:solidFill>
                <a:latin typeface="Arial Rounded MT Bold" panose="020F0704030504030204" pitchFamily="34" charset="0"/>
              </a:rPr>
              <a:t>Rule 2-28 INFIELD (Defined)</a:t>
            </a:r>
          </a:p>
        </p:txBody>
      </p:sp>
      <p:sp>
        <p:nvSpPr>
          <p:cNvPr id="3" name="Content Placeholder 2">
            <a:extLst>
              <a:ext uri="{FF2B5EF4-FFF2-40B4-BE49-F238E27FC236}">
                <a16:creationId xmlns:a16="http://schemas.microsoft.com/office/drawing/2014/main" id="{EE0F8078-BDC7-B1A3-B5E4-E5566FF8CFE0}"/>
              </a:ext>
            </a:extLst>
          </p:cNvPr>
          <p:cNvSpPr>
            <a:spLocks noGrp="1"/>
          </p:cNvSpPr>
          <p:nvPr>
            <p:ph idx="1"/>
          </p:nvPr>
        </p:nvSpPr>
        <p:spPr/>
        <p:txBody>
          <a:bodyPr>
            <a:normAutofit/>
          </a:bodyPr>
          <a:lstStyle/>
          <a:p>
            <a:r>
              <a:rPr lang="en-US" sz="3600" dirty="0"/>
              <a:t>T</a:t>
            </a:r>
            <a:r>
              <a:rPr lang="en-US" sz="3600" b="1" dirty="0"/>
              <a:t>he INFIELD is that portion of the field in fair territory that is normally skinned and covered by the pitcher and infielders.</a:t>
            </a:r>
          </a:p>
        </p:txBody>
      </p:sp>
    </p:spTree>
    <p:extLst>
      <p:ext uri="{BB962C8B-B14F-4D97-AF65-F5344CB8AC3E}">
        <p14:creationId xmlns:p14="http://schemas.microsoft.com/office/powerpoint/2010/main" val="39654420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8ED6-2651-8AF8-E83B-24F04123809C}"/>
              </a:ext>
            </a:extLst>
          </p:cNvPr>
          <p:cNvSpPr>
            <a:spLocks noGrp="1"/>
          </p:cNvSpPr>
          <p:nvPr>
            <p:ph type="title"/>
          </p:nvPr>
        </p:nvSpPr>
        <p:spPr/>
        <p:txBody>
          <a:bodyPr/>
          <a:lstStyle/>
          <a:p>
            <a:pPr algn="ctr"/>
            <a:r>
              <a:rPr lang="en-US" dirty="0">
                <a:solidFill>
                  <a:schemeClr val="bg2">
                    <a:lumMod val="10000"/>
                  </a:schemeClr>
                </a:solidFill>
                <a:latin typeface="Arial Rounded MT Bold" panose="020F0704030504030204" pitchFamily="34" charset="0"/>
              </a:rPr>
              <a:t>Rule 2-2-art 6 FLY BALL and </a:t>
            </a:r>
            <a:br>
              <a:rPr lang="en-US" dirty="0">
                <a:solidFill>
                  <a:schemeClr val="bg2">
                    <a:lumMod val="10000"/>
                  </a:schemeClr>
                </a:solidFill>
                <a:latin typeface="Arial Rounded MT Bold" panose="020F0704030504030204" pitchFamily="34" charset="0"/>
              </a:rPr>
            </a:br>
            <a:r>
              <a:rPr lang="en-US" dirty="0">
                <a:solidFill>
                  <a:schemeClr val="bg2">
                    <a:lumMod val="10000"/>
                  </a:schemeClr>
                </a:solidFill>
                <a:latin typeface="Arial Rounded MT Bold" panose="020F0704030504030204" pitchFamily="34" charset="0"/>
              </a:rPr>
              <a:t>Rule 2-2-art 2 BATTED BALL</a:t>
            </a:r>
          </a:p>
        </p:txBody>
      </p:sp>
      <p:sp>
        <p:nvSpPr>
          <p:cNvPr id="3" name="Content Placeholder 2">
            <a:extLst>
              <a:ext uri="{FF2B5EF4-FFF2-40B4-BE49-F238E27FC236}">
                <a16:creationId xmlns:a16="http://schemas.microsoft.com/office/drawing/2014/main" id="{7DF935D6-4F64-E414-86CC-9A85D9B05753}"/>
              </a:ext>
            </a:extLst>
          </p:cNvPr>
          <p:cNvSpPr>
            <a:spLocks noGrp="1"/>
          </p:cNvSpPr>
          <p:nvPr>
            <p:ph idx="1"/>
          </p:nvPr>
        </p:nvSpPr>
        <p:spPr>
          <a:xfrm>
            <a:off x="838200" y="2155371"/>
            <a:ext cx="10515600" cy="4021592"/>
          </a:xfrm>
        </p:spPr>
        <p:txBody>
          <a:bodyPr>
            <a:normAutofit/>
          </a:bodyPr>
          <a:lstStyle/>
          <a:p>
            <a:r>
              <a:rPr lang="en-US" sz="3600" b="1" dirty="0"/>
              <a:t>A FLY BALL is a BATTED BALL that rises an APPRECIABLE HEIGHT above the ground.</a:t>
            </a:r>
          </a:p>
          <a:p>
            <a:endParaRPr lang="en-US" sz="3600" dirty="0"/>
          </a:p>
          <a:p>
            <a:r>
              <a:rPr lang="en-US" sz="3600" b="1" dirty="0"/>
              <a:t>A BATTED BALL is any pitch that comes in contact with the bat.  Contact may result in a fair or foul ball and NEED NOT be intentional.</a:t>
            </a:r>
          </a:p>
        </p:txBody>
      </p:sp>
    </p:spTree>
    <p:extLst>
      <p:ext uri="{BB962C8B-B14F-4D97-AF65-F5344CB8AC3E}">
        <p14:creationId xmlns:p14="http://schemas.microsoft.com/office/powerpoint/2010/main" val="9088767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7C32-A7B9-3A8C-D270-98FB13F800D4}"/>
              </a:ext>
            </a:extLst>
          </p:cNvPr>
          <p:cNvSpPr>
            <a:spLocks noGrp="1"/>
          </p:cNvSpPr>
          <p:nvPr>
            <p:ph type="title"/>
          </p:nvPr>
        </p:nvSpPr>
        <p:spPr>
          <a:xfrm>
            <a:off x="1052804" y="122529"/>
            <a:ext cx="10515600" cy="1325563"/>
          </a:xfrm>
        </p:spPr>
        <p:txBody>
          <a:bodyPr/>
          <a:lstStyle/>
          <a:p>
            <a:r>
              <a:rPr lang="en-US" b="1" dirty="0">
                <a:solidFill>
                  <a:schemeClr val="bg2">
                    <a:lumMod val="10000"/>
                  </a:schemeClr>
                </a:solidFill>
                <a:latin typeface="Arial Rounded MT Bold" panose="020F0704030504030204" pitchFamily="34" charset="0"/>
              </a:rPr>
              <a:t>Rule 2-19-art 1 FAIR BALL </a:t>
            </a:r>
          </a:p>
        </p:txBody>
      </p:sp>
      <p:sp>
        <p:nvSpPr>
          <p:cNvPr id="3" name="Content Placeholder 2">
            <a:extLst>
              <a:ext uri="{FF2B5EF4-FFF2-40B4-BE49-F238E27FC236}">
                <a16:creationId xmlns:a16="http://schemas.microsoft.com/office/drawing/2014/main" id="{FF451772-248A-47DF-DF07-A8CE25F3876A}"/>
              </a:ext>
            </a:extLst>
          </p:cNvPr>
          <p:cNvSpPr>
            <a:spLocks noGrp="1"/>
          </p:cNvSpPr>
          <p:nvPr>
            <p:ph idx="1"/>
          </p:nvPr>
        </p:nvSpPr>
        <p:spPr/>
        <p:txBody>
          <a:bodyPr>
            <a:normAutofit lnSpcReduction="10000"/>
          </a:bodyPr>
          <a:lstStyle/>
          <a:p>
            <a:r>
              <a:rPr lang="en-US" b="1" dirty="0"/>
              <a:t>A FAIR BALL is a batted ball that:</a:t>
            </a:r>
          </a:p>
          <a:p>
            <a:pPr lvl="1"/>
            <a:r>
              <a:rPr lang="en-US" b="1" dirty="0"/>
              <a:t>(a) Settles or is touched on or over fair territory between home and first base or home and third base</a:t>
            </a:r>
          </a:p>
          <a:p>
            <a:pPr lvl="1"/>
            <a:r>
              <a:rPr lang="en-US" b="1" dirty="0"/>
              <a:t>(b) touches or bounds over a base</a:t>
            </a:r>
          </a:p>
          <a:p>
            <a:pPr lvl="1"/>
            <a:r>
              <a:rPr lang="en-US" b="1" dirty="0"/>
              <a:t>(c) touches first, second or third bases</a:t>
            </a:r>
          </a:p>
          <a:p>
            <a:pPr lvl="1"/>
            <a:r>
              <a:rPr lang="en-US" b="1" dirty="0"/>
              <a:t>(d) while on or over fair territory, touches the person of any umpire or player or clothing or equipment</a:t>
            </a:r>
          </a:p>
          <a:p>
            <a:pPr lvl="1"/>
            <a:r>
              <a:rPr lang="en-US" b="1" dirty="0"/>
              <a:t>(e) while over fair territory, passes out of the field of play</a:t>
            </a:r>
          </a:p>
          <a:p>
            <a:pPr lvl="1"/>
            <a:r>
              <a:rPr lang="en-US" b="1" dirty="0"/>
              <a:t>(f) first falls or is first touched on or over fair territory beyond first, second or third base</a:t>
            </a:r>
          </a:p>
          <a:p>
            <a:pPr lvl="1"/>
            <a:r>
              <a:rPr lang="en-US" b="1" dirty="0"/>
              <a:t>(g) while over fair territory, an offensive player interferes with a defensive player attempting to field a batted ball.</a:t>
            </a:r>
          </a:p>
        </p:txBody>
      </p:sp>
    </p:spTree>
    <p:extLst>
      <p:ext uri="{BB962C8B-B14F-4D97-AF65-F5344CB8AC3E}">
        <p14:creationId xmlns:p14="http://schemas.microsoft.com/office/powerpoint/2010/main" val="1146763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6500"/>
                            </p:stCondLst>
                            <p:childTnLst>
                              <p:par>
                                <p:cTn id="30" presetID="2" presetClass="entr" presetSubtype="4" fill="hold" nodeType="afterEffect">
                                  <p:stCondLst>
                                    <p:cond delay="100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8000"/>
                            </p:stCondLst>
                            <p:childTnLst>
                              <p:par>
                                <p:cTn id="35" presetID="2" presetClass="entr" presetSubtype="4" fill="hold" nodeType="afterEffect">
                                  <p:stCondLst>
                                    <p:cond delay="100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F3E2-A29B-B4E4-8AFF-1750AA630AA9}"/>
              </a:ext>
            </a:extLst>
          </p:cNvPr>
          <p:cNvSpPr>
            <a:spLocks noGrp="1"/>
          </p:cNvSpPr>
          <p:nvPr>
            <p:ph type="title"/>
          </p:nvPr>
        </p:nvSpPr>
        <p:spPr/>
        <p:txBody>
          <a:bodyPr/>
          <a:lstStyle/>
          <a:p>
            <a:r>
              <a:rPr lang="en-US" b="1" dirty="0">
                <a:solidFill>
                  <a:schemeClr val="bg2">
                    <a:lumMod val="10000"/>
                  </a:schemeClr>
                </a:solidFill>
                <a:latin typeface="Arial Rounded MT Bold" panose="020F0704030504030204" pitchFamily="34" charset="0"/>
              </a:rPr>
              <a:t>Rule 2-19 art 2 FAIR FLY</a:t>
            </a:r>
          </a:p>
        </p:txBody>
      </p:sp>
      <p:sp>
        <p:nvSpPr>
          <p:cNvPr id="3" name="Content Placeholder 2">
            <a:extLst>
              <a:ext uri="{FF2B5EF4-FFF2-40B4-BE49-F238E27FC236}">
                <a16:creationId xmlns:a16="http://schemas.microsoft.com/office/drawing/2014/main" id="{9A58D640-34F6-B628-5132-CB1B886C9886}"/>
              </a:ext>
            </a:extLst>
          </p:cNvPr>
          <p:cNvSpPr>
            <a:spLocks noGrp="1"/>
          </p:cNvSpPr>
          <p:nvPr>
            <p:ph idx="1"/>
          </p:nvPr>
        </p:nvSpPr>
        <p:spPr/>
        <p:txBody>
          <a:bodyPr>
            <a:normAutofit/>
          </a:bodyPr>
          <a:lstStyle/>
          <a:p>
            <a:r>
              <a:rPr lang="en-US" sz="3600" b="1" dirty="0"/>
              <a:t>A FAIR FLY shall be judged according to the relative position of the Ball and Foul Line … and not as to whether the fielder is in fair or foul territory at the time the fielder touches the ball. It does not matter whether the ball first touches fair or foul territory as long as it does not touch anything foreign to the natural ground in foul territory and complies with all other aspects of a fair ball.</a:t>
            </a:r>
          </a:p>
        </p:txBody>
      </p:sp>
    </p:spTree>
    <p:extLst>
      <p:ext uri="{BB962C8B-B14F-4D97-AF65-F5344CB8AC3E}">
        <p14:creationId xmlns:p14="http://schemas.microsoft.com/office/powerpoint/2010/main" val="2906494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584BA-2D5E-2ADA-FA50-5F2BC1C6C174}"/>
              </a:ext>
            </a:extLst>
          </p:cNvPr>
          <p:cNvSpPr>
            <a:spLocks noGrp="1"/>
          </p:cNvSpPr>
          <p:nvPr>
            <p:ph type="title"/>
          </p:nvPr>
        </p:nvSpPr>
        <p:spPr>
          <a:xfrm>
            <a:off x="838200" y="365126"/>
            <a:ext cx="10515600" cy="567936"/>
          </a:xfrm>
        </p:spPr>
        <p:txBody>
          <a:bodyPr>
            <a:noAutofit/>
          </a:bodyPr>
          <a:lstStyle/>
          <a:p>
            <a:r>
              <a:rPr lang="en-US" b="1" dirty="0">
                <a:solidFill>
                  <a:schemeClr val="bg2">
                    <a:lumMod val="10000"/>
                  </a:schemeClr>
                </a:solidFill>
                <a:latin typeface="Arial Rounded MT Bold" panose="020F0704030504030204" pitchFamily="34" charset="0"/>
              </a:rPr>
              <a:t>SOME QUESTIONS???</a:t>
            </a:r>
          </a:p>
        </p:txBody>
      </p:sp>
      <p:sp>
        <p:nvSpPr>
          <p:cNvPr id="3" name="Content Placeholder 2">
            <a:extLst>
              <a:ext uri="{FF2B5EF4-FFF2-40B4-BE49-F238E27FC236}">
                <a16:creationId xmlns:a16="http://schemas.microsoft.com/office/drawing/2014/main" id="{0813671D-D6DA-D55B-91E1-F03E00EBEBB4}"/>
              </a:ext>
            </a:extLst>
          </p:cNvPr>
          <p:cNvSpPr>
            <a:spLocks noGrp="1"/>
          </p:cNvSpPr>
          <p:nvPr>
            <p:ph idx="1"/>
          </p:nvPr>
        </p:nvSpPr>
        <p:spPr>
          <a:xfrm>
            <a:off x="838200" y="1212980"/>
            <a:ext cx="10515600" cy="5495730"/>
          </a:xfrm>
        </p:spPr>
        <p:txBody>
          <a:bodyPr>
            <a:normAutofit fontScale="62500" lnSpcReduction="20000"/>
          </a:bodyPr>
          <a:lstStyle/>
          <a:p>
            <a:r>
              <a:rPr lang="en-US" sz="3600" dirty="0"/>
              <a:t>What is the Purpose or Intent of the Rule? </a:t>
            </a:r>
          </a:p>
          <a:p>
            <a:pPr lvl="1"/>
            <a:r>
              <a:rPr lang="en-US" dirty="0"/>
              <a:t>Answer: Protects the Offense from an unwarranted DOUBLE (or triple) PLAY.  First adopted in 1895.</a:t>
            </a:r>
          </a:p>
          <a:p>
            <a:pPr lvl="1"/>
            <a:endParaRPr lang="en-US" sz="1200" dirty="0"/>
          </a:p>
          <a:p>
            <a:r>
              <a:rPr lang="en-US" sz="3600" dirty="0"/>
              <a:t>Can an OUTFIELDER catch an INFIELD FLY?  </a:t>
            </a:r>
            <a:r>
              <a:rPr lang="en-US" dirty="0"/>
              <a:t>If so, what are the requirements that must be established?  </a:t>
            </a:r>
          </a:p>
          <a:p>
            <a:pPr lvl="1"/>
            <a:r>
              <a:rPr lang="en-US" dirty="0"/>
              <a:t>Answer: Yes, must be positioned in infield at TOP.</a:t>
            </a:r>
          </a:p>
          <a:p>
            <a:endParaRPr lang="en-US" sz="1200" dirty="0"/>
          </a:p>
          <a:p>
            <a:r>
              <a:rPr lang="en-US" sz="3600" dirty="0"/>
              <a:t>Can an INFIELD FLY be called for a ball that lands beyond the cut out of the infield?</a:t>
            </a:r>
          </a:p>
          <a:p>
            <a:pPr lvl="1"/>
            <a:r>
              <a:rPr lang="en-US" sz="3200" dirty="0"/>
              <a:t>Yes, includes infield, but also includes areas of shallow outfield that an infielder can cover.</a:t>
            </a:r>
          </a:p>
          <a:p>
            <a:endParaRPr lang="en-US" sz="1200" dirty="0"/>
          </a:p>
          <a:p>
            <a:r>
              <a:rPr lang="en-US" sz="3600" dirty="0"/>
              <a:t>Can the CATCHER catch an INFIELD FLY? </a:t>
            </a:r>
            <a:r>
              <a:rPr lang="en-US" dirty="0"/>
              <a:t>REMEMBER that the Catcher is NOT in fair territory at the time of the pitch.</a:t>
            </a:r>
          </a:p>
          <a:p>
            <a:pPr lvl="1"/>
            <a:r>
              <a:rPr lang="en-US" dirty="0"/>
              <a:t>Answer:  Yes, the Catcher is the only position that is allowed to legally be in foul territory at TOP.</a:t>
            </a:r>
          </a:p>
          <a:p>
            <a:endParaRPr lang="en-US" sz="1200" dirty="0"/>
          </a:p>
          <a:p>
            <a:r>
              <a:rPr lang="en-US" sz="3600" dirty="0"/>
              <a:t>We know that an attempted bunt can never cause an infield fly, but how about a:</a:t>
            </a:r>
          </a:p>
          <a:p>
            <a:pPr lvl="1"/>
            <a:r>
              <a:rPr lang="en-US" dirty="0"/>
              <a:t>CHECKED SWING?</a:t>
            </a:r>
          </a:p>
          <a:p>
            <a:pPr lvl="1"/>
            <a:r>
              <a:rPr lang="en-US" dirty="0"/>
              <a:t>UNINTENTIONAL CONTACT WITH THE BAT?</a:t>
            </a:r>
          </a:p>
          <a:p>
            <a:pPr lvl="1"/>
            <a:r>
              <a:rPr lang="en-US" dirty="0"/>
              <a:t>Answer:  Both could produce an infield fly as intent for contact is not required.  All other aspects of IFF rule must still be met.</a:t>
            </a:r>
          </a:p>
        </p:txBody>
      </p:sp>
    </p:spTree>
    <p:extLst>
      <p:ext uri="{BB962C8B-B14F-4D97-AF65-F5344CB8AC3E}">
        <p14:creationId xmlns:p14="http://schemas.microsoft.com/office/powerpoint/2010/main" val="1816780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nodeType="afterEffect">
                                  <p:stCondLst>
                                    <p:cond delay="1000"/>
                                  </p:stCondLst>
                                  <p:childTnLst>
                                    <p:set>
                                      <p:cBhvr>
                                        <p:cTn id="59" dur="1" fill="hold">
                                          <p:stCondLst>
                                            <p:cond delay="0"/>
                                          </p:stCondLst>
                                        </p:cTn>
                                        <p:tgtEl>
                                          <p:spTgt spid="3">
                                            <p:txEl>
                                              <p:pRg st="13" end="13"/>
                                            </p:txEl>
                                          </p:spTgt>
                                        </p:tgtEl>
                                        <p:attrNameLst>
                                          <p:attrName>style.visibility</p:attrName>
                                        </p:attrNameLst>
                                      </p:cBhvr>
                                      <p:to>
                                        <p:strVal val="visible"/>
                                      </p:to>
                                    </p:set>
                                    <p:anim calcmode="lin" valueType="num">
                                      <p:cBhvr additive="base">
                                        <p:cTn id="60"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par>
                          <p:cTn id="62" fill="hold">
                            <p:stCondLst>
                              <p:cond delay="2000"/>
                            </p:stCondLst>
                            <p:childTnLst>
                              <p:par>
                                <p:cTn id="63" presetID="2" presetClass="entr" presetSubtype="4" fill="hold" nodeType="afterEffect">
                                  <p:stCondLst>
                                    <p:cond delay="1000"/>
                                  </p:stCondLst>
                                  <p:childTnLst>
                                    <p:set>
                                      <p:cBhvr>
                                        <p:cTn id="64" dur="1" fill="hold">
                                          <p:stCondLst>
                                            <p:cond delay="0"/>
                                          </p:stCondLst>
                                        </p:cTn>
                                        <p:tgtEl>
                                          <p:spTgt spid="3">
                                            <p:txEl>
                                              <p:pRg st="14" end="14"/>
                                            </p:txEl>
                                          </p:spTgt>
                                        </p:tgtEl>
                                        <p:attrNameLst>
                                          <p:attrName>style.visibility</p:attrName>
                                        </p:attrNameLst>
                                      </p:cBhvr>
                                      <p:to>
                                        <p:strVal val="visible"/>
                                      </p:to>
                                    </p:set>
                                    <p:anim calcmode="lin" valueType="num">
                                      <p:cBhvr additive="base">
                                        <p:cTn id="6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 calcmode="lin" valueType="num">
                                      <p:cBhvr additive="base">
                                        <p:cTn id="7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5E79-8E26-86A0-CE18-F75300EBB7B7}"/>
              </a:ext>
            </a:extLst>
          </p:cNvPr>
          <p:cNvSpPr>
            <a:spLocks noGrp="1"/>
          </p:cNvSpPr>
          <p:nvPr>
            <p:ph type="title"/>
          </p:nvPr>
        </p:nvSpPr>
        <p:spPr>
          <a:xfrm>
            <a:off x="838200" y="365126"/>
            <a:ext cx="10515600" cy="661242"/>
          </a:xfrm>
        </p:spPr>
        <p:txBody>
          <a:bodyPr>
            <a:noAutofit/>
          </a:bodyPr>
          <a:lstStyle/>
          <a:p>
            <a:r>
              <a:rPr lang="en-US" dirty="0">
                <a:solidFill>
                  <a:schemeClr val="bg2">
                    <a:lumMod val="10000"/>
                  </a:schemeClr>
                </a:solidFill>
                <a:latin typeface="Arial Rounded MT Bold" panose="020F0704030504030204" pitchFamily="34" charset="0"/>
              </a:rPr>
              <a:t>MORE QUESTIONS???</a:t>
            </a:r>
          </a:p>
        </p:txBody>
      </p:sp>
      <p:sp>
        <p:nvSpPr>
          <p:cNvPr id="3" name="Content Placeholder 2">
            <a:extLst>
              <a:ext uri="{FF2B5EF4-FFF2-40B4-BE49-F238E27FC236}">
                <a16:creationId xmlns:a16="http://schemas.microsoft.com/office/drawing/2014/main" id="{C92EFCC0-37B5-E80E-9CF1-8F33B533242B}"/>
              </a:ext>
            </a:extLst>
          </p:cNvPr>
          <p:cNvSpPr>
            <a:spLocks noGrp="1"/>
          </p:cNvSpPr>
          <p:nvPr>
            <p:ph idx="1"/>
          </p:nvPr>
        </p:nvSpPr>
        <p:spPr>
          <a:xfrm>
            <a:off x="838200" y="1129004"/>
            <a:ext cx="10515600" cy="5570376"/>
          </a:xfrm>
        </p:spPr>
        <p:txBody>
          <a:bodyPr>
            <a:normAutofit fontScale="40000" lnSpcReduction="20000"/>
          </a:bodyPr>
          <a:lstStyle/>
          <a:p>
            <a:r>
              <a:rPr lang="en-US" sz="5000" b="1" dirty="0"/>
              <a:t>Must the ball be caught for the infield fly rule to apply?</a:t>
            </a:r>
          </a:p>
          <a:p>
            <a:pPr lvl="1"/>
            <a:r>
              <a:rPr lang="en-US" sz="4500" b="1" dirty="0"/>
              <a:t>Answer: No, the rule creates the out, not the catch. Avoids intentional drops.</a:t>
            </a:r>
          </a:p>
          <a:p>
            <a:pPr lvl="1"/>
            <a:endParaRPr lang="en-US" sz="3100" b="1" dirty="0"/>
          </a:p>
          <a:p>
            <a:r>
              <a:rPr lang="en-US" sz="5000" b="1" dirty="0"/>
              <a:t>What are the consequences if the ball IS dropped (intentionally or not) by the infielder?</a:t>
            </a:r>
          </a:p>
          <a:p>
            <a:pPr lvl="1"/>
            <a:r>
              <a:rPr lang="en-US" sz="4500" b="1" dirty="0"/>
              <a:t>Answer: Runners can advance without tagging up.</a:t>
            </a:r>
          </a:p>
          <a:p>
            <a:pPr lvl="1"/>
            <a:endParaRPr lang="en-US" sz="3100" b="1" dirty="0"/>
          </a:p>
          <a:p>
            <a:r>
              <a:rPr lang="en-US" sz="5000" b="1" dirty="0"/>
              <a:t>What is ORDINARY EFFORT?  Which Infielder do you judge “Ordinary Effort“ by?</a:t>
            </a:r>
          </a:p>
          <a:p>
            <a:pPr lvl="1"/>
            <a:r>
              <a:rPr lang="en-US" sz="4500" b="1" dirty="0"/>
              <a:t>Answer: Usually “caught with ease”, usually closest infielder</a:t>
            </a:r>
          </a:p>
          <a:p>
            <a:endParaRPr lang="en-US" sz="3100" b="1" dirty="0"/>
          </a:p>
          <a:p>
            <a:r>
              <a:rPr lang="en-US" sz="6200" b="1" dirty="0"/>
              <a:t>Can environmental conditions (wind ,dust, mist, sunlight, etc.) ever negate “ordinary effort”? If so, would you discuss in pregame with Coaches?</a:t>
            </a:r>
          </a:p>
          <a:p>
            <a:pPr lvl="1"/>
            <a:r>
              <a:rPr lang="en-US" sz="4500" b="1" dirty="0"/>
              <a:t>Answer: Yes, these factors can definitely make any catch “unordinary”</a:t>
            </a:r>
          </a:p>
          <a:p>
            <a:endParaRPr lang="en-US" sz="3100" b="1" dirty="0"/>
          </a:p>
          <a:p>
            <a:r>
              <a:rPr lang="en-US" sz="6200" b="1" dirty="0"/>
              <a:t>How high is APPRECIABLE HEIGHT?  Higher than:</a:t>
            </a:r>
          </a:p>
          <a:p>
            <a:pPr lvl="1"/>
            <a:r>
              <a:rPr lang="en-US" sz="4500" b="1" dirty="0"/>
              <a:t>10 feet?</a:t>
            </a:r>
          </a:p>
          <a:p>
            <a:pPr lvl="1"/>
            <a:r>
              <a:rPr lang="en-US" sz="4500" b="1" dirty="0"/>
              <a:t>Height of backstop, telephone pole?</a:t>
            </a:r>
          </a:p>
          <a:p>
            <a:pPr lvl="1"/>
            <a:r>
              <a:rPr lang="en-US" sz="4500" b="1" dirty="0"/>
              <a:t>Answer: Judgment Call.  No specific height distance requirement.</a:t>
            </a:r>
          </a:p>
          <a:p>
            <a:pPr lvl="1"/>
            <a:endParaRPr lang="en-US" sz="2500" b="1" dirty="0"/>
          </a:p>
          <a:p>
            <a:r>
              <a:rPr lang="en-US" sz="5000" b="1" dirty="0"/>
              <a:t>Always judge “appreciable height” in conjunction with “ordinary effort”.  Can’t have one without the other for an INFIELD FLY.</a:t>
            </a:r>
          </a:p>
        </p:txBody>
      </p:sp>
    </p:spTree>
    <p:extLst>
      <p:ext uri="{BB962C8B-B14F-4D97-AF65-F5344CB8AC3E}">
        <p14:creationId xmlns:p14="http://schemas.microsoft.com/office/powerpoint/2010/main" val="23684101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1580</TotalTime>
  <Words>1357</Words>
  <Application>Microsoft Office PowerPoint</Application>
  <PresentationFormat>Widescreen</PresentationFormat>
  <Paragraphs>103</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Algerian</vt:lpstr>
      <vt:lpstr>Arial</vt:lpstr>
      <vt:lpstr>Arial Rounded MT Bold</vt:lpstr>
      <vt:lpstr>Calibri</vt:lpstr>
      <vt:lpstr>Calibri Light</vt:lpstr>
      <vt:lpstr>Office Theme</vt:lpstr>
      <vt:lpstr>THE INFIELD  FLY RULE</vt:lpstr>
      <vt:lpstr>Rule 2-29 INFIELD FLY RULE</vt:lpstr>
      <vt:lpstr>Rule 2-29 INFIELD FLY RULE (Continued)</vt:lpstr>
      <vt:lpstr>Rule 2-28 INFIELD (Defined)</vt:lpstr>
      <vt:lpstr>Rule 2-2-art 6 FLY BALL and  Rule 2-2-art 2 BATTED BALL</vt:lpstr>
      <vt:lpstr>Rule 2-19-art 1 FAIR BALL </vt:lpstr>
      <vt:lpstr>Rule 2-19 art 2 FAIR FLY</vt:lpstr>
      <vt:lpstr>SOME QUESTIONS???</vt:lpstr>
      <vt:lpstr>MORE QUESTIONS???</vt:lpstr>
      <vt:lpstr>INFIELD FLY MECHANICS</vt:lpstr>
      <vt:lpstr>Game Scenarios</vt:lpstr>
      <vt:lpstr>Game Scenarios Continued</vt:lpstr>
      <vt:lpstr>Game Scenario Consequences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INFIELD  FLY RULE</dc:title>
  <dc:creator>Patrick Greiten</dc:creator>
  <cp:lastModifiedBy>Patrick Greiten</cp:lastModifiedBy>
  <cp:revision>16</cp:revision>
  <dcterms:created xsi:type="dcterms:W3CDTF">2024-02-06T16:37:12Z</dcterms:created>
  <dcterms:modified xsi:type="dcterms:W3CDTF">2024-02-07T18:57:21Z</dcterms:modified>
</cp:coreProperties>
</file>