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charts/chart1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CAE6E8"/>
          </a:solidFill>
        </a:fill>
      </a:tcStyle>
    </a:wholeTbl>
    <a:band2H>
      <a:tcTxStyle b="def" i="def"/>
      <a:tcStyle>
        <a:tcBdr/>
        <a:fill>
          <a:solidFill>
            <a:srgbClr val="E6F3F4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381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381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F5E0CB"/>
          </a:solidFill>
        </a:fill>
      </a:tcStyle>
    </a:wholeTbl>
    <a:band2H>
      <a:tcTxStyle b="def" i="def"/>
      <a:tcStyle>
        <a:tcBdr/>
        <a:fill>
          <a:solidFill>
            <a:srgbClr val="FAF0E7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381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381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D6D0DA"/>
          </a:solidFill>
        </a:fill>
      </a:tcStyle>
    </a:wholeTbl>
    <a:band2H>
      <a:tcTxStyle b="def" i="def"/>
      <a:tcStyle>
        <a:tcBdr/>
        <a:fill>
          <a:solidFill>
            <a:srgbClr val="EBE9ED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381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381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EEE"/>
          </a:solidFill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381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381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EEEEE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EEEEEE">
              <a:alpha val="20000"/>
            </a:srgbClr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508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254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view3D>
      <c:rotX val="6"/>
      <c:hPercent val="58"/>
      <c:rotY val="6"/>
      <c:depthPercent val="31"/>
      <c:rAngAx val="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05"/>
          <c:y val="0.184114"/>
          <c:w val="0.986366"/>
          <c:h val="0.8033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Larry</c:v>
                </c:pt>
              </c:strCache>
            </c:strRef>
          </c:tx>
          <c:spPr>
            <a:solidFill>
              <a:srgbClr val="496063"/>
            </a:solidFill>
            <a:ln w="9525" cap="flat">
              <a:noFill/>
              <a:prstDash val="solid"/>
              <a:round/>
            </a:ln>
            <a:effectLst/>
            <a:sp3d prstMaterial="matte"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EEEEEE"/>
                    </a:solidFill>
                    <a:latin typeface="Superclarendon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Notes</c:v>
                </c:pt>
                <c:pt idx="1">
                  <c:v>Rhythm</c:v>
                </c:pt>
                <c:pt idx="2">
                  <c:v>Feel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3.000000</c:v>
                </c:pt>
                <c:pt idx="1">
                  <c:v>2.000000</c:v>
                </c:pt>
                <c:pt idx="2">
                  <c:v>1.000000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Dennis</c:v>
                </c:pt>
              </c:strCache>
            </c:strRef>
          </c:tx>
          <c:spPr>
            <a:solidFill>
              <a:srgbClr val="6C6F39"/>
            </a:solidFill>
            <a:ln w="9525" cap="flat">
              <a:noFill/>
              <a:prstDash val="solid"/>
              <a:round/>
            </a:ln>
            <a:effectLst/>
            <a:sp3d prstMaterial="matte"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EEEEEE"/>
                    </a:solidFill>
                    <a:latin typeface="Superclarendon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Notes</c:v>
                </c:pt>
                <c:pt idx="1">
                  <c:v>Rhythm</c:v>
                </c:pt>
                <c:pt idx="2">
                  <c:v>Feel</c:v>
                </c:pt>
              </c:strCache>
            </c:strRef>
          </c:cat>
          <c:val>
            <c:numRef>
              <c:f>Sheet1!$B$3:$D$3</c:f>
              <c:numCache>
                <c:ptCount val="3"/>
                <c:pt idx="0">
                  <c:v>1.000000</c:v>
                </c:pt>
                <c:pt idx="1">
                  <c:v>3.000000</c:v>
                </c:pt>
                <c:pt idx="2">
                  <c:v>2.000000</c:v>
                </c:pt>
              </c:numCache>
            </c:numRef>
          </c:val>
          <c:shape val="box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Sarah</c:v>
                </c:pt>
              </c:strCache>
            </c:strRef>
          </c:tx>
          <c:spPr>
            <a:solidFill>
              <a:srgbClr val="F0B24F"/>
            </a:solidFill>
            <a:ln w="9525" cap="flat">
              <a:noFill/>
              <a:prstDash val="solid"/>
              <a:round/>
            </a:ln>
            <a:effectLst/>
            <a:sp3d prstMaterial="matte"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EEEEEE"/>
                    </a:solidFill>
                    <a:latin typeface="Superclarendon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Notes</c:v>
                </c:pt>
                <c:pt idx="1">
                  <c:v>Rhythm</c:v>
                </c:pt>
                <c:pt idx="2">
                  <c:v>Feel</c:v>
                </c:pt>
              </c:strCache>
            </c:strRef>
          </c:cat>
          <c:val>
            <c:numRef>
              <c:f>Sheet1!$B$4:$D$4</c:f>
              <c:numCache>
                <c:ptCount val="3"/>
                <c:pt idx="0">
                  <c:v>2.000000</c:v>
                </c:pt>
                <c:pt idx="1">
                  <c:v>4.000000</c:v>
                </c:pt>
                <c:pt idx="2">
                  <c:v>1.000000</c:v>
                </c:pt>
              </c:numCache>
            </c:numRef>
          </c:val>
          <c:shape val="box"/>
        </c:ser>
        <c:gapWidth val="150"/>
        <c:gapDepth val="150"/>
        <c:shape val="box"/>
        <c:axId val="2094734552"/>
        <c:axId val="2094734553"/>
        <c:axId val="2094734554"/>
      </c:bar3D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EEEEEE"/>
                </a:solidFill>
                <a:latin typeface="Superclarendon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F2F2F2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high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EEEEEE"/>
                </a:solidFill>
                <a:latin typeface="Superclarendon"/>
              </a:defRPr>
            </a:pPr>
          </a:p>
        </c:txPr>
        <c:crossAx val="2094734552"/>
        <c:crosses val="autoZero"/>
        <c:crossBetween val="between"/>
        <c:majorUnit val="1"/>
        <c:minorUnit val="0.5"/>
      </c:valAx>
      <c:serAx>
        <c:axId val="209473455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round/>
          </a:ln>
        </c:spPr>
        <c:crossAx val="2094734553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57305"/>
          <c:y val="0"/>
          <c:w val="0.942695"/>
          <c:h val="0.0837076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800" u="none">
              <a:solidFill>
                <a:srgbClr val="EEEEEE"/>
              </a:solidFill>
              <a:latin typeface="Superclarendon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tif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tif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tif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05296" y="9017050"/>
            <a:ext cx="406909" cy="380900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200"/>
              </a:spcBef>
              <a:buSzTx/>
              <a:buNone/>
              <a:defRPr sz="3600">
                <a:solidFill>
                  <a:srgbClr val="222222"/>
                </a:solidFill>
              </a:defRPr>
            </a:lvl1pPr>
            <a:lvl2pPr marL="1281205" indent="-658905" algn="ctr">
              <a:spcBef>
                <a:spcPts val="1200"/>
              </a:spcBef>
              <a:buBlip>
                <a:blip r:embed="rId3"/>
              </a:buBlip>
              <a:defRPr sz="3600">
                <a:solidFill>
                  <a:srgbClr val="222222"/>
                </a:solidFill>
              </a:defRPr>
            </a:lvl2pPr>
            <a:lvl3pPr marL="1903505" indent="-658905" algn="ctr">
              <a:spcBef>
                <a:spcPts val="1200"/>
              </a:spcBef>
              <a:buBlip>
                <a:blip r:embed="rId3"/>
              </a:buBlip>
              <a:defRPr sz="3600">
                <a:solidFill>
                  <a:srgbClr val="222222"/>
                </a:solidFill>
              </a:defRPr>
            </a:lvl3pPr>
            <a:lvl4pPr marL="2525805" indent="-658905" algn="ctr">
              <a:spcBef>
                <a:spcPts val="1200"/>
              </a:spcBef>
              <a:buBlip>
                <a:blip r:embed="rId3"/>
              </a:buBlip>
              <a:defRPr sz="3600">
                <a:solidFill>
                  <a:srgbClr val="222222"/>
                </a:solidFill>
              </a:defRPr>
            </a:lvl4pPr>
            <a:lvl5pPr marL="3148105" indent="-658905" algn="ctr">
              <a:spcBef>
                <a:spcPts val="1200"/>
              </a:spcBef>
              <a:buBlip>
                <a:blip r:embed="rId3"/>
              </a:buBlip>
              <a:defRPr sz="3600">
                <a:solidFill>
                  <a:srgbClr val="22222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“Type a quote here.”"/>
          <p:cNvSpPr txBox="1"/>
          <p:nvPr>
            <p:ph type="body" sz="quarter" idx="13"/>
          </p:nvPr>
        </p:nvSpPr>
        <p:spPr>
          <a:xfrm>
            <a:off x="1270000" y="4241798"/>
            <a:ext cx="10464800" cy="736602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20000"/>
              </a:lnSpc>
              <a:buSzTx/>
              <a:buNone/>
              <a:defRPr b="1" spc="-200" sz="4200">
                <a:latin typeface="Superclarendon"/>
                <a:ea typeface="Superclarendon"/>
                <a:cs typeface="Superclarendon"/>
                <a:sym typeface="Superclarendon"/>
              </a:defRPr>
            </a:pP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ine" descr="L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3"/>
            <a:ext cx="3457772" cy="71844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Image"/>
          <p:cNvSpPr/>
          <p:nvPr>
            <p:ph type="pic" idx="13"/>
          </p:nvPr>
        </p:nvSpPr>
        <p:spPr>
          <a:xfrm>
            <a:off x="387350" y="400050"/>
            <a:ext cx="12217400" cy="62672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ine" descr="L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6" y="5082128"/>
            <a:ext cx="4512626" cy="71849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Image"/>
          <p:cNvSpPr/>
          <p:nvPr>
            <p:ph type="pic" sz="half" idx="13"/>
          </p:nvPr>
        </p:nvSpPr>
        <p:spPr>
          <a:xfrm>
            <a:off x="6807200" y="762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Title Text"/>
          <p:cNvSpPr txBox="1"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quarter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Line" descr="L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2" y="2732633"/>
            <a:ext cx="10908153" cy="71906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Title Text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Line" descr="L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2" y="2732633"/>
            <a:ext cx="10908153" cy="71906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Title Text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Body Level One…"/>
          <p:cNvSpPr txBox="1"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Line" descr="L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2" y="2732633"/>
            <a:ext cx="10908153" cy="71906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Image"/>
          <p:cNvSpPr/>
          <p:nvPr>
            <p:ph type="pic" sz="half" idx="13"/>
          </p:nvPr>
        </p:nvSpPr>
        <p:spPr>
          <a:xfrm>
            <a:off x="1181100" y="3380452"/>
            <a:ext cx="5461000" cy="5308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1" name="Title Text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3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3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3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3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3"/>
              </a:buBlip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Image"/>
          <p:cNvSpPr/>
          <p:nvPr>
            <p:ph type="pic" sz="quarter" idx="13"/>
          </p:nvPr>
        </p:nvSpPr>
        <p:spPr>
          <a:xfrm>
            <a:off x="6692900" y="5082252"/>
            <a:ext cx="5334000" cy="38989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9" name="Image"/>
          <p:cNvSpPr/>
          <p:nvPr>
            <p:ph type="pic" sz="quarter" idx="14"/>
          </p:nvPr>
        </p:nvSpPr>
        <p:spPr>
          <a:xfrm>
            <a:off x="6699118" y="751551"/>
            <a:ext cx="5334002" cy="38989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0" name="Image"/>
          <p:cNvSpPr/>
          <p:nvPr>
            <p:ph type="pic" sz="half" idx="15"/>
          </p:nvPr>
        </p:nvSpPr>
        <p:spPr>
          <a:xfrm>
            <a:off x="965200" y="762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ti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F1F1F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66564" y="711000"/>
            <a:ext cx="11471672" cy="5918600"/>
          </a:xfrm>
          <a:prstGeom prst="rect">
            <a:avLst/>
          </a:prstGeom>
        </p:spPr>
      </p:pic>
      <p:sp>
        <p:nvSpPr>
          <p:cNvPr id="139" name="Improvisation Lesson"/>
          <p:cNvSpPr txBox="1"/>
          <p:nvPr>
            <p:ph type="title"/>
          </p:nvPr>
        </p:nvSpPr>
        <p:spPr>
          <a:xfrm>
            <a:off x="635000" y="6946900"/>
            <a:ext cx="11734800" cy="1219200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Improvisation Lesson</a:t>
            </a:r>
          </a:p>
        </p:txBody>
      </p:sp>
      <p:sp>
        <p:nvSpPr>
          <p:cNvPr id="140" name="Modeled Lesson Plan to improve the quality…"/>
          <p:cNvSpPr txBox="1"/>
          <p:nvPr>
            <p:ph type="body" sz="quarter" idx="1"/>
          </p:nvPr>
        </p:nvSpPr>
        <p:spPr>
          <a:xfrm>
            <a:off x="635000" y="8324850"/>
            <a:ext cx="11734800" cy="876300"/>
          </a:xfrm>
          <a:prstGeom prst="rect">
            <a:avLst/>
          </a:prstGeom>
        </p:spPr>
        <p:txBody>
          <a:bodyPr/>
          <a:lstStyle/>
          <a:p>
            <a:pPr defTabSz="414780">
              <a:defRPr sz="1700"/>
            </a:pPr>
            <a:r>
              <a:t>Modeled Lesson Plan to improve the quality</a:t>
            </a:r>
          </a:p>
          <a:p>
            <a:pPr defTabSz="414780">
              <a:defRPr sz="1700"/>
            </a:pPr>
            <a:r>
              <a:t> and effectiveness of improvised solos </a:t>
            </a:r>
          </a:p>
          <a:p>
            <a:pPr defTabSz="414780">
              <a:defRPr sz="1700"/>
            </a:pPr>
            <a:r>
              <a:t>for upper secondary-school jazz performers</a:t>
            </a:r>
          </a:p>
        </p:txBody>
      </p:sp>
      <p:sp>
        <p:nvSpPr>
          <p:cNvPr id="141" name="TOM TERRELL ETEC 411"/>
          <p:cNvSpPr txBox="1"/>
          <p:nvPr/>
        </p:nvSpPr>
        <p:spPr>
          <a:xfrm>
            <a:off x="4119562" y="6737350"/>
            <a:ext cx="4765676" cy="437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514094">
              <a:defRPr sz="21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BACK TO SCHOOL NIGHT with TOM TERRELL</a:t>
            </a:r>
          </a:p>
        </p:txBody>
      </p:sp>
      <p:sp>
        <p:nvSpPr>
          <p:cNvPr id="142" name="Arrow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12185848" y="9018240"/>
            <a:ext cx="391469" cy="254894"/>
          </a:xfrm>
          <a:prstGeom prst="rightArrow">
            <a:avLst>
              <a:gd name="adj1" fmla="val 32000"/>
              <a:gd name="adj2" fmla="val 102850"/>
            </a:avLst>
          </a:pr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3" name="Arrow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599132" y="495300"/>
            <a:ext cx="391468" cy="379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721" y="14256"/>
                </a:moveTo>
                <a:lnTo>
                  <a:pt x="13721" y="21600"/>
                </a:lnTo>
                <a:lnTo>
                  <a:pt x="0" y="10800"/>
                </a:lnTo>
                <a:lnTo>
                  <a:pt x="13721" y="0"/>
                </a:lnTo>
                <a:lnTo>
                  <a:pt x="13721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EEEEEE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75450" y="730250"/>
            <a:ext cx="5397500" cy="8293100"/>
          </a:xfrm>
          <a:prstGeom prst="rect">
            <a:avLst/>
          </a:prstGeom>
        </p:spPr>
      </p:pic>
      <p:sp>
        <p:nvSpPr>
          <p:cNvPr id="146" name="Discussion"/>
          <p:cNvSpPr txBox="1"/>
          <p:nvPr>
            <p:ph type="title"/>
          </p:nvPr>
        </p:nvSpPr>
        <p:spPr>
          <a:xfrm>
            <a:off x="748359" y="687784"/>
            <a:ext cx="5588001" cy="1877021"/>
          </a:xfrm>
          <a:prstGeom prst="rect">
            <a:avLst/>
          </a:prstGeom>
        </p:spPr>
        <p:txBody>
          <a:bodyPr/>
          <a:lstStyle/>
          <a:p>
            <a:pPr>
              <a:defRPr spc="-200"/>
            </a:pPr>
            <a:r>
              <a:t>Class</a:t>
            </a:r>
          </a:p>
          <a:p>
            <a:pPr>
              <a:defRPr spc="-200"/>
            </a:pPr>
            <a:r>
              <a:t>Discussion</a:t>
            </a:r>
          </a:p>
        </p:txBody>
      </p:sp>
      <p:sp>
        <p:nvSpPr>
          <p:cNvPr id="147" name="WHAT ARE A FEW CHARACTERISTICS…"/>
          <p:cNvSpPr txBox="1"/>
          <p:nvPr>
            <p:ph type="body" sz="quarter" idx="1"/>
          </p:nvPr>
        </p:nvSpPr>
        <p:spPr>
          <a:xfrm>
            <a:off x="748359" y="2990254"/>
            <a:ext cx="5588001" cy="1666425"/>
          </a:xfrm>
          <a:prstGeom prst="rect">
            <a:avLst/>
          </a:prstGeom>
        </p:spPr>
        <p:txBody>
          <a:bodyPr/>
          <a:lstStyle/>
          <a:p>
            <a:pPr/>
            <a:r>
              <a:t>WHAT ARE A FEW CHARACTERISTICS </a:t>
            </a:r>
          </a:p>
          <a:p>
            <a:pPr/>
            <a:r>
              <a:t>OF A “GOOD” JAZZ SOLO? </a:t>
            </a:r>
          </a:p>
          <a:p>
            <a:pPr/>
          </a:p>
          <a:p>
            <a:pPr/>
            <a:r>
              <a:t>(good = effective, moving, pleasant)</a:t>
            </a:r>
          </a:p>
        </p:txBody>
      </p:sp>
      <p:sp>
        <p:nvSpPr>
          <p:cNvPr id="148" name="Appropriate style…"/>
          <p:cNvSpPr txBox="1"/>
          <p:nvPr/>
        </p:nvSpPr>
        <p:spPr>
          <a:xfrm>
            <a:off x="698500" y="5439726"/>
            <a:ext cx="5941718" cy="3669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364418" indent="-364418" algn="l" defTabSz="342106">
              <a:spcBef>
                <a:spcPts val="2400"/>
              </a:spcBef>
              <a:buSzPct val="65000"/>
              <a:buBlip>
                <a:blip r:embed="rId3"/>
              </a:buBlip>
              <a:defRPr sz="1952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Appropriate style</a:t>
            </a:r>
          </a:p>
          <a:p>
            <a:pPr marL="364418" indent="-364418" algn="l" defTabSz="342106">
              <a:spcBef>
                <a:spcPts val="2400"/>
              </a:spcBef>
              <a:buSzPct val="65000"/>
              <a:buBlip>
                <a:blip r:embed="rId3"/>
              </a:buBlip>
              <a:defRPr sz="1952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Easy to follow melodic ideas</a:t>
            </a:r>
          </a:p>
          <a:p>
            <a:pPr marL="364418" indent="-364418" algn="l" defTabSz="342106">
              <a:spcBef>
                <a:spcPts val="2400"/>
              </a:spcBef>
              <a:buSzPct val="65000"/>
              <a:buBlip>
                <a:blip r:embed="rId3"/>
              </a:buBlip>
              <a:defRPr sz="1952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Ideas/motives related to thematic material of the piece</a:t>
            </a:r>
          </a:p>
          <a:p>
            <a:pPr marL="364418" indent="-364418" algn="l" defTabSz="342106">
              <a:spcBef>
                <a:spcPts val="2400"/>
              </a:spcBef>
              <a:buSzPct val="65000"/>
              <a:buBlip>
                <a:blip r:embed="rId3"/>
              </a:buBlip>
              <a:defRPr sz="1952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Effective use of embellishment and variation</a:t>
            </a:r>
          </a:p>
          <a:p>
            <a:pPr marL="364418" indent="-364418" algn="l" defTabSz="342106">
              <a:spcBef>
                <a:spcPts val="2400"/>
              </a:spcBef>
              <a:buSzPct val="65000"/>
              <a:buBlip>
                <a:blip r:embed="rId3"/>
              </a:buBlip>
              <a:defRPr sz="1952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Control of rhythmic variations/motives</a:t>
            </a:r>
          </a:p>
          <a:p>
            <a:pPr marL="364418" indent="-364418" algn="l" defTabSz="342106">
              <a:spcBef>
                <a:spcPts val="2400"/>
              </a:spcBef>
              <a:buSzPct val="65000"/>
              <a:buBlip>
                <a:blip r:embed="rId3"/>
              </a:buBlip>
              <a:defRPr sz="1952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Appropriate arc (flow, texture, volume, diminution) </a:t>
            </a:r>
          </a:p>
        </p:txBody>
      </p:sp>
      <p:sp>
        <p:nvSpPr>
          <p:cNvPr id="149" name="Arrow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12185848" y="9018240"/>
            <a:ext cx="391469" cy="254894"/>
          </a:xfrm>
          <a:prstGeom prst="rightArrow">
            <a:avLst>
              <a:gd name="adj1" fmla="val 32000"/>
              <a:gd name="adj2" fmla="val 102850"/>
            </a:avLst>
          </a:pr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0" name="Arrow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599132" y="495300"/>
            <a:ext cx="391468" cy="379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721" y="14256"/>
                </a:moveTo>
                <a:lnTo>
                  <a:pt x="13721" y="21600"/>
                </a:lnTo>
                <a:lnTo>
                  <a:pt x="0" y="10800"/>
                </a:lnTo>
                <a:lnTo>
                  <a:pt x="13721" y="0"/>
                </a:lnTo>
                <a:lnTo>
                  <a:pt x="13721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EEEEEE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1"/>
      <p:bldP build="whole" bldLvl="1" animBg="1" rev="0" advAuto="0" spid="148" grpId="3"/>
      <p:bldP build="whole" bldLvl="1" animBg="1" rev="0" advAuto="0" spid="14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Let’s Listen to Stan Getz on The Girl From Ipanema"/>
          <p:cNvSpPr txBox="1"/>
          <p:nvPr>
            <p:ph type="title"/>
          </p:nvPr>
        </p:nvSpPr>
        <p:spPr>
          <a:xfrm>
            <a:off x="1164208" y="463550"/>
            <a:ext cx="3424089" cy="2730500"/>
          </a:xfrm>
          <a:prstGeom prst="rect">
            <a:avLst/>
          </a:prstGeom>
        </p:spPr>
        <p:txBody>
          <a:bodyPr/>
          <a:lstStyle/>
          <a:p>
            <a:pPr defTabSz="306762">
              <a:defRPr spc="-117" sz="3303">
                <a:solidFill>
                  <a:schemeClr val="accent4"/>
                </a:solidFill>
              </a:defRPr>
            </a:pPr>
            <a:r>
              <a:t>Class: Listen to </a:t>
            </a:r>
            <a:r>
              <a:rPr u="sng"/>
              <a:t>Stan Getz</a:t>
            </a:r>
            <a:r>
              <a:t> on </a:t>
            </a:r>
            <a:r>
              <a:rPr i="1"/>
              <a:t>The</a:t>
            </a:r>
            <a:r>
              <a:t> </a:t>
            </a:r>
            <a:r>
              <a:rPr i="1"/>
              <a:t>Girl From Ipanema</a:t>
            </a:r>
          </a:p>
        </p:txBody>
      </p:sp>
      <p:sp>
        <p:nvSpPr>
          <p:cNvPr id="153" name="Ear"/>
          <p:cNvSpPr/>
          <p:nvPr/>
        </p:nvSpPr>
        <p:spPr>
          <a:xfrm>
            <a:off x="623044" y="1356822"/>
            <a:ext cx="702072" cy="943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71" h="21600" fill="norm" stroke="1" extrusionOk="0">
                <a:moveTo>
                  <a:pt x="9517" y="0"/>
                </a:moveTo>
                <a:cubicBezTo>
                  <a:pt x="6086" y="0"/>
                  <a:pt x="3154" y="1263"/>
                  <a:pt x="1473" y="3466"/>
                </a:cubicBezTo>
                <a:cubicBezTo>
                  <a:pt x="-881" y="6549"/>
                  <a:pt x="-395" y="10841"/>
                  <a:pt x="2804" y="15240"/>
                </a:cubicBezTo>
                <a:cubicBezTo>
                  <a:pt x="3450" y="16128"/>
                  <a:pt x="5236" y="17350"/>
                  <a:pt x="7272" y="17863"/>
                </a:cubicBezTo>
                <a:cubicBezTo>
                  <a:pt x="8160" y="18087"/>
                  <a:pt x="8736" y="18661"/>
                  <a:pt x="9403" y="19326"/>
                </a:cubicBezTo>
                <a:cubicBezTo>
                  <a:pt x="10418" y="20340"/>
                  <a:pt x="11682" y="21600"/>
                  <a:pt x="14405" y="21600"/>
                </a:cubicBezTo>
                <a:cubicBezTo>
                  <a:pt x="18504" y="21600"/>
                  <a:pt x="19509" y="19847"/>
                  <a:pt x="20242" y="18567"/>
                </a:cubicBezTo>
                <a:cubicBezTo>
                  <a:pt x="20372" y="18341"/>
                  <a:pt x="20495" y="18124"/>
                  <a:pt x="20630" y="17924"/>
                </a:cubicBezTo>
                <a:cubicBezTo>
                  <a:pt x="20719" y="17791"/>
                  <a:pt x="20660" y="17629"/>
                  <a:pt x="20493" y="17552"/>
                </a:cubicBezTo>
                <a:lnTo>
                  <a:pt x="19432" y="17063"/>
                </a:lnTo>
                <a:cubicBezTo>
                  <a:pt x="19249" y="16979"/>
                  <a:pt x="19013" y="17030"/>
                  <a:pt x="18913" y="17175"/>
                </a:cubicBezTo>
                <a:cubicBezTo>
                  <a:pt x="18735" y="17434"/>
                  <a:pt x="18583" y="17699"/>
                  <a:pt x="18435" y="17956"/>
                </a:cubicBezTo>
                <a:cubicBezTo>
                  <a:pt x="17728" y="19191"/>
                  <a:pt x="17217" y="20083"/>
                  <a:pt x="14405" y="20083"/>
                </a:cubicBezTo>
                <a:cubicBezTo>
                  <a:pt x="12653" y="20083"/>
                  <a:pt x="11910" y="19340"/>
                  <a:pt x="10968" y="18399"/>
                </a:cubicBezTo>
                <a:cubicBezTo>
                  <a:pt x="10211" y="17645"/>
                  <a:pt x="9354" y="16790"/>
                  <a:pt x="7888" y="16420"/>
                </a:cubicBezTo>
                <a:cubicBezTo>
                  <a:pt x="6320" y="16025"/>
                  <a:pt x="4929" y="15051"/>
                  <a:pt x="4527" y="14499"/>
                </a:cubicBezTo>
                <a:cubicBezTo>
                  <a:pt x="1679" y="10582"/>
                  <a:pt x="1186" y="6841"/>
                  <a:pt x="3176" y="4234"/>
                </a:cubicBezTo>
                <a:cubicBezTo>
                  <a:pt x="4494" y="2508"/>
                  <a:pt x="6804" y="1517"/>
                  <a:pt x="9517" y="1517"/>
                </a:cubicBezTo>
                <a:cubicBezTo>
                  <a:pt x="16006" y="1517"/>
                  <a:pt x="16934" y="6593"/>
                  <a:pt x="17064" y="7844"/>
                </a:cubicBezTo>
                <a:cubicBezTo>
                  <a:pt x="17080" y="7994"/>
                  <a:pt x="17247" y="8108"/>
                  <a:pt x="17443" y="8104"/>
                </a:cubicBezTo>
                <a:lnTo>
                  <a:pt x="18682" y="8079"/>
                </a:lnTo>
                <a:cubicBezTo>
                  <a:pt x="18892" y="8075"/>
                  <a:pt x="19053" y="7938"/>
                  <a:pt x="19041" y="7776"/>
                </a:cubicBezTo>
                <a:cubicBezTo>
                  <a:pt x="18817" y="4924"/>
                  <a:pt x="16608" y="0"/>
                  <a:pt x="9517" y="0"/>
                </a:cubicBezTo>
                <a:close/>
                <a:moveTo>
                  <a:pt x="9955" y="3310"/>
                </a:moveTo>
                <a:cubicBezTo>
                  <a:pt x="9772" y="3302"/>
                  <a:pt x="9589" y="3303"/>
                  <a:pt x="9405" y="3312"/>
                </a:cubicBezTo>
                <a:cubicBezTo>
                  <a:pt x="9194" y="3323"/>
                  <a:pt x="8984" y="3346"/>
                  <a:pt x="8773" y="3380"/>
                </a:cubicBezTo>
                <a:cubicBezTo>
                  <a:pt x="5657" y="3880"/>
                  <a:pt x="3797" y="5739"/>
                  <a:pt x="3797" y="8353"/>
                </a:cubicBezTo>
                <a:cubicBezTo>
                  <a:pt x="3797" y="9959"/>
                  <a:pt x="5134" y="14392"/>
                  <a:pt x="8146" y="14866"/>
                </a:cubicBezTo>
                <a:cubicBezTo>
                  <a:pt x="9436" y="15068"/>
                  <a:pt x="10219" y="15793"/>
                  <a:pt x="10538" y="16153"/>
                </a:cubicBezTo>
                <a:cubicBezTo>
                  <a:pt x="10641" y="16269"/>
                  <a:pt x="10841" y="16307"/>
                  <a:pt x="11005" y="16244"/>
                </a:cubicBezTo>
                <a:lnTo>
                  <a:pt x="12119" y="15818"/>
                </a:lnTo>
                <a:cubicBezTo>
                  <a:pt x="12316" y="15743"/>
                  <a:pt x="12385" y="15553"/>
                  <a:pt x="12266" y="15410"/>
                </a:cubicBezTo>
                <a:cubicBezTo>
                  <a:pt x="11820" y="14873"/>
                  <a:pt x="10636" y="13710"/>
                  <a:pt x="8540" y="13381"/>
                </a:cubicBezTo>
                <a:cubicBezTo>
                  <a:pt x="7109" y="13156"/>
                  <a:pt x="5769" y="9788"/>
                  <a:pt x="5769" y="8353"/>
                </a:cubicBezTo>
                <a:cubicBezTo>
                  <a:pt x="5769" y="5921"/>
                  <a:pt x="7622" y="5114"/>
                  <a:pt x="9176" y="4865"/>
                </a:cubicBezTo>
                <a:cubicBezTo>
                  <a:pt x="10571" y="4642"/>
                  <a:pt x="11524" y="5343"/>
                  <a:pt x="11870" y="5655"/>
                </a:cubicBezTo>
                <a:cubicBezTo>
                  <a:pt x="12529" y="6251"/>
                  <a:pt x="12830" y="7037"/>
                  <a:pt x="12587" y="7523"/>
                </a:cubicBezTo>
                <a:cubicBezTo>
                  <a:pt x="12537" y="7623"/>
                  <a:pt x="12386" y="7926"/>
                  <a:pt x="11599" y="8006"/>
                </a:cubicBezTo>
                <a:cubicBezTo>
                  <a:pt x="9536" y="8216"/>
                  <a:pt x="8553" y="9368"/>
                  <a:pt x="8496" y="10417"/>
                </a:cubicBezTo>
                <a:cubicBezTo>
                  <a:pt x="8433" y="11561"/>
                  <a:pt x="9390" y="12498"/>
                  <a:pt x="10877" y="12748"/>
                </a:cubicBezTo>
                <a:cubicBezTo>
                  <a:pt x="11035" y="12774"/>
                  <a:pt x="11202" y="12801"/>
                  <a:pt x="11375" y="12827"/>
                </a:cubicBezTo>
                <a:cubicBezTo>
                  <a:pt x="12767" y="13043"/>
                  <a:pt x="14486" y="13309"/>
                  <a:pt x="16472" y="14829"/>
                </a:cubicBezTo>
                <a:cubicBezTo>
                  <a:pt x="16613" y="14937"/>
                  <a:pt x="16838" y="14943"/>
                  <a:pt x="16985" y="14840"/>
                </a:cubicBezTo>
                <a:lnTo>
                  <a:pt x="17927" y="14182"/>
                </a:lnTo>
                <a:cubicBezTo>
                  <a:pt x="18067" y="14084"/>
                  <a:pt x="18089" y="13920"/>
                  <a:pt x="17975" y="13803"/>
                </a:cubicBezTo>
                <a:cubicBezTo>
                  <a:pt x="17482" y="13295"/>
                  <a:pt x="16296" y="11899"/>
                  <a:pt x="16591" y="10520"/>
                </a:cubicBezTo>
                <a:cubicBezTo>
                  <a:pt x="16621" y="10378"/>
                  <a:pt x="16504" y="10241"/>
                  <a:pt x="16322" y="10204"/>
                </a:cubicBezTo>
                <a:lnTo>
                  <a:pt x="15125" y="9958"/>
                </a:lnTo>
                <a:cubicBezTo>
                  <a:pt x="14916" y="9915"/>
                  <a:pt x="14703" y="10018"/>
                  <a:pt x="14663" y="10182"/>
                </a:cubicBezTo>
                <a:cubicBezTo>
                  <a:pt x="14532" y="10716"/>
                  <a:pt x="14548" y="11240"/>
                  <a:pt x="14654" y="11735"/>
                </a:cubicBezTo>
                <a:cubicBezTo>
                  <a:pt x="14681" y="11859"/>
                  <a:pt x="14522" y="11959"/>
                  <a:pt x="14370" y="11911"/>
                </a:cubicBezTo>
                <a:cubicBezTo>
                  <a:pt x="13371" y="11589"/>
                  <a:pt x="12482" y="11451"/>
                  <a:pt x="11764" y="11340"/>
                </a:cubicBezTo>
                <a:cubicBezTo>
                  <a:pt x="11603" y="11316"/>
                  <a:pt x="11447" y="11291"/>
                  <a:pt x="11300" y="11266"/>
                </a:cubicBezTo>
                <a:cubicBezTo>
                  <a:pt x="10495" y="11131"/>
                  <a:pt x="10460" y="10631"/>
                  <a:pt x="10468" y="10481"/>
                </a:cubicBezTo>
                <a:cubicBezTo>
                  <a:pt x="10489" y="10097"/>
                  <a:pt x="10867" y="9613"/>
                  <a:pt x="11859" y="9512"/>
                </a:cubicBezTo>
                <a:cubicBezTo>
                  <a:pt x="13116" y="9384"/>
                  <a:pt x="14028" y="8870"/>
                  <a:pt x="14430" y="8067"/>
                </a:cubicBezTo>
                <a:cubicBezTo>
                  <a:pt x="14940" y="7047"/>
                  <a:pt x="14526" y="5714"/>
                  <a:pt x="13373" y="4672"/>
                </a:cubicBezTo>
                <a:cubicBezTo>
                  <a:pt x="12458" y="3845"/>
                  <a:pt x="11234" y="3367"/>
                  <a:pt x="9955" y="331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</a:p>
        </p:txBody>
      </p:sp>
      <p:sp>
        <p:nvSpPr>
          <p:cNvPr id="154" name="Arrow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12516048" y="9119840"/>
            <a:ext cx="391469" cy="254894"/>
          </a:xfrm>
          <a:prstGeom prst="rightArrow">
            <a:avLst>
              <a:gd name="adj1" fmla="val 32000"/>
              <a:gd name="adj2" fmla="val 102850"/>
            </a:avLst>
          </a:pr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5" name="Arrow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599132" y="495300"/>
            <a:ext cx="391468" cy="379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721" y="14256"/>
                </a:moveTo>
                <a:lnTo>
                  <a:pt x="13721" y="21600"/>
                </a:lnTo>
                <a:lnTo>
                  <a:pt x="0" y="10800"/>
                </a:lnTo>
                <a:lnTo>
                  <a:pt x="13721" y="0"/>
                </a:lnTo>
                <a:lnTo>
                  <a:pt x="13721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B00"/>
                </a:solidFill>
              </a:defRPr>
            </a:pPr>
          </a:p>
        </p:txBody>
      </p:sp>
      <p:grpSp>
        <p:nvGrpSpPr>
          <p:cNvPr id="158" name="Group"/>
          <p:cNvGrpSpPr/>
          <p:nvPr/>
        </p:nvGrpSpPr>
        <p:grpSpPr>
          <a:xfrm>
            <a:off x="4774604" y="346819"/>
            <a:ext cx="3325590" cy="2847231"/>
            <a:chOff x="0" y="0"/>
            <a:chExt cx="3325589" cy="2847230"/>
          </a:xfrm>
        </p:grpSpPr>
        <p:sp>
          <p:nvSpPr>
            <p:cNvPr id="156" name="Arrow"/>
            <p:cNvSpPr/>
            <p:nvPr/>
          </p:nvSpPr>
          <p:spPr>
            <a:xfrm>
              <a:off x="0" y="1113680"/>
              <a:ext cx="1397596" cy="918518"/>
            </a:xfrm>
            <a:prstGeom prst="rightArrow">
              <a:avLst>
                <a:gd name="adj1" fmla="val 32000"/>
                <a:gd name="adj2" fmla="val 88491"/>
              </a:avLst>
            </a:prstGeom>
            <a:solidFill>
              <a:srgbClr val="EEEEEE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57" name="Let’s Listen to Stan Getz on The Girl From Ipanema"/>
            <p:cNvSpPr txBox="1"/>
            <p:nvPr/>
          </p:nvSpPr>
          <p:spPr>
            <a:xfrm>
              <a:off x="1583903" y="0"/>
              <a:ext cx="1741687" cy="2847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519937">
                <a:defRPr b="1" spc="-89" sz="2500">
                  <a:solidFill>
                    <a:schemeClr val="accent4"/>
                  </a:solidFill>
                </a:defRPr>
              </a:lvl1pPr>
            </a:lstStyle>
            <a:p>
              <a:pPr/>
              <a:r>
                <a:t>SHARE: What did you hear?</a:t>
              </a:r>
            </a:p>
          </p:txBody>
        </p:sp>
      </p:grpSp>
      <p:grpSp>
        <p:nvGrpSpPr>
          <p:cNvPr id="161" name="Group"/>
          <p:cNvGrpSpPr/>
          <p:nvPr/>
        </p:nvGrpSpPr>
        <p:grpSpPr>
          <a:xfrm>
            <a:off x="8286501" y="648542"/>
            <a:ext cx="4204173" cy="2847232"/>
            <a:chOff x="0" y="0"/>
            <a:chExt cx="4204171" cy="2847230"/>
          </a:xfrm>
        </p:grpSpPr>
        <p:sp>
          <p:nvSpPr>
            <p:cNvPr id="159" name="Arrow"/>
            <p:cNvSpPr/>
            <p:nvPr/>
          </p:nvSpPr>
          <p:spPr>
            <a:xfrm>
              <a:off x="0" y="811957"/>
              <a:ext cx="1397596" cy="918517"/>
            </a:xfrm>
            <a:prstGeom prst="rightArrow">
              <a:avLst>
                <a:gd name="adj1" fmla="val 32000"/>
                <a:gd name="adj2" fmla="val 88491"/>
              </a:avLst>
            </a:prstGeom>
            <a:solidFill>
              <a:srgbClr val="EEEEEE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60" name="Let’s Listen to Stan Getz on The Girl From Ipanema"/>
            <p:cNvSpPr txBox="1"/>
            <p:nvPr/>
          </p:nvSpPr>
          <p:spPr>
            <a:xfrm>
              <a:off x="1583903" y="0"/>
              <a:ext cx="2620269" cy="2847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519937">
                <a:defRPr b="1" spc="-89" sz="2500">
                  <a:solidFill>
                    <a:schemeClr val="accent4"/>
                  </a:solidFill>
                </a:defRPr>
              </a:lvl1pPr>
            </a:lstStyle>
            <a:p>
              <a:pPr/>
              <a:r>
                <a:t>Student: Transcribe the first 16 measures of Getz’s solo onto provided notation</a:t>
              </a:r>
            </a:p>
          </p:txBody>
        </p:sp>
      </p:grpSp>
      <p:grpSp>
        <p:nvGrpSpPr>
          <p:cNvPr id="164" name="Group"/>
          <p:cNvGrpSpPr/>
          <p:nvPr/>
        </p:nvGrpSpPr>
        <p:grpSpPr>
          <a:xfrm>
            <a:off x="6337406" y="3680170"/>
            <a:ext cx="5659865" cy="5612437"/>
            <a:chOff x="0" y="0"/>
            <a:chExt cx="5659864" cy="5612435"/>
          </a:xfrm>
        </p:grpSpPr>
        <p:sp>
          <p:nvSpPr>
            <p:cNvPr id="162" name="Arrow 7"/>
            <p:cNvSpPr/>
            <p:nvPr/>
          </p:nvSpPr>
          <p:spPr>
            <a:xfrm rot="16151281">
              <a:off x="4208613" y="-155864"/>
              <a:ext cx="1275094" cy="1609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67" y="0"/>
                  </a:moveTo>
                  <a:lnTo>
                    <a:pt x="0" y="7818"/>
                  </a:lnTo>
                  <a:lnTo>
                    <a:pt x="4127" y="7818"/>
                  </a:lnTo>
                  <a:cubicBezTo>
                    <a:pt x="4127" y="7860"/>
                    <a:pt x="4125" y="7904"/>
                    <a:pt x="4125" y="7946"/>
                  </a:cubicBezTo>
                  <a:cubicBezTo>
                    <a:pt x="4125" y="15487"/>
                    <a:pt x="11948" y="21600"/>
                    <a:pt x="21598" y="21600"/>
                  </a:cubicBezTo>
                  <a:cubicBezTo>
                    <a:pt x="21598" y="21600"/>
                    <a:pt x="21600" y="21600"/>
                    <a:pt x="21600" y="21600"/>
                  </a:cubicBezTo>
                  <a:lnTo>
                    <a:pt x="21600" y="16556"/>
                  </a:lnTo>
                  <a:cubicBezTo>
                    <a:pt x="21600" y="16556"/>
                    <a:pt x="21598" y="16556"/>
                    <a:pt x="21598" y="16556"/>
                  </a:cubicBezTo>
                  <a:cubicBezTo>
                    <a:pt x="15512" y="16556"/>
                    <a:pt x="10578" y="12702"/>
                    <a:pt x="10578" y="7946"/>
                  </a:cubicBezTo>
                  <a:cubicBezTo>
                    <a:pt x="10578" y="7903"/>
                    <a:pt x="10582" y="7860"/>
                    <a:pt x="10582" y="7818"/>
                  </a:cubicBezTo>
                  <a:lnTo>
                    <a:pt x="14736" y="7818"/>
                  </a:lnTo>
                  <a:lnTo>
                    <a:pt x="7367" y="0"/>
                  </a:lnTo>
                  <a:close/>
                </a:path>
              </a:pathLst>
            </a:custGeom>
            <a:solidFill>
              <a:srgbClr val="EEEEEE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163" name="TheGirlfromIpanema.pdf" descr="TheGirlfromIpanema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99162"/>
              <a:ext cx="4260258" cy="55132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5" name="Line"/>
          <p:cNvSpPr/>
          <p:nvPr/>
        </p:nvSpPr>
        <p:spPr>
          <a:xfrm>
            <a:off x="2496971" y="5758190"/>
            <a:ext cx="340264" cy="340264"/>
          </a:xfrm>
          <a:prstGeom prst="line">
            <a:avLst/>
          </a:prstGeom>
          <a:ln w="50800">
            <a:solidFill>
              <a:srgbClr val="DC4738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EEEEEE"/>
                </a:solidFill>
              </a:defRPr>
            </a:pPr>
          </a:p>
        </p:txBody>
      </p:sp>
      <p:sp>
        <p:nvSpPr>
          <p:cNvPr id="166" name="Line"/>
          <p:cNvSpPr/>
          <p:nvPr/>
        </p:nvSpPr>
        <p:spPr>
          <a:xfrm flipH="1">
            <a:off x="4929336" y="5682855"/>
            <a:ext cx="236933" cy="236934"/>
          </a:xfrm>
          <a:prstGeom prst="line">
            <a:avLst/>
          </a:prstGeom>
          <a:ln w="50800">
            <a:solidFill>
              <a:srgbClr val="DC4738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EEEEEE"/>
                </a:solidFill>
              </a:defRPr>
            </a:pPr>
          </a:p>
        </p:txBody>
      </p:sp>
      <p:sp>
        <p:nvSpPr>
          <p:cNvPr id="167" name="Line"/>
          <p:cNvSpPr/>
          <p:nvPr/>
        </p:nvSpPr>
        <p:spPr>
          <a:xfrm>
            <a:off x="3155583" y="6359404"/>
            <a:ext cx="240452" cy="240453"/>
          </a:xfrm>
          <a:prstGeom prst="line">
            <a:avLst/>
          </a:prstGeom>
          <a:ln w="50800">
            <a:solidFill>
              <a:srgbClr val="DC4738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EEEEEE"/>
                </a:solidFill>
              </a:defRPr>
            </a:pPr>
          </a:p>
        </p:txBody>
      </p:sp>
      <p:grpSp>
        <p:nvGrpSpPr>
          <p:cNvPr id="170" name="Group"/>
          <p:cNvGrpSpPr/>
          <p:nvPr/>
        </p:nvGrpSpPr>
        <p:grpSpPr>
          <a:xfrm>
            <a:off x="232238" y="3911175"/>
            <a:ext cx="4543999" cy="1466243"/>
            <a:chOff x="0" y="0"/>
            <a:chExt cx="4543998" cy="1466242"/>
          </a:xfrm>
        </p:grpSpPr>
        <p:sp>
          <p:nvSpPr>
            <p:cNvPr id="168" name="very close to original melody"/>
            <p:cNvSpPr txBox="1"/>
            <p:nvPr/>
          </p:nvSpPr>
          <p:spPr>
            <a:xfrm>
              <a:off x="0" y="0"/>
              <a:ext cx="4543999" cy="10307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3000">
                  <a:solidFill>
                    <a:srgbClr val="0006EE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  <a:r>
                <a:t>NOTICE!</a:t>
              </a:r>
            </a:p>
            <a:p>
              <a:pPr>
                <a:defRPr sz="3000">
                  <a:solidFill>
                    <a:srgbClr val="0006EE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  <a:r>
                <a:t>very close to original melody</a:t>
              </a:r>
            </a:p>
          </p:txBody>
        </p:sp>
        <p:sp>
          <p:nvSpPr>
            <p:cNvPr id="169" name="Line"/>
            <p:cNvSpPr/>
            <p:nvPr/>
          </p:nvSpPr>
          <p:spPr>
            <a:xfrm flipH="1">
              <a:off x="2809320" y="945041"/>
              <a:ext cx="1007415" cy="521202"/>
            </a:xfrm>
            <a:prstGeom prst="line">
              <a:avLst/>
            </a:prstGeom>
            <a:noFill/>
            <a:ln w="88900" cap="flat">
              <a:solidFill>
                <a:srgbClr val="DC4738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EEEEEE"/>
                  </a:solidFill>
                </a:defRPr>
              </a:pPr>
            </a:p>
          </p:txBody>
        </p:sp>
      </p:grpSp>
      <p:sp>
        <p:nvSpPr>
          <p:cNvPr id="171" name="Note where he starts to vary melodic phrasing"/>
          <p:cNvSpPr txBox="1"/>
          <p:nvPr/>
        </p:nvSpPr>
        <p:spPr>
          <a:xfrm>
            <a:off x="4774959" y="4992312"/>
            <a:ext cx="1942491" cy="702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/>
            </a:lvl1pPr>
          </a:lstStyle>
          <a:p>
            <a:pPr/>
            <a:r>
              <a:t>Note where he starts to vary melodic phrasing</a:t>
            </a:r>
          </a:p>
        </p:txBody>
      </p:sp>
      <p:sp>
        <p:nvSpPr>
          <p:cNvPr id="172" name="Can you see the notes and delivery he adds?"/>
          <p:cNvSpPr txBox="1"/>
          <p:nvPr/>
        </p:nvSpPr>
        <p:spPr>
          <a:xfrm>
            <a:off x="439051" y="8905199"/>
            <a:ext cx="12126698" cy="684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/>
            <a:r>
              <a:t>Can you see the notes and delivery he adds?</a:t>
            </a:r>
          </a:p>
        </p:txBody>
      </p:sp>
      <p:grpSp>
        <p:nvGrpSpPr>
          <p:cNvPr id="177" name="Group"/>
          <p:cNvGrpSpPr/>
          <p:nvPr/>
        </p:nvGrpSpPr>
        <p:grpSpPr>
          <a:xfrm>
            <a:off x="314513" y="4127499"/>
            <a:ext cx="6130490" cy="4686302"/>
            <a:chOff x="0" y="0"/>
            <a:chExt cx="6130488" cy="4686300"/>
          </a:xfrm>
        </p:grpSpPr>
        <p:grpSp>
          <p:nvGrpSpPr>
            <p:cNvPr id="175" name="Group"/>
            <p:cNvGrpSpPr/>
            <p:nvPr/>
          </p:nvGrpSpPr>
          <p:grpSpPr>
            <a:xfrm>
              <a:off x="0" y="0"/>
              <a:ext cx="6130489" cy="4686301"/>
              <a:chOff x="12700" y="0"/>
              <a:chExt cx="6130488" cy="4686300"/>
            </a:xfrm>
          </p:grpSpPr>
          <p:sp>
            <p:nvSpPr>
              <p:cNvPr id="173" name="Arrow"/>
              <p:cNvSpPr/>
              <p:nvPr/>
            </p:nvSpPr>
            <p:spPr>
              <a:xfrm>
                <a:off x="4745592" y="0"/>
                <a:ext cx="1397597" cy="9185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62" y="14256"/>
                    </a:moveTo>
                    <a:lnTo>
                      <a:pt x="12562" y="21600"/>
                    </a:lnTo>
                    <a:lnTo>
                      <a:pt x="0" y="10800"/>
                    </a:lnTo>
                    <a:lnTo>
                      <a:pt x="12562" y="0"/>
                    </a:lnTo>
                    <a:lnTo>
                      <a:pt x="12562" y="7344"/>
                    </a:lnTo>
                    <a:lnTo>
                      <a:pt x="21600" y="7344"/>
                    </a:lnTo>
                    <a:lnTo>
                      <a:pt x="21600" y="14256"/>
                    </a:lnTo>
                    <a:close/>
                  </a:path>
                </a:pathLst>
              </a:custGeom>
              <a:solidFill>
                <a:srgbClr val="EEEEEE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174" name="TheGirlfromIpanema.pdf" descr="TheGirlfromIpanema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9582" t="590" r="5179" b="42603"/>
              <a:stretch>
                <a:fillRect/>
              </a:stretch>
            </p:blipFill>
            <p:spPr>
              <a:xfrm>
                <a:off x="12700" y="460382"/>
                <a:ext cx="4899853" cy="422591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76" name="Search"/>
            <p:cNvSpPr/>
            <p:nvPr/>
          </p:nvSpPr>
          <p:spPr>
            <a:xfrm>
              <a:off x="5059274" y="302272"/>
              <a:ext cx="366067" cy="429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502" fill="norm" stroke="1" extrusionOk="0">
                  <a:moveTo>
                    <a:pt x="7928" y="4"/>
                  </a:moveTo>
                  <a:cubicBezTo>
                    <a:pt x="6343" y="54"/>
                    <a:pt x="4758" y="513"/>
                    <a:pt x="3383" y="1414"/>
                  </a:cubicBezTo>
                  <a:cubicBezTo>
                    <a:pt x="-286" y="3816"/>
                    <a:pt x="-1098" y="8454"/>
                    <a:pt x="1573" y="11753"/>
                  </a:cubicBezTo>
                  <a:cubicBezTo>
                    <a:pt x="3866" y="14587"/>
                    <a:pt x="8102" y="15587"/>
                    <a:pt x="11645" y="14130"/>
                  </a:cubicBezTo>
                  <a:lnTo>
                    <a:pt x="11895" y="14028"/>
                  </a:lnTo>
                  <a:lnTo>
                    <a:pt x="12039" y="14238"/>
                  </a:lnTo>
                  <a:cubicBezTo>
                    <a:pt x="12051" y="14256"/>
                    <a:pt x="12060" y="14269"/>
                    <a:pt x="12071" y="14282"/>
                  </a:cubicBezTo>
                  <a:lnTo>
                    <a:pt x="17686" y="21218"/>
                  </a:lnTo>
                  <a:cubicBezTo>
                    <a:pt x="17806" y="21366"/>
                    <a:pt x="17984" y="21464"/>
                    <a:pt x="18188" y="21493"/>
                  </a:cubicBezTo>
                  <a:cubicBezTo>
                    <a:pt x="18392" y="21522"/>
                    <a:pt x="18597" y="21479"/>
                    <a:pt x="18762" y="21371"/>
                  </a:cubicBezTo>
                  <a:lnTo>
                    <a:pt x="20082" y="20505"/>
                  </a:lnTo>
                  <a:cubicBezTo>
                    <a:pt x="20425" y="20281"/>
                    <a:pt x="20502" y="19847"/>
                    <a:pt x="20252" y="19538"/>
                  </a:cubicBezTo>
                  <a:lnTo>
                    <a:pt x="14637" y="12602"/>
                  </a:lnTo>
                  <a:cubicBezTo>
                    <a:pt x="14613" y="12572"/>
                    <a:pt x="14586" y="12546"/>
                    <a:pt x="14559" y="12521"/>
                  </a:cubicBezTo>
                  <a:lnTo>
                    <a:pt x="14359" y="12340"/>
                  </a:lnTo>
                  <a:lnTo>
                    <a:pt x="14540" y="12143"/>
                  </a:lnTo>
                  <a:cubicBezTo>
                    <a:pt x="16964" y="9533"/>
                    <a:pt x="17103" y="5790"/>
                    <a:pt x="14878" y="3042"/>
                  </a:cubicBezTo>
                  <a:cubicBezTo>
                    <a:pt x="13209" y="980"/>
                    <a:pt x="10569" y="-78"/>
                    <a:pt x="7928" y="4"/>
                  </a:cubicBezTo>
                  <a:close/>
                  <a:moveTo>
                    <a:pt x="7952" y="1548"/>
                  </a:moveTo>
                  <a:cubicBezTo>
                    <a:pt x="8377" y="1533"/>
                    <a:pt x="8807" y="1556"/>
                    <a:pt x="9237" y="1617"/>
                  </a:cubicBezTo>
                  <a:cubicBezTo>
                    <a:pt x="10956" y="1861"/>
                    <a:pt x="12466" y="2690"/>
                    <a:pt x="13488" y="3952"/>
                  </a:cubicBezTo>
                  <a:cubicBezTo>
                    <a:pt x="15601" y="6562"/>
                    <a:pt x="14959" y="10231"/>
                    <a:pt x="12058" y="12131"/>
                  </a:cubicBezTo>
                  <a:cubicBezTo>
                    <a:pt x="10904" y="12887"/>
                    <a:pt x="9563" y="13250"/>
                    <a:pt x="8234" y="13250"/>
                  </a:cubicBezTo>
                  <a:cubicBezTo>
                    <a:pt x="6221" y="13250"/>
                    <a:pt x="4235" y="12415"/>
                    <a:pt x="2963" y="10843"/>
                  </a:cubicBezTo>
                  <a:cubicBezTo>
                    <a:pt x="850" y="8233"/>
                    <a:pt x="1491" y="4565"/>
                    <a:pt x="4393" y="2665"/>
                  </a:cubicBezTo>
                  <a:cubicBezTo>
                    <a:pt x="5446" y="1976"/>
                    <a:pt x="6677" y="1593"/>
                    <a:pt x="7952" y="1548"/>
                  </a:cubicBezTo>
                  <a:close/>
                </a:path>
              </a:pathLst>
            </a:custGeom>
            <a:solidFill>
              <a:srgbClr val="EEEEEE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26" grpId="1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" dur="4250" fill="hold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125" fill="hold" autoRev="1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mph" nodeType="clickEffect" presetSubtype="0" presetID="26" grpId="8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45" dur="1250" fill="hold" tmFilter="0, 0; .2, .5; .8, .5; 1, 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625" fill="hold" autoRev="1"/>
                                        <p:tgtEl>
                                          <p:spTgt spid="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1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1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1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9" dur="799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1"/>
      <p:bldP build="whole" bldLvl="1" animBg="1" rev="0" advAuto="0" spid="161" grpId="3"/>
      <p:bldP build="whole" bldLvl="1" animBg="1" rev="0" advAuto="0" spid="170" grpId="6"/>
      <p:bldP build="whole" bldLvl="1" animBg="1" rev="0" advAuto="0" spid="177" grpId="5"/>
      <p:bldP build="whole" bldLvl="1" animBg="1" rev="0" advAuto="0" spid="165" grpId="9"/>
      <p:bldP build="whole" bldLvl="1" animBg="1" rev="0" advAuto="0" spid="172" grpId="12"/>
      <p:bldP build="whole" bldLvl="1" animBg="1" rev="0" advAuto="0" spid="164" grpId="4"/>
      <p:bldP build="whole" bldLvl="1" animBg="1" rev="0" advAuto="0" spid="158" grpId="2"/>
      <p:bldP build="whole" bldLvl="1" animBg="1" rev="0" advAuto="0" spid="171" grpId="7"/>
      <p:bldP build="whole" bldLvl="1" animBg="1" rev="0" advAuto="0" spid="171" grpId="8"/>
      <p:bldP build="whole" bldLvl="1" animBg="1" rev="0" advAuto="0" spid="167" grpId="11"/>
      <p:bldP build="whole" bldLvl="1" animBg="1" rev="0" advAuto="0" spid="166" grpId="1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Instructions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Class: practice soloing over the first 16 measures</a:t>
            </a:r>
          </a:p>
        </p:txBody>
      </p:sp>
      <p:sp>
        <p:nvSpPr>
          <p:cNvPr id="180" name="Repeat the 16-bar A section FOUR times for EACH stud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97406" indent="-597406" defTabSz="560830">
              <a:spcBef>
                <a:spcPts val="4000"/>
              </a:spcBef>
              <a:buBlip>
                <a:blip r:embed="rId2"/>
              </a:buBlip>
              <a:defRPr sz="3200"/>
            </a:pPr>
            <a:r>
              <a:t>Repeat the 16-bar A section FOUR times for EACH student</a:t>
            </a:r>
          </a:p>
          <a:p>
            <a:pPr marL="597406" indent="-597406" defTabSz="560830">
              <a:spcBef>
                <a:spcPts val="4000"/>
              </a:spcBef>
              <a:buBlip>
                <a:blip r:embed="rId2"/>
              </a:buBlip>
              <a:defRPr sz="3200"/>
            </a:pPr>
            <a:r>
              <a:t>First time play the original melody</a:t>
            </a:r>
          </a:p>
          <a:p>
            <a:pPr marL="597406" indent="-597406" defTabSz="560830">
              <a:spcBef>
                <a:spcPts val="4000"/>
              </a:spcBef>
              <a:buBlip>
                <a:blip r:embed="rId2"/>
              </a:buBlip>
              <a:defRPr sz="3200"/>
            </a:pPr>
            <a:r>
              <a:t>Second time play Stan Getz’ solo</a:t>
            </a:r>
          </a:p>
          <a:p>
            <a:pPr marL="597406" indent="-597406" defTabSz="560830">
              <a:spcBef>
                <a:spcPts val="4000"/>
              </a:spcBef>
              <a:buBlip>
                <a:blip r:embed="rId2"/>
              </a:buBlip>
              <a:defRPr sz="3200"/>
            </a:pPr>
            <a:r>
              <a:t>Third and fourth time slowly add your own variation/embellishment/ornamentation</a:t>
            </a:r>
          </a:p>
          <a:p>
            <a:pPr marL="597406" indent="-597406" defTabSz="560830">
              <a:spcBef>
                <a:spcPts val="4000"/>
              </a:spcBef>
              <a:buBlip>
                <a:blip r:embed="rId2"/>
              </a:buBlip>
              <a:defRPr sz="3200"/>
            </a:pPr>
            <a:r>
              <a:t>Stay rhythmically concise at first! Limit ideas to 8th notes and triplets</a:t>
            </a:r>
          </a:p>
        </p:txBody>
      </p:sp>
      <p:grpSp>
        <p:nvGrpSpPr>
          <p:cNvPr id="183" name="Group"/>
          <p:cNvGrpSpPr/>
          <p:nvPr/>
        </p:nvGrpSpPr>
        <p:grpSpPr>
          <a:xfrm>
            <a:off x="8489362" y="4008860"/>
            <a:ext cx="3773074" cy="2002580"/>
            <a:chOff x="2022650" y="364124"/>
            <a:chExt cx="3773073" cy="2002578"/>
          </a:xfrm>
        </p:grpSpPr>
        <p:sp>
          <p:nvSpPr>
            <p:cNvPr id="181" name="Thank you RHYTHM SECTION! :)"/>
            <p:cNvSpPr txBox="1"/>
            <p:nvPr/>
          </p:nvSpPr>
          <p:spPr>
            <a:xfrm rot="20873165">
              <a:off x="2027872" y="1527874"/>
              <a:ext cx="3762630" cy="449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>
                  <a:solidFill>
                    <a:srgbClr val="EEEEEE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</a:lstStyle>
            <a:p>
              <a:pPr/>
              <a:r>
                <a:t>Thank you RHYTHM SECTION! :)</a:t>
              </a:r>
            </a:p>
          </p:txBody>
        </p:sp>
        <p:pic>
          <p:nvPicPr>
            <p:cNvPr id="182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20873165">
              <a:off x="3163074" y="467394"/>
              <a:ext cx="1101033" cy="1101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4" name="Arrow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12185848" y="9018240"/>
            <a:ext cx="391469" cy="254894"/>
          </a:xfrm>
          <a:prstGeom prst="rightArrow">
            <a:avLst>
              <a:gd name="adj1" fmla="val 32000"/>
              <a:gd name="adj2" fmla="val 102850"/>
            </a:avLst>
          </a:pr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5" name="Arrow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599132" y="495300"/>
            <a:ext cx="391468" cy="379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721" y="14256"/>
                </a:moveTo>
                <a:lnTo>
                  <a:pt x="13721" y="21600"/>
                </a:lnTo>
                <a:lnTo>
                  <a:pt x="0" y="10800"/>
                </a:lnTo>
                <a:lnTo>
                  <a:pt x="13721" y="0"/>
                </a:lnTo>
                <a:lnTo>
                  <a:pt x="13721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EEEEEE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25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ongrats! Nice playing!"/>
          <p:cNvSpPr txBox="1"/>
          <p:nvPr>
            <p:ph type="ctrTitle"/>
          </p:nvPr>
        </p:nvSpPr>
        <p:spPr>
          <a:xfrm>
            <a:off x="760448" y="63500"/>
            <a:ext cx="11659693" cy="2997200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Congrats! Nice playing!</a:t>
            </a:r>
          </a:p>
        </p:txBody>
      </p:sp>
      <p:sp>
        <p:nvSpPr>
          <p:cNvPr id="188" name="Reflect:…"/>
          <p:cNvSpPr txBox="1"/>
          <p:nvPr>
            <p:ph type="subTitle" sz="quarter" idx="1"/>
          </p:nvPr>
        </p:nvSpPr>
        <p:spPr>
          <a:xfrm>
            <a:off x="1270000" y="3302000"/>
            <a:ext cx="10464800" cy="2184400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</a:p>
          <a:p>
            <a:pPr>
              <a:defRPr sz="3800"/>
            </a:pPr>
            <a:r>
              <a:t>REFLECT:</a:t>
            </a:r>
          </a:p>
          <a:p>
            <a:pPr>
              <a:defRPr sz="2800"/>
            </a:pPr>
            <a:r>
              <a:t>How has this approach changed your view on building an effective solo?</a:t>
            </a:r>
          </a:p>
        </p:txBody>
      </p:sp>
      <p:pic>
        <p:nvPicPr>
          <p:cNvPr id="189" name="12711233_10207062396250698_1876112317157973334_o.jpg" descr="12711233_10207062396250698_1876112317157973334_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9371" y="5452684"/>
            <a:ext cx="3344194" cy="2455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97024" y="5452684"/>
            <a:ext cx="3346205" cy="2455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28168037_10107999930676616_3731948070631857080_n.jpg" descr="28168037_10107999930676616_3731948070631857080_n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18198" y="5452684"/>
            <a:ext cx="3344193" cy="2455032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Arrow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12185848" y="9018240"/>
            <a:ext cx="391469" cy="254894"/>
          </a:xfrm>
          <a:prstGeom prst="rightArrow">
            <a:avLst>
              <a:gd name="adj1" fmla="val 32000"/>
              <a:gd name="adj2" fmla="val 102850"/>
            </a:avLst>
          </a:pr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3" name="Arrow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599132" y="495300"/>
            <a:ext cx="391468" cy="379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721" y="14256"/>
                </a:moveTo>
                <a:lnTo>
                  <a:pt x="13721" y="21600"/>
                </a:lnTo>
                <a:lnTo>
                  <a:pt x="0" y="10800"/>
                </a:lnTo>
                <a:lnTo>
                  <a:pt x="13721" y="0"/>
                </a:lnTo>
                <a:lnTo>
                  <a:pt x="13721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EEEEEE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2"/>
      <p:bldP build="whole" bldLvl="1" animBg="1" rev="0" advAuto="0" spid="18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ASSESSMENT"/>
          <p:cNvSpPr txBox="1"/>
          <p:nvPr>
            <p:ph type="body" sz="quarter" idx="1"/>
          </p:nvPr>
        </p:nvSpPr>
        <p:spPr>
          <a:xfrm>
            <a:off x="1155700" y="622300"/>
            <a:ext cx="10464801" cy="647700"/>
          </a:xfrm>
          <a:prstGeom prst="rect">
            <a:avLst/>
          </a:prstGeom>
        </p:spPr>
        <p:txBody>
          <a:bodyPr/>
          <a:lstStyle>
            <a:lvl1pPr defTabSz="496570">
              <a:spcBef>
                <a:spcPts val="1000"/>
              </a:spcBef>
              <a:defRPr sz="3655" u="sng">
                <a:solidFill>
                  <a:srgbClr val="FFFFFF"/>
                </a:solidFill>
              </a:defRPr>
            </a:lvl1pPr>
          </a:lstStyle>
          <a:p>
            <a:pPr/>
            <a:r>
              <a:t>ASSESSMENT</a:t>
            </a:r>
          </a:p>
        </p:txBody>
      </p:sp>
      <p:sp>
        <p:nvSpPr>
          <p:cNvPr id="196" name="“Type a quote here.”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20000"/>
              </a:lnSpc>
              <a:buSzTx/>
              <a:buNone/>
              <a:defRPr b="1" spc="-200" sz="4200">
                <a:latin typeface="Superclarendon"/>
                <a:ea typeface="Superclarendon"/>
                <a:cs typeface="Superclarendon"/>
                <a:sym typeface="Superclarendon"/>
              </a:defRPr>
            </a:pPr>
          </a:p>
        </p:txBody>
      </p:sp>
      <p:graphicFrame>
        <p:nvGraphicFramePr>
          <p:cNvPr id="197" name="3D Column Chart"/>
          <p:cNvGraphicFramePr/>
          <p:nvPr/>
        </p:nvGraphicFramePr>
        <p:xfrm>
          <a:off x="2685129" y="4470450"/>
          <a:ext cx="7004546" cy="4757454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98" name="Jazz Soloing is FUN!…"/>
          <p:cNvSpPr txBox="1"/>
          <p:nvPr/>
        </p:nvSpPr>
        <p:spPr>
          <a:xfrm>
            <a:off x="1705057" y="1378728"/>
            <a:ext cx="9366086" cy="224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>
                <a:solidFill>
                  <a:srgbClr val="FFFFFF"/>
                </a:solidFill>
              </a:defRPr>
            </a:pPr>
            <a:r>
              <a:t>Jazz Soloing is FUN! 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However, try to avoid doing too much at first. 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Below are the number of times a student plays: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 a note outside of the key, a confusing rhythm,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 or loses the feel (style) of the tune</a:t>
            </a:r>
          </a:p>
        </p:txBody>
      </p:sp>
      <p:sp>
        <p:nvSpPr>
          <p:cNvPr id="199" name="Arrow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12185848" y="9018240"/>
            <a:ext cx="391469" cy="254894"/>
          </a:xfrm>
          <a:prstGeom prst="rightArrow">
            <a:avLst>
              <a:gd name="adj1" fmla="val 32000"/>
              <a:gd name="adj2" fmla="val 102850"/>
            </a:avLst>
          </a:pr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0" name="Arrow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599132" y="495300"/>
            <a:ext cx="391468" cy="379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721" y="14256"/>
                </a:moveTo>
                <a:lnTo>
                  <a:pt x="13721" y="21600"/>
                </a:lnTo>
                <a:lnTo>
                  <a:pt x="0" y="10800"/>
                </a:lnTo>
                <a:lnTo>
                  <a:pt x="13721" y="0"/>
                </a:lnTo>
                <a:lnTo>
                  <a:pt x="13721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EEEEEE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Further challenge!"/>
          <p:cNvSpPr txBox="1"/>
          <p:nvPr/>
        </p:nvSpPr>
        <p:spPr>
          <a:xfrm>
            <a:off x="1181100" y="1346200"/>
            <a:ext cx="10464800" cy="299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pc="-200" sz="6400">
                <a:solidFill>
                  <a:srgbClr val="EEEEEE"/>
                </a:solidFill>
              </a:defRPr>
            </a:lvl1pPr>
          </a:lstStyle>
          <a:p>
            <a:pPr/>
            <a:r>
              <a:t>Further challenge!</a:t>
            </a:r>
          </a:p>
        </p:txBody>
      </p:sp>
      <p:sp>
        <p:nvSpPr>
          <p:cNvPr id="203" name="Transcribe the rest of his solo at home and bring in to class to play next time!"/>
          <p:cNvSpPr txBox="1"/>
          <p:nvPr/>
        </p:nvSpPr>
        <p:spPr>
          <a:xfrm>
            <a:off x="1181100" y="1612900"/>
            <a:ext cx="10464800" cy="218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sz="2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</a:p>
          <a:p>
            <a:pPr>
              <a:defRPr sz="2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Transcribe the rest of his solo at home and bring in to class to play next time!</a:t>
            </a:r>
          </a:p>
        </p:txBody>
      </p:sp>
      <p:sp>
        <p:nvSpPr>
          <p:cNvPr id="204" name="Further challenge!"/>
          <p:cNvSpPr txBox="1"/>
          <p:nvPr/>
        </p:nvSpPr>
        <p:spPr>
          <a:xfrm>
            <a:off x="1079500" y="-1206500"/>
            <a:ext cx="10464800" cy="299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pc="-200" sz="6400">
                <a:solidFill>
                  <a:srgbClr val="EEEEEE"/>
                </a:solidFill>
              </a:defRPr>
            </a:lvl1pPr>
          </a:lstStyle>
          <a:p>
            <a:pPr/>
            <a:r>
              <a:t>Homework challenge</a:t>
            </a:r>
          </a:p>
        </p:txBody>
      </p:sp>
      <p:sp>
        <p:nvSpPr>
          <p:cNvPr id="205" name="Transcribe the rest of his solo at home and bring in to class to play next time!"/>
          <p:cNvSpPr txBox="1"/>
          <p:nvPr/>
        </p:nvSpPr>
        <p:spPr>
          <a:xfrm>
            <a:off x="1270000" y="4165600"/>
            <a:ext cx="10464800" cy="218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sz="2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</a:p>
          <a:p>
            <a:pPr>
              <a:defRPr sz="2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Try listening to one of these classic examples and transcribe parts of the solo to visualize the same lesson</a:t>
            </a:r>
          </a:p>
        </p:txBody>
      </p:sp>
      <p:graphicFrame>
        <p:nvGraphicFramePr>
          <p:cNvPr id="206" name="Table"/>
          <p:cNvGraphicFramePr/>
          <p:nvPr/>
        </p:nvGraphicFramePr>
        <p:xfrm>
          <a:off x="860213" y="5715846"/>
          <a:ext cx="11284374" cy="333518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{CF821DB8-F4EB-4A41-A1BA-3FCAFE7338EE}</a:tableStyleId>
              </a:tblPr>
              <a:tblGrid>
                <a:gridCol w="2488250"/>
                <a:gridCol w="2489343"/>
                <a:gridCol w="3551156"/>
                <a:gridCol w="2755623"/>
              </a:tblGrid>
              <a:tr h="416898"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EEEEEE"/>
                          </a:solidFill>
                        </a:rPr>
                        <a:t>Soloist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EEEEEE"/>
                          </a:solidFill>
                        </a:rPr>
                        <a:t>Instrument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EEEEEE"/>
                          </a:solidFill>
                        </a:rPr>
                        <a:t>Tune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EEEEEE"/>
                          </a:solidFill>
                        </a:rPr>
                        <a:t>Difficulty (1-5)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</a:tcPr>
                </a:tc>
              </a:tr>
              <a:tr h="416898">
                <a:tc>
                  <a:txBody>
                    <a:bodyPr/>
                    <a:lstStyle/>
                    <a:p>
                      <a:pPr indent="228600">
                        <a:defRPr b="0"/>
                      </a:pPr>
                      <a:r>
                        <a:rPr b="1" sz="1300"/>
                        <a:t>Miles Davis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/>
                      </a:pPr>
                      <a:r>
                        <a:rPr b="1" sz="1300"/>
                        <a:t>Trumpet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/>
                      </a:pPr>
                      <a:r>
                        <a:rPr b="1" sz="1300"/>
                        <a:t>Freddie Freeloader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/>
                      </a:pPr>
                      <a:r>
                        <a:rPr b="1" sz="1300"/>
                        <a:t>2</a:t>
                      </a:r>
                    </a:p>
                  </a:txBody>
                  <a:tcPr marL="0" marR="0" marT="0" marB="0" anchor="ctr" anchorCtr="0" horzOverflow="overflow"/>
                </a:tc>
              </a:tr>
              <a:tr h="416898">
                <a:tc>
                  <a:txBody>
                    <a:bodyPr/>
                    <a:lstStyle/>
                    <a:p>
                      <a:pPr indent="228600">
                        <a:defRPr b="0"/>
                      </a:pPr>
                      <a:r>
                        <a:rPr b="1" sz="1300"/>
                        <a:t>Cannonball Adderly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/>
                      </a:pPr>
                      <a:r>
                        <a:rPr b="1" sz="1300"/>
                        <a:t>Alto Saxophone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/>
                      </a:pPr>
                      <a:r>
                        <a:rPr b="1" sz="1300"/>
                        <a:t>All Blues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/>
                      </a:pPr>
                      <a:r>
                        <a:rPr b="1" sz="1300"/>
                        <a:t>3</a:t>
                      </a:r>
                    </a:p>
                  </a:txBody>
                  <a:tcPr marL="0" marR="0" marT="0" marB="0" anchor="ctr" anchorCtr="0" horzOverflow="overflow"/>
                </a:tc>
              </a:tr>
              <a:tr h="416898">
                <a:tc>
                  <a:txBody>
                    <a:bodyPr/>
                    <a:lstStyle/>
                    <a:p>
                      <a:pPr indent="228600">
                        <a:defRPr b="0"/>
                      </a:pPr>
                      <a:r>
                        <a:rPr b="1" sz="1300"/>
                        <a:t>Chet Baker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/>
                      </a:pPr>
                      <a:r>
                        <a:rPr b="1" sz="1300"/>
                        <a:t>Trumpet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/>
                      </a:pPr>
                      <a:r>
                        <a:rPr b="1" sz="1300"/>
                        <a:t>Autumn Leaves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/>
                      </a:pPr>
                      <a:r>
                        <a:rPr b="1" sz="1300"/>
                        <a:t>2</a:t>
                      </a:r>
                    </a:p>
                  </a:txBody>
                  <a:tcPr marL="0" marR="0" marT="0" marB="0" anchor="ctr" anchorCtr="0" horzOverflow="overflow"/>
                </a:tc>
              </a:tr>
              <a:tr h="416898">
                <a:tc>
                  <a:txBody>
                    <a:bodyPr/>
                    <a:lstStyle/>
                    <a:p>
                      <a:pPr indent="228600">
                        <a:defRPr b="0"/>
                      </a:pPr>
                      <a:r>
                        <a:rPr b="1" sz="1300"/>
                        <a:t>Clifford Brown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/>
                      </a:pPr>
                      <a:r>
                        <a:rPr b="1" sz="1300"/>
                        <a:t>Trumpet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/>
                      </a:pPr>
                      <a:r>
                        <a:rPr b="1" sz="1300"/>
                        <a:t>Joy Spring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/>
                      </a:pPr>
                      <a:r>
                        <a:rPr b="1" sz="1300"/>
                        <a:t>4</a:t>
                      </a:r>
                    </a:p>
                  </a:txBody>
                  <a:tcPr marL="0" marR="0" marT="0" marB="0" anchor="ctr" anchorCtr="0" horzOverflow="overflow"/>
                </a:tc>
              </a:tr>
              <a:tr h="416898">
                <a:tc>
                  <a:txBody>
                    <a:bodyPr/>
                    <a:lstStyle/>
                    <a:p>
                      <a:pPr indent="228600">
                        <a:defRPr b="0"/>
                      </a:pPr>
                      <a:r>
                        <a:rPr b="1" sz="1300"/>
                        <a:t>Herbie Hancock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/>
                      </a:pPr>
                      <a:r>
                        <a:rPr b="1" sz="1300"/>
                        <a:t>Piano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/>
                      </a:pPr>
                      <a:r>
                        <a:rPr b="1" sz="1300"/>
                        <a:t>Watermelon Man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/>
                      </a:pPr>
                      <a:r>
                        <a:rPr b="1" sz="1300"/>
                        <a:t>2</a:t>
                      </a:r>
                    </a:p>
                  </a:txBody>
                  <a:tcPr marL="0" marR="0" marT="0" marB="0" anchor="ctr" anchorCtr="0" horzOverflow="overflow"/>
                </a:tc>
              </a:tr>
              <a:tr h="416898">
                <a:tc>
                  <a:txBody>
                    <a:bodyPr/>
                    <a:lstStyle/>
                    <a:p>
                      <a:pPr indent="228600">
                        <a:defRPr b="0"/>
                      </a:pPr>
                      <a:r>
                        <a:rPr b="1" sz="1300"/>
                        <a:t>Nat King Cole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/>
                      </a:pPr>
                      <a:r>
                        <a:rPr b="1" sz="1300"/>
                        <a:t>Piano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/>
                      </a:pPr>
                      <a:r>
                        <a:rPr b="1" sz="1300"/>
                        <a:t>The Christmas Song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/>
                      </a:pPr>
                      <a:r>
                        <a:rPr b="1" sz="1300"/>
                        <a:t>1</a:t>
                      </a:r>
                    </a:p>
                  </a:txBody>
                  <a:tcPr marL="0" marR="0" marT="0" marB="0" anchor="ctr" anchorCtr="0" horzOverflow="overflow"/>
                </a:tc>
              </a:tr>
              <a:tr h="416898">
                <a:tc>
                  <a:txBody>
                    <a:bodyPr/>
                    <a:lstStyle/>
                    <a:p>
                      <a:pPr indent="228600">
                        <a:defRPr b="0"/>
                      </a:pPr>
                      <a:r>
                        <a:rPr b="1" sz="1300"/>
                        <a:t>John Coltrane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/>
                      </a:pPr>
                      <a:r>
                        <a:rPr b="1" sz="1300"/>
                        <a:t>Tenor Saxophone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/>
                      </a:pPr>
                      <a:r>
                        <a:rPr b="1" sz="1300"/>
                        <a:t>Giant Steps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/>
                      </a:pPr>
                      <a:r>
                        <a:rPr b="1" sz="1300"/>
                        <a:t>5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207" name="Arrow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12185848" y="9018240"/>
            <a:ext cx="391469" cy="254894"/>
          </a:xfrm>
          <a:prstGeom prst="rightArrow">
            <a:avLst>
              <a:gd name="adj1" fmla="val 32000"/>
              <a:gd name="adj2" fmla="val 102850"/>
            </a:avLst>
          </a:pr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8" name="Arrow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599132" y="495300"/>
            <a:ext cx="391468" cy="379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721" y="14256"/>
                </a:moveTo>
                <a:lnTo>
                  <a:pt x="13721" y="21600"/>
                </a:lnTo>
                <a:lnTo>
                  <a:pt x="0" y="10800"/>
                </a:lnTo>
                <a:lnTo>
                  <a:pt x="13721" y="0"/>
                </a:lnTo>
                <a:lnTo>
                  <a:pt x="13721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EEEEEE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8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2"/>
      <p:bldP build="whole" bldLvl="1" animBg="1" rev="0" advAuto="0" spid="206" grpId="3"/>
      <p:bldP build="whole" bldLvl="1" animBg="1" rev="0" advAuto="0" spid="20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EEEEE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Superclarendon"/>
            <a:ea typeface="Superclarendon"/>
            <a:cs typeface="Superclarendon"/>
            <a:sym typeface="Superclarendo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Superclarendon"/>
            <a:ea typeface="Superclarendon"/>
            <a:cs typeface="Superclarendon"/>
            <a:sym typeface="Superclarendo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EEEEE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Superclarendon"/>
            <a:ea typeface="Superclarendon"/>
            <a:cs typeface="Superclarendon"/>
            <a:sym typeface="Superclarendo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Superclarendon"/>
            <a:ea typeface="Superclarendon"/>
            <a:cs typeface="Superclarendon"/>
            <a:sym typeface="Superclarendo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