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4" r:id="rId1"/>
  </p:sldMasterIdLst>
  <p:notesMasterIdLst>
    <p:notesMasterId r:id="rId30"/>
  </p:notesMasterIdLst>
  <p:sldIdLst>
    <p:sldId id="292" r:id="rId2"/>
    <p:sldId id="294" r:id="rId3"/>
    <p:sldId id="256" r:id="rId4"/>
    <p:sldId id="280" r:id="rId5"/>
    <p:sldId id="279" r:id="rId6"/>
    <p:sldId id="258" r:id="rId7"/>
    <p:sldId id="290" r:id="rId8"/>
    <p:sldId id="301" r:id="rId9"/>
    <p:sldId id="299" r:id="rId10"/>
    <p:sldId id="300" r:id="rId11"/>
    <p:sldId id="310" r:id="rId12"/>
    <p:sldId id="311" r:id="rId13"/>
    <p:sldId id="302" r:id="rId14"/>
    <p:sldId id="267" r:id="rId15"/>
    <p:sldId id="268" r:id="rId16"/>
    <p:sldId id="270" r:id="rId17"/>
    <p:sldId id="272" r:id="rId18"/>
    <p:sldId id="284" r:id="rId19"/>
    <p:sldId id="273" r:id="rId20"/>
    <p:sldId id="285" r:id="rId21"/>
    <p:sldId id="286" r:id="rId22"/>
    <p:sldId id="303" r:id="rId23"/>
    <p:sldId id="304" r:id="rId24"/>
    <p:sldId id="276" r:id="rId25"/>
    <p:sldId id="277" r:id="rId26"/>
    <p:sldId id="307" r:id="rId27"/>
    <p:sldId id="309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DAC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018" autoAdjust="0"/>
    <p:restoredTop sz="94587" autoAdjust="0"/>
  </p:normalViewPr>
  <p:slideViewPr>
    <p:cSldViewPr>
      <p:cViewPr varScale="1">
        <p:scale>
          <a:sx n="65" d="100"/>
          <a:sy n="65" d="100"/>
        </p:scale>
        <p:origin x="-11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4C877-7139-4B8D-8889-F5B469BFDB5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26794-89C5-43DF-BBF2-EDE007198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I’d like to lead off with the initial slide that is in the </a:t>
            </a:r>
            <a:r>
              <a:rPr lang="en-US" dirty="0" err="1" smtClean="0"/>
              <a:t>ppt</a:t>
            </a:r>
            <a:r>
              <a:rPr lang="en-US" dirty="0" smtClean="0"/>
              <a:t> that I sent to you.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26794-89C5-43DF-BBF2-EDE00719878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don’t think the yellow lettering will show up very well on a large</a:t>
            </a:r>
            <a:r>
              <a:rPr lang="en-US" baseline="0" dirty="0" smtClean="0"/>
              <a:t> screen I suggest a darker 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26794-89C5-43DF-BBF2-EDE00719878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SWW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26794-89C5-43DF-BBF2-EDE00719878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Dinner needs</a:t>
            </a:r>
            <a:r>
              <a:rPr lang="en-US" baseline="0" dirty="0" smtClean="0"/>
              <a:t> to state – “cost included in registration”.  Dinner and Night Club are at the Jantzen Beach Red 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26794-89C5-43DF-BBF2-EDE00719878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 included</a:t>
            </a:r>
            <a:r>
              <a:rPr lang="en-US" baseline="0" dirty="0" smtClean="0"/>
              <a:t> in 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26794-89C5-43DF-BBF2-EDE00719878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D83-25CF-4236-8E28-79F4D71F3B28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5027-918F-4B54-BC46-D6BE515BD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D83-25CF-4236-8E28-79F4D71F3B28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5027-918F-4B54-BC46-D6BE515BD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D83-25CF-4236-8E28-79F4D71F3B28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5027-918F-4B54-BC46-D6BE515BD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D83-25CF-4236-8E28-79F4D71F3B28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5027-918F-4B54-BC46-D6BE515BD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D83-25CF-4236-8E28-79F4D71F3B28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5027-918F-4B54-BC46-D6BE515BD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D83-25CF-4236-8E28-79F4D71F3B28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5027-918F-4B54-BC46-D6BE515BD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D83-25CF-4236-8E28-79F4D71F3B28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5027-918F-4B54-BC46-D6BE515BD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D83-25CF-4236-8E28-79F4D71F3B28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A0B9-D67B-2041-B349-1F84E07D90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D83-25CF-4236-8E28-79F4D71F3B28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D35027-918F-4B54-BC46-D6BE515BD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FD35027-918F-4B54-BC46-D6BE515BD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B65D83-25CF-4236-8E28-79F4D71F3B28}" type="datetimeFigureOut">
              <a:rPr lang="en-US" smtClean="0"/>
              <a:pPr/>
              <a:t>11/16/2019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4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8.wdp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0.wdp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2.wdp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2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ICHARD\Documents\Personal Folders\Personal Folders\Cadillac\National Caddy Medall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9400"/>
            <a:ext cx="9144000" cy="29718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CADILLAC </a:t>
            </a:r>
            <a:br>
              <a:rPr lang="en-US" sz="4000" dirty="0" smtClean="0"/>
            </a:br>
            <a:r>
              <a:rPr lang="en-US" sz="4000" dirty="0" smtClean="0"/>
              <a:t> THE STANDARD OF THE WORLD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Jantzen Beach Red 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Host Hotel Saturday – Tuesday</a:t>
            </a:r>
          </a:p>
          <a:p>
            <a:r>
              <a:rPr lang="en-US" sz="2400" b="1" dirty="0" smtClean="0"/>
              <a:t>320 Air Conditioned Rooms with Refrigerators and microwaves.</a:t>
            </a:r>
          </a:p>
          <a:p>
            <a:r>
              <a:rPr lang="en-US" sz="2400" b="1" dirty="0" smtClean="0"/>
              <a:t>Columbia River Waterfront Rooms</a:t>
            </a:r>
          </a:p>
          <a:p>
            <a:r>
              <a:rPr lang="en-US" sz="2400" b="1" dirty="0" smtClean="0"/>
              <a:t>Multiple dining locations</a:t>
            </a:r>
          </a:p>
          <a:p>
            <a:r>
              <a:rPr lang="en-US" sz="2400" b="1" dirty="0" smtClean="0"/>
              <a:t>10% Attendee discount in on-site restaurant</a:t>
            </a:r>
          </a:p>
          <a:p>
            <a:r>
              <a:rPr lang="en-US" sz="2400" b="1" dirty="0" smtClean="0"/>
              <a:t>Night Club and Lounge (Saturday dancing)</a:t>
            </a:r>
          </a:p>
          <a:p>
            <a:r>
              <a:rPr lang="en-US" sz="2400" b="1" dirty="0" smtClean="0"/>
              <a:t>Hospitality Room</a:t>
            </a:r>
            <a:endParaRPr lang="en-US" sz="2400" b="1" dirty="0" smtClean="0"/>
          </a:p>
          <a:p>
            <a:r>
              <a:rPr lang="en-US" sz="2400" b="1" dirty="0" smtClean="0"/>
              <a:t>Espresso Bar</a:t>
            </a:r>
          </a:p>
          <a:p>
            <a:r>
              <a:rPr lang="en-US" sz="2400" b="1" dirty="0" smtClean="0"/>
              <a:t>Quick access to I-5</a:t>
            </a:r>
          </a:p>
          <a:p>
            <a:r>
              <a:rPr lang="en-US" sz="2400" b="1" dirty="0" smtClean="0"/>
              <a:t>Walking Distance to Jantzen Beach Mall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DAY 2 Sunday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Drive up the Columbia River Gorge on the Washington side and Return on the Oregon </a:t>
            </a:r>
            <a:r>
              <a:rPr lang="en-US" sz="2400" b="1" dirty="0" smtClean="0"/>
              <a:t>side Depart Red Lion 8 am</a:t>
            </a:r>
            <a:endParaRPr lang="en-US" sz="2400" b="1" dirty="0" smtClean="0"/>
          </a:p>
          <a:p>
            <a:r>
              <a:rPr lang="en-US" sz="2400" b="1" dirty="0" smtClean="0"/>
              <a:t>Bonneville </a:t>
            </a:r>
            <a:r>
              <a:rPr lang="en-US" sz="2400" b="1" dirty="0" smtClean="0"/>
              <a:t>Dam </a:t>
            </a:r>
            <a:r>
              <a:rPr lang="en-US" sz="2400" b="1" dirty="0" smtClean="0"/>
              <a:t>museum and fish ladder </a:t>
            </a:r>
          </a:p>
          <a:p>
            <a:r>
              <a:rPr lang="en-US" sz="2400" b="1" dirty="0" smtClean="0"/>
              <a:t>WAAAM Auto/Air Museum</a:t>
            </a:r>
          </a:p>
          <a:p>
            <a:r>
              <a:rPr lang="en-US" sz="2400" b="1" dirty="0" smtClean="0"/>
              <a:t>Hood River </a:t>
            </a:r>
            <a:r>
              <a:rPr lang="en-US" sz="2400" b="1" dirty="0" smtClean="0"/>
              <a:t>Brewery and Distillery tours and tastings</a:t>
            </a:r>
            <a:endParaRPr lang="en-US" sz="2400" b="1" dirty="0" smtClean="0"/>
          </a:p>
          <a:p>
            <a:r>
              <a:rPr lang="en-US" sz="2400" b="1" dirty="0" smtClean="0"/>
              <a:t>Pendleton Woolen Mills</a:t>
            </a:r>
          </a:p>
          <a:p>
            <a:r>
              <a:rPr lang="en-US" sz="2400" b="1" dirty="0" smtClean="0"/>
              <a:t>Beacon Rock</a:t>
            </a:r>
          </a:p>
          <a:p>
            <a:r>
              <a:rPr lang="en-US" sz="2400" b="1" dirty="0" smtClean="0"/>
              <a:t>Maryhill Winery </a:t>
            </a:r>
            <a:endParaRPr lang="en-US" sz="2400" b="1" dirty="0" smtClean="0"/>
          </a:p>
          <a:p>
            <a:r>
              <a:rPr lang="en-US" sz="2400" b="1" dirty="0" err="1" smtClean="0"/>
              <a:t>Maryhill</a:t>
            </a:r>
            <a:r>
              <a:rPr lang="en-US" sz="2400" b="1" dirty="0" smtClean="0"/>
              <a:t> Museum of Art</a:t>
            </a:r>
            <a:endParaRPr lang="en-US" sz="2400" b="1" dirty="0" smtClean="0"/>
          </a:p>
          <a:p>
            <a:r>
              <a:rPr lang="en-US" sz="2400" b="1" dirty="0" smtClean="0"/>
              <a:t>Stonehenge WWI Memorial</a:t>
            </a:r>
            <a:endParaRPr lang="en-US" sz="2400" b="1" dirty="0" smtClean="0"/>
          </a:p>
          <a:p>
            <a:r>
              <a:rPr lang="en-US" sz="2400" b="1" dirty="0" smtClean="0"/>
              <a:t>Mt. Hood Railway</a:t>
            </a:r>
          </a:p>
          <a:p>
            <a:r>
              <a:rPr lang="en-US" sz="2400" b="1" dirty="0" smtClean="0"/>
              <a:t>Multnomah Falls</a:t>
            </a:r>
          </a:p>
          <a:p>
            <a:r>
              <a:rPr lang="en-US" sz="2400" b="1" dirty="0" smtClean="0"/>
              <a:t>Vista House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Air and Auto Museum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62000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Western Antique Aeroplane and Automobile Museum owns this Curtiss Jenny, seen here flying by Mt. Hood.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828800"/>
            <a:ext cx="2381250" cy="307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Day 3 Monday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Johnson Observatory – Mt. St. Helens</a:t>
            </a:r>
          </a:p>
          <a:p>
            <a:r>
              <a:rPr lang="en-US" sz="2400" b="1" dirty="0" smtClean="0"/>
              <a:t>No fee for Golden Age Pass Holders</a:t>
            </a:r>
          </a:p>
          <a:p>
            <a:r>
              <a:rPr lang="en-US" sz="2400" b="1" dirty="0" smtClean="0"/>
              <a:t>Depart Red Lion at 9:00 </a:t>
            </a:r>
            <a:r>
              <a:rPr lang="en-US" sz="2400" b="1" dirty="0" smtClean="0"/>
              <a:t>am Old Pacific Highway</a:t>
            </a:r>
            <a:endParaRPr lang="en-US" sz="2400" b="1" dirty="0" smtClean="0"/>
          </a:p>
          <a:p>
            <a:pPr marL="342900" lvl="1">
              <a:buClr>
                <a:schemeClr val="accent1"/>
              </a:buClr>
            </a:pPr>
            <a:r>
              <a:rPr lang="en-US" sz="2400" b="1" dirty="0" smtClean="0"/>
              <a:t>Sack Lunch Provided - Cost Included in Registration</a:t>
            </a:r>
          </a:p>
          <a:p>
            <a:pPr marL="342900" lvl="1">
              <a:buClr>
                <a:schemeClr val="accent1"/>
              </a:buClr>
            </a:pPr>
            <a:r>
              <a:rPr lang="en-US" sz="2400" b="1" dirty="0" smtClean="0"/>
              <a:t>Features museum and unobstructed views of the volcano</a:t>
            </a:r>
          </a:p>
          <a:p>
            <a:pPr marL="342900" lvl="1">
              <a:buClr>
                <a:schemeClr val="accent1"/>
              </a:buClr>
            </a:pPr>
            <a:r>
              <a:rPr lang="en-US" sz="2400" b="1" dirty="0" err="1" smtClean="0"/>
              <a:t>Ilani</a:t>
            </a:r>
            <a:r>
              <a:rPr lang="en-US" sz="2400" b="1" dirty="0" smtClean="0"/>
              <a:t> </a:t>
            </a:r>
            <a:r>
              <a:rPr lang="en-US" sz="2400" b="1" dirty="0" smtClean="0"/>
              <a:t>Casino Option on </a:t>
            </a:r>
            <a:r>
              <a:rPr lang="en-US" sz="2400" b="1" dirty="0" err="1" smtClean="0"/>
              <a:t>Retrun</a:t>
            </a:r>
            <a:endParaRPr lang="en-US" sz="2400" b="1" dirty="0" smtClean="0"/>
          </a:p>
          <a:p>
            <a:pPr marL="342900" lvl="1">
              <a:buClr>
                <a:schemeClr val="accent1"/>
              </a:buClr>
            </a:pPr>
            <a:r>
              <a:rPr lang="en-US" sz="2400" b="1" dirty="0" smtClean="0"/>
              <a:t>WAAAM Museum West on </a:t>
            </a:r>
            <a:r>
              <a:rPr lang="en-US" sz="2400" b="1" dirty="0" smtClean="0"/>
              <a:t>Return</a:t>
            </a:r>
            <a:endParaRPr lang="en-US" sz="2400" b="1" dirty="0" smtClean="0"/>
          </a:p>
          <a:p>
            <a:r>
              <a:rPr lang="en-US" sz="2400" b="1" dirty="0" smtClean="0"/>
              <a:t>Approximately 200 miles Round Trip</a:t>
            </a:r>
          </a:p>
          <a:p>
            <a:r>
              <a:rPr lang="en-US" sz="2400" b="1" dirty="0" smtClean="0"/>
              <a:t>Lodging at Janzen Beach Red Lion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* An alternate route will be planned in the event of inclement weather.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adillac-Logo-1972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0000" b="90000" l="10000" r="90000">
                        <a14:foregroundMark x1="52917" y1="23780" x2="52917" y2="23780"/>
                        <a14:foregroundMark x1="55833" y1="24531" x2="55833" y2="24531"/>
                        <a14:foregroundMark x1="56833" y1="24906" x2="56833" y2="24906"/>
                        <a14:foregroundMark x1="58583" y1="26283" x2="58583" y2="26283"/>
                        <a14:foregroundMark x1="44417" y1="71965" x2="44417" y2="71965"/>
                        <a14:foregroundMark x1="72583" y1="49937" x2="72583" y2="49937"/>
                        <a14:foregroundMark x1="77417" y1="43680" x2="77417" y2="43680"/>
                        <a14:foregroundMark x1="42583" y1="75344" x2="42583" y2="75344"/>
                        <a14:foregroundMark x1="40583" y1="73091" x2="40583" y2="73091"/>
                        <a14:foregroundMark x1="35000" y1="64080" x2="30000" y2="56821"/>
                        <a14:foregroundMark x1="25667" y1="45557" x2="12417" y2="29787"/>
                        <a14:foregroundMark x1="12083" y1="31039" x2="49333" y2="85857"/>
                        <a14:foregroundMark x1="25833" y1="45432" x2="50417" y2="75720"/>
                        <a14:foregroundMark x1="89000" y1="28786" x2="50417" y2="75720"/>
                        <a14:foregroundMark x1="52750" y1="56446" x2="52750" y2="56446"/>
                        <a14:foregroundMark x1="42583" y1="53567" x2="42583" y2="53567"/>
                        <a14:foregroundMark x1="44333" y1="54318" x2="44333" y2="54318"/>
                        <a14:foregroundMark x1="49000" y1="56195" x2="49000" y2="56195"/>
                        <a14:foregroundMark x1="49500" y1="56821" x2="49500" y2="56821"/>
                        <a14:backgroundMark x1="47583" y1="55820" x2="47583" y2="5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62600"/>
            <a:ext cx="801102" cy="53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Johnson Observatory</a:t>
            </a:r>
            <a:endParaRPr lang="en-US" dirty="0"/>
          </a:p>
        </p:txBody>
      </p:sp>
      <p:pic>
        <p:nvPicPr>
          <p:cNvPr id="12291" name="Picture 3" descr="C:\Users\RICHARD\Documents\Personal Folders\Personal Folders\Cadillac\Johnson Observatory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3573" b="3573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5" name="Picture 4" descr="Cadillac-Logo-1972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2917" y1="23780" x2="52917" y2="23780"/>
                        <a14:foregroundMark x1="55833" y1="24531" x2="55833" y2="24531"/>
                        <a14:foregroundMark x1="56833" y1="24906" x2="56833" y2="24906"/>
                        <a14:foregroundMark x1="58583" y1="26283" x2="58583" y2="26283"/>
                        <a14:foregroundMark x1="44417" y1="71965" x2="44417" y2="71965"/>
                        <a14:foregroundMark x1="72583" y1="49937" x2="72583" y2="49937"/>
                        <a14:foregroundMark x1="77417" y1="43680" x2="77417" y2="43680"/>
                        <a14:foregroundMark x1="42583" y1="75344" x2="42583" y2="75344"/>
                        <a14:foregroundMark x1="40583" y1="73091" x2="40583" y2="73091"/>
                        <a14:foregroundMark x1="35000" y1="64080" x2="30000" y2="56821"/>
                        <a14:foregroundMark x1="25667" y1="45557" x2="12417" y2="29787"/>
                        <a14:foregroundMark x1="12083" y1="31039" x2="49333" y2="85857"/>
                        <a14:foregroundMark x1="25833" y1="45432" x2="50417" y2="75720"/>
                        <a14:foregroundMark x1="89000" y1="28786" x2="50417" y2="75720"/>
                        <a14:foregroundMark x1="52750" y1="56446" x2="52750" y2="56446"/>
                        <a14:foregroundMark x1="42583" y1="53567" x2="42583" y2="53567"/>
                        <a14:foregroundMark x1="44333" y1="54318" x2="44333" y2="54318"/>
                        <a14:foregroundMark x1="49000" y1="56195" x2="49000" y2="56195"/>
                        <a14:foregroundMark x1="49500" y1="56821" x2="49500" y2="56821"/>
                        <a14:backgroundMark x1="47583" y1="55820" x2="47583" y2="5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62600"/>
            <a:ext cx="801102" cy="5334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Day 4 Tuesday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Mt. Hood – Timberline Lodge</a:t>
            </a:r>
          </a:p>
          <a:p>
            <a:r>
              <a:rPr lang="en-US" sz="2400" dirty="0" smtClean="0"/>
              <a:t>Depart Red Lion 9:00 AM</a:t>
            </a:r>
          </a:p>
          <a:p>
            <a:r>
              <a:rPr lang="en-US" sz="2400" dirty="0" smtClean="0"/>
              <a:t>Government Camp Museum</a:t>
            </a:r>
          </a:p>
          <a:p>
            <a:r>
              <a:rPr lang="en-US" sz="2400" dirty="0" smtClean="0"/>
              <a:t>Lunch at Timberline Lodge On Your Own</a:t>
            </a:r>
          </a:p>
          <a:p>
            <a:r>
              <a:rPr lang="en-US" sz="2400" dirty="0" smtClean="0"/>
              <a:t>Approximately 170 Miles Roundtrip </a:t>
            </a:r>
          </a:p>
          <a:p>
            <a:r>
              <a:rPr lang="en-US" sz="2400" dirty="0" smtClean="0"/>
              <a:t>Lodging at Jantzen Beach Red Lion</a:t>
            </a:r>
          </a:p>
        </p:txBody>
      </p:sp>
      <p:pic>
        <p:nvPicPr>
          <p:cNvPr id="4" name="Picture 3" descr="Cadillac-Logo-1972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2917" y1="23780" x2="52917" y2="23780"/>
                        <a14:foregroundMark x1="55833" y1="24531" x2="55833" y2="24531"/>
                        <a14:foregroundMark x1="56833" y1="24906" x2="56833" y2="24906"/>
                        <a14:foregroundMark x1="58583" y1="26283" x2="58583" y2="26283"/>
                        <a14:foregroundMark x1="44417" y1="71965" x2="44417" y2="71965"/>
                        <a14:foregroundMark x1="72583" y1="49937" x2="72583" y2="49937"/>
                        <a14:foregroundMark x1="77417" y1="43680" x2="77417" y2="43680"/>
                        <a14:foregroundMark x1="42583" y1="75344" x2="42583" y2="75344"/>
                        <a14:foregroundMark x1="40583" y1="73091" x2="40583" y2="73091"/>
                        <a14:foregroundMark x1="35000" y1="64080" x2="30000" y2="56821"/>
                        <a14:foregroundMark x1="25667" y1="45557" x2="12417" y2="29787"/>
                        <a14:foregroundMark x1="12083" y1="31039" x2="49333" y2="85857"/>
                        <a14:foregroundMark x1="25833" y1="45432" x2="50417" y2="75720"/>
                        <a14:foregroundMark x1="89000" y1="28786" x2="50417" y2="75720"/>
                        <a14:foregroundMark x1="52750" y1="56446" x2="52750" y2="56446"/>
                        <a14:foregroundMark x1="42583" y1="53567" x2="42583" y2="53567"/>
                        <a14:foregroundMark x1="44333" y1="54318" x2="44333" y2="54318"/>
                        <a14:foregroundMark x1="49000" y1="56195" x2="49000" y2="56195"/>
                        <a14:foregroundMark x1="49500" y1="56821" x2="49500" y2="56821"/>
                        <a14:backgroundMark x1="47583" y1="55820" x2="47583" y2="5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62600"/>
            <a:ext cx="801102" cy="53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Timberline in Spring</a:t>
            </a:r>
            <a:endParaRPr lang="en-US" dirty="0"/>
          </a:p>
        </p:txBody>
      </p:sp>
      <p:pic>
        <p:nvPicPr>
          <p:cNvPr id="14338" name="Picture 2" descr="C:\Users\RICHARD\Documents\Personal Folders\Personal Folders\Cadillac\Timberline Lodge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550" r="14550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4" name="Picture 3" descr="Cadillac-Logo-1972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917" y1="23780" x2="52917" y2="23780"/>
                        <a14:foregroundMark x1="55833" y1="24531" x2="55833" y2="24531"/>
                        <a14:foregroundMark x1="56833" y1="24906" x2="56833" y2="24906"/>
                        <a14:foregroundMark x1="58583" y1="26283" x2="58583" y2="26283"/>
                        <a14:foregroundMark x1="44417" y1="71965" x2="44417" y2="71965"/>
                        <a14:foregroundMark x1="72583" y1="49937" x2="72583" y2="49937"/>
                        <a14:foregroundMark x1="77417" y1="43680" x2="77417" y2="43680"/>
                        <a14:foregroundMark x1="42583" y1="75344" x2="42583" y2="75344"/>
                        <a14:foregroundMark x1="40583" y1="73091" x2="40583" y2="73091"/>
                        <a14:foregroundMark x1="35000" y1="64080" x2="30000" y2="56821"/>
                        <a14:foregroundMark x1="25667" y1="45557" x2="12417" y2="29787"/>
                        <a14:foregroundMark x1="12083" y1="31039" x2="49333" y2="85857"/>
                        <a14:foregroundMark x1="25833" y1="45432" x2="50417" y2="75720"/>
                        <a14:foregroundMark x1="89000" y1="28786" x2="50417" y2="75720"/>
                        <a14:foregroundMark x1="52750" y1="56446" x2="52750" y2="56446"/>
                        <a14:foregroundMark x1="42583" y1="53567" x2="42583" y2="53567"/>
                        <a14:foregroundMark x1="44333" y1="54318" x2="44333" y2="54318"/>
                        <a14:foregroundMark x1="49000" y1="56195" x2="49000" y2="56195"/>
                        <a14:foregroundMark x1="49500" y1="56821" x2="49500" y2="56821"/>
                        <a14:backgroundMark x1="47583" y1="55820" x2="47583" y2="5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62600"/>
            <a:ext cx="801102" cy="53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Timberline in Winter</a:t>
            </a:r>
            <a:endParaRPr lang="en-US" dirty="0"/>
          </a:p>
        </p:txBody>
      </p:sp>
      <p:pic>
        <p:nvPicPr>
          <p:cNvPr id="17410" name="Picture 2" descr="C:\Users\RICHARD\Documents\Personal Folders\Personal Folders\Cadillac\Timberline-Lodge 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844" b="2844"/>
          <a:stretch>
            <a:fillRect/>
          </a:stretch>
        </p:blipFill>
        <p:spPr/>
      </p:pic>
      <p:pic>
        <p:nvPicPr>
          <p:cNvPr id="4" name="Picture 3" descr="Cadillac-Logo-1972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917" y1="23780" x2="52917" y2="23780"/>
                        <a14:foregroundMark x1="55833" y1="24531" x2="55833" y2="24531"/>
                        <a14:foregroundMark x1="56833" y1="24906" x2="56833" y2="24906"/>
                        <a14:foregroundMark x1="58583" y1="26283" x2="58583" y2="26283"/>
                        <a14:foregroundMark x1="44417" y1="71965" x2="44417" y2="71965"/>
                        <a14:foregroundMark x1="72583" y1="49937" x2="72583" y2="49937"/>
                        <a14:foregroundMark x1="77417" y1="43680" x2="77417" y2="43680"/>
                        <a14:foregroundMark x1="42583" y1="75344" x2="42583" y2="75344"/>
                        <a14:foregroundMark x1="40583" y1="73091" x2="40583" y2="73091"/>
                        <a14:foregroundMark x1="35000" y1="64080" x2="30000" y2="56821"/>
                        <a14:foregroundMark x1="25667" y1="45557" x2="12417" y2="29787"/>
                        <a14:foregroundMark x1="12083" y1="31039" x2="49333" y2="85857"/>
                        <a14:foregroundMark x1="25833" y1="45432" x2="50417" y2="75720"/>
                        <a14:foregroundMark x1="89000" y1="28786" x2="50417" y2="75720"/>
                        <a14:foregroundMark x1="52750" y1="56446" x2="52750" y2="56446"/>
                        <a14:foregroundMark x1="42583" y1="53567" x2="42583" y2="53567"/>
                        <a14:foregroundMark x1="44333" y1="54318" x2="44333" y2="54318"/>
                        <a14:foregroundMark x1="49000" y1="56195" x2="49000" y2="56195"/>
                        <a14:foregroundMark x1="49500" y1="56821" x2="49500" y2="56821"/>
                        <a14:backgroundMark x1="47583" y1="55820" x2="47583" y2="5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62600"/>
            <a:ext cx="801102" cy="53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Multnomah Falls and</a:t>
            </a:r>
            <a:br>
              <a:rPr lang="en-US" dirty="0" smtClean="0"/>
            </a:br>
            <a:r>
              <a:rPr lang="en-US" dirty="0" smtClean="0"/>
              <a:t>Bonneville Dam</a:t>
            </a:r>
            <a:endParaRPr lang="en-US" dirty="0"/>
          </a:p>
        </p:txBody>
      </p:sp>
      <p:pic>
        <p:nvPicPr>
          <p:cNvPr id="4098" name="Picture 2" descr="C:\Users\RICHARD\AppData\Local\Microsoft\Windows\INetCache\IE\04UIUR1M\Multnomah_Falls_on_2_August_2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8117" b="8117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4099" name="Picture 3" descr="C:\Users\RICHARD\Documents\Personal Folders\Personal Folders\Cadillac\800px-Bonneville_Dam_23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3451" r="23451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5" name="Picture 4" descr="Cadillac-Logo-1972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2917" y1="23780" x2="52917" y2="23780"/>
                        <a14:foregroundMark x1="55833" y1="24531" x2="55833" y2="24531"/>
                        <a14:foregroundMark x1="56833" y1="24906" x2="56833" y2="24906"/>
                        <a14:foregroundMark x1="58583" y1="26283" x2="58583" y2="26283"/>
                        <a14:foregroundMark x1="44417" y1="71965" x2="44417" y2="71965"/>
                        <a14:foregroundMark x1="72583" y1="49937" x2="72583" y2="49937"/>
                        <a14:foregroundMark x1="77417" y1="43680" x2="77417" y2="43680"/>
                        <a14:foregroundMark x1="42583" y1="75344" x2="42583" y2="75344"/>
                        <a14:foregroundMark x1="40583" y1="73091" x2="40583" y2="73091"/>
                        <a14:foregroundMark x1="35000" y1="64080" x2="30000" y2="56821"/>
                        <a14:foregroundMark x1="25667" y1="45557" x2="12417" y2="29787"/>
                        <a14:foregroundMark x1="12083" y1="31039" x2="49333" y2="85857"/>
                        <a14:foregroundMark x1="25833" y1="45432" x2="50417" y2="75720"/>
                        <a14:foregroundMark x1="89000" y1="28786" x2="50417" y2="75720"/>
                        <a14:foregroundMark x1="52750" y1="56446" x2="52750" y2="56446"/>
                        <a14:foregroundMark x1="42583" y1="53567" x2="42583" y2="53567"/>
                        <a14:foregroundMark x1="44333" y1="54318" x2="44333" y2="54318"/>
                        <a14:foregroundMark x1="49000" y1="56195" x2="49000" y2="56195"/>
                        <a14:foregroundMark x1="49500" y1="56821" x2="49500" y2="56821"/>
                        <a14:backgroundMark x1="47583" y1="55820" x2="47583" y2="5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62600"/>
            <a:ext cx="801102" cy="53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Day 5 Wednesday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Lincoln City and the Oregon Coast</a:t>
            </a:r>
          </a:p>
          <a:p>
            <a:r>
              <a:rPr lang="en-US" b="1" dirty="0" smtClean="0"/>
              <a:t>Depart Jantzen Beach Red Lion - 9:am</a:t>
            </a:r>
          </a:p>
          <a:p>
            <a:r>
              <a:rPr lang="en-US" b="1" dirty="0" smtClean="0"/>
              <a:t>Interstate 5 to Oregon Hwy 18.</a:t>
            </a:r>
          </a:p>
          <a:p>
            <a:r>
              <a:rPr lang="en-US" b="1" dirty="0" smtClean="0"/>
              <a:t>Lunch – On Your Own</a:t>
            </a:r>
          </a:p>
          <a:p>
            <a:r>
              <a:rPr lang="en-US" b="1" dirty="0" smtClean="0"/>
              <a:t>Points of Interest to be Identified</a:t>
            </a:r>
          </a:p>
          <a:p>
            <a:pPr lvl="1"/>
            <a:r>
              <a:rPr lang="en-US" b="1" dirty="0" smtClean="0"/>
              <a:t>Numerous Oregon Wineries</a:t>
            </a:r>
          </a:p>
          <a:p>
            <a:pPr lvl="1"/>
            <a:r>
              <a:rPr lang="en-US" b="1" dirty="0" smtClean="0"/>
              <a:t>Evergreen Air Museum and the Spruce Goose</a:t>
            </a:r>
          </a:p>
          <a:p>
            <a:r>
              <a:rPr lang="en-US" b="1" dirty="0" smtClean="0"/>
              <a:t>Arrive Chinook Winds Hotel/Casino, Check-in 3pm on</a:t>
            </a:r>
          </a:p>
          <a:p>
            <a:r>
              <a:rPr lang="en-US" b="1" dirty="0" smtClean="0"/>
              <a:t>Dinner on Your Own</a:t>
            </a:r>
          </a:p>
          <a:p>
            <a:r>
              <a:rPr lang="en-US" b="1" dirty="0" smtClean="0"/>
              <a:t>Approximately 100 Miles</a:t>
            </a:r>
            <a:endParaRPr lang="en-US" b="1" dirty="0"/>
          </a:p>
        </p:txBody>
      </p:sp>
      <p:pic>
        <p:nvPicPr>
          <p:cNvPr id="4" name="Picture 3" descr="Cadillac-Logo-1972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2917" y1="23780" x2="52917" y2="23780"/>
                        <a14:foregroundMark x1="55833" y1="24531" x2="55833" y2="24531"/>
                        <a14:foregroundMark x1="56833" y1="24906" x2="56833" y2="24906"/>
                        <a14:foregroundMark x1="58583" y1="26283" x2="58583" y2="26283"/>
                        <a14:foregroundMark x1="44417" y1="71965" x2="44417" y2="71965"/>
                        <a14:foregroundMark x1="72583" y1="49937" x2="72583" y2="49937"/>
                        <a14:foregroundMark x1="77417" y1="43680" x2="77417" y2="43680"/>
                        <a14:foregroundMark x1="42583" y1="75344" x2="42583" y2="75344"/>
                        <a14:foregroundMark x1="40583" y1="73091" x2="40583" y2="73091"/>
                        <a14:foregroundMark x1="35000" y1="64080" x2="30000" y2="56821"/>
                        <a14:foregroundMark x1="25667" y1="45557" x2="12417" y2="29787"/>
                        <a14:foregroundMark x1="12083" y1="31039" x2="49333" y2="85857"/>
                        <a14:foregroundMark x1="25833" y1="45432" x2="50417" y2="75720"/>
                        <a14:foregroundMark x1="89000" y1="28786" x2="50417" y2="75720"/>
                        <a14:foregroundMark x1="52750" y1="56446" x2="52750" y2="56446"/>
                        <a14:foregroundMark x1="42583" y1="53567" x2="42583" y2="53567"/>
                        <a14:foregroundMark x1="44333" y1="54318" x2="44333" y2="54318"/>
                        <a14:foregroundMark x1="49000" y1="56195" x2="49000" y2="56195"/>
                        <a14:foregroundMark x1="49500" y1="56821" x2="49500" y2="56821"/>
                        <a14:backgroundMark x1="47583" y1="55820" x2="47583" y2="5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62600"/>
            <a:ext cx="801102" cy="53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2020 </a:t>
            </a:r>
            <a:r>
              <a:rPr lang="en-US" sz="5400" dirty="0"/>
              <a:t>National Driving Tour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2400" b="1" dirty="0" smtClean="0"/>
              <a:t>August 22 – 28, 2020</a:t>
            </a:r>
            <a:r>
              <a:rPr lang="en-US" sz="5400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9"/>
          <p:cNvGrpSpPr/>
          <p:nvPr/>
        </p:nvGrpSpPr>
        <p:grpSpPr>
          <a:xfrm>
            <a:off x="0" y="5105220"/>
            <a:ext cx="8458200" cy="1752780"/>
            <a:chOff x="0" y="5105220"/>
            <a:chExt cx="7985476" cy="1752780"/>
          </a:xfrm>
        </p:grpSpPr>
        <p:pic>
          <p:nvPicPr>
            <p:cNvPr id="4" name="Picture 3" descr="Haystack_Rock_northwest_face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344" r="9210"/>
            <a:stretch/>
          </p:blipFill>
          <p:spPr>
            <a:xfrm>
              <a:off x="3505200" y="5105221"/>
              <a:ext cx="1973522" cy="1752779"/>
            </a:xfrm>
            <a:prstGeom prst="rect">
              <a:avLst/>
            </a:prstGeom>
          </p:spPr>
        </p:pic>
        <p:pic>
          <p:nvPicPr>
            <p:cNvPr id="5" name="Picture 4" descr="Mount_Hood_reflected_in_Mirror_Lake,_Oregon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5105221"/>
              <a:ext cx="2207682" cy="1752779"/>
            </a:xfrm>
            <a:prstGeom prst="rect">
              <a:avLst/>
            </a:prstGeom>
          </p:spPr>
        </p:pic>
        <p:pic>
          <p:nvPicPr>
            <p:cNvPr id="6" name="Picture 5" descr="3848291547_0acdc07311_b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05220"/>
              <a:ext cx="1316296" cy="1752779"/>
            </a:xfrm>
            <a:prstGeom prst="rect">
              <a:avLst/>
            </a:prstGeom>
          </p:spPr>
        </p:pic>
        <p:pic>
          <p:nvPicPr>
            <p:cNvPr id="8" name="Picture 7" descr="800px-Hughes_H-4_Hercules__Spruce_Goose__(6586731723)_(9).jp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999"/>
            <a:stretch/>
          </p:blipFill>
          <p:spPr>
            <a:xfrm>
              <a:off x="5486399" y="5105400"/>
              <a:ext cx="2499077" cy="1752600"/>
            </a:xfrm>
            <a:prstGeom prst="rect">
              <a:avLst/>
            </a:prstGeom>
          </p:spPr>
        </p:pic>
      </p:grpSp>
      <p:pic>
        <p:nvPicPr>
          <p:cNvPr id="7" name="Picture 6" descr="Cadillac-Logo-1972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2917" y1="23780" x2="52917" y2="23780"/>
                        <a14:foregroundMark x1="55833" y1="24531" x2="55833" y2="24531"/>
                        <a14:foregroundMark x1="56833" y1="24906" x2="56833" y2="24906"/>
                        <a14:foregroundMark x1="58583" y1="26283" x2="58583" y2="26283"/>
                        <a14:foregroundMark x1="44417" y1="71965" x2="44417" y2="71965"/>
                        <a14:foregroundMark x1="72583" y1="49937" x2="72583" y2="49937"/>
                        <a14:foregroundMark x1="77417" y1="43680" x2="77417" y2="43680"/>
                        <a14:foregroundMark x1="42583" y1="75344" x2="42583" y2="75344"/>
                        <a14:foregroundMark x1="40583" y1="73091" x2="40583" y2="73091"/>
                        <a14:foregroundMark x1="35000" y1="64080" x2="30000" y2="56821"/>
                        <a14:foregroundMark x1="25667" y1="45557" x2="12417" y2="29787"/>
                        <a14:foregroundMark x1="12083" y1="31039" x2="49333" y2="85857"/>
                        <a14:foregroundMark x1="25833" y1="45432" x2="50417" y2="75720"/>
                        <a14:foregroundMark x1="89000" y1="28786" x2="50417" y2="75720"/>
                        <a14:foregroundMark x1="52750" y1="56446" x2="52750" y2="56446"/>
                        <a14:foregroundMark x1="42583" y1="53567" x2="42583" y2="53567"/>
                        <a14:foregroundMark x1="44333" y1="54318" x2="44333" y2="54318"/>
                        <a14:foregroundMark x1="49000" y1="56195" x2="49000" y2="56195"/>
                        <a14:foregroundMark x1="49500" y1="56821" x2="49500" y2="56821"/>
                        <a14:backgroundMark x1="47583" y1="55820" x2="47583" y2="5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62600"/>
            <a:ext cx="801102" cy="53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3862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Evergreen Air Museum</a:t>
            </a:r>
            <a:endParaRPr lang="en-US" dirty="0"/>
          </a:p>
        </p:txBody>
      </p:sp>
      <p:pic>
        <p:nvPicPr>
          <p:cNvPr id="1026" name="Picture 2" descr="C:\Users\RICHARD\AppData\Local\Microsoft\Windows\INetCache\IE\LF6FLG4S\Evergreen Water Par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3414" r="23414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027" name="Picture 3" descr="C:\Users\RICHARD\AppData\Local\Microsoft\Windows\INetCache\IE\04UIUR1M\Hughes_H-4_Evergreen_Muse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3681" r="23681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5" name="Picture 4" descr="Cadillac-Logo-1972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2917" y1="23780" x2="52917" y2="23780"/>
                        <a14:foregroundMark x1="55833" y1="24531" x2="55833" y2="24531"/>
                        <a14:foregroundMark x1="56833" y1="24906" x2="56833" y2="24906"/>
                        <a14:foregroundMark x1="58583" y1="26283" x2="58583" y2="26283"/>
                        <a14:foregroundMark x1="44417" y1="71965" x2="44417" y2="71965"/>
                        <a14:foregroundMark x1="72583" y1="49937" x2="72583" y2="49937"/>
                        <a14:foregroundMark x1="77417" y1="43680" x2="77417" y2="43680"/>
                        <a14:foregroundMark x1="42583" y1="75344" x2="42583" y2="75344"/>
                        <a14:foregroundMark x1="40583" y1="73091" x2="40583" y2="73091"/>
                        <a14:foregroundMark x1="35000" y1="64080" x2="30000" y2="56821"/>
                        <a14:foregroundMark x1="25667" y1="45557" x2="12417" y2="29787"/>
                        <a14:foregroundMark x1="12083" y1="31039" x2="49333" y2="85857"/>
                        <a14:foregroundMark x1="25833" y1="45432" x2="50417" y2="75720"/>
                        <a14:foregroundMark x1="89000" y1="28786" x2="50417" y2="75720"/>
                        <a14:foregroundMark x1="52750" y1="56446" x2="52750" y2="56446"/>
                        <a14:foregroundMark x1="42583" y1="53567" x2="42583" y2="53567"/>
                        <a14:foregroundMark x1="44333" y1="54318" x2="44333" y2="54318"/>
                        <a14:foregroundMark x1="49000" y1="56195" x2="49000" y2="56195"/>
                        <a14:foregroundMark x1="49500" y1="56821" x2="49500" y2="56821"/>
                        <a14:backgroundMark x1="47583" y1="55820" x2="47583" y2="5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62600"/>
            <a:ext cx="801102" cy="53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Oregon Wine Country</a:t>
            </a:r>
            <a:endParaRPr lang="en-US" dirty="0"/>
          </a:p>
        </p:txBody>
      </p:sp>
      <p:pic>
        <p:nvPicPr>
          <p:cNvPr id="2050" name="Picture 2" descr="C:\Users\RICHARD\AppData\Local\Microsoft\Windows\INetCache\IE\UTTTRU1L\domain-drouhi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3382" r="23382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2051" name="Picture 3" descr="C:\Users\RICHARD\Documents\Personal Folders\Personal Folders\Cadillac\Oregon Wine Countr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32068" r="32068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5" name="Picture 4" descr="Cadillac-Logo-1972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2917" y1="23780" x2="52917" y2="23780"/>
                        <a14:foregroundMark x1="55833" y1="24531" x2="55833" y2="24531"/>
                        <a14:foregroundMark x1="56833" y1="24906" x2="56833" y2="24906"/>
                        <a14:foregroundMark x1="58583" y1="26283" x2="58583" y2="26283"/>
                        <a14:foregroundMark x1="44417" y1="71965" x2="44417" y2="71965"/>
                        <a14:foregroundMark x1="72583" y1="49937" x2="72583" y2="49937"/>
                        <a14:foregroundMark x1="77417" y1="43680" x2="77417" y2="43680"/>
                        <a14:foregroundMark x1="42583" y1="75344" x2="42583" y2="75344"/>
                        <a14:foregroundMark x1="40583" y1="73091" x2="40583" y2="73091"/>
                        <a14:foregroundMark x1="35000" y1="64080" x2="30000" y2="56821"/>
                        <a14:foregroundMark x1="25667" y1="45557" x2="12417" y2="29787"/>
                        <a14:foregroundMark x1="12083" y1="31039" x2="49333" y2="85857"/>
                        <a14:foregroundMark x1="25833" y1="45432" x2="50417" y2="75720"/>
                        <a14:foregroundMark x1="89000" y1="28786" x2="50417" y2="75720"/>
                        <a14:foregroundMark x1="52750" y1="56446" x2="52750" y2="56446"/>
                        <a14:foregroundMark x1="42583" y1="53567" x2="42583" y2="53567"/>
                        <a14:foregroundMark x1="44333" y1="54318" x2="44333" y2="54318"/>
                        <a14:foregroundMark x1="49000" y1="56195" x2="49000" y2="56195"/>
                        <a14:foregroundMark x1="49500" y1="56821" x2="49500" y2="56821"/>
                        <a14:backgroundMark x1="47583" y1="55820" x2="47583" y2="5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62600"/>
            <a:ext cx="801102" cy="53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Chinook Winds Hotel/Casino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 smtClean="0"/>
              <a:t>Host Hotel Wednesday - Thursday</a:t>
            </a:r>
            <a:endParaRPr lang="en-US" b="1" dirty="0"/>
          </a:p>
        </p:txBody>
      </p:sp>
      <p:pic>
        <p:nvPicPr>
          <p:cNvPr id="1026" name="Picture 2" descr="C:\Users\RICHARD\Documents\Personal Folders\Personal Folders\Cadillac\chinookcasino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00250" y="2167731"/>
            <a:ext cx="5143500" cy="3390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Chinook Winds Hotel/Casino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Beach Front Hotel</a:t>
            </a:r>
          </a:p>
          <a:p>
            <a:r>
              <a:rPr lang="en-US" b="1" dirty="0" smtClean="0"/>
              <a:t>243 Rooms</a:t>
            </a:r>
          </a:p>
          <a:p>
            <a:r>
              <a:rPr lang="en-US" b="1" dirty="0" smtClean="0"/>
              <a:t>24/7 Casino</a:t>
            </a:r>
          </a:p>
          <a:p>
            <a:r>
              <a:rPr lang="en-US" b="1" dirty="0" smtClean="0"/>
              <a:t>Five Restaurants</a:t>
            </a:r>
          </a:p>
          <a:p>
            <a:r>
              <a:rPr lang="en-US" b="1" dirty="0" smtClean="0"/>
              <a:t>18 Hole Golf Course</a:t>
            </a:r>
          </a:p>
          <a:p>
            <a:r>
              <a:rPr lang="en-US" b="1" dirty="0" smtClean="0"/>
              <a:t>Headline Entertainment</a:t>
            </a:r>
          </a:p>
          <a:p>
            <a:r>
              <a:rPr lang="en-US" b="1" dirty="0" smtClean="0"/>
              <a:t>Pool/Spa/Sauna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Day 6 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Newport  Oregon</a:t>
            </a:r>
          </a:p>
          <a:p>
            <a:r>
              <a:rPr lang="en-US" b="1" dirty="0" smtClean="0"/>
              <a:t>Depart Chinook Winds 10 AM</a:t>
            </a:r>
          </a:p>
          <a:p>
            <a:r>
              <a:rPr lang="en-US" b="1" dirty="0" smtClean="0"/>
              <a:t>Points of Interest to be Provided</a:t>
            </a:r>
          </a:p>
          <a:p>
            <a:pPr lvl="1"/>
            <a:r>
              <a:rPr lang="en-US" b="1" dirty="0" smtClean="0"/>
              <a:t>Hatfield Marine Aquarium</a:t>
            </a:r>
          </a:p>
          <a:p>
            <a:pPr lvl="1"/>
            <a:r>
              <a:rPr lang="en-US" b="1" dirty="0" err="1" smtClean="0"/>
              <a:t>Yaquina</a:t>
            </a:r>
            <a:r>
              <a:rPr lang="en-US" b="1" dirty="0" smtClean="0"/>
              <a:t> Head Lighthouse</a:t>
            </a:r>
          </a:p>
          <a:p>
            <a:pPr lvl="1"/>
            <a:r>
              <a:rPr lang="en-US" b="1" dirty="0" smtClean="0"/>
              <a:t>Oregon Coast Aquarium</a:t>
            </a:r>
          </a:p>
          <a:p>
            <a:r>
              <a:rPr lang="en-US" b="1" dirty="0" smtClean="0"/>
              <a:t>Lunch on Your Own</a:t>
            </a:r>
          </a:p>
          <a:p>
            <a:r>
              <a:rPr lang="en-US" b="1" dirty="0" smtClean="0"/>
              <a:t>Return to Chinook Winds</a:t>
            </a:r>
          </a:p>
          <a:p>
            <a:r>
              <a:rPr lang="en-US" b="1" dirty="0" smtClean="0"/>
              <a:t>Banquet Style Closing Dinner </a:t>
            </a:r>
          </a:p>
          <a:p>
            <a:r>
              <a:rPr lang="en-US" b="1" dirty="0" smtClean="0"/>
              <a:t>Approximately 50 Miles Round Trip</a:t>
            </a:r>
            <a:endParaRPr lang="en-US" b="1" dirty="0"/>
          </a:p>
        </p:txBody>
      </p:sp>
      <p:pic>
        <p:nvPicPr>
          <p:cNvPr id="4" name="Picture 3" descr="Cadillac-Logo-1972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2917" y1="23780" x2="52917" y2="23780"/>
                        <a14:foregroundMark x1="55833" y1="24531" x2="55833" y2="24531"/>
                        <a14:foregroundMark x1="56833" y1="24906" x2="56833" y2="24906"/>
                        <a14:foregroundMark x1="58583" y1="26283" x2="58583" y2="26283"/>
                        <a14:foregroundMark x1="44417" y1="71965" x2="44417" y2="71965"/>
                        <a14:foregroundMark x1="72583" y1="49937" x2="72583" y2="49937"/>
                        <a14:foregroundMark x1="77417" y1="43680" x2="77417" y2="43680"/>
                        <a14:foregroundMark x1="42583" y1="75344" x2="42583" y2="75344"/>
                        <a14:foregroundMark x1="40583" y1="73091" x2="40583" y2="73091"/>
                        <a14:foregroundMark x1="35000" y1="64080" x2="30000" y2="56821"/>
                        <a14:foregroundMark x1="25667" y1="45557" x2="12417" y2="29787"/>
                        <a14:foregroundMark x1="12083" y1="31039" x2="49333" y2="85857"/>
                        <a14:foregroundMark x1="25833" y1="45432" x2="50417" y2="75720"/>
                        <a14:foregroundMark x1="89000" y1="28786" x2="50417" y2="75720"/>
                        <a14:foregroundMark x1="52750" y1="56446" x2="52750" y2="56446"/>
                        <a14:foregroundMark x1="42583" y1="53567" x2="42583" y2="53567"/>
                        <a14:foregroundMark x1="44333" y1="54318" x2="44333" y2="54318"/>
                        <a14:foregroundMark x1="49000" y1="56195" x2="49000" y2="56195"/>
                        <a14:foregroundMark x1="49500" y1="56821" x2="49500" y2="56821"/>
                        <a14:backgroundMark x1="47583" y1="55820" x2="47583" y2="5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62600"/>
            <a:ext cx="801102" cy="53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Hatfield Marine Science Center</a:t>
            </a:r>
            <a:endParaRPr lang="en-US" dirty="0"/>
          </a:p>
        </p:txBody>
      </p:sp>
      <p:pic>
        <p:nvPicPr>
          <p:cNvPr id="3074" name="Picture 2" descr="C:\Users\RICHARD\Documents\Personal Folders\Personal Folders\Cadillac\Hatfield Marine Science Cent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7586" r="27586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3075" name="Picture 3" descr="C:\Users\RICHARD\AppData\Local\Microsoft\Windows\INetCache\IE\LF6FLG4S\newp_hatfield_frontsub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3461" r="23461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5" name="Picture 4" descr="Cadillac-Logo-1972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2917" y1="23780" x2="52917" y2="23780"/>
                        <a14:foregroundMark x1="55833" y1="24531" x2="55833" y2="24531"/>
                        <a14:foregroundMark x1="56833" y1="24906" x2="56833" y2="24906"/>
                        <a14:foregroundMark x1="58583" y1="26283" x2="58583" y2="26283"/>
                        <a14:foregroundMark x1="44417" y1="71965" x2="44417" y2="71965"/>
                        <a14:foregroundMark x1="72583" y1="49937" x2="72583" y2="49937"/>
                        <a14:foregroundMark x1="77417" y1="43680" x2="77417" y2="43680"/>
                        <a14:foregroundMark x1="42583" y1="75344" x2="42583" y2="75344"/>
                        <a14:foregroundMark x1="40583" y1="73091" x2="40583" y2="73091"/>
                        <a14:foregroundMark x1="35000" y1="64080" x2="30000" y2="56821"/>
                        <a14:foregroundMark x1="25667" y1="45557" x2="12417" y2="29787"/>
                        <a14:foregroundMark x1="12083" y1="31039" x2="49333" y2="85857"/>
                        <a14:foregroundMark x1="25833" y1="45432" x2="50417" y2="75720"/>
                        <a14:foregroundMark x1="89000" y1="28786" x2="50417" y2="75720"/>
                        <a14:foregroundMark x1="52750" y1="56446" x2="52750" y2="56446"/>
                        <a14:foregroundMark x1="42583" y1="53567" x2="42583" y2="53567"/>
                        <a14:foregroundMark x1="44333" y1="54318" x2="44333" y2="54318"/>
                        <a14:foregroundMark x1="49000" y1="56195" x2="49000" y2="56195"/>
                        <a14:foregroundMark x1="49500" y1="56821" x2="49500" y2="56821"/>
                        <a14:backgroundMark x1="47583" y1="55820" x2="47583" y2="5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62600"/>
            <a:ext cx="801102" cy="53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Oregon Coast Points of Interest</a:t>
            </a:r>
            <a:endParaRPr lang="en-US" dirty="0"/>
          </a:p>
        </p:txBody>
      </p:sp>
      <p:pic>
        <p:nvPicPr>
          <p:cNvPr id="3074" name="Picture 2" descr="C:\Users\RICHARD\Documents\Personal Folders\Personal Folders\Cadillac\Hatfield Marine Science Center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/>
          <a:srcRect l="3003" t="-2" r="999" b="3331"/>
          <a:stretch/>
        </p:blipFill>
        <p:spPr bwMode="auto">
          <a:xfrm>
            <a:off x="381001" y="1523999"/>
            <a:ext cx="3733800" cy="2115301"/>
          </a:xfrm>
          <a:prstGeom prst="rect">
            <a:avLst/>
          </a:prstGeom>
          <a:noFill/>
        </p:spPr>
      </p:pic>
      <p:pic>
        <p:nvPicPr>
          <p:cNvPr id="3075" name="Picture 3" descr="C:\Users\RICHARD\AppData\Local\Microsoft\Windows\INetCache\IE\LF6FLG4S\newp_hatfield_frontsubs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/>
          <a:srcRect l="2462" r="306"/>
          <a:stretch/>
        </p:blipFill>
        <p:spPr bwMode="auto">
          <a:xfrm>
            <a:off x="4114800" y="1524001"/>
            <a:ext cx="3124199" cy="2108834"/>
          </a:xfrm>
          <a:prstGeom prst="rect">
            <a:avLst/>
          </a:prstGeom>
          <a:noFill/>
        </p:spPr>
      </p:pic>
      <p:pic>
        <p:nvPicPr>
          <p:cNvPr id="5" name="Picture 4" descr="Cadillac-Logo-1972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0000" b="90000" l="10000" r="90000">
                        <a14:foregroundMark x1="52917" y1="23780" x2="52917" y2="23780"/>
                        <a14:foregroundMark x1="55833" y1="24531" x2="55833" y2="24531"/>
                        <a14:foregroundMark x1="56833" y1="24906" x2="56833" y2="24906"/>
                        <a14:foregroundMark x1="58583" y1="26283" x2="58583" y2="26283"/>
                        <a14:foregroundMark x1="44417" y1="71965" x2="44417" y2="71965"/>
                        <a14:foregroundMark x1="72583" y1="49937" x2="72583" y2="49937"/>
                        <a14:foregroundMark x1="77417" y1="43680" x2="77417" y2="43680"/>
                        <a14:foregroundMark x1="42583" y1="75344" x2="42583" y2="75344"/>
                        <a14:foregroundMark x1="40583" y1="73091" x2="40583" y2="73091"/>
                        <a14:foregroundMark x1="35000" y1="64080" x2="30000" y2="56821"/>
                        <a14:foregroundMark x1="25667" y1="45557" x2="12417" y2="29787"/>
                        <a14:foregroundMark x1="12083" y1="31039" x2="49333" y2="85857"/>
                        <a14:foregroundMark x1="25833" y1="45432" x2="50417" y2="75720"/>
                        <a14:foregroundMark x1="89000" y1="28786" x2="50417" y2="75720"/>
                        <a14:foregroundMark x1="52750" y1="56446" x2="52750" y2="56446"/>
                        <a14:foregroundMark x1="42583" y1="53567" x2="42583" y2="53567"/>
                        <a14:foregroundMark x1="44333" y1="54318" x2="44333" y2="54318"/>
                        <a14:foregroundMark x1="49000" y1="56195" x2="49000" y2="56195"/>
                        <a14:foregroundMark x1="49500" y1="56821" x2="49500" y2="56821"/>
                        <a14:backgroundMark x1="47583" y1="55820" x2="47583" y2="5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62600"/>
            <a:ext cx="801102" cy="533400"/>
          </a:xfrm>
          <a:prstGeom prst="rect">
            <a:avLst/>
          </a:prstGeom>
        </p:spPr>
      </p:pic>
      <p:pic>
        <p:nvPicPr>
          <p:cNvPr id="3" name="Picture 2" descr="515b90dc362e6.ima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57600"/>
            <a:ext cx="3311366" cy="2483525"/>
          </a:xfrm>
          <a:prstGeom prst="rect">
            <a:avLst/>
          </a:prstGeom>
        </p:spPr>
      </p:pic>
      <p:pic>
        <p:nvPicPr>
          <p:cNvPr id="4" name="Picture 3" descr="yaquinahead2_20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657599"/>
            <a:ext cx="3581400" cy="24890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867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Oregon Coast Aquarium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5867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Yaquina</a:t>
            </a:r>
            <a:r>
              <a:rPr lang="en-US" dirty="0" smtClean="0">
                <a:solidFill>
                  <a:srgbClr val="FF0000"/>
                </a:solidFill>
              </a:rPr>
              <a:t> Head Lighthouse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352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 cmpd="sng">
                  <a:noFill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7000"/>
                    </a:schemeClr>
                  </a:glow>
                </a:effectLst>
              </a:rPr>
              <a:t>Hatfield Marine Science Center</a:t>
            </a:r>
            <a:endParaRPr lang="en-US" dirty="0">
              <a:ln w="0" cmpd="sng">
                <a:noFill/>
              </a:ln>
              <a:solidFill>
                <a:srgbClr val="FF0000"/>
              </a:solidFill>
              <a:effectLst>
                <a:glow rad="101600">
                  <a:schemeClr val="tx1">
                    <a:alpha val="47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Day 7 Friday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Farewell drive to Astoria </a:t>
            </a:r>
          </a:p>
          <a:p>
            <a:r>
              <a:rPr lang="en-US" sz="2400" b="1" dirty="0" smtClean="0"/>
              <a:t>Depart Chinook Winds </a:t>
            </a:r>
            <a:r>
              <a:rPr lang="en-US" sz="2400" b="1" smtClean="0"/>
              <a:t>at </a:t>
            </a:r>
            <a:r>
              <a:rPr lang="en-US" sz="2400" b="1" smtClean="0"/>
              <a:t>8:00AM </a:t>
            </a:r>
            <a:r>
              <a:rPr lang="en-US" sz="2400" b="1" dirty="0" smtClean="0"/>
              <a:t>for Astoria</a:t>
            </a:r>
          </a:p>
          <a:p>
            <a:pPr lvl="1"/>
            <a:r>
              <a:rPr lang="en-US" sz="2400" b="1" dirty="0"/>
              <a:t>Approximately 110 </a:t>
            </a:r>
            <a:r>
              <a:rPr lang="en-US" sz="2400" b="1" dirty="0" smtClean="0"/>
              <a:t>mile drive</a:t>
            </a:r>
          </a:p>
          <a:p>
            <a:pPr lvl="1"/>
            <a:r>
              <a:rPr lang="en-US" sz="2400" b="1" dirty="0" smtClean="0"/>
              <a:t>Drive Scenic Oregon Coast Highway 101</a:t>
            </a:r>
          </a:p>
          <a:p>
            <a:r>
              <a:rPr lang="en-US" sz="2400" b="1" dirty="0" smtClean="0"/>
              <a:t>Points of interest include</a:t>
            </a:r>
          </a:p>
          <a:p>
            <a:pPr lvl="1"/>
            <a:r>
              <a:rPr lang="en-US" sz="2400" b="1" dirty="0" smtClean="0"/>
              <a:t>Depoe Bay</a:t>
            </a:r>
          </a:p>
          <a:p>
            <a:pPr lvl="1"/>
            <a:r>
              <a:rPr lang="en-US" sz="2400" b="1" dirty="0" smtClean="0"/>
              <a:t>Tillamook Cheese Factory </a:t>
            </a:r>
          </a:p>
          <a:p>
            <a:pPr lvl="1"/>
            <a:r>
              <a:rPr lang="en-US" sz="2400" b="1" dirty="0" smtClean="0"/>
              <a:t>Cape </a:t>
            </a:r>
            <a:r>
              <a:rPr lang="en-US" sz="2400" b="1" dirty="0" err="1" smtClean="0"/>
              <a:t>Meares</a:t>
            </a:r>
            <a:r>
              <a:rPr lang="en-US" sz="2400" b="1" dirty="0" smtClean="0"/>
              <a:t> Lighthouse</a:t>
            </a:r>
          </a:p>
          <a:p>
            <a:r>
              <a:rPr lang="en-US" sz="2400" b="1" dirty="0" smtClean="0"/>
              <a:t>Lodging in Astoria on your own</a:t>
            </a:r>
          </a:p>
          <a:p>
            <a:r>
              <a:rPr lang="en-US" sz="2400" b="1" dirty="0" smtClean="0"/>
              <a:t>Alternative routes back to Portland for those departing Saturday</a:t>
            </a:r>
          </a:p>
          <a:p>
            <a:r>
              <a:rPr lang="en-US" sz="2400" b="1" dirty="0" smtClean="0"/>
              <a:t>End of Driving Tour 2020 </a:t>
            </a:r>
          </a:p>
        </p:txBody>
      </p:sp>
      <p:pic>
        <p:nvPicPr>
          <p:cNvPr id="4" name="Picture 3" descr="Cadillac-Logo-1972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0000" b="90000" l="10000" r="90000">
                        <a14:foregroundMark x1="52917" y1="23780" x2="52917" y2="23780"/>
                        <a14:foregroundMark x1="55833" y1="24531" x2="55833" y2="24531"/>
                        <a14:foregroundMark x1="56833" y1="24906" x2="56833" y2="24906"/>
                        <a14:foregroundMark x1="58583" y1="26283" x2="58583" y2="26283"/>
                        <a14:foregroundMark x1="44417" y1="71965" x2="44417" y2="71965"/>
                        <a14:foregroundMark x1="72583" y1="49937" x2="72583" y2="49937"/>
                        <a14:foregroundMark x1="77417" y1="43680" x2="77417" y2="43680"/>
                        <a14:foregroundMark x1="42583" y1="75344" x2="42583" y2="75344"/>
                        <a14:foregroundMark x1="40583" y1="73091" x2="40583" y2="73091"/>
                        <a14:foregroundMark x1="35000" y1="64080" x2="30000" y2="56821"/>
                        <a14:foregroundMark x1="25667" y1="45557" x2="12417" y2="29787"/>
                        <a14:foregroundMark x1="12083" y1="31039" x2="49333" y2="85857"/>
                        <a14:foregroundMark x1="25833" y1="45432" x2="50417" y2="75720"/>
                        <a14:foregroundMark x1="89000" y1="28786" x2="50417" y2="75720"/>
                        <a14:foregroundMark x1="52750" y1="56446" x2="52750" y2="56446"/>
                        <a14:foregroundMark x1="42583" y1="53567" x2="42583" y2="53567"/>
                        <a14:foregroundMark x1="44333" y1="54318" x2="44333" y2="54318"/>
                        <a14:foregroundMark x1="49000" y1="56195" x2="49000" y2="56195"/>
                        <a14:foregroundMark x1="49500" y1="56821" x2="49500" y2="56821"/>
                        <a14:backgroundMark x1="47583" y1="55820" x2="47583" y2="5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62600"/>
            <a:ext cx="801102" cy="53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Astoria, Oregon</a:t>
            </a:r>
            <a:endParaRPr lang="en-US" dirty="0"/>
          </a:p>
        </p:txBody>
      </p:sp>
      <p:pic>
        <p:nvPicPr>
          <p:cNvPr id="5123" name="Picture 3" descr="C:\Users\RICHARD\Documents\Personal Folders\Personal Folders\Cadillac\Astori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7596" r="27596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5122" name="Picture 2" descr="C:\Users\RICHARD\Documents\Personal Folders\Personal Folders\Cadillac\thumbnail_Downtown%20Astor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3435" r="23435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5" name="Picture 4" descr="Cadillac-Logo-1972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2917" y1="23780" x2="52917" y2="23780"/>
                        <a14:foregroundMark x1="55833" y1="24531" x2="55833" y2="24531"/>
                        <a14:foregroundMark x1="56833" y1="24906" x2="56833" y2="24906"/>
                        <a14:foregroundMark x1="58583" y1="26283" x2="58583" y2="26283"/>
                        <a14:foregroundMark x1="44417" y1="71965" x2="44417" y2="71965"/>
                        <a14:foregroundMark x1="72583" y1="49937" x2="72583" y2="49937"/>
                        <a14:foregroundMark x1="77417" y1="43680" x2="77417" y2="43680"/>
                        <a14:foregroundMark x1="42583" y1="75344" x2="42583" y2="75344"/>
                        <a14:foregroundMark x1="40583" y1="73091" x2="40583" y2="73091"/>
                        <a14:foregroundMark x1="35000" y1="64080" x2="30000" y2="56821"/>
                        <a14:foregroundMark x1="25667" y1="45557" x2="12417" y2="29787"/>
                        <a14:foregroundMark x1="12083" y1="31039" x2="49333" y2="85857"/>
                        <a14:foregroundMark x1="25833" y1="45432" x2="50417" y2="75720"/>
                        <a14:foregroundMark x1="89000" y1="28786" x2="50417" y2="75720"/>
                        <a14:foregroundMark x1="52750" y1="56446" x2="52750" y2="56446"/>
                        <a14:foregroundMark x1="42583" y1="53567" x2="42583" y2="53567"/>
                        <a14:foregroundMark x1="44333" y1="54318" x2="44333" y2="54318"/>
                        <a14:foregroundMark x1="49000" y1="56195" x2="49000" y2="56195"/>
                        <a14:foregroundMark x1="49500" y1="56821" x2="49500" y2="56821"/>
                        <a14:backgroundMark x1="47583" y1="55820" x2="47583" y2="5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62600"/>
            <a:ext cx="801102" cy="53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Sponsored by</a:t>
            </a:r>
            <a:endParaRPr lang="en-US" dirty="0"/>
          </a:p>
        </p:txBody>
      </p:sp>
      <p:pic>
        <p:nvPicPr>
          <p:cNvPr id="5" name="Picture 2" descr="C:\Users\RICHARD\Documents\Personal Folders\Personal Folders\Cadillac\PNW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4343400" cy="2244090"/>
          </a:xfrm>
          <a:prstGeom prst="rect">
            <a:avLst/>
          </a:prstGeom>
          <a:noFill/>
        </p:spPr>
      </p:pic>
      <p:pic>
        <p:nvPicPr>
          <p:cNvPr id="6" name="Picture 5" descr="20170902_080132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4727" y1="22242" x2="54727" y2="22242"/>
                        <a14:foregroundMark x1="54091" y1="24061" x2="54091" y2="24061"/>
                        <a14:foregroundMark x1="56909" y1="19697" x2="56909" y2="19697"/>
                        <a14:foregroundMark x1="57864" y1="18545" x2="57864" y2="18545"/>
                        <a14:foregroundMark x1="54727" y1="20788" x2="54727" y2="20788"/>
                        <a14:backgroundMark x1="73000" y1="30424" x2="73000" y2="30424"/>
                        <a14:backgroundMark x1="72909" y1="74364" x2="72909" y2="74364"/>
                        <a14:backgroundMark x1="49955" y1="21576" x2="49955" y2="215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3962400" y="1219200"/>
            <a:ext cx="3810000" cy="304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609600" y="4267200"/>
            <a:ext cx="7772400" cy="990600"/>
          </a:xfrm>
        </p:spPr>
        <p:txBody>
          <a:bodyPr numCol="2">
            <a:normAutofit fontScale="85000" lnSpcReduction="20000"/>
          </a:bodyPr>
          <a:lstStyle/>
          <a:p>
            <a:pPr marL="11430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Pacific NW Region CLC Seattle  </a:t>
            </a:r>
          </a:p>
          <a:p>
            <a:pPr marL="114300" indent="0">
              <a:buNone/>
            </a:pPr>
            <a:r>
              <a:rPr lang="en-US" sz="2400" i="1" dirty="0" smtClean="0">
                <a:solidFill>
                  <a:srgbClr val="C00000"/>
                </a:solidFill>
              </a:rPr>
              <a:t>Bob LeCoque - Director</a:t>
            </a:r>
          </a:p>
          <a:p>
            <a:pPr marL="114300" indent="0"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11430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Mt. Hood Region CLC Portland</a:t>
            </a:r>
          </a:p>
          <a:p>
            <a:pPr marL="114300" indent="0">
              <a:buNone/>
            </a:pPr>
            <a:r>
              <a:rPr lang="en-US" sz="2400" i="1" dirty="0" smtClean="0">
                <a:solidFill>
                  <a:srgbClr val="C00000"/>
                </a:solidFill>
              </a:rPr>
              <a:t>Greg </a:t>
            </a:r>
            <a:r>
              <a:rPr lang="en-US" sz="2400" i="1" dirty="0" err="1" smtClean="0">
                <a:solidFill>
                  <a:srgbClr val="C00000"/>
                </a:solidFill>
              </a:rPr>
              <a:t>Duthie</a:t>
            </a:r>
            <a:r>
              <a:rPr lang="en-US" sz="2400" i="1" dirty="0" smtClean="0">
                <a:solidFill>
                  <a:srgbClr val="C00000"/>
                </a:solidFill>
              </a:rPr>
              <a:t> - Director</a:t>
            </a:r>
            <a:endParaRPr lang="en-US" sz="2400" i="1" dirty="0">
              <a:solidFill>
                <a:srgbClr val="C00000"/>
              </a:solidFill>
            </a:endParaRPr>
          </a:p>
        </p:txBody>
      </p:sp>
      <p:pic>
        <p:nvPicPr>
          <p:cNvPr id="8" name="Picture 7" descr="Cadillac-Logo-1972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2917" y1="23780" x2="52917" y2="23780"/>
                        <a14:foregroundMark x1="55833" y1="24531" x2="55833" y2="24531"/>
                        <a14:foregroundMark x1="56833" y1="24906" x2="56833" y2="24906"/>
                        <a14:foregroundMark x1="58583" y1="26283" x2="58583" y2="26283"/>
                        <a14:foregroundMark x1="44417" y1="71965" x2="44417" y2="71965"/>
                        <a14:foregroundMark x1="72583" y1="49937" x2="72583" y2="49937"/>
                        <a14:foregroundMark x1="77417" y1="43680" x2="77417" y2="43680"/>
                        <a14:foregroundMark x1="42583" y1="75344" x2="42583" y2="75344"/>
                        <a14:foregroundMark x1="40583" y1="73091" x2="40583" y2="73091"/>
                        <a14:foregroundMark x1="35000" y1="64080" x2="30000" y2="56821"/>
                        <a14:foregroundMark x1="25667" y1="45557" x2="12417" y2="29787"/>
                        <a14:foregroundMark x1="12083" y1="31039" x2="49333" y2="85857"/>
                        <a14:foregroundMark x1="25833" y1="45432" x2="50417" y2="75720"/>
                        <a14:foregroundMark x1="89000" y1="28786" x2="50417" y2="75720"/>
                        <a14:foregroundMark x1="52750" y1="56446" x2="52750" y2="56446"/>
                        <a14:foregroundMark x1="42583" y1="53567" x2="42583" y2="53567"/>
                        <a14:foregroundMark x1="44333" y1="54318" x2="44333" y2="54318"/>
                        <a14:foregroundMark x1="49000" y1="56195" x2="49000" y2="56195"/>
                        <a14:foregroundMark x1="49500" y1="56821" x2="49500" y2="56821"/>
                        <a14:backgroundMark x1="47583" y1="55820" x2="47583" y2="5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62600"/>
            <a:ext cx="801102" cy="53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Event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Seven Days of Touring Oregon and Southwest Washington</a:t>
            </a:r>
          </a:p>
          <a:p>
            <a:r>
              <a:rPr lang="en-US" b="1" dirty="0" smtClean="0"/>
              <a:t>Lodging at Two Facilities</a:t>
            </a:r>
          </a:p>
          <a:p>
            <a:r>
              <a:rPr lang="en-US" b="1" dirty="0" smtClean="0"/>
              <a:t>Approximately 600 Driving Miles</a:t>
            </a:r>
          </a:p>
          <a:p>
            <a:r>
              <a:rPr lang="en-US" b="1" dirty="0" smtClean="0"/>
              <a:t>Co-Sponsored by the Pacific Northwest and Mt. Hood Region Cadillac/LaSalle Clubs</a:t>
            </a:r>
          </a:p>
          <a:p>
            <a:endParaRPr lang="en-US" dirty="0"/>
          </a:p>
        </p:txBody>
      </p:sp>
      <p:pic>
        <p:nvPicPr>
          <p:cNvPr id="4" name="Picture 3" descr="Cadillac-Logo-1972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917" y1="23780" x2="52917" y2="23780"/>
                        <a14:foregroundMark x1="55833" y1="24531" x2="55833" y2="24531"/>
                        <a14:foregroundMark x1="56833" y1="24906" x2="56833" y2="24906"/>
                        <a14:foregroundMark x1="58583" y1="26283" x2="58583" y2="26283"/>
                        <a14:foregroundMark x1="44417" y1="71965" x2="44417" y2="71965"/>
                        <a14:foregroundMark x1="72583" y1="49937" x2="72583" y2="49937"/>
                        <a14:foregroundMark x1="77417" y1="43680" x2="77417" y2="43680"/>
                        <a14:foregroundMark x1="42583" y1="75344" x2="42583" y2="75344"/>
                        <a14:foregroundMark x1="40583" y1="73091" x2="40583" y2="73091"/>
                        <a14:foregroundMark x1="35000" y1="64080" x2="30000" y2="56821"/>
                        <a14:foregroundMark x1="25667" y1="45557" x2="12417" y2="29787"/>
                        <a14:foregroundMark x1="12083" y1="31039" x2="49333" y2="85857"/>
                        <a14:foregroundMark x1="25833" y1="45432" x2="50417" y2="75720"/>
                        <a14:foregroundMark x1="89000" y1="28786" x2="50417" y2="75720"/>
                        <a14:foregroundMark x1="52750" y1="56446" x2="52750" y2="56446"/>
                        <a14:foregroundMark x1="42583" y1="53567" x2="42583" y2="53567"/>
                        <a14:foregroundMark x1="44333" y1="54318" x2="44333" y2="54318"/>
                        <a14:foregroundMark x1="49000" y1="56195" x2="49000" y2="56195"/>
                        <a14:foregroundMark x1="49500" y1="56821" x2="49500" y2="56821"/>
                        <a14:backgroundMark x1="47583" y1="55820" x2="47583" y2="5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62600"/>
            <a:ext cx="801102" cy="53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Two Historic Mountain Tours</a:t>
            </a:r>
          </a:p>
          <a:p>
            <a:r>
              <a:rPr lang="en-US" b="1" dirty="0" smtClean="0"/>
              <a:t>Scenic Columbia River Gorge </a:t>
            </a:r>
          </a:p>
          <a:p>
            <a:r>
              <a:rPr lang="en-US" b="1" dirty="0" smtClean="0"/>
              <a:t>Multiple Points of Interest</a:t>
            </a:r>
          </a:p>
          <a:p>
            <a:r>
              <a:rPr lang="en-US" b="1" dirty="0" smtClean="0"/>
              <a:t>Oregon Wine Country</a:t>
            </a:r>
          </a:p>
          <a:p>
            <a:r>
              <a:rPr lang="en-US" b="1" dirty="0" smtClean="0"/>
              <a:t>Oregon Coast</a:t>
            </a:r>
          </a:p>
        </p:txBody>
      </p:sp>
      <p:pic>
        <p:nvPicPr>
          <p:cNvPr id="4" name="Picture 3" descr="Cadillac-Logo-1972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2917" y1="23780" x2="52917" y2="23780"/>
                        <a14:foregroundMark x1="55833" y1="24531" x2="55833" y2="24531"/>
                        <a14:foregroundMark x1="56833" y1="24906" x2="56833" y2="24906"/>
                        <a14:foregroundMark x1="58583" y1="26283" x2="58583" y2="26283"/>
                        <a14:foregroundMark x1="44417" y1="71965" x2="44417" y2="71965"/>
                        <a14:foregroundMark x1="72583" y1="49937" x2="72583" y2="49937"/>
                        <a14:foregroundMark x1="77417" y1="43680" x2="77417" y2="43680"/>
                        <a14:foregroundMark x1="42583" y1="75344" x2="42583" y2="75344"/>
                        <a14:foregroundMark x1="40583" y1="73091" x2="40583" y2="73091"/>
                        <a14:foregroundMark x1="35000" y1="64080" x2="30000" y2="56821"/>
                        <a14:foregroundMark x1="25667" y1="45557" x2="12417" y2="29787"/>
                        <a14:foregroundMark x1="12083" y1="31039" x2="49333" y2="85857"/>
                        <a14:foregroundMark x1="25833" y1="45432" x2="50417" y2="75720"/>
                        <a14:foregroundMark x1="89000" y1="28786" x2="50417" y2="75720"/>
                        <a14:foregroundMark x1="52750" y1="56446" x2="52750" y2="56446"/>
                        <a14:foregroundMark x1="42583" y1="53567" x2="42583" y2="53567"/>
                        <a14:foregroundMark x1="44333" y1="54318" x2="44333" y2="54318"/>
                        <a14:foregroundMark x1="49000" y1="56195" x2="49000" y2="56195"/>
                        <a14:foregroundMark x1="49500" y1="56821" x2="49500" y2="56821"/>
                        <a14:backgroundMark x1="47583" y1="55820" x2="47583" y2="5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62600"/>
            <a:ext cx="801102" cy="53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weather-icons-se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26" t="10905" r="77715" b="71091"/>
          <a:stretch/>
        </p:blipFill>
        <p:spPr>
          <a:xfrm>
            <a:off x="5791200" y="2819400"/>
            <a:ext cx="1281674" cy="1953766"/>
          </a:xfrm>
          <a:prstGeom prst="rect">
            <a:avLst/>
          </a:prstGeom>
        </p:spPr>
      </p:pic>
      <p:pic>
        <p:nvPicPr>
          <p:cNvPr id="7" name="Picture 6" descr="weather-icons-se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821" t="10905" r="13303" b="71091"/>
          <a:stretch/>
        </p:blipFill>
        <p:spPr>
          <a:xfrm flipH="1">
            <a:off x="3567673" y="2971800"/>
            <a:ext cx="1459515" cy="1953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August Weather Averages</a:t>
            </a:r>
            <a:endParaRPr lang="en-US" b="1" dirty="0"/>
          </a:p>
        </p:txBody>
      </p:sp>
      <p:pic>
        <p:nvPicPr>
          <p:cNvPr id="6" name="Picture 5" descr="weather-icons-se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26" t="10905" r="77715" b="71091"/>
          <a:stretch/>
        </p:blipFill>
        <p:spPr>
          <a:xfrm>
            <a:off x="1676400" y="2819400"/>
            <a:ext cx="1281674" cy="19537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2667000"/>
            <a:ext cx="2057400" cy="2362200"/>
          </a:xfrm>
          <a:prstGeom prst="rect">
            <a:avLst/>
          </a:prstGeom>
          <a:noFill/>
          <a:ln w="38100" cmpd="sng"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71800" y="2667000"/>
            <a:ext cx="2057400" cy="2362200"/>
          </a:xfrm>
          <a:prstGeom prst="rect">
            <a:avLst/>
          </a:prstGeom>
          <a:noFill/>
          <a:ln w="38100" cmpd="sng"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2819400"/>
            <a:ext cx="144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Portland</a:t>
            </a:r>
          </a:p>
          <a:p>
            <a:r>
              <a:rPr lang="en-US" sz="1000" i="1" dirty="0" smtClean="0"/>
              <a:t>Average Weather</a:t>
            </a:r>
            <a:endParaRPr lang="en-US" sz="1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2819400"/>
            <a:ext cx="144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Coast</a:t>
            </a:r>
          </a:p>
          <a:p>
            <a:r>
              <a:rPr lang="en-US" sz="1000" i="1" dirty="0"/>
              <a:t>Average </a:t>
            </a:r>
            <a:r>
              <a:rPr lang="en-US" sz="1000" i="1" dirty="0" smtClean="0"/>
              <a:t>Weather</a:t>
            </a:r>
            <a:endParaRPr lang="en-US" sz="1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3505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80</a:t>
            </a:r>
            <a:r>
              <a:rPr lang="en-US" sz="2400" dirty="0" smtClean="0"/>
              <a:t>|57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3505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65</a:t>
            </a:r>
            <a:r>
              <a:rPr lang="en-US" sz="2400" dirty="0" smtClean="0"/>
              <a:t>|51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029200" y="2667000"/>
            <a:ext cx="2057400" cy="2362200"/>
          </a:xfrm>
          <a:prstGeom prst="rect">
            <a:avLst/>
          </a:prstGeom>
          <a:noFill/>
          <a:ln w="38100" cmpd="sng"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81600" y="2819400"/>
            <a:ext cx="2209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Mountain</a:t>
            </a:r>
          </a:p>
          <a:p>
            <a:r>
              <a:rPr lang="en-US" sz="1000" i="1" dirty="0"/>
              <a:t>Average </a:t>
            </a:r>
            <a:r>
              <a:rPr lang="en-US" sz="1000" i="1" dirty="0" smtClean="0"/>
              <a:t>Weather</a:t>
            </a:r>
            <a:endParaRPr lang="en-US" sz="10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81600" y="3505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75</a:t>
            </a:r>
            <a:r>
              <a:rPr lang="en-US" sz="2400" dirty="0" smtClean="0"/>
              <a:t>|54</a:t>
            </a:r>
            <a:endParaRPr lang="en-US" sz="2400" dirty="0"/>
          </a:p>
        </p:txBody>
      </p:sp>
      <p:pic>
        <p:nvPicPr>
          <p:cNvPr id="19" name="Picture 18" descr="Cadillac-Logo-1972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917" y1="23780" x2="52917" y2="23780"/>
                        <a14:foregroundMark x1="55833" y1="24531" x2="55833" y2="24531"/>
                        <a14:foregroundMark x1="56833" y1="24906" x2="56833" y2="24906"/>
                        <a14:foregroundMark x1="58583" y1="26283" x2="58583" y2="26283"/>
                        <a14:foregroundMark x1="44417" y1="71965" x2="44417" y2="71965"/>
                        <a14:foregroundMark x1="72583" y1="49937" x2="72583" y2="49937"/>
                        <a14:foregroundMark x1="77417" y1="43680" x2="77417" y2="43680"/>
                        <a14:foregroundMark x1="42583" y1="75344" x2="42583" y2="75344"/>
                        <a14:foregroundMark x1="40583" y1="73091" x2="40583" y2="73091"/>
                        <a14:foregroundMark x1="35000" y1="64080" x2="30000" y2="56821"/>
                        <a14:foregroundMark x1="25667" y1="45557" x2="12417" y2="29787"/>
                        <a14:foregroundMark x1="12083" y1="31039" x2="49333" y2="85857"/>
                        <a14:foregroundMark x1="25833" y1="45432" x2="50417" y2="75720"/>
                        <a14:foregroundMark x1="89000" y1="28786" x2="50417" y2="75720"/>
                        <a14:foregroundMark x1="52750" y1="56446" x2="52750" y2="56446"/>
                        <a14:foregroundMark x1="42583" y1="53567" x2="42583" y2="53567"/>
                        <a14:foregroundMark x1="44333" y1="54318" x2="44333" y2="54318"/>
                        <a14:foregroundMark x1="49000" y1="56195" x2="49000" y2="56195"/>
                        <a14:foregroundMark x1="49500" y1="56821" x2="49500" y2="56821"/>
                        <a14:backgroundMark x1="47583" y1="55820" x2="47583" y2="5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62600"/>
            <a:ext cx="801102" cy="53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Itinerary and Points of Interest</a:t>
            </a:r>
            <a:endParaRPr lang="en-US" dirty="0"/>
          </a:p>
        </p:txBody>
      </p:sp>
      <p:pic>
        <p:nvPicPr>
          <p:cNvPr id="6" name="Picture 5" descr="Cadillac-Logo-1972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2917" y1="23780" x2="52917" y2="23780"/>
                        <a14:foregroundMark x1="55833" y1="24531" x2="55833" y2="24531"/>
                        <a14:foregroundMark x1="56833" y1="24906" x2="56833" y2="24906"/>
                        <a14:foregroundMark x1="58583" y1="26283" x2="58583" y2="26283"/>
                        <a14:foregroundMark x1="44417" y1="71965" x2="44417" y2="71965"/>
                        <a14:foregroundMark x1="72583" y1="49937" x2="72583" y2="49937"/>
                        <a14:foregroundMark x1="77417" y1="43680" x2="77417" y2="43680"/>
                        <a14:foregroundMark x1="42583" y1="75344" x2="42583" y2="75344"/>
                        <a14:foregroundMark x1="40583" y1="73091" x2="40583" y2="73091"/>
                        <a14:foregroundMark x1="35000" y1="64080" x2="30000" y2="56821"/>
                        <a14:foregroundMark x1="25667" y1="45557" x2="12417" y2="29787"/>
                        <a14:foregroundMark x1="12083" y1="31039" x2="49333" y2="85857"/>
                        <a14:foregroundMark x1="25833" y1="45432" x2="50417" y2="75720"/>
                        <a14:foregroundMark x1="89000" y1="28786" x2="50417" y2="75720"/>
                        <a14:foregroundMark x1="52750" y1="56446" x2="52750" y2="56446"/>
                        <a14:foregroundMark x1="42583" y1="53567" x2="42583" y2="53567"/>
                        <a14:foregroundMark x1="44333" y1="54318" x2="44333" y2="54318"/>
                        <a14:foregroundMark x1="49000" y1="56195" x2="49000" y2="56195"/>
                        <a14:foregroundMark x1="49500" y1="56821" x2="49500" y2="56821"/>
                        <a14:backgroundMark x1="47583" y1="55820" x2="47583" y2="5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62600"/>
            <a:ext cx="801102" cy="53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5802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Day One - Saturday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58315247"/>
              </p:ext>
            </p:extLst>
          </p:nvPr>
        </p:nvGraphicFramePr>
        <p:xfrm>
          <a:off x="533400" y="1676400"/>
          <a:ext cx="6934200" cy="35763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09800"/>
                <a:gridCol w="25146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Activity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Location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Time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Registration and CLC Car Show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Jantzen Beach Red Lion</a:t>
                      </a:r>
                      <a:endParaRPr lang="en-US" b="1" dirty="0" smtClean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1:00PM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mr-IN" b="1" baseline="0" dirty="0" smtClean="0"/>
                        <a:t>–</a:t>
                      </a:r>
                      <a:r>
                        <a:rPr lang="en-US" b="1" baseline="0" dirty="0" smtClean="0"/>
                        <a:t> 5:00PM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Social Hour Appetizers</a:t>
                      </a:r>
                      <a:r>
                        <a:rPr lang="en-US" b="1" baseline="0" dirty="0" smtClean="0"/>
                        <a:t> provided and </a:t>
                      </a:r>
                      <a:r>
                        <a:rPr lang="en-US" b="1" dirty="0" smtClean="0"/>
                        <a:t>No Host Bar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Jantzen Beach Red Lion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5:00PM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mr-IN" b="1" baseline="0" dirty="0" smtClean="0"/>
                        <a:t>–</a:t>
                      </a:r>
                      <a:r>
                        <a:rPr lang="en-US" b="1" baseline="0" dirty="0" smtClean="0"/>
                        <a:t> 6:30PM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Dinner Included </a:t>
                      </a:r>
                      <a:r>
                        <a:rPr lang="en-US" b="1" smtClean="0"/>
                        <a:t>in Registration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Jantzen Beach</a:t>
                      </a:r>
                      <a:r>
                        <a:rPr lang="en-US" b="1" baseline="0" dirty="0" smtClean="0"/>
                        <a:t> Red Lion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6:30PM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Night Club/Dancing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Jantzen</a:t>
                      </a:r>
                      <a:r>
                        <a:rPr lang="en-US" b="1" baseline="0" dirty="0" smtClean="0"/>
                        <a:t> Beach Red Lion</a:t>
                      </a:r>
                      <a:endParaRPr lang="en-US" b="1" dirty="0" smtClean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Until</a:t>
                      </a:r>
                      <a:r>
                        <a:rPr lang="en-US" b="1" baseline="0" dirty="0" smtClean="0"/>
                        <a:t> late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Lodging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Jantzen Beach Red Lion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Cadillac-Logo-1972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0000" b="90000" l="10000" r="90000">
                        <a14:foregroundMark x1="52917" y1="23780" x2="52917" y2="23780"/>
                        <a14:foregroundMark x1="55833" y1="24531" x2="55833" y2="24531"/>
                        <a14:foregroundMark x1="56833" y1="24906" x2="56833" y2="24906"/>
                        <a14:foregroundMark x1="58583" y1="26283" x2="58583" y2="26283"/>
                        <a14:foregroundMark x1="44417" y1="71965" x2="44417" y2="71965"/>
                        <a14:foregroundMark x1="72583" y1="49937" x2="72583" y2="49937"/>
                        <a14:foregroundMark x1="77417" y1="43680" x2="77417" y2="43680"/>
                        <a14:foregroundMark x1="42583" y1="75344" x2="42583" y2="75344"/>
                        <a14:foregroundMark x1="40583" y1="73091" x2="40583" y2="73091"/>
                        <a14:foregroundMark x1="35000" y1="64080" x2="30000" y2="56821"/>
                        <a14:foregroundMark x1="25667" y1="45557" x2="12417" y2="29787"/>
                        <a14:foregroundMark x1="12083" y1="31039" x2="49333" y2="85857"/>
                        <a14:foregroundMark x1="25833" y1="45432" x2="50417" y2="75720"/>
                        <a14:foregroundMark x1="89000" y1="28786" x2="50417" y2="75720"/>
                        <a14:foregroundMark x1="52750" y1="56446" x2="52750" y2="56446"/>
                        <a14:foregroundMark x1="42583" y1="53567" x2="42583" y2="53567"/>
                        <a14:foregroundMark x1="44333" y1="54318" x2="44333" y2="54318"/>
                        <a14:foregroundMark x1="49000" y1="56195" x2="49000" y2="56195"/>
                        <a14:foregroundMark x1="49500" y1="56821" x2="49500" y2="56821"/>
                        <a14:backgroundMark x1="47583" y1="55820" x2="47583" y2="5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62600"/>
            <a:ext cx="801102" cy="53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 Lion Jantzen Bea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525"/>
            <a:ext cx="9144000" cy="60769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Jantzen Beach Red Lion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1267</TotalTime>
  <Words>682</Words>
  <Application>Microsoft Macintosh PowerPoint</Application>
  <PresentationFormat>On-screen Show (4:3)</PresentationFormat>
  <Paragraphs>158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Adjacency</vt:lpstr>
      <vt:lpstr>CADILLAC   THE STANDARD OF THE WORLD</vt:lpstr>
      <vt:lpstr>2020 National Driving Tour  August 22 – 28, 2020   </vt:lpstr>
      <vt:lpstr>Sponsored by</vt:lpstr>
      <vt:lpstr>Event Summary</vt:lpstr>
      <vt:lpstr>Highlights</vt:lpstr>
      <vt:lpstr>Slide 6</vt:lpstr>
      <vt:lpstr>Itinerary and Points of Interest</vt:lpstr>
      <vt:lpstr>Day One - Saturday</vt:lpstr>
      <vt:lpstr>Jantzen Beach Red Lion</vt:lpstr>
      <vt:lpstr>Jantzen Beach Red Lion</vt:lpstr>
      <vt:lpstr>DAY 2 Sunday</vt:lpstr>
      <vt:lpstr>Western Air and Auto Museum</vt:lpstr>
      <vt:lpstr>Day 3 Monday</vt:lpstr>
      <vt:lpstr>Johnson Observatory</vt:lpstr>
      <vt:lpstr>Day 4 Tuesday</vt:lpstr>
      <vt:lpstr>Timberline in Spring</vt:lpstr>
      <vt:lpstr>Timberline in Winter</vt:lpstr>
      <vt:lpstr>Multnomah Falls and Bonneville Dam</vt:lpstr>
      <vt:lpstr>Day 5 Wednesday</vt:lpstr>
      <vt:lpstr>Evergreen Air Museum</vt:lpstr>
      <vt:lpstr>Oregon Wine Country</vt:lpstr>
      <vt:lpstr>Chinook Winds Hotel/Casino Host Hotel Wednesday - Thursday</vt:lpstr>
      <vt:lpstr>Chinook Winds Hotel/Casino</vt:lpstr>
      <vt:lpstr>Day 6 Thursday</vt:lpstr>
      <vt:lpstr>Hatfield Marine Science Center</vt:lpstr>
      <vt:lpstr>Oregon Coast Points of Interest</vt:lpstr>
      <vt:lpstr>Day 7 Friday </vt:lpstr>
      <vt:lpstr>Astoria, Oregon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National Driving Tour</dc:title>
  <dc:creator>RICHARD FABBRO</dc:creator>
  <cp:lastModifiedBy>RICHARD FABBRO</cp:lastModifiedBy>
  <cp:revision>127</cp:revision>
  <dcterms:created xsi:type="dcterms:W3CDTF">2017-10-12T15:11:04Z</dcterms:created>
  <dcterms:modified xsi:type="dcterms:W3CDTF">2019-11-16T21:32:29Z</dcterms:modified>
</cp:coreProperties>
</file>