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268" r:id="rId5"/>
    <p:sldId id="269" r:id="rId6"/>
    <p:sldId id="307" r:id="rId7"/>
    <p:sldId id="280" r:id="rId8"/>
    <p:sldId id="273" r:id="rId9"/>
    <p:sldId id="279" r:id="rId10"/>
    <p:sldId id="281" r:id="rId11"/>
    <p:sldId id="285" r:id="rId12"/>
    <p:sldId id="282" r:id="rId13"/>
    <p:sldId id="283" r:id="rId14"/>
    <p:sldId id="284" r:id="rId15"/>
    <p:sldId id="270" r:id="rId16"/>
    <p:sldId id="286" r:id="rId17"/>
    <p:sldId id="287" r:id="rId18"/>
    <p:sldId id="274" r:id="rId19"/>
    <p:sldId id="275" r:id="rId20"/>
    <p:sldId id="288" r:id="rId21"/>
    <p:sldId id="289" r:id="rId22"/>
    <p:sldId id="290" r:id="rId23"/>
    <p:sldId id="291" r:id="rId24"/>
    <p:sldId id="292" r:id="rId25"/>
    <p:sldId id="299" r:id="rId26"/>
    <p:sldId id="295" r:id="rId27"/>
    <p:sldId id="293" r:id="rId28"/>
    <p:sldId id="294" r:id="rId29"/>
    <p:sldId id="298" r:id="rId30"/>
    <p:sldId id="296" r:id="rId31"/>
    <p:sldId id="297" r:id="rId32"/>
    <p:sldId id="300" r:id="rId33"/>
    <p:sldId id="301" r:id="rId34"/>
    <p:sldId id="302" r:id="rId35"/>
    <p:sldId id="303" r:id="rId36"/>
    <p:sldId id="304" r:id="rId37"/>
    <p:sldId id="305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3/16/2017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45604065stuff.useast.amazonaws.com/" TargetMode="External"/><Relationship Id="rId2" Type="http://schemas.openxmlformats.org/officeDocument/2006/relationships/hyperlink" Target="http://www.college.edu/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blogs.technet.microsoft.com/teamdhcp/2015/11/23/network-forensics-with-windows-dns-analytical-logging/" TargetMode="External"/><Relationship Id="rId3" Type="http://schemas.openxmlformats.org/officeDocument/2006/relationships/hyperlink" Target="https://pen-testing.sans.org/blog/2015/07/10/dns-anomaly-analysis-tips-did-you-put-a-new-cover-sheet-on-that-ddd-report" TargetMode="External"/><Relationship Id="rId7" Type="http://schemas.openxmlformats.org/officeDocument/2006/relationships/hyperlink" Target="https://technet.microsoft.com/en-us/library/dn800669(v=ws.11).aspx" TargetMode="External"/><Relationship Id="rId2" Type="http://schemas.openxmlformats.org/officeDocument/2006/relationships/hyperlink" Target="http://www.networkstr.com/dnscentric/identify_threats_with_dns_logg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eltser.com/malicious-ip-blocklists/" TargetMode="External"/><Relationship Id="rId5" Type="http://schemas.openxmlformats.org/officeDocument/2006/relationships/hyperlink" Target="https://isc.sans.edu/suspicious_domains.html" TargetMode="External"/><Relationship Id="rId4" Type="http://schemas.openxmlformats.org/officeDocument/2006/relationships/hyperlink" Target="https://itworldjd.wordpress.com/2016/12/01/dns-logging-and-auditing/" TargetMode="External"/><Relationship Id="rId9" Type="http://schemas.openxmlformats.org/officeDocument/2006/relationships/hyperlink" Target="https://www.solutionary.com/resource-center/blog/2016/01/dns-logging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msdn.microsoft.com/windows/hardware/drivers/devtest/tracelog-command-syntax" TargetMode="External"/><Relationship Id="rId3" Type="http://schemas.openxmlformats.org/officeDocument/2006/relationships/hyperlink" Target="https://deploywindows.info/2013/01/08/event-viewer-how-to-manage-with-commands-wevtutil-exe/" TargetMode="External"/><Relationship Id="rId7" Type="http://schemas.openxmlformats.org/officeDocument/2006/relationships/hyperlink" Target="https://blogs.technet.microsoft.com/askds/2011/09/26/advanced-xml-filtering-in-the-windows-event-viewer/" TargetMode="External"/><Relationship Id="rId2" Type="http://schemas.openxmlformats.org/officeDocument/2006/relationships/hyperlink" Target="https://technet.microsoft.com/en-us/library/cc732848(v=ws.11)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dminontherun.blogspot.com/2010/07/wevtutil-my-new-favorite-toy.html" TargetMode="External"/><Relationship Id="rId5" Type="http://schemas.openxmlformats.org/officeDocument/2006/relationships/hyperlink" Target="https://www.petri.com/managing-command-line-event-logs" TargetMode="External"/><Relationship Id="rId4" Type="http://schemas.openxmlformats.org/officeDocument/2006/relationships/hyperlink" Target="https://www.petri.com/command-line-event-log" TargetMode="External"/><Relationship Id="rId9" Type="http://schemas.openxmlformats.org/officeDocument/2006/relationships/hyperlink" Target="http://www.happysysadm.com/2014/10/reading-large-text-files-with-powershell.html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dnstap.info/" TargetMode="External"/><Relationship Id="rId3" Type="http://schemas.openxmlformats.org/officeDocument/2006/relationships/hyperlink" Target="https://learn-powershell.net/2013/01/13/quick-hits-speed-up-some-of-your-commands-by-avoiding-the-pipeline/" TargetMode="External"/><Relationship Id="rId7" Type="http://schemas.openxmlformats.org/officeDocument/2006/relationships/hyperlink" Target="https://github.com/gamelinux/passivedns" TargetMode="External"/><Relationship Id="rId2" Type="http://schemas.openxmlformats.org/officeDocument/2006/relationships/hyperlink" Target="https://powershell.org/2013/10/21/why-get-content-aint-yer-friend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esurlyadmin.com/2015/06/01/read-text-files-faster-than-get-content/" TargetMode="External"/><Relationship Id="rId5" Type="http://schemas.openxmlformats.org/officeDocument/2006/relationships/hyperlink" Target="https://rkeithhill.wordpress.com/2008/03/02/nothings-perfect-including-powershell/" TargetMode="External"/><Relationship Id="rId4" Type="http://schemas.openxmlformats.org/officeDocument/2006/relationships/hyperlink" Target="https://foxdeploy.com/2016/03/23/coding-for-speed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DNS Log Monitoring in a Windows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21885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Or…</a:t>
            </a:r>
          </a:p>
          <a:p>
            <a:r>
              <a:rPr lang="en-US" dirty="0" smtClean="0"/>
              <a:t>Trying to prove SANS is wrong, failing and learning from it.</a:t>
            </a:r>
          </a:p>
          <a:p>
            <a:endParaRPr lang="en-US" dirty="0"/>
          </a:p>
          <a:p>
            <a:r>
              <a:rPr lang="en-US" dirty="0" smtClean="0"/>
              <a:t>ACCS 2017</a:t>
            </a:r>
          </a:p>
          <a:p>
            <a:r>
              <a:rPr lang="en-US" dirty="0" smtClean="0"/>
              <a:t>March 16, 2017</a:t>
            </a:r>
          </a:p>
          <a:p>
            <a:r>
              <a:rPr lang="en-US" dirty="0" smtClean="0"/>
              <a:t>John York, Blue Ridge Community College</a:t>
            </a:r>
          </a:p>
          <a:p>
            <a:r>
              <a:rPr lang="en-US" dirty="0" smtClean="0"/>
              <a:t>yorkj@brcc.edu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Note:</a:t>
            </a:r>
            <a:br>
              <a:rPr lang="en-US" dirty="0" smtClean="0"/>
            </a:br>
            <a:r>
              <a:rPr lang="en-US" dirty="0" err="1" smtClean="0"/>
              <a:t>Powershell</a:t>
            </a:r>
            <a:r>
              <a:rPr lang="en-US" dirty="0" smtClean="0"/>
              <a:t> and Large log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“PowerShell Way” is to use the pipeline</a:t>
            </a:r>
          </a:p>
          <a:p>
            <a:pPr lvl="1"/>
            <a:r>
              <a:rPr lang="en-US" dirty="0" smtClean="0"/>
              <a:t>Get-Content “C:\users\me\file.log” | { do stuff }</a:t>
            </a:r>
          </a:p>
          <a:p>
            <a:r>
              <a:rPr lang="en-US" dirty="0" smtClean="0"/>
              <a:t>Large files in the pipeline use lots of CPU time and lots of Memory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.Net</a:t>
            </a:r>
            <a:r>
              <a:rPr lang="en-US" dirty="0" smtClean="0"/>
              <a:t> </a:t>
            </a:r>
            <a:r>
              <a:rPr lang="en-US" dirty="0" err="1" smtClean="0"/>
              <a:t>StreamReader</a:t>
            </a:r>
            <a:r>
              <a:rPr lang="en-US" dirty="0" smtClean="0"/>
              <a:t> and </a:t>
            </a:r>
            <a:r>
              <a:rPr lang="en-US" dirty="0" err="1" smtClean="0"/>
              <a:t>StreamWriter</a:t>
            </a:r>
            <a:r>
              <a:rPr lang="en-US" dirty="0" smtClean="0"/>
              <a:t> functions are much faster</a:t>
            </a:r>
          </a:p>
          <a:p>
            <a:r>
              <a:rPr lang="en-US" dirty="0" smtClean="0"/>
              <a:t>Example:  Parsing a 370 MB DNS debug file </a:t>
            </a:r>
            <a:r>
              <a:rPr lang="en-US" dirty="0"/>
              <a:t>(28% CPU </a:t>
            </a:r>
            <a:r>
              <a:rPr lang="en-US" dirty="0" smtClean="0"/>
              <a:t>utilization) took:</a:t>
            </a:r>
          </a:p>
          <a:p>
            <a:pPr lvl="1"/>
            <a:r>
              <a:rPr lang="en-US" dirty="0" smtClean="0"/>
              <a:t>Pipeline	1 hour 39 minutes, 4 GB RAM (</a:t>
            </a:r>
            <a:r>
              <a:rPr lang="en-US" dirty="0" err="1" smtClean="0"/>
              <a:t>max’d</a:t>
            </a:r>
            <a:r>
              <a:rPr lang="en-US" dirty="0" smtClean="0"/>
              <a:t> out)</a:t>
            </a:r>
          </a:p>
          <a:p>
            <a:pPr lvl="1"/>
            <a:r>
              <a:rPr lang="en-US" dirty="0" smtClean="0"/>
              <a:t>Stream	39 seconds, 20 MB RAM</a:t>
            </a:r>
          </a:p>
          <a:p>
            <a:r>
              <a:rPr lang="en-US" dirty="0" smtClean="0"/>
              <a:t>The initial parsing cuts the file by 90%</a:t>
            </a:r>
          </a:p>
          <a:p>
            <a:pPr lvl="1"/>
            <a:r>
              <a:rPr lang="en-US" dirty="0" smtClean="0"/>
              <a:t>Using the pipeline after initial parsing works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7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Server Debug files (Legacy)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9372600" cy="4483101"/>
          </a:xfrm>
        </p:spPr>
        <p:txBody>
          <a:bodyPr/>
          <a:lstStyle/>
          <a:p>
            <a:r>
              <a:rPr lang="en-US" dirty="0" smtClean="0"/>
              <a:t>Available since Server 2003, probably longer.  </a:t>
            </a:r>
            <a:r>
              <a:rPr lang="en-US" u="sng" dirty="0" smtClean="0"/>
              <a:t>Note that the resolved IP address is NOT available</a:t>
            </a:r>
            <a:endParaRPr lang="en-US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968" y="2414242"/>
            <a:ext cx="4691641" cy="33099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6" y="5806147"/>
            <a:ext cx="10645594" cy="3229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6" b="-4303"/>
          <a:stretch/>
        </p:blipFill>
        <p:spPr>
          <a:xfrm>
            <a:off x="327976" y="6113686"/>
            <a:ext cx="10635299" cy="36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714375"/>
          </a:xfrm>
        </p:spPr>
        <p:txBody>
          <a:bodyPr/>
          <a:lstStyle/>
          <a:p>
            <a:r>
              <a:rPr lang="en-US" dirty="0" smtClean="0"/>
              <a:t>Configuring DNS 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0" y="1295401"/>
            <a:ext cx="4400550" cy="4622670"/>
          </a:xfrm>
        </p:spPr>
        <p:txBody>
          <a:bodyPr/>
          <a:lstStyle/>
          <a:p>
            <a:r>
              <a:rPr lang="en-US" dirty="0" smtClean="0"/>
              <a:t>Properties of DNS management console</a:t>
            </a:r>
          </a:p>
          <a:p>
            <a:r>
              <a:rPr lang="en-US" dirty="0" smtClean="0"/>
              <a:t>Debug Logging tab</a:t>
            </a:r>
          </a:p>
          <a:p>
            <a:r>
              <a:rPr lang="en-US" dirty="0" smtClean="0"/>
              <a:t>Select “Log packets for debugging”</a:t>
            </a:r>
          </a:p>
          <a:p>
            <a:r>
              <a:rPr lang="en-US" dirty="0" smtClean="0"/>
              <a:t>Enter file path and name for logs</a:t>
            </a:r>
          </a:p>
          <a:p>
            <a:r>
              <a:rPr lang="en-US" dirty="0" smtClean="0"/>
              <a:t>Somewhere other than C:\ is wise!!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088" y="1076325"/>
            <a:ext cx="5001323" cy="51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9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3" y="1676400"/>
            <a:ext cx="7198436" cy="4192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Debug Parsing script (1)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67575" y="1771650"/>
            <a:ext cx="45815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Stops DNS service, copies log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Starts DNS service.  This starts a new debug log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Done during nightly maintenance window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Be careful!</a:t>
            </a:r>
            <a:r>
              <a:rPr lang="en-US" dirty="0" smtClean="0"/>
              <a:t>  What if the DNS service does not start again?  Remember caveats and SANS recommendations!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Uses </a:t>
            </a:r>
            <a:r>
              <a:rPr lang="en-US" dirty="0" err="1" smtClean="0"/>
              <a:t>StreamReader</a:t>
            </a:r>
            <a:r>
              <a:rPr lang="en-US" dirty="0" smtClean="0"/>
              <a:t>/Writer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Regex looks only for queries received from client addresses, A records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Regex saves date-time stamp, client IP address and query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1" y="1771649"/>
            <a:ext cx="9198347" cy="44201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Debug Parsing script (2)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00950" y="1771650"/>
            <a:ext cx="42481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fashioned read line and loop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Very simple duplicate check to reduce output file size</a:t>
            </a:r>
          </a:p>
          <a:p>
            <a:endParaRPr lang="en-US" u="sng" dirty="0" smtClean="0"/>
          </a:p>
          <a:p>
            <a:endParaRPr lang="en-US" u="sng" dirty="0"/>
          </a:p>
          <a:p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Write each line as it is parsed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Old fashioned file closing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Clean up old 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Debug notes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1876425"/>
            <a:ext cx="7629525" cy="4600576"/>
          </a:xfrm>
        </p:spPr>
        <p:txBody>
          <a:bodyPr/>
          <a:lstStyle/>
          <a:p>
            <a:r>
              <a:rPr lang="en-US" dirty="0" smtClean="0"/>
              <a:t>Stop/Start DNS service starts new log file</a:t>
            </a:r>
          </a:p>
          <a:p>
            <a:pPr lvl="1"/>
            <a:r>
              <a:rPr lang="en-US" dirty="0" smtClean="0"/>
              <a:t>Remember caveats</a:t>
            </a:r>
          </a:p>
          <a:p>
            <a:r>
              <a:rPr lang="en-US" dirty="0" smtClean="0"/>
              <a:t>With ~1000 clients, DNS server but not Domain Controller</a:t>
            </a:r>
          </a:p>
          <a:p>
            <a:pPr lvl="1"/>
            <a:r>
              <a:rPr lang="en-US" dirty="0" smtClean="0"/>
              <a:t>Debug log is roughly 300-500+ MB for 24 hours</a:t>
            </a:r>
          </a:p>
          <a:p>
            <a:pPr lvl="1"/>
            <a:r>
              <a:rPr lang="en-US" dirty="0" smtClean="0"/>
              <a:t>Will quickly fill up a drive, remember caveats</a:t>
            </a:r>
          </a:p>
          <a:p>
            <a:pPr lvl="1"/>
            <a:r>
              <a:rPr lang="en-US" dirty="0" smtClean="0"/>
              <a:t>After parsing for only DNS A requests from clients, reduces to  ~60 MB per day</a:t>
            </a:r>
          </a:p>
          <a:p>
            <a:r>
              <a:rPr lang="en-US" dirty="0" smtClean="0"/>
              <a:t>Works, but does not return the resolved IP address</a:t>
            </a:r>
          </a:p>
        </p:txBody>
      </p:sp>
    </p:spTree>
    <p:extLst>
      <p:ext uri="{BB962C8B-B14F-4D97-AF65-F5344CB8AC3E}">
        <p14:creationId xmlns:p14="http://schemas.microsoft.com/office/powerpoint/2010/main" val="1397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Detailed Debug Logs (Legacy)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6875" y="1762125"/>
            <a:ext cx="953452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Only available Microsoft log that directly returns the resolved IP address (the answer to the DNS query)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Logs get huge in a hurry, can get to GB+ size in 24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Logs have multiple lines per event, parsing is more difficult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Responses may contain multiple types and addresses, often: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CNAME	</a:t>
            </a:r>
            <a:r>
              <a:rPr lang="en-US" sz="2800" dirty="0">
                <a:hlinkClick r:id="rId2"/>
              </a:rPr>
              <a:t>www.college.edu</a:t>
            </a:r>
            <a:r>
              <a:rPr lang="en-US" sz="2800" dirty="0"/>
              <a:t> </a:t>
            </a:r>
            <a:r>
              <a:rPr lang="en-US" sz="2800" dirty="0" smtClean="0"/>
              <a:t>-&gt; </a:t>
            </a:r>
            <a:r>
              <a:rPr lang="en-US" sz="2800" dirty="0" smtClean="0">
                <a:hlinkClick r:id="rId3"/>
              </a:rPr>
              <a:t>g45604065stuff.useast.amazonaws.com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	192.168.5.1, with many addresses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More difficult to store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 wrote a script for this, but am reluctant to use it in a production environment (available at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23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Detailed Debug log configuration—if you must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488" y="1676400"/>
            <a:ext cx="3934374" cy="4582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862" y="1671480"/>
            <a:ext cx="5367063" cy="503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1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log:</a:t>
            </a:r>
            <a:br>
              <a:rPr lang="en-US" dirty="0" smtClean="0"/>
            </a:br>
            <a:r>
              <a:rPr lang="en-US" dirty="0" smtClean="0"/>
              <a:t>DNS Server analytical 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524" y="1676400"/>
            <a:ext cx="9372600" cy="448310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in Server 2012r2 (patched) and Server 2016</a:t>
            </a:r>
          </a:p>
          <a:p>
            <a:r>
              <a:rPr lang="en-US" sz="2000" dirty="0" smtClean="0"/>
              <a:t>Designed for low impact on the server</a:t>
            </a:r>
          </a:p>
          <a:p>
            <a:pPr lvl="1"/>
            <a:r>
              <a:rPr lang="en-US" sz="1800" dirty="0" smtClean="0"/>
              <a:t>“DNS </a:t>
            </a:r>
            <a:r>
              <a:rPr lang="en-US" sz="1800" dirty="0"/>
              <a:t>server running on modern hardware that is receiving 100,000 queries per second (QPS) can experience a performance degradation of 5% when analytic logs are enabled. There is no apparent performance impact for query rates of 50,000 QPS and lower</a:t>
            </a:r>
            <a:r>
              <a:rPr lang="en-US" sz="1800" dirty="0" smtClean="0"/>
              <a:t>.”</a:t>
            </a:r>
            <a:endParaRPr lang="en-US" sz="1800" dirty="0"/>
          </a:p>
          <a:p>
            <a:pPr lvl="1"/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17" y="3564363"/>
            <a:ext cx="2614816" cy="2938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033" y="3594639"/>
            <a:ext cx="7121861" cy="2877921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2333625" y="5800725"/>
            <a:ext cx="352425" cy="590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6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762000"/>
          </a:xfrm>
        </p:spPr>
        <p:txBody>
          <a:bodyPr/>
          <a:lstStyle/>
          <a:p>
            <a:r>
              <a:rPr lang="en-US" dirty="0" smtClean="0"/>
              <a:t>DNS-Server Analytical Logs, 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56639"/>
            <a:ext cx="9372600" cy="109603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Includes resolved IP address, but it is given as raw packet data!!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6" y="2466313"/>
            <a:ext cx="10636100" cy="32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Slides, script snippets and sample log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87419"/>
            <a:ext cx="10622280" cy="1552615"/>
          </a:xfrm>
        </p:spPr>
        <p:txBody>
          <a:bodyPr>
            <a:normAutofit/>
          </a:bodyPr>
          <a:lstStyle/>
          <a:p>
            <a:r>
              <a:rPr lang="en-US" sz="4400" dirty="0"/>
              <a:t>https://drive.google.com/open?id=0B5BuM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333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199" y="381000"/>
            <a:ext cx="9591675" cy="1295400"/>
          </a:xfrm>
        </p:spPr>
        <p:txBody>
          <a:bodyPr/>
          <a:lstStyle/>
          <a:p>
            <a:r>
              <a:rPr lang="en-US" dirty="0"/>
              <a:t>DNS-Server Analytical Logs, but</a:t>
            </a:r>
            <a:r>
              <a:rPr lang="en-US" dirty="0" smtClean="0"/>
              <a:t>…(2)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Log is big…DNS/DC serving 300 hosts, &gt; 1 GB per day</a:t>
            </a:r>
          </a:p>
          <a:p>
            <a:r>
              <a:rPr lang="en-US" sz="3200" dirty="0" smtClean="0"/>
              <a:t>Windows Event Collection (WEC) is a recent feature that allows forwarding of events to a collecting server</a:t>
            </a:r>
          </a:p>
          <a:p>
            <a:pPr lvl="1"/>
            <a:r>
              <a:rPr lang="en-US" sz="2800" dirty="0" smtClean="0"/>
              <a:t>But, ‘Analytic’ logs are not included, to reduce impact</a:t>
            </a:r>
          </a:p>
          <a:p>
            <a:r>
              <a:rPr lang="en-US" sz="3200" dirty="0"/>
              <a:t>“</a:t>
            </a:r>
            <a:r>
              <a:rPr lang="en-US" sz="3200" dirty="0" err="1" smtClean="0"/>
              <a:t>tracelog</a:t>
            </a:r>
            <a:r>
              <a:rPr lang="en-US" sz="3200" dirty="0" smtClean="0"/>
              <a:t> </a:t>
            </a:r>
            <a:r>
              <a:rPr lang="en-US" sz="3200" dirty="0"/>
              <a:t>[...] will record events offered by the ETW channel and write them to a </a:t>
            </a:r>
            <a:r>
              <a:rPr lang="en-US" sz="3200" dirty="0" smtClean="0"/>
              <a:t>file”</a:t>
            </a:r>
          </a:p>
          <a:p>
            <a:pPr lvl="1"/>
            <a:r>
              <a:rPr lang="en-US" sz="2800" dirty="0" smtClean="0"/>
              <a:t>But, you need </a:t>
            </a:r>
            <a:r>
              <a:rPr lang="en-US" sz="2800" dirty="0"/>
              <a:t>to install “WDK, Visual Studio, and the Windows SDK for desktop </a:t>
            </a:r>
            <a:r>
              <a:rPr lang="en-US" sz="2800" dirty="0" smtClean="0"/>
              <a:t>apps”</a:t>
            </a:r>
          </a:p>
          <a:p>
            <a:r>
              <a:rPr lang="en-US" sz="3200" dirty="0" smtClean="0"/>
              <a:t>PowerShell Get-</a:t>
            </a:r>
            <a:r>
              <a:rPr lang="en-US" sz="3200" dirty="0" err="1" smtClean="0"/>
              <a:t>WinEvent</a:t>
            </a:r>
            <a:r>
              <a:rPr lang="en-US" sz="3200" dirty="0" smtClean="0"/>
              <a:t> cmdlet works</a:t>
            </a:r>
          </a:p>
          <a:p>
            <a:pPr lvl="1"/>
            <a:r>
              <a:rPr lang="en-US" sz="2800" dirty="0" smtClean="0"/>
              <a:t>But, it is *really* slow with large files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803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wevtutil.exe works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wevtutil.exe can read Analytical log or .</a:t>
            </a:r>
            <a:r>
              <a:rPr lang="en-US" sz="2800" dirty="0" err="1" smtClean="0"/>
              <a:t>etl</a:t>
            </a:r>
            <a:r>
              <a:rPr lang="en-US" sz="2800" dirty="0" smtClean="0"/>
              <a:t> files it creates, and is already installed on Windows Servers</a:t>
            </a:r>
          </a:p>
          <a:p>
            <a:r>
              <a:rPr lang="en-US" sz="2800" dirty="0" smtClean="0"/>
              <a:t>Works best if run on the computer that holds the logs</a:t>
            </a:r>
          </a:p>
          <a:p>
            <a:pPr lvl="1"/>
            <a:r>
              <a:rPr lang="en-US" sz="2400" dirty="0" smtClean="0"/>
              <a:t>This is true for Get-</a:t>
            </a:r>
            <a:r>
              <a:rPr lang="en-US" sz="2400" dirty="0" err="1" smtClean="0"/>
              <a:t>WinEvent</a:t>
            </a:r>
            <a:r>
              <a:rPr lang="en-US" sz="2400" dirty="0" smtClean="0"/>
              <a:t> and most other methods</a:t>
            </a:r>
          </a:p>
          <a:p>
            <a:pPr lvl="1"/>
            <a:r>
              <a:rPr lang="en-US" sz="2400" dirty="0" smtClean="0"/>
              <a:t>Otherwise the app won’t interpret the file correctly</a:t>
            </a:r>
          </a:p>
          <a:p>
            <a:pPr lvl="1"/>
            <a:r>
              <a:rPr lang="en-US" sz="2400" dirty="0" smtClean="0"/>
              <a:t>May be ok if server versions are same and both have DNS installed</a:t>
            </a:r>
          </a:p>
          <a:p>
            <a:r>
              <a:rPr lang="en-US" sz="2800" dirty="0" smtClean="0"/>
              <a:t>Can convert logs to </a:t>
            </a:r>
            <a:r>
              <a:rPr lang="en-US" sz="2800" dirty="0" err="1" smtClean="0"/>
              <a:t>evtx</a:t>
            </a:r>
            <a:r>
              <a:rPr lang="en-US" sz="2800" dirty="0" smtClean="0"/>
              <a:t> (export-log), text or xml (query) format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85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wevtutil.exe works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Queries run slowly, takes much RAM if run from PowerShell (cmd.exe is ok for RAM)</a:t>
            </a:r>
          </a:p>
          <a:p>
            <a:r>
              <a:rPr lang="en-US" sz="2800" dirty="0"/>
              <a:t>Resolved IP is still stuck in packet data </a:t>
            </a:r>
            <a:r>
              <a:rPr lang="en-US" sz="2800" dirty="0" smtClean="0">
                <a:sym typeface="Wingdings" panose="05000000000000000000" pitchFamily="2" charset="2"/>
              </a:rPr>
              <a:t></a:t>
            </a:r>
          </a:p>
          <a:p>
            <a:r>
              <a:rPr lang="en-US" sz="2800" dirty="0" smtClean="0">
                <a:sym typeface="Wingdings" panose="05000000000000000000" pitchFamily="2" charset="2"/>
              </a:rPr>
              <a:t>I’m still testing, haven’t gone to production yet!!</a:t>
            </a:r>
            <a:endParaRPr lang="en-US" sz="2800" dirty="0"/>
          </a:p>
          <a:p>
            <a:r>
              <a:rPr lang="en-US" sz="2800" dirty="0" smtClean="0"/>
              <a:t>Lots of slides with </a:t>
            </a:r>
            <a:r>
              <a:rPr lang="en-US" sz="2800" dirty="0" err="1" smtClean="0"/>
              <a:t>wevtutil</a:t>
            </a:r>
            <a:r>
              <a:rPr lang="en-US" sz="2800" dirty="0" smtClean="0"/>
              <a:t> examples here—I found syntax and documentation difficult, lots of trial and error.</a:t>
            </a:r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1226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wevtutil</a:t>
            </a:r>
            <a:r>
              <a:rPr lang="en-US" dirty="0" smtClean="0"/>
              <a:t> Log, Method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15737"/>
            <a:ext cx="9372600" cy="4654783"/>
          </a:xfrm>
        </p:spPr>
        <p:txBody>
          <a:bodyPr>
            <a:normAutofit/>
          </a:bodyPr>
          <a:lstStyle/>
          <a:p>
            <a:r>
              <a:rPr lang="en-US" dirty="0" smtClean="0"/>
              <a:t>Stop logging, move log to workspace, restart logging</a:t>
            </a:r>
          </a:p>
          <a:p>
            <a:pPr lvl="1"/>
            <a:r>
              <a:rPr lang="en-US" dirty="0" err="1"/>
              <a:t>wevtutil</a:t>
            </a:r>
            <a:r>
              <a:rPr lang="en-US" dirty="0"/>
              <a:t> </a:t>
            </a:r>
            <a:r>
              <a:rPr lang="en-US" dirty="0" err="1"/>
              <a:t>sl</a:t>
            </a:r>
            <a:r>
              <a:rPr lang="en-US" dirty="0"/>
              <a:t> "Microsoft-Windows-</a:t>
            </a:r>
            <a:r>
              <a:rPr lang="en-US" dirty="0" err="1"/>
              <a:t>DNSServer</a:t>
            </a:r>
            <a:r>
              <a:rPr lang="en-US" dirty="0"/>
              <a:t>/Analytical"  /</a:t>
            </a:r>
            <a:r>
              <a:rPr lang="en-US" dirty="0" err="1" smtClean="0"/>
              <a:t>e:false</a:t>
            </a:r>
            <a:endParaRPr lang="en-US" dirty="0" smtClean="0"/>
          </a:p>
          <a:p>
            <a:pPr lvl="1"/>
            <a:r>
              <a:rPr lang="en-US" dirty="0" smtClean="0"/>
              <a:t>move </a:t>
            </a:r>
            <a:r>
              <a:rPr lang="en-US" dirty="0"/>
              <a:t>C:\</a:t>
            </a:r>
            <a:r>
              <a:rPr lang="en-US" dirty="0" smtClean="0"/>
              <a:t>Windows\System32\winevt\Logs\Microsoft-Windows-DNSServer%4Analytical.etl D:\DNSarchive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cho ‘Y’ | </a:t>
            </a:r>
            <a:r>
              <a:rPr lang="en-US" dirty="0" err="1" smtClean="0"/>
              <a:t>wevtutil</a:t>
            </a:r>
            <a:r>
              <a:rPr lang="en-US" dirty="0" smtClean="0"/>
              <a:t> </a:t>
            </a:r>
            <a:r>
              <a:rPr lang="en-US" dirty="0" err="1"/>
              <a:t>sl</a:t>
            </a:r>
            <a:r>
              <a:rPr lang="en-US" dirty="0"/>
              <a:t> "Microsoft-Windows-</a:t>
            </a:r>
            <a:r>
              <a:rPr lang="en-US" dirty="0" err="1"/>
              <a:t>DNSServer</a:t>
            </a:r>
            <a:r>
              <a:rPr lang="en-US" dirty="0"/>
              <a:t>/Analytical"  /</a:t>
            </a:r>
            <a:r>
              <a:rPr lang="en-US" dirty="0" err="1" smtClean="0"/>
              <a:t>e:true</a:t>
            </a:r>
            <a:endParaRPr lang="en-US" dirty="0"/>
          </a:p>
          <a:p>
            <a:pPr lvl="1"/>
            <a:r>
              <a:rPr lang="en-US" dirty="0" smtClean="0"/>
              <a:t>(run this in PowerShell to answer “do you want to do this?”)</a:t>
            </a:r>
          </a:p>
          <a:p>
            <a:r>
              <a:rPr lang="en-US" dirty="0" smtClean="0"/>
              <a:t>Read log file, create text file of DNS query (256) and response (257) events</a:t>
            </a:r>
          </a:p>
          <a:p>
            <a:pPr lvl="1"/>
            <a:r>
              <a:rPr lang="en-US" dirty="0" err="1"/>
              <a:t>wevtutil</a:t>
            </a:r>
            <a:r>
              <a:rPr lang="en-US" dirty="0"/>
              <a:t> </a:t>
            </a:r>
            <a:r>
              <a:rPr lang="en-US" dirty="0" err="1"/>
              <a:t>qe</a:t>
            </a:r>
            <a:r>
              <a:rPr lang="en-US" dirty="0"/>
              <a:t> </a:t>
            </a:r>
            <a:r>
              <a:rPr lang="en-US" dirty="0" smtClean="0"/>
              <a:t>/lf D:\DNSarchive\Microsoft-Windows-DNSServer%4Analytical.etl /q</a:t>
            </a:r>
            <a:r>
              <a:rPr lang="en-US" dirty="0"/>
              <a:t>:"*[System[(</a:t>
            </a:r>
            <a:r>
              <a:rPr lang="en-US" dirty="0" err="1"/>
              <a:t>EventID</a:t>
            </a:r>
            <a:r>
              <a:rPr lang="en-US" dirty="0"/>
              <a:t>=256 or </a:t>
            </a:r>
            <a:r>
              <a:rPr lang="en-US" dirty="0" err="1"/>
              <a:t>EventID</a:t>
            </a:r>
            <a:r>
              <a:rPr lang="en-US" dirty="0"/>
              <a:t>=257)]]" /</a:t>
            </a:r>
            <a:r>
              <a:rPr lang="en-US" dirty="0" err="1" smtClean="0"/>
              <a:t>f:txt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wev-test1.txt</a:t>
            </a:r>
          </a:p>
          <a:p>
            <a:pPr lvl="1"/>
            <a:r>
              <a:rPr lang="en-US" dirty="0" smtClean="0"/>
              <a:t>(do this from cmd.exe, I’ve seen PowerShell take &gt; 10 GB RAM)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584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Wevtutil</a:t>
            </a:r>
            <a:r>
              <a:rPr lang="en-US" dirty="0"/>
              <a:t> </a:t>
            </a:r>
            <a:r>
              <a:rPr lang="en-US" dirty="0" smtClean="0"/>
              <a:t>Log method 1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04539"/>
            <a:ext cx="9372600" cy="4483101"/>
          </a:xfrm>
        </p:spPr>
        <p:txBody>
          <a:bodyPr>
            <a:normAutofit/>
          </a:bodyPr>
          <a:lstStyle/>
          <a:p>
            <a:pPr lvl="2"/>
            <a:r>
              <a:rPr lang="en-US" sz="2400" dirty="0" smtClean="0"/>
              <a:t>Parse text file on a separate server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17290"/>
            <a:ext cx="7410587" cy="445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Wevtutil</a:t>
            </a:r>
            <a:r>
              <a:rPr lang="en-US" dirty="0" smtClean="0"/>
              <a:t> Method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 </a:t>
            </a:r>
            <a:r>
              <a:rPr lang="en-US" dirty="0" err="1" smtClean="0"/>
              <a:t>wevtutil</a:t>
            </a:r>
            <a:r>
              <a:rPr lang="en-US" dirty="0" smtClean="0"/>
              <a:t> query on DNS server, save output on other server</a:t>
            </a:r>
          </a:p>
          <a:p>
            <a:pPr lvl="1"/>
            <a:r>
              <a:rPr lang="en-US" dirty="0" err="1"/>
              <a:t>wevtutil</a:t>
            </a:r>
            <a:r>
              <a:rPr lang="en-US" dirty="0"/>
              <a:t> </a:t>
            </a:r>
            <a:r>
              <a:rPr lang="en-US" dirty="0" err="1"/>
              <a:t>qe</a:t>
            </a:r>
            <a:r>
              <a:rPr lang="en-US" dirty="0"/>
              <a:t> </a:t>
            </a:r>
            <a:r>
              <a:rPr lang="en-US" dirty="0" smtClean="0"/>
              <a:t>“Microsoft-Windows-</a:t>
            </a:r>
            <a:r>
              <a:rPr lang="en-US" dirty="0" err="1" smtClean="0"/>
              <a:t>DNSServer</a:t>
            </a:r>
            <a:r>
              <a:rPr lang="en-US" dirty="0" smtClean="0"/>
              <a:t>/Analytical” /q</a:t>
            </a:r>
            <a:r>
              <a:rPr lang="en-US" dirty="0"/>
              <a:t>:"*[System[(</a:t>
            </a:r>
            <a:r>
              <a:rPr lang="en-US" dirty="0" err="1"/>
              <a:t>EventID</a:t>
            </a:r>
            <a:r>
              <a:rPr lang="en-US" dirty="0"/>
              <a:t>=256 or </a:t>
            </a:r>
            <a:r>
              <a:rPr lang="en-US" dirty="0" err="1"/>
              <a:t>EventID</a:t>
            </a:r>
            <a:r>
              <a:rPr lang="en-US" dirty="0"/>
              <a:t>=257)]]" /</a:t>
            </a:r>
            <a:r>
              <a:rPr lang="en-US" dirty="0" err="1" smtClean="0"/>
              <a:t>f:text</a:t>
            </a:r>
            <a:r>
              <a:rPr lang="en-US" dirty="0" smtClean="0"/>
              <a:t> </a:t>
            </a:r>
            <a:r>
              <a:rPr lang="en-US" dirty="0"/>
              <a:t>&gt; </a:t>
            </a:r>
            <a:r>
              <a:rPr lang="en-US" dirty="0" smtClean="0"/>
              <a:t>//server/share/dnslog.txt</a:t>
            </a:r>
          </a:p>
          <a:p>
            <a:pPr lvl="1"/>
            <a:r>
              <a:rPr lang="en-US" dirty="0" smtClean="0"/>
              <a:t>Run from cmd.exe…speed is same as PowerShell, RAM use is minimal</a:t>
            </a:r>
          </a:p>
          <a:p>
            <a:r>
              <a:rPr lang="en-US" dirty="0" smtClean="0"/>
              <a:t>Then reset log</a:t>
            </a:r>
          </a:p>
          <a:p>
            <a:pPr lvl="1"/>
            <a:r>
              <a:rPr lang="en-US" dirty="0" err="1" smtClean="0"/>
              <a:t>Wevtutil</a:t>
            </a:r>
            <a:r>
              <a:rPr lang="en-US" dirty="0" smtClean="0"/>
              <a:t> cl </a:t>
            </a:r>
            <a:r>
              <a:rPr lang="en-US" dirty="0"/>
              <a:t>“</a:t>
            </a:r>
            <a:r>
              <a:rPr lang="en-US" dirty="0" err="1"/>
              <a:t>DNSarchive</a:t>
            </a:r>
            <a:r>
              <a:rPr lang="en-US" dirty="0"/>
              <a:t>\Microsoft-Windows-</a:t>
            </a:r>
            <a:r>
              <a:rPr lang="en-US" dirty="0" err="1"/>
              <a:t>DNSServer</a:t>
            </a:r>
            <a:r>
              <a:rPr lang="en-US" dirty="0"/>
              <a:t>/Analytical” </a:t>
            </a:r>
          </a:p>
          <a:p>
            <a:r>
              <a:rPr lang="en-US" dirty="0" smtClean="0"/>
              <a:t>Parse text output on a separate server, code from Method 1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376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Wevtutil</a:t>
            </a:r>
            <a:r>
              <a:rPr lang="en-US" dirty="0" smtClean="0"/>
              <a:t> Method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Export logs to separate server, query to extract logs, and parse on separate server</a:t>
            </a:r>
          </a:p>
          <a:p>
            <a:pPr lvl="2"/>
            <a:r>
              <a:rPr lang="en-US" dirty="0" err="1" smtClean="0"/>
              <a:t>wevtutil</a:t>
            </a:r>
            <a:r>
              <a:rPr lang="en-US" dirty="0" smtClean="0"/>
              <a:t> </a:t>
            </a:r>
            <a:r>
              <a:rPr lang="en-US" dirty="0" err="1" smtClean="0"/>
              <a:t>epl</a:t>
            </a:r>
            <a:r>
              <a:rPr lang="en-US" dirty="0" smtClean="0"/>
              <a:t> “Microsoft-Windows-</a:t>
            </a:r>
            <a:r>
              <a:rPr lang="en-US" dirty="0" err="1" smtClean="0"/>
              <a:t>DNSServer</a:t>
            </a:r>
            <a:r>
              <a:rPr lang="en-US" dirty="0" smtClean="0"/>
              <a:t>/Analytical</a:t>
            </a:r>
            <a:r>
              <a:rPr lang="en-US" dirty="0"/>
              <a:t>” </a:t>
            </a:r>
            <a:r>
              <a:rPr lang="en-US" dirty="0" smtClean="0"/>
              <a:t>\\server\share\dnslog.evtx</a:t>
            </a:r>
          </a:p>
          <a:p>
            <a:pPr lvl="2"/>
            <a:r>
              <a:rPr lang="en-US" dirty="0" smtClean="0"/>
              <a:t>Creates .</a:t>
            </a:r>
            <a:r>
              <a:rPr lang="en-US" dirty="0" err="1" smtClean="0"/>
              <a:t>evtx</a:t>
            </a:r>
            <a:r>
              <a:rPr lang="en-US" dirty="0" smtClean="0"/>
              <a:t> file</a:t>
            </a:r>
          </a:p>
          <a:p>
            <a:pPr lvl="2"/>
            <a:r>
              <a:rPr lang="en-US" dirty="0" smtClean="0"/>
              <a:t>Query .</a:t>
            </a:r>
            <a:r>
              <a:rPr lang="en-US" dirty="0" err="1" smtClean="0"/>
              <a:t>evtx</a:t>
            </a:r>
            <a:r>
              <a:rPr lang="en-US" dirty="0" smtClean="0"/>
              <a:t> file on separate server</a:t>
            </a:r>
          </a:p>
          <a:p>
            <a:pPr lvl="2"/>
            <a:r>
              <a:rPr lang="en-US" dirty="0" err="1"/>
              <a:t>wevtutil</a:t>
            </a:r>
            <a:r>
              <a:rPr lang="en-US" dirty="0"/>
              <a:t> </a:t>
            </a:r>
            <a:r>
              <a:rPr lang="en-US" dirty="0" err="1"/>
              <a:t>qe</a:t>
            </a:r>
            <a:r>
              <a:rPr lang="en-US" dirty="0"/>
              <a:t> /lf D</a:t>
            </a:r>
            <a:r>
              <a:rPr lang="en-US" dirty="0" smtClean="0"/>
              <a:t>:\dnslog.evtx /q</a:t>
            </a:r>
            <a:r>
              <a:rPr lang="en-US" dirty="0"/>
              <a:t>:"*[System[(</a:t>
            </a:r>
            <a:r>
              <a:rPr lang="en-US" dirty="0" err="1"/>
              <a:t>EventID</a:t>
            </a:r>
            <a:r>
              <a:rPr lang="en-US" dirty="0"/>
              <a:t>=256 or </a:t>
            </a:r>
            <a:r>
              <a:rPr lang="en-US" dirty="0" err="1"/>
              <a:t>EventID</a:t>
            </a:r>
            <a:r>
              <a:rPr lang="en-US" dirty="0"/>
              <a:t>=257)]]" /</a:t>
            </a:r>
            <a:r>
              <a:rPr lang="en-US" dirty="0" err="1"/>
              <a:t>f:txt</a:t>
            </a:r>
            <a:r>
              <a:rPr lang="en-US" dirty="0"/>
              <a:t> &gt; </a:t>
            </a:r>
            <a:r>
              <a:rPr lang="en-US" dirty="0" smtClean="0"/>
              <a:t>wev-test1.txt</a:t>
            </a:r>
          </a:p>
          <a:p>
            <a:pPr lvl="2"/>
            <a:r>
              <a:rPr lang="en-US" dirty="0" smtClean="0"/>
              <a:t>Best for DNS/DC server impact, but may lose fields unless Server versions same and DNS installed</a:t>
            </a:r>
          </a:p>
          <a:p>
            <a:pPr lvl="1"/>
            <a:r>
              <a:rPr lang="en-US" dirty="0" smtClean="0"/>
              <a:t>Export and query active logs on DNS server, output to separate server</a:t>
            </a:r>
          </a:p>
          <a:p>
            <a:pPr lvl="2"/>
            <a:r>
              <a:rPr lang="en-US" dirty="0" err="1"/>
              <a:t>wevtutil</a:t>
            </a:r>
            <a:r>
              <a:rPr lang="en-US" dirty="0"/>
              <a:t> </a:t>
            </a:r>
            <a:r>
              <a:rPr lang="en-US" dirty="0" err="1"/>
              <a:t>epl</a:t>
            </a:r>
            <a:r>
              <a:rPr lang="en-US" dirty="0"/>
              <a:t> “Microsoft-Windows-</a:t>
            </a:r>
            <a:r>
              <a:rPr lang="en-US" dirty="0" err="1"/>
              <a:t>DNSServer</a:t>
            </a:r>
            <a:r>
              <a:rPr lang="en-US" dirty="0"/>
              <a:t>/Analytical” /q:"*[System[(</a:t>
            </a:r>
            <a:r>
              <a:rPr lang="en-US" dirty="0" err="1"/>
              <a:t>EventID</a:t>
            </a:r>
            <a:r>
              <a:rPr lang="en-US" dirty="0"/>
              <a:t>=256 or </a:t>
            </a:r>
            <a:r>
              <a:rPr lang="en-US" dirty="0" err="1"/>
              <a:t>EventID</a:t>
            </a:r>
            <a:r>
              <a:rPr lang="en-US" dirty="0"/>
              <a:t>=257)]]" </a:t>
            </a:r>
            <a:r>
              <a:rPr lang="en-US" dirty="0" smtClean="0"/>
              <a:t>\\</a:t>
            </a:r>
            <a:r>
              <a:rPr lang="en-US" dirty="0"/>
              <a:t>server\share\dnslog.evtx</a:t>
            </a:r>
          </a:p>
          <a:p>
            <a:pPr lvl="2"/>
            <a:r>
              <a:rPr lang="en-US" dirty="0" smtClean="0"/>
              <a:t>Higher impact, no missing fields</a:t>
            </a:r>
          </a:p>
          <a:p>
            <a:pPr lvl="2"/>
            <a:r>
              <a:rPr lang="en-US" dirty="0" smtClean="0"/>
              <a:t>Still query .</a:t>
            </a:r>
            <a:r>
              <a:rPr lang="en-US" dirty="0" err="1" smtClean="0"/>
              <a:t>evtx</a:t>
            </a:r>
            <a:r>
              <a:rPr lang="en-US" dirty="0" smtClean="0"/>
              <a:t> on separate server to generate text file</a:t>
            </a:r>
          </a:p>
          <a:p>
            <a:pPr lvl="2"/>
            <a:r>
              <a:rPr lang="en-US" dirty="0" err="1"/>
              <a:t>wevtutil</a:t>
            </a:r>
            <a:r>
              <a:rPr lang="en-US" dirty="0"/>
              <a:t> </a:t>
            </a:r>
            <a:r>
              <a:rPr lang="en-US" dirty="0" err="1"/>
              <a:t>qe</a:t>
            </a:r>
            <a:r>
              <a:rPr lang="en-US" dirty="0"/>
              <a:t> /lf D:\dnslog.evtx </a:t>
            </a:r>
            <a:r>
              <a:rPr lang="en-US" dirty="0" smtClean="0"/>
              <a:t>/</a:t>
            </a:r>
            <a:r>
              <a:rPr lang="en-US" dirty="0" err="1"/>
              <a:t>f:txt</a:t>
            </a:r>
            <a:r>
              <a:rPr lang="en-US" dirty="0"/>
              <a:t> &gt; wev-test1.txt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810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Log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Logging is designed for low server impact (better than debug logs?)</a:t>
            </a:r>
          </a:p>
          <a:p>
            <a:r>
              <a:rPr lang="en-US" dirty="0" smtClean="0"/>
              <a:t>Analytic logs are big, &gt; 1 GB per day for a medium/small server</a:t>
            </a:r>
          </a:p>
          <a:p>
            <a:r>
              <a:rPr lang="en-US" dirty="0" smtClean="0"/>
              <a:t>Getting logs off of DNS server is harder than debug logs</a:t>
            </a:r>
          </a:p>
          <a:p>
            <a:pPr lvl="1"/>
            <a:r>
              <a:rPr lang="en-US" dirty="0" smtClean="0"/>
              <a:t>Some fields missing if </a:t>
            </a:r>
            <a:r>
              <a:rPr lang="en-US" dirty="0" err="1" smtClean="0"/>
              <a:t>wevtutil</a:t>
            </a:r>
            <a:r>
              <a:rPr lang="en-US" dirty="0" smtClean="0"/>
              <a:t> query on another server</a:t>
            </a:r>
          </a:p>
          <a:p>
            <a:pPr lvl="1"/>
            <a:r>
              <a:rPr lang="en-US" dirty="0" smtClean="0"/>
              <a:t>May work if DNS server installed on the other server, same server version</a:t>
            </a:r>
          </a:p>
          <a:p>
            <a:r>
              <a:rPr lang="en-US" dirty="0" smtClean="0"/>
              <a:t>Response to DNS query (IP address returned) still hidden in packet data</a:t>
            </a:r>
          </a:p>
          <a:p>
            <a:pPr lvl="1"/>
            <a:r>
              <a:rPr lang="en-US" dirty="0" smtClean="0"/>
              <a:t>Scapy can recover IP address</a:t>
            </a:r>
          </a:p>
          <a:p>
            <a:pPr lvl="1"/>
            <a:r>
              <a:rPr lang="en-US" dirty="0" err="1" smtClean="0"/>
              <a:t>PassiveDNS</a:t>
            </a:r>
            <a:r>
              <a:rPr lang="en-US" dirty="0" smtClean="0"/>
              <a:t> and </a:t>
            </a:r>
            <a:r>
              <a:rPr lang="en-US" dirty="0" err="1" smtClean="0"/>
              <a:t>DNStap</a:t>
            </a:r>
            <a:r>
              <a:rPr lang="en-US" dirty="0" smtClean="0"/>
              <a:t> have code, can we steal it?</a:t>
            </a:r>
            <a:endParaRPr lang="en-US" dirty="0"/>
          </a:p>
          <a:p>
            <a:r>
              <a:rPr lang="en-US" dirty="0" err="1" smtClean="0"/>
              <a:t>PassiveDNS</a:t>
            </a:r>
            <a:r>
              <a:rPr lang="en-US" dirty="0" smtClean="0"/>
              <a:t> is easier, less risky</a:t>
            </a:r>
          </a:p>
        </p:txBody>
      </p:sp>
    </p:spTree>
    <p:extLst>
      <p:ext uri="{BB962C8B-B14F-4D97-AF65-F5344CB8AC3E}">
        <p14:creationId xmlns:p14="http://schemas.microsoft.com/office/powerpoint/2010/main" val="6584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Passivedns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Still in testing phase</a:t>
            </a:r>
          </a:p>
          <a:p>
            <a:pPr lvl="1"/>
            <a:r>
              <a:rPr lang="en-US" sz="2800" dirty="0" smtClean="0"/>
              <a:t>Requires Ethernet Tap, Cisco span port, or similar</a:t>
            </a:r>
          </a:p>
          <a:p>
            <a:pPr lvl="1"/>
            <a:r>
              <a:rPr lang="en-US" sz="2800" dirty="0" smtClean="0"/>
              <a:t>Can be installed on simple PC</a:t>
            </a:r>
          </a:p>
          <a:p>
            <a:pPr lvl="1"/>
            <a:r>
              <a:rPr lang="en-US" sz="2800" dirty="0" smtClean="0"/>
              <a:t>One </a:t>
            </a:r>
            <a:r>
              <a:rPr lang="en-US" sz="2800" dirty="0"/>
              <a:t>Ethernet NIC for management, one for sniffing </a:t>
            </a:r>
          </a:p>
          <a:p>
            <a:pPr lvl="1"/>
            <a:r>
              <a:rPr lang="en-US" sz="2800" dirty="0" smtClean="0"/>
              <a:t>Installed on Ubuntu Linux, so requires some Linux familiarity</a:t>
            </a:r>
          </a:p>
          <a:p>
            <a:pPr lvl="1"/>
            <a:r>
              <a:rPr lang="en-US" sz="2800" dirty="0" smtClean="0"/>
              <a:t>Has files for MySQL connection</a:t>
            </a:r>
          </a:p>
          <a:p>
            <a:pPr lvl="2"/>
            <a:r>
              <a:rPr lang="en-US" sz="2400" dirty="0" smtClean="0"/>
              <a:t>More difficult that vanilla installation</a:t>
            </a:r>
          </a:p>
          <a:p>
            <a:pPr lvl="2"/>
            <a:r>
              <a:rPr lang="en-US" sz="2400" dirty="0" smtClean="0"/>
              <a:t>Unneeded if your goal is to generate files for a SIEM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4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Passivedns</a:t>
            </a:r>
            <a:r>
              <a:rPr lang="en-US" dirty="0" smtClean="0"/>
              <a:t> network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9611" y="1987420"/>
            <a:ext cx="9564189" cy="1382798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Current test unit monitors entire output of small VMWare server farm</a:t>
            </a:r>
          </a:p>
          <a:p>
            <a:pPr lvl="1"/>
            <a:r>
              <a:rPr lang="en-US" sz="2400" dirty="0" smtClean="0"/>
              <a:t>Average 200-300 Mbps, seems to keep up 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55" y="3036842"/>
            <a:ext cx="5257256" cy="336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Log Monitoring</a:t>
            </a:r>
            <a:br>
              <a:rPr lang="en-US" dirty="0" smtClean="0"/>
            </a:br>
            <a:r>
              <a:rPr lang="en-US" dirty="0" smtClean="0"/>
              <a:t>Windows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Caveats and Architecture</a:t>
            </a:r>
            <a:endParaRPr lang="en-US" sz="3200" dirty="0"/>
          </a:p>
          <a:p>
            <a:r>
              <a:rPr lang="en-US" sz="3200" dirty="0" smtClean="0"/>
              <a:t>Why maintain DNS server logs?</a:t>
            </a:r>
          </a:p>
          <a:p>
            <a:r>
              <a:rPr lang="en-US" sz="3200" dirty="0" smtClean="0"/>
              <a:t>Executive Summary</a:t>
            </a:r>
            <a:endParaRPr lang="en-US" sz="3200" dirty="0"/>
          </a:p>
          <a:p>
            <a:r>
              <a:rPr lang="en-US" sz="3200" dirty="0" smtClean="0"/>
              <a:t>DNS Server Debug logs and Detailed Debug logs</a:t>
            </a:r>
          </a:p>
          <a:p>
            <a:r>
              <a:rPr lang="en-US" sz="3200" dirty="0" smtClean="0"/>
              <a:t>DNS Server Analytical Event logs, Server 2012r2 and above</a:t>
            </a:r>
          </a:p>
          <a:p>
            <a:r>
              <a:rPr lang="en-US" sz="3200" dirty="0" err="1" smtClean="0"/>
              <a:t>PassiveDNS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96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Passivedns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 smtClean="0"/>
              <a:t>Log file output easy to parse for SIEM, sample:</a:t>
            </a:r>
          </a:p>
          <a:p>
            <a:pPr marL="411480" lvl="1" indent="0">
              <a:buNone/>
            </a:pPr>
            <a:r>
              <a:rPr lang="en-US" dirty="0" smtClean="0"/>
              <a:t>Timestamp                 ||</a:t>
            </a:r>
            <a:r>
              <a:rPr lang="en-US" dirty="0" err="1" smtClean="0"/>
              <a:t>dns</a:t>
            </a:r>
            <a:r>
              <a:rPr lang="en-US" dirty="0" smtClean="0"/>
              <a:t>-client           </a:t>
            </a:r>
            <a:r>
              <a:rPr lang="en-US" dirty="0"/>
              <a:t>||</a:t>
            </a:r>
            <a:r>
              <a:rPr lang="en-US" dirty="0" err="1" smtClean="0"/>
              <a:t>dns</a:t>
            </a:r>
            <a:r>
              <a:rPr lang="en-US" dirty="0" smtClean="0"/>
              <a:t>-server      ||</a:t>
            </a:r>
            <a:r>
              <a:rPr lang="en-US" dirty="0"/>
              <a:t>RR </a:t>
            </a:r>
            <a:r>
              <a:rPr lang="en-US" dirty="0" smtClean="0"/>
              <a:t>class</a:t>
            </a:r>
          </a:p>
          <a:p>
            <a:pPr marL="411480" lvl="1" indent="0">
              <a:buNone/>
            </a:pPr>
            <a:r>
              <a:rPr lang="en-US" dirty="0" smtClean="0"/>
              <a:t>||Query                                                               ||</a:t>
            </a:r>
            <a:r>
              <a:rPr lang="en-US" dirty="0"/>
              <a:t>Query Type||Answer||TTL||</a:t>
            </a:r>
            <a:r>
              <a:rPr lang="en-US" dirty="0" smtClean="0"/>
              <a:t>Count</a:t>
            </a:r>
          </a:p>
          <a:p>
            <a:pPr marL="411480" lvl="1" indent="0">
              <a:buNone/>
            </a:pPr>
            <a:r>
              <a:rPr lang="en-US" dirty="0"/>
              <a:t>1489616974.706411||192.168.21.205||192.168.20.33||IN</a:t>
            </a:r>
          </a:p>
          <a:p>
            <a:pPr marL="411480" lvl="1" indent="0">
              <a:buNone/>
            </a:pPr>
            <a:r>
              <a:rPr lang="en-US" dirty="0"/>
              <a:t>||bam-436893209.us-east-1.elb.amazonaws.com.||A||34.200.173.240||60||1</a:t>
            </a:r>
          </a:p>
          <a:p>
            <a:pPr lvl="1"/>
            <a:r>
              <a:rPr lang="en-US" sz="2400" dirty="0"/>
              <a:t>Log contains all necessary information, time, client, query, and </a:t>
            </a:r>
            <a:r>
              <a:rPr lang="en-US" sz="2400" dirty="0" smtClean="0"/>
              <a:t>answer (resolved IP)</a:t>
            </a:r>
          </a:p>
          <a:p>
            <a:pPr lvl="1"/>
            <a:r>
              <a:rPr lang="en-US" sz="2400" dirty="0" smtClean="0"/>
              <a:t>Management could be difficult</a:t>
            </a:r>
          </a:p>
          <a:p>
            <a:pPr lvl="1"/>
            <a:r>
              <a:rPr lang="en-US" sz="2400" dirty="0" smtClean="0"/>
              <a:t>Medium size campus could require several </a:t>
            </a:r>
            <a:r>
              <a:rPr lang="en-US" sz="2400" dirty="0" err="1" smtClean="0"/>
              <a:t>PassiveDNS</a:t>
            </a:r>
            <a:r>
              <a:rPr lang="en-US" sz="2400" dirty="0" smtClean="0"/>
              <a:t> installations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68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DNS Analytical logs may be workable, but more work required</a:t>
            </a:r>
          </a:p>
          <a:p>
            <a:pPr lvl="2"/>
            <a:r>
              <a:rPr lang="en-US" sz="2400" dirty="0" smtClean="0"/>
              <a:t>Confirm no data lost if logs processed on a separate server</a:t>
            </a:r>
          </a:p>
          <a:p>
            <a:pPr lvl="2"/>
            <a:r>
              <a:rPr lang="en-US" sz="2400" dirty="0" smtClean="0"/>
              <a:t>(Same server version and DNS installation required)</a:t>
            </a:r>
          </a:p>
          <a:p>
            <a:pPr lvl="2"/>
            <a:r>
              <a:rPr lang="en-US" sz="2400" dirty="0" smtClean="0"/>
              <a:t>Must parse pcap data for DNS resolved IP and CNAMES</a:t>
            </a:r>
          </a:p>
          <a:p>
            <a:pPr lvl="1"/>
            <a:r>
              <a:rPr lang="en-US" sz="2800" dirty="0" err="1" smtClean="0"/>
              <a:t>PassiveDNS</a:t>
            </a:r>
            <a:r>
              <a:rPr lang="en-US" sz="2800" dirty="0" smtClean="0"/>
              <a:t> or equivalent workable</a:t>
            </a:r>
          </a:p>
          <a:p>
            <a:pPr lvl="2"/>
            <a:r>
              <a:rPr lang="en-US" sz="2600" dirty="0" smtClean="0"/>
              <a:t>May require multiple installations</a:t>
            </a:r>
          </a:p>
          <a:p>
            <a:pPr lvl="2"/>
            <a:r>
              <a:rPr lang="en-US" sz="2600" dirty="0" smtClean="0"/>
              <a:t>Appears to be able to monitor large traffic volumes</a:t>
            </a:r>
          </a:p>
        </p:txBody>
      </p:sp>
    </p:spTree>
    <p:extLst>
      <p:ext uri="{BB962C8B-B14F-4D97-AF65-F5344CB8AC3E}">
        <p14:creationId xmlns:p14="http://schemas.microsoft.com/office/powerpoint/2010/main" val="326772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General DNS logging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www.networkstr.com/dnscentric/identify_threats_with_dns_logging</a:t>
            </a:r>
            <a:r>
              <a:rPr lang="en-US" dirty="0" smtClean="0"/>
              <a:t> 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pen-testing.sans.org/blog/2015/07/10/dns-anomaly-analysis-tips-did-you-put-a-new-cover-sheet-on-that-ddd-report</a:t>
            </a:r>
            <a:r>
              <a:rPr lang="en-US" dirty="0" smtClean="0"/>
              <a:t> </a:t>
            </a:r>
          </a:p>
          <a:p>
            <a:pPr lvl="2"/>
            <a:r>
              <a:rPr lang="en-US" dirty="0">
                <a:hlinkClick r:id="rId4"/>
              </a:rPr>
              <a:t>https://itworldjd.wordpress.com/2016/12/01/dns-logging-and-auditing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isc.sans.edu/suspicious_domains.html</a:t>
            </a:r>
            <a:endParaRPr lang="en-US" dirty="0" smtClean="0"/>
          </a:p>
          <a:p>
            <a:pPr lvl="2"/>
            <a:r>
              <a:rPr lang="en-US" u="sng" dirty="0">
                <a:hlinkClick r:id="rId6"/>
              </a:rPr>
              <a:t>https://zeltser.com/malicious-ip-blocklists</a:t>
            </a:r>
            <a:r>
              <a:rPr lang="en-US" u="sng" dirty="0" smtClean="0">
                <a:hlinkClick r:id="rId6"/>
              </a:rPr>
              <a:t>/</a:t>
            </a:r>
            <a:endParaRPr lang="en-US" dirty="0"/>
          </a:p>
          <a:p>
            <a:pPr lvl="1"/>
            <a:r>
              <a:rPr lang="en-US" dirty="0" smtClean="0"/>
              <a:t>Primary DNS Analytical log reference</a:t>
            </a:r>
          </a:p>
          <a:p>
            <a:pPr lvl="2"/>
            <a:r>
              <a:rPr lang="en-US" u="sng" dirty="0">
                <a:hlinkClick r:id="rId7"/>
              </a:rPr>
              <a:t>https://technet.microsoft.com/en-us/library/dn800669(v=ws.11).</a:t>
            </a:r>
            <a:r>
              <a:rPr lang="en-US" u="sng" dirty="0" smtClean="0">
                <a:hlinkClick r:id="rId7"/>
              </a:rPr>
              <a:t>aspx</a:t>
            </a:r>
            <a:endParaRPr lang="en-US" u="sng" dirty="0" smtClean="0"/>
          </a:p>
          <a:p>
            <a:pPr lvl="1"/>
            <a:r>
              <a:rPr lang="en-US" dirty="0" smtClean="0"/>
              <a:t>Large DNS Analytical log installation (uses tracelog.exe)</a:t>
            </a:r>
          </a:p>
          <a:p>
            <a:pPr lvl="2"/>
            <a:r>
              <a:rPr lang="en-US" sz="2000" dirty="0">
                <a:hlinkClick r:id="rId8"/>
              </a:rPr>
              <a:t>https://blogs.technet.microsoft.com/teamdhcp/2015/11/23/network-forensics-with-windows-dns-analytical-logging</a:t>
            </a:r>
            <a:r>
              <a:rPr lang="en-US" sz="2000" dirty="0" smtClean="0">
                <a:hlinkClick r:id="rId8"/>
              </a:rPr>
              <a:t>/</a:t>
            </a:r>
            <a:endParaRPr lang="en-US" sz="2000" dirty="0" smtClean="0"/>
          </a:p>
          <a:p>
            <a:pPr lvl="1"/>
            <a:r>
              <a:rPr lang="en-US" dirty="0" smtClean="0"/>
              <a:t>DNS debug log concerns</a:t>
            </a:r>
          </a:p>
          <a:p>
            <a:pPr lvl="2"/>
            <a:r>
              <a:rPr lang="en-US" sz="2000" dirty="0">
                <a:hlinkClick r:id="rId9"/>
              </a:rPr>
              <a:t>https://www.solutionary.com/resource-center/blog/2016/01/dns-logging</a:t>
            </a:r>
            <a:r>
              <a:rPr lang="en-US" sz="2000" dirty="0" smtClean="0">
                <a:hlinkClick r:id="rId9"/>
              </a:rPr>
              <a:t>/</a:t>
            </a:r>
            <a:endParaRPr lang="en-US" sz="2000" dirty="0" smtClean="0"/>
          </a:p>
          <a:p>
            <a:pPr lvl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6815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w</a:t>
            </a:r>
            <a:r>
              <a:rPr lang="en-US" dirty="0" smtClean="0"/>
              <a:t>evtutil.exe</a:t>
            </a:r>
          </a:p>
          <a:p>
            <a:pPr lvl="2"/>
            <a:r>
              <a:rPr lang="en-US" dirty="0">
                <a:hlinkClick r:id="rId2"/>
              </a:rPr>
              <a:t>https://technet.microsoft.com/en-us/library/cc732848(v=ws.11).</a:t>
            </a:r>
            <a:r>
              <a:rPr lang="en-US" dirty="0" smtClean="0">
                <a:hlinkClick r:id="rId2"/>
              </a:rPr>
              <a:t>aspx</a:t>
            </a:r>
            <a:endParaRPr lang="en-US" dirty="0" smtClean="0"/>
          </a:p>
          <a:p>
            <a:pPr lvl="2"/>
            <a:r>
              <a:rPr lang="en-US" dirty="0">
                <a:hlinkClick r:id="rId3"/>
              </a:rPr>
              <a:t>https://deploywindows.info/2013/01/08/event-viewer-how-to-manage-with-commands-wevtutil-exe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2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www.petri.com/command-line-event-log</a:t>
            </a:r>
            <a:endParaRPr lang="en-US" dirty="0" smtClean="0"/>
          </a:p>
          <a:p>
            <a:pPr lvl="2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www.petri.com/managing-command-line-event-logs</a:t>
            </a:r>
            <a:r>
              <a:rPr lang="en-US" dirty="0" smtClean="0"/>
              <a:t> </a:t>
            </a:r>
          </a:p>
          <a:p>
            <a:pPr lvl="2"/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adminontherun.blogspot.com/2010/07/wevtutil-my-new-favorite-toy.html</a:t>
            </a:r>
            <a:endParaRPr lang="en-US" u="sng" dirty="0" smtClean="0"/>
          </a:p>
          <a:p>
            <a:pPr lvl="2"/>
            <a:r>
              <a:rPr lang="en-US" u="sng" dirty="0">
                <a:hlinkClick r:id="rId7"/>
              </a:rPr>
              <a:t>https://blogs.technet.microsoft.com/askds/2011/09/26/advanced-xml-filtering-in-the-windows-event-viewer</a:t>
            </a:r>
            <a:r>
              <a:rPr lang="en-US" u="sng" dirty="0" smtClean="0">
                <a:hlinkClick r:id="rId7"/>
              </a:rPr>
              <a:t>/</a:t>
            </a:r>
            <a:r>
              <a:rPr lang="en-US" u="sng" dirty="0" smtClean="0"/>
              <a:t> </a:t>
            </a:r>
          </a:p>
          <a:p>
            <a:pPr lvl="1"/>
            <a:r>
              <a:rPr lang="en-US" dirty="0" smtClean="0"/>
              <a:t>tracelog.exe</a:t>
            </a:r>
          </a:p>
          <a:p>
            <a:pPr lvl="2"/>
            <a:r>
              <a:rPr lang="en-US" u="sng" dirty="0">
                <a:hlinkClick r:id="rId8"/>
              </a:rPr>
              <a:t>https://</a:t>
            </a:r>
            <a:r>
              <a:rPr lang="en-US" u="sng" dirty="0" smtClean="0">
                <a:hlinkClick r:id="rId8"/>
              </a:rPr>
              <a:t>msdn.microsoft.com/windows/hardware/drivers/devtest/tracelog-command-syntax</a:t>
            </a:r>
            <a:endParaRPr lang="en-US" u="sng" dirty="0" smtClean="0"/>
          </a:p>
          <a:p>
            <a:pPr lvl="1"/>
            <a:r>
              <a:rPr lang="en-US" dirty="0" smtClean="0"/>
              <a:t>PowerShell speed issues</a:t>
            </a:r>
          </a:p>
          <a:p>
            <a:pPr lvl="2"/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www.happysysadm.com/2014/10/reading-large-text-files-with-powershell.html</a:t>
            </a:r>
            <a:r>
              <a:rPr lang="en-US" sz="2000" dirty="0" smtClean="0"/>
              <a:t> 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411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PowerShell speed issues (cont.)</a:t>
            </a:r>
          </a:p>
          <a:p>
            <a:pPr lvl="2"/>
            <a:r>
              <a:rPr lang="en-US" sz="1600" u="sng" dirty="0">
                <a:hlinkClick r:id="rId2"/>
              </a:rPr>
              <a:t>https://powershell.org/2013/10/21/why-get-content-aint-yer-friend/</a:t>
            </a:r>
            <a:endParaRPr lang="en-US" sz="1600" dirty="0"/>
          </a:p>
          <a:p>
            <a:pPr lvl="2"/>
            <a:r>
              <a:rPr lang="en-US" sz="1600" u="sng" dirty="0">
                <a:hlinkClick r:id="rId3"/>
              </a:rPr>
              <a:t>https://learn-powershell.net/2013/01/13/quick-hits-speed-up-some-of-your-commands-by-avoiding-the-pipeline/</a:t>
            </a:r>
            <a:endParaRPr lang="en-US" sz="1600" dirty="0"/>
          </a:p>
          <a:p>
            <a:pPr lvl="2"/>
            <a:r>
              <a:rPr lang="en-US" sz="1600" u="sng" dirty="0">
                <a:hlinkClick r:id="rId4"/>
              </a:rPr>
              <a:t>https://foxdeploy.com/2016/03/23/coding-for-speed/</a:t>
            </a:r>
            <a:endParaRPr lang="en-US" sz="1600" dirty="0"/>
          </a:p>
          <a:p>
            <a:pPr lvl="2"/>
            <a:r>
              <a:rPr lang="en-US" sz="1600" u="sng" dirty="0">
                <a:hlinkClick r:id="rId5"/>
              </a:rPr>
              <a:t>https://rkeithhill.wordpress.com/2008/03/02/nothings-perfect-including-powershell/</a:t>
            </a:r>
            <a:endParaRPr lang="en-US" sz="1600" dirty="0"/>
          </a:p>
          <a:p>
            <a:pPr lvl="2"/>
            <a:r>
              <a:rPr lang="en-US" sz="1600" u="sng" dirty="0">
                <a:hlinkClick r:id="rId6"/>
              </a:rPr>
              <a:t>https://thesurlyadmin.com/2015/06/01/read-text-files-faster-than-get-content/</a:t>
            </a:r>
            <a:endParaRPr lang="en-US" sz="1600" dirty="0"/>
          </a:p>
          <a:p>
            <a:pPr lvl="1"/>
            <a:r>
              <a:rPr lang="en-US" dirty="0" err="1" smtClean="0"/>
              <a:t>PassiveDNS</a:t>
            </a:r>
            <a:endParaRPr lang="en-US" dirty="0" smtClean="0"/>
          </a:p>
          <a:p>
            <a:pPr lvl="2"/>
            <a:r>
              <a:rPr lang="en-US" u="sng" dirty="0">
                <a:hlinkClick r:id="rId7"/>
              </a:rPr>
              <a:t>https://</a:t>
            </a:r>
            <a:r>
              <a:rPr lang="en-US" u="sng" dirty="0" smtClean="0">
                <a:hlinkClick r:id="rId7"/>
              </a:rPr>
              <a:t>github.com/gamelinux/passivedns</a:t>
            </a:r>
            <a:endParaRPr lang="en-US" u="sng" dirty="0" smtClean="0"/>
          </a:p>
          <a:p>
            <a:pPr lvl="1"/>
            <a:r>
              <a:rPr lang="en-US" dirty="0" err="1" smtClean="0"/>
              <a:t>DNStap</a:t>
            </a:r>
            <a:endParaRPr lang="en-US" dirty="0" smtClean="0"/>
          </a:p>
          <a:p>
            <a:pPr lvl="2"/>
            <a:r>
              <a:rPr lang="en-US" u="sng" dirty="0">
                <a:hlinkClick r:id="rId8"/>
              </a:rPr>
              <a:t>http://dnstap.info/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1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This was developed with a small/medium-sized Windows environment in mind.  Tested on:</a:t>
            </a:r>
          </a:p>
          <a:p>
            <a:pPr lvl="1"/>
            <a:r>
              <a:rPr lang="en-US" sz="2800" dirty="0" smtClean="0"/>
              <a:t>DNS-only server with ~1,000 clients</a:t>
            </a:r>
          </a:p>
          <a:p>
            <a:pPr lvl="1"/>
            <a:r>
              <a:rPr lang="en-US" sz="2800" dirty="0" smtClean="0"/>
              <a:t>DNS/Domain Controller with ~300 clients</a:t>
            </a:r>
          </a:p>
          <a:p>
            <a:r>
              <a:rPr lang="en-US" sz="3200" dirty="0" smtClean="0"/>
              <a:t>Some ideas presented here may scale, others may not</a:t>
            </a:r>
          </a:p>
          <a:p>
            <a:r>
              <a:rPr lang="en-US" sz="3200" dirty="0" smtClean="0"/>
              <a:t>Be careful running scheduled script</a:t>
            </a:r>
            <a:r>
              <a:rPr lang="en-US" sz="3200" dirty="0"/>
              <a:t>s</a:t>
            </a:r>
            <a:r>
              <a:rPr lang="en-US" sz="3200" dirty="0" smtClean="0"/>
              <a:t> on your Windows DNS server, *especially* if it is a Domain Controller</a:t>
            </a:r>
          </a:p>
          <a:p>
            <a:r>
              <a:rPr lang="en-US" sz="3200" dirty="0" smtClean="0"/>
              <a:t>Be careful saving logs on a DNS/DC…C:\ full is bad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555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72" y="1365504"/>
            <a:ext cx="5725668" cy="5136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24" y="262128"/>
            <a:ext cx="8814816" cy="1103376"/>
          </a:xfrm>
        </p:spPr>
        <p:txBody>
          <a:bodyPr>
            <a:normAutofit/>
          </a:bodyPr>
          <a:lstStyle/>
          <a:p>
            <a:r>
              <a:rPr lang="en-US" sz="5400" dirty="0" smtClean="0"/>
              <a:t>Network Architecture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31648" y="3672024"/>
            <a:ext cx="407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Need to monitor DNS here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>
            <a:off x="2267712" y="4195244"/>
            <a:ext cx="1840992" cy="47429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Maintain DNS Logs?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Identify malicious activity and identify outgoing CnC traffic</a:t>
            </a:r>
          </a:p>
          <a:p>
            <a:r>
              <a:rPr lang="en-US" sz="3200" dirty="0" smtClean="0"/>
              <a:t>DNS logs are extremely useful for incident response and forensics</a:t>
            </a:r>
          </a:p>
          <a:p>
            <a:r>
              <a:rPr lang="en-US" sz="3200" dirty="0"/>
              <a:t>Current </a:t>
            </a:r>
            <a:r>
              <a:rPr lang="en-US" sz="3200" dirty="0" smtClean="0"/>
              <a:t>Next Generation </a:t>
            </a:r>
            <a:r>
              <a:rPr lang="en-US" sz="3200" dirty="0"/>
              <a:t>Firewalls </a:t>
            </a:r>
            <a:r>
              <a:rPr lang="en-US" sz="3200" dirty="0" smtClean="0"/>
              <a:t>(NGFW) block </a:t>
            </a:r>
            <a:r>
              <a:rPr lang="en-US" sz="3200" dirty="0"/>
              <a:t>on DNS—works </a:t>
            </a:r>
            <a:r>
              <a:rPr lang="en-US" sz="3200" dirty="0" smtClean="0"/>
              <a:t>well so small environments may just use logs for forensics </a:t>
            </a:r>
            <a:endParaRPr lang="en-US" sz="3200" dirty="0"/>
          </a:p>
          <a:p>
            <a:r>
              <a:rPr lang="en-US" sz="3200" dirty="0" smtClean="0"/>
              <a:t>Examples:</a:t>
            </a:r>
          </a:p>
          <a:p>
            <a:pPr lvl="1"/>
            <a:r>
              <a:rPr lang="en-US" sz="2800" dirty="0" smtClean="0"/>
              <a:t>What client caused NGFW DNS block event?</a:t>
            </a:r>
          </a:p>
          <a:p>
            <a:pPr lvl="2"/>
            <a:r>
              <a:rPr lang="en-US" sz="2600" dirty="0" smtClean="0"/>
              <a:t>Need time, client IP, Query</a:t>
            </a:r>
          </a:p>
          <a:p>
            <a:pPr lvl="1"/>
            <a:r>
              <a:rPr lang="en-US" sz="2800" dirty="0" smtClean="0"/>
              <a:t>Who contacted IP </a:t>
            </a:r>
            <a:r>
              <a:rPr lang="en-US" sz="2800" dirty="0" err="1" smtClean="0"/>
              <a:t>w.x.y.z</a:t>
            </a:r>
            <a:r>
              <a:rPr lang="en-US" sz="2800" dirty="0" smtClean="0"/>
              <a:t>?  Who else is infected?</a:t>
            </a:r>
          </a:p>
          <a:p>
            <a:pPr lvl="2"/>
            <a:r>
              <a:rPr lang="en-US" sz="2600" dirty="0" smtClean="0"/>
              <a:t>Need time, client IP, Query, IP Resolved by Server</a:t>
            </a:r>
          </a:p>
        </p:txBody>
      </p:sp>
    </p:spTree>
    <p:extLst>
      <p:ext uri="{BB962C8B-B14F-4D97-AF65-F5344CB8AC3E}">
        <p14:creationId xmlns:p14="http://schemas.microsoft.com/office/powerpoint/2010/main" val="42824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9372600" cy="49409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Remember caveats about running scripts and saving logs on critical servers</a:t>
            </a:r>
          </a:p>
          <a:p>
            <a:r>
              <a:rPr lang="en-US" dirty="0" smtClean="0"/>
              <a:t>Windows log/debug access for Client IP, time, and Query is</a:t>
            </a:r>
          </a:p>
          <a:p>
            <a:pPr lvl="1"/>
            <a:r>
              <a:rPr lang="en-US" sz="3100" dirty="0" smtClean="0">
                <a:solidFill>
                  <a:srgbClr val="00B050"/>
                </a:solidFill>
              </a:rPr>
              <a:t>SIMPLE</a:t>
            </a:r>
          </a:p>
          <a:p>
            <a:r>
              <a:rPr lang="en-US" dirty="0" smtClean="0"/>
              <a:t>Windows log/debug access for </a:t>
            </a:r>
            <a:r>
              <a:rPr lang="en-US" u="sng" dirty="0" smtClean="0"/>
              <a:t>Resolved IP </a:t>
            </a:r>
            <a:r>
              <a:rPr lang="en-US" dirty="0" smtClean="0"/>
              <a:t>(address returned by server) is</a:t>
            </a:r>
          </a:p>
          <a:p>
            <a:pPr lvl="1"/>
            <a:r>
              <a:rPr lang="en-US" sz="3100" dirty="0" smtClean="0">
                <a:solidFill>
                  <a:srgbClr val="FF0000"/>
                </a:solidFill>
              </a:rPr>
              <a:t>DIFFICULT</a:t>
            </a:r>
          </a:p>
          <a:p>
            <a:r>
              <a:rPr lang="en-US" dirty="0" smtClean="0"/>
              <a:t>PowerShell is very slow if large files (like log files) get into the pipeline</a:t>
            </a:r>
          </a:p>
          <a:p>
            <a:r>
              <a:rPr lang="en-US" u="sng" dirty="0" smtClean="0"/>
              <a:t>Best solution </a:t>
            </a:r>
            <a:r>
              <a:rPr lang="en-US" dirty="0" smtClean="0"/>
              <a:t>is to monitor private DNS/DC traffic with an Ethernet tap or Cisco span port to a separate box.</a:t>
            </a:r>
          </a:p>
          <a:p>
            <a:pPr lvl="1"/>
            <a:r>
              <a:rPr lang="en-US" dirty="0" smtClean="0"/>
              <a:t>Captures both Query and Resolved IP</a:t>
            </a:r>
          </a:p>
          <a:p>
            <a:pPr lvl="1"/>
            <a:r>
              <a:rPr lang="en-US" dirty="0" smtClean="0"/>
              <a:t>Box can be small</a:t>
            </a:r>
          </a:p>
          <a:p>
            <a:pPr lvl="1"/>
            <a:r>
              <a:rPr lang="en-US" dirty="0" smtClean="0"/>
              <a:t>Removes risk of taking down DNS/DC server (Résumé Generating Event (RGE))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857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1"/>
            <a:ext cx="9372600" cy="4794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“For </a:t>
            </a:r>
            <a:r>
              <a:rPr lang="en-US" dirty="0"/>
              <a:t>a while now, I've recommended moving completely away from server-specific implementations for DNS logging and moving to something closer to internal passive DNS logs.  Depending on the volume of traffic, a tap feeding a system running even a very tiny logger like (wait for it) "</a:t>
            </a:r>
            <a:r>
              <a:rPr lang="en-US" dirty="0" err="1"/>
              <a:t>PassiveDNS</a:t>
            </a:r>
            <a:r>
              <a:rPr lang="en-US" dirty="0"/>
              <a:t>"[1] gives you normalized, easy-to-parse text logs of each DNS query and response.  I like this utility because it also runs against a pcap file.  This particular passive DNS logging implementation also uses a BPF via </a:t>
            </a:r>
            <a:r>
              <a:rPr lang="en-US" dirty="0" err="1"/>
              <a:t>libpcap</a:t>
            </a:r>
            <a:r>
              <a:rPr lang="en-US" dirty="0"/>
              <a:t> to reduce data to just port 53, so it's quite efficient, even at high volumes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Phil Hagen, Author, SANS Network Forensics</a:t>
            </a:r>
          </a:p>
          <a:p>
            <a:pPr lvl="1"/>
            <a:r>
              <a:rPr lang="en-US" dirty="0" smtClean="0"/>
              <a:t>[</a:t>
            </a:r>
            <a:r>
              <a:rPr lang="en-US" dirty="0"/>
              <a:t>1] https://github.com/gamelinux/passivedns</a:t>
            </a:r>
            <a:endParaRPr lang="en-US" dirty="0" smtClean="0"/>
          </a:p>
          <a:p>
            <a:r>
              <a:rPr lang="en-US" dirty="0" smtClean="0"/>
              <a:t>“Personally</a:t>
            </a:r>
            <a:r>
              <a:rPr lang="en-US" dirty="0"/>
              <a:t>, I think most orgs would be better off using </a:t>
            </a:r>
            <a:r>
              <a:rPr lang="en-US" dirty="0" err="1"/>
              <a:t>PassiveDNS</a:t>
            </a:r>
            <a:r>
              <a:rPr lang="en-US" dirty="0"/>
              <a:t> or similar, if only to avoid the performance impact on the DNS server, especially when that DNS server is also a domain controller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r>
              <a:rPr lang="en-US" dirty="0" smtClean="0"/>
              <a:t>Jason Fossen, Author, SANS </a:t>
            </a:r>
            <a:r>
              <a:rPr lang="en-US" dirty="0"/>
              <a:t>Securing Windows and PowerShell </a:t>
            </a:r>
            <a:r>
              <a:rPr lang="en-US" dirty="0" smtClean="0"/>
              <a:t>Automation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Weeds—Trying to prove SANS wrong…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My goal was to build a Windows DNS logging infrastructure</a:t>
            </a:r>
          </a:p>
          <a:p>
            <a:r>
              <a:rPr lang="en-US" sz="3200" dirty="0" smtClean="0"/>
              <a:t>Use only tools built in to Windows</a:t>
            </a:r>
          </a:p>
          <a:p>
            <a:r>
              <a:rPr lang="en-US" sz="3200" dirty="0" smtClean="0"/>
              <a:t>Results:  It sort of works, resolved IP is still in work</a:t>
            </a:r>
          </a:p>
          <a:p>
            <a:r>
              <a:rPr lang="en-US" sz="3200" dirty="0" smtClean="0"/>
              <a:t>Windows DNS logs get large in a hurry, process slowly</a:t>
            </a:r>
          </a:p>
          <a:p>
            <a:r>
              <a:rPr lang="en-US" sz="3200" dirty="0" smtClean="0"/>
              <a:t>We’ll go through the options with logging on the Windows server, but will show that SANS is probably right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854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39AFE29C-5BDA-42CB-9020-E960931A8E20}" vid="{6EE91DE2-A888-472A-92BA-F2E5BD5D46A2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30C5B9-1E5F-4356-968E-2FC64955BF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1910</TotalTime>
  <Words>1913</Words>
  <Application>Microsoft Office PowerPoint</Application>
  <PresentationFormat>Widescreen</PresentationFormat>
  <Paragraphs>251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Wingdings</vt:lpstr>
      <vt:lpstr>Wireframe Building 16x9</vt:lpstr>
      <vt:lpstr>DNS Log Monitoring in a Windows Environment</vt:lpstr>
      <vt:lpstr>Slides, script snippets and sample log files</vt:lpstr>
      <vt:lpstr>DNS Log Monitoring Windows Environment</vt:lpstr>
      <vt:lpstr>Caveats</vt:lpstr>
      <vt:lpstr>Network Architecture</vt:lpstr>
      <vt:lpstr>Why Maintain DNS Logs?</vt:lpstr>
      <vt:lpstr>Executive Summary</vt:lpstr>
      <vt:lpstr>Quotes</vt:lpstr>
      <vt:lpstr>Into the Weeds—Trying to prove SANS wrong…</vt:lpstr>
      <vt:lpstr>Side Note: Powershell and Large log files</vt:lpstr>
      <vt:lpstr>DNS Server Debug files (Legacy)</vt:lpstr>
      <vt:lpstr>Configuring DNS Debug</vt:lpstr>
      <vt:lpstr>DNS Debug Parsing script (1)</vt:lpstr>
      <vt:lpstr>DNS Debug Parsing script (2)</vt:lpstr>
      <vt:lpstr>DNS Debug notes</vt:lpstr>
      <vt:lpstr>DNS Detailed Debug Logs (Legacy)</vt:lpstr>
      <vt:lpstr>DNS Detailed Debug log configuration—if you must</vt:lpstr>
      <vt:lpstr>Event log: DNS Server analytical log</vt:lpstr>
      <vt:lpstr>DNS-Server Analytical Logs, but…</vt:lpstr>
      <vt:lpstr>DNS-Server Analytical Logs, but…(2)</vt:lpstr>
      <vt:lpstr>wevtutil.exe works (1)</vt:lpstr>
      <vt:lpstr>wevtutil.exe works (2)</vt:lpstr>
      <vt:lpstr>wevtutil Log, Method 1</vt:lpstr>
      <vt:lpstr>Wevtutil Log method 1 (2)</vt:lpstr>
      <vt:lpstr>Wevtutil Method 2</vt:lpstr>
      <vt:lpstr>Wevtutil Method 3</vt:lpstr>
      <vt:lpstr>Analytic Log Notes</vt:lpstr>
      <vt:lpstr>Passivedns</vt:lpstr>
      <vt:lpstr>Passivedns network test</vt:lpstr>
      <vt:lpstr>Passivedns Notes</vt:lpstr>
      <vt:lpstr>Summary</vt:lpstr>
      <vt:lpstr>References</vt:lpstr>
      <vt:lpstr>References (2)</vt:lpstr>
      <vt:lpstr>References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John York</dc:creator>
  <cp:lastModifiedBy>John York</cp:lastModifiedBy>
  <cp:revision>95</cp:revision>
  <dcterms:created xsi:type="dcterms:W3CDTF">2017-03-07T16:39:23Z</dcterms:created>
  <dcterms:modified xsi:type="dcterms:W3CDTF">2017-03-16T14:39:46Z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