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Cabin"/>
      <p:regular r:id="rId25"/>
      <p:bold r:id="rId26"/>
      <p:italic r:id="rId27"/>
      <p:boldItalic r:id="rId28"/>
    </p:embeddedFont>
    <p:embeddedFont>
      <p:font typeface="Quattrocento Sans"/>
      <p:regular r:id="rId29"/>
      <p:bold r:id="rId30"/>
      <p:italic r:id="rId31"/>
      <p:boldItalic r:id="rId32"/>
    </p:embeddedFont>
    <p:embeddedFont>
      <p:font typeface="Century Gothic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gN9+jVrDB12CmULk3vAFV5Vf4u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F8CE57-5A26-4987-B164-1A19D94D12E0}">
  <a:tblStyle styleId="{EAF8CE57-5A26-4987-B164-1A19D94D12E0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2E7E6"/>
          </a:solidFill>
        </a:fill>
      </a:tcStyle>
    </a:wholeTbl>
    <a:band1H>
      <a:tcTxStyle/>
      <a:tcStyle>
        <a:fill>
          <a:solidFill>
            <a:srgbClr val="E3CACA"/>
          </a:solidFill>
        </a:fill>
      </a:tcStyle>
    </a:band1H>
    <a:band2H>
      <a:tcTxStyle/>
    </a:band2H>
    <a:band1V>
      <a:tcTxStyle/>
      <a:tcStyle>
        <a:fill>
          <a:solidFill>
            <a:srgbClr val="E3CA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bin-bold.fntdata"/><Relationship Id="rId25" Type="http://schemas.openxmlformats.org/officeDocument/2006/relationships/font" Target="fonts/Cabin-regular.fntdata"/><Relationship Id="rId28" Type="http://schemas.openxmlformats.org/officeDocument/2006/relationships/font" Target="fonts/Cabin-boldItalic.fntdata"/><Relationship Id="rId27" Type="http://schemas.openxmlformats.org/officeDocument/2006/relationships/font" Target="fonts/Cabin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Quattrocento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QuattrocentoSans-italic.fntdata"/><Relationship Id="rId30" Type="http://schemas.openxmlformats.org/officeDocument/2006/relationships/font" Target="fonts/QuattrocentoSans-bold.fntdata"/><Relationship Id="rId11" Type="http://schemas.openxmlformats.org/officeDocument/2006/relationships/slide" Target="slides/slide6.xml"/><Relationship Id="rId33" Type="http://schemas.openxmlformats.org/officeDocument/2006/relationships/font" Target="fonts/CenturyGothic-regular.fntdata"/><Relationship Id="rId10" Type="http://schemas.openxmlformats.org/officeDocument/2006/relationships/slide" Target="slides/slide5.xml"/><Relationship Id="rId32" Type="http://schemas.openxmlformats.org/officeDocument/2006/relationships/font" Target="fonts/QuattrocentoSans-boldItalic.fntdata"/><Relationship Id="rId13" Type="http://schemas.openxmlformats.org/officeDocument/2006/relationships/slide" Target="slides/slide8.xml"/><Relationship Id="rId35" Type="http://schemas.openxmlformats.org/officeDocument/2006/relationships/font" Target="fonts/CenturyGothic-italic.fntdata"/><Relationship Id="rId12" Type="http://schemas.openxmlformats.org/officeDocument/2006/relationships/slide" Target="slides/slide7.xml"/><Relationship Id="rId34" Type="http://schemas.openxmlformats.org/officeDocument/2006/relationships/font" Target="fonts/CenturyGothic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CenturyGothic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121704bb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121704b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29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8" name="Google Shape;78;p2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0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4" name="Google Shape;84;p3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1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0" name="Google Shape;90;p31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3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  <p:sp>
        <p:nvSpPr>
          <p:cNvPr id="94" name="Google Shape;94;p3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31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2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2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3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3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5" name="Google Shape;105;p33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6" name="Google Shape;106;p33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7" name="Google Shape;107;p33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8" name="Google Shape;108;p33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33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0" name="Google Shape;110;p33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33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3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4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8" name="Google Shape;118;p34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34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0" name="Google Shape;120;p34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1" name="Google Shape;121;p34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34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3" name="Google Shape;123;p34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4" name="Google Shape;124;p34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5" name="Google Shape;125;p34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26" name="Google Shape;126;p34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34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3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5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3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6"/>
          <p:cNvSpPr txBox="1"/>
          <p:nvPr>
            <p:ph idx="1" type="body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3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26" name="Google Shape;26;p21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27" name="Google Shape;27;p2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2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3" name="Google Shape;63;p27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4" name="Google Shape;64;p2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8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2.xml"/><Relationship Id="rId1" Type="http://schemas.openxmlformats.org/officeDocument/2006/relationships/image" Target="../media/image8.png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9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9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9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19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9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menti.com/uwat38rkfk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padlet.com/salladem/5diljpizihasumgt" TargetMode="External"/><Relationship Id="rId4" Type="http://schemas.openxmlformats.org/officeDocument/2006/relationships/hyperlink" Target="https://padlet.com/salladem/5diljpizihasumgt" TargetMode="External"/><Relationship Id="rId5" Type="http://schemas.openxmlformats.org/officeDocument/2006/relationships/hyperlink" Target="https://padlet.com/salladem/5diljpizihasumg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vimeo.com/489633115" TargetMode="External"/><Relationship Id="rId4" Type="http://schemas.openxmlformats.org/officeDocument/2006/relationships/hyperlink" Target="https://vimeo.com/489633217" TargetMode="External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kFvBd9gLHgw&amp;feature=youtu.be&amp;ab_channel=AddictionPolicyForum" TargetMode="External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addictionpolicy.org/post/opioid-prevention-campaign-toolkit" TargetMode="External"/><Relationship Id="rId4" Type="http://schemas.openxmlformats.org/officeDocument/2006/relationships/hyperlink" Target="https://www.youtube.com/watch?v=4Izw5q8DRNw&amp;feature=youtu.be&amp;fbclid=IwAR3cKP_OF6gZWTy96fppwNWd8MaeuaodhmlvtSku0oqOnLnaWOXadLq3wSA&amp;ab_channel=AddictionPolicyForu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"/>
          <p:cNvPicPr preferRelativeResize="0"/>
          <p:nvPr/>
        </p:nvPicPr>
        <p:blipFill rotWithShape="1">
          <a:blip r:embed="rId3">
            <a:alphaModFix/>
          </a:blip>
          <a:srcRect b="-1" l="0" r="34430" t="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/>
          <p:nvPr>
            <p:ph type="ctrTitle"/>
          </p:nvPr>
        </p:nvSpPr>
        <p:spPr>
          <a:xfrm>
            <a:off x="178904" y="2950387"/>
            <a:ext cx="3853069" cy="3531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300"/>
              <a:buFont typeface="Century Gothic"/>
              <a:buNone/>
            </a:pPr>
            <a:r>
              <a:rPr lang="en-US" sz="5300"/>
              <a:t>AHL December 2020</a:t>
            </a:r>
            <a:endParaRPr/>
          </a:p>
        </p:txBody>
      </p:sp>
      <p:sp>
        <p:nvSpPr>
          <p:cNvPr id="149" name="Google Shape;149;p1"/>
          <p:cNvSpPr txBox="1"/>
          <p:nvPr>
            <p:ph idx="1" type="subTitle"/>
          </p:nvPr>
        </p:nvSpPr>
        <p:spPr>
          <a:xfrm>
            <a:off x="642026" y="525970"/>
            <a:ext cx="2937753" cy="1600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481" y="460464"/>
            <a:ext cx="2883297" cy="279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If…then…with measurable interim and long term results.</a:t>
            </a:r>
            <a:endParaRPr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927789" y="3035399"/>
            <a:ext cx="10332455" cy="2412247"/>
            <a:chOff x="5757" y="1261265"/>
            <a:chExt cx="10332455" cy="2412247"/>
          </a:xfrm>
        </p:grpSpPr>
        <p:sp>
          <p:nvSpPr>
            <p:cNvPr id="207" name="Google Shape;207;p10"/>
            <p:cNvSpPr/>
            <p:nvPr/>
          </p:nvSpPr>
          <p:spPr>
            <a:xfrm>
              <a:off x="5757" y="1261266"/>
              <a:ext cx="2010205" cy="2412246"/>
            </a:xfrm>
            <a:prstGeom prst="roundRect">
              <a:avLst>
                <a:gd fmla="val 5000" name="adj"/>
              </a:avLst>
            </a:prstGeom>
            <a:solidFill>
              <a:srgbClr val="B0121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0"/>
            <p:cNvSpPr txBox="1"/>
            <p:nvPr/>
          </p:nvSpPr>
          <p:spPr>
            <a:xfrm rot="-5400000">
              <a:off x="-782242" y="2049266"/>
              <a:ext cx="1978042" cy="402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entury Gothic"/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407798" y="1261266"/>
              <a:ext cx="1497602" cy="2412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0"/>
            <p:cNvSpPr txBox="1"/>
            <p:nvPr/>
          </p:nvSpPr>
          <p:spPr>
            <a:xfrm>
              <a:off x="407798" y="1261266"/>
              <a:ext cx="1497602" cy="2412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72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If this is the problem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(Underage Drinking)</a:t>
              </a: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2086320" y="1261266"/>
              <a:ext cx="2010205" cy="2412246"/>
            </a:xfrm>
            <a:prstGeom prst="roundRect">
              <a:avLst>
                <a:gd fmla="val 5000" name="adj"/>
              </a:avLst>
            </a:prstGeom>
            <a:solidFill>
              <a:srgbClr val="B0121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0"/>
            <p:cNvSpPr txBox="1"/>
            <p:nvPr/>
          </p:nvSpPr>
          <p:spPr>
            <a:xfrm rot="-5400000">
              <a:off x="1298319" y="2049266"/>
              <a:ext cx="1978042" cy="402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entury Gothic"/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5400000">
              <a:off x="1919006" y="3179761"/>
              <a:ext cx="354730" cy="301530"/>
            </a:xfrm>
            <a:prstGeom prst="flowChartExtract">
              <a:avLst/>
            </a:prstGeom>
            <a:solidFill>
              <a:schemeClr val="lt1"/>
            </a:solidFill>
            <a:ln cap="rnd" cmpd="sng" w="19050">
              <a:solidFill>
                <a:srgbClr val="B012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4166882" y="1261266"/>
              <a:ext cx="2010205" cy="2412246"/>
            </a:xfrm>
            <a:prstGeom prst="roundRect">
              <a:avLst>
                <a:gd fmla="val 5000" name="adj"/>
              </a:avLst>
            </a:prstGeom>
            <a:solidFill>
              <a:srgbClr val="B0121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0"/>
            <p:cNvSpPr txBox="1"/>
            <p:nvPr/>
          </p:nvSpPr>
          <p:spPr>
            <a:xfrm rot="-5400000">
              <a:off x="3378882" y="2049266"/>
              <a:ext cx="1978042" cy="402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entury Gothic"/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 rot="5400000">
              <a:off x="3999568" y="3179761"/>
              <a:ext cx="354730" cy="301530"/>
            </a:xfrm>
            <a:prstGeom prst="flowChartExtract">
              <a:avLst/>
            </a:prstGeom>
            <a:solidFill>
              <a:schemeClr val="lt1"/>
            </a:solidFill>
            <a:ln cap="rnd" cmpd="sng" w="19050">
              <a:solidFill>
                <a:srgbClr val="B012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4568923" y="1261266"/>
              <a:ext cx="1497602" cy="2412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0"/>
            <p:cNvSpPr txBox="1"/>
            <p:nvPr/>
          </p:nvSpPr>
          <p:spPr>
            <a:xfrm>
              <a:off x="4568923" y="1261266"/>
              <a:ext cx="1497602" cy="2412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72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 this is why it’s happen in Lynnfield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(Local Condition)</a:t>
              </a:r>
              <a:endParaRPr/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6247445" y="1261266"/>
              <a:ext cx="2010205" cy="2412246"/>
            </a:xfrm>
            <a:prstGeom prst="roundRect">
              <a:avLst>
                <a:gd fmla="val 5000" name="adj"/>
              </a:avLst>
            </a:prstGeom>
            <a:solidFill>
              <a:srgbClr val="B0121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0"/>
            <p:cNvSpPr txBox="1"/>
            <p:nvPr/>
          </p:nvSpPr>
          <p:spPr>
            <a:xfrm rot="-5400000">
              <a:off x="5459444" y="2049266"/>
              <a:ext cx="1978042" cy="402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entury Gothic"/>
                <a:buNone/>
              </a:pPr>
              <a:r>
                <a:rPr lang="en-US" sz="23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 rot="5400000">
              <a:off x="6080131" y="3179761"/>
              <a:ext cx="354730" cy="301530"/>
            </a:xfrm>
            <a:prstGeom prst="flowChartExtract">
              <a:avLst/>
            </a:prstGeom>
            <a:solidFill>
              <a:schemeClr val="lt1"/>
            </a:solidFill>
            <a:ln cap="rnd" cmpd="sng" w="19050">
              <a:solidFill>
                <a:srgbClr val="B012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6649486" y="1261266"/>
              <a:ext cx="1497602" cy="2412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0"/>
            <p:cNvSpPr txBox="1"/>
            <p:nvPr/>
          </p:nvSpPr>
          <p:spPr>
            <a:xfrm>
              <a:off x="6649486" y="1261266"/>
              <a:ext cx="1497602" cy="2412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72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 research shows this strategy is effective to address this condition</a:t>
              </a: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8328007" y="1261266"/>
              <a:ext cx="2010205" cy="2412246"/>
            </a:xfrm>
            <a:prstGeom prst="roundRect">
              <a:avLst>
                <a:gd fmla="val 5000" name="adj"/>
              </a:avLst>
            </a:prstGeom>
            <a:solidFill>
              <a:srgbClr val="B0121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0"/>
            <p:cNvSpPr txBox="1"/>
            <p:nvPr/>
          </p:nvSpPr>
          <p:spPr>
            <a:xfrm rot="-5400000">
              <a:off x="7540007" y="2049266"/>
              <a:ext cx="1978042" cy="402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02225" wrap="square" tIns="788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entury Gothic"/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 rot="5400000">
              <a:off x="8160693" y="3179761"/>
              <a:ext cx="354730" cy="301530"/>
            </a:xfrm>
            <a:prstGeom prst="flowChartExtract">
              <a:avLst/>
            </a:prstGeom>
            <a:solidFill>
              <a:schemeClr val="lt1"/>
            </a:solidFill>
            <a:ln cap="rnd" cmpd="sng" w="19050">
              <a:solidFill>
                <a:srgbClr val="B012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7" name="Google Shape;227;p10"/>
          <p:cNvSpPr txBox="1"/>
          <p:nvPr/>
        </p:nvSpPr>
        <p:spPr>
          <a:xfrm>
            <a:off x="9447143" y="2996648"/>
            <a:ext cx="181886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Then we have Success!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Long Term Impact  = Reduce Underage Drinking</a:t>
            </a:r>
            <a:endParaRPr/>
          </a:p>
        </p:txBody>
      </p:sp>
      <p:sp>
        <p:nvSpPr>
          <p:cNvPr id="228" name="Google Shape;228;p10"/>
          <p:cNvSpPr txBox="1"/>
          <p:nvPr/>
        </p:nvSpPr>
        <p:spPr>
          <a:xfrm>
            <a:off x="3279913" y="3174664"/>
            <a:ext cx="161510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we determine the route cause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/>
          <p:nvPr>
            <p:ph type="title"/>
          </p:nvPr>
        </p:nvSpPr>
        <p:spPr>
          <a:xfrm>
            <a:off x="1033569" y="289985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3600"/>
              <a:t>What do think of when you think of underage drinking in Lynnfield now? </a:t>
            </a:r>
            <a:br>
              <a:rPr lang="en-US" sz="3600"/>
            </a:br>
            <a:endParaRPr sz="3600"/>
          </a:p>
        </p:txBody>
      </p:sp>
      <p:sp>
        <p:nvSpPr>
          <p:cNvPr id="234" name="Google Shape;234;p11"/>
          <p:cNvSpPr txBox="1"/>
          <p:nvPr>
            <p:ph idx="1" type="body"/>
          </p:nvPr>
        </p:nvSpPr>
        <p:spPr>
          <a:xfrm>
            <a:off x="1033587" y="1994018"/>
            <a:ext cx="8946600" cy="4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►"/>
            </a:pPr>
            <a:r>
              <a:rPr lang="en-US" sz="2800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https://www.menti.com/uwat38rkfk</a:t>
            </a:r>
            <a:endParaRPr sz="2800">
              <a:solidFill>
                <a:srgbClr val="FFFFFF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449" y="284551"/>
            <a:ext cx="4716672" cy="628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9881" y="284551"/>
            <a:ext cx="4716672" cy="62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/>
          <p:nvPr/>
        </p:nvSpPr>
        <p:spPr>
          <a:xfrm>
            <a:off x="3169404" y="511445"/>
            <a:ext cx="3657599" cy="1712562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rnd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4099302" y="798163"/>
            <a:ext cx="220850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 ha! Root causes are the same in every community. </a:t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3675166" y="2450901"/>
            <a:ext cx="3120840" cy="1511084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accent3"/>
          </a:solidFill>
          <a:ln cap="rnd" cmpd="sng" w="19050">
            <a:solidFill>
              <a:srgbClr val="800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local conditions are specific to each Community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866899" y="203752"/>
            <a:ext cx="8458201" cy="634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61" y="44316"/>
            <a:ext cx="8776252" cy="678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Strategy Brainstorm</a:t>
            </a:r>
            <a:endParaRPr/>
          </a:p>
        </p:txBody>
      </p:sp>
      <p:graphicFrame>
        <p:nvGraphicFramePr>
          <p:cNvPr id="259" name="Google Shape;259;p15"/>
          <p:cNvGraphicFramePr/>
          <p:nvPr/>
        </p:nvGraphicFramePr>
        <p:xfrm>
          <a:off x="1466091" y="170456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{EAF8CE57-5A26-4987-B164-1A19D94D12E0}</a:tableStyleId>
              </a:tblPr>
              <a:tblGrid>
                <a:gridCol w="2241250"/>
                <a:gridCol w="2241250"/>
                <a:gridCol w="2244725"/>
                <a:gridCol w="2237800"/>
              </a:tblGrid>
              <a:tr h="380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GROUP 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GROUP 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GROUP 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Group 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Local Condition 1a:  </a:t>
                      </a:r>
                      <a:b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Parents provide alcohol to youth at post-prom parties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Local Condition 1b:  </a:t>
                      </a:r>
                      <a:b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Adults drink at school-sponsored sporting events </a:t>
                      </a:r>
                      <a:b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and model inappropriate use of alcohol in front of youth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Local Condition 2a:  </a:t>
                      </a:r>
                      <a:b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Family restaurants at the outdoor retail center </a:t>
                      </a:r>
                      <a:b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and local convenience/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liquor stores sell alcohol to minors</a:t>
                      </a:r>
                      <a:endParaRPr sz="18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Local Condition 2b:  </a:t>
                      </a:r>
                      <a:b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1" lang="en-US" sz="18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Youth are obtaining alcohol from older siblings/peers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Padlet</a:t>
            </a:r>
            <a:endParaRPr/>
          </a:p>
        </p:txBody>
      </p:sp>
      <p:sp>
        <p:nvSpPr>
          <p:cNvPr id="265" name="Google Shape;265;p16"/>
          <p:cNvSpPr txBox="1"/>
          <p:nvPr>
            <p:ph idx="1" type="body"/>
          </p:nvPr>
        </p:nvSpPr>
        <p:spPr>
          <a:xfrm>
            <a:off x="1104274" y="1433026"/>
            <a:ext cx="9888900" cy="4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81000" lvl="0" marL="342900" rtl="0" algn="l">
              <a:spcBef>
                <a:spcPts val="1000"/>
              </a:spcBef>
              <a:spcAft>
                <a:spcPts val="0"/>
              </a:spcAft>
              <a:buSzPts val="2200"/>
              <a:buChar char="►"/>
            </a:pPr>
            <a:r>
              <a:rPr lang="en-US" sz="26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https://padlet.com/salladem/5diljpizihasum</a:t>
            </a:r>
            <a:r>
              <a:rPr lang="en-US" sz="26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gt</a:t>
            </a:r>
            <a:endParaRPr sz="26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0000"/>
                </a:solidFill>
              </a:rPr>
              <a:t>Clink the link below to see strategies members came up with to address specific local conditions. </a:t>
            </a:r>
            <a:endParaRPr sz="2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highlight>
                <a:srgbClr val="FFFFFF"/>
              </a:highlight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https://padlet.com/salladem/5diljpizihasumgt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What Can We Do To Reduce Underage Drinking?</a:t>
            </a:r>
            <a:endParaRPr/>
          </a:p>
        </p:txBody>
      </p:sp>
      <p:sp>
        <p:nvSpPr>
          <p:cNvPr id="271" name="Google Shape;271;p17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Individual</a:t>
            </a:r>
            <a:endParaRPr/>
          </a:p>
        </p:txBody>
      </p:sp>
      <p:sp>
        <p:nvSpPr>
          <p:cNvPr id="272" name="Google Shape;272;p17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  <a:endParaRPr/>
          </a:p>
        </p:txBody>
      </p:sp>
      <p:sp>
        <p:nvSpPr>
          <p:cNvPr id="273" name="Google Shape;273;p17"/>
          <p:cNvSpPr txBox="1"/>
          <p:nvPr>
            <p:ph idx="2" type="body"/>
          </p:nvPr>
        </p:nvSpPr>
        <p:spPr>
          <a:xfrm>
            <a:off x="462170" y="2514599"/>
            <a:ext cx="5037481" cy="4169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Pts val="1800"/>
              <a:buNone/>
            </a:pPr>
            <a:r>
              <a:t/>
            </a:r>
            <a:endParaRPr sz="1125">
              <a:solidFill>
                <a:srgbClr val="26262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Provide Information/Education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</a:rPr>
              <a:t>Evidence based curriculum-School Based Health Ed.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Sticker </a:t>
            </a:r>
            <a:r>
              <a:rPr lang="en-US" sz="1875">
                <a:solidFill>
                  <a:srgbClr val="C1E9EC"/>
                </a:solidFill>
              </a:rPr>
              <a:t>Shock Campaign</a:t>
            </a:r>
            <a:endParaRPr sz="1875">
              <a:solidFill>
                <a:srgbClr val="C1E9E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Enhance Skills/Early Intervention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Alternative to Suspension</a:t>
            </a:r>
            <a:endParaRPr/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Provide Supports/Healthy Alternatives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</a:rPr>
              <a:t>Youth Program/ATI</a:t>
            </a:r>
            <a:endParaRPr sz="1875">
              <a:solidFill>
                <a:srgbClr val="C1E9E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125"/>
          </a:p>
        </p:txBody>
      </p:sp>
      <p:sp>
        <p:nvSpPr>
          <p:cNvPr id="274" name="Google Shape;274;p17"/>
          <p:cNvSpPr txBox="1"/>
          <p:nvPr>
            <p:ph idx="4" type="body"/>
          </p:nvPr>
        </p:nvSpPr>
        <p:spPr>
          <a:xfrm>
            <a:off x="5654495" y="2514600"/>
            <a:ext cx="5037481" cy="4278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Change Norms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</a:rPr>
              <a:t>ATI Campaign/Parents?</a:t>
            </a:r>
            <a:endParaRPr sz="1875">
              <a:solidFill>
                <a:srgbClr val="C1E9E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Alter Access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</a:rPr>
              <a:t>Pledge/Recognition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Enforcement-Education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750">
                <a:solidFill>
                  <a:srgbClr val="C1E9E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Responsible Alcohol Sales Training</a:t>
            </a:r>
            <a:endParaRPr/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Change Physical Design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C1E9E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Signage ? </a:t>
            </a:r>
            <a:endParaRPr/>
          </a:p>
          <a:p>
            <a:pPr indent="-2667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Modify/Change Policies</a:t>
            </a:r>
            <a:endParaRPr/>
          </a:p>
          <a:p>
            <a:pPr indent="-26670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2400"/>
              <a:buFont typeface="Arial"/>
              <a:buChar char="•"/>
            </a:pPr>
            <a:r>
              <a:rPr lang="en-US" sz="1875">
                <a:solidFill>
                  <a:srgbClr val="86D1D8"/>
                </a:solidFill>
              </a:rPr>
              <a:t>Social Host (?)</a:t>
            </a:r>
            <a:endParaRPr sz="1875">
              <a:solidFill>
                <a:srgbClr val="86D1D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125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229" y="232209"/>
            <a:ext cx="6393600" cy="6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/>
          <p:nvPr/>
        </p:nvSpPr>
        <p:spPr>
          <a:xfrm>
            <a:off x="7697325" y="655100"/>
            <a:ext cx="3828300" cy="5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Business pledge to prevent sales to minors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Receive public recognition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Mailed out this Month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 Communicated through Market Street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Need to do one on one follow up in January law enforcement partners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***Member Roles: Above The Influence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-Member Agencies volunteer to do an Above the Influence Activity!!!</a:t>
            </a: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****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b121704bbd_0_0"/>
          <p:cNvSpPr txBox="1"/>
          <p:nvPr>
            <p:ph idx="1" type="body"/>
          </p:nvPr>
        </p:nvSpPr>
        <p:spPr>
          <a:xfrm>
            <a:off x="1103312" y="2052918"/>
            <a:ext cx="8946600" cy="419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/>
              <a:t>HAPPY HOLIDAY’s </a:t>
            </a:r>
            <a:endParaRPr sz="4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/>
              <a:t>Please Join us Networking Time!</a:t>
            </a:r>
            <a:endParaRPr sz="4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/>
              <a:t>10 to 10:30</a:t>
            </a:r>
            <a:endParaRPr sz="4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581" y="188844"/>
            <a:ext cx="4926942" cy="637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6210" y="226358"/>
            <a:ext cx="4527627" cy="6338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8335" y="226253"/>
            <a:ext cx="4948200" cy="64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747" y="257909"/>
            <a:ext cx="4557933" cy="638110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>
            <p:ph idx="2" type="body"/>
          </p:nvPr>
        </p:nvSpPr>
        <p:spPr>
          <a:xfrm>
            <a:off x="5929533" y="257909"/>
            <a:ext cx="5718516" cy="6049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b="1" lang="en-US" sz="3200">
                <a:solidFill>
                  <a:schemeClr val="accent4"/>
                </a:solidFill>
              </a:rPr>
              <a:t>December 14-23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lang="en-US" sz="3200">
                <a:solidFill>
                  <a:schemeClr val="accent4"/>
                </a:solidFill>
              </a:rPr>
              <a:t>Drop off Sites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2560"/>
              <a:buFont typeface="Century Gothic"/>
              <a:buAutoNum type="arabicPeriod"/>
            </a:pPr>
            <a:r>
              <a:rPr b="1" lang="en-US" sz="3200"/>
              <a:t>Community Schools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2560"/>
              <a:buFont typeface="Century Gothic"/>
              <a:buAutoNum type="arabicPeriod"/>
            </a:pPr>
            <a:r>
              <a:rPr b="1" lang="en-US" sz="3200"/>
              <a:t>Lynnfield High School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2560"/>
              <a:buFont typeface="Century Gothic"/>
              <a:buAutoNum type="arabicPeriod"/>
            </a:pPr>
            <a:r>
              <a:rPr b="1" lang="en-US" sz="3200"/>
              <a:t>School Lunch Drive Through</a:t>
            </a:r>
            <a:endParaRPr/>
          </a:p>
          <a:p>
            <a:pPr indent="-294640" lvl="0" marL="457200" rtl="0" algn="l">
              <a:spcBef>
                <a:spcPts val="1000"/>
              </a:spcBef>
              <a:spcAft>
                <a:spcPts val="0"/>
              </a:spcAft>
              <a:buSzPts val="2560"/>
              <a:buFont typeface="Century Gothic"/>
              <a:buNone/>
            </a:pPr>
            <a:r>
              <a:t/>
            </a:r>
            <a:endParaRPr b="1" sz="32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lang="en-US" sz="3200">
                <a:solidFill>
                  <a:srgbClr val="00B050"/>
                </a:solidFill>
              </a:rPr>
              <a:t>Personal Care Products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lang="en-US" sz="3200">
                <a:solidFill>
                  <a:srgbClr val="00B050"/>
                </a:solidFill>
              </a:rPr>
              <a:t>Toiletries/Oral Care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994" y="298175"/>
            <a:ext cx="4804326" cy="640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4497" y="298175"/>
            <a:ext cx="3478695" cy="347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3054" y="3726687"/>
            <a:ext cx="3082786" cy="30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9278178" y="1351722"/>
            <a:ext cx="202261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Youth Council Projects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80"/>
              <a:buFont typeface="Century Gothic"/>
              <a:buNone/>
            </a:pPr>
            <a:r>
              <a:rPr lang="en-US" sz="3780"/>
              <a:t>Community PSA’s: Mask Up Lynnfield</a:t>
            </a:r>
            <a:br>
              <a:rPr lang="en-US" sz="3780"/>
            </a:br>
            <a:endParaRPr sz="3780"/>
          </a:p>
        </p:txBody>
      </p:sp>
      <p:sp>
        <p:nvSpPr>
          <p:cNvPr id="181" name="Google Shape;181;p6"/>
          <p:cNvSpPr txBox="1"/>
          <p:nvPr>
            <p:ph idx="1" type="body"/>
          </p:nvPr>
        </p:nvSpPr>
        <p:spPr>
          <a:xfrm>
            <a:off x="809087" y="1947425"/>
            <a:ext cx="4396200" cy="4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https://vimeo.com/489633115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b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https://vimeo.com/489633217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82" name="Google Shape;182;p6" title="Mask up Lynnfield Spot 3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4675" y="2231335"/>
            <a:ext cx="5614308" cy="316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80"/>
              <a:buFont typeface="Century Gothic"/>
              <a:buNone/>
            </a:pPr>
            <a:r>
              <a:rPr lang="en-US" sz="3780"/>
              <a:t>Addiction Policy Forum</a:t>
            </a:r>
            <a:br>
              <a:rPr lang="en-US" sz="3780"/>
            </a:br>
            <a:r>
              <a:rPr lang="en-US" sz="3780" u="sng">
                <a:solidFill>
                  <a:schemeClr val="hlink"/>
                </a:solidFill>
                <a:hlinkClick r:id="rId3"/>
              </a:rPr>
              <a:t>Stop the Stigma Video</a:t>
            </a:r>
            <a:br>
              <a:rPr lang="en-US" sz="3780"/>
            </a:br>
            <a:endParaRPr sz="3780"/>
          </a:p>
        </p:txBody>
      </p:sp>
      <p:pic>
        <p:nvPicPr>
          <p:cNvPr id="188" name="Google Shape;188;p7" title="Substance Use Disorders and Stigma Event 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7796" y="2085492"/>
            <a:ext cx="7793038" cy="438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Addiction Policy Forum Resources</a:t>
            </a:r>
            <a:endParaRPr/>
          </a:p>
        </p:txBody>
      </p:sp>
      <p:sp>
        <p:nvSpPr>
          <p:cNvPr id="194" name="Google Shape;194;p8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https://www.addictionpolicy.org/post/opioid-prevention-campaign-toolkit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0" i="0"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@DAJonathanBlodgett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 b="0" i="0" sz="28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 sz="2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u="sng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Opioids and the Teen Brain Video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80"/>
              <a:buFont typeface="Century Gothic"/>
              <a:buNone/>
            </a:pPr>
            <a:r>
              <a:rPr lang="en-US" sz="6480"/>
              <a:t>Addressing Underage Drinking Logically and Locally</a:t>
            </a:r>
            <a:endParaRPr/>
          </a:p>
        </p:txBody>
      </p:sp>
      <p:sp>
        <p:nvSpPr>
          <p:cNvPr id="200" name="Google Shape;200;p9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WHAT’S CHANGED WITH COVID?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2020-12-13T22:08:07Z</dcterms:created>
  <dc:creator>Margaret Sallade</dc:creator>
</cp:coreProperties>
</file>