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Thin"/>
      <p:regular r:id="rId32"/>
      <p:bold r:id="rId33"/>
      <p:italic r:id="rId34"/>
      <p:boldItalic r:id="rId35"/>
    </p:embeddedFon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Thin-bold.fntdata"/><Relationship Id="rId10" Type="http://schemas.openxmlformats.org/officeDocument/2006/relationships/slide" Target="slides/slide5.xml"/><Relationship Id="rId32" Type="http://schemas.openxmlformats.org/officeDocument/2006/relationships/font" Target="fonts/RobotoThin-regular.fntdata"/><Relationship Id="rId13" Type="http://schemas.openxmlformats.org/officeDocument/2006/relationships/slide" Target="slides/slide8.xml"/><Relationship Id="rId35" Type="http://schemas.openxmlformats.org/officeDocument/2006/relationships/font" Target="fonts/RobotoThin-boldItalic.fntdata"/><Relationship Id="rId12" Type="http://schemas.openxmlformats.org/officeDocument/2006/relationships/slide" Target="slides/slide7.xml"/><Relationship Id="rId34" Type="http://schemas.openxmlformats.org/officeDocument/2006/relationships/font" Target="fonts/RobotoThin-italic.fntdata"/><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e15e29bc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e15e29bc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Good morning A Healthy Lynnfield. My name is Andreanne Breton-Carbonneau of ACBC Consulting. </a:t>
            </a:r>
            <a:r>
              <a:rPr lang="en" sz="1200">
                <a:solidFill>
                  <a:schemeClr val="dk1"/>
                </a:solidFill>
              </a:rPr>
              <a:t>My expertise is in health equity, supporting the integration of equity into public health projects in towns in municipalities throughout Eastern Massachusetts in areas such as environment and climate change, food and nutrition, and of course, substance use. </a:t>
            </a:r>
            <a:r>
              <a:rPr lang="en" sz="1200"/>
              <a:t>Thank you for having me this morning to talk about such an important topic! </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c2f5efe2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c2f5efe2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Examples of important information for students to share with said trusted adults include instances of bullying or stigmatization. B</a:t>
            </a:r>
            <a:r>
              <a:rPr lang="en" sz="1200"/>
              <a:t>ullying and/or stigmatization of LGBTQ+ students as well as BIPOC students can lead to low perceptions of safety at school. Across the country, BIPOC youth, particularly LGBTQ+ BIPOC youth have </a:t>
            </a:r>
            <a:r>
              <a:rPr lang="en" sz="1200"/>
              <a:t>significantly</a:t>
            </a:r>
            <a:r>
              <a:rPr lang="en" sz="1200"/>
              <a:t> higher reports of fear of going to school than their White and heterosexual peers. The reasons why looking at student wellbeing is important is that these low perceptions of safety can create chronic stress, and may even result in trauma. As many of us are aware chronic stress and </a:t>
            </a:r>
            <a:r>
              <a:rPr lang="en" sz="1200"/>
              <a:t>trauma</a:t>
            </a:r>
            <a:r>
              <a:rPr lang="en" sz="1200"/>
              <a:t> are also linked to mental health disorders, with a higher risk of using substances to cope with these experiences.</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ecf8467f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ecf8467f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Similarly, English Language Learners in the US show disparate rates in self-</a:t>
            </a:r>
            <a:r>
              <a:rPr lang="en" sz="1200"/>
              <a:t>reported</a:t>
            </a:r>
            <a:r>
              <a:rPr lang="en" sz="1200"/>
              <a:t> acculturative stress, with Latinx ELL students scoring 76% higher on self-reports of coping with acculturative stress in American schools than non-ELL Latinx students. Most notable is the disparate reporting in lack of school and community belonging, which according to Mayo Clinic is strongly associated with “</a:t>
            </a:r>
            <a:r>
              <a:rPr lang="en" sz="1200">
                <a:highlight>
                  <a:srgbClr val="FFFFFF"/>
                </a:highlight>
              </a:rPr>
              <a:t>Depression, anxiety and suicide.” For those of you who may not know, acculturative stress refers to the stressors associated with being an immigrant or ethnic minority and going through the acculturation process, or adapting to the dominant culture.</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ce15e29bc2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ce15e29bc2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We can see similar trends in Lynnfield of minority student groups and differences in self-reported mental health. For example, s</a:t>
            </a:r>
            <a:r>
              <a:rPr lang="en" sz="1200"/>
              <a:t>tudents who reported having a long-term learning disability were significantly more likely than their peers to report hurting themselves on purpose, seriously considering suicide, making a plan about how to attempt suicide, and attempting suicide. [If Scott is in the room: I see that Scott is here today, who ran this analysis. Scott, is there anything that you’d like to add about this slide or from the analysis process?]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e15e29bc2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e15e29bc2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combination with </a:t>
            </a:r>
            <a:r>
              <a:rPr lang="en" sz="1200"/>
              <a:t>Lynnfield’s</a:t>
            </a:r>
            <a:r>
              <a:rPr lang="en" sz="1200"/>
              <a:t> diversifying student body, it’s important for Lynnfield to consider these larger trends in health </a:t>
            </a:r>
            <a:r>
              <a:rPr lang="en" sz="1200"/>
              <a:t>disparities</a:t>
            </a:r>
            <a:r>
              <a:rPr lang="en" sz="1200"/>
              <a:t> to better support all of our students. That is, though Lynnfield’s absolute numbers for BIPOC, LGBTQ+ or ELL students are small, Lynnfield’s schools are also becoming more diverse, which means we should be proactive in our SUP approaches, such that we integrate supportive systems for everyone. </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cc2f5efe2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cc2f5efe2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This approach to equity is termed “targeted universalism,” where you recognize the challenges of least-served and/or </a:t>
            </a:r>
            <a:r>
              <a:rPr lang="en" sz="1200"/>
              <a:t>marginalized</a:t>
            </a:r>
            <a:r>
              <a:rPr lang="en" sz="1200"/>
              <a:t> youth, </a:t>
            </a:r>
            <a:r>
              <a:rPr lang="en" sz="1200">
                <a:solidFill>
                  <a:schemeClr val="dk1"/>
                </a:solidFill>
              </a:rPr>
              <a:t>and address these broader challenges with </a:t>
            </a:r>
            <a:r>
              <a:rPr lang="en" sz="1200">
                <a:solidFill>
                  <a:schemeClr val="dk1"/>
                </a:solidFill>
              </a:rPr>
              <a:t>a shared, universal goal. For example, A Healthy Lynnfield has a shared, universal goal of adolescent substance use prevention, such that all youth are supported and protected in substance use prevention measures. That all youth within the broader school and community systems are supported. To clarify, adolescent first use before 15 years old is the wider prevention priority: 74% of substance use treatment admissions aged 18-30 with known age of initiation began substance use at the age of 17 or younger. A Healthy Lynnfield also recognizes national, state, and local data that show the broader challenges of its minority group students and mental health, important to substance use prevention.</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ecf8467f0_0_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cecf8467f0_0_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may understand why mental and behavioral health outcomes are being used to correlate risk of substance use, but you may be wondering how mental and behavioral </a:t>
            </a:r>
            <a:r>
              <a:rPr lang="en"/>
              <a:t>health outcomes are related to equity. The behavioral health outcomes that we just discussed are directly influenced by, what public health calls, social determinants of health.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c7e1f3aef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c7e1f3aef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rPr>
              <a:t>Social </a:t>
            </a:r>
            <a:r>
              <a:rPr lang="en" sz="1200">
                <a:solidFill>
                  <a:schemeClr val="dk1"/>
                </a:solidFill>
                <a:highlight>
                  <a:srgbClr val="FFFFFF"/>
                </a:highlight>
              </a:rPr>
              <a:t>determinants</a:t>
            </a:r>
            <a:r>
              <a:rPr lang="en" sz="1200">
                <a:solidFill>
                  <a:schemeClr val="dk1"/>
                </a:solidFill>
                <a:highlight>
                  <a:srgbClr val="FFFFFF"/>
                </a:highlight>
              </a:rPr>
              <a:t> of health are the conditions in the environments in which people are born, live, learn, work, play, worship, and age that affect a wide range of health, functioning, and quality-of-life outcomes. It’s almost everything that we </a:t>
            </a:r>
            <a:r>
              <a:rPr lang="en" sz="1200">
                <a:solidFill>
                  <a:schemeClr val="dk1"/>
                </a:solidFill>
                <a:highlight>
                  <a:srgbClr val="FFFFFF"/>
                </a:highlight>
              </a:rPr>
              <a:t>experience</a:t>
            </a:r>
            <a:r>
              <a:rPr lang="en" sz="1200">
                <a:solidFill>
                  <a:schemeClr val="dk1"/>
                </a:solidFill>
                <a:highlight>
                  <a:srgbClr val="FFFFFF"/>
                </a:highlight>
              </a:rPr>
              <a:t> in our lives! The major social </a:t>
            </a:r>
            <a:r>
              <a:rPr lang="en" sz="1200">
                <a:solidFill>
                  <a:schemeClr val="dk1"/>
                </a:solidFill>
                <a:highlight>
                  <a:srgbClr val="FFFFFF"/>
                </a:highlight>
              </a:rPr>
              <a:t>determinants</a:t>
            </a:r>
            <a:r>
              <a:rPr lang="en" sz="1200">
                <a:solidFill>
                  <a:schemeClr val="dk1"/>
                </a:solidFill>
                <a:highlight>
                  <a:srgbClr val="FFFFFF"/>
                </a:highlight>
              </a:rPr>
              <a:t> of health include the built environment (or our human-made surroundings), employment, housing, the social environment, violence and trauma, and of course education.</a:t>
            </a:r>
            <a:r>
              <a:rPr lang="en" sz="1200">
                <a:solidFill>
                  <a:schemeClr val="dk1"/>
                </a:solidFill>
              </a:rPr>
              <a:t> More </a:t>
            </a:r>
            <a:r>
              <a:rPr lang="en" sz="1200">
                <a:solidFill>
                  <a:schemeClr val="dk1"/>
                </a:solidFill>
              </a:rPr>
              <a:t>explicitly, which you can see here on this tree: the trunk of social determinants of poor health lead to poor health behaviors (in the branches), which in turn, lead to poor health outcomes (in the leaves). These social determinants are directly fed by root causes to poor health. As you can see these dynamics run from root to tip. Social determinants of health demonstrate that students do not have a higher prevalence of substance use because of who they are, but because of </a:t>
            </a:r>
            <a:r>
              <a:rPr lang="en" sz="1200" u="sng">
                <a:solidFill>
                  <a:schemeClr val="dk1"/>
                </a:solidFill>
              </a:rPr>
              <a:t>what they experience</a:t>
            </a:r>
            <a:r>
              <a:rPr lang="en" sz="1200">
                <a:solidFill>
                  <a:schemeClr val="dk1"/>
                </a:solidFill>
              </a:rPr>
              <a:t>.</a:t>
            </a:r>
            <a:endParaRPr sz="1200">
              <a:solidFill>
                <a:schemeClr val="dk1"/>
              </a:solidFill>
            </a:endParaRPr>
          </a:p>
          <a:p>
            <a:pPr indent="0" lvl="0" marL="0" rtl="0" algn="l">
              <a:spcBef>
                <a:spcPts val="1200"/>
              </a:spcBef>
              <a:spcAft>
                <a:spcPts val="0"/>
              </a:spcAft>
              <a:buNone/>
            </a:pPr>
            <a:r>
              <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cecf8467f0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cecf8467f0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rPr>
              <a:t>Social </a:t>
            </a:r>
            <a:r>
              <a:rPr lang="en" sz="1200">
                <a:solidFill>
                  <a:srgbClr val="333333"/>
                </a:solidFill>
              </a:rPr>
              <a:t>determinants</a:t>
            </a:r>
            <a:r>
              <a:rPr lang="en" sz="1200">
                <a:solidFill>
                  <a:srgbClr val="333333"/>
                </a:solidFill>
              </a:rPr>
              <a:t> of health for substance use specifically include societal and family stigma: 63% of the general population see addiction as a moral failure, lack of proper health care: such as no insurance or limited to no access to appropriated </a:t>
            </a:r>
            <a:r>
              <a:rPr lang="en" sz="1200">
                <a:solidFill>
                  <a:srgbClr val="333333"/>
                </a:solidFill>
              </a:rPr>
              <a:t>treatment</a:t>
            </a:r>
            <a:r>
              <a:rPr lang="en" sz="1200">
                <a:solidFill>
                  <a:srgbClr val="333333"/>
                </a:solidFill>
              </a:rPr>
              <a:t> or services, socioeconomic status, including houslessness where 97% of unhoused folks report </a:t>
            </a:r>
            <a:r>
              <a:rPr lang="en" sz="1200">
                <a:solidFill>
                  <a:srgbClr val="333333"/>
                </a:solidFill>
              </a:rPr>
              <a:t>substance</a:t>
            </a:r>
            <a:r>
              <a:rPr lang="en" sz="1200">
                <a:solidFill>
                  <a:srgbClr val="333333"/>
                </a:solidFill>
              </a:rPr>
              <a:t> use as contributing to their housing condition, and homogenous social networks, especially networks </a:t>
            </a:r>
            <a:r>
              <a:rPr lang="en" sz="1200">
                <a:solidFill>
                  <a:srgbClr val="333333"/>
                </a:solidFill>
              </a:rPr>
              <a:t>with</a:t>
            </a:r>
            <a:r>
              <a:rPr lang="en" sz="1200">
                <a:solidFill>
                  <a:srgbClr val="333333"/>
                </a:solidFill>
              </a:rPr>
              <a:t> cultures of use, which is prevalent in youth: for each 10% increase in classmates who drink, there is an associated 5% increased odds of underage drinking. On the right is a “Wordle” from Lynnfield Public School students that Peg shared with me. Ask to the group: Which of these social determinants do you see in Lynnfield? Maybe Peg can start us off by  </a:t>
            </a:r>
            <a:r>
              <a:rPr lang="en" sz="1200">
                <a:solidFill>
                  <a:srgbClr val="333333"/>
                </a:solidFill>
              </a:rPr>
              <a:t>describing</a:t>
            </a:r>
            <a:r>
              <a:rPr lang="en" sz="1200">
                <a:solidFill>
                  <a:srgbClr val="333333"/>
                </a:solidFill>
              </a:rPr>
              <a:t> this Wordle a bit more [5-8 minutes depending]</a:t>
            </a:r>
            <a:endParaRPr sz="1200">
              <a:solidFill>
                <a:srgbClr val="333333"/>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c7e1f3aef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c7e1f3aef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1"/>
                </a:solidFill>
              </a:rPr>
              <a:t>So the ultimate questions here is: Why should substance use prevention coalitions be interested in equity? The field of substance use disorder practitioners, including those who work in prevention, treatment, and recovery have seen mental and behavioral health disparities in people who have systematically experienced obstacles to health. They’ve seen it </a:t>
            </a:r>
            <a:r>
              <a:rPr lang="en" sz="1200">
                <a:solidFill>
                  <a:schemeClr val="dk1"/>
                </a:solidFill>
              </a:rPr>
              <a:t>anecdotally</a:t>
            </a:r>
            <a:r>
              <a:rPr lang="en" sz="1200">
                <a:solidFill>
                  <a:schemeClr val="dk1"/>
                </a:solidFill>
              </a:rPr>
              <a:t>, first hand, as well as in the data from the national all </a:t>
            </a:r>
            <a:r>
              <a:rPr lang="en" sz="1200">
                <a:solidFill>
                  <a:schemeClr val="dk1"/>
                </a:solidFill>
              </a:rPr>
              <a:t>the</a:t>
            </a:r>
            <a:r>
              <a:rPr lang="en" sz="1200">
                <a:solidFill>
                  <a:schemeClr val="dk1"/>
                </a:solidFill>
              </a:rPr>
              <a:t> way down to the local level. In turn, SUD practitioners recognize that root causes directly impact substance use and subsequent health outcomes of substance use. Therefore, in order to reduce these </a:t>
            </a:r>
            <a:r>
              <a:rPr lang="en" sz="1200">
                <a:solidFill>
                  <a:schemeClr val="dk1"/>
                </a:solidFill>
              </a:rPr>
              <a:t>disparities,</a:t>
            </a:r>
            <a:r>
              <a:rPr lang="en" sz="1200">
                <a:solidFill>
                  <a:schemeClr val="dk1"/>
                </a:solidFill>
              </a:rPr>
              <a:t> SUD </a:t>
            </a:r>
            <a:r>
              <a:rPr lang="en" sz="1200">
                <a:solidFill>
                  <a:schemeClr val="dk1"/>
                </a:solidFill>
              </a:rPr>
              <a:t>practitioners</a:t>
            </a:r>
            <a:r>
              <a:rPr lang="en" sz="1200">
                <a:solidFill>
                  <a:schemeClr val="dk1"/>
                </a:solidFill>
              </a:rPr>
              <a:t> nationwide are targeting these poor health outcomes at the root. Though it seems intuitive, preventing poor outcomes at the root is, in fact, an equity-centered approach.</a:t>
            </a:r>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cf006dd547_2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cf006dd547_2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sz="1200">
                <a:solidFill>
                  <a:srgbClr val="333333"/>
                </a:solidFill>
              </a:rPr>
              <a:t>Some examples of the benefits of equity practices as </a:t>
            </a:r>
            <a:r>
              <a:rPr lang="en" sz="1200">
                <a:solidFill>
                  <a:srgbClr val="333333"/>
                </a:solidFill>
              </a:rPr>
              <a:t>protection against first use, SUD, and addiction severity include support and </a:t>
            </a:r>
            <a:r>
              <a:rPr lang="en" sz="1200">
                <a:solidFill>
                  <a:srgbClr val="333333"/>
                </a:solidFill>
              </a:rPr>
              <a:t>acceptance,</a:t>
            </a:r>
            <a:r>
              <a:rPr lang="en" sz="1200">
                <a:solidFill>
                  <a:srgbClr val="333333"/>
                </a:solidFill>
              </a:rPr>
              <a:t> as well as diversity. The first two bullets are specific examples of equity-centered approaches for the LGTBQ+ community. This data shows how supporting and accepting social networks can mitigate the root causes of stigma and improve relationships, which both lower risk for substance use. Additionally, diversity, of a large and culturally diverse social network has also been shown to </a:t>
            </a:r>
            <a:r>
              <a:rPr lang="en" sz="1200">
                <a:solidFill>
                  <a:srgbClr val="333333"/>
                </a:solidFill>
              </a:rPr>
              <a:t>protected</a:t>
            </a:r>
            <a:r>
              <a:rPr lang="en" sz="1200">
                <a:solidFill>
                  <a:srgbClr val="333333"/>
                </a:solidFill>
              </a:rPr>
              <a:t> against </a:t>
            </a:r>
            <a:r>
              <a:rPr lang="en" sz="1200">
                <a:solidFill>
                  <a:srgbClr val="333333"/>
                </a:solidFill>
              </a:rPr>
              <a:t>substance</a:t>
            </a:r>
            <a:r>
              <a:rPr lang="en" sz="1200">
                <a:solidFill>
                  <a:srgbClr val="333333"/>
                </a:solidFill>
              </a:rPr>
              <a:t> use.</a:t>
            </a:r>
            <a:endParaRPr sz="1200">
              <a:solidFill>
                <a:srgbClr val="333333"/>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7e1f3ae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7e1f3ae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Today we will be talking about equity broadly, covering high level data of health disparities. This presentation will only cover the surface to provide a quick snapshot on equity and it’s critical role in substance use prevention. Ultimately we hope that after this presentation you all will come away with 1) an understanding of why equity is a key component of </a:t>
            </a:r>
            <a:r>
              <a:rPr lang="en" sz="1200"/>
              <a:t>effective</a:t>
            </a:r>
            <a:r>
              <a:rPr lang="en" sz="1200"/>
              <a:t>, evidence-based substance use prevention and 2) a call to action for integrating equity principles within all of A Healthy Lynnfield’s work. </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d08af92ed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d08af92ed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sz="1200">
                <a:solidFill>
                  <a:srgbClr val="333333"/>
                </a:solidFill>
              </a:rPr>
              <a:t>Peg has shared with me that Lynnfield Public Schools is </a:t>
            </a:r>
            <a:r>
              <a:rPr lang="en" sz="1200">
                <a:solidFill>
                  <a:srgbClr val="333333"/>
                </a:solidFill>
              </a:rPr>
              <a:t>thoughtfully creating a supportive and welcoming environment for all students with the new equity initiative, which is a great example of equity in your school system. From the school data, 83% of Lynnfield High Schoolers shared that they can talk with at least one parent or other family member about things that are important to them, which is encouraging to see Lynnfield families cultivating supportive environments at home. Lastly, large and culturally diverse social networks are being nurtured by groups including Lynnfield for Love and you all </a:t>
            </a:r>
            <a:r>
              <a:rPr lang="en" sz="1200" u="sng">
                <a:solidFill>
                  <a:srgbClr val="333333"/>
                </a:solidFill>
              </a:rPr>
              <a:t>here</a:t>
            </a:r>
            <a:r>
              <a:rPr lang="en" sz="1200">
                <a:solidFill>
                  <a:srgbClr val="333333"/>
                </a:solidFill>
              </a:rPr>
              <a:t> at A Healthy Lynnfield.</a:t>
            </a:r>
            <a:endParaRPr sz="1200">
              <a:solidFill>
                <a:srgbClr val="333333"/>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cecf8467f0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cecf8467f0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To wrap up I wanted to give a couple </a:t>
            </a:r>
            <a:r>
              <a:rPr lang="en" sz="1200"/>
              <a:t>examples</a:t>
            </a:r>
            <a:r>
              <a:rPr lang="en" sz="1200"/>
              <a:t> of </a:t>
            </a:r>
            <a:r>
              <a:rPr lang="en" sz="1200"/>
              <a:t>equity</a:t>
            </a:r>
            <a:r>
              <a:rPr lang="en" sz="1200"/>
              <a:t>-centered approaches in Lynnfield outside of substance use prevention. Some of which you may not have thought was equity work until today.</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c7e1f3aef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c7e1f3aef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1"/>
                </a:solidFill>
              </a:rPr>
              <a:t>I’ll start with accomodations for people with mobility restrictions. Though you may not have thought about it as such, accessible </a:t>
            </a:r>
            <a:r>
              <a:rPr lang="en" sz="1200">
                <a:solidFill>
                  <a:schemeClr val="dk1"/>
                </a:solidFill>
              </a:rPr>
              <a:t>infrastructure and ADA</a:t>
            </a:r>
            <a:r>
              <a:rPr lang="en" sz="1200">
                <a:solidFill>
                  <a:schemeClr val="dk1"/>
                </a:solidFill>
              </a:rPr>
              <a:t> are equity-centered approaches to public spaces. Another school-related example of equity-centered approaches for people with disabilities are disability support programs for students, including IEPs for students with </a:t>
            </a:r>
            <a:r>
              <a:rPr lang="en" sz="1200">
                <a:solidFill>
                  <a:schemeClr val="dk1"/>
                </a:solidFill>
              </a:rPr>
              <a:t>learning</a:t>
            </a:r>
            <a:r>
              <a:rPr lang="en" sz="1200">
                <a:solidFill>
                  <a:schemeClr val="dk1"/>
                </a:solidFill>
              </a:rPr>
              <a:t> disabilities. This ties back to the “targeted universalism” approach I mentioned earlier. Though this physical space or IEP is created with people with disabilities in mind, this outdoor mall still benefits everyone, the school system still benefits everyone.</a:t>
            </a:r>
            <a:endParaRPr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7e1f3aef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7e1f3aef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rPr>
              <a:t>Another example of equity-centered approaches in Lynnfield include ELL programs. ELL is an equity-centered approach to language </a:t>
            </a:r>
            <a:r>
              <a:rPr lang="en" sz="1200">
                <a:solidFill>
                  <a:srgbClr val="333333"/>
                </a:solidFill>
              </a:rPr>
              <a:t>acquisition</a:t>
            </a:r>
            <a:r>
              <a:rPr lang="en" sz="1200">
                <a:solidFill>
                  <a:srgbClr val="333333"/>
                </a:solidFill>
              </a:rPr>
              <a:t>, including the recent addition of the “Spanish-speaking parent engagement specialist” at the high school, to best support and reach spanish-speaking families. </a:t>
            </a:r>
            <a:r>
              <a:rPr lang="en" sz="1200">
                <a:solidFill>
                  <a:schemeClr val="dk1"/>
                </a:solidFill>
              </a:rPr>
              <a:t>Though this language program was created with English learners in mind, everyone ultimately benefits from improved communication. </a:t>
            </a:r>
            <a:endParaRPr sz="1200">
              <a:solidFill>
                <a:srgbClr val="333333"/>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cc09e6f5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cc09e6f5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Lastly, the METCO program is another fantastic example of an equity-centered approach. METCO is an equity-centered approach to school integration, with Lynnfield having its own METCO Director. </a:t>
            </a:r>
            <a:r>
              <a:rPr lang="en" sz="1200">
                <a:solidFill>
                  <a:schemeClr val="dk1"/>
                </a:solidFill>
              </a:rPr>
              <a:t>Though this integration program was created with students from downtown Boston in mind, composed of mostly BIPOC youth, as we’ve learned, everyone benefits from a larger and more diverse social network.</a:t>
            </a:r>
            <a:r>
              <a:rPr lang="en" sz="1200">
                <a:solidFill>
                  <a:schemeClr val="dk1"/>
                </a:solidFill>
              </a:rPr>
              <a:t> Ask the group: </a:t>
            </a:r>
            <a:r>
              <a:rPr lang="en" sz="1200">
                <a:solidFill>
                  <a:schemeClr val="dk1"/>
                </a:solidFill>
              </a:rPr>
              <a:t>What are other equity-centered examples from your own work? How do you think Lynnfield might further benefit from equity? [3 minutes] </a:t>
            </a:r>
            <a:endParaRPr sz="1200">
              <a:solidFill>
                <a:schemeClr val="dk1"/>
              </a:solidFill>
            </a:endParaRPr>
          </a:p>
          <a:p>
            <a:pPr indent="0" lvl="0" marL="0" rtl="0" algn="l">
              <a:lnSpc>
                <a:spcPct val="115000"/>
              </a:lnSpc>
              <a:spcBef>
                <a:spcPts val="1200"/>
              </a:spcBef>
              <a:spcAft>
                <a:spcPts val="1200"/>
              </a:spcAft>
              <a:buNone/>
            </a:pPr>
            <a:r>
              <a:rPr lang="en" sz="1200">
                <a:solidFill>
                  <a:schemeClr val="dk1"/>
                </a:solidFill>
              </a:rPr>
              <a:t>Thank you for sharing your examples and ideas! I really appreciate your participation and attentiveness this morning. I’ll now pass it off to Peg to close the presentation.</a:t>
            </a:r>
            <a:endParaRPr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cc2f5efe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cc2f5efe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@Peg - This and the </a:t>
            </a:r>
            <a:r>
              <a:rPr lang="en" sz="1200"/>
              <a:t>next</a:t>
            </a:r>
            <a:r>
              <a:rPr lang="en" sz="1200"/>
              <a:t> slide will be for you to close the presentation</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d08af92ed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d08af92ed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7e1f3aef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7e1f3aef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Since we might all be coming to the table today with different understandings of equity, I thought it best to start off covering </a:t>
            </a:r>
            <a:r>
              <a:rPr lang="en" sz="1200"/>
              <a:t>definitions</a:t>
            </a:r>
            <a:r>
              <a:rPr lang="en" sz="1200"/>
              <a:t> of equity and </a:t>
            </a:r>
            <a:r>
              <a:rPr lang="en" sz="1200"/>
              <a:t>principles</a:t>
            </a:r>
            <a:r>
              <a:rPr lang="en" sz="1200"/>
              <a:t> of equity including diversity  and inclusion. To do so I have an </a:t>
            </a:r>
            <a:r>
              <a:rPr lang="en" sz="1200"/>
              <a:t>analogy: Imagine a dinner party. Look around and ask yourself: Who is in the room? Are people of different backgrounds present? Diversity is where everyone is invited. Next, think of the way people are gathered in the room: Does everyone feel welcome or that they belong to the group? Are certain groups clustered? Inclusion means that everyone is welcome to a seat at the same table. Here, the analogy of the </a:t>
            </a:r>
            <a:r>
              <a:rPr lang="en" sz="1200" u="sng"/>
              <a:t>same</a:t>
            </a:r>
            <a:r>
              <a:rPr lang="en" sz="1200"/>
              <a:t> table is important. It’s not just about who was invited, remember that’s diversity, but who is a part of the process, which is inclusion. Lastly, are everyone’s diets accommodated? Are there folks with allergies who have been accounted for? And does everyone have enough to eat? Equity means that everyone has a say in the menu and no one leaves hungry. Ultimately equity asks who had a voice and who was accounted for?</a:t>
            </a:r>
            <a:r>
              <a:rPr lang="en" sz="1200"/>
              <a:t>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e15e29bc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e15e29bc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It’s important to remember that equity is not equality. As you can see in this example, equal is not always appropriate. Even when we try to be fair and “equal” we still come to </a:t>
            </a:r>
            <a:r>
              <a:rPr lang="en" sz="1200" u="sng"/>
              <a:t>disparate outcomes</a:t>
            </a:r>
            <a:r>
              <a:rPr lang="en" sz="1200"/>
              <a:t>. For example, with equality and handing out the same bike to everyone, the person with disabilities cannot use the bike. The taller biker cannot bike </a:t>
            </a:r>
            <a:r>
              <a:rPr lang="en" sz="1200"/>
              <a:t>comfortably, and the child is on an unsafe bike. With equity everyone has been accounted for based on their biking needs.</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f006dd547_2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f006dd547_2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I’ll take a moment to pause and ask the group a couple questions. What do you know about people facing SUD and their health outcomes? Do you know of any populations who might be more at risk for SUD? [3 minutes]</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ecf8467f0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ecf8467f0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1200"/>
              <a:t>Thank you all for sharing what you know! This slide here shares but a few examples of disparities in substances use related outcomes. </a:t>
            </a:r>
            <a:r>
              <a:rPr lang="en" sz="1200">
                <a:solidFill>
                  <a:schemeClr val="dk1"/>
                </a:solidFill>
              </a:rPr>
              <a:t>Similarly, despite great efforts in the SUP field, we still see </a:t>
            </a:r>
            <a:r>
              <a:rPr lang="en" sz="1200" u="sng">
                <a:solidFill>
                  <a:schemeClr val="dk1"/>
                </a:solidFill>
              </a:rPr>
              <a:t>disparate outcomes</a:t>
            </a:r>
            <a:r>
              <a:rPr lang="en" sz="1200">
                <a:solidFill>
                  <a:schemeClr val="dk1"/>
                </a:solidFill>
              </a:rPr>
              <a:t> in substance use related outcomes. </a:t>
            </a:r>
            <a:r>
              <a:rPr lang="en" sz="1200"/>
              <a:t>Disparities in use for the LGBTQ+ community  are that 21% more likely to use at least 1 illicit drug than those in the sexual </a:t>
            </a:r>
            <a:r>
              <a:rPr lang="en" sz="1200"/>
              <a:t>majority</a:t>
            </a:r>
            <a:r>
              <a:rPr lang="en" sz="1200"/>
              <a:t>. People with disabilities are 2-4 times more likely to experience SUD. There also disparities in SUD </a:t>
            </a:r>
            <a:r>
              <a:rPr lang="en" sz="1200"/>
              <a:t>treatment</a:t>
            </a:r>
            <a:r>
              <a:rPr lang="en" sz="1200"/>
              <a:t> where 76.8% of Black people and 67.1% of Hispanic people are unable to receive treatment for SUD </a:t>
            </a:r>
            <a:r>
              <a:rPr lang="en" sz="1200"/>
              <a:t>compared</a:t>
            </a:r>
            <a:r>
              <a:rPr lang="en" sz="1200"/>
              <a:t> to 54% of White people, which is still shocking. Not to mention the disparities in the criminal justice system of substance related offenses. Despite </a:t>
            </a:r>
            <a:r>
              <a:rPr lang="en" sz="1200"/>
              <a:t>roughly</a:t>
            </a:r>
            <a:r>
              <a:rPr lang="en" sz="1200"/>
              <a:t> equal rates of use, Black people are 3.73 times more likely than White people to be arrested for marijuana.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cf006dd547_2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cf006dd547_2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Before we move </a:t>
            </a:r>
            <a:r>
              <a:rPr lang="en" sz="1200"/>
              <a:t>on to</a:t>
            </a:r>
            <a:r>
              <a:rPr lang="en" sz="1200"/>
              <a:t> more health </a:t>
            </a:r>
            <a:r>
              <a:rPr lang="en" sz="1200"/>
              <a:t>disparities</a:t>
            </a:r>
            <a:r>
              <a:rPr lang="en" sz="1200"/>
              <a:t> data, I’d like to quickly review what mental health and behavioral health disorders are and the differences between them. First, mental health is broad reaching, but mostly focus on the ways we think, feel and act. Some </a:t>
            </a:r>
            <a:r>
              <a:rPr lang="en" sz="1200"/>
              <a:t>examples</a:t>
            </a:r>
            <a:r>
              <a:rPr lang="en" sz="1200"/>
              <a:t> of mental health disorders are depressions and anxiety. Meanwhile, behavioral health can be seen as as a subset of mental health and focuses on our habits and the things we do. Behavioral health disorders include non-</a:t>
            </a:r>
            <a:r>
              <a:rPr lang="en" sz="1200"/>
              <a:t>suicidal</a:t>
            </a:r>
            <a:r>
              <a:rPr lang="en" sz="1200"/>
              <a:t> self-injury disorder and substance use disorder. It’s important to note that our mental health is intimately related to our behavioral health, which is denoted here by the double arrow.</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ecf8467f0_0_7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ecf8467f0_0_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For </a:t>
            </a:r>
            <a:r>
              <a:rPr lang="en" sz="1200"/>
              <a:t>example</a:t>
            </a:r>
            <a:r>
              <a:rPr lang="en" sz="1200"/>
              <a:t>, 50% of individuals who experience a SUD during their lives will also experience a co-occuring </a:t>
            </a:r>
            <a:r>
              <a:rPr lang="en" sz="1200"/>
              <a:t>mental</a:t>
            </a:r>
            <a:r>
              <a:rPr lang="en" sz="1200"/>
              <a:t> disorder and vice versa. It’s important to note here the correlation of these disorders and not causation. People with </a:t>
            </a:r>
            <a:r>
              <a:rPr lang="en" sz="1200"/>
              <a:t>mental</a:t>
            </a:r>
            <a:r>
              <a:rPr lang="en" sz="1200"/>
              <a:t> health disorders will not necessarily develop a substance use disorder, just as someone who is LGBTQ+ or a person with </a:t>
            </a:r>
            <a:r>
              <a:rPr lang="en" sz="1200"/>
              <a:t>disabilities will not necessarily develop a substance use disorder. However, recognizing correlations in public health is important for us to determine how we might better prevent these outcomes.</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ecf8467f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ecf8467f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For example, looking at state data, LGBTQ+ youth in Massachusetts show a 3.2 times higher relative risk of self injury and 3.2 times higher relative risk of </a:t>
            </a:r>
            <a:r>
              <a:rPr lang="en" sz="1200"/>
              <a:t>suicidal</a:t>
            </a:r>
            <a:r>
              <a:rPr lang="en" sz="1200"/>
              <a:t> ideation than their heterosexual peers. This data supports co-</a:t>
            </a:r>
            <a:r>
              <a:rPr lang="en" sz="1200"/>
              <a:t>occurring</a:t>
            </a:r>
            <a:r>
              <a:rPr lang="en" sz="1200"/>
              <a:t> substance use with LGBTQ+ youth showing a 5.8 times higher relative risk of using </a:t>
            </a:r>
            <a:r>
              <a:rPr lang="en" sz="1200"/>
              <a:t>heroin</a:t>
            </a:r>
            <a:r>
              <a:rPr lang="en" sz="1200"/>
              <a:t> than their hetorsexual peers. This </a:t>
            </a:r>
            <a:r>
              <a:rPr lang="en" sz="1200"/>
              <a:t>correlation</a:t>
            </a:r>
            <a:r>
              <a:rPr lang="en" sz="1200"/>
              <a:t> highlights a priority for prevention measures. These </a:t>
            </a:r>
            <a:r>
              <a:rPr lang="en" sz="1200"/>
              <a:t>correlations</a:t>
            </a:r>
            <a:r>
              <a:rPr lang="en" sz="1200"/>
              <a:t> are important for Lynnfield to keep in mind with 11% of Lynnfield middle school students and 12% of Lynnfield high school students openly LGBTQ+. Though use is not necessarily higher in LGBTQ+ youth in Lynnfield, only about half of Lynnfield high school students shared that they have at least one teacher or other adult in the school that they could talk about if they had a problem, which signals a potential gap in support and prevention for high school </a:t>
            </a:r>
            <a:r>
              <a:rPr lang="en" sz="1200"/>
              <a:t>students.</a:t>
            </a:r>
            <a:r>
              <a:rPr lang="en" sz="1200"/>
              <a:t>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Roboto"/>
                <a:ea typeface="Roboto"/>
                <a:cs typeface="Roboto"/>
                <a:sym typeface="Roboto"/>
              </a:rPr>
              <a:t>How does equity relate to substance use prevention?</a:t>
            </a:r>
            <a:endParaRPr>
              <a:latin typeface="Roboto"/>
              <a:ea typeface="Roboto"/>
              <a:cs typeface="Roboto"/>
              <a:sym typeface="Roboto"/>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Cambria"/>
                <a:ea typeface="Cambria"/>
                <a:cs typeface="Cambria"/>
                <a:sym typeface="Cambria"/>
              </a:rPr>
              <a:t>Prepared for A Healthy Lynnfield</a:t>
            </a:r>
            <a:endParaRPr>
              <a:latin typeface="Cambria"/>
              <a:ea typeface="Cambria"/>
              <a:cs typeface="Cambria"/>
              <a:sym typeface="Cambria"/>
            </a:endParaRPr>
          </a:p>
        </p:txBody>
      </p:sp>
      <p:pic>
        <p:nvPicPr>
          <p:cNvPr id="56" name="Google Shape;56;p13"/>
          <p:cNvPicPr preferRelativeResize="0"/>
          <p:nvPr/>
        </p:nvPicPr>
        <p:blipFill rotWithShape="1">
          <a:blip r:embed="rId3">
            <a:alphaModFix/>
          </a:blip>
          <a:srcRect b="28625" l="0" r="0" t="29647"/>
          <a:stretch/>
        </p:blipFill>
        <p:spPr>
          <a:xfrm>
            <a:off x="2435613" y="3943175"/>
            <a:ext cx="4272775" cy="598250"/>
          </a:xfrm>
          <a:prstGeom prst="rect">
            <a:avLst/>
          </a:prstGeom>
          <a:noFill/>
          <a:ln>
            <a:noFill/>
          </a:ln>
        </p:spPr>
      </p:pic>
      <p:sp>
        <p:nvSpPr>
          <p:cNvPr id="57" name="Google Shape;57;p13"/>
          <p:cNvSpPr txBox="1"/>
          <p:nvPr/>
        </p:nvSpPr>
        <p:spPr>
          <a:xfrm>
            <a:off x="3495225" y="4541425"/>
            <a:ext cx="2862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Andreanne Breton-Carbonneau, MSPH</a:t>
            </a:r>
            <a:endParaRPr sz="1200">
              <a:solidFill>
                <a:schemeClr val="dk2"/>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2"/>
          <p:cNvPicPr preferRelativeResize="0"/>
          <p:nvPr/>
        </p:nvPicPr>
        <p:blipFill rotWithShape="1">
          <a:blip r:embed="rId3">
            <a:alphaModFix/>
          </a:blip>
          <a:srcRect b="11093" l="0" r="0" t="18154"/>
          <a:stretch/>
        </p:blipFill>
        <p:spPr>
          <a:xfrm>
            <a:off x="403474" y="722150"/>
            <a:ext cx="8274849" cy="4391224"/>
          </a:xfrm>
          <a:prstGeom prst="rect">
            <a:avLst/>
          </a:prstGeom>
          <a:noFill/>
          <a:ln>
            <a:noFill/>
          </a:ln>
        </p:spPr>
      </p:pic>
      <p:sp>
        <p:nvSpPr>
          <p:cNvPr id="159" name="Google Shape;159;p22"/>
          <p:cNvSpPr txBox="1"/>
          <p:nvPr>
            <p:ph type="title"/>
          </p:nvPr>
        </p:nvSpPr>
        <p:spPr>
          <a:xfrm>
            <a:off x="280600" y="1494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300">
                <a:latin typeface="Roboto"/>
                <a:ea typeface="Roboto"/>
                <a:cs typeface="Roboto"/>
                <a:sym typeface="Roboto"/>
              </a:rPr>
              <a:t>BIPOC (LGBTQ+) youth/ disparate self-reported safe</a:t>
            </a:r>
            <a:r>
              <a:rPr lang="en" sz="2300"/>
              <a:t>ty</a:t>
            </a:r>
            <a:endParaRPr sz="23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311700" y="3592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ELL students/ disparate self-reported acculturative stress</a:t>
            </a:r>
            <a:endParaRPr sz="2300"/>
          </a:p>
        </p:txBody>
      </p:sp>
      <p:sp>
        <p:nvSpPr>
          <p:cNvPr id="165" name="Google Shape;165;p23"/>
          <p:cNvSpPr txBox="1"/>
          <p:nvPr/>
        </p:nvSpPr>
        <p:spPr>
          <a:xfrm>
            <a:off x="1067850" y="3596275"/>
            <a:ext cx="7008300" cy="677100"/>
          </a:xfrm>
          <a:prstGeom prst="rect">
            <a:avLst/>
          </a:prstGeom>
          <a:solidFill>
            <a:srgbClr val="0072CE"/>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Roboto"/>
                <a:ea typeface="Roboto"/>
                <a:cs typeface="Roboto"/>
                <a:sym typeface="Roboto"/>
              </a:rPr>
              <a:t>Latinx ELL students scored 76% higher on the Coping with </a:t>
            </a:r>
            <a:r>
              <a:rPr lang="en" sz="1600">
                <a:solidFill>
                  <a:schemeClr val="lt1"/>
                </a:solidFill>
                <a:latin typeface="Roboto"/>
                <a:ea typeface="Roboto"/>
                <a:cs typeface="Roboto"/>
                <a:sym typeface="Roboto"/>
              </a:rPr>
              <a:t>Acculturative</a:t>
            </a:r>
            <a:r>
              <a:rPr lang="en" sz="1600">
                <a:solidFill>
                  <a:schemeClr val="lt1"/>
                </a:solidFill>
                <a:latin typeface="Roboto"/>
                <a:ea typeface="Roboto"/>
                <a:cs typeface="Roboto"/>
                <a:sym typeface="Roboto"/>
              </a:rPr>
              <a:t> Stress in American Schools Scale (CASAS) than non-ELL Latinx students </a:t>
            </a:r>
            <a:endParaRPr sz="1600">
              <a:solidFill>
                <a:schemeClr val="lt1"/>
              </a:solidFill>
              <a:latin typeface="Roboto"/>
              <a:ea typeface="Roboto"/>
              <a:cs typeface="Roboto"/>
              <a:sym typeface="Roboto"/>
            </a:endParaRPr>
          </a:p>
        </p:txBody>
      </p:sp>
      <p:pic>
        <p:nvPicPr>
          <p:cNvPr id="166" name="Google Shape;166;p23"/>
          <p:cNvPicPr preferRelativeResize="0"/>
          <p:nvPr/>
        </p:nvPicPr>
        <p:blipFill rotWithShape="1">
          <a:blip r:embed="rId3">
            <a:alphaModFix/>
          </a:blip>
          <a:srcRect b="10784" l="1553" r="5449" t="48776"/>
          <a:stretch/>
        </p:blipFill>
        <p:spPr>
          <a:xfrm>
            <a:off x="1840875" y="1616438"/>
            <a:ext cx="5524201" cy="1711000"/>
          </a:xfrm>
          <a:prstGeom prst="rect">
            <a:avLst/>
          </a:prstGeom>
          <a:noFill/>
          <a:ln>
            <a:noFill/>
          </a:ln>
        </p:spPr>
      </p:pic>
      <p:sp>
        <p:nvSpPr>
          <p:cNvPr id="167" name="Google Shape;167;p23"/>
          <p:cNvSpPr/>
          <p:nvPr/>
        </p:nvSpPr>
        <p:spPr>
          <a:xfrm>
            <a:off x="1471950" y="2908663"/>
            <a:ext cx="6200100" cy="3111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txBox="1"/>
          <p:nvPr/>
        </p:nvSpPr>
        <p:spPr>
          <a:xfrm>
            <a:off x="6467850" y="3257575"/>
            <a:ext cx="12042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 sz="1000">
                <a:solidFill>
                  <a:srgbClr val="595959"/>
                </a:solidFill>
                <a:latin typeface="Roboto"/>
                <a:ea typeface="Roboto"/>
                <a:cs typeface="Roboto"/>
                <a:sym typeface="Roboto"/>
              </a:rPr>
              <a:t>(Alberg, 2013)</a:t>
            </a:r>
            <a:endParaRPr sz="1000">
              <a:solidFill>
                <a:srgbClr val="595959"/>
              </a:solidFill>
              <a:latin typeface="Roboto"/>
              <a:ea typeface="Roboto"/>
              <a:cs typeface="Roboto"/>
              <a:sym typeface="Roboto"/>
            </a:endParaRPr>
          </a:p>
        </p:txBody>
      </p:sp>
      <p:pic>
        <p:nvPicPr>
          <p:cNvPr id="169" name="Google Shape;169;p23"/>
          <p:cNvPicPr preferRelativeResize="0"/>
          <p:nvPr/>
        </p:nvPicPr>
        <p:blipFill rotWithShape="1">
          <a:blip r:embed="rId3">
            <a:alphaModFix/>
          </a:blip>
          <a:srcRect b="73699" l="3505" r="3496" t="17008"/>
          <a:stretch/>
        </p:blipFill>
        <p:spPr>
          <a:xfrm>
            <a:off x="1935825" y="1223263"/>
            <a:ext cx="5524201" cy="393175"/>
          </a:xfrm>
          <a:prstGeom prst="rect">
            <a:avLst/>
          </a:prstGeom>
          <a:noFill/>
          <a:ln>
            <a:noFill/>
          </a:ln>
        </p:spPr>
      </p:pic>
      <p:sp>
        <p:nvSpPr>
          <p:cNvPr id="170" name="Google Shape;170;p23"/>
          <p:cNvSpPr txBox="1"/>
          <p:nvPr/>
        </p:nvSpPr>
        <p:spPr>
          <a:xfrm>
            <a:off x="2460225" y="4365225"/>
            <a:ext cx="4475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2"/>
                </a:solidFill>
                <a:highlight>
                  <a:srgbClr val="FFFFFF"/>
                </a:highlight>
                <a:latin typeface="Roboto"/>
                <a:ea typeface="Roboto"/>
                <a:cs typeface="Roboto"/>
                <a:sym typeface="Roboto"/>
              </a:rPr>
              <a:t>Acculturative stress</a:t>
            </a:r>
            <a:r>
              <a:rPr lang="en" sz="1000">
                <a:solidFill>
                  <a:schemeClr val="dk2"/>
                </a:solidFill>
                <a:highlight>
                  <a:srgbClr val="FFFFFF"/>
                </a:highlight>
                <a:latin typeface="Roboto"/>
                <a:ea typeface="Roboto"/>
                <a:cs typeface="Roboto"/>
                <a:sym typeface="Roboto"/>
              </a:rPr>
              <a:t> refers to the stressors associated with being an immigrant or ethnic minority and going through the </a:t>
            </a:r>
            <a:r>
              <a:rPr b="1" lang="en" sz="1000">
                <a:solidFill>
                  <a:schemeClr val="dk2"/>
                </a:solidFill>
                <a:highlight>
                  <a:srgbClr val="FFFFFF"/>
                </a:highlight>
                <a:latin typeface="Roboto"/>
                <a:ea typeface="Roboto"/>
                <a:cs typeface="Roboto"/>
                <a:sym typeface="Roboto"/>
              </a:rPr>
              <a:t>acculturation</a:t>
            </a:r>
            <a:r>
              <a:rPr lang="en" sz="1000">
                <a:solidFill>
                  <a:schemeClr val="dk2"/>
                </a:solidFill>
                <a:highlight>
                  <a:srgbClr val="FFFFFF"/>
                </a:highlight>
                <a:latin typeface="Roboto"/>
                <a:ea typeface="Roboto"/>
                <a:cs typeface="Roboto"/>
                <a:sym typeface="Roboto"/>
              </a:rPr>
              <a:t> process</a:t>
            </a:r>
            <a:endParaRPr sz="1300">
              <a:solidFill>
                <a:schemeClr val="dk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234000" y="143725"/>
            <a:ext cx="8520600" cy="5727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990"/>
              <a:buFont typeface="Calibri"/>
              <a:buNone/>
            </a:pPr>
            <a:r>
              <a:rPr lang="en" sz="2100">
                <a:solidFill>
                  <a:srgbClr val="000000"/>
                </a:solidFill>
                <a:latin typeface="Roboto"/>
                <a:ea typeface="Roboto"/>
                <a:cs typeface="Roboto"/>
                <a:sym typeface="Roboto"/>
              </a:rPr>
              <a:t>Students w learning disabilities/ </a:t>
            </a:r>
            <a:r>
              <a:rPr lang="en" sz="2100">
                <a:solidFill>
                  <a:srgbClr val="000000"/>
                </a:solidFill>
                <a:latin typeface="Roboto"/>
                <a:ea typeface="Roboto"/>
                <a:cs typeface="Roboto"/>
                <a:sym typeface="Roboto"/>
              </a:rPr>
              <a:t>disparate</a:t>
            </a:r>
            <a:r>
              <a:rPr lang="en" sz="2100">
                <a:solidFill>
                  <a:srgbClr val="000000"/>
                </a:solidFill>
                <a:latin typeface="Roboto"/>
                <a:ea typeface="Roboto"/>
                <a:cs typeface="Roboto"/>
                <a:sym typeface="Roboto"/>
              </a:rPr>
              <a:t> self-report</a:t>
            </a:r>
            <a:r>
              <a:rPr lang="en" sz="2100">
                <a:solidFill>
                  <a:srgbClr val="000000"/>
                </a:solidFill>
                <a:latin typeface="Roboto"/>
                <a:ea typeface="Roboto"/>
                <a:cs typeface="Roboto"/>
                <a:sym typeface="Roboto"/>
              </a:rPr>
              <a:t>ed</a:t>
            </a:r>
            <a:r>
              <a:rPr lang="en" sz="2100">
                <a:solidFill>
                  <a:srgbClr val="000000"/>
                </a:solidFill>
                <a:latin typeface="Roboto"/>
                <a:ea typeface="Roboto"/>
                <a:cs typeface="Roboto"/>
                <a:sym typeface="Roboto"/>
              </a:rPr>
              <a:t> mental </a:t>
            </a:r>
            <a:r>
              <a:rPr lang="en" sz="2100">
                <a:solidFill>
                  <a:srgbClr val="000000"/>
                </a:solidFill>
                <a:latin typeface="Roboto"/>
                <a:ea typeface="Roboto"/>
                <a:cs typeface="Roboto"/>
                <a:sym typeface="Roboto"/>
              </a:rPr>
              <a:t>health</a:t>
            </a:r>
            <a:endParaRPr sz="2100">
              <a:solidFill>
                <a:srgbClr val="000000"/>
              </a:solidFill>
              <a:latin typeface="Roboto"/>
              <a:ea typeface="Roboto"/>
              <a:cs typeface="Roboto"/>
              <a:sym typeface="Roboto"/>
            </a:endParaRPr>
          </a:p>
        </p:txBody>
      </p:sp>
      <p:pic>
        <p:nvPicPr>
          <p:cNvPr id="176" name="Google Shape;176;p24"/>
          <p:cNvPicPr preferRelativeResize="0"/>
          <p:nvPr/>
        </p:nvPicPr>
        <p:blipFill rotWithShape="1">
          <a:blip r:embed="rId3">
            <a:alphaModFix/>
          </a:blip>
          <a:srcRect b="4681" l="0" r="0" t="2243"/>
          <a:stretch/>
        </p:blipFill>
        <p:spPr>
          <a:xfrm>
            <a:off x="311700" y="1338075"/>
            <a:ext cx="8220300" cy="3653100"/>
          </a:xfrm>
          <a:prstGeom prst="rect">
            <a:avLst/>
          </a:prstGeom>
          <a:noFill/>
          <a:ln>
            <a:noFill/>
          </a:ln>
        </p:spPr>
      </p:pic>
      <p:sp>
        <p:nvSpPr>
          <p:cNvPr id="177" name="Google Shape;177;p24"/>
          <p:cNvSpPr txBox="1"/>
          <p:nvPr/>
        </p:nvSpPr>
        <p:spPr>
          <a:xfrm>
            <a:off x="3512525" y="4871775"/>
            <a:ext cx="48189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1000">
                <a:solidFill>
                  <a:srgbClr val="595959"/>
                </a:solidFill>
                <a:latin typeface="Roboto"/>
                <a:ea typeface="Roboto"/>
                <a:cs typeface="Roboto"/>
                <a:sym typeface="Roboto"/>
              </a:rPr>
              <a:t>(Lynnfield Youth Risk Behavior Survey, 2019 analyzed by SSRE)</a:t>
            </a:r>
            <a:endParaRPr i="1" sz="1000">
              <a:solidFill>
                <a:srgbClr val="595959"/>
              </a:solidFill>
              <a:latin typeface="Roboto"/>
              <a:ea typeface="Roboto"/>
              <a:cs typeface="Roboto"/>
              <a:sym typeface="Roboto"/>
            </a:endParaRPr>
          </a:p>
        </p:txBody>
      </p:sp>
      <p:sp>
        <p:nvSpPr>
          <p:cNvPr id="178" name="Google Shape;178;p24"/>
          <p:cNvSpPr txBox="1"/>
          <p:nvPr/>
        </p:nvSpPr>
        <p:spPr>
          <a:xfrm>
            <a:off x="1782725" y="1723400"/>
            <a:ext cx="6548700" cy="1323600"/>
          </a:xfrm>
          <a:prstGeom prst="rect">
            <a:avLst/>
          </a:prstGeom>
          <a:solidFill>
            <a:srgbClr val="0072C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600">
                <a:solidFill>
                  <a:schemeClr val="lt1"/>
                </a:solidFill>
                <a:latin typeface="Calibri"/>
                <a:ea typeface="Calibri"/>
                <a:cs typeface="Calibri"/>
                <a:sym typeface="Calibri"/>
              </a:rPr>
              <a:t>Students who reported having a long-term learning disability were significantly more likely than their peers (p&lt;.05) to report hurting themselves on purpose, seriously considering suicide, making a plan to about how to attempt suicide, and attempting suicide.  The two groups did not differ significantly on reports of depression in the past 12 months.</a:t>
            </a:r>
            <a:endParaRPr sz="2200">
              <a:solidFill>
                <a:schemeClr val="lt1"/>
              </a:solidFill>
              <a:latin typeface="Calibri"/>
              <a:ea typeface="Calibri"/>
              <a:cs typeface="Calibri"/>
              <a:sym typeface="Calibri"/>
            </a:endParaRPr>
          </a:p>
        </p:txBody>
      </p:sp>
      <p:sp>
        <p:nvSpPr>
          <p:cNvPr id="179" name="Google Shape;179;p24"/>
          <p:cNvSpPr txBox="1"/>
          <p:nvPr/>
        </p:nvSpPr>
        <p:spPr>
          <a:xfrm>
            <a:off x="311700" y="734900"/>
            <a:ext cx="8520600" cy="584700"/>
          </a:xfrm>
          <a:prstGeom prst="rect">
            <a:avLst/>
          </a:prstGeom>
          <a:noFill/>
          <a:ln>
            <a:noFill/>
          </a:ln>
        </p:spPr>
        <p:txBody>
          <a:bodyPr anchorCtr="0" anchor="t" bIns="45675" lIns="91375" spcFirstLastPara="1" rIns="91375" wrap="square" tIns="45675">
            <a:spAutoFit/>
          </a:bodyPr>
          <a:lstStyle/>
          <a:p>
            <a:pPr indent="-279400" lvl="0" marL="457200" marR="0" rtl="0" algn="l">
              <a:spcBef>
                <a:spcPts val="0"/>
              </a:spcBef>
              <a:spcAft>
                <a:spcPts val="0"/>
              </a:spcAft>
              <a:buClr>
                <a:srgbClr val="595959"/>
              </a:buClr>
              <a:buSzPts val="800"/>
              <a:buFont typeface="Roboto"/>
              <a:buChar char="●"/>
            </a:pPr>
            <a:r>
              <a:rPr b="1" lang="en" sz="800">
                <a:solidFill>
                  <a:srgbClr val="595959"/>
                </a:solidFill>
                <a:latin typeface="Roboto"/>
                <a:ea typeface="Roboto"/>
                <a:cs typeface="Roboto"/>
                <a:sym typeface="Roboto"/>
              </a:rPr>
              <a:t>Learning Disabilities: </a:t>
            </a:r>
            <a:r>
              <a:rPr lang="en" sz="800">
                <a:solidFill>
                  <a:srgbClr val="595959"/>
                </a:solidFill>
                <a:latin typeface="Roboto"/>
                <a:ea typeface="Roboto"/>
                <a:cs typeface="Roboto"/>
                <a:sym typeface="Roboto"/>
              </a:rPr>
              <a:t>“Do you have any long-term learning disabilities? Long-term means 6 months or more.“ (n=73).</a:t>
            </a:r>
            <a:endParaRPr sz="800">
              <a:solidFill>
                <a:srgbClr val="595959"/>
              </a:solidFill>
              <a:latin typeface="Roboto"/>
              <a:ea typeface="Roboto"/>
              <a:cs typeface="Roboto"/>
              <a:sym typeface="Roboto"/>
            </a:endParaRPr>
          </a:p>
          <a:p>
            <a:pPr indent="-279400" lvl="0" marL="457200" marR="0" rtl="0" algn="l">
              <a:spcBef>
                <a:spcPts val="0"/>
              </a:spcBef>
              <a:spcAft>
                <a:spcPts val="0"/>
              </a:spcAft>
              <a:buClr>
                <a:srgbClr val="595959"/>
              </a:buClr>
              <a:buSzPts val="800"/>
              <a:buFont typeface="Roboto"/>
              <a:buChar char="●"/>
            </a:pPr>
            <a:r>
              <a:rPr b="1" lang="en" sz="800">
                <a:solidFill>
                  <a:srgbClr val="595959"/>
                </a:solidFill>
                <a:latin typeface="Roboto"/>
                <a:ea typeface="Roboto"/>
                <a:cs typeface="Roboto"/>
                <a:sym typeface="Roboto"/>
              </a:rPr>
              <a:t>Depression: </a:t>
            </a:r>
            <a:r>
              <a:rPr lang="en" sz="800">
                <a:solidFill>
                  <a:srgbClr val="595959"/>
                </a:solidFill>
                <a:latin typeface="Roboto"/>
                <a:ea typeface="Roboto"/>
                <a:cs typeface="Roboto"/>
                <a:sym typeface="Roboto"/>
              </a:rPr>
              <a:t>“During the past 12 months, did you ever feel so sad or hopeless almost every day for two weeks or more in a row that you stopped doing some usual activities?"</a:t>
            </a:r>
            <a:endParaRPr sz="800">
              <a:solidFill>
                <a:srgbClr val="595959"/>
              </a:solidFill>
              <a:latin typeface="Roboto"/>
              <a:ea typeface="Roboto"/>
              <a:cs typeface="Roboto"/>
              <a:sym typeface="Roboto"/>
            </a:endParaRPr>
          </a:p>
          <a:p>
            <a:pPr indent="-279400" lvl="0" marL="457200" marR="0" rtl="0" algn="l">
              <a:spcBef>
                <a:spcPts val="0"/>
              </a:spcBef>
              <a:spcAft>
                <a:spcPts val="0"/>
              </a:spcAft>
              <a:buClr>
                <a:srgbClr val="595959"/>
              </a:buClr>
              <a:buSzPts val="800"/>
              <a:buFont typeface="Roboto"/>
              <a:buChar char="●"/>
            </a:pPr>
            <a:r>
              <a:rPr b="1" lang="en" sz="800">
                <a:solidFill>
                  <a:srgbClr val="595959"/>
                </a:solidFill>
                <a:latin typeface="Roboto"/>
                <a:ea typeface="Roboto"/>
                <a:cs typeface="Roboto"/>
                <a:sym typeface="Roboto"/>
              </a:rPr>
              <a:t>Hurt Self: </a:t>
            </a:r>
            <a:r>
              <a:rPr lang="en" sz="800">
                <a:solidFill>
                  <a:srgbClr val="595959"/>
                </a:solidFill>
                <a:latin typeface="Roboto"/>
                <a:ea typeface="Roboto"/>
                <a:cs typeface="Roboto"/>
                <a:sym typeface="Roboto"/>
              </a:rPr>
              <a:t> “During the past 12 months, how many times did you do something to purposely hurt yourself without wanting to die, such as cutting or burning yourself on purpose?"</a:t>
            </a:r>
            <a:endParaRPr sz="800">
              <a:solidFill>
                <a:srgbClr val="595959"/>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311713" y="167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Lynnfield Schools are more diverse than Lynnfield</a:t>
            </a:r>
            <a:endParaRPr>
              <a:latin typeface="Roboto"/>
              <a:ea typeface="Roboto"/>
              <a:cs typeface="Roboto"/>
              <a:sym typeface="Roboto"/>
            </a:endParaRPr>
          </a:p>
        </p:txBody>
      </p:sp>
      <p:pic>
        <p:nvPicPr>
          <p:cNvPr id="185" name="Google Shape;185;p25"/>
          <p:cNvPicPr preferRelativeResize="0"/>
          <p:nvPr/>
        </p:nvPicPr>
        <p:blipFill rotWithShape="1">
          <a:blip r:embed="rId3">
            <a:alphaModFix/>
          </a:blip>
          <a:srcRect b="0" l="0" r="0" t="0"/>
          <a:stretch/>
        </p:blipFill>
        <p:spPr>
          <a:xfrm>
            <a:off x="2307088" y="740625"/>
            <a:ext cx="4529824" cy="42399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Youth</a:t>
            </a:r>
            <a:r>
              <a:rPr lang="en">
                <a:latin typeface="Roboto"/>
                <a:ea typeface="Roboto"/>
                <a:cs typeface="Roboto"/>
                <a:sym typeface="Roboto"/>
              </a:rPr>
              <a:t> most at risk for substance use</a:t>
            </a:r>
            <a:endParaRPr>
              <a:latin typeface="Roboto"/>
              <a:ea typeface="Roboto"/>
              <a:cs typeface="Roboto"/>
              <a:sym typeface="Roboto"/>
            </a:endParaRPr>
          </a:p>
        </p:txBody>
      </p:sp>
      <p:sp>
        <p:nvSpPr>
          <p:cNvPr id="191" name="Google Shape;191;p26"/>
          <p:cNvSpPr txBox="1"/>
          <p:nvPr>
            <p:ph idx="1" type="body"/>
          </p:nvPr>
        </p:nvSpPr>
        <p:spPr>
          <a:xfrm>
            <a:off x="4087775" y="1413775"/>
            <a:ext cx="4373400" cy="3262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500">
                <a:latin typeface="Roboto"/>
                <a:ea typeface="Roboto"/>
                <a:cs typeface="Roboto"/>
                <a:sym typeface="Roboto"/>
              </a:rPr>
              <a:t>General prevention priority: adolescent first use before 15 years old</a:t>
            </a:r>
            <a:endParaRPr sz="1500">
              <a:solidFill>
                <a:srgbClr val="0072CE"/>
              </a:solidFill>
              <a:latin typeface="Roboto"/>
              <a:ea typeface="Roboto"/>
              <a:cs typeface="Roboto"/>
              <a:sym typeface="Roboto"/>
            </a:endParaRPr>
          </a:p>
          <a:p>
            <a:pPr indent="-311150" lvl="0" marL="457200" rtl="0" algn="l">
              <a:spcBef>
                <a:spcPts val="1200"/>
              </a:spcBef>
              <a:spcAft>
                <a:spcPts val="0"/>
              </a:spcAft>
              <a:buClr>
                <a:srgbClr val="0072CE"/>
              </a:buClr>
              <a:buSzPts val="1300"/>
              <a:buFont typeface="Roboto"/>
              <a:buChar char="●"/>
            </a:pPr>
            <a:r>
              <a:rPr lang="en" sz="1300">
                <a:solidFill>
                  <a:srgbClr val="0072CE"/>
                </a:solidFill>
                <a:latin typeface="Roboto"/>
                <a:ea typeface="Roboto"/>
                <a:cs typeface="Roboto"/>
                <a:sym typeface="Roboto"/>
              </a:rPr>
              <a:t>74% of substance use treatment admissions aged 18-30 with known age of initiation began substance use at the age of 17 or younger (TEDS Report, 2014)</a:t>
            </a:r>
            <a:endParaRPr sz="1300">
              <a:solidFill>
                <a:srgbClr val="0072CE"/>
              </a:solidFill>
              <a:latin typeface="Roboto"/>
              <a:ea typeface="Roboto"/>
              <a:cs typeface="Roboto"/>
              <a:sym typeface="Roboto"/>
            </a:endParaRPr>
          </a:p>
          <a:p>
            <a:pPr indent="0" lvl="0" marL="0" rtl="0" algn="l">
              <a:spcBef>
                <a:spcPts val="1200"/>
              </a:spcBef>
              <a:spcAft>
                <a:spcPts val="0"/>
              </a:spcAft>
              <a:buNone/>
            </a:pPr>
            <a:r>
              <a:rPr lang="en" sz="1500">
                <a:latin typeface="Roboto"/>
                <a:ea typeface="Roboto"/>
                <a:cs typeface="Roboto"/>
                <a:sym typeface="Roboto"/>
              </a:rPr>
              <a:t>N</a:t>
            </a:r>
            <a:r>
              <a:rPr lang="en" sz="1500">
                <a:latin typeface="Roboto"/>
                <a:ea typeface="Roboto"/>
                <a:cs typeface="Roboto"/>
                <a:sym typeface="Roboto"/>
              </a:rPr>
              <a:t>ational, state, and</a:t>
            </a:r>
            <a:r>
              <a:rPr lang="en" sz="1500">
                <a:latin typeface="Roboto"/>
                <a:ea typeface="Roboto"/>
                <a:cs typeface="Roboto"/>
                <a:sym typeface="Roboto"/>
              </a:rPr>
              <a:t> local data show sub-priority populations for substance use prevention</a:t>
            </a:r>
            <a:endParaRPr sz="1500">
              <a:latin typeface="Roboto"/>
              <a:ea typeface="Roboto"/>
              <a:cs typeface="Roboto"/>
              <a:sym typeface="Roboto"/>
            </a:endParaRPr>
          </a:p>
          <a:p>
            <a:pPr indent="-311150" lvl="0" marL="457200" rtl="0" algn="l">
              <a:spcBef>
                <a:spcPts val="1200"/>
              </a:spcBef>
              <a:spcAft>
                <a:spcPts val="0"/>
              </a:spcAft>
              <a:buClr>
                <a:srgbClr val="0072CE"/>
              </a:buClr>
              <a:buSzPts val="1300"/>
              <a:buFont typeface="Roboto"/>
              <a:buChar char="●"/>
            </a:pPr>
            <a:r>
              <a:rPr lang="en" sz="1300">
                <a:solidFill>
                  <a:srgbClr val="0072CE"/>
                </a:solidFill>
                <a:latin typeface="Roboto"/>
                <a:ea typeface="Roboto"/>
                <a:cs typeface="Roboto"/>
                <a:sym typeface="Roboto"/>
              </a:rPr>
              <a:t>LGBTQ+ students</a:t>
            </a:r>
            <a:endParaRPr sz="1300">
              <a:solidFill>
                <a:srgbClr val="0072CE"/>
              </a:solidFill>
              <a:latin typeface="Roboto"/>
              <a:ea typeface="Roboto"/>
              <a:cs typeface="Roboto"/>
              <a:sym typeface="Roboto"/>
            </a:endParaRPr>
          </a:p>
          <a:p>
            <a:pPr indent="-311150" lvl="0" marL="457200" rtl="0" algn="l">
              <a:spcBef>
                <a:spcPts val="0"/>
              </a:spcBef>
              <a:spcAft>
                <a:spcPts val="0"/>
              </a:spcAft>
              <a:buClr>
                <a:srgbClr val="0072CE"/>
              </a:buClr>
              <a:buSzPts val="1300"/>
              <a:buFont typeface="Roboto"/>
              <a:buChar char="●"/>
            </a:pPr>
            <a:r>
              <a:rPr lang="en" sz="1300">
                <a:solidFill>
                  <a:srgbClr val="0072CE"/>
                </a:solidFill>
                <a:latin typeface="Roboto"/>
                <a:ea typeface="Roboto"/>
                <a:cs typeface="Roboto"/>
                <a:sym typeface="Roboto"/>
              </a:rPr>
              <a:t>ELL students</a:t>
            </a:r>
            <a:endParaRPr sz="1300">
              <a:solidFill>
                <a:srgbClr val="0072CE"/>
              </a:solidFill>
              <a:latin typeface="Roboto"/>
              <a:ea typeface="Roboto"/>
              <a:cs typeface="Roboto"/>
              <a:sym typeface="Roboto"/>
            </a:endParaRPr>
          </a:p>
          <a:p>
            <a:pPr indent="-311150" lvl="0" marL="457200" rtl="0" algn="l">
              <a:spcBef>
                <a:spcPts val="0"/>
              </a:spcBef>
              <a:spcAft>
                <a:spcPts val="0"/>
              </a:spcAft>
              <a:buClr>
                <a:srgbClr val="0072CE"/>
              </a:buClr>
              <a:buSzPts val="1300"/>
              <a:buFont typeface="Roboto"/>
              <a:buChar char="●"/>
            </a:pPr>
            <a:r>
              <a:rPr lang="en" sz="1300">
                <a:solidFill>
                  <a:srgbClr val="0072CE"/>
                </a:solidFill>
                <a:latin typeface="Roboto"/>
                <a:ea typeface="Roboto"/>
                <a:cs typeface="Roboto"/>
                <a:sym typeface="Roboto"/>
              </a:rPr>
              <a:t>METCO students (predominantly BIPOC students)</a:t>
            </a:r>
            <a:endParaRPr sz="1300">
              <a:solidFill>
                <a:srgbClr val="0072CE"/>
              </a:solidFill>
              <a:latin typeface="Roboto"/>
              <a:ea typeface="Roboto"/>
              <a:cs typeface="Roboto"/>
              <a:sym typeface="Roboto"/>
            </a:endParaRPr>
          </a:p>
          <a:p>
            <a:pPr indent="-311150" lvl="0" marL="457200" rtl="0" algn="l">
              <a:spcBef>
                <a:spcPts val="0"/>
              </a:spcBef>
              <a:spcAft>
                <a:spcPts val="0"/>
              </a:spcAft>
              <a:buClr>
                <a:srgbClr val="0072CE"/>
              </a:buClr>
              <a:buSzPts val="1300"/>
              <a:buFont typeface="Roboto"/>
              <a:buChar char="●"/>
            </a:pPr>
            <a:r>
              <a:rPr lang="en" sz="1300">
                <a:solidFill>
                  <a:srgbClr val="0072CE"/>
                </a:solidFill>
                <a:latin typeface="Roboto"/>
                <a:ea typeface="Roboto"/>
                <a:cs typeface="Roboto"/>
                <a:sym typeface="Roboto"/>
              </a:rPr>
              <a:t>Students with a chronic health condition </a:t>
            </a:r>
            <a:endParaRPr sz="1300">
              <a:latin typeface="Roboto"/>
              <a:ea typeface="Roboto"/>
              <a:cs typeface="Roboto"/>
              <a:sym typeface="Roboto"/>
            </a:endParaRPr>
          </a:p>
        </p:txBody>
      </p:sp>
      <p:sp>
        <p:nvSpPr>
          <p:cNvPr id="192" name="Google Shape;192;p26"/>
          <p:cNvSpPr txBox="1"/>
          <p:nvPr/>
        </p:nvSpPr>
        <p:spPr>
          <a:xfrm>
            <a:off x="311700" y="1176625"/>
            <a:ext cx="3385800" cy="3737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800">
                <a:solidFill>
                  <a:schemeClr val="dk2"/>
                </a:solidFill>
                <a:latin typeface="Roboto"/>
                <a:ea typeface="Roboto"/>
                <a:cs typeface="Roboto"/>
                <a:sym typeface="Roboto"/>
              </a:rPr>
              <a:t>A Healthy Lynnfield has a shared, </a:t>
            </a:r>
            <a:r>
              <a:rPr b="1" lang="en" sz="1800">
                <a:solidFill>
                  <a:schemeClr val="dk2"/>
                </a:solidFill>
                <a:latin typeface="Roboto"/>
                <a:ea typeface="Roboto"/>
                <a:cs typeface="Roboto"/>
                <a:sym typeface="Roboto"/>
              </a:rPr>
              <a:t>universal</a:t>
            </a:r>
            <a:r>
              <a:rPr lang="en" sz="1800">
                <a:solidFill>
                  <a:schemeClr val="dk2"/>
                </a:solidFill>
                <a:latin typeface="Roboto"/>
                <a:ea typeface="Roboto"/>
                <a:cs typeface="Roboto"/>
                <a:sym typeface="Roboto"/>
              </a:rPr>
              <a:t> goal of adolescent substance use prevention.</a:t>
            </a:r>
            <a:endParaRPr sz="1800">
              <a:solidFill>
                <a:schemeClr val="dk2"/>
              </a:solidFill>
              <a:latin typeface="Roboto"/>
              <a:ea typeface="Roboto"/>
              <a:cs typeface="Roboto"/>
              <a:sym typeface="Roboto"/>
            </a:endParaRPr>
          </a:p>
          <a:p>
            <a:pPr indent="0" lvl="0" marL="0" rtl="0" algn="ctr">
              <a:lnSpc>
                <a:spcPct val="100000"/>
              </a:lnSpc>
              <a:spcBef>
                <a:spcPts val="1200"/>
              </a:spcBef>
              <a:spcAft>
                <a:spcPts val="0"/>
              </a:spcAft>
              <a:buNone/>
            </a:pPr>
            <a:r>
              <a:rPr lang="en" sz="1600">
                <a:solidFill>
                  <a:srgbClr val="0072CE"/>
                </a:solidFill>
                <a:latin typeface="Roboto"/>
                <a:ea typeface="Roboto"/>
                <a:cs typeface="Roboto"/>
                <a:sym typeface="Roboto"/>
              </a:rPr>
              <a:t>Recognize least-served and marginalized youth, while concurrently supporting and protecting </a:t>
            </a:r>
            <a:r>
              <a:rPr b="1" lang="en" sz="1600">
                <a:solidFill>
                  <a:srgbClr val="0072CE"/>
                </a:solidFill>
                <a:latin typeface="Roboto"/>
                <a:ea typeface="Roboto"/>
                <a:cs typeface="Roboto"/>
                <a:sym typeface="Roboto"/>
              </a:rPr>
              <a:t>all youth</a:t>
            </a:r>
            <a:r>
              <a:rPr lang="en" sz="1600">
                <a:solidFill>
                  <a:srgbClr val="0072CE"/>
                </a:solidFill>
                <a:latin typeface="Roboto"/>
                <a:ea typeface="Roboto"/>
                <a:cs typeface="Roboto"/>
                <a:sym typeface="Roboto"/>
              </a:rPr>
              <a:t> in substance use prevention measures </a:t>
            </a:r>
            <a:endParaRPr sz="1600">
              <a:solidFill>
                <a:srgbClr val="0072CE"/>
              </a:solidFill>
              <a:latin typeface="Roboto"/>
              <a:ea typeface="Roboto"/>
              <a:cs typeface="Roboto"/>
              <a:sym typeface="Roboto"/>
            </a:endParaRPr>
          </a:p>
          <a:p>
            <a:pPr indent="0" lvl="0" marL="0" rtl="0" algn="ctr">
              <a:lnSpc>
                <a:spcPct val="100000"/>
              </a:lnSpc>
              <a:spcBef>
                <a:spcPts val="1200"/>
              </a:spcBef>
              <a:spcAft>
                <a:spcPts val="1200"/>
              </a:spcAft>
              <a:buNone/>
            </a:pPr>
            <a:r>
              <a:rPr lang="en" sz="1600">
                <a:solidFill>
                  <a:srgbClr val="0072CE"/>
                </a:solidFill>
                <a:latin typeface="Roboto"/>
                <a:ea typeface="Roboto"/>
                <a:cs typeface="Roboto"/>
                <a:sym typeface="Roboto"/>
              </a:rPr>
              <a:t>Work to support </a:t>
            </a:r>
            <a:r>
              <a:rPr b="1" lang="en" sz="1600">
                <a:solidFill>
                  <a:srgbClr val="0072CE"/>
                </a:solidFill>
                <a:latin typeface="Roboto"/>
                <a:ea typeface="Roboto"/>
                <a:cs typeface="Roboto"/>
                <a:sym typeface="Roboto"/>
              </a:rPr>
              <a:t>all youth </a:t>
            </a:r>
            <a:r>
              <a:rPr lang="en" sz="1600">
                <a:solidFill>
                  <a:srgbClr val="0072CE"/>
                </a:solidFill>
                <a:latin typeface="Roboto"/>
                <a:ea typeface="Roboto"/>
                <a:cs typeface="Roboto"/>
                <a:sym typeface="Roboto"/>
              </a:rPr>
              <a:t>within the broader school and community systems</a:t>
            </a:r>
            <a:endParaRPr sz="16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type="title"/>
          </p:nvPr>
        </p:nvSpPr>
        <p:spPr>
          <a:xfrm>
            <a:off x="490250" y="450150"/>
            <a:ext cx="64554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i="1" lang="en">
                <a:solidFill>
                  <a:srgbClr val="595959"/>
                </a:solidFill>
              </a:rPr>
              <a:t>Mental and behavioral health outcomes are directly influenced by </a:t>
            </a:r>
            <a:r>
              <a:rPr i="1" lang="en">
                <a:solidFill>
                  <a:srgbClr val="0072CE"/>
                </a:solidFill>
              </a:rPr>
              <a:t>social determinants of health</a:t>
            </a:r>
            <a:endParaRPr i="1">
              <a:solidFill>
                <a:srgbClr val="0072CE"/>
              </a:solidFill>
            </a:endParaRPr>
          </a:p>
          <a:p>
            <a:pPr indent="0" lvl="0" marL="0" rtl="0" algn="l">
              <a:spcBef>
                <a:spcPts val="0"/>
              </a:spcBef>
              <a:spcAft>
                <a:spcPts val="0"/>
              </a:spcAft>
              <a:buClr>
                <a:schemeClr val="dk1"/>
              </a:buClr>
              <a:buSzPts val="1100"/>
              <a:buFont typeface="Arial"/>
              <a:buNone/>
            </a:pPr>
            <a:r>
              <a:rPr lang="en" sz="1550">
                <a:solidFill>
                  <a:srgbClr val="505050"/>
                </a:solidFill>
                <a:highlight>
                  <a:schemeClr val="lt1"/>
                </a:highlight>
                <a:latin typeface="Roboto"/>
                <a:ea typeface="Roboto"/>
                <a:cs typeface="Roboto"/>
                <a:sym typeface="Roboto"/>
              </a:rPr>
              <a:t>(WHO, 2014)</a:t>
            </a:r>
            <a:endParaRPr i="1">
              <a:solidFill>
                <a:srgbClr val="0072C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Definitions: What are the social determinants of health?</a:t>
            </a:r>
            <a:endParaRPr>
              <a:latin typeface="Roboto"/>
              <a:ea typeface="Roboto"/>
              <a:cs typeface="Roboto"/>
              <a:sym typeface="Roboto"/>
            </a:endParaRPr>
          </a:p>
        </p:txBody>
      </p:sp>
      <p:pic>
        <p:nvPicPr>
          <p:cNvPr id="203" name="Google Shape;203;p28"/>
          <p:cNvPicPr preferRelativeResize="0"/>
          <p:nvPr/>
        </p:nvPicPr>
        <p:blipFill rotWithShape="1">
          <a:blip r:embed="rId3">
            <a:alphaModFix/>
          </a:blip>
          <a:srcRect b="2997" l="0" r="0" t="0"/>
          <a:stretch/>
        </p:blipFill>
        <p:spPr>
          <a:xfrm>
            <a:off x="676750" y="1008838"/>
            <a:ext cx="7790496" cy="3125825"/>
          </a:xfrm>
          <a:prstGeom prst="rect">
            <a:avLst/>
          </a:prstGeom>
          <a:noFill/>
          <a:ln>
            <a:noFill/>
          </a:ln>
        </p:spPr>
      </p:pic>
      <p:sp>
        <p:nvSpPr>
          <p:cNvPr id="204" name="Google Shape;204;p28"/>
          <p:cNvSpPr txBox="1"/>
          <p:nvPr>
            <p:ph idx="1" type="body"/>
          </p:nvPr>
        </p:nvSpPr>
        <p:spPr>
          <a:xfrm>
            <a:off x="311700" y="4272875"/>
            <a:ext cx="8520600" cy="6933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1200"/>
              </a:spcAft>
              <a:buNone/>
            </a:pPr>
            <a:r>
              <a:rPr lang="en"/>
              <a:t>Social determinants of health demonstrate that students do not have a higher prevalence of substance use because of </a:t>
            </a:r>
            <a:r>
              <a:rPr lang="en">
                <a:solidFill>
                  <a:srgbClr val="0072CE"/>
                </a:solidFill>
              </a:rPr>
              <a:t>who they are</a:t>
            </a:r>
            <a:r>
              <a:rPr lang="en"/>
              <a:t>, but because of </a:t>
            </a:r>
            <a:r>
              <a:rPr lang="en">
                <a:solidFill>
                  <a:srgbClr val="0072CE"/>
                </a:solidFill>
              </a:rPr>
              <a:t>what they experience</a:t>
            </a:r>
            <a:r>
              <a:rPr lang="en"/>
              <a:t>.</a:t>
            </a:r>
            <a:endParaRPr/>
          </a:p>
        </p:txBody>
      </p:sp>
      <p:cxnSp>
        <p:nvCxnSpPr>
          <p:cNvPr id="205" name="Google Shape;205;p28"/>
          <p:cNvCxnSpPr/>
          <p:nvPr/>
        </p:nvCxnSpPr>
        <p:spPr>
          <a:xfrm>
            <a:off x="311700" y="3025977"/>
            <a:ext cx="6252900" cy="0"/>
          </a:xfrm>
          <a:prstGeom prst="straightConnector1">
            <a:avLst/>
          </a:prstGeom>
          <a:noFill/>
          <a:ln cap="flat" cmpd="sng" w="19050">
            <a:solidFill>
              <a:srgbClr val="A72A1E"/>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311700" y="359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Social determinants of health for substance use</a:t>
            </a:r>
            <a:endParaRPr/>
          </a:p>
        </p:txBody>
      </p:sp>
      <p:sp>
        <p:nvSpPr>
          <p:cNvPr id="211" name="Google Shape;211;p29"/>
          <p:cNvSpPr txBox="1"/>
          <p:nvPr>
            <p:ph idx="1" type="body"/>
          </p:nvPr>
        </p:nvSpPr>
        <p:spPr>
          <a:xfrm>
            <a:off x="311700" y="932250"/>
            <a:ext cx="4389000" cy="3702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solidFill>
                  <a:srgbClr val="0072CE"/>
                </a:solidFill>
                <a:latin typeface="Roboto"/>
                <a:ea typeface="Roboto"/>
                <a:cs typeface="Roboto"/>
                <a:sym typeface="Roboto"/>
              </a:rPr>
              <a:t>Societal and family stigma:</a:t>
            </a:r>
            <a:r>
              <a:rPr b="1" lang="en" sz="1400">
                <a:latin typeface="Roboto"/>
                <a:ea typeface="Roboto"/>
                <a:cs typeface="Roboto"/>
                <a:sym typeface="Roboto"/>
              </a:rPr>
              <a:t> </a:t>
            </a:r>
            <a:endParaRPr b="1" sz="14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63% of general population see addiction as a moral failure </a:t>
            </a:r>
            <a:r>
              <a:rPr lang="en" sz="1300">
                <a:latin typeface="Roboto"/>
                <a:ea typeface="Roboto"/>
                <a:cs typeface="Roboto"/>
                <a:sym typeface="Roboto"/>
              </a:rPr>
              <a:t>(Richter &amp; Foster, 2014)</a:t>
            </a:r>
            <a:endParaRPr sz="1300">
              <a:latin typeface="Roboto"/>
              <a:ea typeface="Roboto"/>
              <a:cs typeface="Roboto"/>
              <a:sym typeface="Roboto"/>
            </a:endParaRPr>
          </a:p>
          <a:p>
            <a:pPr indent="0" lvl="0" marL="0" rtl="0" algn="l">
              <a:lnSpc>
                <a:spcPct val="100000"/>
              </a:lnSpc>
              <a:spcBef>
                <a:spcPts val="1200"/>
              </a:spcBef>
              <a:spcAft>
                <a:spcPts val="0"/>
              </a:spcAft>
              <a:buNone/>
            </a:pPr>
            <a:r>
              <a:rPr b="1" lang="en" sz="1400">
                <a:solidFill>
                  <a:srgbClr val="0072CE"/>
                </a:solidFill>
                <a:latin typeface="Roboto"/>
                <a:ea typeface="Roboto"/>
                <a:cs typeface="Roboto"/>
                <a:sym typeface="Roboto"/>
              </a:rPr>
              <a:t>Lack of proper health care:</a:t>
            </a:r>
            <a:endParaRPr b="1" sz="1400">
              <a:solidFill>
                <a:srgbClr val="0072CE"/>
              </a:solidFill>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No insurance or insurance does not cover treatment (</a:t>
            </a:r>
            <a:r>
              <a:rPr lang="en" sz="1300">
                <a:latin typeface="Roboto"/>
                <a:ea typeface="Roboto"/>
                <a:cs typeface="Roboto"/>
                <a:sym typeface="Roboto"/>
              </a:rPr>
              <a:t>Klomegah, 2016)</a:t>
            </a:r>
            <a:endParaRPr sz="13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No access to appropriate treatment or services (</a:t>
            </a:r>
            <a:r>
              <a:rPr lang="en" sz="1300">
                <a:latin typeface="Roboto"/>
                <a:ea typeface="Roboto"/>
                <a:cs typeface="Roboto"/>
                <a:sym typeface="Roboto"/>
              </a:rPr>
              <a:t>Tran et al., 2012)</a:t>
            </a:r>
            <a:endParaRPr sz="1300">
              <a:latin typeface="Roboto"/>
              <a:ea typeface="Roboto"/>
              <a:cs typeface="Roboto"/>
              <a:sym typeface="Roboto"/>
            </a:endParaRPr>
          </a:p>
          <a:p>
            <a:pPr indent="0" lvl="0" marL="0" rtl="0" algn="l">
              <a:lnSpc>
                <a:spcPct val="100000"/>
              </a:lnSpc>
              <a:spcBef>
                <a:spcPts val="1200"/>
              </a:spcBef>
              <a:spcAft>
                <a:spcPts val="0"/>
              </a:spcAft>
              <a:buNone/>
            </a:pPr>
            <a:r>
              <a:rPr b="1" lang="en" sz="1400">
                <a:solidFill>
                  <a:srgbClr val="0072CE"/>
                </a:solidFill>
                <a:latin typeface="Roboto"/>
                <a:ea typeface="Roboto"/>
                <a:cs typeface="Roboto"/>
                <a:sym typeface="Roboto"/>
              </a:rPr>
              <a:t>Socioeconomic status, including houselessness: </a:t>
            </a:r>
            <a:endParaRPr b="1" sz="1400">
              <a:solidFill>
                <a:srgbClr val="0072CE"/>
              </a:solidFill>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97% of unhoused people report substance use as contributing to their housing condition </a:t>
            </a:r>
            <a:r>
              <a:rPr lang="en" sz="1300">
                <a:latin typeface="Roboto"/>
                <a:ea typeface="Roboto"/>
                <a:cs typeface="Roboto"/>
                <a:sym typeface="Roboto"/>
              </a:rPr>
              <a:t>(Lowe &amp; Gibson, 2011)</a:t>
            </a:r>
            <a:endParaRPr sz="1300">
              <a:latin typeface="Roboto"/>
              <a:ea typeface="Roboto"/>
              <a:cs typeface="Roboto"/>
              <a:sym typeface="Roboto"/>
            </a:endParaRPr>
          </a:p>
          <a:p>
            <a:pPr indent="0" lvl="0" marL="0" rtl="0" algn="l">
              <a:lnSpc>
                <a:spcPct val="100000"/>
              </a:lnSpc>
              <a:spcBef>
                <a:spcPts val="1200"/>
              </a:spcBef>
              <a:spcAft>
                <a:spcPts val="0"/>
              </a:spcAft>
              <a:buNone/>
            </a:pPr>
            <a:r>
              <a:rPr b="1" lang="en" sz="1400">
                <a:solidFill>
                  <a:srgbClr val="0072CE"/>
                </a:solidFill>
                <a:latin typeface="Roboto"/>
                <a:ea typeface="Roboto"/>
                <a:cs typeface="Roboto"/>
                <a:sym typeface="Roboto"/>
              </a:rPr>
              <a:t>Homogeneous</a:t>
            </a:r>
            <a:r>
              <a:rPr b="1" lang="en" sz="1400">
                <a:solidFill>
                  <a:srgbClr val="0072CE"/>
                </a:solidFill>
                <a:latin typeface="Roboto"/>
                <a:ea typeface="Roboto"/>
                <a:cs typeface="Roboto"/>
                <a:sym typeface="Roboto"/>
              </a:rPr>
              <a:t> social networks, especially networks with cultures of use: </a:t>
            </a:r>
            <a:endParaRPr b="1" sz="1400">
              <a:solidFill>
                <a:srgbClr val="0072CE"/>
              </a:solidFill>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E</a:t>
            </a:r>
            <a:r>
              <a:rPr lang="en" sz="1300">
                <a:latin typeface="Roboto"/>
                <a:ea typeface="Roboto"/>
                <a:cs typeface="Roboto"/>
                <a:sym typeface="Roboto"/>
              </a:rPr>
              <a:t>ach 10% increase in classmates who drink correlates to 5% increased odds of underage drinking </a:t>
            </a:r>
            <a:r>
              <a:rPr lang="en" sz="1300">
                <a:latin typeface="Roboto"/>
                <a:ea typeface="Roboto"/>
                <a:cs typeface="Roboto"/>
                <a:sym typeface="Roboto"/>
              </a:rPr>
              <a:t>(Fletcher, 2012)</a:t>
            </a:r>
            <a:endParaRPr sz="1300">
              <a:latin typeface="Roboto"/>
              <a:ea typeface="Roboto"/>
              <a:cs typeface="Roboto"/>
              <a:sym typeface="Roboto"/>
            </a:endParaRPr>
          </a:p>
        </p:txBody>
      </p:sp>
      <p:pic>
        <p:nvPicPr>
          <p:cNvPr id="212" name="Google Shape;212;p29"/>
          <p:cNvPicPr preferRelativeResize="0"/>
          <p:nvPr/>
        </p:nvPicPr>
        <p:blipFill>
          <a:blip r:embed="rId3">
            <a:alphaModFix/>
          </a:blip>
          <a:stretch>
            <a:fillRect/>
          </a:stretch>
        </p:blipFill>
        <p:spPr>
          <a:xfrm>
            <a:off x="4786225" y="1763675"/>
            <a:ext cx="4189750" cy="2039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Why should substance use prevention </a:t>
            </a:r>
            <a:r>
              <a:rPr lang="en">
                <a:solidFill>
                  <a:srgbClr val="0072CE"/>
                </a:solidFill>
                <a:latin typeface="Roboto"/>
                <a:ea typeface="Roboto"/>
                <a:cs typeface="Roboto"/>
                <a:sym typeface="Roboto"/>
              </a:rPr>
              <a:t>coalitions</a:t>
            </a:r>
            <a:r>
              <a:rPr lang="en">
                <a:latin typeface="Roboto"/>
                <a:ea typeface="Roboto"/>
                <a:cs typeface="Roboto"/>
                <a:sym typeface="Roboto"/>
              </a:rPr>
              <a:t> be interested in equity?</a:t>
            </a:r>
            <a:endParaRPr>
              <a:latin typeface="Roboto"/>
              <a:ea typeface="Roboto"/>
              <a:cs typeface="Roboto"/>
              <a:sym typeface="Roboto"/>
            </a:endParaRPr>
          </a:p>
        </p:txBody>
      </p:sp>
      <p:sp>
        <p:nvSpPr>
          <p:cNvPr id="218" name="Google Shape;218;p30"/>
          <p:cNvSpPr txBox="1"/>
          <p:nvPr>
            <p:ph idx="1" type="body"/>
          </p:nvPr>
        </p:nvSpPr>
        <p:spPr>
          <a:xfrm>
            <a:off x="3513150" y="1753325"/>
            <a:ext cx="2117700" cy="2130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200"/>
              </a:spcAft>
              <a:buNone/>
            </a:pPr>
            <a:r>
              <a:rPr lang="en" sz="1600">
                <a:latin typeface="Roboto"/>
                <a:ea typeface="Roboto"/>
                <a:cs typeface="Roboto"/>
                <a:sym typeface="Roboto"/>
              </a:rPr>
              <a:t>SUD practitioners</a:t>
            </a:r>
            <a:r>
              <a:rPr lang="en" sz="1600">
                <a:latin typeface="Roboto"/>
                <a:ea typeface="Roboto"/>
                <a:cs typeface="Roboto"/>
                <a:sym typeface="Roboto"/>
              </a:rPr>
              <a:t> recognize that root causes directly impact substance use and health outcomes of substance use</a:t>
            </a:r>
            <a:endParaRPr sz="1600">
              <a:latin typeface="Roboto"/>
              <a:ea typeface="Roboto"/>
              <a:cs typeface="Roboto"/>
              <a:sym typeface="Roboto"/>
            </a:endParaRPr>
          </a:p>
        </p:txBody>
      </p:sp>
      <p:sp>
        <p:nvSpPr>
          <p:cNvPr id="219" name="Google Shape;219;p30"/>
          <p:cNvSpPr txBox="1"/>
          <p:nvPr/>
        </p:nvSpPr>
        <p:spPr>
          <a:xfrm>
            <a:off x="311700" y="1753325"/>
            <a:ext cx="2117700" cy="213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200"/>
              </a:spcAft>
              <a:buNone/>
            </a:pPr>
            <a:r>
              <a:rPr lang="en" sz="1600">
                <a:solidFill>
                  <a:schemeClr val="dk2"/>
                </a:solidFill>
                <a:latin typeface="Roboto"/>
                <a:ea typeface="Roboto"/>
                <a:cs typeface="Roboto"/>
                <a:sym typeface="Roboto"/>
              </a:rPr>
              <a:t>SUD practitioners</a:t>
            </a:r>
            <a:r>
              <a:rPr lang="en" sz="1600">
                <a:solidFill>
                  <a:schemeClr val="dk2"/>
                </a:solidFill>
                <a:latin typeface="Roboto"/>
                <a:ea typeface="Roboto"/>
                <a:cs typeface="Roboto"/>
                <a:sym typeface="Roboto"/>
              </a:rPr>
              <a:t> see behavioral health disparities in people who have systematically experienced obstacles to health </a:t>
            </a:r>
            <a:endParaRPr sz="1600"/>
          </a:p>
        </p:txBody>
      </p:sp>
      <p:sp>
        <p:nvSpPr>
          <p:cNvPr id="220" name="Google Shape;220;p30"/>
          <p:cNvSpPr txBox="1"/>
          <p:nvPr/>
        </p:nvSpPr>
        <p:spPr>
          <a:xfrm>
            <a:off x="6649950" y="1712300"/>
            <a:ext cx="2117700" cy="1847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200"/>
              </a:spcAft>
              <a:buNone/>
            </a:pPr>
            <a:r>
              <a:rPr lang="en" sz="1600">
                <a:solidFill>
                  <a:srgbClr val="595959"/>
                </a:solidFill>
                <a:latin typeface="Roboto"/>
                <a:ea typeface="Roboto"/>
                <a:cs typeface="Roboto"/>
                <a:sym typeface="Roboto"/>
              </a:rPr>
              <a:t>SUD practitioners</a:t>
            </a:r>
            <a:r>
              <a:rPr lang="en" sz="1600">
                <a:solidFill>
                  <a:srgbClr val="595959"/>
                </a:solidFill>
                <a:latin typeface="Roboto"/>
                <a:ea typeface="Roboto"/>
                <a:cs typeface="Roboto"/>
                <a:sym typeface="Roboto"/>
              </a:rPr>
              <a:t> seek to reduce these behavioral health disparities by targeting outcomes at the root</a:t>
            </a:r>
            <a:endParaRPr b="1" sz="1600">
              <a:solidFill>
                <a:srgbClr val="0072CE"/>
              </a:solidFill>
              <a:latin typeface="Roboto"/>
              <a:ea typeface="Roboto"/>
              <a:cs typeface="Roboto"/>
              <a:sym typeface="Roboto"/>
            </a:endParaRPr>
          </a:p>
        </p:txBody>
      </p:sp>
      <p:sp>
        <p:nvSpPr>
          <p:cNvPr id="221" name="Google Shape;221;p30"/>
          <p:cNvSpPr txBox="1"/>
          <p:nvPr/>
        </p:nvSpPr>
        <p:spPr>
          <a:xfrm>
            <a:off x="343950" y="4023475"/>
            <a:ext cx="8456100" cy="49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2000">
                <a:solidFill>
                  <a:srgbClr val="0072CE"/>
                </a:solidFill>
                <a:latin typeface="Roboto"/>
                <a:ea typeface="Roboto"/>
                <a:cs typeface="Roboto"/>
                <a:sym typeface="Roboto"/>
              </a:rPr>
              <a:t>Preventing poor outcomes at the root is an equity-centered approach</a:t>
            </a:r>
            <a:endParaRPr b="1" sz="2000">
              <a:latin typeface="Roboto"/>
              <a:ea typeface="Roboto"/>
              <a:cs typeface="Roboto"/>
              <a:sym typeface="Roboto"/>
            </a:endParaRPr>
          </a:p>
        </p:txBody>
      </p:sp>
      <p:sp>
        <p:nvSpPr>
          <p:cNvPr id="222" name="Google Shape;222;p30"/>
          <p:cNvSpPr/>
          <p:nvPr/>
        </p:nvSpPr>
        <p:spPr>
          <a:xfrm>
            <a:off x="2556225" y="3150875"/>
            <a:ext cx="830100" cy="492600"/>
          </a:xfrm>
          <a:prstGeom prst="curvedUpArrow">
            <a:avLst>
              <a:gd fmla="val 25000" name="adj1"/>
              <a:gd fmla="val 50000" name="adj2"/>
              <a:gd fmla="val 25000" name="adj3"/>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p:nvPr/>
        </p:nvSpPr>
        <p:spPr>
          <a:xfrm>
            <a:off x="5725350" y="1712300"/>
            <a:ext cx="830100" cy="492600"/>
          </a:xfrm>
          <a:prstGeom prst="curvedDownArrow">
            <a:avLst>
              <a:gd fmla="val 25000" name="adj1"/>
              <a:gd fmla="val 50000" name="adj2"/>
              <a:gd fmla="val 25000" name="adj3"/>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Benefits of equity: Substance use prevention</a:t>
            </a:r>
            <a:endParaRPr>
              <a:latin typeface="Roboto"/>
              <a:ea typeface="Roboto"/>
              <a:cs typeface="Roboto"/>
              <a:sym typeface="Roboto"/>
            </a:endParaRPr>
          </a:p>
        </p:txBody>
      </p:sp>
      <p:sp>
        <p:nvSpPr>
          <p:cNvPr id="229" name="Google Shape;229;p31"/>
          <p:cNvSpPr txBox="1"/>
          <p:nvPr>
            <p:ph idx="1" type="body"/>
          </p:nvPr>
        </p:nvSpPr>
        <p:spPr>
          <a:xfrm>
            <a:off x="311700" y="1017725"/>
            <a:ext cx="4391400" cy="39255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a:latin typeface="Roboto"/>
                <a:ea typeface="Roboto"/>
                <a:cs typeface="Roboto"/>
                <a:sym typeface="Roboto"/>
              </a:rPr>
              <a:t>SUPPORT &amp; ACCEPTANCE</a:t>
            </a:r>
            <a:endParaRPr b="1">
              <a:latin typeface="Roboto"/>
              <a:ea typeface="Roboto"/>
              <a:cs typeface="Roboto"/>
              <a:sym typeface="Roboto"/>
            </a:endParaRPr>
          </a:p>
          <a:p>
            <a:pPr indent="-323850" lvl="0" marL="457200" rtl="0" algn="l">
              <a:lnSpc>
                <a:spcPct val="115000"/>
              </a:lnSpc>
              <a:spcBef>
                <a:spcPts val="1200"/>
              </a:spcBef>
              <a:spcAft>
                <a:spcPts val="0"/>
              </a:spcAft>
              <a:buClr>
                <a:srgbClr val="0072CE"/>
              </a:buClr>
              <a:buSzPts val="1500"/>
              <a:buFont typeface="Roboto"/>
              <a:buChar char="●"/>
            </a:pPr>
            <a:r>
              <a:rPr lang="en" sz="1500">
                <a:solidFill>
                  <a:srgbClr val="0072CE"/>
                </a:solidFill>
                <a:latin typeface="Roboto"/>
                <a:ea typeface="Roboto"/>
                <a:cs typeface="Roboto"/>
                <a:sym typeface="Roboto"/>
              </a:rPr>
              <a:t>Supportive social networks mitigate adverse effects of Sexual Minority Stigma (Hatzenbuehler, 2014)</a:t>
            </a:r>
            <a:endParaRPr sz="1500">
              <a:solidFill>
                <a:srgbClr val="0072CE"/>
              </a:solidFill>
              <a:latin typeface="Roboto"/>
              <a:ea typeface="Roboto"/>
              <a:cs typeface="Roboto"/>
              <a:sym typeface="Roboto"/>
            </a:endParaRPr>
          </a:p>
          <a:p>
            <a:pPr indent="-323850" lvl="0" marL="457200" rtl="0" algn="l">
              <a:lnSpc>
                <a:spcPct val="115000"/>
              </a:lnSpc>
              <a:spcBef>
                <a:spcPts val="0"/>
              </a:spcBef>
              <a:spcAft>
                <a:spcPts val="0"/>
              </a:spcAft>
              <a:buClr>
                <a:srgbClr val="0072CE"/>
              </a:buClr>
              <a:buSzPts val="1500"/>
              <a:buFont typeface="Roboto"/>
              <a:buChar char="●"/>
            </a:pPr>
            <a:r>
              <a:rPr lang="en" sz="1500">
                <a:solidFill>
                  <a:srgbClr val="0072CE"/>
                </a:solidFill>
                <a:latin typeface="Roboto"/>
                <a:ea typeface="Roboto"/>
                <a:cs typeface="Roboto"/>
                <a:sym typeface="Roboto"/>
              </a:rPr>
              <a:t>Family acceptance of LGBTQ+ identities significantly improves relationships that lower risk for substance use (Padilla et al., 2010)</a:t>
            </a:r>
            <a:endParaRPr sz="1500">
              <a:solidFill>
                <a:srgbClr val="0072CE"/>
              </a:solidFill>
              <a:latin typeface="Roboto"/>
              <a:ea typeface="Roboto"/>
              <a:cs typeface="Roboto"/>
              <a:sym typeface="Roboto"/>
            </a:endParaRPr>
          </a:p>
          <a:p>
            <a:pPr indent="0" lvl="0" marL="0" rtl="0" algn="l">
              <a:lnSpc>
                <a:spcPct val="100000"/>
              </a:lnSpc>
              <a:spcBef>
                <a:spcPts val="1200"/>
              </a:spcBef>
              <a:spcAft>
                <a:spcPts val="0"/>
              </a:spcAft>
              <a:buNone/>
            </a:pPr>
            <a:r>
              <a:rPr b="1" lang="en">
                <a:solidFill>
                  <a:srgbClr val="595959"/>
                </a:solidFill>
                <a:latin typeface="Roboto"/>
                <a:ea typeface="Roboto"/>
                <a:cs typeface="Roboto"/>
                <a:sym typeface="Roboto"/>
              </a:rPr>
              <a:t>DIVERSITY</a:t>
            </a:r>
            <a:endParaRPr sz="1800">
              <a:solidFill>
                <a:srgbClr val="0072CE"/>
              </a:solidFill>
              <a:latin typeface="Roboto"/>
              <a:ea typeface="Roboto"/>
              <a:cs typeface="Roboto"/>
              <a:sym typeface="Roboto"/>
            </a:endParaRPr>
          </a:p>
          <a:p>
            <a:pPr indent="-323850" lvl="0" marL="457200" rtl="0" algn="l">
              <a:lnSpc>
                <a:spcPct val="105000"/>
              </a:lnSpc>
              <a:spcBef>
                <a:spcPts val="1200"/>
              </a:spcBef>
              <a:spcAft>
                <a:spcPts val="0"/>
              </a:spcAft>
              <a:buClr>
                <a:srgbClr val="0072CE"/>
              </a:buClr>
              <a:buSzPts val="1500"/>
              <a:buFont typeface="Roboto"/>
              <a:buChar char="●"/>
            </a:pPr>
            <a:r>
              <a:rPr lang="en" sz="1500">
                <a:solidFill>
                  <a:srgbClr val="0072CE"/>
                </a:solidFill>
                <a:latin typeface="Roboto"/>
                <a:ea typeface="Roboto"/>
                <a:cs typeface="Roboto"/>
                <a:sym typeface="Roboto"/>
              </a:rPr>
              <a:t>Supportive social networks that are large and c</a:t>
            </a:r>
            <a:r>
              <a:rPr lang="en" sz="1500">
                <a:solidFill>
                  <a:srgbClr val="0072CE"/>
                </a:solidFill>
                <a:latin typeface="Roboto"/>
                <a:ea typeface="Roboto"/>
                <a:cs typeface="Roboto"/>
                <a:sym typeface="Roboto"/>
              </a:rPr>
              <a:t>ulturally diverse protect against substance use (</a:t>
            </a:r>
            <a:r>
              <a:rPr lang="en" sz="1500">
                <a:solidFill>
                  <a:srgbClr val="0072CE"/>
                </a:solidFill>
                <a:latin typeface="Roboto"/>
                <a:ea typeface="Roboto"/>
                <a:cs typeface="Roboto"/>
                <a:sym typeface="Roboto"/>
              </a:rPr>
              <a:t>Adorno et al., 2013; </a:t>
            </a:r>
            <a:r>
              <a:rPr lang="en" sz="1500">
                <a:solidFill>
                  <a:srgbClr val="0072CE"/>
                </a:solidFill>
                <a:latin typeface="Roboto"/>
                <a:ea typeface="Roboto"/>
                <a:cs typeface="Roboto"/>
                <a:sym typeface="Roboto"/>
              </a:rPr>
              <a:t>Carpiano et al., 2011)</a:t>
            </a:r>
            <a:endParaRPr sz="1500">
              <a:solidFill>
                <a:srgbClr val="0072CE"/>
              </a:solidFill>
              <a:latin typeface="Roboto"/>
              <a:ea typeface="Roboto"/>
              <a:cs typeface="Roboto"/>
              <a:sym typeface="Roboto"/>
            </a:endParaRPr>
          </a:p>
        </p:txBody>
      </p:sp>
      <p:sp>
        <p:nvSpPr>
          <p:cNvPr id="230" name="Google Shape;230;p31"/>
          <p:cNvSpPr txBox="1"/>
          <p:nvPr/>
        </p:nvSpPr>
        <p:spPr>
          <a:xfrm>
            <a:off x="4947000" y="3630425"/>
            <a:ext cx="3885300" cy="6810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rgbClr val="D9EAD3"/>
              </a:buClr>
              <a:buSzPts val="1500"/>
              <a:buFont typeface="Roboto"/>
              <a:buChar char="➔"/>
            </a:pPr>
            <a:r>
              <a:rPr lang="en" sz="1500">
                <a:solidFill>
                  <a:srgbClr val="D9EAD3"/>
                </a:solidFill>
                <a:latin typeface="Roboto"/>
                <a:ea typeface="Roboto"/>
                <a:cs typeface="Roboto"/>
                <a:sym typeface="Roboto"/>
              </a:rPr>
              <a:t>A Healthy Lynnfield</a:t>
            </a:r>
            <a:endParaRPr sz="1500">
              <a:solidFill>
                <a:srgbClr val="D9EAD3"/>
              </a:solidFill>
              <a:latin typeface="Roboto"/>
              <a:ea typeface="Roboto"/>
              <a:cs typeface="Roboto"/>
              <a:sym typeface="Roboto"/>
            </a:endParaRPr>
          </a:p>
          <a:p>
            <a:pPr indent="-323850" lvl="0" marL="457200" rtl="0" algn="l">
              <a:lnSpc>
                <a:spcPct val="115000"/>
              </a:lnSpc>
              <a:spcBef>
                <a:spcPts val="0"/>
              </a:spcBef>
              <a:spcAft>
                <a:spcPts val="0"/>
              </a:spcAft>
              <a:buClr>
                <a:srgbClr val="D9EAD3"/>
              </a:buClr>
              <a:buSzPts val="1500"/>
              <a:buFont typeface="Roboto"/>
              <a:buChar char="➔"/>
            </a:pPr>
            <a:r>
              <a:rPr lang="en" sz="1500">
                <a:solidFill>
                  <a:srgbClr val="D9EAD3"/>
                </a:solidFill>
                <a:latin typeface="Roboto"/>
                <a:ea typeface="Roboto"/>
                <a:cs typeface="Roboto"/>
                <a:sym typeface="Roboto"/>
              </a:rPr>
              <a:t>Lynnfield for Love</a:t>
            </a:r>
            <a:endParaRPr sz="1500">
              <a:solidFill>
                <a:srgbClr val="D9EAD3"/>
              </a:solidFill>
              <a:latin typeface="Roboto"/>
              <a:ea typeface="Roboto"/>
              <a:cs typeface="Roboto"/>
              <a:sym typeface="Roboto"/>
            </a:endParaRPr>
          </a:p>
        </p:txBody>
      </p:sp>
      <p:sp>
        <p:nvSpPr>
          <p:cNvPr id="231" name="Google Shape;231;p31"/>
          <p:cNvSpPr txBox="1"/>
          <p:nvPr/>
        </p:nvSpPr>
        <p:spPr>
          <a:xfrm>
            <a:off x="4947000" y="1017725"/>
            <a:ext cx="3885300" cy="26127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t/>
            </a:r>
            <a:endParaRPr b="1" sz="1500">
              <a:solidFill>
                <a:srgbClr val="595959"/>
              </a:solidFill>
              <a:latin typeface="Roboto"/>
              <a:ea typeface="Roboto"/>
              <a:cs typeface="Roboto"/>
              <a:sym typeface="Roboto"/>
            </a:endParaRPr>
          </a:p>
          <a:p>
            <a:pPr indent="-323850" lvl="0" marL="457200" rtl="0" algn="l">
              <a:lnSpc>
                <a:spcPct val="115000"/>
              </a:lnSpc>
              <a:spcBef>
                <a:spcPts val="1200"/>
              </a:spcBef>
              <a:spcAft>
                <a:spcPts val="0"/>
              </a:spcAft>
              <a:buClr>
                <a:srgbClr val="D9EAD3"/>
              </a:buClr>
              <a:buSzPts val="1500"/>
              <a:buFont typeface="Roboto"/>
              <a:buChar char="➔"/>
            </a:pPr>
            <a:r>
              <a:rPr lang="en" sz="1500">
                <a:solidFill>
                  <a:srgbClr val="D9EAD3"/>
                </a:solidFill>
                <a:latin typeface="Roboto"/>
                <a:ea typeface="Roboto"/>
                <a:cs typeface="Roboto"/>
                <a:sym typeface="Roboto"/>
              </a:rPr>
              <a:t>Lynnfield Public Schools is thoughtfully creating a supportive and welcoming environment for all students (new equity initiative)</a:t>
            </a:r>
            <a:endParaRPr sz="1500">
              <a:solidFill>
                <a:srgbClr val="D9EAD3"/>
              </a:solidFill>
              <a:latin typeface="Roboto"/>
              <a:ea typeface="Roboto"/>
              <a:cs typeface="Roboto"/>
              <a:sym typeface="Roboto"/>
            </a:endParaRPr>
          </a:p>
          <a:p>
            <a:pPr indent="-323850" lvl="0" marL="457200" rtl="0" algn="l">
              <a:lnSpc>
                <a:spcPct val="115000"/>
              </a:lnSpc>
              <a:spcBef>
                <a:spcPts val="0"/>
              </a:spcBef>
              <a:spcAft>
                <a:spcPts val="0"/>
              </a:spcAft>
              <a:buClr>
                <a:srgbClr val="D9EAD3"/>
              </a:buClr>
              <a:buSzPts val="1500"/>
              <a:buFont typeface="Roboto"/>
              <a:buChar char="➔"/>
            </a:pPr>
            <a:r>
              <a:rPr lang="en" sz="1500">
                <a:solidFill>
                  <a:srgbClr val="D9EAD3"/>
                </a:solidFill>
                <a:latin typeface="Roboto"/>
                <a:ea typeface="Roboto"/>
                <a:cs typeface="Roboto"/>
                <a:sym typeface="Roboto"/>
              </a:rPr>
              <a:t>83% of Lynnfield High Schoolers can talk with at least one parent or other adult family members about things that are important to them. </a:t>
            </a:r>
            <a:endParaRPr sz="1500">
              <a:solidFill>
                <a:srgbClr val="D9EAD3"/>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Roboto"/>
                <a:ea typeface="Roboto"/>
                <a:cs typeface="Roboto"/>
                <a:sym typeface="Roboto"/>
              </a:rPr>
              <a:t>Introduction: Why are we here today?</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63" name="Google Shape;63;p14"/>
          <p:cNvSpPr txBox="1"/>
          <p:nvPr>
            <p:ph idx="1" type="body"/>
          </p:nvPr>
        </p:nvSpPr>
        <p:spPr>
          <a:xfrm>
            <a:off x="469750" y="2197100"/>
            <a:ext cx="3516300" cy="1417500"/>
          </a:xfrm>
          <a:prstGeom prst="rect">
            <a:avLst/>
          </a:prstGeom>
        </p:spPr>
        <p:txBody>
          <a:bodyPr anchorCtr="0" anchor="t" bIns="91425" lIns="91425" spcFirstLastPara="1" rIns="91425" wrap="square" tIns="91425">
            <a:spAutoFit/>
          </a:bodyPr>
          <a:lstStyle/>
          <a:p>
            <a:pPr indent="0" lvl="0" marL="0" rtl="0" algn="ctr">
              <a:spcBef>
                <a:spcPts val="0"/>
              </a:spcBef>
              <a:spcAft>
                <a:spcPts val="1200"/>
              </a:spcAft>
              <a:buNone/>
            </a:pPr>
            <a:r>
              <a:rPr lang="en">
                <a:latin typeface="Roboto"/>
                <a:ea typeface="Roboto"/>
                <a:cs typeface="Roboto"/>
                <a:sym typeface="Roboto"/>
              </a:rPr>
              <a:t>Understand that equity is a </a:t>
            </a:r>
            <a:r>
              <a:rPr lang="en">
                <a:solidFill>
                  <a:srgbClr val="595959"/>
                </a:solidFill>
                <a:latin typeface="Roboto"/>
                <a:ea typeface="Roboto"/>
                <a:cs typeface="Roboto"/>
                <a:sym typeface="Roboto"/>
              </a:rPr>
              <a:t>key component</a:t>
            </a:r>
            <a:r>
              <a:rPr lang="en">
                <a:latin typeface="Roboto"/>
                <a:ea typeface="Roboto"/>
                <a:cs typeface="Roboto"/>
                <a:sym typeface="Roboto"/>
              </a:rPr>
              <a:t> of effective, </a:t>
            </a:r>
            <a:r>
              <a:rPr lang="en">
                <a:solidFill>
                  <a:srgbClr val="595959"/>
                </a:solidFill>
                <a:latin typeface="Roboto"/>
                <a:ea typeface="Roboto"/>
                <a:cs typeface="Roboto"/>
                <a:sym typeface="Roboto"/>
              </a:rPr>
              <a:t>evidence-based</a:t>
            </a:r>
            <a:r>
              <a:rPr lang="en">
                <a:latin typeface="Roboto"/>
                <a:ea typeface="Roboto"/>
                <a:cs typeface="Roboto"/>
                <a:sym typeface="Roboto"/>
              </a:rPr>
              <a:t> </a:t>
            </a:r>
            <a:r>
              <a:rPr lang="en">
                <a:solidFill>
                  <a:srgbClr val="0072CE"/>
                </a:solidFill>
                <a:latin typeface="Roboto"/>
                <a:ea typeface="Roboto"/>
                <a:cs typeface="Roboto"/>
                <a:sym typeface="Roboto"/>
              </a:rPr>
              <a:t>substance use prevention</a:t>
            </a:r>
            <a:endParaRPr>
              <a:solidFill>
                <a:srgbClr val="0072CE"/>
              </a:solidFill>
              <a:latin typeface="Roboto"/>
              <a:ea typeface="Roboto"/>
              <a:cs typeface="Roboto"/>
              <a:sym typeface="Roboto"/>
            </a:endParaRPr>
          </a:p>
        </p:txBody>
      </p:sp>
      <p:sp>
        <p:nvSpPr>
          <p:cNvPr id="64" name="Google Shape;64;p14"/>
          <p:cNvSpPr txBox="1"/>
          <p:nvPr/>
        </p:nvSpPr>
        <p:spPr>
          <a:xfrm>
            <a:off x="4645700" y="2197100"/>
            <a:ext cx="35163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chemeClr val="dk2"/>
                </a:solidFill>
                <a:latin typeface="Roboto"/>
                <a:ea typeface="Roboto"/>
                <a:cs typeface="Roboto"/>
                <a:sym typeface="Roboto"/>
              </a:rPr>
              <a:t>Realize the imperative of integrating principles of equity </a:t>
            </a:r>
            <a:r>
              <a:rPr lang="en" sz="1800">
                <a:solidFill>
                  <a:srgbClr val="0072CE"/>
                </a:solidFill>
                <a:latin typeface="Roboto"/>
                <a:ea typeface="Roboto"/>
                <a:cs typeface="Roboto"/>
                <a:sym typeface="Roboto"/>
              </a:rPr>
              <a:t>within all of</a:t>
            </a:r>
            <a:r>
              <a:rPr lang="en" sz="1800">
                <a:solidFill>
                  <a:schemeClr val="dk2"/>
                </a:solidFill>
                <a:latin typeface="Roboto"/>
                <a:ea typeface="Roboto"/>
                <a:cs typeface="Roboto"/>
                <a:sym typeface="Roboto"/>
              </a:rPr>
              <a:t> A Healthy Lynnfield’s work.</a:t>
            </a:r>
            <a:endParaRPr>
              <a:latin typeface="Roboto"/>
              <a:ea typeface="Roboto"/>
              <a:cs typeface="Roboto"/>
              <a:sym typeface="Roboto"/>
            </a:endParaRPr>
          </a:p>
        </p:txBody>
      </p:sp>
      <p:sp>
        <p:nvSpPr>
          <p:cNvPr id="65" name="Google Shape;65;p14"/>
          <p:cNvSpPr txBox="1"/>
          <p:nvPr/>
        </p:nvSpPr>
        <p:spPr>
          <a:xfrm>
            <a:off x="2084200" y="1613075"/>
            <a:ext cx="28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072CE"/>
                </a:solidFill>
              </a:rPr>
              <a:t>1</a:t>
            </a:r>
            <a:endParaRPr b="1" sz="2000">
              <a:solidFill>
                <a:srgbClr val="0072CE"/>
              </a:solidFill>
            </a:endParaRPr>
          </a:p>
        </p:txBody>
      </p:sp>
      <p:sp>
        <p:nvSpPr>
          <p:cNvPr id="66" name="Google Shape;66;p14"/>
          <p:cNvSpPr txBox="1"/>
          <p:nvPr/>
        </p:nvSpPr>
        <p:spPr>
          <a:xfrm>
            <a:off x="6260150" y="1613075"/>
            <a:ext cx="28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0072CE"/>
                </a:solidFill>
              </a:rPr>
              <a:t>2</a:t>
            </a:r>
            <a:endParaRPr b="1" sz="2000">
              <a:solidFill>
                <a:srgbClr val="0072C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Benefits of equity: Substance use prevention</a:t>
            </a:r>
            <a:endParaRPr>
              <a:latin typeface="Roboto"/>
              <a:ea typeface="Roboto"/>
              <a:cs typeface="Roboto"/>
              <a:sym typeface="Roboto"/>
            </a:endParaRPr>
          </a:p>
        </p:txBody>
      </p:sp>
      <p:sp>
        <p:nvSpPr>
          <p:cNvPr id="237" name="Google Shape;237;p32"/>
          <p:cNvSpPr txBox="1"/>
          <p:nvPr>
            <p:ph idx="1" type="body"/>
          </p:nvPr>
        </p:nvSpPr>
        <p:spPr>
          <a:xfrm>
            <a:off x="311700" y="1017725"/>
            <a:ext cx="4391400" cy="39255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a:solidFill>
                  <a:srgbClr val="EFEFEF"/>
                </a:solidFill>
                <a:latin typeface="Roboto"/>
                <a:ea typeface="Roboto"/>
                <a:cs typeface="Roboto"/>
                <a:sym typeface="Roboto"/>
              </a:rPr>
              <a:t>SUPPORT &amp; ACCEPTANCE</a:t>
            </a:r>
            <a:endParaRPr b="1">
              <a:solidFill>
                <a:srgbClr val="EFEFEF"/>
              </a:solidFill>
              <a:latin typeface="Roboto"/>
              <a:ea typeface="Roboto"/>
              <a:cs typeface="Roboto"/>
              <a:sym typeface="Roboto"/>
            </a:endParaRPr>
          </a:p>
          <a:p>
            <a:pPr indent="-323850" lvl="0" marL="457200" rtl="0" algn="l">
              <a:lnSpc>
                <a:spcPct val="115000"/>
              </a:lnSpc>
              <a:spcBef>
                <a:spcPts val="1200"/>
              </a:spcBef>
              <a:spcAft>
                <a:spcPts val="0"/>
              </a:spcAft>
              <a:buClr>
                <a:srgbClr val="C9DAF8"/>
              </a:buClr>
              <a:buSzPts val="1500"/>
              <a:buFont typeface="Roboto"/>
              <a:buChar char="●"/>
            </a:pPr>
            <a:r>
              <a:rPr lang="en" sz="1500">
                <a:solidFill>
                  <a:srgbClr val="C9DAF8"/>
                </a:solidFill>
                <a:latin typeface="Roboto"/>
                <a:ea typeface="Roboto"/>
                <a:cs typeface="Roboto"/>
                <a:sym typeface="Roboto"/>
              </a:rPr>
              <a:t>Supportive social networks mitigate adverse effects of Sexual Minority Stigma (Hatzenbuehler, 2014)</a:t>
            </a:r>
            <a:endParaRPr sz="1500">
              <a:solidFill>
                <a:srgbClr val="C9DAF8"/>
              </a:solidFill>
              <a:latin typeface="Roboto"/>
              <a:ea typeface="Roboto"/>
              <a:cs typeface="Roboto"/>
              <a:sym typeface="Roboto"/>
            </a:endParaRPr>
          </a:p>
          <a:p>
            <a:pPr indent="-323850" lvl="0" marL="457200" rtl="0" algn="l">
              <a:lnSpc>
                <a:spcPct val="115000"/>
              </a:lnSpc>
              <a:spcBef>
                <a:spcPts val="0"/>
              </a:spcBef>
              <a:spcAft>
                <a:spcPts val="0"/>
              </a:spcAft>
              <a:buClr>
                <a:srgbClr val="C9DAF8"/>
              </a:buClr>
              <a:buSzPts val="1500"/>
              <a:buFont typeface="Roboto"/>
              <a:buChar char="●"/>
            </a:pPr>
            <a:r>
              <a:rPr lang="en" sz="1500">
                <a:solidFill>
                  <a:srgbClr val="C9DAF8"/>
                </a:solidFill>
                <a:latin typeface="Roboto"/>
                <a:ea typeface="Roboto"/>
                <a:cs typeface="Roboto"/>
                <a:sym typeface="Roboto"/>
              </a:rPr>
              <a:t>Family acceptance of LGBTQ+ identities significantly improves relationships that lower risk for substance use (Padilla et al., 2010)</a:t>
            </a:r>
            <a:endParaRPr sz="1500">
              <a:solidFill>
                <a:srgbClr val="C9DAF8"/>
              </a:solidFill>
              <a:latin typeface="Roboto"/>
              <a:ea typeface="Roboto"/>
              <a:cs typeface="Roboto"/>
              <a:sym typeface="Roboto"/>
            </a:endParaRPr>
          </a:p>
          <a:p>
            <a:pPr indent="0" lvl="0" marL="0" rtl="0" algn="l">
              <a:lnSpc>
                <a:spcPct val="100000"/>
              </a:lnSpc>
              <a:spcBef>
                <a:spcPts val="1200"/>
              </a:spcBef>
              <a:spcAft>
                <a:spcPts val="0"/>
              </a:spcAft>
              <a:buNone/>
            </a:pPr>
            <a:r>
              <a:rPr b="1" lang="en">
                <a:solidFill>
                  <a:srgbClr val="EFEFEF"/>
                </a:solidFill>
                <a:latin typeface="Roboto"/>
                <a:ea typeface="Roboto"/>
                <a:cs typeface="Roboto"/>
                <a:sym typeface="Roboto"/>
              </a:rPr>
              <a:t>DIVERSITY</a:t>
            </a:r>
            <a:endParaRPr sz="1800">
              <a:solidFill>
                <a:srgbClr val="EFEFEF"/>
              </a:solidFill>
              <a:latin typeface="Roboto"/>
              <a:ea typeface="Roboto"/>
              <a:cs typeface="Roboto"/>
              <a:sym typeface="Roboto"/>
            </a:endParaRPr>
          </a:p>
          <a:p>
            <a:pPr indent="-323850" lvl="0" marL="457200" rtl="0" algn="l">
              <a:lnSpc>
                <a:spcPct val="105000"/>
              </a:lnSpc>
              <a:spcBef>
                <a:spcPts val="1200"/>
              </a:spcBef>
              <a:spcAft>
                <a:spcPts val="0"/>
              </a:spcAft>
              <a:buClr>
                <a:srgbClr val="C9DAF8"/>
              </a:buClr>
              <a:buSzPts val="1500"/>
              <a:buFont typeface="Roboto"/>
              <a:buChar char="●"/>
            </a:pPr>
            <a:r>
              <a:rPr lang="en" sz="1500">
                <a:solidFill>
                  <a:srgbClr val="C9DAF8"/>
                </a:solidFill>
                <a:latin typeface="Roboto"/>
                <a:ea typeface="Roboto"/>
                <a:cs typeface="Roboto"/>
                <a:sym typeface="Roboto"/>
              </a:rPr>
              <a:t>Supportive social networks that are large and culturally diverse protect against substance use (Adorno et al., 2013; Carpiano et al., 2011)</a:t>
            </a:r>
            <a:endParaRPr sz="1500">
              <a:solidFill>
                <a:srgbClr val="C9DAF8"/>
              </a:solidFill>
              <a:latin typeface="Roboto"/>
              <a:ea typeface="Roboto"/>
              <a:cs typeface="Roboto"/>
              <a:sym typeface="Roboto"/>
            </a:endParaRPr>
          </a:p>
        </p:txBody>
      </p:sp>
      <p:sp>
        <p:nvSpPr>
          <p:cNvPr id="238" name="Google Shape;238;p32"/>
          <p:cNvSpPr txBox="1"/>
          <p:nvPr/>
        </p:nvSpPr>
        <p:spPr>
          <a:xfrm>
            <a:off x="4947000" y="3630425"/>
            <a:ext cx="3885300" cy="6810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rgbClr val="6AA84F"/>
              </a:buClr>
              <a:buSzPts val="1500"/>
              <a:buFont typeface="Roboto"/>
              <a:buChar char="➔"/>
            </a:pPr>
            <a:r>
              <a:rPr lang="en" sz="1500">
                <a:solidFill>
                  <a:srgbClr val="6AA84F"/>
                </a:solidFill>
                <a:latin typeface="Roboto"/>
                <a:ea typeface="Roboto"/>
                <a:cs typeface="Roboto"/>
                <a:sym typeface="Roboto"/>
              </a:rPr>
              <a:t>A Healthy Lynnfield</a:t>
            </a:r>
            <a:endParaRPr sz="1500">
              <a:solidFill>
                <a:srgbClr val="6AA84F"/>
              </a:solidFill>
              <a:latin typeface="Roboto"/>
              <a:ea typeface="Roboto"/>
              <a:cs typeface="Roboto"/>
              <a:sym typeface="Roboto"/>
            </a:endParaRPr>
          </a:p>
          <a:p>
            <a:pPr indent="-323850" lvl="0" marL="457200" rtl="0" algn="l">
              <a:lnSpc>
                <a:spcPct val="115000"/>
              </a:lnSpc>
              <a:spcBef>
                <a:spcPts val="0"/>
              </a:spcBef>
              <a:spcAft>
                <a:spcPts val="0"/>
              </a:spcAft>
              <a:buClr>
                <a:srgbClr val="6AA84F"/>
              </a:buClr>
              <a:buSzPts val="1500"/>
              <a:buFont typeface="Roboto"/>
              <a:buChar char="➔"/>
            </a:pPr>
            <a:r>
              <a:rPr lang="en" sz="1500">
                <a:solidFill>
                  <a:srgbClr val="6AA84F"/>
                </a:solidFill>
                <a:latin typeface="Roboto"/>
                <a:ea typeface="Roboto"/>
                <a:cs typeface="Roboto"/>
                <a:sym typeface="Roboto"/>
              </a:rPr>
              <a:t>Lynnfield for Love</a:t>
            </a:r>
            <a:endParaRPr sz="1500">
              <a:solidFill>
                <a:srgbClr val="6AA84F"/>
              </a:solidFill>
              <a:latin typeface="Roboto"/>
              <a:ea typeface="Roboto"/>
              <a:cs typeface="Roboto"/>
              <a:sym typeface="Roboto"/>
            </a:endParaRPr>
          </a:p>
        </p:txBody>
      </p:sp>
      <p:sp>
        <p:nvSpPr>
          <p:cNvPr id="239" name="Google Shape;239;p32"/>
          <p:cNvSpPr txBox="1"/>
          <p:nvPr/>
        </p:nvSpPr>
        <p:spPr>
          <a:xfrm>
            <a:off x="4947000" y="1017725"/>
            <a:ext cx="3885300" cy="26127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t/>
            </a:r>
            <a:endParaRPr b="1" sz="1500">
              <a:solidFill>
                <a:srgbClr val="595959"/>
              </a:solidFill>
              <a:latin typeface="Roboto"/>
              <a:ea typeface="Roboto"/>
              <a:cs typeface="Roboto"/>
              <a:sym typeface="Roboto"/>
            </a:endParaRPr>
          </a:p>
          <a:p>
            <a:pPr indent="-323850" lvl="0" marL="457200" rtl="0" algn="l">
              <a:lnSpc>
                <a:spcPct val="115000"/>
              </a:lnSpc>
              <a:spcBef>
                <a:spcPts val="1200"/>
              </a:spcBef>
              <a:spcAft>
                <a:spcPts val="0"/>
              </a:spcAft>
              <a:buClr>
                <a:srgbClr val="6AA84F"/>
              </a:buClr>
              <a:buSzPts val="1500"/>
              <a:buFont typeface="Roboto"/>
              <a:buChar char="➔"/>
            </a:pPr>
            <a:r>
              <a:rPr lang="en" sz="1500">
                <a:solidFill>
                  <a:srgbClr val="6AA84F"/>
                </a:solidFill>
                <a:latin typeface="Roboto"/>
                <a:ea typeface="Roboto"/>
                <a:cs typeface="Roboto"/>
                <a:sym typeface="Roboto"/>
              </a:rPr>
              <a:t>Lynnfield Public Schools is thoughtfully creating a supportive and welcoming environment for all students (new equity initiative)</a:t>
            </a:r>
            <a:endParaRPr sz="1500">
              <a:solidFill>
                <a:srgbClr val="6AA84F"/>
              </a:solidFill>
              <a:latin typeface="Roboto"/>
              <a:ea typeface="Roboto"/>
              <a:cs typeface="Roboto"/>
              <a:sym typeface="Roboto"/>
            </a:endParaRPr>
          </a:p>
          <a:p>
            <a:pPr indent="-323850" lvl="0" marL="457200" rtl="0" algn="l">
              <a:lnSpc>
                <a:spcPct val="115000"/>
              </a:lnSpc>
              <a:spcBef>
                <a:spcPts val="0"/>
              </a:spcBef>
              <a:spcAft>
                <a:spcPts val="0"/>
              </a:spcAft>
              <a:buClr>
                <a:srgbClr val="6AA84F"/>
              </a:buClr>
              <a:buSzPts val="1500"/>
              <a:buFont typeface="Roboto"/>
              <a:buChar char="➔"/>
            </a:pPr>
            <a:r>
              <a:rPr lang="en" sz="1500">
                <a:solidFill>
                  <a:srgbClr val="6AA84F"/>
                </a:solidFill>
                <a:latin typeface="Roboto"/>
                <a:ea typeface="Roboto"/>
                <a:cs typeface="Roboto"/>
                <a:sym typeface="Roboto"/>
              </a:rPr>
              <a:t>83% of Lynnfield High Schoolers can talk with at least one parent or other adult family member about things that are important to them. </a:t>
            </a:r>
            <a:endParaRPr sz="1500">
              <a:solidFill>
                <a:srgbClr val="6AA84F"/>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3"/>
          <p:cNvSpPr txBox="1"/>
          <p:nvPr>
            <p:ph type="title"/>
          </p:nvPr>
        </p:nvSpPr>
        <p:spPr>
          <a:xfrm>
            <a:off x="490250" y="450150"/>
            <a:ext cx="64554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i="1" lang="en">
                <a:solidFill>
                  <a:srgbClr val="595959"/>
                </a:solidFill>
              </a:rPr>
              <a:t>There are many </a:t>
            </a:r>
            <a:r>
              <a:rPr i="1" lang="en">
                <a:solidFill>
                  <a:srgbClr val="0072CE"/>
                </a:solidFill>
              </a:rPr>
              <a:t>examples</a:t>
            </a:r>
            <a:r>
              <a:rPr i="1" lang="en">
                <a:solidFill>
                  <a:srgbClr val="0072CE"/>
                </a:solidFill>
              </a:rPr>
              <a:t> of equity </a:t>
            </a:r>
            <a:r>
              <a:rPr i="1" lang="en">
                <a:solidFill>
                  <a:srgbClr val="595959"/>
                </a:solidFill>
              </a:rPr>
              <a:t>throughout Lynnfield outside SUP</a:t>
            </a:r>
            <a:endParaRPr>
              <a:solidFill>
                <a:srgbClr val="0072CE"/>
              </a:solidFill>
              <a:highlight>
                <a:srgbClr val="FFE599"/>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latin typeface="Roboto"/>
                <a:ea typeface="Roboto"/>
                <a:cs typeface="Roboto"/>
                <a:sym typeface="Roboto"/>
              </a:rPr>
              <a:t>Benefits of equity: P</a:t>
            </a:r>
            <a:r>
              <a:rPr lang="en" sz="2420">
                <a:latin typeface="Roboto"/>
                <a:ea typeface="Roboto"/>
                <a:cs typeface="Roboto"/>
                <a:sym typeface="Roboto"/>
              </a:rPr>
              <a:t>eople with d</a:t>
            </a:r>
            <a:r>
              <a:rPr lang="en" sz="2420">
                <a:latin typeface="Roboto"/>
                <a:ea typeface="Roboto"/>
                <a:cs typeface="Roboto"/>
                <a:sym typeface="Roboto"/>
              </a:rPr>
              <a:t>isabilities </a:t>
            </a:r>
            <a:endParaRPr sz="2220">
              <a:latin typeface="Roboto"/>
              <a:ea typeface="Roboto"/>
              <a:cs typeface="Roboto"/>
              <a:sym typeface="Roboto"/>
            </a:endParaRPr>
          </a:p>
        </p:txBody>
      </p:sp>
      <p:sp>
        <p:nvSpPr>
          <p:cNvPr id="250" name="Google Shape;250;p34"/>
          <p:cNvSpPr txBox="1"/>
          <p:nvPr>
            <p:ph idx="1" type="body"/>
          </p:nvPr>
        </p:nvSpPr>
        <p:spPr>
          <a:xfrm>
            <a:off x="311700" y="1152475"/>
            <a:ext cx="3806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Roboto"/>
                <a:ea typeface="Roboto"/>
                <a:cs typeface="Roboto"/>
                <a:sym typeface="Roboto"/>
              </a:rPr>
              <a:t>Accessible </a:t>
            </a:r>
            <a:r>
              <a:rPr lang="en">
                <a:latin typeface="Roboto"/>
                <a:ea typeface="Roboto"/>
                <a:cs typeface="Roboto"/>
                <a:sym typeface="Roboto"/>
              </a:rPr>
              <a:t>infrastructure</a:t>
            </a:r>
            <a:r>
              <a:rPr lang="en">
                <a:latin typeface="Roboto"/>
                <a:ea typeface="Roboto"/>
                <a:cs typeface="Roboto"/>
                <a:sym typeface="Roboto"/>
              </a:rPr>
              <a:t> is an </a:t>
            </a:r>
            <a:r>
              <a:rPr lang="en">
                <a:latin typeface="Roboto"/>
                <a:ea typeface="Roboto"/>
                <a:cs typeface="Roboto"/>
                <a:sym typeface="Roboto"/>
              </a:rPr>
              <a:t>equity-centered approach to public spaces</a:t>
            </a:r>
            <a:endParaRPr>
              <a:latin typeface="Roboto"/>
              <a:ea typeface="Roboto"/>
              <a:cs typeface="Roboto"/>
              <a:sym typeface="Roboto"/>
            </a:endParaRPr>
          </a:p>
          <a:p>
            <a:pPr indent="-342900" lvl="0" marL="457200" rtl="0" algn="l">
              <a:spcBef>
                <a:spcPts val="1200"/>
              </a:spcBef>
              <a:spcAft>
                <a:spcPts val="0"/>
              </a:spcAft>
              <a:buClr>
                <a:srgbClr val="0072CE"/>
              </a:buClr>
              <a:buSzPts val="1800"/>
              <a:buFont typeface="Roboto"/>
              <a:buChar char="●"/>
            </a:pPr>
            <a:r>
              <a:rPr lang="en">
                <a:solidFill>
                  <a:srgbClr val="0072CE"/>
                </a:solidFill>
                <a:latin typeface="Roboto"/>
                <a:ea typeface="Roboto"/>
                <a:cs typeface="Roboto"/>
                <a:sym typeface="Roboto"/>
              </a:rPr>
              <a:t>Lynnfield Schools have disability support programming</a:t>
            </a:r>
            <a:endParaRPr>
              <a:solidFill>
                <a:srgbClr val="0072CE"/>
              </a:solidFill>
              <a:latin typeface="Roboto"/>
              <a:ea typeface="Roboto"/>
              <a:cs typeface="Roboto"/>
              <a:sym typeface="Roboto"/>
            </a:endParaRPr>
          </a:p>
        </p:txBody>
      </p:sp>
      <p:pic>
        <p:nvPicPr>
          <p:cNvPr id="251" name="Google Shape;251;p34"/>
          <p:cNvPicPr preferRelativeResize="0"/>
          <p:nvPr/>
        </p:nvPicPr>
        <p:blipFill>
          <a:blip r:embed="rId3">
            <a:alphaModFix/>
          </a:blip>
          <a:stretch>
            <a:fillRect/>
          </a:stretch>
        </p:blipFill>
        <p:spPr>
          <a:xfrm>
            <a:off x="4295700" y="1170125"/>
            <a:ext cx="4695899" cy="3130599"/>
          </a:xfrm>
          <a:prstGeom prst="rect">
            <a:avLst/>
          </a:prstGeom>
          <a:noFill/>
          <a:ln>
            <a:noFill/>
          </a:ln>
        </p:spPr>
      </p:pic>
      <p:sp>
        <p:nvSpPr>
          <p:cNvPr id="252" name="Google Shape;252;p34"/>
          <p:cNvSpPr txBox="1"/>
          <p:nvPr/>
        </p:nvSpPr>
        <p:spPr>
          <a:xfrm>
            <a:off x="4295700" y="4300725"/>
            <a:ext cx="46959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chemeClr val="dk2"/>
                </a:solidFill>
              </a:rPr>
              <a:t>ADA accessible paths at MarketStreet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Roboto"/>
                <a:ea typeface="Roboto"/>
                <a:cs typeface="Roboto"/>
                <a:sym typeface="Roboto"/>
              </a:rPr>
              <a:t>Benefits of equity: English language learners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258" name="Google Shape;258;p35"/>
          <p:cNvSpPr txBox="1"/>
          <p:nvPr>
            <p:ph idx="1" type="body"/>
          </p:nvPr>
        </p:nvSpPr>
        <p:spPr>
          <a:xfrm>
            <a:off x="311700" y="1152475"/>
            <a:ext cx="3984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Roboto"/>
                <a:ea typeface="Roboto"/>
                <a:cs typeface="Roboto"/>
                <a:sym typeface="Roboto"/>
              </a:rPr>
              <a:t>ELL is an equity-centered approach to language acquisition</a:t>
            </a:r>
            <a:endParaRPr>
              <a:latin typeface="Roboto"/>
              <a:ea typeface="Roboto"/>
              <a:cs typeface="Roboto"/>
              <a:sym typeface="Roboto"/>
            </a:endParaRPr>
          </a:p>
          <a:p>
            <a:pPr indent="-342900" lvl="0" marL="457200" rtl="0" algn="l">
              <a:spcBef>
                <a:spcPts val="1200"/>
              </a:spcBef>
              <a:spcAft>
                <a:spcPts val="0"/>
              </a:spcAft>
              <a:buClr>
                <a:srgbClr val="0072CE"/>
              </a:buClr>
              <a:buSzPts val="1800"/>
              <a:buFont typeface="Roboto"/>
              <a:buChar char="●"/>
            </a:pPr>
            <a:r>
              <a:rPr lang="en">
                <a:solidFill>
                  <a:srgbClr val="0072CE"/>
                </a:solidFill>
                <a:latin typeface="Roboto"/>
                <a:ea typeface="Roboto"/>
                <a:cs typeface="Roboto"/>
                <a:sym typeface="Roboto"/>
              </a:rPr>
              <a:t>Spanish-speaking parent engagement specialist at Lynnfield High School</a:t>
            </a:r>
            <a:endParaRPr>
              <a:solidFill>
                <a:srgbClr val="0072CE"/>
              </a:solidFill>
              <a:latin typeface="Roboto"/>
              <a:ea typeface="Roboto"/>
              <a:cs typeface="Roboto"/>
              <a:sym typeface="Roboto"/>
            </a:endParaRPr>
          </a:p>
        </p:txBody>
      </p:sp>
      <p:sp>
        <p:nvSpPr>
          <p:cNvPr id="259" name="Google Shape;259;p35"/>
          <p:cNvSpPr txBox="1"/>
          <p:nvPr/>
        </p:nvSpPr>
        <p:spPr>
          <a:xfrm>
            <a:off x="4448100" y="4148325"/>
            <a:ext cx="4298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chemeClr val="dk2"/>
                </a:solidFill>
              </a:rPr>
              <a:t>Lynnfield High School</a:t>
            </a:r>
            <a:endParaRPr/>
          </a:p>
        </p:txBody>
      </p:sp>
      <p:pic>
        <p:nvPicPr>
          <p:cNvPr id="260" name="Google Shape;260;p35"/>
          <p:cNvPicPr preferRelativeResize="0"/>
          <p:nvPr/>
        </p:nvPicPr>
        <p:blipFill>
          <a:blip r:embed="rId3">
            <a:alphaModFix/>
          </a:blip>
          <a:stretch>
            <a:fillRect/>
          </a:stretch>
        </p:blipFill>
        <p:spPr>
          <a:xfrm>
            <a:off x="4448100" y="1170125"/>
            <a:ext cx="4298432" cy="29781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Roboto"/>
                <a:ea typeface="Roboto"/>
                <a:cs typeface="Roboto"/>
                <a:sym typeface="Roboto"/>
              </a:rPr>
              <a:t>Benefits of equity: METCO program</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266" name="Google Shape;266;p36"/>
          <p:cNvSpPr txBox="1"/>
          <p:nvPr>
            <p:ph idx="1" type="body"/>
          </p:nvPr>
        </p:nvSpPr>
        <p:spPr>
          <a:xfrm>
            <a:off x="311700" y="1152475"/>
            <a:ext cx="3876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Roboto"/>
                <a:ea typeface="Roboto"/>
                <a:cs typeface="Roboto"/>
                <a:sym typeface="Roboto"/>
              </a:rPr>
              <a:t>METCO is an equity-centered approach to school integration </a:t>
            </a:r>
            <a:endParaRPr>
              <a:latin typeface="Roboto"/>
              <a:ea typeface="Roboto"/>
              <a:cs typeface="Roboto"/>
              <a:sym typeface="Roboto"/>
            </a:endParaRPr>
          </a:p>
          <a:p>
            <a:pPr indent="-342900" lvl="0" marL="457200" rtl="0" algn="l">
              <a:spcBef>
                <a:spcPts val="1200"/>
              </a:spcBef>
              <a:spcAft>
                <a:spcPts val="0"/>
              </a:spcAft>
              <a:buClr>
                <a:srgbClr val="0072CE"/>
              </a:buClr>
              <a:buSzPts val="1800"/>
              <a:buFont typeface="Roboto"/>
              <a:buChar char="●"/>
            </a:pPr>
            <a:r>
              <a:rPr lang="en">
                <a:solidFill>
                  <a:srgbClr val="0072CE"/>
                </a:solidFill>
                <a:latin typeface="Roboto"/>
                <a:ea typeface="Roboto"/>
                <a:cs typeface="Roboto"/>
                <a:sym typeface="Roboto"/>
              </a:rPr>
              <a:t>Lynnfield Schools has its own METCO Director</a:t>
            </a:r>
            <a:endParaRPr>
              <a:solidFill>
                <a:srgbClr val="0072CE"/>
              </a:solidFill>
              <a:latin typeface="Roboto"/>
              <a:ea typeface="Roboto"/>
              <a:cs typeface="Roboto"/>
              <a:sym typeface="Roboto"/>
            </a:endParaRPr>
          </a:p>
        </p:txBody>
      </p:sp>
      <p:pic>
        <p:nvPicPr>
          <p:cNvPr id="267" name="Google Shape;267;p36"/>
          <p:cNvPicPr preferRelativeResize="0"/>
          <p:nvPr/>
        </p:nvPicPr>
        <p:blipFill rotWithShape="1">
          <a:blip r:embed="rId3">
            <a:alphaModFix/>
          </a:blip>
          <a:srcRect b="0" l="0" r="64660" t="0"/>
          <a:stretch/>
        </p:blipFill>
        <p:spPr>
          <a:xfrm>
            <a:off x="4572000" y="1341213"/>
            <a:ext cx="4260302" cy="30389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 in the </a:t>
            </a:r>
            <a:r>
              <a:rPr lang="en"/>
              <a:t>journey towards health equity</a:t>
            </a:r>
            <a:endParaRPr/>
          </a:p>
        </p:txBody>
      </p:sp>
      <p:sp>
        <p:nvSpPr>
          <p:cNvPr id="273" name="Google Shape;273;p37"/>
          <p:cNvSpPr txBox="1"/>
          <p:nvPr>
            <p:ph idx="1" type="body"/>
          </p:nvPr>
        </p:nvSpPr>
        <p:spPr>
          <a:xfrm>
            <a:off x="311700" y="1152475"/>
            <a:ext cx="4870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Establish an organizational equity lens</a:t>
            </a:r>
            <a:endParaRPr/>
          </a:p>
          <a:p>
            <a:pPr indent="-330200" lvl="0" marL="457200" rtl="0" algn="l">
              <a:spcBef>
                <a:spcPts val="1200"/>
              </a:spcBef>
              <a:spcAft>
                <a:spcPts val="0"/>
              </a:spcAft>
              <a:buClr>
                <a:srgbClr val="0072CE"/>
              </a:buClr>
              <a:buSzPts val="1600"/>
              <a:buChar char="●"/>
            </a:pPr>
            <a:r>
              <a:rPr lang="en" sz="1600">
                <a:solidFill>
                  <a:srgbClr val="0072CE"/>
                </a:solidFill>
              </a:rPr>
              <a:t>Organizational equity statement</a:t>
            </a:r>
            <a:endParaRPr sz="1600">
              <a:solidFill>
                <a:srgbClr val="0072CE"/>
              </a:solidFill>
            </a:endParaRPr>
          </a:p>
          <a:p>
            <a:pPr indent="-330200" lvl="0" marL="457200" rtl="0" algn="l">
              <a:spcBef>
                <a:spcPts val="0"/>
              </a:spcBef>
              <a:spcAft>
                <a:spcPts val="0"/>
              </a:spcAft>
              <a:buClr>
                <a:srgbClr val="0072CE"/>
              </a:buClr>
              <a:buSzPts val="1600"/>
              <a:buChar char="●"/>
            </a:pPr>
            <a:r>
              <a:rPr lang="en" sz="1600">
                <a:solidFill>
                  <a:srgbClr val="0072CE"/>
                </a:solidFill>
              </a:rPr>
              <a:t>Guiding principles</a:t>
            </a:r>
            <a:endParaRPr sz="1600">
              <a:solidFill>
                <a:srgbClr val="0072CE"/>
              </a:solidFill>
            </a:endParaRPr>
          </a:p>
          <a:p>
            <a:pPr indent="-330200" lvl="0" marL="457200" rtl="0" algn="l">
              <a:spcBef>
                <a:spcPts val="0"/>
              </a:spcBef>
              <a:spcAft>
                <a:spcPts val="0"/>
              </a:spcAft>
              <a:buClr>
                <a:srgbClr val="0072CE"/>
              </a:buClr>
              <a:buSzPts val="1600"/>
              <a:buChar char="●"/>
            </a:pPr>
            <a:r>
              <a:rPr lang="en" sz="1600">
                <a:solidFill>
                  <a:srgbClr val="0072CE"/>
                </a:solidFill>
              </a:rPr>
              <a:t>Health equity goal</a:t>
            </a:r>
            <a:endParaRPr sz="1600">
              <a:solidFill>
                <a:srgbClr val="0072CE"/>
              </a:solidFill>
            </a:endParaRPr>
          </a:p>
          <a:p>
            <a:pPr indent="-330200" lvl="0" marL="457200" rtl="0" algn="l">
              <a:spcBef>
                <a:spcPts val="0"/>
              </a:spcBef>
              <a:spcAft>
                <a:spcPts val="0"/>
              </a:spcAft>
              <a:buClr>
                <a:srgbClr val="0072CE"/>
              </a:buClr>
              <a:buSzPts val="1600"/>
              <a:buChar char="●"/>
            </a:pPr>
            <a:r>
              <a:rPr lang="en" sz="1600">
                <a:solidFill>
                  <a:srgbClr val="0072CE"/>
                </a:solidFill>
              </a:rPr>
              <a:t>Integrate into work plan</a:t>
            </a:r>
            <a:endParaRPr sz="1600">
              <a:solidFill>
                <a:srgbClr val="0072CE"/>
              </a:solidFill>
            </a:endParaRPr>
          </a:p>
          <a:p>
            <a:pPr indent="0" lvl="0" marL="0" rtl="0" algn="l">
              <a:spcBef>
                <a:spcPts val="1200"/>
              </a:spcBef>
              <a:spcAft>
                <a:spcPts val="0"/>
              </a:spcAft>
              <a:buNone/>
            </a:pPr>
            <a:r>
              <a:rPr lang="en"/>
              <a:t>Develop a training/capacity building plan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b="1" lang="en"/>
              <a:t>Support partner organizations in this work</a:t>
            </a:r>
            <a:endParaRPr b="1"/>
          </a:p>
        </p:txBody>
      </p:sp>
      <p:pic>
        <p:nvPicPr>
          <p:cNvPr id="274" name="Google Shape;274;p37"/>
          <p:cNvPicPr preferRelativeResize="0"/>
          <p:nvPr/>
        </p:nvPicPr>
        <p:blipFill rotWithShape="1">
          <a:blip r:embed="rId3">
            <a:alphaModFix/>
          </a:blip>
          <a:srcRect b="0" l="0" r="0" t="0"/>
          <a:stretch/>
        </p:blipFill>
        <p:spPr>
          <a:xfrm>
            <a:off x="5182504" y="1152475"/>
            <a:ext cx="3530106" cy="34164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 for A Healthy Lynnfield</a:t>
            </a:r>
            <a:endParaRPr/>
          </a:p>
        </p:txBody>
      </p:sp>
      <p:sp>
        <p:nvSpPr>
          <p:cNvPr id="280" name="Google Shape;280;p38"/>
          <p:cNvSpPr txBox="1"/>
          <p:nvPr>
            <p:ph idx="1" type="body"/>
          </p:nvPr>
        </p:nvSpPr>
        <p:spPr>
          <a:xfrm>
            <a:off x="311700" y="1152475"/>
            <a:ext cx="4720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Continue A Healthy Lynnfield work plan</a:t>
            </a:r>
            <a:endParaRPr>
              <a:latin typeface="Roboto"/>
              <a:ea typeface="Roboto"/>
              <a:cs typeface="Roboto"/>
              <a:sym typeface="Roboto"/>
            </a:endParaRPr>
          </a:p>
          <a:p>
            <a:pPr indent="0" lvl="0" marL="0" rtl="0" algn="l">
              <a:spcBef>
                <a:spcPts val="1200"/>
              </a:spcBef>
              <a:spcAft>
                <a:spcPts val="0"/>
              </a:spcAft>
              <a:buNone/>
            </a:pPr>
            <a:r>
              <a:t/>
            </a:r>
            <a:endParaRPr>
              <a:latin typeface="Roboto"/>
              <a:ea typeface="Roboto"/>
              <a:cs typeface="Roboto"/>
              <a:sym typeface="Roboto"/>
            </a:endParaRPr>
          </a:p>
          <a:p>
            <a:pPr indent="0" lvl="0" marL="0" rtl="0" algn="l">
              <a:spcBef>
                <a:spcPts val="1200"/>
              </a:spcBef>
              <a:spcAft>
                <a:spcPts val="1200"/>
              </a:spcAft>
              <a:buNone/>
            </a:pPr>
            <a:r>
              <a:rPr lang="en">
                <a:latin typeface="Roboto"/>
                <a:ea typeface="Roboto"/>
                <a:cs typeface="Roboto"/>
                <a:sym typeface="Roboto"/>
              </a:rPr>
              <a:t>Explore and select evidence-based prevention curriculum</a:t>
            </a:r>
            <a:endParaRPr sz="2500">
              <a:latin typeface="Roboto"/>
              <a:ea typeface="Roboto"/>
              <a:cs typeface="Roboto"/>
              <a:sym typeface="Roboto"/>
            </a:endParaRPr>
          </a:p>
        </p:txBody>
      </p:sp>
      <p:pic>
        <p:nvPicPr>
          <p:cNvPr id="281" name="Google Shape;281;p38"/>
          <p:cNvPicPr preferRelativeResize="0"/>
          <p:nvPr/>
        </p:nvPicPr>
        <p:blipFill rotWithShape="1">
          <a:blip r:embed="rId3">
            <a:alphaModFix/>
          </a:blip>
          <a:srcRect b="0" l="0" r="0" t="0"/>
          <a:stretch/>
        </p:blipFill>
        <p:spPr>
          <a:xfrm>
            <a:off x="5182504" y="1152475"/>
            <a:ext cx="3530106" cy="34164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Definitions: What is diversity, inclusion, and equity?</a:t>
            </a:r>
            <a:endParaRPr>
              <a:latin typeface="Roboto"/>
              <a:ea typeface="Roboto"/>
              <a:cs typeface="Roboto"/>
              <a:sym typeface="Roboto"/>
            </a:endParaRPr>
          </a:p>
        </p:txBody>
      </p:sp>
      <p:sp>
        <p:nvSpPr>
          <p:cNvPr id="72" name="Google Shape;72;p15"/>
          <p:cNvSpPr txBox="1"/>
          <p:nvPr>
            <p:ph idx="1" type="body"/>
          </p:nvPr>
        </p:nvSpPr>
        <p:spPr>
          <a:xfrm>
            <a:off x="311700" y="1448825"/>
            <a:ext cx="4260300" cy="3416400"/>
          </a:xfrm>
          <a:prstGeom prst="rect">
            <a:avLst/>
          </a:prstGeom>
        </p:spPr>
        <p:txBody>
          <a:bodyPr anchorCtr="0" anchor="t" bIns="91425" lIns="91425" spcFirstLastPara="1" rIns="91425" wrap="square" tIns="91425">
            <a:normAutofit fontScale="92500" lnSpcReduction="20000"/>
          </a:bodyPr>
          <a:lstStyle/>
          <a:p>
            <a:pPr indent="0" lvl="0" marL="0" rtl="0" algn="l">
              <a:lnSpc>
                <a:spcPct val="150000"/>
              </a:lnSpc>
              <a:spcBef>
                <a:spcPts val="0"/>
              </a:spcBef>
              <a:spcAft>
                <a:spcPts val="0"/>
              </a:spcAft>
              <a:buNone/>
            </a:pPr>
            <a:r>
              <a:rPr b="1" lang="en">
                <a:solidFill>
                  <a:srgbClr val="595959"/>
                </a:solidFill>
                <a:highlight>
                  <a:srgbClr val="FFFFFF"/>
                </a:highlight>
                <a:latin typeface="Roboto"/>
                <a:ea typeface="Roboto"/>
                <a:cs typeface="Roboto"/>
                <a:sym typeface="Roboto"/>
              </a:rPr>
              <a:t>Diversity</a:t>
            </a:r>
            <a:r>
              <a:rPr lang="en">
                <a:solidFill>
                  <a:srgbClr val="595959"/>
                </a:solidFill>
                <a:highlight>
                  <a:srgbClr val="FFFFFF"/>
                </a:highlight>
                <a:latin typeface="Roboto"/>
                <a:ea typeface="Roboto"/>
                <a:cs typeface="Roboto"/>
                <a:sym typeface="Roboto"/>
              </a:rPr>
              <a:t> is where everyone is invited</a:t>
            </a:r>
            <a:endParaRPr>
              <a:solidFill>
                <a:srgbClr val="595959"/>
              </a:solidFill>
              <a:highlight>
                <a:srgbClr val="FFFFFF"/>
              </a:highlight>
              <a:latin typeface="Roboto"/>
              <a:ea typeface="Roboto"/>
              <a:cs typeface="Roboto"/>
              <a:sym typeface="Roboto"/>
            </a:endParaRPr>
          </a:p>
          <a:p>
            <a:pPr indent="-322580" lvl="0" marL="457200" rtl="0" algn="l">
              <a:lnSpc>
                <a:spcPct val="150000"/>
              </a:lnSpc>
              <a:spcBef>
                <a:spcPts val="0"/>
              </a:spcBef>
              <a:spcAft>
                <a:spcPts val="0"/>
              </a:spcAft>
              <a:buClr>
                <a:srgbClr val="0072CE"/>
              </a:buClr>
              <a:buSzPct val="100000"/>
              <a:buFont typeface="Roboto"/>
              <a:buChar char="●"/>
            </a:pPr>
            <a:r>
              <a:rPr lang="en" sz="1600">
                <a:solidFill>
                  <a:srgbClr val="0072CE"/>
                </a:solidFill>
                <a:highlight>
                  <a:srgbClr val="FFFFFF"/>
                </a:highlight>
                <a:latin typeface="Roboto"/>
                <a:ea typeface="Roboto"/>
                <a:cs typeface="Roboto"/>
                <a:sym typeface="Roboto"/>
              </a:rPr>
              <a:t>Who is in the room?</a:t>
            </a:r>
            <a:endParaRPr sz="1600">
              <a:solidFill>
                <a:srgbClr val="0072CE"/>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rPr b="1" lang="en">
                <a:solidFill>
                  <a:srgbClr val="595959"/>
                </a:solidFill>
                <a:highlight>
                  <a:srgbClr val="FFFFFF"/>
                </a:highlight>
                <a:latin typeface="Roboto"/>
                <a:ea typeface="Roboto"/>
                <a:cs typeface="Roboto"/>
                <a:sym typeface="Roboto"/>
              </a:rPr>
              <a:t>Inclusion</a:t>
            </a:r>
            <a:r>
              <a:rPr lang="en">
                <a:solidFill>
                  <a:srgbClr val="595959"/>
                </a:solidFill>
                <a:highlight>
                  <a:srgbClr val="FFFFFF"/>
                </a:highlight>
                <a:latin typeface="Roboto"/>
                <a:ea typeface="Roboto"/>
                <a:cs typeface="Roboto"/>
                <a:sym typeface="Roboto"/>
              </a:rPr>
              <a:t> means that everyone is welcome to a seat at the </a:t>
            </a:r>
            <a:r>
              <a:rPr lang="en" u="sng">
                <a:solidFill>
                  <a:srgbClr val="595959"/>
                </a:solidFill>
                <a:highlight>
                  <a:srgbClr val="FFFFFF"/>
                </a:highlight>
                <a:latin typeface="Roboto"/>
                <a:ea typeface="Roboto"/>
                <a:cs typeface="Roboto"/>
                <a:sym typeface="Roboto"/>
              </a:rPr>
              <a:t>same</a:t>
            </a:r>
            <a:r>
              <a:rPr lang="en">
                <a:solidFill>
                  <a:srgbClr val="595959"/>
                </a:solidFill>
                <a:highlight>
                  <a:srgbClr val="FFFFFF"/>
                </a:highlight>
                <a:latin typeface="Roboto"/>
                <a:ea typeface="Roboto"/>
                <a:cs typeface="Roboto"/>
                <a:sym typeface="Roboto"/>
              </a:rPr>
              <a:t> table</a:t>
            </a:r>
            <a:endParaRPr>
              <a:solidFill>
                <a:srgbClr val="595959"/>
              </a:solidFill>
              <a:highlight>
                <a:srgbClr val="FFFFFF"/>
              </a:highlight>
              <a:latin typeface="Roboto"/>
              <a:ea typeface="Roboto"/>
              <a:cs typeface="Roboto"/>
              <a:sym typeface="Roboto"/>
            </a:endParaRPr>
          </a:p>
          <a:p>
            <a:pPr indent="-322580" lvl="0" marL="457200" rtl="0" algn="l">
              <a:lnSpc>
                <a:spcPct val="150000"/>
              </a:lnSpc>
              <a:spcBef>
                <a:spcPts val="0"/>
              </a:spcBef>
              <a:spcAft>
                <a:spcPts val="0"/>
              </a:spcAft>
              <a:buClr>
                <a:srgbClr val="0072CE"/>
              </a:buClr>
              <a:buSzPct val="100000"/>
              <a:buFont typeface="Roboto"/>
              <a:buChar char="●"/>
            </a:pPr>
            <a:r>
              <a:rPr lang="en" sz="1600">
                <a:solidFill>
                  <a:srgbClr val="0072CE"/>
                </a:solidFill>
                <a:highlight>
                  <a:srgbClr val="FFFFFF"/>
                </a:highlight>
                <a:latin typeface="Roboto"/>
                <a:ea typeface="Roboto"/>
                <a:cs typeface="Roboto"/>
                <a:sym typeface="Roboto"/>
              </a:rPr>
              <a:t>Does everyone feel they belong to the group?</a:t>
            </a:r>
            <a:endParaRPr sz="1600">
              <a:solidFill>
                <a:srgbClr val="0072CE"/>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rPr b="1" lang="en">
                <a:solidFill>
                  <a:srgbClr val="595959"/>
                </a:solidFill>
                <a:highlight>
                  <a:schemeClr val="lt1"/>
                </a:highlight>
                <a:latin typeface="Roboto"/>
                <a:ea typeface="Roboto"/>
                <a:cs typeface="Roboto"/>
                <a:sym typeface="Roboto"/>
              </a:rPr>
              <a:t>Equity</a:t>
            </a:r>
            <a:r>
              <a:rPr lang="en">
                <a:solidFill>
                  <a:srgbClr val="595959"/>
                </a:solidFill>
                <a:highlight>
                  <a:schemeClr val="lt1"/>
                </a:highlight>
                <a:latin typeface="Roboto"/>
                <a:ea typeface="Roboto"/>
                <a:cs typeface="Roboto"/>
                <a:sym typeface="Roboto"/>
              </a:rPr>
              <a:t> means that everyone has a say in the menu and no one leaves hungry</a:t>
            </a:r>
            <a:endParaRPr>
              <a:solidFill>
                <a:srgbClr val="595959"/>
              </a:solidFill>
              <a:highlight>
                <a:schemeClr val="lt1"/>
              </a:highlight>
              <a:latin typeface="Roboto"/>
              <a:ea typeface="Roboto"/>
              <a:cs typeface="Roboto"/>
              <a:sym typeface="Roboto"/>
            </a:endParaRPr>
          </a:p>
          <a:p>
            <a:pPr indent="-322580" lvl="0" marL="457200" rtl="0" algn="l">
              <a:lnSpc>
                <a:spcPct val="150000"/>
              </a:lnSpc>
              <a:spcBef>
                <a:spcPts val="0"/>
              </a:spcBef>
              <a:spcAft>
                <a:spcPts val="0"/>
              </a:spcAft>
              <a:buClr>
                <a:srgbClr val="0072CE"/>
              </a:buClr>
              <a:buSzPct val="100000"/>
              <a:buFont typeface="Roboto"/>
              <a:buChar char="●"/>
            </a:pPr>
            <a:r>
              <a:rPr lang="en" sz="1600">
                <a:solidFill>
                  <a:srgbClr val="0072CE"/>
                </a:solidFill>
                <a:latin typeface="Roboto"/>
                <a:ea typeface="Roboto"/>
                <a:cs typeface="Roboto"/>
                <a:sym typeface="Roboto"/>
              </a:rPr>
              <a:t>Are everyone’s diets accomodated?</a:t>
            </a:r>
            <a:r>
              <a:rPr lang="en" sz="1600">
                <a:latin typeface="Roboto"/>
                <a:ea typeface="Roboto"/>
                <a:cs typeface="Roboto"/>
                <a:sym typeface="Roboto"/>
              </a:rPr>
              <a:t> </a:t>
            </a:r>
            <a:r>
              <a:rPr lang="en" sz="1600">
                <a:solidFill>
                  <a:srgbClr val="0072CE"/>
                </a:solidFill>
                <a:latin typeface="Roboto"/>
                <a:ea typeface="Roboto"/>
                <a:cs typeface="Roboto"/>
                <a:sym typeface="Roboto"/>
              </a:rPr>
              <a:t>Does everyone have enough to eat? </a:t>
            </a:r>
            <a:endParaRPr sz="1600">
              <a:solidFill>
                <a:srgbClr val="595959"/>
              </a:solidFill>
              <a:latin typeface="Roboto"/>
              <a:ea typeface="Roboto"/>
              <a:cs typeface="Roboto"/>
              <a:sym typeface="Roboto"/>
            </a:endParaRPr>
          </a:p>
        </p:txBody>
      </p:sp>
      <p:pic>
        <p:nvPicPr>
          <p:cNvPr id="73" name="Google Shape;73;p15"/>
          <p:cNvPicPr preferRelativeResize="0"/>
          <p:nvPr/>
        </p:nvPicPr>
        <p:blipFill>
          <a:blip r:embed="rId3">
            <a:alphaModFix/>
          </a:blip>
          <a:stretch>
            <a:fillRect/>
          </a:stretch>
        </p:blipFill>
        <p:spPr>
          <a:xfrm>
            <a:off x="4872550" y="1919600"/>
            <a:ext cx="3959750" cy="2474850"/>
          </a:xfrm>
          <a:prstGeom prst="rect">
            <a:avLst/>
          </a:prstGeom>
          <a:noFill/>
          <a:ln>
            <a:noFill/>
          </a:ln>
        </p:spPr>
      </p:pic>
      <p:sp>
        <p:nvSpPr>
          <p:cNvPr id="74" name="Google Shape;74;p15"/>
          <p:cNvSpPr txBox="1"/>
          <p:nvPr/>
        </p:nvSpPr>
        <p:spPr>
          <a:xfrm>
            <a:off x="311700" y="1017725"/>
            <a:ext cx="8520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600">
                <a:solidFill>
                  <a:srgbClr val="595959"/>
                </a:solidFill>
                <a:latin typeface="Roboto"/>
                <a:ea typeface="Roboto"/>
                <a:cs typeface="Roboto"/>
                <a:sym typeface="Roboto"/>
              </a:rPr>
              <a:t>IMAGINE A DINNER PARTY...</a:t>
            </a:r>
            <a:endParaRPr i="1" sz="1600">
              <a:solidFill>
                <a:srgbClr val="595959"/>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650113" y="363850"/>
            <a:ext cx="7843774" cy="4415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Brief Discussion: What do we know?</a:t>
            </a:r>
            <a:endParaRPr>
              <a:latin typeface="Roboto"/>
              <a:ea typeface="Roboto"/>
              <a:cs typeface="Roboto"/>
              <a:sym typeface="Roboto"/>
            </a:endParaRPr>
          </a:p>
        </p:txBody>
      </p:sp>
      <p:sp>
        <p:nvSpPr>
          <p:cNvPr id="85" name="Google Shape;85;p17"/>
          <p:cNvSpPr txBox="1"/>
          <p:nvPr>
            <p:ph idx="1" type="body"/>
          </p:nvPr>
        </p:nvSpPr>
        <p:spPr>
          <a:xfrm>
            <a:off x="469750" y="2197100"/>
            <a:ext cx="3516300" cy="10989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Clr>
                <a:schemeClr val="dk1"/>
              </a:buClr>
              <a:buSzPts val="1100"/>
              <a:buFont typeface="Arial"/>
              <a:buNone/>
            </a:pPr>
            <a:r>
              <a:rPr lang="en">
                <a:latin typeface="Roboto"/>
                <a:ea typeface="Roboto"/>
                <a:cs typeface="Roboto"/>
                <a:sym typeface="Roboto"/>
              </a:rPr>
              <a:t>What do we know about people with Substance Use Disorder (SUD) and </a:t>
            </a:r>
            <a:r>
              <a:rPr lang="en">
                <a:solidFill>
                  <a:srgbClr val="0072CE"/>
                </a:solidFill>
                <a:latin typeface="Roboto"/>
                <a:ea typeface="Roboto"/>
                <a:cs typeface="Roboto"/>
                <a:sym typeface="Roboto"/>
              </a:rPr>
              <a:t>health outcomes</a:t>
            </a:r>
            <a:r>
              <a:rPr lang="en">
                <a:latin typeface="Roboto"/>
                <a:ea typeface="Roboto"/>
                <a:cs typeface="Roboto"/>
                <a:sym typeface="Roboto"/>
              </a:rPr>
              <a:t>?</a:t>
            </a:r>
            <a:endParaRPr>
              <a:solidFill>
                <a:srgbClr val="0072CE"/>
              </a:solidFill>
              <a:latin typeface="Roboto"/>
              <a:ea typeface="Roboto"/>
              <a:cs typeface="Roboto"/>
              <a:sym typeface="Roboto"/>
            </a:endParaRPr>
          </a:p>
        </p:txBody>
      </p:sp>
      <p:sp>
        <p:nvSpPr>
          <p:cNvPr id="86" name="Google Shape;86;p17"/>
          <p:cNvSpPr txBox="1"/>
          <p:nvPr/>
        </p:nvSpPr>
        <p:spPr>
          <a:xfrm>
            <a:off x="4645700" y="2197100"/>
            <a:ext cx="3516300" cy="109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Clr>
                <a:schemeClr val="dk1"/>
              </a:buClr>
              <a:buSzPts val="1100"/>
              <a:buFont typeface="Arial"/>
              <a:buNone/>
            </a:pPr>
            <a:r>
              <a:rPr lang="en" sz="1800">
                <a:solidFill>
                  <a:schemeClr val="dk2"/>
                </a:solidFill>
                <a:latin typeface="Roboto"/>
                <a:ea typeface="Roboto"/>
                <a:cs typeface="Roboto"/>
                <a:sym typeface="Roboto"/>
              </a:rPr>
              <a:t>Do we know of any populations who might be more </a:t>
            </a:r>
            <a:r>
              <a:rPr lang="en" sz="1800">
                <a:solidFill>
                  <a:srgbClr val="0072CE"/>
                </a:solidFill>
                <a:latin typeface="Roboto"/>
                <a:ea typeface="Roboto"/>
                <a:cs typeface="Roboto"/>
                <a:sym typeface="Roboto"/>
              </a:rPr>
              <a:t>at risk</a:t>
            </a:r>
            <a:r>
              <a:rPr lang="en" sz="1800">
                <a:solidFill>
                  <a:schemeClr val="dk2"/>
                </a:solidFill>
                <a:latin typeface="Roboto"/>
                <a:ea typeface="Roboto"/>
                <a:cs typeface="Roboto"/>
                <a:sym typeface="Roboto"/>
              </a:rPr>
              <a:t> for SUD?</a:t>
            </a:r>
            <a:endParaRPr sz="1800">
              <a:latin typeface="Roboto"/>
              <a:ea typeface="Roboto"/>
              <a:cs typeface="Roboto"/>
              <a:sym typeface="Roboto"/>
            </a:endParaRPr>
          </a:p>
        </p:txBody>
      </p:sp>
      <p:cxnSp>
        <p:nvCxnSpPr>
          <p:cNvPr id="87" name="Google Shape;87;p17"/>
          <p:cNvCxnSpPr/>
          <p:nvPr/>
        </p:nvCxnSpPr>
        <p:spPr>
          <a:xfrm flipH="1" rot="10800000">
            <a:off x="3408250" y="1361150"/>
            <a:ext cx="1450200" cy="2770800"/>
          </a:xfrm>
          <a:prstGeom prst="straightConnector1">
            <a:avLst/>
          </a:prstGeom>
          <a:noFill/>
          <a:ln cap="flat" cmpd="sng" w="9525">
            <a:solidFill>
              <a:srgbClr val="0072CE"/>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Disparities in substance use related outcomes</a:t>
            </a:r>
            <a:endParaRPr/>
          </a:p>
        </p:txBody>
      </p:sp>
      <p:grpSp>
        <p:nvGrpSpPr>
          <p:cNvPr id="93" name="Google Shape;93;p18"/>
          <p:cNvGrpSpPr/>
          <p:nvPr/>
        </p:nvGrpSpPr>
        <p:grpSpPr>
          <a:xfrm>
            <a:off x="311632" y="3978078"/>
            <a:ext cx="8520347" cy="922972"/>
            <a:chOff x="1593000" y="2322568"/>
            <a:chExt cx="5958284" cy="643500"/>
          </a:xfrm>
        </p:grpSpPr>
        <p:sp>
          <p:nvSpPr>
            <p:cNvPr id="94" name="Google Shape;94;p18"/>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p:nvPr/>
          </p:nvSpPr>
          <p:spPr>
            <a:xfrm flipH="1">
              <a:off x="2283025" y="2322575"/>
              <a:ext cx="1844400" cy="642600"/>
            </a:xfrm>
            <a:prstGeom prst="rect">
              <a:avLst/>
            </a:prstGeom>
            <a:solidFill>
              <a:srgbClr val="007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p:nvPr/>
          </p:nvSpPr>
          <p:spPr>
            <a:xfrm rot="-5400000">
              <a:off x="3501574" y="1934671"/>
              <a:ext cx="643356" cy="1419149"/>
            </a:xfrm>
            <a:prstGeom prst="flowChartOffpageConnector">
              <a:avLst/>
            </a:prstGeom>
            <a:solidFill>
              <a:srgbClr val="007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1800">
                  <a:solidFill>
                    <a:schemeClr val="lt1"/>
                  </a:solidFill>
                  <a:latin typeface="Roboto"/>
                  <a:ea typeface="Roboto"/>
                  <a:cs typeface="Roboto"/>
                  <a:sym typeface="Roboto"/>
                </a:rPr>
                <a:t>Disparities in criminal justice for BIPOC</a:t>
              </a:r>
              <a:endParaRPr sz="1800">
                <a:solidFill>
                  <a:schemeClr val="lt1"/>
                </a:solidFill>
                <a:latin typeface="Roboto"/>
                <a:ea typeface="Roboto"/>
                <a:cs typeface="Roboto"/>
                <a:sym typeface="Roboto"/>
              </a:endParaRPr>
            </a:p>
          </p:txBody>
        </p:sp>
        <p:sp>
          <p:nvSpPr>
            <p:cNvPr id="98" name="Google Shape;98;p18"/>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p:nvPr/>
          </p:nvSpPr>
          <p:spPr>
            <a:xfrm>
              <a:off x="1593000" y="2322575"/>
              <a:ext cx="690000" cy="64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00" name="Google Shape;100;p18"/>
            <p:cNvSpPr/>
            <p:nvPr/>
          </p:nvSpPr>
          <p:spPr>
            <a:xfrm>
              <a:off x="4679384" y="2323743"/>
              <a:ext cx="2871900" cy="642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a:solidFill>
                    <a:srgbClr val="0072CE"/>
                  </a:solidFill>
                  <a:latin typeface="Roboto"/>
                  <a:ea typeface="Roboto"/>
                  <a:cs typeface="Roboto"/>
                  <a:sym typeface="Roboto"/>
                </a:rPr>
                <a:t>Despite roughly equal rates of use, Black people are 3.73 x more likely than White people to be arrested for marijuana (ACLU, 2020)</a:t>
              </a:r>
              <a:endParaRPr sz="800">
                <a:solidFill>
                  <a:srgbClr val="0072CE"/>
                </a:solidFill>
                <a:latin typeface="Roboto"/>
                <a:ea typeface="Roboto"/>
                <a:cs typeface="Roboto"/>
                <a:sym typeface="Roboto"/>
              </a:endParaRPr>
            </a:p>
          </p:txBody>
        </p:sp>
      </p:grpSp>
      <p:grpSp>
        <p:nvGrpSpPr>
          <p:cNvPr id="101" name="Google Shape;101;p18"/>
          <p:cNvGrpSpPr/>
          <p:nvPr/>
        </p:nvGrpSpPr>
        <p:grpSpPr>
          <a:xfrm>
            <a:off x="311632" y="3038827"/>
            <a:ext cx="8520045" cy="922972"/>
            <a:chOff x="1593000" y="2322568"/>
            <a:chExt cx="5958074" cy="643500"/>
          </a:xfrm>
        </p:grpSpPr>
        <p:sp>
          <p:nvSpPr>
            <p:cNvPr id="102" name="Google Shape;102;p18"/>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flipH="1">
              <a:off x="2283025" y="2322575"/>
              <a:ext cx="1844400" cy="642600"/>
            </a:xfrm>
            <a:prstGeom prst="rect">
              <a:avLst/>
            </a:prstGeom>
            <a:solidFill>
              <a:srgbClr val="007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rot="-5400000">
              <a:off x="3501574" y="1934671"/>
              <a:ext cx="643356" cy="1419149"/>
            </a:xfrm>
            <a:prstGeom prst="flowChartOffpageConnector">
              <a:avLst/>
            </a:prstGeom>
            <a:solidFill>
              <a:srgbClr val="007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1800">
                  <a:solidFill>
                    <a:schemeClr val="lt1"/>
                  </a:solidFill>
                  <a:latin typeface="Roboto"/>
                  <a:ea typeface="Roboto"/>
                  <a:cs typeface="Roboto"/>
                  <a:sym typeface="Roboto"/>
                </a:rPr>
                <a:t>Disparities in SUD treatment by race &amp; language</a:t>
              </a:r>
              <a:endParaRPr sz="1000">
                <a:solidFill>
                  <a:schemeClr val="lt1"/>
                </a:solidFill>
                <a:latin typeface="Roboto"/>
                <a:ea typeface="Roboto"/>
                <a:cs typeface="Roboto"/>
                <a:sym typeface="Roboto"/>
              </a:endParaRPr>
            </a:p>
          </p:txBody>
        </p:sp>
        <p:sp>
          <p:nvSpPr>
            <p:cNvPr id="106" name="Google Shape;106;p18"/>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a:off x="1593000" y="2322575"/>
              <a:ext cx="690000" cy="64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108" name="Google Shape;108;p18"/>
            <p:cNvSpPr/>
            <p:nvPr/>
          </p:nvSpPr>
          <p:spPr>
            <a:xfrm>
              <a:off x="4694774" y="2323752"/>
              <a:ext cx="2856300" cy="642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a:solidFill>
                    <a:srgbClr val="0072CE"/>
                  </a:solidFill>
                  <a:latin typeface="Roboto"/>
                  <a:ea typeface="Roboto"/>
                  <a:cs typeface="Roboto"/>
                  <a:sym typeface="Roboto"/>
                </a:rPr>
                <a:t>76.8% Black people and 67.1% Hispanic people are unable to receive treatment for SUD compared to 54% White people (Klomegah, 2016)</a:t>
              </a:r>
              <a:endParaRPr sz="400">
                <a:solidFill>
                  <a:srgbClr val="0072CE"/>
                </a:solidFill>
                <a:latin typeface="Roboto"/>
                <a:ea typeface="Roboto"/>
                <a:cs typeface="Roboto"/>
                <a:sym typeface="Roboto"/>
              </a:endParaRPr>
            </a:p>
          </p:txBody>
        </p:sp>
      </p:grpSp>
      <p:grpSp>
        <p:nvGrpSpPr>
          <p:cNvPr id="109" name="Google Shape;109;p18"/>
          <p:cNvGrpSpPr/>
          <p:nvPr/>
        </p:nvGrpSpPr>
        <p:grpSpPr>
          <a:xfrm>
            <a:off x="311632" y="2099539"/>
            <a:ext cx="8520046" cy="922972"/>
            <a:chOff x="1593000" y="2322568"/>
            <a:chExt cx="5958074" cy="643500"/>
          </a:xfrm>
        </p:grpSpPr>
        <p:sp>
          <p:nvSpPr>
            <p:cNvPr id="110" name="Google Shape;110;p18"/>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flipH="1">
              <a:off x="2283025" y="2322575"/>
              <a:ext cx="1844400" cy="642600"/>
            </a:xfrm>
            <a:prstGeom prst="rect">
              <a:avLst/>
            </a:prstGeom>
            <a:solidFill>
              <a:srgbClr val="007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p:nvPr/>
          </p:nvSpPr>
          <p:spPr>
            <a:xfrm rot="-5400000">
              <a:off x="3501574" y="1934671"/>
              <a:ext cx="643356" cy="1419149"/>
            </a:xfrm>
            <a:prstGeom prst="flowChartOffpageConnector">
              <a:avLst/>
            </a:prstGeom>
            <a:solidFill>
              <a:srgbClr val="007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1800">
                  <a:solidFill>
                    <a:schemeClr val="lt1"/>
                  </a:solidFill>
                  <a:latin typeface="Roboto"/>
                  <a:ea typeface="Roboto"/>
                  <a:cs typeface="Roboto"/>
                  <a:sym typeface="Roboto"/>
                </a:rPr>
                <a:t>Disparities in SUD for people with disabilities</a:t>
              </a:r>
              <a:endParaRPr sz="1000">
                <a:solidFill>
                  <a:schemeClr val="lt1"/>
                </a:solidFill>
                <a:latin typeface="Roboto"/>
                <a:ea typeface="Roboto"/>
                <a:cs typeface="Roboto"/>
                <a:sym typeface="Roboto"/>
              </a:endParaRPr>
            </a:p>
          </p:txBody>
        </p:sp>
        <p:sp>
          <p:nvSpPr>
            <p:cNvPr id="114" name="Google Shape;114;p18"/>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a:off x="1593000" y="2322575"/>
              <a:ext cx="690000" cy="64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116" name="Google Shape;116;p18"/>
            <p:cNvSpPr/>
            <p:nvPr/>
          </p:nvSpPr>
          <p:spPr>
            <a:xfrm>
              <a:off x="4694774" y="2323748"/>
              <a:ext cx="2856300" cy="6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072CE"/>
                  </a:solidFill>
                  <a:latin typeface="Roboto"/>
                  <a:ea typeface="Roboto"/>
                  <a:cs typeface="Roboto"/>
                  <a:sym typeface="Roboto"/>
                </a:rPr>
                <a:t>People with disabilities are 2-4 x more likely to experience SUD (Murray, 2021)</a:t>
              </a:r>
              <a:endParaRPr sz="400">
                <a:solidFill>
                  <a:srgbClr val="0072CE"/>
                </a:solidFill>
                <a:latin typeface="Roboto"/>
                <a:ea typeface="Roboto"/>
                <a:cs typeface="Roboto"/>
                <a:sym typeface="Roboto"/>
              </a:endParaRPr>
            </a:p>
          </p:txBody>
        </p:sp>
      </p:grpSp>
      <p:grpSp>
        <p:nvGrpSpPr>
          <p:cNvPr id="117" name="Google Shape;117;p18"/>
          <p:cNvGrpSpPr/>
          <p:nvPr/>
        </p:nvGrpSpPr>
        <p:grpSpPr>
          <a:xfrm>
            <a:off x="311632" y="1160300"/>
            <a:ext cx="8519904" cy="930260"/>
            <a:chOff x="1593000" y="2322568"/>
            <a:chExt cx="5957975" cy="648581"/>
          </a:xfrm>
        </p:grpSpPr>
        <p:sp>
          <p:nvSpPr>
            <p:cNvPr id="118" name="Google Shape;118;p18"/>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p:nvPr/>
          </p:nvSpPr>
          <p:spPr>
            <a:xfrm flipH="1">
              <a:off x="2283025" y="2322575"/>
              <a:ext cx="1844400" cy="642600"/>
            </a:xfrm>
            <a:prstGeom prst="rect">
              <a:avLst/>
            </a:prstGeom>
            <a:solidFill>
              <a:srgbClr val="007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8"/>
            <p:cNvSpPr/>
            <p:nvPr/>
          </p:nvSpPr>
          <p:spPr>
            <a:xfrm rot="-5400000">
              <a:off x="3501574" y="1934671"/>
              <a:ext cx="643356" cy="1419149"/>
            </a:xfrm>
            <a:prstGeom prst="flowChartOffpageConnector">
              <a:avLst/>
            </a:prstGeom>
            <a:solidFill>
              <a:srgbClr val="007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1800">
                  <a:solidFill>
                    <a:schemeClr val="lt1"/>
                  </a:solidFill>
                  <a:latin typeface="Roboto"/>
                  <a:ea typeface="Roboto"/>
                  <a:cs typeface="Roboto"/>
                  <a:sym typeface="Roboto"/>
                </a:rPr>
                <a:t>Disparities in use for the LGBTQ+ community</a:t>
              </a:r>
              <a:endParaRPr sz="1000">
                <a:solidFill>
                  <a:schemeClr val="lt1"/>
                </a:solidFill>
                <a:latin typeface="Roboto"/>
                <a:ea typeface="Roboto"/>
                <a:cs typeface="Roboto"/>
                <a:sym typeface="Roboto"/>
              </a:endParaRPr>
            </a:p>
          </p:txBody>
        </p:sp>
        <p:sp>
          <p:nvSpPr>
            <p:cNvPr id="122" name="Google Shape;122;p18"/>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1593000" y="2322575"/>
              <a:ext cx="690000" cy="64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124" name="Google Shape;124;p18"/>
            <p:cNvSpPr/>
            <p:nvPr/>
          </p:nvSpPr>
          <p:spPr>
            <a:xfrm>
              <a:off x="4688306" y="2328849"/>
              <a:ext cx="2854800" cy="642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a:solidFill>
                    <a:srgbClr val="0072CE"/>
                  </a:solidFill>
                  <a:latin typeface="Roboto"/>
                  <a:ea typeface="Roboto"/>
                  <a:cs typeface="Roboto"/>
                  <a:sym typeface="Roboto"/>
                </a:rPr>
                <a:t>12% more likely to use at least 1 illicit drug than those in sexual majority (NSDUH, 2015)</a:t>
              </a:r>
              <a:endParaRPr sz="400">
                <a:solidFill>
                  <a:srgbClr val="0072CE"/>
                </a:solidFill>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a:ea typeface="Roboto"/>
                <a:cs typeface="Roboto"/>
                <a:sym typeface="Roboto"/>
              </a:rPr>
              <a:t>Definitions: </a:t>
            </a:r>
            <a:r>
              <a:rPr lang="en">
                <a:latin typeface="Roboto"/>
                <a:ea typeface="Roboto"/>
                <a:cs typeface="Roboto"/>
                <a:sym typeface="Roboto"/>
              </a:rPr>
              <a:t>Mental vs Behavioral Disorders</a:t>
            </a:r>
            <a:endParaRPr>
              <a:latin typeface="Roboto"/>
              <a:ea typeface="Roboto"/>
              <a:cs typeface="Roboto"/>
              <a:sym typeface="Roboto"/>
            </a:endParaRPr>
          </a:p>
        </p:txBody>
      </p:sp>
      <p:pic>
        <p:nvPicPr>
          <p:cNvPr id="130" name="Google Shape;130;p19"/>
          <p:cNvPicPr preferRelativeResize="0"/>
          <p:nvPr/>
        </p:nvPicPr>
        <p:blipFill rotWithShape="1">
          <a:blip r:embed="rId3">
            <a:alphaModFix/>
          </a:blip>
          <a:srcRect b="6936" l="1625" r="1625" t="4245"/>
          <a:stretch/>
        </p:blipFill>
        <p:spPr>
          <a:xfrm>
            <a:off x="5497850" y="1555688"/>
            <a:ext cx="2946376" cy="2345499"/>
          </a:xfrm>
          <a:prstGeom prst="rect">
            <a:avLst/>
          </a:prstGeom>
          <a:noFill/>
          <a:ln>
            <a:noFill/>
          </a:ln>
        </p:spPr>
      </p:pic>
      <p:sp>
        <p:nvSpPr>
          <p:cNvPr id="131" name="Google Shape;131;p19"/>
          <p:cNvSpPr txBox="1"/>
          <p:nvPr/>
        </p:nvSpPr>
        <p:spPr>
          <a:xfrm>
            <a:off x="5497888" y="3968175"/>
            <a:ext cx="29463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595959"/>
              </a:buClr>
              <a:buSzPts val="1600"/>
              <a:buFont typeface="Roboto"/>
              <a:buChar char="●"/>
            </a:pPr>
            <a:r>
              <a:rPr lang="en" sz="1600">
                <a:solidFill>
                  <a:srgbClr val="595959"/>
                </a:solidFill>
                <a:latin typeface="Roboto"/>
                <a:ea typeface="Roboto"/>
                <a:cs typeface="Roboto"/>
                <a:sym typeface="Roboto"/>
              </a:rPr>
              <a:t>Self Injury Disorder</a:t>
            </a:r>
            <a:endParaRPr sz="1600">
              <a:solidFill>
                <a:srgbClr val="595959"/>
              </a:solidFill>
              <a:latin typeface="Roboto"/>
              <a:ea typeface="Roboto"/>
              <a:cs typeface="Roboto"/>
              <a:sym typeface="Roboto"/>
            </a:endParaRPr>
          </a:p>
          <a:p>
            <a:pPr indent="-330200" lvl="0" marL="457200" rtl="0" algn="l">
              <a:spcBef>
                <a:spcPts val="0"/>
              </a:spcBef>
              <a:spcAft>
                <a:spcPts val="0"/>
              </a:spcAft>
              <a:buClr>
                <a:srgbClr val="595959"/>
              </a:buClr>
              <a:buSzPts val="1600"/>
              <a:buFont typeface="Roboto"/>
              <a:buChar char="●"/>
            </a:pPr>
            <a:r>
              <a:rPr lang="en" sz="1600">
                <a:solidFill>
                  <a:srgbClr val="595959"/>
                </a:solidFill>
                <a:latin typeface="Roboto"/>
                <a:ea typeface="Roboto"/>
                <a:cs typeface="Roboto"/>
                <a:sym typeface="Roboto"/>
              </a:rPr>
              <a:t>Substance Use Disorder</a:t>
            </a:r>
            <a:endParaRPr sz="1600">
              <a:solidFill>
                <a:srgbClr val="595959"/>
              </a:solidFill>
              <a:latin typeface="Roboto"/>
              <a:ea typeface="Roboto"/>
              <a:cs typeface="Roboto"/>
              <a:sym typeface="Roboto"/>
            </a:endParaRPr>
          </a:p>
        </p:txBody>
      </p:sp>
      <p:sp>
        <p:nvSpPr>
          <p:cNvPr id="132" name="Google Shape;132;p19"/>
          <p:cNvSpPr/>
          <p:nvPr/>
        </p:nvSpPr>
        <p:spPr>
          <a:xfrm>
            <a:off x="4170175" y="2296325"/>
            <a:ext cx="655800" cy="231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rot="10800000">
            <a:off x="4170163" y="2612938"/>
            <a:ext cx="655800" cy="231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5400838" y="1475200"/>
            <a:ext cx="3140400" cy="2506500"/>
          </a:xfrm>
          <a:prstGeom prst="rect">
            <a:avLst/>
          </a:prstGeom>
          <a:noFill/>
          <a:ln cap="flat" cmpd="sng" w="9525">
            <a:solidFill>
              <a:srgbClr val="0072C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19"/>
          <p:cNvPicPr preferRelativeResize="0"/>
          <p:nvPr/>
        </p:nvPicPr>
        <p:blipFill>
          <a:blip r:embed="rId4">
            <a:alphaModFix/>
          </a:blip>
          <a:stretch>
            <a:fillRect/>
          </a:stretch>
        </p:blipFill>
        <p:spPr>
          <a:xfrm>
            <a:off x="614175" y="1475150"/>
            <a:ext cx="2946375" cy="2506610"/>
          </a:xfrm>
          <a:prstGeom prst="rect">
            <a:avLst/>
          </a:prstGeom>
          <a:noFill/>
          <a:ln>
            <a:noFill/>
          </a:ln>
        </p:spPr>
      </p:pic>
      <p:sp>
        <p:nvSpPr>
          <p:cNvPr id="136" name="Google Shape;136;p19"/>
          <p:cNvSpPr txBox="1"/>
          <p:nvPr/>
        </p:nvSpPr>
        <p:spPr>
          <a:xfrm>
            <a:off x="6183825" y="4645275"/>
            <a:ext cx="23460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rgbClr val="595959"/>
                </a:solidFill>
              </a:rPr>
              <a:t>MentalHealth.gov </a:t>
            </a:r>
            <a:endParaRPr sz="1000">
              <a:solidFill>
                <a:srgbClr val="59595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490250" y="450150"/>
            <a:ext cx="67881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i="1" lang="en" sz="4400">
                <a:solidFill>
                  <a:srgbClr val="0072CE"/>
                </a:solidFill>
                <a:highlight>
                  <a:schemeClr val="lt1"/>
                </a:highlight>
                <a:latin typeface="Roboto"/>
                <a:ea typeface="Roboto"/>
                <a:cs typeface="Roboto"/>
                <a:sym typeface="Roboto"/>
              </a:rPr>
              <a:t>50%</a:t>
            </a:r>
            <a:r>
              <a:rPr i="1" lang="en" sz="4400">
                <a:solidFill>
                  <a:srgbClr val="595959"/>
                </a:solidFill>
                <a:highlight>
                  <a:schemeClr val="lt1"/>
                </a:highlight>
                <a:latin typeface="Roboto"/>
                <a:ea typeface="Roboto"/>
                <a:cs typeface="Roboto"/>
                <a:sym typeface="Roboto"/>
              </a:rPr>
              <a:t> of individuals who experience a SUD during their lives will also experience a co-occurring mental disorder and vice versa.</a:t>
            </a:r>
            <a:r>
              <a:rPr i="1" lang="en" sz="4400">
                <a:solidFill>
                  <a:srgbClr val="595959"/>
                </a:solidFill>
                <a:latin typeface="Roboto"/>
                <a:ea typeface="Roboto"/>
                <a:cs typeface="Roboto"/>
                <a:sym typeface="Roboto"/>
              </a:rPr>
              <a:t> </a:t>
            </a:r>
            <a:endParaRPr i="1" sz="4400">
              <a:solidFill>
                <a:srgbClr val="595959"/>
              </a:solidFill>
              <a:latin typeface="Roboto"/>
              <a:ea typeface="Roboto"/>
              <a:cs typeface="Roboto"/>
              <a:sym typeface="Roboto"/>
            </a:endParaRPr>
          </a:p>
          <a:p>
            <a:pPr indent="0" lvl="0" marL="0" rtl="0" algn="l">
              <a:spcBef>
                <a:spcPts val="0"/>
              </a:spcBef>
              <a:spcAft>
                <a:spcPts val="0"/>
              </a:spcAft>
              <a:buNone/>
            </a:pPr>
            <a:r>
              <a:rPr lang="en" sz="1550">
                <a:solidFill>
                  <a:srgbClr val="505050"/>
                </a:solidFill>
                <a:highlight>
                  <a:srgbClr val="FFFFFF"/>
                </a:highlight>
                <a:latin typeface="Roboto"/>
                <a:ea typeface="Roboto"/>
                <a:cs typeface="Roboto"/>
                <a:sym typeface="Roboto"/>
              </a:rPr>
              <a:t>(NIMH, 2021)</a:t>
            </a:r>
            <a:endParaRPr sz="1550">
              <a:solidFill>
                <a:srgbClr val="595959"/>
              </a:solidFill>
              <a:highlight>
                <a:srgbClr val="FFE599"/>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1"/>
          <p:cNvPicPr preferRelativeResize="0"/>
          <p:nvPr/>
        </p:nvPicPr>
        <p:blipFill rotWithShape="1">
          <a:blip r:embed="rId3">
            <a:alphaModFix/>
          </a:blip>
          <a:srcRect b="0" l="0" r="0" t="42548"/>
          <a:stretch/>
        </p:blipFill>
        <p:spPr>
          <a:xfrm>
            <a:off x="395725" y="1877138"/>
            <a:ext cx="5206201" cy="2175675"/>
          </a:xfrm>
          <a:prstGeom prst="rect">
            <a:avLst/>
          </a:prstGeom>
          <a:noFill/>
          <a:ln>
            <a:noFill/>
          </a:ln>
        </p:spPr>
      </p:pic>
      <p:sp>
        <p:nvSpPr>
          <p:cNvPr id="147" name="Google Shape;147;p21"/>
          <p:cNvSpPr/>
          <p:nvPr/>
        </p:nvSpPr>
        <p:spPr>
          <a:xfrm>
            <a:off x="272050" y="1917750"/>
            <a:ext cx="5412600" cy="8736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txBox="1"/>
          <p:nvPr/>
        </p:nvSpPr>
        <p:spPr>
          <a:xfrm>
            <a:off x="459013" y="4052813"/>
            <a:ext cx="5079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rgbClr val="595959"/>
                </a:solidFill>
                <a:latin typeface="Roboto"/>
                <a:ea typeface="Roboto"/>
                <a:cs typeface="Roboto"/>
                <a:sym typeface="Roboto"/>
              </a:rPr>
              <a:t>2020 report &amp; recommendation by the Massachusetts Commission on LGBTQ youth </a:t>
            </a:r>
            <a:endParaRPr i="1" sz="1000">
              <a:solidFill>
                <a:srgbClr val="595959"/>
              </a:solidFill>
              <a:latin typeface="Roboto"/>
              <a:ea typeface="Roboto"/>
              <a:cs typeface="Roboto"/>
              <a:sym typeface="Roboto"/>
            </a:endParaRPr>
          </a:p>
        </p:txBody>
      </p:sp>
      <p:sp>
        <p:nvSpPr>
          <p:cNvPr id="149" name="Google Shape;149;p21"/>
          <p:cNvSpPr txBox="1"/>
          <p:nvPr>
            <p:ph type="title"/>
          </p:nvPr>
        </p:nvSpPr>
        <p:spPr>
          <a:xfrm>
            <a:off x="272050" y="3670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latin typeface="Roboto"/>
                <a:ea typeface="Roboto"/>
                <a:cs typeface="Roboto"/>
                <a:sym typeface="Roboto"/>
              </a:rPr>
              <a:t>LGBTQ+ youth/ </a:t>
            </a:r>
            <a:r>
              <a:rPr lang="en" sz="2300">
                <a:latin typeface="Roboto"/>
                <a:ea typeface="Roboto"/>
                <a:cs typeface="Roboto"/>
                <a:sym typeface="Roboto"/>
              </a:rPr>
              <a:t>disparate</a:t>
            </a:r>
            <a:r>
              <a:rPr lang="en" sz="2300">
                <a:latin typeface="Roboto"/>
                <a:ea typeface="Roboto"/>
                <a:cs typeface="Roboto"/>
                <a:sym typeface="Roboto"/>
              </a:rPr>
              <a:t> relative risk in risk behaviors</a:t>
            </a:r>
            <a:endParaRPr sz="2300">
              <a:latin typeface="Roboto"/>
              <a:ea typeface="Roboto"/>
              <a:cs typeface="Roboto"/>
              <a:sym typeface="Roboto"/>
            </a:endParaRPr>
          </a:p>
        </p:txBody>
      </p:sp>
      <p:sp>
        <p:nvSpPr>
          <p:cNvPr id="150" name="Google Shape;150;p21"/>
          <p:cNvSpPr/>
          <p:nvPr/>
        </p:nvSpPr>
        <p:spPr>
          <a:xfrm>
            <a:off x="272075" y="3114488"/>
            <a:ext cx="5412600" cy="2289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txBox="1"/>
          <p:nvPr/>
        </p:nvSpPr>
        <p:spPr>
          <a:xfrm>
            <a:off x="6242275" y="1121975"/>
            <a:ext cx="2429700" cy="3588000"/>
          </a:xfrm>
          <a:prstGeom prst="rect">
            <a:avLst/>
          </a:prstGeom>
          <a:solidFill>
            <a:srgbClr val="0072CE"/>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lt1"/>
                </a:solidFill>
                <a:latin typeface="Roboto"/>
                <a:ea typeface="Roboto"/>
                <a:cs typeface="Roboto"/>
                <a:sym typeface="Roboto"/>
              </a:rPr>
              <a:t>O</a:t>
            </a:r>
            <a:r>
              <a:rPr lang="en">
                <a:solidFill>
                  <a:schemeClr val="lt1"/>
                </a:solidFill>
                <a:latin typeface="Roboto"/>
                <a:ea typeface="Roboto"/>
                <a:cs typeface="Roboto"/>
                <a:sym typeface="Roboto"/>
              </a:rPr>
              <a:t>penly LGBTQ+ students</a:t>
            </a:r>
            <a:endParaRPr>
              <a:solidFill>
                <a:schemeClr val="lt1"/>
              </a:solidFill>
              <a:latin typeface="Roboto"/>
              <a:ea typeface="Roboto"/>
              <a:cs typeface="Roboto"/>
              <a:sym typeface="Roboto"/>
            </a:endParaRPr>
          </a:p>
          <a:p>
            <a:pPr indent="-317500" lvl="0" marL="457200" rtl="0" algn="l">
              <a:lnSpc>
                <a:spcPct val="115000"/>
              </a:lnSpc>
              <a:spcBef>
                <a:spcPts val="1200"/>
              </a:spcBef>
              <a:spcAft>
                <a:spcPts val="0"/>
              </a:spcAft>
              <a:buClr>
                <a:schemeClr val="lt1"/>
              </a:buClr>
              <a:buSzPts val="1400"/>
              <a:buFont typeface="Roboto"/>
              <a:buChar char="●"/>
            </a:pPr>
            <a:r>
              <a:rPr b="1" lang="en">
                <a:solidFill>
                  <a:schemeClr val="lt1"/>
                </a:solidFill>
                <a:latin typeface="Roboto"/>
                <a:ea typeface="Roboto"/>
                <a:cs typeface="Roboto"/>
                <a:sym typeface="Roboto"/>
              </a:rPr>
              <a:t>11.1%</a:t>
            </a:r>
            <a:r>
              <a:rPr lang="en">
                <a:solidFill>
                  <a:schemeClr val="lt1"/>
                </a:solidFill>
                <a:latin typeface="Roboto"/>
                <a:ea typeface="Roboto"/>
                <a:cs typeface="Roboto"/>
                <a:sym typeface="Roboto"/>
              </a:rPr>
              <a:t> of Lynnfield middle schoolers</a:t>
            </a:r>
            <a:endParaRPr>
              <a:solidFill>
                <a:schemeClr val="lt1"/>
              </a:solidFill>
              <a:latin typeface="Roboto"/>
              <a:ea typeface="Roboto"/>
              <a:cs typeface="Roboto"/>
              <a:sym typeface="Roboto"/>
            </a:endParaRPr>
          </a:p>
          <a:p>
            <a:pPr indent="-317500" lvl="0" marL="457200" rtl="0" algn="l">
              <a:lnSpc>
                <a:spcPct val="115000"/>
              </a:lnSpc>
              <a:spcBef>
                <a:spcPts val="0"/>
              </a:spcBef>
              <a:spcAft>
                <a:spcPts val="0"/>
              </a:spcAft>
              <a:buClr>
                <a:schemeClr val="lt1"/>
              </a:buClr>
              <a:buSzPts val="1400"/>
              <a:buFont typeface="Roboto"/>
              <a:buChar char="●"/>
            </a:pPr>
            <a:r>
              <a:rPr b="1" lang="en">
                <a:solidFill>
                  <a:schemeClr val="lt1"/>
                </a:solidFill>
                <a:latin typeface="Roboto"/>
                <a:ea typeface="Roboto"/>
                <a:cs typeface="Roboto"/>
                <a:sym typeface="Roboto"/>
              </a:rPr>
              <a:t>12.1%</a:t>
            </a:r>
            <a:r>
              <a:rPr lang="en">
                <a:solidFill>
                  <a:schemeClr val="lt1"/>
                </a:solidFill>
                <a:latin typeface="Roboto"/>
                <a:ea typeface="Roboto"/>
                <a:cs typeface="Roboto"/>
                <a:sym typeface="Roboto"/>
              </a:rPr>
              <a:t> of Lynnfield high schoolers </a:t>
            </a:r>
            <a:endParaRPr>
              <a:solidFill>
                <a:schemeClr val="lt1"/>
              </a:solidFill>
              <a:latin typeface="Roboto"/>
              <a:ea typeface="Roboto"/>
              <a:cs typeface="Roboto"/>
              <a:sym typeface="Roboto"/>
            </a:endParaRPr>
          </a:p>
          <a:p>
            <a:pPr indent="0" lvl="0" marL="0" rtl="0" algn="l">
              <a:lnSpc>
                <a:spcPct val="115000"/>
              </a:lnSpc>
              <a:spcBef>
                <a:spcPts val="1200"/>
              </a:spcBef>
              <a:spcAft>
                <a:spcPts val="0"/>
              </a:spcAft>
              <a:buNone/>
            </a:pPr>
            <a:r>
              <a:rPr lang="en">
                <a:solidFill>
                  <a:schemeClr val="lt1"/>
                </a:solidFill>
                <a:latin typeface="Roboto"/>
                <a:ea typeface="Roboto"/>
                <a:cs typeface="Roboto"/>
                <a:sym typeface="Roboto"/>
              </a:rPr>
              <a:t>Use is not higher in LGBTQ+ youth in Lynnfield</a:t>
            </a:r>
            <a:endParaRPr>
              <a:solidFill>
                <a:schemeClr val="lt1"/>
              </a:solidFill>
              <a:latin typeface="Roboto"/>
              <a:ea typeface="Roboto"/>
              <a:cs typeface="Roboto"/>
              <a:sym typeface="Roboto"/>
            </a:endParaRPr>
          </a:p>
          <a:p>
            <a:pPr indent="0" lvl="0" marL="0" rtl="0" algn="l">
              <a:lnSpc>
                <a:spcPct val="115000"/>
              </a:lnSpc>
              <a:spcBef>
                <a:spcPts val="1200"/>
              </a:spcBef>
              <a:spcAft>
                <a:spcPts val="1200"/>
              </a:spcAft>
              <a:buNone/>
            </a:pPr>
            <a:r>
              <a:rPr lang="en">
                <a:solidFill>
                  <a:schemeClr val="lt1"/>
                </a:solidFill>
                <a:latin typeface="Roboto"/>
                <a:ea typeface="Roboto"/>
                <a:cs typeface="Roboto"/>
                <a:sym typeface="Roboto"/>
              </a:rPr>
              <a:t>50.6% of Lynnfield High Schoolers have at least one teacher or other adult in the school that they can talk to if they have a problem</a:t>
            </a:r>
            <a:endParaRPr>
              <a:solidFill>
                <a:schemeClr val="lt1"/>
              </a:solidFill>
              <a:latin typeface="Roboto"/>
              <a:ea typeface="Roboto"/>
              <a:cs typeface="Roboto"/>
              <a:sym typeface="Roboto"/>
            </a:endParaRPr>
          </a:p>
        </p:txBody>
      </p:sp>
      <p:sp>
        <p:nvSpPr>
          <p:cNvPr id="152" name="Google Shape;152;p21"/>
          <p:cNvSpPr/>
          <p:nvPr/>
        </p:nvSpPr>
        <p:spPr>
          <a:xfrm flipH="1">
            <a:off x="5643250" y="2890820"/>
            <a:ext cx="557700" cy="124200"/>
          </a:xfrm>
          <a:prstGeom prst="curvedUpArrow">
            <a:avLst>
              <a:gd fmla="val 50000" name="adj1"/>
              <a:gd fmla="val 106622" name="adj2"/>
              <a:gd fmla="val 52743"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21"/>
          <p:cNvPicPr preferRelativeResize="0"/>
          <p:nvPr/>
        </p:nvPicPr>
        <p:blipFill rotWithShape="1">
          <a:blip r:embed="rId3">
            <a:alphaModFix/>
          </a:blip>
          <a:srcRect b="87593" l="0" r="0" t="1532"/>
          <a:stretch/>
        </p:blipFill>
        <p:spPr>
          <a:xfrm>
            <a:off x="395725" y="1440438"/>
            <a:ext cx="5206201" cy="411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