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3" r:id="rId1"/>
  </p:sldMasterIdLst>
  <p:notesMasterIdLst>
    <p:notesMasterId r:id="rId17"/>
  </p:notesMasterIdLst>
  <p:sldIdLst>
    <p:sldId id="512" r:id="rId2"/>
    <p:sldId id="510" r:id="rId3"/>
    <p:sldId id="524" r:id="rId4"/>
    <p:sldId id="511" r:id="rId5"/>
    <p:sldId id="508" r:id="rId6"/>
    <p:sldId id="527" r:id="rId7"/>
    <p:sldId id="513" r:id="rId8"/>
    <p:sldId id="525" r:id="rId9"/>
    <p:sldId id="514" r:id="rId10"/>
    <p:sldId id="526" r:id="rId11"/>
    <p:sldId id="528" r:id="rId12"/>
    <p:sldId id="529" r:id="rId13"/>
    <p:sldId id="516" r:id="rId14"/>
    <p:sldId id="530" r:id="rId15"/>
    <p:sldId id="256" r:id="rId16"/>
  </p:sldIdLst>
  <p:sldSz cx="12192000" cy="6858000"/>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ott Formica" initials="SF" lastIdx="1" clrIdx="0">
    <p:extLst>
      <p:ext uri="{19B8F6BF-5375-455C-9EA6-DF929625EA0E}">
        <p15:presenceInfo xmlns:p15="http://schemas.microsoft.com/office/powerpoint/2012/main" userId="7a3dba65f8f82d6b" providerId="Windows Live"/>
      </p:ext>
    </p:extLst>
  </p:cmAuthor>
  <p:cmAuthor id="2" name="Olivia Briggs" initials="OB" lastIdx="1" clrIdx="1">
    <p:extLst>
      <p:ext uri="{19B8F6BF-5375-455C-9EA6-DF929625EA0E}">
        <p15:presenceInfo xmlns:p15="http://schemas.microsoft.com/office/powerpoint/2012/main" userId="S::obriggs@ssre.org::f1611e7d-8de5-4c31-94ca-994a5fbde5a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80"/>
    <a:srgbClr val="C4BC96"/>
    <a:srgbClr val="DDD9C3"/>
    <a:srgbClr val="800000"/>
    <a:srgbClr val="99CB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33" autoAdjust="0"/>
    <p:restoredTop sz="90129" autoAdjust="0"/>
  </p:normalViewPr>
  <p:slideViewPr>
    <p:cSldViewPr snapToGrid="0">
      <p:cViewPr varScale="1">
        <p:scale>
          <a:sx n="70" d="100"/>
          <a:sy n="70" d="100"/>
        </p:scale>
        <p:origin x="52" y="108"/>
      </p:cViewPr>
      <p:guideLst/>
    </p:cSldViewPr>
  </p:slideViewPr>
  <p:outlineViewPr>
    <p:cViewPr>
      <p:scale>
        <a:sx n="33" d="100"/>
        <a:sy n="33" d="100"/>
      </p:scale>
      <p:origin x="0" y="-3552"/>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3" d="100"/>
          <a:sy n="83" d="100"/>
        </p:scale>
        <p:origin x="3828"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Limited Opportunities/Activities for Youth</c:v>
                </c:pt>
                <c:pt idx="1">
                  <c:v>Physical Health (nutrition, weight, sleep, physical activity)</c:v>
                </c:pt>
                <c:pt idx="2">
                  <c:v>Physical Safety (bullying, violence, distracted or impaired driving)</c:v>
                </c:pt>
                <c:pt idx="3">
                  <c:v>Substance Use (alcohol, marijuana, vaping, other substances)</c:v>
                </c:pt>
                <c:pt idx="4">
                  <c:v>Social Justice (equity, human rights, racism, etc.)</c:v>
                </c:pt>
                <c:pt idx="5">
                  <c:v>Community Culture (adults modeling unhealthy behaviors, toxic culture)</c:v>
                </c:pt>
                <c:pt idx="6">
                  <c:v>Academics (grades, homework, tests, academic pressure)</c:v>
                </c:pt>
                <c:pt idx="7">
                  <c:v>Youth Social Culture (friendships, cliques, exclusion, teasing)</c:v>
                </c:pt>
                <c:pt idx="8">
                  <c:v>Emotional and Mental Health (worrying, stress, anxiety, depression)</c:v>
                </c:pt>
                <c:pt idx="9">
                  <c:v>Technology (cell phones, social media, screen time)</c:v>
                </c:pt>
              </c:strCache>
            </c:strRef>
          </c:cat>
          <c:val>
            <c:numRef>
              <c:f>Sheet1!$B$2:$B$11</c:f>
              <c:numCache>
                <c:formatCode>General</c:formatCode>
                <c:ptCount val="10"/>
                <c:pt idx="0">
                  <c:v>2.19</c:v>
                </c:pt>
                <c:pt idx="1">
                  <c:v>2.4700000000000002</c:v>
                </c:pt>
                <c:pt idx="2">
                  <c:v>2.5</c:v>
                </c:pt>
                <c:pt idx="3">
                  <c:v>2.5299999999999998</c:v>
                </c:pt>
                <c:pt idx="4">
                  <c:v>2.61</c:v>
                </c:pt>
                <c:pt idx="5">
                  <c:v>2.63</c:v>
                </c:pt>
                <c:pt idx="6">
                  <c:v>2.73</c:v>
                </c:pt>
                <c:pt idx="7">
                  <c:v>3.14</c:v>
                </c:pt>
                <c:pt idx="8">
                  <c:v>3.23</c:v>
                </c:pt>
                <c:pt idx="9">
                  <c:v>3.68</c:v>
                </c:pt>
              </c:numCache>
            </c:numRef>
          </c:val>
          <c:extLst>
            <c:ext xmlns:c16="http://schemas.microsoft.com/office/drawing/2014/chart" uri="{C3380CC4-5D6E-409C-BE32-E72D297353CC}">
              <c16:uniqueId val="{00000000-A9EA-42E4-AC74-CE974E2642E5}"/>
            </c:ext>
          </c:extLst>
        </c:ser>
        <c:dLbls>
          <c:showLegendKey val="0"/>
          <c:showVal val="0"/>
          <c:showCatName val="0"/>
          <c:showSerName val="0"/>
          <c:showPercent val="0"/>
          <c:showBubbleSize val="0"/>
        </c:dLbls>
        <c:gapWidth val="166"/>
        <c:axId val="1759334495"/>
        <c:axId val="1759334911"/>
      </c:barChart>
      <c:catAx>
        <c:axId val="175933449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200" b="0" i="0" u="none" strike="noStrike" kern="1200" baseline="0">
                <a:solidFill>
                  <a:schemeClr val="tx1"/>
                </a:solidFill>
                <a:latin typeface="+mn-lt"/>
                <a:ea typeface="+mn-ea"/>
                <a:cs typeface="+mn-cs"/>
              </a:defRPr>
            </a:pPr>
            <a:endParaRPr lang="en-US"/>
          </a:p>
        </c:txPr>
        <c:crossAx val="1759334911"/>
        <c:crosses val="autoZero"/>
        <c:auto val="1"/>
        <c:lblAlgn val="l"/>
        <c:lblOffset val="10"/>
        <c:noMultiLvlLbl val="0"/>
      </c:catAx>
      <c:valAx>
        <c:axId val="1759334911"/>
        <c:scaling>
          <c:orientation val="minMax"/>
          <c:max val="5"/>
          <c:min val="1"/>
        </c:scaling>
        <c:delete val="0"/>
        <c:axPos val="b"/>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75933449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0.72124</cdr:x>
      <cdr:y>0.02375</cdr:y>
    </cdr:from>
    <cdr:to>
      <cdr:x>0.72124</cdr:x>
      <cdr:y>0.92459</cdr:y>
    </cdr:to>
    <cdr:cxnSp macro="">
      <cdr:nvCxnSpPr>
        <cdr:cNvPr id="3" name="Straight Connector 2">
          <a:extLst xmlns:a="http://schemas.openxmlformats.org/drawingml/2006/main">
            <a:ext uri="{FF2B5EF4-FFF2-40B4-BE49-F238E27FC236}">
              <a16:creationId xmlns:a16="http://schemas.microsoft.com/office/drawing/2014/main" id="{F8DCEE98-A76F-4792-B644-DACDEA1B5D01}"/>
            </a:ext>
          </a:extLst>
        </cdr:cNvPr>
        <cdr:cNvCxnSpPr/>
      </cdr:nvCxnSpPr>
      <cdr:spPr>
        <a:xfrm xmlns:a="http://schemas.openxmlformats.org/drawingml/2006/main" flipV="1">
          <a:off x="7254557" y="110218"/>
          <a:ext cx="0" cy="4180114"/>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884614" y="0"/>
            <a:ext cx="2971800" cy="467311"/>
          </a:xfrm>
          <a:prstGeom prst="rect">
            <a:avLst/>
          </a:prstGeom>
        </p:spPr>
        <p:txBody>
          <a:bodyPr vert="horz" lIns="92492" tIns="46246" rIns="92492" bIns="46246" rtlCol="0"/>
          <a:lstStyle>
            <a:lvl1pPr algn="r">
              <a:defRPr sz="1200"/>
            </a:lvl1pPr>
          </a:lstStyle>
          <a:p>
            <a:fld id="{A728B616-036A-4337-AAEF-C5145417857A}" type="datetimeFigureOut">
              <a:rPr lang="en-US" smtClean="0"/>
              <a:t>10/12/2021</a:t>
            </a:fld>
            <a:endParaRPr lang="en-US"/>
          </a:p>
        </p:txBody>
      </p:sp>
      <p:sp>
        <p:nvSpPr>
          <p:cNvPr id="4" name="Slide Image Placeholder 3"/>
          <p:cNvSpPr>
            <a:spLocks noGrp="1" noRot="1" noChangeAspect="1"/>
          </p:cNvSpPr>
          <p:nvPr>
            <p:ph type="sldImg" idx="2"/>
          </p:nvPr>
        </p:nvSpPr>
        <p:spPr>
          <a:xfrm>
            <a:off x="635000" y="1163638"/>
            <a:ext cx="5588000" cy="3144837"/>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85800" y="4482297"/>
            <a:ext cx="5486400" cy="3667334"/>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5"/>
            <a:ext cx="2971800" cy="467310"/>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46555"/>
            <a:ext cx="2971800" cy="467310"/>
          </a:xfrm>
          <a:prstGeom prst="rect">
            <a:avLst/>
          </a:prstGeom>
        </p:spPr>
        <p:txBody>
          <a:bodyPr vert="horz" lIns="92492" tIns="46246" rIns="92492" bIns="46246" rtlCol="0" anchor="b"/>
          <a:lstStyle>
            <a:lvl1pPr algn="r">
              <a:defRPr sz="1200"/>
            </a:lvl1pPr>
          </a:lstStyle>
          <a:p>
            <a:fld id="{A3FF3FE6-EB58-4A79-93C4-005F7931AA01}" type="slidenum">
              <a:rPr lang="en-US" smtClean="0"/>
              <a:t>‹#›</a:t>
            </a:fld>
            <a:endParaRPr lang="en-US"/>
          </a:p>
        </p:txBody>
      </p:sp>
    </p:spTree>
    <p:extLst>
      <p:ext uri="{BB962C8B-B14F-4D97-AF65-F5344CB8AC3E}">
        <p14:creationId xmlns:p14="http://schemas.microsoft.com/office/powerpoint/2010/main" val="1205507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FF3FE6-EB58-4A79-93C4-005F7931AA01}" type="slidenum">
              <a:rPr lang="en-US" smtClean="0"/>
              <a:t>5</a:t>
            </a:fld>
            <a:endParaRPr lang="en-US"/>
          </a:p>
        </p:txBody>
      </p:sp>
    </p:spTree>
    <p:extLst>
      <p:ext uri="{BB962C8B-B14F-4D97-AF65-F5344CB8AC3E}">
        <p14:creationId xmlns:p14="http://schemas.microsoft.com/office/powerpoint/2010/main" val="1154836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DB42DD8-4502-47AD-96A7-5CB674A3C195}" type="datetimeFigureOut">
              <a:rPr lang="en-US" smtClean="0"/>
              <a:t>10/12/2021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1F137-8181-44A3-A576-1372C86794A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0" y="0"/>
            <a:ext cx="993775" cy="969774"/>
            <a:chOff x="0" y="0"/>
            <a:chExt cx="993775" cy="969774"/>
          </a:xfrm>
        </p:grpSpPr>
        <p:grpSp>
          <p:nvGrpSpPr>
            <p:cNvPr id="13" name="Group 12"/>
            <p:cNvGrpSpPr>
              <a:grpSpLocks/>
            </p:cNvGrpSpPr>
            <p:nvPr userDrawn="1"/>
          </p:nvGrpSpPr>
          <p:grpSpPr bwMode="auto">
            <a:xfrm>
              <a:off x="0" y="0"/>
              <a:ext cx="993775" cy="969774"/>
              <a:chOff x="2687" y="406"/>
              <a:chExt cx="1564" cy="1518"/>
            </a:xfrm>
          </p:grpSpPr>
          <p:sp>
            <p:nvSpPr>
              <p:cNvPr id="15" name="Rectangle 14"/>
              <p:cNvSpPr>
                <a:spLocks noChangeArrowheads="1"/>
              </p:cNvSpPr>
              <p:nvPr userDrawn="1"/>
            </p:nvSpPr>
            <p:spPr bwMode="auto">
              <a:xfrm flipH="1">
                <a:off x="2687" y="406"/>
                <a:ext cx="1564" cy="1518"/>
              </a:xfrm>
              <a:prstGeom prst="rect">
                <a:avLst/>
              </a:prstGeom>
              <a:gradFill rotWithShape="1">
                <a:gsLst>
                  <a:gs pos="0">
                    <a:srgbClr val="943634"/>
                  </a:gs>
                  <a:gs pos="100000">
                    <a:srgbClr val="943634">
                      <a:gamma/>
                      <a:shade val="46275"/>
                      <a:invGamma/>
                    </a:srgbClr>
                  </a:gs>
                </a:gsLst>
                <a:lin ang="5400000" scaled="1"/>
              </a:gradFill>
              <a:ln>
                <a:noFill/>
              </a:ln>
              <a:effectLst/>
              <a:extLst>
                <a:ext uri="{91240B29-F687-4F45-9708-019B960494DF}">
                  <a14:hiddenLine xmlns:a14="http://schemas.microsoft.com/office/drawing/2010/main" w="12700">
                    <a:solidFill>
                      <a:srgbClr val="E10B00"/>
                    </a:solidFill>
                    <a:miter lim="800000"/>
                    <a:headEnd/>
                    <a:tailEnd/>
                  </a14:hiddenLine>
                </a:ext>
                <a:ext uri="{AF507438-7753-43E0-B8FC-AC1667EBCBE1}">
                  <a14:hiddenEffects xmlns:a14="http://schemas.microsoft.com/office/drawing/2010/main">
                    <a:effectLst>
                      <a:outerShdw dist="35921" dir="2700000" algn="ctr" rotWithShape="0">
                        <a:srgbClr val="450600">
                          <a:alpha val="50000"/>
                        </a:srgbClr>
                      </a:outerShdw>
                    </a:effectLst>
                  </a14:hiddenEffects>
                </a:ext>
              </a:extLst>
            </p:spPr>
            <p:txBody>
              <a:bodyPr vert="horz" wrap="square" lIns="0" tIns="0" rIns="0" bIns="0" numCol="1" anchor="ctr"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4" name="TextBox 13"/>
            <p:cNvSpPr txBox="1"/>
            <p:nvPr userDrawn="1"/>
          </p:nvSpPr>
          <p:spPr>
            <a:xfrm>
              <a:off x="51756" y="198398"/>
              <a:ext cx="864339" cy="688394"/>
            </a:xfrm>
            <a:prstGeom prst="rect">
              <a:avLst/>
            </a:prstGeom>
            <a:noFill/>
          </p:spPr>
          <p:txBody>
            <a:bodyPr wrap="none" rtlCol="0">
              <a:spAutoFit/>
            </a:bodyPr>
            <a:lstStyle/>
            <a:p>
              <a:pPr>
                <a:lnSpc>
                  <a:spcPts val="1100"/>
                </a:lnSpc>
              </a:pPr>
              <a:r>
                <a:rPr lang="en-US" sz="2400" b="1" dirty="0">
                  <a:solidFill>
                    <a:schemeClr val="bg1"/>
                  </a:solidFill>
                  <a:latin typeface="Century Gothic" panose="020B0502020202020204" pitchFamily="34" charset="0"/>
                </a:rPr>
                <a:t>S</a:t>
              </a:r>
            </a:p>
            <a:p>
              <a:pPr>
                <a:lnSpc>
                  <a:spcPts val="1100"/>
                </a:lnSpc>
              </a:pPr>
              <a:r>
                <a:rPr lang="en-US" sz="2400" b="1" dirty="0">
                  <a:solidFill>
                    <a:schemeClr val="bg1"/>
                  </a:solidFill>
                  <a:latin typeface="Century Gothic" panose="020B0502020202020204" pitchFamily="34" charset="0"/>
                </a:rPr>
                <a:t>  S</a:t>
              </a:r>
            </a:p>
            <a:p>
              <a:pPr>
                <a:lnSpc>
                  <a:spcPts val="1100"/>
                </a:lnSpc>
              </a:pPr>
              <a:r>
                <a:rPr lang="en-US" sz="2400" b="1" dirty="0">
                  <a:solidFill>
                    <a:schemeClr val="bg1"/>
                  </a:solidFill>
                  <a:latin typeface="Century Gothic" panose="020B0502020202020204" pitchFamily="34" charset="0"/>
                </a:rPr>
                <a:t>    R</a:t>
              </a:r>
            </a:p>
            <a:p>
              <a:pPr>
                <a:lnSpc>
                  <a:spcPts val="1100"/>
                </a:lnSpc>
              </a:pPr>
              <a:r>
                <a:rPr lang="en-US" sz="2400" b="1" dirty="0">
                  <a:solidFill>
                    <a:schemeClr val="bg1"/>
                  </a:solidFill>
                  <a:latin typeface="Century Gothic" panose="020B0502020202020204" pitchFamily="34" charset="0"/>
                </a:rPr>
                <a:t>      E</a:t>
              </a:r>
            </a:p>
          </p:txBody>
        </p:sp>
      </p:grpSp>
    </p:spTree>
    <p:extLst>
      <p:ext uri="{BB962C8B-B14F-4D97-AF65-F5344CB8AC3E}">
        <p14:creationId xmlns:p14="http://schemas.microsoft.com/office/powerpoint/2010/main" val="1876477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228436"/>
            <a:ext cx="10058400" cy="464065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B42DD8-4502-47AD-96A7-5CB674A3C195}" type="datetimeFigureOut">
              <a:rPr lang="en-US" smtClean="0"/>
              <a:t>10/12/2021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71F137-8181-44A3-A576-1372C86794A9}"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71856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B42DD8-4502-47AD-96A7-5CB674A3C195}" type="datetimeFigureOut">
              <a:rPr lang="en-US" smtClean="0"/>
              <a:t>10/12/2021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1F137-8181-44A3-A576-1372C86794A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0278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B42DD8-4502-47AD-96A7-5CB674A3C195}" type="datetimeFigureOut">
              <a:rPr lang="en-US" smtClean="0"/>
              <a:t>10/12/2021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1F137-8181-44A3-A576-1372C86794A9}" type="slidenum">
              <a:rPr lang="en-US" smtClean="0"/>
              <a:t>‹#›</a:t>
            </a:fld>
            <a:endParaRPr lang="en-US"/>
          </a:p>
        </p:txBody>
      </p:sp>
    </p:spTree>
    <p:extLst>
      <p:ext uri="{BB962C8B-B14F-4D97-AF65-F5344CB8AC3E}">
        <p14:creationId xmlns:p14="http://schemas.microsoft.com/office/powerpoint/2010/main" val="4142353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B42DD8-4502-47AD-96A7-5CB674A3C195}" type="datetimeFigureOut">
              <a:rPr lang="en-US" smtClean="0"/>
              <a:t>10/12/2021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71F137-8181-44A3-A576-1372C86794A9}" type="slidenum">
              <a:rPr lang="en-US" smtClean="0"/>
              <a:t>‹#›</a:t>
            </a:fld>
            <a:endParaRPr lang="en-US"/>
          </a:p>
        </p:txBody>
      </p:sp>
    </p:spTree>
    <p:extLst>
      <p:ext uri="{BB962C8B-B14F-4D97-AF65-F5344CB8AC3E}">
        <p14:creationId xmlns:p14="http://schemas.microsoft.com/office/powerpoint/2010/main" val="3201465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B42DD8-4502-47AD-96A7-5CB674A3C195}" type="datetimeFigureOut">
              <a:rPr lang="en-US" smtClean="0"/>
              <a:t>10/12/2021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71F137-8181-44A3-A576-1372C86794A9}" type="slidenum">
              <a:rPr lang="en-US" smtClean="0"/>
              <a:t>‹#›</a:t>
            </a:fld>
            <a:endParaRPr lang="en-US"/>
          </a:p>
        </p:txBody>
      </p:sp>
    </p:spTree>
    <p:extLst>
      <p:ext uri="{BB962C8B-B14F-4D97-AF65-F5344CB8AC3E}">
        <p14:creationId xmlns:p14="http://schemas.microsoft.com/office/powerpoint/2010/main" val="3850919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B42DD8-4502-47AD-96A7-5CB674A3C195}" type="datetimeFigureOut">
              <a:rPr lang="en-US" smtClean="0"/>
              <a:t>10/12/2021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271F137-8181-44A3-A576-1372C86794A9}" type="slidenum">
              <a:rPr lang="en-US" smtClean="0"/>
              <a:t>‹#›</a:t>
            </a:fld>
            <a:endParaRPr lang="en-US"/>
          </a:p>
        </p:txBody>
      </p:sp>
    </p:spTree>
    <p:extLst>
      <p:ext uri="{BB962C8B-B14F-4D97-AF65-F5344CB8AC3E}">
        <p14:creationId xmlns:p14="http://schemas.microsoft.com/office/powerpoint/2010/main" val="1118142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ontent Horizontal">
    <p:spTree>
      <p:nvGrpSpPr>
        <p:cNvPr id="1" name=""/>
        <p:cNvGrpSpPr/>
        <p:nvPr/>
      </p:nvGrpSpPr>
      <p:grpSpPr>
        <a:xfrm>
          <a:off x="0" y="0"/>
          <a:ext cx="0" cy="0"/>
          <a:chOff x="0" y="0"/>
          <a:chExt cx="0" cy="0"/>
        </a:xfrm>
      </p:grpSpPr>
      <p:pic>
        <p:nvPicPr>
          <p:cNvPr id="16" name="Picture 15"/>
          <p:cNvPicPr>
            <a:picLocks noChangeAspect="1"/>
          </p:cNvPicPr>
          <p:nvPr userDrawn="1"/>
        </p:nvPicPr>
        <p:blipFill rotWithShape="1">
          <a:blip r:embed="rId2" cstate="print">
            <a:extLst>
              <a:ext uri="{28A0092B-C50C-407E-A947-70E740481C1C}">
                <a14:useLocalDpi xmlns:a14="http://schemas.microsoft.com/office/drawing/2010/main" val="0"/>
              </a:ext>
            </a:extLst>
          </a:blip>
          <a:srcRect b="10741"/>
          <a:stretch/>
        </p:blipFill>
        <p:spPr>
          <a:xfrm>
            <a:off x="0" y="0"/>
            <a:ext cx="12192000" cy="6121400"/>
          </a:xfrm>
          <a:prstGeom prst="rect">
            <a:avLst/>
          </a:prstGeom>
        </p:spPr>
      </p:pic>
      <p:sp>
        <p:nvSpPr>
          <p:cNvPr id="8" name="Title 1"/>
          <p:cNvSpPr>
            <a:spLocks noGrp="1"/>
          </p:cNvSpPr>
          <p:nvPr>
            <p:ph type="ctrTitle" hasCustomPrompt="1"/>
          </p:nvPr>
        </p:nvSpPr>
        <p:spPr>
          <a:xfrm>
            <a:off x="537883" y="0"/>
            <a:ext cx="11264651" cy="1105648"/>
          </a:xfrm>
          <a:prstGeom prst="rect">
            <a:avLst/>
          </a:prstGeom>
        </p:spPr>
        <p:txBody>
          <a:bodyPr>
            <a:noAutofit/>
          </a:bodyPr>
          <a:lstStyle>
            <a:lvl1pPr>
              <a:defRPr sz="4000" b="1" i="0" baseline="0">
                <a:solidFill>
                  <a:srgbClr val="FFFFFF"/>
                </a:solidFill>
                <a:latin typeface="Arial"/>
                <a:cs typeface="Arial"/>
              </a:defRPr>
            </a:lvl1pPr>
          </a:lstStyle>
          <a:p>
            <a:r>
              <a:rPr lang="en-US" dirty="0"/>
              <a:t>Click to edit slide title</a:t>
            </a:r>
          </a:p>
        </p:txBody>
      </p:sp>
      <p:sp>
        <p:nvSpPr>
          <p:cNvPr id="9" name="Subtitle 2"/>
          <p:cNvSpPr>
            <a:spLocks noGrp="1"/>
          </p:cNvSpPr>
          <p:nvPr>
            <p:ph type="subTitle" idx="1" hasCustomPrompt="1"/>
          </p:nvPr>
        </p:nvSpPr>
        <p:spPr>
          <a:xfrm>
            <a:off x="537883" y="1464235"/>
            <a:ext cx="11264651" cy="4365065"/>
          </a:xfrm>
          <a:prstGeom prst="rect">
            <a:avLst/>
          </a:prstGeom>
        </p:spPr>
        <p:txBody>
          <a:bodyPr>
            <a:noAutofit/>
          </a:bodyPr>
          <a:lstStyle>
            <a:lvl1pPr marL="0" indent="0" algn="l">
              <a:buNone/>
              <a:defRPr sz="2800" baseline="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slide text</a:t>
            </a:r>
          </a:p>
        </p:txBody>
      </p:sp>
      <p:sp>
        <p:nvSpPr>
          <p:cNvPr id="7" name="Slide Number Placeholder 1"/>
          <p:cNvSpPr txBox="1">
            <a:spLocks/>
          </p:cNvSpPr>
          <p:nvPr userDrawn="1"/>
        </p:nvSpPr>
        <p:spPr>
          <a:xfrm>
            <a:off x="11052848" y="6081438"/>
            <a:ext cx="641112" cy="365125"/>
          </a:xfrm>
          <a:prstGeom prst="rect">
            <a:avLst/>
          </a:prstGeom>
        </p:spPr>
        <p:txBody>
          <a:bodyPr vert="horz" lIns="91440" tIns="45720" rIns="91440" bIns="45720" rtlCol="0" anchor="ctr"/>
          <a:lstStyle>
            <a:defPPr>
              <a:defRPr lang="en-US"/>
            </a:defPPr>
            <a:lvl1pPr marL="0" algn="r" defTabSz="457200" rtl="0" eaLnBrk="1" latinLnBrk="0" hangingPunct="1">
              <a:defRPr sz="1200" b="0" i="0" kern="1200">
                <a:solidFill>
                  <a:srgbClr val="577785"/>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AA5BAE9-D0BD-C446-8838-FE966E5D4112}" type="slidenum">
              <a:rPr lang="en-US" sz="900" smtClean="0"/>
              <a:pPr/>
              <a:t>‹#›</a:t>
            </a:fld>
            <a:endParaRPr lang="en-US" sz="900" dirty="0"/>
          </a:p>
        </p:txBody>
      </p:sp>
    </p:spTree>
    <p:extLst>
      <p:ext uri="{BB962C8B-B14F-4D97-AF65-F5344CB8AC3E}">
        <p14:creationId xmlns:p14="http://schemas.microsoft.com/office/powerpoint/2010/main" val="1330631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CAPT Logo &amp; Stripes">
    <p:spTree>
      <p:nvGrpSpPr>
        <p:cNvPr id="1" name=""/>
        <p:cNvGrpSpPr/>
        <p:nvPr/>
      </p:nvGrpSpPr>
      <p:grpSpPr>
        <a:xfrm>
          <a:off x="0" y="0"/>
          <a:ext cx="0" cy="0"/>
          <a:chOff x="0" y="0"/>
          <a:chExt cx="0" cy="0"/>
        </a:xfrm>
      </p:grpSpPr>
      <p:pic>
        <p:nvPicPr>
          <p:cNvPr id="8" name="Picture 7" descr="header interior slide.png"/>
          <p:cNvPicPr>
            <a:picLocks noChangeAspect="1"/>
          </p:cNvPicPr>
          <p:nvPr userDrawn="1"/>
        </p:nvPicPr>
        <p:blipFill rotWithShape="1">
          <a:blip r:embed="rId2" cstate="print">
            <a:extLst>
              <a:ext uri="{28A0092B-C50C-407E-A947-70E740481C1C}">
                <a14:useLocalDpi xmlns:a14="http://schemas.microsoft.com/office/drawing/2010/main" val="0"/>
              </a:ext>
            </a:extLst>
          </a:blip>
          <a:srcRect b="98796"/>
          <a:stretch/>
        </p:blipFill>
        <p:spPr>
          <a:xfrm>
            <a:off x="0" y="0"/>
            <a:ext cx="12192000" cy="82550"/>
          </a:xfrm>
          <a:prstGeom prst="rect">
            <a:avLst/>
          </a:prstGeom>
        </p:spPr>
      </p:pic>
      <p:sp>
        <p:nvSpPr>
          <p:cNvPr id="3" name="Subtitle 2"/>
          <p:cNvSpPr>
            <a:spLocks noGrp="1"/>
          </p:cNvSpPr>
          <p:nvPr>
            <p:ph type="subTitle" idx="1" hasCustomPrompt="1"/>
          </p:nvPr>
        </p:nvSpPr>
        <p:spPr>
          <a:xfrm>
            <a:off x="537883" y="1091173"/>
            <a:ext cx="11264651" cy="4453965"/>
          </a:xfrm>
          <a:prstGeom prst="rect">
            <a:avLst/>
          </a:prstGeom>
        </p:spPr>
        <p:txBody>
          <a:bodyPr>
            <a:noAutofit/>
          </a:bodyPr>
          <a:lstStyle>
            <a:lvl1pPr marL="0" indent="0" algn="l">
              <a:buNone/>
              <a:defRPr sz="2800" baseline="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slide text</a:t>
            </a:r>
          </a:p>
        </p:txBody>
      </p:sp>
      <p:sp>
        <p:nvSpPr>
          <p:cNvPr id="4" name="Slide Number Placeholder 1"/>
          <p:cNvSpPr txBox="1">
            <a:spLocks/>
          </p:cNvSpPr>
          <p:nvPr userDrawn="1"/>
        </p:nvSpPr>
        <p:spPr>
          <a:xfrm>
            <a:off x="11052848" y="6081438"/>
            <a:ext cx="641112" cy="365125"/>
          </a:xfrm>
          <a:prstGeom prst="rect">
            <a:avLst/>
          </a:prstGeom>
        </p:spPr>
        <p:txBody>
          <a:bodyPr vert="horz" lIns="91440" tIns="45720" rIns="91440" bIns="45720" rtlCol="0" anchor="ctr"/>
          <a:lstStyle>
            <a:defPPr>
              <a:defRPr lang="en-US"/>
            </a:defPPr>
            <a:lvl1pPr marL="0" algn="r" defTabSz="457200" rtl="0" eaLnBrk="1" latinLnBrk="0" hangingPunct="1">
              <a:defRPr sz="1200" b="0" i="0" kern="1200">
                <a:solidFill>
                  <a:srgbClr val="577785"/>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AA5BAE9-D0BD-C446-8838-FE966E5D4112}" type="slidenum">
              <a:rPr lang="en-US" sz="900" smtClean="0"/>
              <a:pPr/>
              <a:t>‹#›</a:t>
            </a:fld>
            <a:endParaRPr lang="en-US" sz="900" dirty="0"/>
          </a:p>
        </p:txBody>
      </p:sp>
    </p:spTree>
    <p:extLst>
      <p:ext uri="{BB962C8B-B14F-4D97-AF65-F5344CB8AC3E}">
        <p14:creationId xmlns:p14="http://schemas.microsoft.com/office/powerpoint/2010/main" val="544715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683171"/>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209964"/>
            <a:ext cx="10058400" cy="465913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DB42DD8-4502-47AD-96A7-5CB674A3C195}" type="datetimeFigureOut">
              <a:rPr lang="en-US" smtClean="0"/>
              <a:t>10/12/2021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271F137-8181-44A3-A576-1372C86794A9}" type="slidenum">
              <a:rPr lang="en-US" smtClean="0"/>
              <a:t>‹#›</a:t>
            </a:fld>
            <a:endParaRPr lang="en-US"/>
          </a:p>
        </p:txBody>
      </p:sp>
      <p:cxnSp>
        <p:nvCxnSpPr>
          <p:cNvPr id="10" name="Straight Connector 9"/>
          <p:cNvCxnSpPr/>
          <p:nvPr/>
        </p:nvCxnSpPr>
        <p:spPr>
          <a:xfrm>
            <a:off x="1193532" y="104511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0" y="0"/>
            <a:ext cx="993775" cy="969774"/>
            <a:chOff x="0" y="0"/>
            <a:chExt cx="993775" cy="969774"/>
          </a:xfrm>
        </p:grpSpPr>
        <p:grpSp>
          <p:nvGrpSpPr>
            <p:cNvPr id="12" name="Group 11"/>
            <p:cNvGrpSpPr>
              <a:grpSpLocks/>
            </p:cNvGrpSpPr>
            <p:nvPr userDrawn="1"/>
          </p:nvGrpSpPr>
          <p:grpSpPr bwMode="auto">
            <a:xfrm>
              <a:off x="0" y="0"/>
              <a:ext cx="993775" cy="969774"/>
              <a:chOff x="2687" y="406"/>
              <a:chExt cx="1564" cy="1518"/>
            </a:xfrm>
          </p:grpSpPr>
          <p:sp>
            <p:nvSpPr>
              <p:cNvPr id="13" name="Rectangle 12"/>
              <p:cNvSpPr>
                <a:spLocks noChangeArrowheads="1"/>
              </p:cNvSpPr>
              <p:nvPr userDrawn="1"/>
            </p:nvSpPr>
            <p:spPr bwMode="auto">
              <a:xfrm flipH="1">
                <a:off x="2687" y="406"/>
                <a:ext cx="1564" cy="1518"/>
              </a:xfrm>
              <a:prstGeom prst="rect">
                <a:avLst/>
              </a:prstGeom>
              <a:gradFill rotWithShape="1">
                <a:gsLst>
                  <a:gs pos="0">
                    <a:srgbClr val="943634"/>
                  </a:gs>
                  <a:gs pos="100000">
                    <a:srgbClr val="943634">
                      <a:gamma/>
                      <a:shade val="46275"/>
                      <a:invGamma/>
                    </a:srgbClr>
                  </a:gs>
                </a:gsLst>
                <a:lin ang="5400000" scaled="1"/>
              </a:gradFill>
              <a:ln>
                <a:noFill/>
              </a:ln>
              <a:effectLst/>
              <a:extLst>
                <a:ext uri="{91240B29-F687-4F45-9708-019B960494DF}">
                  <a14:hiddenLine xmlns:a14="http://schemas.microsoft.com/office/drawing/2010/main" w="12700">
                    <a:solidFill>
                      <a:srgbClr val="E10B00"/>
                    </a:solidFill>
                    <a:miter lim="800000"/>
                    <a:headEnd/>
                    <a:tailEnd/>
                  </a14:hiddenLine>
                </a:ext>
                <a:ext uri="{AF507438-7753-43E0-B8FC-AC1667EBCBE1}">
                  <a14:hiddenEffects xmlns:a14="http://schemas.microsoft.com/office/drawing/2010/main">
                    <a:effectLst>
                      <a:outerShdw dist="35921" dir="2700000" algn="ctr" rotWithShape="0">
                        <a:srgbClr val="450600">
                          <a:alpha val="50000"/>
                        </a:srgbClr>
                      </a:outerShdw>
                    </a:effectLst>
                  </a14:hiddenEffects>
                </a:ext>
              </a:extLst>
            </p:spPr>
            <p:txBody>
              <a:bodyPr vert="horz" wrap="square" lIns="0" tIns="0" rIns="0" bIns="0" numCol="1" anchor="ctr"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8" name="TextBox 7"/>
            <p:cNvSpPr txBox="1"/>
            <p:nvPr userDrawn="1"/>
          </p:nvSpPr>
          <p:spPr>
            <a:xfrm>
              <a:off x="51756" y="198398"/>
              <a:ext cx="864339" cy="688394"/>
            </a:xfrm>
            <a:prstGeom prst="rect">
              <a:avLst/>
            </a:prstGeom>
            <a:noFill/>
          </p:spPr>
          <p:txBody>
            <a:bodyPr wrap="none" rtlCol="0">
              <a:spAutoFit/>
            </a:bodyPr>
            <a:lstStyle/>
            <a:p>
              <a:pPr>
                <a:lnSpc>
                  <a:spcPts val="1100"/>
                </a:lnSpc>
              </a:pPr>
              <a:r>
                <a:rPr lang="en-US" sz="2400" b="1" dirty="0">
                  <a:solidFill>
                    <a:schemeClr val="bg1"/>
                  </a:solidFill>
                  <a:latin typeface="Century Gothic" panose="020B0502020202020204" pitchFamily="34" charset="0"/>
                </a:rPr>
                <a:t>S</a:t>
              </a:r>
            </a:p>
            <a:p>
              <a:pPr>
                <a:lnSpc>
                  <a:spcPts val="1100"/>
                </a:lnSpc>
              </a:pPr>
              <a:r>
                <a:rPr lang="en-US" sz="2400" b="1" dirty="0">
                  <a:solidFill>
                    <a:schemeClr val="bg1"/>
                  </a:solidFill>
                  <a:latin typeface="Century Gothic" panose="020B0502020202020204" pitchFamily="34" charset="0"/>
                </a:rPr>
                <a:t>  S</a:t>
              </a:r>
            </a:p>
            <a:p>
              <a:pPr>
                <a:lnSpc>
                  <a:spcPts val="1100"/>
                </a:lnSpc>
              </a:pPr>
              <a:r>
                <a:rPr lang="en-US" sz="2400" b="1" dirty="0">
                  <a:solidFill>
                    <a:schemeClr val="bg1"/>
                  </a:solidFill>
                  <a:latin typeface="Century Gothic" panose="020B0502020202020204" pitchFamily="34" charset="0"/>
                </a:rPr>
                <a:t>    R</a:t>
              </a:r>
            </a:p>
            <a:p>
              <a:pPr>
                <a:lnSpc>
                  <a:spcPts val="1100"/>
                </a:lnSpc>
              </a:pPr>
              <a:r>
                <a:rPr lang="en-US" sz="2400" b="1" dirty="0">
                  <a:solidFill>
                    <a:schemeClr val="bg1"/>
                  </a:solidFill>
                  <a:latin typeface="Century Gothic" panose="020B0502020202020204" pitchFamily="34" charset="0"/>
                </a:rPr>
                <a:t>      E</a:t>
              </a:r>
            </a:p>
          </p:txBody>
        </p:sp>
      </p:grpSp>
    </p:spTree>
    <p:extLst>
      <p:ext uri="{BB962C8B-B14F-4D97-AF65-F5344CB8AC3E}">
        <p14:creationId xmlns:p14="http://schemas.microsoft.com/office/powerpoint/2010/main" val="15072804"/>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60" r:id="rId8"/>
    <p:sldLayoutId id="2147483662" r:id="rId9"/>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E5119-480A-47E4-B85C-78601605813C}"/>
              </a:ext>
            </a:extLst>
          </p:cNvPr>
          <p:cNvSpPr>
            <a:spLocks noGrp="1"/>
          </p:cNvSpPr>
          <p:nvPr>
            <p:ph type="ctrTitle"/>
          </p:nvPr>
        </p:nvSpPr>
        <p:spPr>
          <a:xfrm>
            <a:off x="1097280" y="758952"/>
            <a:ext cx="10058400" cy="2301882"/>
          </a:xfrm>
        </p:spPr>
        <p:txBody>
          <a:bodyPr>
            <a:normAutofit/>
          </a:bodyPr>
          <a:lstStyle/>
          <a:p>
            <a:pPr algn="ctr"/>
            <a:r>
              <a:rPr lang="en-US" sz="3600" b="1" dirty="0">
                <a:solidFill>
                  <a:srgbClr val="A50021"/>
                </a:solidFill>
                <a:effectLst>
                  <a:outerShdw blurRad="38100" dist="38100" dir="2700000" algn="tl">
                    <a:srgbClr val="000000"/>
                  </a:outerShdw>
                </a:effectLst>
                <a:latin typeface="Calibri" panose="020F0502020204030204" pitchFamily="34" charset="0"/>
              </a:rPr>
              <a:t>Selected Findings From the </a:t>
            </a:r>
            <a:br>
              <a:rPr lang="en-US" sz="3600" b="1" dirty="0">
                <a:solidFill>
                  <a:srgbClr val="A50021"/>
                </a:solidFill>
                <a:effectLst>
                  <a:outerShdw blurRad="38100" dist="38100" dir="2700000" algn="tl">
                    <a:srgbClr val="000000"/>
                  </a:outerShdw>
                </a:effectLst>
                <a:latin typeface="Calibri" panose="020F0502020204030204" pitchFamily="34" charset="0"/>
              </a:rPr>
            </a:br>
            <a:r>
              <a:rPr lang="en-US" sz="3600" b="1" dirty="0">
                <a:solidFill>
                  <a:srgbClr val="A50021"/>
                </a:solidFill>
                <a:effectLst>
                  <a:outerShdw blurRad="38100" dist="38100" dir="2700000" algn="tl">
                    <a:srgbClr val="000000"/>
                  </a:outerShdw>
                </a:effectLst>
                <a:latin typeface="Calibri" panose="020F0502020204030204" pitchFamily="34" charset="0"/>
              </a:rPr>
              <a:t>2021 Lynnfield Parent/Caregiver Survey</a:t>
            </a:r>
            <a:br>
              <a:rPr lang="en-US" sz="3000" b="1" dirty="0">
                <a:solidFill>
                  <a:srgbClr val="A50021"/>
                </a:solidFill>
                <a:effectLst>
                  <a:outerShdw blurRad="38100" dist="38100" dir="2700000" algn="tl">
                    <a:srgbClr val="000000"/>
                  </a:outerShdw>
                </a:effectLst>
                <a:latin typeface="Calibri" panose="020F0502020204030204" pitchFamily="34" charset="0"/>
              </a:rPr>
            </a:br>
            <a:br>
              <a:rPr lang="en-US" sz="3000" b="1" dirty="0">
                <a:solidFill>
                  <a:srgbClr val="A50021"/>
                </a:solidFill>
                <a:effectLst>
                  <a:outerShdw blurRad="38100" dist="38100" dir="2700000" algn="tl">
                    <a:srgbClr val="000000"/>
                  </a:outerShdw>
                </a:effectLst>
                <a:latin typeface="Calibri" panose="020F0502020204030204" pitchFamily="34" charset="0"/>
              </a:rPr>
            </a:br>
            <a:r>
              <a:rPr lang="en-US" sz="3000" dirty="0">
                <a:solidFill>
                  <a:srgbClr val="A50021"/>
                </a:solidFill>
                <a:latin typeface="Calibri" panose="020F0502020204030204" pitchFamily="34" charset="0"/>
              </a:rPr>
              <a:t>An Assessment of Perceived Norms, Attitudes, and Preventive Behaviors Among Parents/Caregivers of Youth in Grades 5-12</a:t>
            </a:r>
            <a:endParaRPr lang="en-US" sz="3000" dirty="0"/>
          </a:p>
        </p:txBody>
      </p:sp>
      <p:sp>
        <p:nvSpPr>
          <p:cNvPr id="3" name="Subtitle 2">
            <a:extLst>
              <a:ext uri="{FF2B5EF4-FFF2-40B4-BE49-F238E27FC236}">
                <a16:creationId xmlns:a16="http://schemas.microsoft.com/office/drawing/2014/main" id="{34C63B70-7B39-45A1-813A-9ED38F39F5EF}"/>
              </a:ext>
            </a:extLst>
          </p:cNvPr>
          <p:cNvSpPr>
            <a:spLocks noGrp="1"/>
          </p:cNvSpPr>
          <p:nvPr>
            <p:ph type="subTitle" idx="1"/>
          </p:nvPr>
        </p:nvSpPr>
        <p:spPr>
          <a:xfrm>
            <a:off x="1100051" y="3647975"/>
            <a:ext cx="10058400" cy="1950646"/>
          </a:xfrm>
        </p:spPr>
        <p:txBody>
          <a:bodyPr>
            <a:noAutofit/>
          </a:bodyPr>
          <a:lstStyle/>
          <a:p>
            <a:pPr algn="ctr">
              <a:spcBef>
                <a:spcPct val="0"/>
              </a:spcBef>
            </a:pPr>
            <a:r>
              <a:rPr lang="en-US" sz="1800" b="1" dirty="0">
                <a:solidFill>
                  <a:srgbClr val="A50021"/>
                </a:solidFill>
                <a:latin typeface="Calibri" panose="020F0502020204030204" pitchFamily="34" charset="0"/>
                <a:cs typeface="Calibri" panose="020F0502020204030204" pitchFamily="34" charset="0"/>
              </a:rPr>
              <a:t>Presented to:</a:t>
            </a:r>
          </a:p>
          <a:p>
            <a:pPr algn="ctr">
              <a:spcBef>
                <a:spcPct val="0"/>
              </a:spcBef>
            </a:pPr>
            <a:r>
              <a:rPr lang="en-US" sz="1800" dirty="0">
                <a:effectLst>
                  <a:outerShdw blurRad="38100" dist="38100" dir="2700000" algn="tl">
                    <a:srgbClr val="FFFFFF"/>
                  </a:outerShdw>
                </a:effectLst>
                <a:latin typeface="Calibri" panose="020F0502020204030204" pitchFamily="34" charset="0"/>
                <a:cs typeface="Calibri" panose="020F0502020204030204" pitchFamily="34" charset="0"/>
              </a:rPr>
              <a:t>The A Healthy Lynnfield (AHL) Coalition</a:t>
            </a:r>
          </a:p>
          <a:p>
            <a:pPr algn="ctr">
              <a:spcBef>
                <a:spcPct val="0"/>
              </a:spcBef>
            </a:pPr>
            <a:endParaRPr lang="en-US" sz="1800" dirty="0">
              <a:effectLst>
                <a:outerShdw blurRad="38100" dist="38100" dir="2700000" algn="tl">
                  <a:srgbClr val="FFFFFF"/>
                </a:outerShdw>
              </a:effectLst>
              <a:latin typeface="Calibri" panose="020F0502020204030204" pitchFamily="34" charset="0"/>
              <a:cs typeface="Calibri" panose="020F0502020204030204" pitchFamily="34" charset="0"/>
            </a:endParaRPr>
          </a:p>
          <a:p>
            <a:pPr algn="ctr">
              <a:spcBef>
                <a:spcPct val="0"/>
              </a:spcBef>
            </a:pPr>
            <a:r>
              <a:rPr lang="en-US" sz="1800" b="1" dirty="0">
                <a:solidFill>
                  <a:srgbClr val="A50021"/>
                </a:solidFill>
                <a:latin typeface="Calibri" panose="020F0502020204030204" pitchFamily="34" charset="0"/>
                <a:cs typeface="Calibri" panose="020F0502020204030204" pitchFamily="34" charset="0"/>
              </a:rPr>
              <a:t>Presented by:</a:t>
            </a:r>
          </a:p>
          <a:p>
            <a:pPr algn="ctr">
              <a:spcBef>
                <a:spcPct val="0"/>
              </a:spcBef>
            </a:pPr>
            <a:r>
              <a:rPr lang="en-US" sz="1800" dirty="0">
                <a:effectLst>
                  <a:outerShdw blurRad="38100" dist="38100" dir="2700000" algn="tl">
                    <a:srgbClr val="FFFFFF"/>
                  </a:outerShdw>
                </a:effectLst>
                <a:latin typeface="Calibri" panose="020F0502020204030204" pitchFamily="34" charset="0"/>
                <a:cs typeface="Calibri" panose="020F0502020204030204" pitchFamily="34" charset="0"/>
              </a:rPr>
              <a:t>Social Science Research and Evaluation, Inc.</a:t>
            </a:r>
          </a:p>
          <a:p>
            <a:pPr algn="ctr">
              <a:spcBef>
                <a:spcPct val="0"/>
              </a:spcBef>
            </a:pPr>
            <a:r>
              <a:rPr lang="en-US" sz="1800" dirty="0">
                <a:effectLst>
                  <a:outerShdw blurRad="38100" dist="38100" dir="2700000" algn="tl">
                    <a:srgbClr val="FFFFFF"/>
                  </a:outerShdw>
                </a:effectLst>
                <a:latin typeface="Calibri" panose="020F0502020204030204" pitchFamily="34" charset="0"/>
                <a:cs typeface="Calibri" panose="020F0502020204030204" pitchFamily="34" charset="0"/>
              </a:rPr>
              <a:t>21-C Cambridge Street</a:t>
            </a:r>
          </a:p>
          <a:p>
            <a:pPr algn="ctr">
              <a:spcBef>
                <a:spcPct val="0"/>
              </a:spcBef>
            </a:pPr>
            <a:r>
              <a:rPr lang="en-US" sz="1800" dirty="0">
                <a:effectLst>
                  <a:outerShdw blurRad="38100" dist="38100" dir="2700000" algn="tl">
                    <a:srgbClr val="FFFFFF"/>
                  </a:outerShdw>
                </a:effectLst>
                <a:latin typeface="Calibri" panose="020F0502020204030204" pitchFamily="34" charset="0"/>
                <a:cs typeface="Calibri" panose="020F0502020204030204" pitchFamily="34" charset="0"/>
              </a:rPr>
              <a:t>Burlington, MA 01803</a:t>
            </a:r>
          </a:p>
          <a:p>
            <a:pPr algn="ctr">
              <a:spcBef>
                <a:spcPct val="0"/>
              </a:spcBef>
            </a:pPr>
            <a:r>
              <a:rPr lang="en-US" sz="1800" dirty="0">
                <a:effectLst>
                  <a:outerShdw blurRad="38100" dist="38100" dir="2700000" algn="tl">
                    <a:srgbClr val="FFFFFF"/>
                  </a:outerShdw>
                </a:effectLst>
                <a:latin typeface="Calibri" panose="020F0502020204030204" pitchFamily="34" charset="0"/>
                <a:cs typeface="Calibri" panose="020F0502020204030204" pitchFamily="34" charset="0"/>
              </a:rPr>
              <a:t>781-270-6613</a:t>
            </a:r>
            <a:endParaRPr lang="en-US"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40534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F25FFD-BD4F-4B84-BFAD-F8A8A8FEE083}"/>
              </a:ext>
            </a:extLst>
          </p:cNvPr>
          <p:cNvSpPr>
            <a:spLocks noGrp="1"/>
          </p:cNvSpPr>
          <p:nvPr>
            <p:ph type="title"/>
          </p:nvPr>
        </p:nvSpPr>
        <p:spPr/>
        <p:txBody>
          <a:bodyPr>
            <a:normAutofit fontScale="90000"/>
          </a:bodyPr>
          <a:lstStyle/>
          <a:p>
            <a:r>
              <a:rPr lang="en-US" dirty="0"/>
              <a:t>Opportunity Targets</a:t>
            </a:r>
          </a:p>
        </p:txBody>
      </p:sp>
      <p:graphicFrame>
        <p:nvGraphicFramePr>
          <p:cNvPr id="12" name="Chart 11">
            <a:extLst>
              <a:ext uri="{FF2B5EF4-FFF2-40B4-BE49-F238E27FC236}">
                <a16:creationId xmlns:a16="http://schemas.microsoft.com/office/drawing/2014/main" id="{CBF0B697-0C32-470F-91AB-D2C3DB1A705F}"/>
              </a:ext>
            </a:extLst>
          </p:cNvPr>
          <p:cNvGraphicFramePr>
            <a:graphicFrameLocks noChangeAspect="1"/>
          </p:cNvGraphicFramePr>
          <p:nvPr/>
        </p:nvGraphicFramePr>
        <p:xfrm>
          <a:off x="8811798" y="3607669"/>
          <a:ext cx="2468880" cy="2463599"/>
        </p:xfrm>
        <a:graphic>
          <a:graphicData uri="http://schemas.openxmlformats.org/drawingml/2006/chart">
            <c:chart xmlns:c="http://schemas.openxmlformats.org/drawingml/2006/chart" xmlns:r="http://schemas.openxmlformats.org/officeDocument/2006/relationships" r:id="rId2"/>
          </a:graphicData>
        </a:graphic>
      </p:graphicFrame>
      <p:sp>
        <p:nvSpPr>
          <p:cNvPr id="17" name="TextBox 16">
            <a:extLst>
              <a:ext uri="{FF2B5EF4-FFF2-40B4-BE49-F238E27FC236}">
                <a16:creationId xmlns:a16="http://schemas.microsoft.com/office/drawing/2014/main" id="{BA42A6C3-FE7D-4ADD-9074-DEB7671D6768}"/>
              </a:ext>
            </a:extLst>
          </p:cNvPr>
          <p:cNvSpPr txBox="1"/>
          <p:nvPr/>
        </p:nvSpPr>
        <p:spPr>
          <a:xfrm>
            <a:off x="1193533" y="1318661"/>
            <a:ext cx="10164278" cy="3046988"/>
          </a:xfrm>
          <a:prstGeom prst="rect">
            <a:avLst/>
          </a:prstGeom>
          <a:noFill/>
        </p:spPr>
        <p:txBody>
          <a:bodyPr wrap="square" rtlCol="0">
            <a:spAutoFit/>
          </a:bodyPr>
          <a:lstStyle/>
          <a:p>
            <a:r>
              <a:rPr lang="en-US" sz="1600" b="1" dirty="0"/>
              <a:t>Other Opportunity Targets</a:t>
            </a:r>
          </a:p>
          <a:p>
            <a:endParaRPr lang="en-US" sz="1600" dirty="0"/>
          </a:p>
          <a:p>
            <a:r>
              <a:rPr lang="en-US" sz="1600" dirty="0"/>
              <a:t>In addition to the rating scale items, parents/caregivers were less likely to report:</a:t>
            </a:r>
          </a:p>
          <a:p>
            <a:endParaRPr lang="en-US" sz="1600" dirty="0"/>
          </a:p>
          <a:p>
            <a:pPr marL="342900" indent="-342900">
              <a:buClr>
                <a:schemeClr val="tx1"/>
              </a:buClr>
              <a:buAutoNum type="arabicPeriod"/>
            </a:pPr>
            <a:r>
              <a:rPr lang="en-US" sz="1600" dirty="0">
                <a:solidFill>
                  <a:schemeClr val="accent2"/>
                </a:solidFill>
              </a:rPr>
              <a:t>Discussions with other Parents/Caregivers</a:t>
            </a:r>
            <a:r>
              <a:rPr lang="en-US" sz="1600" dirty="0"/>
              <a:t> </a:t>
            </a:r>
            <a:br>
              <a:rPr lang="en-US" sz="1600" dirty="0"/>
            </a:br>
            <a:r>
              <a:rPr lang="en-US" sz="1600" dirty="0"/>
              <a:t>53% reported having ever talked with parents/caregivers of their child’s closest friends to share and compare parental philosophies and standards regarding alcohol and drugs.</a:t>
            </a:r>
          </a:p>
          <a:p>
            <a:pPr marL="342900" indent="-342900">
              <a:buClr>
                <a:schemeClr val="tx1"/>
              </a:buClr>
              <a:buAutoNum type="arabicPeriod"/>
            </a:pPr>
            <a:endParaRPr lang="en-US" sz="1600" dirty="0"/>
          </a:p>
          <a:p>
            <a:pPr marL="342900" indent="-342900">
              <a:buClr>
                <a:schemeClr val="tx1"/>
              </a:buClr>
              <a:buAutoNum type="arabicPeriod"/>
            </a:pPr>
            <a:r>
              <a:rPr lang="en-US" sz="1600" dirty="0">
                <a:solidFill>
                  <a:schemeClr val="accent2"/>
                </a:solidFill>
              </a:rPr>
              <a:t>Access to Substances</a:t>
            </a:r>
            <a:r>
              <a:rPr lang="en-US" sz="1600" dirty="0"/>
              <a:t> </a:t>
            </a:r>
            <a:br>
              <a:rPr lang="en-US" sz="1600" dirty="0"/>
            </a:br>
            <a:r>
              <a:rPr lang="en-US" sz="1600" dirty="0"/>
              <a:t>Most parents/caregivers who have alcohol or prescription medication in their home reported monitoring these substances (58% alcohol; 62% prescriptions), but few reported that they secure these substances (7% alcohol; 15% prescriptions).</a:t>
            </a:r>
          </a:p>
        </p:txBody>
      </p:sp>
    </p:spTree>
    <p:extLst>
      <p:ext uri="{BB962C8B-B14F-4D97-AF65-F5344CB8AC3E}">
        <p14:creationId xmlns:p14="http://schemas.microsoft.com/office/powerpoint/2010/main" val="3372708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6DD2D-9ED8-4DAD-B769-53F95A8DA3CE}"/>
              </a:ext>
            </a:extLst>
          </p:cNvPr>
          <p:cNvSpPr>
            <a:spLocks noGrp="1"/>
          </p:cNvSpPr>
          <p:nvPr>
            <p:ph type="title"/>
          </p:nvPr>
        </p:nvSpPr>
        <p:spPr>
          <a:xfrm>
            <a:off x="1097280" y="286603"/>
            <a:ext cx="10058400" cy="736283"/>
          </a:xfrm>
        </p:spPr>
        <p:txBody>
          <a:bodyPr/>
          <a:lstStyle/>
          <a:p>
            <a:r>
              <a:rPr lang="en-US" dirty="0"/>
              <a:t>Differences by Grade Level</a:t>
            </a:r>
          </a:p>
        </p:txBody>
      </p:sp>
      <p:sp>
        <p:nvSpPr>
          <p:cNvPr id="3" name="Text Placeholder 2">
            <a:extLst>
              <a:ext uri="{FF2B5EF4-FFF2-40B4-BE49-F238E27FC236}">
                <a16:creationId xmlns:a16="http://schemas.microsoft.com/office/drawing/2014/main" id="{92FC5F11-3B7D-420E-879D-040D96D3E1F7}"/>
              </a:ext>
            </a:extLst>
          </p:cNvPr>
          <p:cNvSpPr>
            <a:spLocks noGrp="1"/>
          </p:cNvSpPr>
          <p:nvPr>
            <p:ph type="body" idx="1"/>
          </p:nvPr>
        </p:nvSpPr>
        <p:spPr>
          <a:xfrm>
            <a:off x="1097280" y="1279994"/>
            <a:ext cx="4937760" cy="736282"/>
          </a:xfrm>
        </p:spPr>
        <p:txBody>
          <a:bodyPr>
            <a:normAutofit/>
          </a:bodyPr>
          <a:lstStyle/>
          <a:p>
            <a:r>
              <a:rPr lang="en-US" dirty="0">
                <a:solidFill>
                  <a:schemeClr val="tx1"/>
                </a:solidFill>
              </a:rPr>
              <a:t>Parents whose oldest child is in </a:t>
            </a:r>
            <a:br>
              <a:rPr lang="en-US" dirty="0">
                <a:solidFill>
                  <a:schemeClr val="tx1"/>
                </a:solidFill>
              </a:rPr>
            </a:br>
            <a:r>
              <a:rPr lang="en-US" b="1" dirty="0">
                <a:solidFill>
                  <a:schemeClr val="tx1"/>
                </a:solidFill>
              </a:rPr>
              <a:t>middle school</a:t>
            </a:r>
            <a:r>
              <a:rPr lang="en-US" dirty="0">
                <a:solidFill>
                  <a:schemeClr val="tx1"/>
                </a:solidFill>
              </a:rPr>
              <a:t> are more likely to…</a:t>
            </a:r>
          </a:p>
        </p:txBody>
      </p:sp>
      <p:sp>
        <p:nvSpPr>
          <p:cNvPr id="4" name="Content Placeholder 3">
            <a:extLst>
              <a:ext uri="{FF2B5EF4-FFF2-40B4-BE49-F238E27FC236}">
                <a16:creationId xmlns:a16="http://schemas.microsoft.com/office/drawing/2014/main" id="{D8FF1015-5F7D-438D-BA75-6B78E6F4814B}"/>
              </a:ext>
            </a:extLst>
          </p:cNvPr>
          <p:cNvSpPr>
            <a:spLocks noGrp="1"/>
          </p:cNvSpPr>
          <p:nvPr>
            <p:ph sz="half" idx="2"/>
          </p:nvPr>
        </p:nvSpPr>
        <p:spPr>
          <a:xfrm>
            <a:off x="1097280" y="2138197"/>
            <a:ext cx="4876802" cy="3378200"/>
          </a:xfrm>
        </p:spPr>
        <p:txBody>
          <a:bodyPr>
            <a:normAutofit/>
          </a:bodyPr>
          <a:lstStyle/>
          <a:p>
            <a:pPr lvl="1">
              <a:spcAft>
                <a:spcPts val="1200"/>
              </a:spcAft>
            </a:pPr>
            <a:r>
              <a:rPr lang="en-US" sz="1600" dirty="0">
                <a:solidFill>
                  <a:srgbClr val="00B050"/>
                </a:solidFill>
              </a:rPr>
              <a:t>Feel it is wrong for youth to drink alcohol occasionally</a:t>
            </a:r>
          </a:p>
          <a:p>
            <a:pPr lvl="1">
              <a:spcAft>
                <a:spcPts val="1200"/>
              </a:spcAft>
            </a:pPr>
            <a:r>
              <a:rPr lang="en-US" sz="1600" dirty="0">
                <a:solidFill>
                  <a:srgbClr val="00B050"/>
                </a:solidFill>
              </a:rPr>
              <a:t>Feel comfortable calling other parents</a:t>
            </a:r>
          </a:p>
          <a:p>
            <a:pPr lvl="1">
              <a:spcAft>
                <a:spcPts val="1200"/>
              </a:spcAft>
            </a:pPr>
            <a:r>
              <a:rPr lang="en-US" sz="1600" dirty="0">
                <a:solidFill>
                  <a:srgbClr val="00B050"/>
                </a:solidFill>
              </a:rPr>
              <a:t>Want other parents to call them</a:t>
            </a:r>
          </a:p>
          <a:p>
            <a:pPr lvl="1">
              <a:spcAft>
                <a:spcPts val="1200"/>
              </a:spcAft>
            </a:pPr>
            <a:r>
              <a:rPr lang="en-US" sz="1600" dirty="0">
                <a:solidFill>
                  <a:srgbClr val="00B050"/>
                </a:solidFill>
              </a:rPr>
              <a:t>Spend free time together as a family</a:t>
            </a:r>
          </a:p>
          <a:p>
            <a:pPr lvl="1">
              <a:spcAft>
                <a:spcPts val="1200"/>
              </a:spcAft>
            </a:pPr>
            <a:r>
              <a:rPr lang="en-US" sz="1600" dirty="0">
                <a:solidFill>
                  <a:schemeClr val="accent2"/>
                </a:solidFill>
              </a:rPr>
              <a:t>Feel concerned about limited opportunities and activities for youth</a:t>
            </a:r>
          </a:p>
          <a:p>
            <a:pPr lvl="1">
              <a:spcAft>
                <a:spcPts val="1200"/>
              </a:spcAft>
            </a:pPr>
            <a:r>
              <a:rPr lang="en-US" sz="1600" dirty="0">
                <a:solidFill>
                  <a:schemeClr val="accent2"/>
                </a:solidFill>
              </a:rPr>
              <a:t>Think adults feel pressure to consume alcohol for social reasons at gatherings</a:t>
            </a:r>
          </a:p>
        </p:txBody>
      </p:sp>
      <p:sp>
        <p:nvSpPr>
          <p:cNvPr id="5" name="Text Placeholder 4">
            <a:extLst>
              <a:ext uri="{FF2B5EF4-FFF2-40B4-BE49-F238E27FC236}">
                <a16:creationId xmlns:a16="http://schemas.microsoft.com/office/drawing/2014/main" id="{A72F8D60-0AED-4A98-AA0B-EE738CF4AA18}"/>
              </a:ext>
            </a:extLst>
          </p:cNvPr>
          <p:cNvSpPr>
            <a:spLocks noGrp="1"/>
          </p:cNvSpPr>
          <p:nvPr>
            <p:ph type="body" sz="quarter" idx="3"/>
          </p:nvPr>
        </p:nvSpPr>
        <p:spPr>
          <a:xfrm>
            <a:off x="6313714" y="1279994"/>
            <a:ext cx="4937760" cy="736282"/>
          </a:xfrm>
        </p:spPr>
        <p:txBody>
          <a:bodyPr tIns="45720">
            <a:normAutofit/>
          </a:bodyPr>
          <a:lstStyle/>
          <a:p>
            <a:r>
              <a:rPr lang="en-US" dirty="0">
                <a:solidFill>
                  <a:schemeClr val="tx1"/>
                </a:solidFill>
              </a:rPr>
              <a:t>Parents whose oldest child is in </a:t>
            </a:r>
            <a:br>
              <a:rPr lang="en-US" dirty="0">
                <a:solidFill>
                  <a:schemeClr val="tx1"/>
                </a:solidFill>
              </a:rPr>
            </a:br>
            <a:r>
              <a:rPr lang="en-US" b="1" dirty="0">
                <a:solidFill>
                  <a:schemeClr val="tx1"/>
                </a:solidFill>
              </a:rPr>
              <a:t>high school</a:t>
            </a:r>
            <a:r>
              <a:rPr lang="en-US" dirty="0">
                <a:solidFill>
                  <a:schemeClr val="tx1"/>
                </a:solidFill>
              </a:rPr>
              <a:t> are more likely to…</a:t>
            </a:r>
          </a:p>
        </p:txBody>
      </p:sp>
      <p:sp>
        <p:nvSpPr>
          <p:cNvPr id="6" name="Content Placeholder 5">
            <a:extLst>
              <a:ext uri="{FF2B5EF4-FFF2-40B4-BE49-F238E27FC236}">
                <a16:creationId xmlns:a16="http://schemas.microsoft.com/office/drawing/2014/main" id="{5A3FB46E-BFFE-4C55-9906-DDBBB1E3B331}"/>
              </a:ext>
            </a:extLst>
          </p:cNvPr>
          <p:cNvSpPr>
            <a:spLocks noGrp="1"/>
          </p:cNvSpPr>
          <p:nvPr>
            <p:ph sz="quarter" idx="4"/>
          </p:nvPr>
        </p:nvSpPr>
        <p:spPr>
          <a:xfrm>
            <a:off x="6217920" y="2138197"/>
            <a:ext cx="5259978" cy="3378200"/>
          </a:xfrm>
        </p:spPr>
        <p:txBody>
          <a:bodyPr/>
          <a:lstStyle/>
          <a:p>
            <a:pPr lvl="1">
              <a:spcAft>
                <a:spcPts val="1200"/>
              </a:spcAft>
            </a:pPr>
            <a:r>
              <a:rPr lang="en-US" sz="1600" dirty="0">
                <a:solidFill>
                  <a:srgbClr val="00B050"/>
                </a:solidFill>
              </a:rPr>
              <a:t>Visually assess their child when they return home</a:t>
            </a:r>
          </a:p>
          <a:p>
            <a:pPr lvl="1">
              <a:spcAft>
                <a:spcPts val="1200"/>
              </a:spcAft>
            </a:pPr>
            <a:r>
              <a:rPr lang="en-US" sz="1600" dirty="0">
                <a:solidFill>
                  <a:schemeClr val="accent2"/>
                </a:solidFill>
              </a:rPr>
              <a:t>Feel concerned about youth substance use</a:t>
            </a:r>
          </a:p>
          <a:p>
            <a:pPr lvl="1">
              <a:spcAft>
                <a:spcPts val="1200"/>
              </a:spcAft>
            </a:pPr>
            <a:r>
              <a:rPr lang="en-US" sz="1600" dirty="0">
                <a:solidFill>
                  <a:schemeClr val="accent2"/>
                </a:solidFill>
              </a:rPr>
              <a:t>Knowingly allow their child to attend parties</a:t>
            </a:r>
          </a:p>
          <a:p>
            <a:pPr lvl="1">
              <a:spcAft>
                <a:spcPts val="1200"/>
              </a:spcAft>
            </a:pPr>
            <a:r>
              <a:rPr lang="en-US" sz="1600" dirty="0">
                <a:solidFill>
                  <a:schemeClr val="accent2"/>
                </a:solidFill>
              </a:rPr>
              <a:t>Feel too many parents turn a blind eye to alcohol use</a:t>
            </a:r>
          </a:p>
          <a:p>
            <a:pPr lvl="1">
              <a:spcAft>
                <a:spcPts val="1200"/>
              </a:spcAft>
            </a:pPr>
            <a:r>
              <a:rPr lang="en-US" sz="1600" dirty="0">
                <a:solidFill>
                  <a:schemeClr val="accent2"/>
                </a:solidFill>
              </a:rPr>
              <a:t>Feel too many parents turn a blind eye to marijuana use</a:t>
            </a:r>
          </a:p>
          <a:p>
            <a:pPr lvl="1">
              <a:spcAft>
                <a:spcPts val="1200"/>
              </a:spcAft>
            </a:pPr>
            <a:r>
              <a:rPr lang="en-US" sz="1600" dirty="0">
                <a:solidFill>
                  <a:srgbClr val="00B050"/>
                </a:solidFill>
              </a:rPr>
              <a:t>Be aware of school supports for mental health/substances</a:t>
            </a:r>
          </a:p>
          <a:p>
            <a:pPr lvl="1">
              <a:spcAft>
                <a:spcPts val="1200"/>
              </a:spcAft>
            </a:pPr>
            <a:r>
              <a:rPr lang="en-US" sz="1600" dirty="0">
                <a:solidFill>
                  <a:srgbClr val="00B050"/>
                </a:solidFill>
              </a:rPr>
              <a:t>Have discussed safety strategies with their child </a:t>
            </a:r>
          </a:p>
          <a:p>
            <a:pPr lvl="1">
              <a:spcAft>
                <a:spcPts val="1200"/>
              </a:spcAft>
            </a:pPr>
            <a:r>
              <a:rPr lang="en-US" sz="1600" dirty="0">
                <a:solidFill>
                  <a:srgbClr val="00B050"/>
                </a:solidFill>
              </a:rPr>
              <a:t>Have talked with their child about the potential negative consequences of alcohol since the start of the school year</a:t>
            </a:r>
          </a:p>
        </p:txBody>
      </p:sp>
      <p:cxnSp>
        <p:nvCxnSpPr>
          <p:cNvPr id="8" name="Straight Connector 7">
            <a:extLst>
              <a:ext uri="{FF2B5EF4-FFF2-40B4-BE49-F238E27FC236}">
                <a16:creationId xmlns:a16="http://schemas.microsoft.com/office/drawing/2014/main" id="{544C2EA5-FE76-4559-B63D-E467C8C6A29E}"/>
              </a:ext>
            </a:extLst>
          </p:cNvPr>
          <p:cNvCxnSpPr/>
          <p:nvPr/>
        </p:nvCxnSpPr>
        <p:spPr>
          <a:xfrm>
            <a:off x="6130830" y="1279994"/>
            <a:ext cx="0" cy="4298012"/>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F78E6F8C-4D6F-4C73-B6C2-4417595C163F}"/>
              </a:ext>
            </a:extLst>
          </p:cNvPr>
          <p:cNvCxnSpPr/>
          <p:nvPr/>
        </p:nvCxnSpPr>
        <p:spPr>
          <a:xfrm>
            <a:off x="1132116" y="2016276"/>
            <a:ext cx="10058400" cy="0"/>
          </a:xfrm>
          <a:prstGeom prst="line">
            <a:avLst/>
          </a:prstGeom>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C3424102-F8EB-4ECF-BD1F-C3F20410B3D1}"/>
              </a:ext>
            </a:extLst>
          </p:cNvPr>
          <p:cNvSpPr txBox="1"/>
          <p:nvPr/>
        </p:nvSpPr>
        <p:spPr>
          <a:xfrm>
            <a:off x="0" y="6389384"/>
            <a:ext cx="11675442" cy="276999"/>
          </a:xfrm>
          <a:prstGeom prst="rect">
            <a:avLst/>
          </a:prstGeom>
          <a:noFill/>
        </p:spPr>
        <p:txBody>
          <a:bodyPr wrap="square" rtlCol="0">
            <a:spAutoFit/>
          </a:bodyPr>
          <a:lstStyle/>
          <a:p>
            <a:r>
              <a:rPr lang="en-US" sz="1200" dirty="0">
                <a:solidFill>
                  <a:schemeClr val="bg1"/>
                </a:solidFill>
              </a:rPr>
              <a:t>All differences were statistically significant at the p&lt;.05 level.</a:t>
            </a:r>
          </a:p>
        </p:txBody>
      </p:sp>
    </p:spTree>
    <p:extLst>
      <p:ext uri="{BB962C8B-B14F-4D97-AF65-F5344CB8AC3E}">
        <p14:creationId xmlns:p14="http://schemas.microsoft.com/office/powerpoint/2010/main" val="730141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6DD2D-9ED8-4DAD-B769-53F95A8DA3CE}"/>
              </a:ext>
            </a:extLst>
          </p:cNvPr>
          <p:cNvSpPr>
            <a:spLocks noGrp="1"/>
          </p:cNvSpPr>
          <p:nvPr>
            <p:ph type="title"/>
          </p:nvPr>
        </p:nvSpPr>
        <p:spPr>
          <a:xfrm>
            <a:off x="1097280" y="286603"/>
            <a:ext cx="10058400" cy="736283"/>
          </a:xfrm>
        </p:spPr>
        <p:txBody>
          <a:bodyPr/>
          <a:lstStyle/>
          <a:p>
            <a:r>
              <a:rPr lang="en-US" dirty="0"/>
              <a:t>Differences by Gender Identity</a:t>
            </a:r>
          </a:p>
        </p:txBody>
      </p:sp>
      <p:sp>
        <p:nvSpPr>
          <p:cNvPr id="3" name="Text Placeholder 2">
            <a:extLst>
              <a:ext uri="{FF2B5EF4-FFF2-40B4-BE49-F238E27FC236}">
                <a16:creationId xmlns:a16="http://schemas.microsoft.com/office/drawing/2014/main" id="{92FC5F11-3B7D-420E-879D-040D96D3E1F7}"/>
              </a:ext>
            </a:extLst>
          </p:cNvPr>
          <p:cNvSpPr>
            <a:spLocks noGrp="1"/>
          </p:cNvSpPr>
          <p:nvPr>
            <p:ph type="body" idx="1"/>
          </p:nvPr>
        </p:nvSpPr>
        <p:spPr>
          <a:xfrm>
            <a:off x="1097280" y="1279994"/>
            <a:ext cx="4937760" cy="736282"/>
          </a:xfrm>
        </p:spPr>
        <p:txBody>
          <a:bodyPr>
            <a:normAutofit/>
          </a:bodyPr>
          <a:lstStyle/>
          <a:p>
            <a:r>
              <a:rPr lang="en-US" dirty="0">
                <a:solidFill>
                  <a:schemeClr val="tx1"/>
                </a:solidFill>
              </a:rPr>
              <a:t>Parents whose oldest child identifies as </a:t>
            </a:r>
            <a:r>
              <a:rPr lang="en-US" b="1" dirty="0">
                <a:solidFill>
                  <a:schemeClr val="tx1"/>
                </a:solidFill>
              </a:rPr>
              <a:t>FEMALE</a:t>
            </a:r>
            <a:r>
              <a:rPr lang="en-US" dirty="0">
                <a:solidFill>
                  <a:schemeClr val="tx1"/>
                </a:solidFill>
              </a:rPr>
              <a:t> are more likely to…</a:t>
            </a:r>
          </a:p>
        </p:txBody>
      </p:sp>
      <p:sp>
        <p:nvSpPr>
          <p:cNvPr id="4" name="Content Placeholder 3">
            <a:extLst>
              <a:ext uri="{FF2B5EF4-FFF2-40B4-BE49-F238E27FC236}">
                <a16:creationId xmlns:a16="http://schemas.microsoft.com/office/drawing/2014/main" id="{D8FF1015-5F7D-438D-BA75-6B78E6F4814B}"/>
              </a:ext>
            </a:extLst>
          </p:cNvPr>
          <p:cNvSpPr>
            <a:spLocks noGrp="1"/>
          </p:cNvSpPr>
          <p:nvPr>
            <p:ph sz="half" idx="2"/>
          </p:nvPr>
        </p:nvSpPr>
        <p:spPr>
          <a:xfrm>
            <a:off x="1097280" y="2138197"/>
            <a:ext cx="4876802" cy="3378200"/>
          </a:xfrm>
        </p:spPr>
        <p:txBody>
          <a:bodyPr>
            <a:normAutofit/>
          </a:bodyPr>
          <a:lstStyle/>
          <a:p>
            <a:pPr lvl="1">
              <a:spcAft>
                <a:spcPts val="1200"/>
              </a:spcAft>
            </a:pPr>
            <a:r>
              <a:rPr lang="en-US" sz="1600" dirty="0">
                <a:solidFill>
                  <a:schemeClr val="accent2"/>
                </a:solidFill>
              </a:rPr>
              <a:t>Feel concerned about limited opportunities and activities for youth</a:t>
            </a:r>
          </a:p>
          <a:p>
            <a:pPr lvl="1">
              <a:spcAft>
                <a:spcPts val="1200"/>
              </a:spcAft>
            </a:pPr>
            <a:r>
              <a:rPr lang="en-US" sz="1600" dirty="0">
                <a:solidFill>
                  <a:schemeClr val="accent2"/>
                </a:solidFill>
              </a:rPr>
              <a:t>Feel concerned about academics (grades, homework, tests, academic pressure)</a:t>
            </a:r>
          </a:p>
          <a:p>
            <a:pPr lvl="1">
              <a:spcAft>
                <a:spcPts val="1200"/>
              </a:spcAft>
            </a:pPr>
            <a:r>
              <a:rPr lang="en-US" sz="1600" dirty="0">
                <a:solidFill>
                  <a:srgbClr val="00B050"/>
                </a:solidFill>
              </a:rPr>
              <a:t>Spend free time together as a family</a:t>
            </a:r>
          </a:p>
          <a:p>
            <a:pPr lvl="1">
              <a:spcAft>
                <a:spcPts val="1200"/>
              </a:spcAft>
            </a:pPr>
            <a:r>
              <a:rPr lang="en-US" sz="1600" dirty="0">
                <a:solidFill>
                  <a:srgbClr val="00B050"/>
                </a:solidFill>
              </a:rPr>
              <a:t>Talk to their child about what they are doing in school</a:t>
            </a:r>
          </a:p>
          <a:p>
            <a:pPr lvl="1">
              <a:spcAft>
                <a:spcPts val="1200"/>
              </a:spcAft>
            </a:pPr>
            <a:r>
              <a:rPr lang="en-US" sz="1600" dirty="0">
                <a:solidFill>
                  <a:srgbClr val="00B050"/>
                </a:solidFill>
              </a:rPr>
              <a:t>Talk with their child about youth substance use</a:t>
            </a:r>
          </a:p>
          <a:p>
            <a:pPr lvl="1">
              <a:spcAft>
                <a:spcPts val="1200"/>
              </a:spcAft>
            </a:pPr>
            <a:r>
              <a:rPr lang="en-US" sz="1600" dirty="0">
                <a:solidFill>
                  <a:srgbClr val="00B050"/>
                </a:solidFill>
              </a:rPr>
              <a:t>Have discussed safety strategies with their child</a:t>
            </a:r>
          </a:p>
        </p:txBody>
      </p:sp>
      <p:sp>
        <p:nvSpPr>
          <p:cNvPr id="5" name="Text Placeholder 4">
            <a:extLst>
              <a:ext uri="{FF2B5EF4-FFF2-40B4-BE49-F238E27FC236}">
                <a16:creationId xmlns:a16="http://schemas.microsoft.com/office/drawing/2014/main" id="{A72F8D60-0AED-4A98-AA0B-EE738CF4AA18}"/>
              </a:ext>
            </a:extLst>
          </p:cNvPr>
          <p:cNvSpPr>
            <a:spLocks noGrp="1"/>
          </p:cNvSpPr>
          <p:nvPr>
            <p:ph type="body" sz="quarter" idx="3"/>
          </p:nvPr>
        </p:nvSpPr>
        <p:spPr>
          <a:xfrm>
            <a:off x="6313714" y="1279994"/>
            <a:ext cx="4937760" cy="736282"/>
          </a:xfrm>
        </p:spPr>
        <p:txBody>
          <a:bodyPr tIns="45720">
            <a:normAutofit/>
          </a:bodyPr>
          <a:lstStyle/>
          <a:p>
            <a:r>
              <a:rPr lang="en-US" dirty="0">
                <a:solidFill>
                  <a:schemeClr val="tx1"/>
                </a:solidFill>
              </a:rPr>
              <a:t>Parents whose oldest child identifies as </a:t>
            </a:r>
            <a:r>
              <a:rPr lang="en-US" b="1" dirty="0">
                <a:solidFill>
                  <a:schemeClr val="tx1"/>
                </a:solidFill>
              </a:rPr>
              <a:t>MALE</a:t>
            </a:r>
            <a:r>
              <a:rPr lang="en-US" dirty="0">
                <a:solidFill>
                  <a:schemeClr val="tx1"/>
                </a:solidFill>
              </a:rPr>
              <a:t> are more likely to…</a:t>
            </a:r>
          </a:p>
        </p:txBody>
      </p:sp>
      <p:sp>
        <p:nvSpPr>
          <p:cNvPr id="6" name="Content Placeholder 5">
            <a:extLst>
              <a:ext uri="{FF2B5EF4-FFF2-40B4-BE49-F238E27FC236}">
                <a16:creationId xmlns:a16="http://schemas.microsoft.com/office/drawing/2014/main" id="{5A3FB46E-BFFE-4C55-9906-DDBBB1E3B331}"/>
              </a:ext>
            </a:extLst>
          </p:cNvPr>
          <p:cNvSpPr>
            <a:spLocks noGrp="1"/>
          </p:cNvSpPr>
          <p:nvPr>
            <p:ph sz="quarter" idx="4"/>
          </p:nvPr>
        </p:nvSpPr>
        <p:spPr>
          <a:xfrm>
            <a:off x="6217920" y="2138197"/>
            <a:ext cx="5259978" cy="3378200"/>
          </a:xfrm>
        </p:spPr>
        <p:txBody>
          <a:bodyPr>
            <a:normAutofit/>
          </a:bodyPr>
          <a:lstStyle/>
          <a:p>
            <a:pPr lvl="1">
              <a:spcAft>
                <a:spcPts val="1200"/>
              </a:spcAft>
            </a:pPr>
            <a:r>
              <a:rPr lang="en-US" sz="1600" dirty="0">
                <a:solidFill>
                  <a:schemeClr val="accent2"/>
                </a:solidFill>
              </a:rPr>
              <a:t>Think it is OK to allow youth alcohol use at home if it is responsible and not excessive</a:t>
            </a:r>
          </a:p>
          <a:p>
            <a:pPr lvl="1">
              <a:spcAft>
                <a:spcPts val="1200"/>
              </a:spcAft>
            </a:pPr>
            <a:r>
              <a:rPr lang="en-US" sz="1600" dirty="0">
                <a:solidFill>
                  <a:schemeClr val="accent2"/>
                </a:solidFill>
              </a:rPr>
              <a:t>Think adults feel pressure to consume alcohol for social reasons at gatherings</a:t>
            </a:r>
          </a:p>
          <a:p>
            <a:pPr lvl="1">
              <a:spcAft>
                <a:spcPts val="1200"/>
              </a:spcAft>
            </a:pPr>
            <a:r>
              <a:rPr lang="en-US" sz="1600" dirty="0">
                <a:solidFill>
                  <a:schemeClr val="accent2"/>
                </a:solidFill>
              </a:rPr>
              <a:t>Think it is OK to allow adult-supervised youth alcohol use at another parent’s home if it is responsible and not excessive</a:t>
            </a:r>
          </a:p>
        </p:txBody>
      </p:sp>
      <p:cxnSp>
        <p:nvCxnSpPr>
          <p:cNvPr id="8" name="Straight Connector 7">
            <a:extLst>
              <a:ext uri="{FF2B5EF4-FFF2-40B4-BE49-F238E27FC236}">
                <a16:creationId xmlns:a16="http://schemas.microsoft.com/office/drawing/2014/main" id="{544C2EA5-FE76-4559-B63D-E467C8C6A29E}"/>
              </a:ext>
            </a:extLst>
          </p:cNvPr>
          <p:cNvCxnSpPr/>
          <p:nvPr/>
        </p:nvCxnSpPr>
        <p:spPr>
          <a:xfrm>
            <a:off x="6130830" y="1279994"/>
            <a:ext cx="0" cy="4298012"/>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F78E6F8C-4D6F-4C73-B6C2-4417595C163F}"/>
              </a:ext>
            </a:extLst>
          </p:cNvPr>
          <p:cNvCxnSpPr/>
          <p:nvPr/>
        </p:nvCxnSpPr>
        <p:spPr>
          <a:xfrm>
            <a:off x="1132116" y="2016276"/>
            <a:ext cx="10058400" cy="0"/>
          </a:xfrm>
          <a:prstGeom prst="line">
            <a:avLst/>
          </a:prstGeom>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C3424102-F8EB-4ECF-BD1F-C3F20410B3D1}"/>
              </a:ext>
            </a:extLst>
          </p:cNvPr>
          <p:cNvSpPr txBox="1"/>
          <p:nvPr/>
        </p:nvSpPr>
        <p:spPr>
          <a:xfrm>
            <a:off x="0" y="6389384"/>
            <a:ext cx="11675442" cy="276999"/>
          </a:xfrm>
          <a:prstGeom prst="rect">
            <a:avLst/>
          </a:prstGeom>
          <a:noFill/>
        </p:spPr>
        <p:txBody>
          <a:bodyPr wrap="square" rtlCol="0">
            <a:spAutoFit/>
          </a:bodyPr>
          <a:lstStyle/>
          <a:p>
            <a:r>
              <a:rPr lang="en-US" sz="1200" dirty="0">
                <a:solidFill>
                  <a:schemeClr val="bg1"/>
                </a:solidFill>
              </a:rPr>
              <a:t>All differences were statistically significant at the p&lt;.05 level.</a:t>
            </a:r>
          </a:p>
        </p:txBody>
      </p:sp>
    </p:spTree>
    <p:extLst>
      <p:ext uri="{BB962C8B-B14F-4D97-AF65-F5344CB8AC3E}">
        <p14:creationId xmlns:p14="http://schemas.microsoft.com/office/powerpoint/2010/main" val="1526289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F25FFD-BD4F-4B84-BFAD-F8A8A8FEE083}"/>
              </a:ext>
            </a:extLst>
          </p:cNvPr>
          <p:cNvSpPr>
            <a:spLocks noGrp="1"/>
          </p:cNvSpPr>
          <p:nvPr>
            <p:ph type="title"/>
          </p:nvPr>
        </p:nvSpPr>
        <p:spPr>
          <a:xfrm>
            <a:off x="1066800" y="399132"/>
            <a:ext cx="10058400" cy="683171"/>
          </a:xfrm>
        </p:spPr>
        <p:txBody>
          <a:bodyPr>
            <a:normAutofit fontScale="90000"/>
          </a:bodyPr>
          <a:lstStyle/>
          <a:p>
            <a:r>
              <a:rPr lang="en-US" sz="3500" dirty="0"/>
              <a:t>Promoting Youth Health and Wellness</a:t>
            </a:r>
            <a:br>
              <a:rPr lang="en-US" sz="3500" dirty="0"/>
            </a:br>
            <a:r>
              <a:rPr lang="en-US" sz="1800" dirty="0"/>
              <a:t>Parents/caregivers were asked to provide any other comments they had about things they would like to see in Lynnfield to promote youth health and wellness</a:t>
            </a:r>
          </a:p>
        </p:txBody>
      </p:sp>
      <p:graphicFrame>
        <p:nvGraphicFramePr>
          <p:cNvPr id="12" name="Chart 11">
            <a:extLst>
              <a:ext uri="{FF2B5EF4-FFF2-40B4-BE49-F238E27FC236}">
                <a16:creationId xmlns:a16="http://schemas.microsoft.com/office/drawing/2014/main" id="{CBF0B697-0C32-470F-91AB-D2C3DB1A705F}"/>
              </a:ext>
            </a:extLst>
          </p:cNvPr>
          <p:cNvGraphicFramePr>
            <a:graphicFrameLocks noChangeAspect="1"/>
          </p:cNvGraphicFramePr>
          <p:nvPr/>
        </p:nvGraphicFramePr>
        <p:xfrm>
          <a:off x="8811798" y="3607669"/>
          <a:ext cx="2468880" cy="2463599"/>
        </p:xfrm>
        <a:graphic>
          <a:graphicData uri="http://schemas.openxmlformats.org/drawingml/2006/chart">
            <c:chart xmlns:c="http://schemas.openxmlformats.org/drawingml/2006/chart" xmlns:r="http://schemas.openxmlformats.org/officeDocument/2006/relationships" r:id="rId2"/>
          </a:graphicData>
        </a:graphic>
      </p:graphicFrame>
      <p:sp>
        <p:nvSpPr>
          <p:cNvPr id="17" name="TextBox 16">
            <a:extLst>
              <a:ext uri="{FF2B5EF4-FFF2-40B4-BE49-F238E27FC236}">
                <a16:creationId xmlns:a16="http://schemas.microsoft.com/office/drawing/2014/main" id="{BA42A6C3-FE7D-4ADD-9074-DEB7671D6768}"/>
              </a:ext>
            </a:extLst>
          </p:cNvPr>
          <p:cNvSpPr txBox="1"/>
          <p:nvPr/>
        </p:nvSpPr>
        <p:spPr>
          <a:xfrm>
            <a:off x="625642" y="1303550"/>
            <a:ext cx="5470358" cy="4431983"/>
          </a:xfrm>
          <a:prstGeom prst="rect">
            <a:avLst/>
          </a:prstGeom>
          <a:noFill/>
        </p:spPr>
        <p:txBody>
          <a:bodyPr wrap="square" rtlCol="0">
            <a:spAutoFit/>
          </a:bodyPr>
          <a:lstStyle/>
          <a:p>
            <a:r>
              <a:rPr lang="en-US" sz="1600" b="1" dirty="0"/>
              <a:t>Number of responses included in parenthesis</a:t>
            </a:r>
          </a:p>
          <a:p>
            <a:endParaRPr lang="en-US" sz="1600" b="1" dirty="0"/>
          </a:p>
          <a:p>
            <a:r>
              <a:rPr lang="en-US" sz="1600" b="1" dirty="0">
                <a:solidFill>
                  <a:schemeClr val="accent2">
                    <a:lumMod val="75000"/>
                  </a:schemeClr>
                </a:solidFill>
              </a:rPr>
              <a:t>SCHOOL-BASED SUPPORTS AND SERVICES</a:t>
            </a:r>
            <a:endParaRPr lang="en-US" sz="1600" b="1" cap="small" dirty="0">
              <a:solidFill>
                <a:schemeClr val="accent2">
                  <a:lumMod val="75000"/>
                </a:schemeClr>
              </a:solidFill>
            </a:endParaRPr>
          </a:p>
          <a:p>
            <a:pPr marL="742950" lvl="1" indent="-285750">
              <a:buFont typeface="Arial" panose="020B0604020202020204" pitchFamily="34" charset="0"/>
              <a:buChar char="•"/>
            </a:pPr>
            <a:r>
              <a:rPr lang="en-US" sz="1400" dirty="0"/>
              <a:t>Additional opportunities for quiet, shy, non-athletic kids (3)</a:t>
            </a:r>
          </a:p>
          <a:p>
            <a:pPr marL="742950" lvl="1" indent="-285750">
              <a:buFont typeface="Arial" panose="020B0604020202020204" pitchFamily="34" charset="0"/>
              <a:buChar char="•"/>
            </a:pPr>
            <a:r>
              <a:rPr lang="en-US" sz="1400" dirty="0"/>
              <a:t>Alcohol and drug content in middle school health class (3)</a:t>
            </a:r>
          </a:p>
          <a:p>
            <a:pPr marL="742950" lvl="1" indent="-285750">
              <a:buFont typeface="Arial" panose="020B0604020202020204" pitchFamily="34" charset="0"/>
              <a:buChar char="•"/>
            </a:pPr>
            <a:r>
              <a:rPr lang="en-US" sz="1400" dirty="0"/>
              <a:t>Education for students on mental health awareness and available emotional supports (3)</a:t>
            </a:r>
          </a:p>
          <a:p>
            <a:r>
              <a:rPr lang="en-US" sz="1600" dirty="0"/>
              <a:t> </a:t>
            </a:r>
          </a:p>
          <a:p>
            <a:r>
              <a:rPr lang="en-US" sz="1600" b="1" dirty="0">
                <a:solidFill>
                  <a:schemeClr val="accent2">
                    <a:lumMod val="75000"/>
                  </a:schemeClr>
                </a:solidFill>
              </a:rPr>
              <a:t>COMMUNITY CULTURE AND MODELING</a:t>
            </a:r>
            <a:endParaRPr lang="en-US" sz="1600" b="1" cap="small" dirty="0">
              <a:solidFill>
                <a:schemeClr val="accent2">
                  <a:lumMod val="75000"/>
                </a:schemeClr>
              </a:solidFill>
            </a:endParaRPr>
          </a:p>
          <a:p>
            <a:pPr marL="742950" lvl="1" indent="-285750">
              <a:buFont typeface="Arial" panose="020B0604020202020204" pitchFamily="34" charset="0"/>
              <a:buChar char="•"/>
            </a:pPr>
            <a:r>
              <a:rPr lang="en-US" sz="1400" dirty="0"/>
              <a:t>Hosting parties for kids, and culture of excess (2)</a:t>
            </a:r>
          </a:p>
          <a:p>
            <a:pPr marL="742950" lvl="1" indent="-285750">
              <a:buFont typeface="Arial" panose="020B0604020202020204" pitchFamily="34" charset="0"/>
              <a:buChar char="•"/>
            </a:pPr>
            <a:r>
              <a:rPr lang="en-US" sz="1400" dirty="0"/>
              <a:t>Too much of a culture of parental drinking, adult parties, and celebrating alcohol (2)</a:t>
            </a:r>
          </a:p>
          <a:p>
            <a:r>
              <a:rPr lang="en-US" sz="1600" dirty="0"/>
              <a:t> </a:t>
            </a:r>
          </a:p>
          <a:p>
            <a:r>
              <a:rPr lang="en-US" sz="1600" b="1" cap="small" dirty="0">
                <a:solidFill>
                  <a:schemeClr val="accent2">
                    <a:lumMod val="75000"/>
                  </a:schemeClr>
                </a:solidFill>
              </a:rPr>
              <a:t>COMMUNITY EVENTS, ACTIVITIES, AND SERVICES</a:t>
            </a:r>
          </a:p>
          <a:p>
            <a:pPr marL="742950" lvl="1" indent="-285750">
              <a:buFont typeface="Arial" panose="020B0604020202020204" pitchFamily="34" charset="0"/>
              <a:buChar char="•"/>
            </a:pPr>
            <a:r>
              <a:rPr lang="en-US" sz="1400" dirty="0"/>
              <a:t>AHL should focus more broadly on nutrition, fitness, gun safety, and overall health/wellness (2)</a:t>
            </a:r>
          </a:p>
          <a:p>
            <a:pPr marL="742950" lvl="1" indent="-285750">
              <a:buFont typeface="Arial" panose="020B0604020202020204" pitchFamily="34" charset="0"/>
              <a:buChar char="•"/>
            </a:pPr>
            <a:r>
              <a:rPr lang="en-US" sz="1400" dirty="0"/>
              <a:t>5K walk/run through town center, more walking trails and outdoor activities (2)</a:t>
            </a:r>
          </a:p>
          <a:p>
            <a:endParaRPr lang="en-US" sz="1600" b="1" dirty="0"/>
          </a:p>
        </p:txBody>
      </p:sp>
      <p:sp>
        <p:nvSpPr>
          <p:cNvPr id="5" name="TextBox 4">
            <a:extLst>
              <a:ext uri="{FF2B5EF4-FFF2-40B4-BE49-F238E27FC236}">
                <a16:creationId xmlns:a16="http://schemas.microsoft.com/office/drawing/2014/main" id="{F53FE5E1-D541-45B3-859B-837690347BB3}"/>
              </a:ext>
            </a:extLst>
          </p:cNvPr>
          <p:cNvSpPr txBox="1"/>
          <p:nvPr/>
        </p:nvSpPr>
        <p:spPr>
          <a:xfrm>
            <a:off x="6096000" y="1337911"/>
            <a:ext cx="5348438" cy="4216539"/>
          </a:xfrm>
          <a:prstGeom prst="rect">
            <a:avLst/>
          </a:prstGeom>
          <a:noFill/>
        </p:spPr>
        <p:txBody>
          <a:bodyPr wrap="square" rtlCol="0">
            <a:spAutoFit/>
          </a:bodyPr>
          <a:lstStyle/>
          <a:p>
            <a:endParaRPr lang="en-US" sz="1600" b="1" cap="small" dirty="0"/>
          </a:p>
          <a:p>
            <a:endParaRPr lang="en-US" sz="1600" b="1" cap="small" dirty="0"/>
          </a:p>
          <a:p>
            <a:r>
              <a:rPr lang="en-US" sz="1600" b="1" cap="small" dirty="0">
                <a:solidFill>
                  <a:schemeClr val="accent2">
                    <a:lumMod val="75000"/>
                  </a:schemeClr>
                </a:solidFill>
              </a:rPr>
              <a:t>INFORMATION, EDUCATION, AND AWARENESS</a:t>
            </a:r>
          </a:p>
          <a:p>
            <a:pPr marL="742950" lvl="1" indent="-285750">
              <a:buFont typeface="Arial" panose="020B0604020202020204" pitchFamily="34" charset="0"/>
              <a:buChar char="•"/>
            </a:pPr>
            <a:r>
              <a:rPr lang="en-US" sz="1400" dirty="0"/>
              <a:t>Enhance knowledge and awareness of these issues in the community (3)</a:t>
            </a:r>
          </a:p>
          <a:p>
            <a:pPr marL="742950" lvl="1" indent="-285750">
              <a:buFont typeface="Arial" panose="020B0604020202020204" pitchFamily="34" charset="0"/>
              <a:buChar char="•"/>
            </a:pPr>
            <a:r>
              <a:rPr lang="en-US" sz="1400" dirty="0"/>
              <a:t>Information about nutrition, healthy eating habits, and physical activity (3)</a:t>
            </a:r>
          </a:p>
          <a:p>
            <a:pPr marL="742950" lvl="1" indent="-285750">
              <a:buFont typeface="Arial" panose="020B0604020202020204" pitchFamily="34" charset="0"/>
              <a:buChar char="•"/>
            </a:pPr>
            <a:r>
              <a:rPr lang="en-US" sz="1400" dirty="0"/>
              <a:t>Information on what is being taught in the schools to help promote youth health and wellness (2)</a:t>
            </a:r>
          </a:p>
          <a:p>
            <a:endParaRPr lang="en-US" sz="1600" b="1" cap="small" dirty="0"/>
          </a:p>
          <a:p>
            <a:r>
              <a:rPr lang="en-US" sz="1600" b="1" cap="small" dirty="0">
                <a:solidFill>
                  <a:schemeClr val="accent2">
                    <a:lumMod val="75000"/>
                  </a:schemeClr>
                </a:solidFill>
              </a:rPr>
              <a:t>DIVERSITY AND INCLUSION</a:t>
            </a:r>
          </a:p>
          <a:p>
            <a:pPr marL="742950" lvl="1" indent="-285750">
              <a:buFont typeface="Arial" panose="020B0604020202020204" pitchFamily="34" charset="0"/>
              <a:buChar char="•"/>
            </a:pPr>
            <a:r>
              <a:rPr lang="en-US" sz="1400" dirty="0"/>
              <a:t>Collaboration with LPS Diversity and Equity Committee to increase awareness of needs of youth/families (1)</a:t>
            </a:r>
          </a:p>
          <a:p>
            <a:pPr marL="742950" lvl="1" indent="-285750">
              <a:buFont typeface="Arial" panose="020B0604020202020204" pitchFamily="34" charset="0"/>
              <a:buChar char="•"/>
            </a:pPr>
            <a:r>
              <a:rPr lang="en-US" sz="1400" dirty="0"/>
              <a:t>Consider how students of color may be differentially impacted by these issues (1)</a:t>
            </a:r>
          </a:p>
          <a:p>
            <a:pPr marL="742950" lvl="1" indent="-285750">
              <a:buFont typeface="Arial" panose="020B0604020202020204" pitchFamily="34" charset="0"/>
              <a:buChar char="•"/>
            </a:pPr>
            <a:r>
              <a:rPr lang="en-US" sz="1400" dirty="0"/>
              <a:t>Opportunities to talk about social movements, issues, and other things going on in society (1)</a:t>
            </a:r>
          </a:p>
          <a:p>
            <a:pPr lvl="1"/>
            <a:endParaRPr lang="en-US" sz="1600" dirty="0"/>
          </a:p>
        </p:txBody>
      </p:sp>
      <p:sp>
        <p:nvSpPr>
          <p:cNvPr id="6" name="TextBox 5">
            <a:extLst>
              <a:ext uri="{FF2B5EF4-FFF2-40B4-BE49-F238E27FC236}">
                <a16:creationId xmlns:a16="http://schemas.microsoft.com/office/drawing/2014/main" id="{05923E44-828E-4C65-BE89-062550EDAD17}"/>
              </a:ext>
            </a:extLst>
          </p:cNvPr>
          <p:cNvSpPr txBox="1"/>
          <p:nvPr/>
        </p:nvSpPr>
        <p:spPr>
          <a:xfrm>
            <a:off x="0" y="6360509"/>
            <a:ext cx="11675442" cy="461665"/>
          </a:xfrm>
          <a:prstGeom prst="rect">
            <a:avLst/>
          </a:prstGeom>
          <a:noFill/>
        </p:spPr>
        <p:txBody>
          <a:bodyPr wrap="square" rtlCol="0">
            <a:spAutoFit/>
          </a:bodyPr>
          <a:lstStyle/>
          <a:p>
            <a:r>
              <a:rPr lang="en-US" sz="1200" dirty="0">
                <a:solidFill>
                  <a:schemeClr val="bg1"/>
                </a:solidFill>
              </a:rPr>
              <a:t>Comments have been thematically coded and screened for potential identifiers.  Please note that a small number of respondents offered a comment and that comments may not be representative of the views and opinions of all members.</a:t>
            </a:r>
          </a:p>
        </p:txBody>
      </p:sp>
    </p:spTree>
    <p:extLst>
      <p:ext uri="{BB962C8B-B14F-4D97-AF65-F5344CB8AC3E}">
        <p14:creationId xmlns:p14="http://schemas.microsoft.com/office/powerpoint/2010/main" val="530747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743C8F-65D1-44D1-A99B-270958E97331}"/>
              </a:ext>
            </a:extLst>
          </p:cNvPr>
          <p:cNvSpPr>
            <a:spLocks noGrp="1"/>
          </p:cNvSpPr>
          <p:nvPr>
            <p:ph idx="1"/>
          </p:nvPr>
        </p:nvSpPr>
        <p:spPr/>
        <p:txBody>
          <a:bodyPr/>
          <a:lstStyle/>
          <a:p>
            <a:endParaRPr lang="en-US"/>
          </a:p>
        </p:txBody>
      </p:sp>
      <p:sp>
        <p:nvSpPr>
          <p:cNvPr id="3" name="Title 2">
            <a:extLst>
              <a:ext uri="{FF2B5EF4-FFF2-40B4-BE49-F238E27FC236}">
                <a16:creationId xmlns:a16="http://schemas.microsoft.com/office/drawing/2014/main" id="{741CB7AE-7406-4470-B635-AE80E623BD9C}"/>
              </a:ext>
            </a:extLst>
          </p:cNvPr>
          <p:cNvSpPr>
            <a:spLocks noGrp="1"/>
          </p:cNvSpPr>
          <p:nvPr>
            <p:ph type="title"/>
          </p:nvPr>
        </p:nvSpPr>
        <p:spPr/>
        <p:txBody>
          <a:bodyPr>
            <a:normAutofit fontScale="90000"/>
          </a:bodyPr>
          <a:lstStyle/>
          <a:p>
            <a:endParaRPr lang="en-US"/>
          </a:p>
        </p:txBody>
      </p:sp>
    </p:spTree>
    <p:extLst>
      <p:ext uri="{BB962C8B-B14F-4D97-AF65-F5344CB8AC3E}">
        <p14:creationId xmlns:p14="http://schemas.microsoft.com/office/powerpoint/2010/main" val="4277239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A1144B7-1345-4C1F-8758-D6DA7BBAEBEA}"/>
              </a:ext>
            </a:extLst>
          </p:cNvPr>
          <p:cNvPicPr>
            <a:picLocks noChangeAspect="1"/>
          </p:cNvPicPr>
          <p:nvPr/>
        </p:nvPicPr>
        <p:blipFill>
          <a:blip r:embed="rId2"/>
          <a:stretch>
            <a:fillRect/>
          </a:stretch>
        </p:blipFill>
        <p:spPr>
          <a:xfrm>
            <a:off x="97158" y="58860"/>
            <a:ext cx="11567974" cy="2026843"/>
          </a:xfrm>
          <a:prstGeom prst="rect">
            <a:avLst/>
          </a:prstGeom>
        </p:spPr>
      </p:pic>
      <p:sp>
        <p:nvSpPr>
          <p:cNvPr id="9" name="Content Placeholder 8">
            <a:extLst>
              <a:ext uri="{FF2B5EF4-FFF2-40B4-BE49-F238E27FC236}">
                <a16:creationId xmlns:a16="http://schemas.microsoft.com/office/drawing/2014/main" id="{441C76E8-4F2D-48F4-8771-E67D27F9CDAF}"/>
              </a:ext>
            </a:extLst>
          </p:cNvPr>
          <p:cNvSpPr>
            <a:spLocks noGrp="1"/>
          </p:cNvSpPr>
          <p:nvPr>
            <p:ph idx="4294967295"/>
          </p:nvPr>
        </p:nvSpPr>
        <p:spPr>
          <a:xfrm>
            <a:off x="1036320" y="2392363"/>
            <a:ext cx="9479280" cy="3784600"/>
          </a:xfrm>
        </p:spPr>
        <p:txBody>
          <a:bodyPr>
            <a:normAutofit/>
          </a:bodyPr>
          <a:lstStyle/>
          <a:p>
            <a:pPr marL="0" indent="0">
              <a:buNone/>
            </a:pPr>
            <a:r>
              <a:rPr lang="en-US" dirty="0"/>
              <a:t>After hearing this presentation, as stakeholders, what concerns has the data raised for you? </a:t>
            </a:r>
          </a:p>
          <a:p>
            <a:pPr marL="0" indent="0">
              <a:buNone/>
            </a:pPr>
            <a:endParaRPr lang="en-US" dirty="0"/>
          </a:p>
          <a:p>
            <a:pPr marL="0" indent="0">
              <a:buNone/>
            </a:pPr>
            <a:endParaRPr lang="en-US" dirty="0"/>
          </a:p>
          <a:p>
            <a:pPr marL="0" indent="0">
              <a:buNone/>
            </a:pPr>
            <a:r>
              <a:rPr lang="en-US" dirty="0"/>
              <a:t>What struck you as positive or moving in the right direction?</a:t>
            </a:r>
          </a:p>
          <a:p>
            <a:pPr marL="0" indent="0">
              <a:buNone/>
            </a:pPr>
            <a:endParaRPr lang="en-US" dirty="0"/>
          </a:p>
          <a:p>
            <a:pPr marL="0" indent="0">
              <a:buNone/>
            </a:pPr>
            <a:endParaRPr lang="en-US" dirty="0"/>
          </a:p>
          <a:p>
            <a:pPr marL="0" indent="0">
              <a:buNone/>
            </a:pPr>
            <a:r>
              <a:rPr lang="en-US" dirty="0"/>
              <a:t>Does anything here make you think there is something we should be doing that we are not currently doing, or something we should modify?</a:t>
            </a:r>
          </a:p>
        </p:txBody>
      </p:sp>
    </p:spTree>
    <p:extLst>
      <p:ext uri="{BB962C8B-B14F-4D97-AF65-F5344CB8AC3E}">
        <p14:creationId xmlns:p14="http://schemas.microsoft.com/office/powerpoint/2010/main" val="1498466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F25FFD-BD4F-4B84-BFAD-F8A8A8FEE083}"/>
              </a:ext>
            </a:extLst>
          </p:cNvPr>
          <p:cNvSpPr>
            <a:spLocks noGrp="1"/>
          </p:cNvSpPr>
          <p:nvPr>
            <p:ph type="title"/>
          </p:nvPr>
        </p:nvSpPr>
        <p:spPr/>
        <p:txBody>
          <a:bodyPr>
            <a:normAutofit fontScale="90000"/>
          </a:bodyPr>
          <a:lstStyle/>
          <a:p>
            <a:r>
              <a:rPr lang="en-US" dirty="0"/>
              <a:t>Background and Methods</a:t>
            </a:r>
          </a:p>
        </p:txBody>
      </p:sp>
      <p:graphicFrame>
        <p:nvGraphicFramePr>
          <p:cNvPr id="12" name="Chart 11">
            <a:extLst>
              <a:ext uri="{FF2B5EF4-FFF2-40B4-BE49-F238E27FC236}">
                <a16:creationId xmlns:a16="http://schemas.microsoft.com/office/drawing/2014/main" id="{CBF0B697-0C32-470F-91AB-D2C3DB1A705F}"/>
              </a:ext>
            </a:extLst>
          </p:cNvPr>
          <p:cNvGraphicFramePr>
            <a:graphicFrameLocks noChangeAspect="1"/>
          </p:cNvGraphicFramePr>
          <p:nvPr>
            <p:extLst>
              <p:ext uri="{D42A27DB-BD31-4B8C-83A1-F6EECF244321}">
                <p14:modId xmlns:p14="http://schemas.microsoft.com/office/powerpoint/2010/main" val="1900324171"/>
              </p:ext>
            </p:extLst>
          </p:nvPr>
        </p:nvGraphicFramePr>
        <p:xfrm>
          <a:off x="8811798" y="3607669"/>
          <a:ext cx="2468880" cy="2463599"/>
        </p:xfrm>
        <a:graphic>
          <a:graphicData uri="http://schemas.openxmlformats.org/drawingml/2006/chart">
            <c:chart xmlns:c="http://schemas.openxmlformats.org/drawingml/2006/chart" xmlns:r="http://schemas.openxmlformats.org/officeDocument/2006/relationships" r:id="rId2"/>
          </a:graphicData>
        </a:graphic>
      </p:graphicFrame>
      <p:sp>
        <p:nvSpPr>
          <p:cNvPr id="17" name="TextBox 16">
            <a:extLst>
              <a:ext uri="{FF2B5EF4-FFF2-40B4-BE49-F238E27FC236}">
                <a16:creationId xmlns:a16="http://schemas.microsoft.com/office/drawing/2014/main" id="{BA42A6C3-FE7D-4ADD-9074-DEB7671D6768}"/>
              </a:ext>
            </a:extLst>
          </p:cNvPr>
          <p:cNvSpPr txBox="1"/>
          <p:nvPr/>
        </p:nvSpPr>
        <p:spPr>
          <a:xfrm>
            <a:off x="1193533" y="1318661"/>
            <a:ext cx="10164278" cy="4278094"/>
          </a:xfrm>
          <a:prstGeom prst="rect">
            <a:avLst/>
          </a:prstGeom>
          <a:noFill/>
        </p:spPr>
        <p:txBody>
          <a:bodyPr wrap="square" rtlCol="0">
            <a:spAutoFit/>
          </a:bodyPr>
          <a:lstStyle/>
          <a:p>
            <a:r>
              <a:rPr lang="en-US" sz="1600" b="1" dirty="0"/>
              <a:t>BACKGROUND</a:t>
            </a:r>
          </a:p>
          <a:p>
            <a:r>
              <a:rPr lang="en-US" sz="1600" dirty="0"/>
              <a:t>The A Healthy Lynnfield Coalition (AHL), in collaboration with Lynnfield Public Schools (LPS) and Social Science Research and Evaluation (SSRE), conducted a survey in spring 2021 with parents/caregivers of youth in grades 5-12 attending LPS. </a:t>
            </a:r>
          </a:p>
          <a:p>
            <a:r>
              <a:rPr lang="en-US" sz="1600" dirty="0"/>
              <a:t> </a:t>
            </a:r>
          </a:p>
          <a:p>
            <a:r>
              <a:rPr lang="en-US" sz="1600" b="1" dirty="0"/>
              <a:t>OBJECTIVE</a:t>
            </a:r>
          </a:p>
          <a:p>
            <a:r>
              <a:rPr lang="en-US" sz="1600" dirty="0"/>
              <a:t>To learn more about parent/caregiver beliefs and perceptions about health and wellness among youth in the community in order to develop and implement targeted prevention initiatives to enhance the health and safety of Lynnfield youth. </a:t>
            </a:r>
          </a:p>
          <a:p>
            <a:r>
              <a:rPr lang="en-US" sz="1600" dirty="0"/>
              <a:t> </a:t>
            </a:r>
          </a:p>
          <a:p>
            <a:r>
              <a:rPr lang="en-US" sz="1600" b="1" dirty="0"/>
              <a:t>METHODS</a:t>
            </a:r>
          </a:p>
          <a:p>
            <a:r>
              <a:rPr lang="en-US" sz="1600" dirty="0"/>
              <a:t>An anonymous online survey, consisting of 82 discrete questions, was administered during the four-week period between April 28 and May 25, 2021. The survey was widely promoted by AHL, LPS, and coalition partners. </a:t>
            </a:r>
          </a:p>
          <a:p>
            <a:endParaRPr lang="en-US" sz="1600" dirty="0"/>
          </a:p>
          <a:p>
            <a:r>
              <a:rPr lang="en-US" sz="1600" dirty="0"/>
              <a:t>To be eligible, parents/caregivers had to have at least one child in grades 5-12 in public school in Lynnfield.</a:t>
            </a:r>
          </a:p>
          <a:p>
            <a:endParaRPr lang="en-US" sz="1600" dirty="0"/>
          </a:p>
          <a:p>
            <a:r>
              <a:rPr lang="en-US" sz="1600" dirty="0"/>
              <a:t>For most of the 2020-2021 academic year, LPS was operating in </a:t>
            </a:r>
            <a:r>
              <a:rPr lang="en-US" sz="1600" i="1" dirty="0"/>
              <a:t>hybrid</a:t>
            </a:r>
            <a:r>
              <a:rPr lang="en-US" sz="1600" dirty="0"/>
              <a:t> mode due to the COVID-19 pandemic, during which most students attended school two days a week on-site and remotely on other days. This survey was conducted shortly following return to </a:t>
            </a:r>
            <a:r>
              <a:rPr lang="en-US" sz="1600" i="1" dirty="0"/>
              <a:t>full in-person</a:t>
            </a:r>
            <a:r>
              <a:rPr lang="en-US" sz="1600" dirty="0"/>
              <a:t> instruction for all students in the district.</a:t>
            </a:r>
          </a:p>
        </p:txBody>
      </p:sp>
    </p:spTree>
    <p:extLst>
      <p:ext uri="{BB962C8B-B14F-4D97-AF65-F5344CB8AC3E}">
        <p14:creationId xmlns:p14="http://schemas.microsoft.com/office/powerpoint/2010/main" val="220506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F25FFD-BD4F-4B84-BFAD-F8A8A8FEE083}"/>
              </a:ext>
            </a:extLst>
          </p:cNvPr>
          <p:cNvSpPr>
            <a:spLocks noGrp="1"/>
          </p:cNvSpPr>
          <p:nvPr>
            <p:ph type="title"/>
          </p:nvPr>
        </p:nvSpPr>
        <p:spPr/>
        <p:txBody>
          <a:bodyPr>
            <a:normAutofit fontScale="90000"/>
          </a:bodyPr>
          <a:lstStyle/>
          <a:p>
            <a:r>
              <a:rPr lang="en-US" dirty="0"/>
              <a:t>Validity, Data Quality, and Generalizability</a:t>
            </a:r>
          </a:p>
        </p:txBody>
      </p:sp>
      <p:graphicFrame>
        <p:nvGraphicFramePr>
          <p:cNvPr id="12" name="Chart 11">
            <a:extLst>
              <a:ext uri="{FF2B5EF4-FFF2-40B4-BE49-F238E27FC236}">
                <a16:creationId xmlns:a16="http://schemas.microsoft.com/office/drawing/2014/main" id="{CBF0B697-0C32-470F-91AB-D2C3DB1A705F}"/>
              </a:ext>
            </a:extLst>
          </p:cNvPr>
          <p:cNvGraphicFramePr>
            <a:graphicFrameLocks noChangeAspect="1"/>
          </p:cNvGraphicFramePr>
          <p:nvPr/>
        </p:nvGraphicFramePr>
        <p:xfrm>
          <a:off x="8811798" y="3607669"/>
          <a:ext cx="2468880" cy="2463599"/>
        </p:xfrm>
        <a:graphic>
          <a:graphicData uri="http://schemas.openxmlformats.org/drawingml/2006/chart">
            <c:chart xmlns:c="http://schemas.openxmlformats.org/drawingml/2006/chart" xmlns:r="http://schemas.openxmlformats.org/officeDocument/2006/relationships" r:id="rId2"/>
          </a:graphicData>
        </a:graphic>
      </p:graphicFrame>
      <p:sp>
        <p:nvSpPr>
          <p:cNvPr id="17" name="TextBox 16">
            <a:extLst>
              <a:ext uri="{FF2B5EF4-FFF2-40B4-BE49-F238E27FC236}">
                <a16:creationId xmlns:a16="http://schemas.microsoft.com/office/drawing/2014/main" id="{BA42A6C3-FE7D-4ADD-9074-DEB7671D6768}"/>
              </a:ext>
            </a:extLst>
          </p:cNvPr>
          <p:cNvSpPr txBox="1"/>
          <p:nvPr/>
        </p:nvSpPr>
        <p:spPr>
          <a:xfrm>
            <a:off x="1193533" y="1318661"/>
            <a:ext cx="10164278" cy="3785652"/>
          </a:xfrm>
          <a:prstGeom prst="rect">
            <a:avLst/>
          </a:prstGeom>
          <a:noFill/>
        </p:spPr>
        <p:txBody>
          <a:bodyPr wrap="square" rtlCol="0">
            <a:spAutoFit/>
          </a:bodyPr>
          <a:lstStyle/>
          <a:p>
            <a:r>
              <a:rPr lang="en-US" sz="1600" b="1" dirty="0"/>
              <a:t>VALIDITY – Are we measuring what we think we are measuring?</a:t>
            </a:r>
          </a:p>
          <a:p>
            <a:r>
              <a:rPr lang="en-US" sz="1600" dirty="0"/>
              <a:t>The parent/caregiver survey was based on discrete questions and collections of questions that have been used successfully in other projects and in other settings both in Massachusetts and in other regions of the country. </a:t>
            </a:r>
          </a:p>
          <a:p>
            <a:r>
              <a:rPr lang="en-US" sz="1600" dirty="0"/>
              <a:t> </a:t>
            </a:r>
          </a:p>
          <a:p>
            <a:r>
              <a:rPr lang="en-US" sz="1600" b="1" dirty="0"/>
              <a:t>DATA QUALITY – How do we know the results are accurate? </a:t>
            </a:r>
          </a:p>
          <a:p>
            <a:r>
              <a:rPr lang="en-US" sz="1600" dirty="0"/>
              <a:t>Several steps were taken to enhance confidence in the results including:</a:t>
            </a:r>
          </a:p>
          <a:p>
            <a:pPr marL="742950" lvl="1" indent="-285750">
              <a:buFontTx/>
              <a:buChar char="-"/>
            </a:pPr>
            <a:r>
              <a:rPr lang="en-US" sz="1600" dirty="0"/>
              <a:t>Using clear and unambiguous language in the questions and instructions</a:t>
            </a:r>
          </a:p>
          <a:p>
            <a:pPr marL="742950" lvl="1" indent="-285750">
              <a:buFontTx/>
              <a:buChar char="-"/>
            </a:pPr>
            <a:r>
              <a:rPr lang="en-US" sz="1600" dirty="0"/>
              <a:t>Data screening (visual and statistical)</a:t>
            </a:r>
          </a:p>
          <a:p>
            <a:pPr marL="742950" lvl="1" indent="-285750">
              <a:buFontTx/>
              <a:buChar char="-"/>
            </a:pPr>
            <a:r>
              <a:rPr lang="en-US" sz="1600" dirty="0"/>
              <a:t>Identical case analysis</a:t>
            </a:r>
          </a:p>
          <a:p>
            <a:r>
              <a:rPr lang="en-US" sz="1600" dirty="0"/>
              <a:t> </a:t>
            </a:r>
          </a:p>
          <a:p>
            <a:r>
              <a:rPr lang="en-US" sz="1600" b="1" dirty="0"/>
              <a:t>GENERALIZABILITY – Do the results represent everyone or just some people?</a:t>
            </a:r>
          </a:p>
          <a:p>
            <a:r>
              <a:rPr lang="en-US" sz="1600" dirty="0"/>
              <a:t>There were 1,300 students enrolled in LPS in grades 5-12 during the 2020-2021 academic year. Parents/caregivers who took part in the survey reported having 536 children in this grade range. </a:t>
            </a:r>
          </a:p>
          <a:p>
            <a:endParaRPr lang="en-US" sz="1600" dirty="0"/>
          </a:p>
          <a:p>
            <a:r>
              <a:rPr lang="en-US" sz="1600" dirty="0"/>
              <a:t>The results likely represents 41% of all households in Lynnfield with at least one 5-12th grader.</a:t>
            </a:r>
          </a:p>
        </p:txBody>
      </p:sp>
    </p:spTree>
    <p:extLst>
      <p:ext uri="{BB962C8B-B14F-4D97-AF65-F5344CB8AC3E}">
        <p14:creationId xmlns:p14="http://schemas.microsoft.com/office/powerpoint/2010/main" val="4137417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F25FFD-BD4F-4B84-BFAD-F8A8A8FEE083}"/>
              </a:ext>
            </a:extLst>
          </p:cNvPr>
          <p:cNvSpPr>
            <a:spLocks noGrp="1"/>
          </p:cNvSpPr>
          <p:nvPr>
            <p:ph type="title"/>
          </p:nvPr>
        </p:nvSpPr>
        <p:spPr/>
        <p:txBody>
          <a:bodyPr>
            <a:normAutofit fontScale="90000"/>
          </a:bodyPr>
          <a:lstStyle/>
          <a:p>
            <a:r>
              <a:rPr lang="en-US" dirty="0"/>
              <a:t>Demographics</a:t>
            </a:r>
          </a:p>
        </p:txBody>
      </p:sp>
      <p:sp>
        <p:nvSpPr>
          <p:cNvPr id="11" name="TextBox 10">
            <a:extLst>
              <a:ext uri="{FF2B5EF4-FFF2-40B4-BE49-F238E27FC236}">
                <a16:creationId xmlns:a16="http://schemas.microsoft.com/office/drawing/2014/main" id="{45685AA4-7235-4678-9F30-27A93BAAE501}"/>
              </a:ext>
            </a:extLst>
          </p:cNvPr>
          <p:cNvSpPr txBox="1"/>
          <p:nvPr/>
        </p:nvSpPr>
        <p:spPr>
          <a:xfrm>
            <a:off x="911322" y="1238762"/>
            <a:ext cx="10244358" cy="4278094"/>
          </a:xfrm>
          <a:prstGeom prst="rect">
            <a:avLst/>
          </a:prstGeom>
          <a:noFill/>
        </p:spPr>
        <p:txBody>
          <a:bodyPr wrap="square" rtlCol="0">
            <a:spAutoFit/>
          </a:bodyPr>
          <a:lstStyle/>
          <a:p>
            <a:r>
              <a:rPr lang="en-US" sz="1600" b="1" dirty="0"/>
              <a:t>RESPONSE RATE</a:t>
            </a:r>
          </a:p>
          <a:p>
            <a:r>
              <a:rPr lang="en-US" sz="1600" dirty="0"/>
              <a:t>The final analytical sample consisted of 349 parents/caregivers who currently have at least one child in grades 5-12 in LPS.</a:t>
            </a:r>
          </a:p>
          <a:p>
            <a:r>
              <a:rPr lang="en-US" sz="1600" dirty="0"/>
              <a:t> </a:t>
            </a:r>
          </a:p>
          <a:p>
            <a:r>
              <a:rPr lang="en-US" sz="1600" b="1" dirty="0"/>
              <a:t>PARENT/CAREGIVER DEMOGRAPHICS</a:t>
            </a:r>
          </a:p>
          <a:p>
            <a:r>
              <a:rPr lang="en-US" sz="1600" dirty="0"/>
              <a:t>Most parent/caregiver respondents identified as </a:t>
            </a:r>
            <a:r>
              <a:rPr lang="en-US" sz="1600" i="1" dirty="0"/>
              <a:t>White</a:t>
            </a:r>
            <a:r>
              <a:rPr lang="en-US" sz="1600" dirty="0"/>
              <a:t> (82%) </a:t>
            </a:r>
            <a:r>
              <a:rPr lang="en-US" sz="1600" i="1" dirty="0"/>
              <a:t>females</a:t>
            </a:r>
            <a:r>
              <a:rPr lang="en-US" sz="1600" dirty="0"/>
              <a:t> (81%). The race/ethnicity of parent/caregiver respondents matched closely with the demographics of students enrolled in LPS during the 2020-2021 academic year.</a:t>
            </a:r>
          </a:p>
          <a:p>
            <a:r>
              <a:rPr lang="en-US" sz="1600" dirty="0"/>
              <a:t> </a:t>
            </a:r>
          </a:p>
          <a:p>
            <a:r>
              <a:rPr lang="en-US" sz="1600" b="1" dirty="0"/>
              <a:t>OLDEST CHILD GRADE LEVEL AND GENDER</a:t>
            </a:r>
          </a:p>
          <a:p>
            <a:r>
              <a:rPr lang="en-US" sz="1600" dirty="0"/>
              <a:t>Respondents were asked to use their oldest child in grades 5-12 as the </a:t>
            </a:r>
            <a:r>
              <a:rPr lang="en-US" sz="1600" i="1" dirty="0"/>
              <a:t>reference child</a:t>
            </a:r>
            <a:r>
              <a:rPr lang="en-US" sz="1600" dirty="0"/>
              <a:t>. The survey came close to the ideal of having roughly 13% of respondents indicate that their oldest child was in each of the eight grade levels. </a:t>
            </a:r>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Parents/caregivers whose oldest child identifies as either </a:t>
            </a:r>
            <a:r>
              <a:rPr lang="en-US" sz="1600" i="1" dirty="0"/>
              <a:t>female</a:t>
            </a:r>
            <a:r>
              <a:rPr lang="en-US" sz="1600" dirty="0"/>
              <a:t> or </a:t>
            </a:r>
            <a:r>
              <a:rPr lang="en-US" sz="1600" i="1" dirty="0"/>
              <a:t>male</a:t>
            </a:r>
            <a:r>
              <a:rPr lang="en-US" sz="1600" dirty="0"/>
              <a:t> were equally represented.</a:t>
            </a:r>
          </a:p>
        </p:txBody>
      </p:sp>
      <p:graphicFrame>
        <p:nvGraphicFramePr>
          <p:cNvPr id="2" name="Table 3">
            <a:extLst>
              <a:ext uri="{FF2B5EF4-FFF2-40B4-BE49-F238E27FC236}">
                <a16:creationId xmlns:a16="http://schemas.microsoft.com/office/drawing/2014/main" id="{7E5425F6-D777-409C-A90F-EA92B1B13F65}"/>
              </a:ext>
            </a:extLst>
          </p:cNvPr>
          <p:cNvGraphicFramePr>
            <a:graphicFrameLocks noGrp="1"/>
          </p:cNvGraphicFramePr>
          <p:nvPr>
            <p:extLst>
              <p:ext uri="{D42A27DB-BD31-4B8C-83A1-F6EECF244321}">
                <p14:modId xmlns:p14="http://schemas.microsoft.com/office/powerpoint/2010/main" val="4010917508"/>
              </p:ext>
            </p:extLst>
          </p:nvPr>
        </p:nvGraphicFramePr>
        <p:xfrm>
          <a:off x="1969501" y="3856551"/>
          <a:ext cx="8128000" cy="1112520"/>
        </p:xfrm>
        <a:graphic>
          <a:graphicData uri="http://schemas.openxmlformats.org/drawingml/2006/table">
            <a:tbl>
              <a:tblPr firstRow="1" bandRow="1">
                <a:tableStyleId>{21E4AEA4-8DFA-4A89-87EB-49C32662AFE0}</a:tableStyleId>
              </a:tblPr>
              <a:tblGrid>
                <a:gridCol w="1016000">
                  <a:extLst>
                    <a:ext uri="{9D8B030D-6E8A-4147-A177-3AD203B41FA5}">
                      <a16:colId xmlns:a16="http://schemas.microsoft.com/office/drawing/2014/main" val="553685560"/>
                    </a:ext>
                  </a:extLst>
                </a:gridCol>
                <a:gridCol w="1016000">
                  <a:extLst>
                    <a:ext uri="{9D8B030D-6E8A-4147-A177-3AD203B41FA5}">
                      <a16:colId xmlns:a16="http://schemas.microsoft.com/office/drawing/2014/main" val="2194331615"/>
                    </a:ext>
                  </a:extLst>
                </a:gridCol>
                <a:gridCol w="1016000">
                  <a:extLst>
                    <a:ext uri="{9D8B030D-6E8A-4147-A177-3AD203B41FA5}">
                      <a16:colId xmlns:a16="http://schemas.microsoft.com/office/drawing/2014/main" val="1147543257"/>
                    </a:ext>
                  </a:extLst>
                </a:gridCol>
                <a:gridCol w="1016000">
                  <a:extLst>
                    <a:ext uri="{9D8B030D-6E8A-4147-A177-3AD203B41FA5}">
                      <a16:colId xmlns:a16="http://schemas.microsoft.com/office/drawing/2014/main" val="1703353691"/>
                    </a:ext>
                  </a:extLst>
                </a:gridCol>
                <a:gridCol w="1016000">
                  <a:extLst>
                    <a:ext uri="{9D8B030D-6E8A-4147-A177-3AD203B41FA5}">
                      <a16:colId xmlns:a16="http://schemas.microsoft.com/office/drawing/2014/main" val="2930851365"/>
                    </a:ext>
                  </a:extLst>
                </a:gridCol>
                <a:gridCol w="1016000">
                  <a:extLst>
                    <a:ext uri="{9D8B030D-6E8A-4147-A177-3AD203B41FA5}">
                      <a16:colId xmlns:a16="http://schemas.microsoft.com/office/drawing/2014/main" val="2881790466"/>
                    </a:ext>
                  </a:extLst>
                </a:gridCol>
                <a:gridCol w="1016000">
                  <a:extLst>
                    <a:ext uri="{9D8B030D-6E8A-4147-A177-3AD203B41FA5}">
                      <a16:colId xmlns:a16="http://schemas.microsoft.com/office/drawing/2014/main" val="3437221733"/>
                    </a:ext>
                  </a:extLst>
                </a:gridCol>
                <a:gridCol w="1016000">
                  <a:extLst>
                    <a:ext uri="{9D8B030D-6E8A-4147-A177-3AD203B41FA5}">
                      <a16:colId xmlns:a16="http://schemas.microsoft.com/office/drawing/2014/main" val="4205905495"/>
                    </a:ext>
                  </a:extLst>
                </a:gridCol>
              </a:tblGrid>
              <a:tr h="370840">
                <a:tc>
                  <a:txBody>
                    <a:bodyPr/>
                    <a:lstStyle/>
                    <a:p>
                      <a:pPr algn="ctr"/>
                      <a:r>
                        <a:rPr lang="en-US" dirty="0"/>
                        <a:t>5</a:t>
                      </a:r>
                      <a:r>
                        <a:rPr lang="en-US" baseline="30000" dirty="0"/>
                        <a:t>th</a:t>
                      </a:r>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dirty="0"/>
                        <a:t>6</a:t>
                      </a:r>
                      <a:r>
                        <a:rPr lang="en-US" baseline="30000" dirty="0"/>
                        <a:t>th</a:t>
                      </a:r>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dirty="0"/>
                        <a:t>7</a:t>
                      </a:r>
                      <a:r>
                        <a:rPr lang="en-US" baseline="30000" dirty="0"/>
                        <a:t>th</a:t>
                      </a:r>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dirty="0"/>
                        <a:t>8</a:t>
                      </a:r>
                      <a:r>
                        <a:rPr lang="en-US" baseline="30000" dirty="0"/>
                        <a:t>th</a:t>
                      </a:r>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dirty="0"/>
                        <a:t>9</a:t>
                      </a:r>
                      <a:r>
                        <a:rPr lang="en-US" baseline="30000" dirty="0"/>
                        <a:t>th</a:t>
                      </a:r>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dirty="0"/>
                        <a:t>10</a:t>
                      </a:r>
                      <a:r>
                        <a:rPr lang="en-US" baseline="30000" dirty="0"/>
                        <a:t>th</a:t>
                      </a:r>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dirty="0"/>
                        <a:t>11</a:t>
                      </a:r>
                      <a:r>
                        <a:rPr lang="en-US" baseline="30000" dirty="0"/>
                        <a:t>th</a:t>
                      </a:r>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dirty="0"/>
                        <a:t>12</a:t>
                      </a:r>
                      <a:r>
                        <a:rPr lang="en-US" baseline="30000" dirty="0"/>
                        <a:t>th</a:t>
                      </a:r>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2486914059"/>
                  </a:ext>
                </a:extLst>
              </a:tr>
              <a:tr h="370840">
                <a:tc>
                  <a:txBody>
                    <a:bodyPr/>
                    <a:lstStyle/>
                    <a:p>
                      <a:pPr algn="ctr"/>
                      <a:r>
                        <a:rPr lang="en-US" dirty="0"/>
                        <a:t>57</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dirty="0"/>
                        <a:t>47</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dirty="0"/>
                        <a:t>50</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dirty="0"/>
                        <a:t>40</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dirty="0"/>
                        <a:t>33</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dirty="0"/>
                        <a:t>37</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dirty="0"/>
                        <a:t>39</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dirty="0"/>
                        <a:t>46</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48968954"/>
                  </a:ext>
                </a:extLst>
              </a:tr>
              <a:tr h="370840">
                <a:tc>
                  <a:txBody>
                    <a:bodyPr/>
                    <a:lstStyle/>
                    <a:p>
                      <a:pPr algn="ctr"/>
                      <a:r>
                        <a:rPr lang="en-US" dirty="0"/>
                        <a:t>16%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a:t>14%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a:t>14%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a:t>12%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a:t>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a:t>11%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a:t>11%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a:t>13%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52316244"/>
                  </a:ext>
                </a:extLst>
              </a:tr>
            </a:tbl>
          </a:graphicData>
        </a:graphic>
      </p:graphicFrame>
    </p:spTree>
    <p:extLst>
      <p:ext uri="{BB962C8B-B14F-4D97-AF65-F5344CB8AC3E}">
        <p14:creationId xmlns:p14="http://schemas.microsoft.com/office/powerpoint/2010/main" val="2160056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6070363-1676-4927-B5FD-4D9B7DA0DA08}"/>
              </a:ext>
            </a:extLst>
          </p:cNvPr>
          <p:cNvSpPr>
            <a:spLocks noGrp="1"/>
          </p:cNvSpPr>
          <p:nvPr>
            <p:ph type="title"/>
          </p:nvPr>
        </p:nvSpPr>
        <p:spPr/>
        <p:txBody>
          <a:bodyPr>
            <a:normAutofit/>
          </a:bodyPr>
          <a:lstStyle/>
          <a:p>
            <a:r>
              <a:rPr lang="en-US" sz="3000" dirty="0">
                <a:solidFill>
                  <a:schemeClr val="tx1"/>
                </a:solidFill>
              </a:rPr>
              <a:t>Survey Domains and Sub-Domains</a:t>
            </a:r>
          </a:p>
        </p:txBody>
      </p:sp>
      <p:sp>
        <p:nvSpPr>
          <p:cNvPr id="4" name="Rectangle 3">
            <a:extLst>
              <a:ext uri="{FF2B5EF4-FFF2-40B4-BE49-F238E27FC236}">
                <a16:creationId xmlns:a16="http://schemas.microsoft.com/office/drawing/2014/main" id="{504572FB-1A51-4332-B429-FD72D311A7F4}"/>
              </a:ext>
            </a:extLst>
          </p:cNvPr>
          <p:cNvSpPr/>
          <p:nvPr/>
        </p:nvSpPr>
        <p:spPr>
          <a:xfrm>
            <a:off x="497352" y="1125059"/>
            <a:ext cx="1554480" cy="749808"/>
          </a:xfrm>
          <a:prstGeom prst="rect">
            <a:avLst/>
          </a:prstGeom>
          <a:solidFill>
            <a:srgbClr val="0000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Home and Community Life</a:t>
            </a:r>
          </a:p>
        </p:txBody>
      </p:sp>
      <p:sp>
        <p:nvSpPr>
          <p:cNvPr id="21" name="Rectangle 20">
            <a:extLst>
              <a:ext uri="{FF2B5EF4-FFF2-40B4-BE49-F238E27FC236}">
                <a16:creationId xmlns:a16="http://schemas.microsoft.com/office/drawing/2014/main" id="{3746E529-732F-4C3B-B5C3-5B309935B70C}"/>
              </a:ext>
            </a:extLst>
          </p:cNvPr>
          <p:cNvSpPr/>
          <p:nvPr/>
        </p:nvSpPr>
        <p:spPr>
          <a:xfrm>
            <a:off x="2317058" y="1125059"/>
            <a:ext cx="1554480" cy="749808"/>
          </a:xfrm>
          <a:prstGeom prst="rect">
            <a:avLst/>
          </a:prstGeom>
          <a:solidFill>
            <a:srgbClr val="0000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Health and Wellness</a:t>
            </a:r>
          </a:p>
        </p:txBody>
      </p:sp>
      <p:sp>
        <p:nvSpPr>
          <p:cNvPr id="26" name="Rectangle 25">
            <a:extLst>
              <a:ext uri="{FF2B5EF4-FFF2-40B4-BE49-F238E27FC236}">
                <a16:creationId xmlns:a16="http://schemas.microsoft.com/office/drawing/2014/main" id="{D87C6802-57E8-4191-A079-56994BD535E0}"/>
              </a:ext>
            </a:extLst>
          </p:cNvPr>
          <p:cNvSpPr/>
          <p:nvPr/>
        </p:nvSpPr>
        <p:spPr>
          <a:xfrm>
            <a:off x="4136764" y="1125059"/>
            <a:ext cx="1554480" cy="749808"/>
          </a:xfrm>
          <a:prstGeom prst="rect">
            <a:avLst/>
          </a:prstGeom>
          <a:solidFill>
            <a:srgbClr val="0000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Communication</a:t>
            </a:r>
          </a:p>
        </p:txBody>
      </p:sp>
      <p:sp>
        <p:nvSpPr>
          <p:cNvPr id="28" name="Rectangle 27">
            <a:extLst>
              <a:ext uri="{FF2B5EF4-FFF2-40B4-BE49-F238E27FC236}">
                <a16:creationId xmlns:a16="http://schemas.microsoft.com/office/drawing/2014/main" id="{EB9D7B19-75C0-40E3-A4CD-BCF245BE822C}"/>
              </a:ext>
            </a:extLst>
          </p:cNvPr>
          <p:cNvSpPr/>
          <p:nvPr/>
        </p:nvSpPr>
        <p:spPr>
          <a:xfrm>
            <a:off x="5956470" y="1125059"/>
            <a:ext cx="1815241" cy="749808"/>
          </a:xfrm>
          <a:prstGeom prst="rect">
            <a:avLst/>
          </a:prstGeom>
          <a:solidFill>
            <a:srgbClr val="0000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Attitudes and Beliefs</a:t>
            </a:r>
          </a:p>
        </p:txBody>
      </p:sp>
      <p:sp>
        <p:nvSpPr>
          <p:cNvPr id="30" name="Rectangle 29">
            <a:extLst>
              <a:ext uri="{FF2B5EF4-FFF2-40B4-BE49-F238E27FC236}">
                <a16:creationId xmlns:a16="http://schemas.microsoft.com/office/drawing/2014/main" id="{7609E21D-3F2E-445B-B473-6ABB3D13E3E9}"/>
              </a:ext>
            </a:extLst>
          </p:cNvPr>
          <p:cNvSpPr/>
          <p:nvPr/>
        </p:nvSpPr>
        <p:spPr>
          <a:xfrm>
            <a:off x="8036937" y="1125059"/>
            <a:ext cx="1554480" cy="749808"/>
          </a:xfrm>
          <a:prstGeom prst="rect">
            <a:avLst/>
          </a:prstGeom>
          <a:solidFill>
            <a:srgbClr val="0000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Parenting Behaviors</a:t>
            </a:r>
          </a:p>
        </p:txBody>
      </p:sp>
      <p:sp>
        <p:nvSpPr>
          <p:cNvPr id="32" name="Rectangle 31">
            <a:extLst>
              <a:ext uri="{FF2B5EF4-FFF2-40B4-BE49-F238E27FC236}">
                <a16:creationId xmlns:a16="http://schemas.microsoft.com/office/drawing/2014/main" id="{7ACC17DE-B892-4841-8D13-52B2CE453661}"/>
              </a:ext>
            </a:extLst>
          </p:cNvPr>
          <p:cNvSpPr/>
          <p:nvPr/>
        </p:nvSpPr>
        <p:spPr>
          <a:xfrm>
            <a:off x="9856645" y="1125059"/>
            <a:ext cx="1554480" cy="749808"/>
          </a:xfrm>
          <a:prstGeom prst="rect">
            <a:avLst/>
          </a:prstGeom>
          <a:solidFill>
            <a:srgbClr val="0000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Prevention and Support</a:t>
            </a:r>
          </a:p>
        </p:txBody>
      </p:sp>
      <p:sp>
        <p:nvSpPr>
          <p:cNvPr id="25" name="Rectangle 24">
            <a:extLst>
              <a:ext uri="{FF2B5EF4-FFF2-40B4-BE49-F238E27FC236}">
                <a16:creationId xmlns:a16="http://schemas.microsoft.com/office/drawing/2014/main" id="{ED7516F2-8C50-4197-9B5D-BCD77FF82F21}"/>
              </a:ext>
            </a:extLst>
          </p:cNvPr>
          <p:cNvSpPr/>
          <p:nvPr/>
        </p:nvSpPr>
        <p:spPr>
          <a:xfrm>
            <a:off x="5952055" y="1994623"/>
            <a:ext cx="1819656" cy="54864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Acceptability of Youth Substance Use</a:t>
            </a:r>
          </a:p>
        </p:txBody>
      </p:sp>
      <p:sp>
        <p:nvSpPr>
          <p:cNvPr id="34" name="Rectangle 33">
            <a:extLst>
              <a:ext uri="{FF2B5EF4-FFF2-40B4-BE49-F238E27FC236}">
                <a16:creationId xmlns:a16="http://schemas.microsoft.com/office/drawing/2014/main" id="{1386E9F0-8302-45B8-AEC1-2EEE76F3DCDB}"/>
              </a:ext>
            </a:extLst>
          </p:cNvPr>
          <p:cNvSpPr/>
          <p:nvPr/>
        </p:nvSpPr>
        <p:spPr>
          <a:xfrm>
            <a:off x="497352" y="1987204"/>
            <a:ext cx="1554480" cy="5428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Community Protective Factors</a:t>
            </a:r>
          </a:p>
        </p:txBody>
      </p:sp>
      <p:sp>
        <p:nvSpPr>
          <p:cNvPr id="35" name="Rectangle 34">
            <a:extLst>
              <a:ext uri="{FF2B5EF4-FFF2-40B4-BE49-F238E27FC236}">
                <a16:creationId xmlns:a16="http://schemas.microsoft.com/office/drawing/2014/main" id="{E80B2062-4A53-4A54-929B-0F7E312EB2C3}"/>
              </a:ext>
            </a:extLst>
          </p:cNvPr>
          <p:cNvSpPr/>
          <p:nvPr/>
        </p:nvSpPr>
        <p:spPr>
          <a:xfrm>
            <a:off x="497352" y="2701953"/>
            <a:ext cx="1554480" cy="54289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Home Protective Factors</a:t>
            </a:r>
          </a:p>
        </p:txBody>
      </p:sp>
      <p:sp>
        <p:nvSpPr>
          <p:cNvPr id="38" name="Rectangle 37">
            <a:extLst>
              <a:ext uri="{FF2B5EF4-FFF2-40B4-BE49-F238E27FC236}">
                <a16:creationId xmlns:a16="http://schemas.microsoft.com/office/drawing/2014/main" id="{6EFFEBCD-ACAD-4E18-BAFF-18A8A1627FE5}"/>
              </a:ext>
            </a:extLst>
          </p:cNvPr>
          <p:cNvSpPr/>
          <p:nvPr/>
        </p:nvSpPr>
        <p:spPr>
          <a:xfrm>
            <a:off x="2317058" y="1996798"/>
            <a:ext cx="1554480" cy="3181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Areas of Concern</a:t>
            </a:r>
          </a:p>
        </p:txBody>
      </p:sp>
      <p:sp>
        <p:nvSpPr>
          <p:cNvPr id="42" name="Rectangle 41">
            <a:extLst>
              <a:ext uri="{FF2B5EF4-FFF2-40B4-BE49-F238E27FC236}">
                <a16:creationId xmlns:a16="http://schemas.microsoft.com/office/drawing/2014/main" id="{0548D3AB-6BEC-4250-B40D-7A2768309134}"/>
              </a:ext>
            </a:extLst>
          </p:cNvPr>
          <p:cNvSpPr/>
          <p:nvPr/>
        </p:nvSpPr>
        <p:spPr>
          <a:xfrm>
            <a:off x="4122239" y="3682642"/>
            <a:ext cx="1554480" cy="74900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Discussions About Health and Wellness</a:t>
            </a:r>
          </a:p>
        </p:txBody>
      </p:sp>
      <p:sp>
        <p:nvSpPr>
          <p:cNvPr id="44" name="Rectangle 43">
            <a:extLst>
              <a:ext uri="{FF2B5EF4-FFF2-40B4-BE49-F238E27FC236}">
                <a16:creationId xmlns:a16="http://schemas.microsoft.com/office/drawing/2014/main" id="{04924FF5-9816-45A3-8884-E6BDB05295C7}"/>
              </a:ext>
            </a:extLst>
          </p:cNvPr>
          <p:cNvSpPr/>
          <p:nvPr/>
        </p:nvSpPr>
        <p:spPr>
          <a:xfrm>
            <a:off x="4122239" y="4552030"/>
            <a:ext cx="1554480" cy="32712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Safety Strategies</a:t>
            </a:r>
          </a:p>
        </p:txBody>
      </p:sp>
      <p:sp>
        <p:nvSpPr>
          <p:cNvPr id="46" name="Rectangle 45">
            <a:extLst>
              <a:ext uri="{FF2B5EF4-FFF2-40B4-BE49-F238E27FC236}">
                <a16:creationId xmlns:a16="http://schemas.microsoft.com/office/drawing/2014/main" id="{820C1DC4-65C7-463B-B5F9-A618198ED25A}"/>
              </a:ext>
            </a:extLst>
          </p:cNvPr>
          <p:cNvSpPr/>
          <p:nvPr/>
        </p:nvSpPr>
        <p:spPr>
          <a:xfrm>
            <a:off x="4122239" y="1978832"/>
            <a:ext cx="1554480" cy="73152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Discussions About Substance Use with Child</a:t>
            </a:r>
          </a:p>
        </p:txBody>
      </p:sp>
      <p:sp>
        <p:nvSpPr>
          <p:cNvPr id="47" name="Rectangle 46">
            <a:extLst>
              <a:ext uri="{FF2B5EF4-FFF2-40B4-BE49-F238E27FC236}">
                <a16:creationId xmlns:a16="http://schemas.microsoft.com/office/drawing/2014/main" id="{746BE21C-5055-42E1-8EF3-4504AC4C4B0C}"/>
              </a:ext>
            </a:extLst>
          </p:cNvPr>
          <p:cNvSpPr/>
          <p:nvPr/>
        </p:nvSpPr>
        <p:spPr>
          <a:xfrm>
            <a:off x="9854434" y="1968502"/>
            <a:ext cx="1554480" cy="5394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Prevention Supports</a:t>
            </a:r>
          </a:p>
        </p:txBody>
      </p:sp>
      <p:sp>
        <p:nvSpPr>
          <p:cNvPr id="48" name="Rectangle 47">
            <a:extLst>
              <a:ext uri="{FF2B5EF4-FFF2-40B4-BE49-F238E27FC236}">
                <a16:creationId xmlns:a16="http://schemas.microsoft.com/office/drawing/2014/main" id="{9875C12E-CA74-42A9-9977-73FF7D717883}"/>
              </a:ext>
            </a:extLst>
          </p:cNvPr>
          <p:cNvSpPr/>
          <p:nvPr/>
        </p:nvSpPr>
        <p:spPr>
          <a:xfrm>
            <a:off x="9854434" y="2692602"/>
            <a:ext cx="1554480" cy="53949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Youth Health Information</a:t>
            </a:r>
          </a:p>
        </p:txBody>
      </p:sp>
      <p:sp>
        <p:nvSpPr>
          <p:cNvPr id="51" name="Rectangle 50">
            <a:extLst>
              <a:ext uri="{FF2B5EF4-FFF2-40B4-BE49-F238E27FC236}">
                <a16:creationId xmlns:a16="http://schemas.microsoft.com/office/drawing/2014/main" id="{344F4DC2-35C3-46BD-8A05-B30FB6264189}"/>
              </a:ext>
            </a:extLst>
          </p:cNvPr>
          <p:cNvSpPr/>
          <p:nvPr/>
        </p:nvSpPr>
        <p:spPr>
          <a:xfrm>
            <a:off x="5952055" y="3850186"/>
            <a:ext cx="1819656" cy="7315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Consequences for Youth Substance Use (Police-Involved)</a:t>
            </a:r>
          </a:p>
        </p:txBody>
      </p:sp>
      <p:sp>
        <p:nvSpPr>
          <p:cNvPr id="53" name="Rectangle 52">
            <a:extLst>
              <a:ext uri="{FF2B5EF4-FFF2-40B4-BE49-F238E27FC236}">
                <a16:creationId xmlns:a16="http://schemas.microsoft.com/office/drawing/2014/main" id="{35A237C4-DFA9-4776-84C2-125F06680452}"/>
              </a:ext>
            </a:extLst>
          </p:cNvPr>
          <p:cNvSpPr/>
          <p:nvPr/>
        </p:nvSpPr>
        <p:spPr>
          <a:xfrm>
            <a:off x="5952055" y="2677152"/>
            <a:ext cx="1819656" cy="5394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Feelings About Youth Substance Use</a:t>
            </a:r>
          </a:p>
        </p:txBody>
      </p:sp>
      <p:sp>
        <p:nvSpPr>
          <p:cNvPr id="54" name="Rectangle 53">
            <a:extLst>
              <a:ext uri="{FF2B5EF4-FFF2-40B4-BE49-F238E27FC236}">
                <a16:creationId xmlns:a16="http://schemas.microsoft.com/office/drawing/2014/main" id="{81335867-465D-4BB6-8F36-8259233D883E}"/>
              </a:ext>
            </a:extLst>
          </p:cNvPr>
          <p:cNvSpPr/>
          <p:nvPr/>
        </p:nvSpPr>
        <p:spPr>
          <a:xfrm>
            <a:off x="5952055" y="3350537"/>
            <a:ext cx="1819656"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Community Culture</a:t>
            </a:r>
          </a:p>
        </p:txBody>
      </p:sp>
      <p:sp>
        <p:nvSpPr>
          <p:cNvPr id="55" name="Rectangle 54">
            <a:extLst>
              <a:ext uri="{FF2B5EF4-FFF2-40B4-BE49-F238E27FC236}">
                <a16:creationId xmlns:a16="http://schemas.microsoft.com/office/drawing/2014/main" id="{924D3723-636A-4985-9980-F042BDD895AE}"/>
              </a:ext>
            </a:extLst>
          </p:cNvPr>
          <p:cNvSpPr/>
          <p:nvPr/>
        </p:nvSpPr>
        <p:spPr>
          <a:xfrm>
            <a:off x="5952055" y="4715594"/>
            <a:ext cx="1819656" cy="7315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Consequences for Youth Substance Use</a:t>
            </a:r>
          </a:p>
          <a:p>
            <a:pPr algn="ctr"/>
            <a:r>
              <a:rPr lang="en-US" sz="1400" dirty="0">
                <a:solidFill>
                  <a:schemeClr val="bg1"/>
                </a:solidFill>
              </a:rPr>
              <a:t>(School-Involved)</a:t>
            </a:r>
          </a:p>
        </p:txBody>
      </p:sp>
      <p:sp>
        <p:nvSpPr>
          <p:cNvPr id="23" name="Rectangle 22">
            <a:extLst>
              <a:ext uri="{FF2B5EF4-FFF2-40B4-BE49-F238E27FC236}">
                <a16:creationId xmlns:a16="http://schemas.microsoft.com/office/drawing/2014/main" id="{04E8AF02-D58C-4185-8CB6-12D7236C5FD0}"/>
              </a:ext>
            </a:extLst>
          </p:cNvPr>
          <p:cNvSpPr/>
          <p:nvPr/>
        </p:nvSpPr>
        <p:spPr>
          <a:xfrm>
            <a:off x="9854434" y="3416702"/>
            <a:ext cx="1554480" cy="53949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Youth Health </a:t>
            </a:r>
            <a:br>
              <a:rPr lang="en-US" sz="1400" dirty="0">
                <a:solidFill>
                  <a:schemeClr val="bg1"/>
                </a:solidFill>
              </a:rPr>
            </a:br>
            <a:r>
              <a:rPr lang="en-US" sz="1400" dirty="0">
                <a:solidFill>
                  <a:schemeClr val="bg1"/>
                </a:solidFill>
              </a:rPr>
              <a:t>and Wellness</a:t>
            </a:r>
          </a:p>
        </p:txBody>
      </p:sp>
      <p:sp>
        <p:nvSpPr>
          <p:cNvPr id="24" name="Rectangle 23">
            <a:extLst>
              <a:ext uri="{FF2B5EF4-FFF2-40B4-BE49-F238E27FC236}">
                <a16:creationId xmlns:a16="http://schemas.microsoft.com/office/drawing/2014/main" id="{D119CAB6-4D81-43B1-BC7E-87A9D091CFD9}"/>
              </a:ext>
            </a:extLst>
          </p:cNvPr>
          <p:cNvSpPr/>
          <p:nvPr/>
        </p:nvSpPr>
        <p:spPr>
          <a:xfrm>
            <a:off x="8036936" y="1976875"/>
            <a:ext cx="1554480" cy="5394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Monitoring and Supervision</a:t>
            </a:r>
          </a:p>
        </p:txBody>
      </p:sp>
      <p:sp>
        <p:nvSpPr>
          <p:cNvPr id="27" name="Rectangle 26">
            <a:extLst>
              <a:ext uri="{FF2B5EF4-FFF2-40B4-BE49-F238E27FC236}">
                <a16:creationId xmlns:a16="http://schemas.microsoft.com/office/drawing/2014/main" id="{73689EF1-A818-4D0F-A25D-2D74EA968213}"/>
              </a:ext>
            </a:extLst>
          </p:cNvPr>
          <p:cNvSpPr/>
          <p:nvPr/>
        </p:nvSpPr>
        <p:spPr>
          <a:xfrm>
            <a:off x="4122239" y="2830737"/>
            <a:ext cx="155448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Discussions About Substance Use with Adults</a:t>
            </a:r>
          </a:p>
        </p:txBody>
      </p:sp>
      <p:sp>
        <p:nvSpPr>
          <p:cNvPr id="29" name="Rectangle 28">
            <a:extLst>
              <a:ext uri="{FF2B5EF4-FFF2-40B4-BE49-F238E27FC236}">
                <a16:creationId xmlns:a16="http://schemas.microsoft.com/office/drawing/2014/main" id="{AC346B34-DCAE-427C-B232-E3E64E899572}"/>
              </a:ext>
            </a:extLst>
          </p:cNvPr>
          <p:cNvSpPr/>
          <p:nvPr/>
        </p:nvSpPr>
        <p:spPr>
          <a:xfrm>
            <a:off x="8035832" y="2657001"/>
            <a:ext cx="1554480" cy="5394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solidFill>
                  <a:schemeClr val="bg1"/>
                </a:solidFill>
              </a:rPr>
              <a:t>Access to Substances</a:t>
            </a:r>
          </a:p>
        </p:txBody>
      </p:sp>
      <p:sp>
        <p:nvSpPr>
          <p:cNvPr id="31" name="Rectangle 30">
            <a:extLst>
              <a:ext uri="{FF2B5EF4-FFF2-40B4-BE49-F238E27FC236}">
                <a16:creationId xmlns:a16="http://schemas.microsoft.com/office/drawing/2014/main" id="{64D73AC0-30D8-4246-95CB-F031AA97D755}"/>
              </a:ext>
            </a:extLst>
          </p:cNvPr>
          <p:cNvSpPr/>
          <p:nvPr/>
        </p:nvSpPr>
        <p:spPr>
          <a:xfrm>
            <a:off x="497352" y="4904221"/>
            <a:ext cx="182880" cy="18288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00" dirty="0">
              <a:solidFill>
                <a:schemeClr val="bg1"/>
              </a:solidFill>
            </a:endParaRPr>
          </a:p>
        </p:txBody>
      </p:sp>
      <p:sp>
        <p:nvSpPr>
          <p:cNvPr id="2" name="TextBox 1">
            <a:extLst>
              <a:ext uri="{FF2B5EF4-FFF2-40B4-BE49-F238E27FC236}">
                <a16:creationId xmlns:a16="http://schemas.microsoft.com/office/drawing/2014/main" id="{64BB7144-E075-4D64-BB4A-DE5FE1B0A239}"/>
              </a:ext>
            </a:extLst>
          </p:cNvPr>
          <p:cNvSpPr txBox="1"/>
          <p:nvPr/>
        </p:nvSpPr>
        <p:spPr>
          <a:xfrm>
            <a:off x="684585" y="4857161"/>
            <a:ext cx="1554480" cy="1015663"/>
          </a:xfrm>
          <a:prstGeom prst="rect">
            <a:avLst/>
          </a:prstGeom>
          <a:noFill/>
        </p:spPr>
        <p:txBody>
          <a:bodyPr wrap="square" rtlCol="0">
            <a:spAutoFit/>
          </a:bodyPr>
          <a:lstStyle/>
          <a:p>
            <a:r>
              <a:rPr lang="en-US" sz="1200" dirty="0"/>
              <a:t>Higher (Strengths)</a:t>
            </a:r>
          </a:p>
          <a:p>
            <a:br>
              <a:rPr lang="en-US" sz="600" dirty="0"/>
            </a:br>
            <a:r>
              <a:rPr lang="en-US" sz="1200" dirty="0"/>
              <a:t>Middle</a:t>
            </a:r>
          </a:p>
          <a:p>
            <a:br>
              <a:rPr lang="en-US" sz="600" dirty="0"/>
            </a:br>
            <a:r>
              <a:rPr lang="en-US" sz="1200" dirty="0"/>
              <a:t>Lower (Opportunities)</a:t>
            </a:r>
          </a:p>
          <a:p>
            <a:endParaRPr lang="en-US" sz="1200" dirty="0"/>
          </a:p>
        </p:txBody>
      </p:sp>
      <p:sp>
        <p:nvSpPr>
          <p:cNvPr id="36" name="Rectangle 35">
            <a:extLst>
              <a:ext uri="{FF2B5EF4-FFF2-40B4-BE49-F238E27FC236}">
                <a16:creationId xmlns:a16="http://schemas.microsoft.com/office/drawing/2014/main" id="{BB3B3CD4-9B33-4FAA-BC4A-14011B15EE56}"/>
              </a:ext>
            </a:extLst>
          </p:cNvPr>
          <p:cNvSpPr/>
          <p:nvPr/>
        </p:nvSpPr>
        <p:spPr>
          <a:xfrm>
            <a:off x="497352" y="5192116"/>
            <a:ext cx="182880" cy="1828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00" dirty="0">
              <a:solidFill>
                <a:schemeClr val="bg1"/>
              </a:solidFill>
            </a:endParaRPr>
          </a:p>
        </p:txBody>
      </p:sp>
      <p:sp>
        <p:nvSpPr>
          <p:cNvPr id="37" name="Rectangle 36">
            <a:extLst>
              <a:ext uri="{FF2B5EF4-FFF2-40B4-BE49-F238E27FC236}">
                <a16:creationId xmlns:a16="http://schemas.microsoft.com/office/drawing/2014/main" id="{698EF91A-B960-48B6-960A-52F13B94EAE9}"/>
              </a:ext>
            </a:extLst>
          </p:cNvPr>
          <p:cNvSpPr/>
          <p:nvPr/>
        </p:nvSpPr>
        <p:spPr>
          <a:xfrm>
            <a:off x="497352" y="5480470"/>
            <a:ext cx="182880" cy="1828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00" dirty="0">
              <a:solidFill>
                <a:schemeClr val="bg1"/>
              </a:solidFill>
            </a:endParaRPr>
          </a:p>
        </p:txBody>
      </p:sp>
      <p:sp>
        <p:nvSpPr>
          <p:cNvPr id="5" name="TextBox 4">
            <a:extLst>
              <a:ext uri="{FF2B5EF4-FFF2-40B4-BE49-F238E27FC236}">
                <a16:creationId xmlns:a16="http://schemas.microsoft.com/office/drawing/2014/main" id="{C333F3FE-EE10-41A1-8D07-E46B454240F2}"/>
              </a:ext>
            </a:extLst>
          </p:cNvPr>
          <p:cNvSpPr txBox="1"/>
          <p:nvPr/>
        </p:nvSpPr>
        <p:spPr>
          <a:xfrm>
            <a:off x="409249" y="4581706"/>
            <a:ext cx="1357574" cy="276999"/>
          </a:xfrm>
          <a:prstGeom prst="rect">
            <a:avLst/>
          </a:prstGeom>
          <a:noFill/>
        </p:spPr>
        <p:txBody>
          <a:bodyPr wrap="square" rtlCol="0">
            <a:spAutoFit/>
          </a:bodyPr>
          <a:lstStyle/>
          <a:p>
            <a:r>
              <a:rPr lang="en-US" sz="1200" b="1" u="sng" dirty="0"/>
              <a:t>Color Legend</a:t>
            </a:r>
          </a:p>
        </p:txBody>
      </p:sp>
    </p:spTree>
    <p:extLst>
      <p:ext uri="{BB962C8B-B14F-4D97-AF65-F5344CB8AC3E}">
        <p14:creationId xmlns:p14="http://schemas.microsoft.com/office/powerpoint/2010/main" val="258621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1" grpId="0" animBg="1"/>
      <p:bldP spid="26" grpId="0" animBg="1"/>
      <p:bldP spid="28" grpId="0" animBg="1"/>
      <p:bldP spid="30" grpId="0" animBg="1"/>
      <p:bldP spid="32" grpId="0" animBg="1"/>
      <p:bldP spid="25" grpId="0" animBg="1"/>
      <p:bldP spid="34" grpId="0" animBg="1"/>
      <p:bldP spid="35" grpId="0" animBg="1"/>
      <p:bldP spid="38" grpId="0" animBg="1"/>
      <p:bldP spid="42" grpId="0" animBg="1"/>
      <p:bldP spid="44" grpId="0" animBg="1"/>
      <p:bldP spid="46" grpId="0" animBg="1"/>
      <p:bldP spid="47" grpId="0" animBg="1"/>
      <p:bldP spid="48" grpId="0" animBg="1"/>
      <p:bldP spid="51" grpId="0" animBg="1"/>
      <p:bldP spid="53" grpId="0" animBg="1"/>
      <p:bldP spid="54" grpId="0" animBg="1"/>
      <p:bldP spid="55" grpId="0" animBg="1"/>
      <p:bldP spid="23" grpId="0" animBg="1"/>
      <p:bldP spid="24" grpId="0" animBg="1"/>
      <p:bldP spid="27" grpId="0" animBg="1"/>
      <p:bldP spid="2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2D0074CB-9262-41BF-B72A-25CD24AE17FD}"/>
              </a:ext>
            </a:extLst>
          </p:cNvPr>
          <p:cNvGraphicFramePr>
            <a:graphicFrameLocks noGrp="1"/>
          </p:cNvGraphicFramePr>
          <p:nvPr>
            <p:ph idx="1"/>
            <p:extLst>
              <p:ext uri="{D42A27DB-BD31-4B8C-83A1-F6EECF244321}">
                <p14:modId xmlns:p14="http://schemas.microsoft.com/office/powerpoint/2010/main" val="408338981"/>
              </p:ext>
            </p:extLst>
          </p:nvPr>
        </p:nvGraphicFramePr>
        <p:xfrm>
          <a:off x="1096963" y="1228725"/>
          <a:ext cx="10058400" cy="4640263"/>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a:extLst>
              <a:ext uri="{FF2B5EF4-FFF2-40B4-BE49-F238E27FC236}">
                <a16:creationId xmlns:a16="http://schemas.microsoft.com/office/drawing/2014/main" id="{44848B35-E825-4046-B33D-130AC1D14651}"/>
              </a:ext>
            </a:extLst>
          </p:cNvPr>
          <p:cNvSpPr>
            <a:spLocks noGrp="1"/>
          </p:cNvSpPr>
          <p:nvPr>
            <p:ph type="title"/>
          </p:nvPr>
        </p:nvSpPr>
        <p:spPr/>
        <p:txBody>
          <a:bodyPr>
            <a:normAutofit fontScale="90000"/>
          </a:bodyPr>
          <a:lstStyle/>
          <a:p>
            <a:r>
              <a:rPr lang="en-US" dirty="0"/>
              <a:t>Areas of Concern Among Parents/Caregivers</a:t>
            </a:r>
          </a:p>
        </p:txBody>
      </p:sp>
      <p:sp>
        <p:nvSpPr>
          <p:cNvPr id="7" name="TextBox 6">
            <a:extLst>
              <a:ext uri="{FF2B5EF4-FFF2-40B4-BE49-F238E27FC236}">
                <a16:creationId xmlns:a16="http://schemas.microsoft.com/office/drawing/2014/main" id="{4A37D5B4-5C4D-4CD3-98AE-DCBE5F5A19C0}"/>
              </a:ext>
            </a:extLst>
          </p:cNvPr>
          <p:cNvSpPr txBox="1"/>
          <p:nvPr/>
        </p:nvSpPr>
        <p:spPr>
          <a:xfrm>
            <a:off x="0" y="6389384"/>
            <a:ext cx="11675442" cy="276999"/>
          </a:xfrm>
          <a:prstGeom prst="rect">
            <a:avLst/>
          </a:prstGeom>
          <a:noFill/>
        </p:spPr>
        <p:txBody>
          <a:bodyPr wrap="square" rtlCol="0">
            <a:spAutoFit/>
          </a:bodyPr>
          <a:lstStyle/>
          <a:p>
            <a:r>
              <a:rPr lang="en-US" sz="1200" dirty="0">
                <a:solidFill>
                  <a:schemeClr val="bg1"/>
                </a:solidFill>
              </a:rPr>
              <a:t>Each line represents an individual question from the survey using a 5-point scale that ranges between a mean score of 1.00 (Not an Issue) to 5.00 (Severe Issue).</a:t>
            </a:r>
          </a:p>
        </p:txBody>
      </p:sp>
    </p:spTree>
    <p:extLst>
      <p:ext uri="{BB962C8B-B14F-4D97-AF65-F5344CB8AC3E}">
        <p14:creationId xmlns:p14="http://schemas.microsoft.com/office/powerpoint/2010/main" val="2317081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F25FFD-BD4F-4B84-BFAD-F8A8A8FEE083}"/>
              </a:ext>
            </a:extLst>
          </p:cNvPr>
          <p:cNvSpPr>
            <a:spLocks noGrp="1"/>
          </p:cNvSpPr>
          <p:nvPr>
            <p:ph type="title"/>
          </p:nvPr>
        </p:nvSpPr>
        <p:spPr/>
        <p:txBody>
          <a:bodyPr>
            <a:normAutofit fontScale="90000"/>
          </a:bodyPr>
          <a:lstStyle/>
          <a:p>
            <a:r>
              <a:rPr lang="en-US" dirty="0"/>
              <a:t>Strengths</a:t>
            </a:r>
          </a:p>
        </p:txBody>
      </p:sp>
      <p:sp>
        <p:nvSpPr>
          <p:cNvPr id="15" name="TextBox 14">
            <a:extLst>
              <a:ext uri="{FF2B5EF4-FFF2-40B4-BE49-F238E27FC236}">
                <a16:creationId xmlns:a16="http://schemas.microsoft.com/office/drawing/2014/main" id="{F49C43C6-7A05-4DC6-8197-4F97D63FBC3C}"/>
              </a:ext>
            </a:extLst>
          </p:cNvPr>
          <p:cNvSpPr txBox="1"/>
          <p:nvPr/>
        </p:nvSpPr>
        <p:spPr>
          <a:xfrm>
            <a:off x="0" y="6389384"/>
            <a:ext cx="11675442" cy="461665"/>
          </a:xfrm>
          <a:prstGeom prst="rect">
            <a:avLst/>
          </a:prstGeom>
          <a:noFill/>
        </p:spPr>
        <p:txBody>
          <a:bodyPr wrap="square" rtlCol="0">
            <a:spAutoFit/>
          </a:bodyPr>
          <a:lstStyle/>
          <a:p>
            <a:r>
              <a:rPr lang="en-US" sz="1200" dirty="0">
                <a:solidFill>
                  <a:schemeClr val="bg1"/>
                </a:solidFill>
              </a:rPr>
              <a:t>Each line represents an individual question from the survey using a 5-point scale that ranges between a mean score of 1.00 to 5.00. Scales included Never (1.00) to Very Often (5.00) and Strongly Disagree (1.00) to Strongly Agree (5.00).</a:t>
            </a:r>
          </a:p>
        </p:txBody>
      </p:sp>
      <p:sp>
        <p:nvSpPr>
          <p:cNvPr id="16" name="TextBox 15">
            <a:extLst>
              <a:ext uri="{FF2B5EF4-FFF2-40B4-BE49-F238E27FC236}">
                <a16:creationId xmlns:a16="http://schemas.microsoft.com/office/drawing/2014/main" id="{EE98FD20-E727-47E8-98E9-5E6A86F67596}"/>
              </a:ext>
            </a:extLst>
          </p:cNvPr>
          <p:cNvSpPr txBox="1"/>
          <p:nvPr/>
        </p:nvSpPr>
        <p:spPr>
          <a:xfrm>
            <a:off x="1007781" y="1318661"/>
            <a:ext cx="10147899" cy="584775"/>
          </a:xfrm>
          <a:prstGeom prst="rect">
            <a:avLst/>
          </a:prstGeom>
          <a:noFill/>
        </p:spPr>
        <p:txBody>
          <a:bodyPr wrap="square" rtlCol="0">
            <a:spAutoFit/>
          </a:bodyPr>
          <a:lstStyle/>
          <a:p>
            <a:r>
              <a:rPr lang="en-US" sz="1600" dirty="0"/>
              <a:t>Individual questions in the survey measuring </a:t>
            </a:r>
            <a:r>
              <a:rPr lang="en-US" sz="1600" cap="all" dirty="0">
                <a:solidFill>
                  <a:srgbClr val="00B050"/>
                </a:solidFill>
              </a:rPr>
              <a:t>Parenting behaviors</a:t>
            </a:r>
            <a:r>
              <a:rPr lang="en-US" sz="1600" cap="all" dirty="0">
                <a:solidFill>
                  <a:srgbClr val="002060"/>
                </a:solidFill>
              </a:rPr>
              <a:t>, </a:t>
            </a:r>
            <a:r>
              <a:rPr lang="en-US" sz="1600" cap="all" dirty="0">
                <a:solidFill>
                  <a:srgbClr val="00B050"/>
                </a:solidFill>
              </a:rPr>
              <a:t>home protective factors</a:t>
            </a:r>
            <a:r>
              <a:rPr lang="en-US" sz="1600" cap="all" dirty="0">
                <a:solidFill>
                  <a:srgbClr val="002060"/>
                </a:solidFill>
              </a:rPr>
              <a:t>, </a:t>
            </a:r>
            <a:r>
              <a:rPr lang="en-US" sz="1600" cap="all" dirty="0">
                <a:solidFill>
                  <a:srgbClr val="00B050"/>
                </a:solidFill>
              </a:rPr>
              <a:t>and </a:t>
            </a:r>
            <a:br>
              <a:rPr lang="en-US" sz="1600" cap="all" dirty="0">
                <a:solidFill>
                  <a:srgbClr val="00B050"/>
                </a:solidFill>
              </a:rPr>
            </a:br>
            <a:r>
              <a:rPr lang="en-US" sz="1600" cap="all" dirty="0">
                <a:solidFill>
                  <a:srgbClr val="00B050"/>
                </a:solidFill>
              </a:rPr>
              <a:t>low acceptability of youth substance use</a:t>
            </a:r>
            <a:r>
              <a:rPr lang="en-US" sz="1600" dirty="0"/>
              <a:t> clustered at the higher end of the rating scale.</a:t>
            </a:r>
            <a:endParaRPr lang="en-US" dirty="0"/>
          </a:p>
        </p:txBody>
      </p:sp>
      <p:graphicFrame>
        <p:nvGraphicFramePr>
          <p:cNvPr id="6" name="Table 5">
            <a:extLst>
              <a:ext uri="{FF2B5EF4-FFF2-40B4-BE49-F238E27FC236}">
                <a16:creationId xmlns:a16="http://schemas.microsoft.com/office/drawing/2014/main" id="{70E75542-A615-4C3E-8AEF-F8BE40049BB8}"/>
              </a:ext>
            </a:extLst>
          </p:cNvPr>
          <p:cNvGraphicFramePr>
            <a:graphicFrameLocks noGrp="1"/>
          </p:cNvGraphicFramePr>
          <p:nvPr>
            <p:extLst>
              <p:ext uri="{D42A27DB-BD31-4B8C-83A1-F6EECF244321}">
                <p14:modId xmlns:p14="http://schemas.microsoft.com/office/powerpoint/2010/main" val="4123039809"/>
              </p:ext>
            </p:extLst>
          </p:nvPr>
        </p:nvGraphicFramePr>
        <p:xfrm>
          <a:off x="1096963" y="2015330"/>
          <a:ext cx="10058400" cy="3474716"/>
        </p:xfrm>
        <a:graphic>
          <a:graphicData uri="http://schemas.openxmlformats.org/drawingml/2006/table">
            <a:tbl>
              <a:tblPr firstRow="1" firstCol="1" bandRow="1">
                <a:tableStyleId>{5DA37D80-6434-44D0-A028-1B22A696006F}</a:tableStyleId>
              </a:tblPr>
              <a:tblGrid>
                <a:gridCol w="5345782">
                  <a:extLst>
                    <a:ext uri="{9D8B030D-6E8A-4147-A177-3AD203B41FA5}">
                      <a16:colId xmlns:a16="http://schemas.microsoft.com/office/drawing/2014/main" val="3588525563"/>
                    </a:ext>
                  </a:extLst>
                </a:gridCol>
                <a:gridCol w="2852257">
                  <a:extLst>
                    <a:ext uri="{9D8B030D-6E8A-4147-A177-3AD203B41FA5}">
                      <a16:colId xmlns:a16="http://schemas.microsoft.com/office/drawing/2014/main" val="3645503810"/>
                    </a:ext>
                  </a:extLst>
                </a:gridCol>
                <a:gridCol w="1860361">
                  <a:extLst>
                    <a:ext uri="{9D8B030D-6E8A-4147-A177-3AD203B41FA5}">
                      <a16:colId xmlns:a16="http://schemas.microsoft.com/office/drawing/2014/main" val="3668228761"/>
                    </a:ext>
                  </a:extLst>
                </a:gridCol>
              </a:tblGrid>
              <a:tr h="191398">
                <a:tc>
                  <a:txBody>
                    <a:bodyPr/>
                    <a:lstStyle/>
                    <a:p>
                      <a:pPr marL="0" marR="0" algn="l">
                        <a:spcBef>
                          <a:spcPts val="0"/>
                        </a:spcBef>
                        <a:spcAft>
                          <a:spcPts val="0"/>
                        </a:spcAft>
                      </a:pPr>
                      <a:r>
                        <a:rPr lang="en-US" sz="1200" dirty="0">
                          <a:solidFill>
                            <a:schemeClr val="bg1"/>
                          </a:solidFill>
                          <a:effectLst/>
                        </a:rPr>
                        <a:t>Parents/Caregivers…..</a:t>
                      </a:r>
                      <a:endParaRPr lang="en-US" sz="1200" dirty="0">
                        <a:solidFill>
                          <a:schemeClr val="bg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b">
                    <a:lnL w="12700" cmpd="sng">
                      <a:noFill/>
                    </a:lnL>
                    <a:lnR w="12700" cmpd="sng">
                      <a:noFill/>
                    </a:lnR>
                    <a:lnT w="12700" cmpd="sng">
                      <a:noFill/>
                    </a:lnT>
                    <a:lnB w="25400" cmpd="sng">
                      <a:noFill/>
                    </a:lnB>
                    <a:lnTlToBr w="12700" cmpd="sng">
                      <a:noFill/>
                      <a:prstDash val="solid"/>
                    </a:lnTlToBr>
                    <a:lnBlToTr w="12700" cmpd="sng">
                      <a:noFill/>
                      <a:prstDash val="solid"/>
                    </a:lnBlToTr>
                    <a:solidFill>
                      <a:schemeClr val="tx1"/>
                    </a:solidFill>
                  </a:tcPr>
                </a:tc>
                <a:tc>
                  <a:txBody>
                    <a:bodyPr/>
                    <a:lstStyle/>
                    <a:p>
                      <a:pPr marL="0" marR="0" algn="ctr">
                        <a:spcBef>
                          <a:spcPts val="0"/>
                        </a:spcBef>
                        <a:spcAft>
                          <a:spcPts val="0"/>
                        </a:spcAft>
                      </a:pPr>
                      <a:r>
                        <a:rPr lang="en-US" sz="1200" dirty="0">
                          <a:solidFill>
                            <a:schemeClr val="bg1"/>
                          </a:solidFill>
                          <a:effectLst/>
                        </a:rPr>
                        <a:t>Domain</a:t>
                      </a:r>
                      <a:endParaRPr lang="en-US" sz="1200" dirty="0">
                        <a:solidFill>
                          <a:schemeClr val="bg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b">
                    <a:lnL w="12700" cmpd="sng">
                      <a:noFill/>
                    </a:lnL>
                    <a:lnR w="12700" cmpd="sng">
                      <a:noFill/>
                    </a:lnR>
                    <a:lnT w="12700" cmpd="sng">
                      <a:noFill/>
                    </a:lnT>
                    <a:lnB w="25400" cmpd="sng">
                      <a:noFill/>
                    </a:lnB>
                    <a:lnTlToBr w="12700" cmpd="sng">
                      <a:noFill/>
                      <a:prstDash val="solid"/>
                    </a:lnTlToBr>
                    <a:lnBlToTr w="12700" cmpd="sng">
                      <a:noFill/>
                      <a:prstDash val="solid"/>
                    </a:lnBlToTr>
                    <a:solidFill>
                      <a:schemeClr val="tx1"/>
                    </a:solidFill>
                  </a:tcPr>
                </a:tc>
                <a:tc>
                  <a:txBody>
                    <a:bodyPr/>
                    <a:lstStyle/>
                    <a:p>
                      <a:pPr marL="0" marR="0" algn="ctr">
                        <a:spcBef>
                          <a:spcPts val="0"/>
                        </a:spcBef>
                        <a:spcAft>
                          <a:spcPts val="0"/>
                        </a:spcAft>
                      </a:pPr>
                      <a:r>
                        <a:rPr lang="en-US" sz="1200" dirty="0">
                          <a:solidFill>
                            <a:schemeClr val="bg1"/>
                          </a:solidFill>
                          <a:effectLst/>
                        </a:rPr>
                        <a:t>Rating (1-5)</a:t>
                      </a:r>
                      <a:endParaRPr lang="en-US" sz="1200" dirty="0">
                        <a:solidFill>
                          <a:schemeClr val="bg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b">
                    <a:lnL w="12700" cmpd="sng">
                      <a:noFill/>
                    </a:lnL>
                    <a:lnR w="12700" cmpd="sng">
                      <a:noFill/>
                    </a:lnR>
                    <a:lnT w="12700" cmpd="sng">
                      <a:noFill/>
                    </a:lnT>
                    <a:lnB w="25400" cmpd="sng">
                      <a:no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3636969120"/>
                  </a:ext>
                </a:extLst>
              </a:tr>
              <a:tr h="382797">
                <a:tc>
                  <a:txBody>
                    <a:bodyPr/>
                    <a:lstStyle/>
                    <a:p>
                      <a:pPr marL="0" marR="98425" algn="l">
                        <a:spcBef>
                          <a:spcPts val="0"/>
                        </a:spcBef>
                        <a:spcAft>
                          <a:spcPts val="0"/>
                        </a:spcAft>
                      </a:pPr>
                      <a:r>
                        <a:rPr lang="en-US" sz="1200" b="0" dirty="0">
                          <a:effectLst/>
                        </a:rPr>
                        <a:t>Frequently require their child to tell them with whom and where they will be if they go out with friends</a:t>
                      </a:r>
                      <a:endParaRPr lang="en-US" sz="1200" b="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00B050">
                        <a:alpha val="20000"/>
                      </a:srgbClr>
                    </a:solidFill>
                  </a:tcPr>
                </a:tc>
                <a:tc>
                  <a:txBody>
                    <a:bodyPr/>
                    <a:lstStyle/>
                    <a:p>
                      <a:pPr marL="0" marR="0" algn="ctr">
                        <a:spcBef>
                          <a:spcPts val="0"/>
                        </a:spcBef>
                        <a:spcAft>
                          <a:spcPts val="0"/>
                        </a:spcAft>
                      </a:pPr>
                      <a:r>
                        <a:rPr lang="en-US" sz="1200" dirty="0">
                          <a:effectLst/>
                        </a:rPr>
                        <a:t>Parenting Behaviors</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00B050">
                        <a:alpha val="20000"/>
                      </a:srgbClr>
                    </a:solidFill>
                  </a:tcPr>
                </a:tc>
                <a:tc>
                  <a:txBody>
                    <a:bodyPr/>
                    <a:lstStyle/>
                    <a:p>
                      <a:pPr marL="0" marR="0" algn="ctr">
                        <a:spcBef>
                          <a:spcPts val="0"/>
                        </a:spcBef>
                        <a:spcAft>
                          <a:spcPts val="0"/>
                        </a:spcAft>
                      </a:pPr>
                      <a:r>
                        <a:rPr lang="en-US" sz="1200" dirty="0">
                          <a:effectLst/>
                        </a:rPr>
                        <a:t>4.80</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25400" cmpd="sng">
                      <a:noFill/>
                    </a:lnT>
                    <a:lnB w="12700" cmpd="sng">
                      <a:noFill/>
                    </a:lnB>
                    <a:lnTlToBr w="12700" cmpd="sng">
                      <a:noFill/>
                      <a:prstDash val="solid"/>
                    </a:lnTlToBr>
                    <a:lnBlToTr w="12700" cmpd="sng">
                      <a:noFill/>
                      <a:prstDash val="solid"/>
                    </a:lnBlToTr>
                    <a:solidFill>
                      <a:srgbClr val="00B050">
                        <a:alpha val="20000"/>
                      </a:srgbClr>
                    </a:solidFill>
                  </a:tcPr>
                </a:tc>
                <a:extLst>
                  <a:ext uri="{0D108BD9-81ED-4DB2-BD59-A6C34878D82A}">
                    <a16:rowId xmlns:a16="http://schemas.microsoft.com/office/drawing/2014/main" val="2278896256"/>
                  </a:ext>
                </a:extLst>
              </a:tr>
              <a:tr h="213336">
                <a:tc>
                  <a:txBody>
                    <a:bodyPr/>
                    <a:lstStyle/>
                    <a:p>
                      <a:pPr marL="0" marR="98425" algn="l">
                        <a:spcBef>
                          <a:spcPts val="0"/>
                        </a:spcBef>
                        <a:spcAft>
                          <a:spcPts val="0"/>
                        </a:spcAft>
                      </a:pPr>
                      <a:r>
                        <a:rPr lang="en-US" sz="1200" b="0" dirty="0">
                          <a:effectLst/>
                        </a:rPr>
                        <a:t>Frequently encourage their child to be the best that they can be</a:t>
                      </a:r>
                      <a:endParaRPr lang="en-US" sz="1200" b="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dirty="0">
                          <a:effectLst/>
                        </a:rPr>
                        <a:t>Home Protective Factors</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dirty="0">
                          <a:effectLst/>
                        </a:rPr>
                        <a:t>4.72</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23965105"/>
                  </a:ext>
                </a:extLst>
              </a:tr>
              <a:tr h="382797">
                <a:tc>
                  <a:txBody>
                    <a:bodyPr/>
                    <a:lstStyle/>
                    <a:p>
                      <a:pPr marL="0" marR="98425" algn="l">
                        <a:spcBef>
                          <a:spcPts val="0"/>
                        </a:spcBef>
                        <a:spcAft>
                          <a:spcPts val="0"/>
                        </a:spcAft>
                      </a:pPr>
                      <a:r>
                        <a:rPr lang="en-US" sz="1200" b="0" dirty="0">
                          <a:effectLst/>
                        </a:rPr>
                        <a:t>Do </a:t>
                      </a:r>
                      <a:r>
                        <a:rPr lang="en-US" sz="1200" b="1" dirty="0">
                          <a:effectLst/>
                        </a:rPr>
                        <a:t>not</a:t>
                      </a:r>
                      <a:r>
                        <a:rPr lang="en-US" sz="1200" b="0" dirty="0">
                          <a:effectLst/>
                        </a:rPr>
                        <a:t> believe it is OK to allow youth marijuana use at home, even if it is responsible and not excessive</a:t>
                      </a:r>
                      <a:endParaRPr lang="en-US" sz="1200" b="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alpha val="20000"/>
                      </a:srgbClr>
                    </a:solidFill>
                  </a:tcPr>
                </a:tc>
                <a:tc>
                  <a:txBody>
                    <a:bodyPr/>
                    <a:lstStyle/>
                    <a:p>
                      <a:pPr marL="0" marR="0" algn="ctr">
                        <a:spcBef>
                          <a:spcPts val="0"/>
                        </a:spcBef>
                        <a:spcAft>
                          <a:spcPts val="0"/>
                        </a:spcAft>
                      </a:pPr>
                      <a:r>
                        <a:rPr lang="en-US" sz="1200" dirty="0">
                          <a:effectLst/>
                        </a:rPr>
                        <a:t>Low Acceptability of </a:t>
                      </a:r>
                      <a:br>
                        <a:rPr lang="en-US" sz="1200" dirty="0">
                          <a:effectLst/>
                        </a:rPr>
                      </a:br>
                      <a:r>
                        <a:rPr lang="en-US" sz="1200" dirty="0">
                          <a:effectLst/>
                        </a:rPr>
                        <a:t>Youth Substance Use</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alpha val="20000"/>
                      </a:srgbClr>
                    </a:solidFill>
                  </a:tcPr>
                </a:tc>
                <a:tc>
                  <a:txBody>
                    <a:bodyPr/>
                    <a:lstStyle/>
                    <a:p>
                      <a:pPr marL="0" marR="0" algn="ctr">
                        <a:spcBef>
                          <a:spcPts val="0"/>
                        </a:spcBef>
                        <a:spcAft>
                          <a:spcPts val="0"/>
                        </a:spcAft>
                      </a:pPr>
                      <a:r>
                        <a:rPr lang="en-US" sz="1200" dirty="0">
                          <a:effectLst/>
                        </a:rPr>
                        <a:t>4.71</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alpha val="20000"/>
                      </a:srgbClr>
                    </a:solidFill>
                  </a:tcPr>
                </a:tc>
                <a:extLst>
                  <a:ext uri="{0D108BD9-81ED-4DB2-BD59-A6C34878D82A}">
                    <a16:rowId xmlns:a16="http://schemas.microsoft.com/office/drawing/2014/main" val="1104534662"/>
                  </a:ext>
                </a:extLst>
              </a:tr>
              <a:tr h="382797">
                <a:tc>
                  <a:txBody>
                    <a:bodyPr/>
                    <a:lstStyle/>
                    <a:p>
                      <a:pPr marL="0" marR="98425" algn="l">
                        <a:spcBef>
                          <a:spcPts val="0"/>
                        </a:spcBef>
                        <a:spcAft>
                          <a:spcPts val="0"/>
                        </a:spcAft>
                      </a:pPr>
                      <a:r>
                        <a:rPr lang="en-US" sz="1200" b="0" dirty="0">
                          <a:effectLst/>
                        </a:rPr>
                        <a:t>Do </a:t>
                      </a:r>
                      <a:r>
                        <a:rPr lang="en-US" sz="1200" b="1" dirty="0">
                          <a:effectLst/>
                        </a:rPr>
                        <a:t>not</a:t>
                      </a:r>
                      <a:r>
                        <a:rPr lang="en-US" sz="1200" b="0" dirty="0">
                          <a:effectLst/>
                        </a:rPr>
                        <a:t> believe occasional youth marijuana use without adult supervision is OK, even if there is no driving involved</a:t>
                      </a:r>
                      <a:endParaRPr lang="en-US" sz="1200" b="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dirty="0">
                          <a:effectLst/>
                        </a:rPr>
                        <a:t>Low Acceptability of </a:t>
                      </a:r>
                      <a:br>
                        <a:rPr lang="en-US" sz="1200" dirty="0">
                          <a:effectLst/>
                        </a:rPr>
                      </a:br>
                      <a:r>
                        <a:rPr lang="en-US" sz="1200" dirty="0">
                          <a:effectLst/>
                        </a:rPr>
                        <a:t>Youth Substance Use</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dirty="0">
                          <a:effectLst/>
                        </a:rPr>
                        <a:t>4.71</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0404495"/>
                  </a:ext>
                </a:extLst>
              </a:tr>
              <a:tr h="382797">
                <a:tc>
                  <a:txBody>
                    <a:bodyPr/>
                    <a:lstStyle/>
                    <a:p>
                      <a:pPr marL="0" marR="98425" algn="l">
                        <a:spcBef>
                          <a:spcPts val="0"/>
                        </a:spcBef>
                        <a:spcAft>
                          <a:spcPts val="0"/>
                        </a:spcAft>
                      </a:pPr>
                      <a:r>
                        <a:rPr lang="en-US" sz="1200" b="0" dirty="0">
                          <a:effectLst/>
                        </a:rPr>
                        <a:t>Frequently engage their child in a conversation to learn about their activities when they return from being out with friends</a:t>
                      </a:r>
                      <a:endParaRPr lang="en-US" sz="1200" b="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alpha val="20000"/>
                      </a:srgbClr>
                    </a:solidFill>
                  </a:tcPr>
                </a:tc>
                <a:tc>
                  <a:txBody>
                    <a:bodyPr/>
                    <a:lstStyle/>
                    <a:p>
                      <a:pPr marL="0" marR="0" algn="ctr">
                        <a:spcBef>
                          <a:spcPts val="0"/>
                        </a:spcBef>
                        <a:spcAft>
                          <a:spcPts val="0"/>
                        </a:spcAft>
                      </a:pPr>
                      <a:r>
                        <a:rPr lang="en-US" sz="1200" dirty="0">
                          <a:effectLst/>
                        </a:rPr>
                        <a:t>Parenting Behaviors</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alpha val="20000"/>
                      </a:srgbClr>
                    </a:solidFill>
                  </a:tcPr>
                </a:tc>
                <a:tc>
                  <a:txBody>
                    <a:bodyPr/>
                    <a:lstStyle/>
                    <a:p>
                      <a:pPr marL="0" marR="0" algn="ctr">
                        <a:spcBef>
                          <a:spcPts val="0"/>
                        </a:spcBef>
                        <a:spcAft>
                          <a:spcPts val="0"/>
                        </a:spcAft>
                      </a:pPr>
                      <a:r>
                        <a:rPr lang="en-US" sz="1200" dirty="0">
                          <a:effectLst/>
                        </a:rPr>
                        <a:t>4.67</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alpha val="20000"/>
                      </a:srgbClr>
                    </a:solidFill>
                  </a:tcPr>
                </a:tc>
                <a:extLst>
                  <a:ext uri="{0D108BD9-81ED-4DB2-BD59-A6C34878D82A}">
                    <a16:rowId xmlns:a16="http://schemas.microsoft.com/office/drawing/2014/main" val="4168747479"/>
                  </a:ext>
                </a:extLst>
              </a:tr>
              <a:tr h="382797">
                <a:tc>
                  <a:txBody>
                    <a:bodyPr/>
                    <a:lstStyle/>
                    <a:p>
                      <a:pPr marL="0" marR="98425" algn="l">
                        <a:spcBef>
                          <a:spcPts val="0"/>
                        </a:spcBef>
                        <a:spcAft>
                          <a:spcPts val="0"/>
                        </a:spcAft>
                      </a:pPr>
                      <a:r>
                        <a:rPr lang="en-US" sz="1200" b="0" dirty="0">
                          <a:effectLst/>
                        </a:rPr>
                        <a:t>Do </a:t>
                      </a:r>
                      <a:r>
                        <a:rPr lang="en-US" sz="1200" b="1" dirty="0">
                          <a:effectLst/>
                        </a:rPr>
                        <a:t>not</a:t>
                      </a:r>
                      <a:r>
                        <a:rPr lang="en-US" sz="1200" b="0" dirty="0">
                          <a:effectLst/>
                        </a:rPr>
                        <a:t> knowingly allow their child to attend parties or gatherings where underage drinking or other substance use likely occurs</a:t>
                      </a:r>
                      <a:endParaRPr lang="en-US" sz="1200" b="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dirty="0">
                          <a:effectLst/>
                        </a:rPr>
                        <a:t>Parenting Behaviors</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a:effectLst/>
                        </a:rPr>
                        <a:t>4.65</a:t>
                      </a:r>
                      <a:endParaRPr lang="en-US" sz="120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094616"/>
                  </a:ext>
                </a:extLst>
              </a:tr>
              <a:tr h="199005">
                <a:tc>
                  <a:txBody>
                    <a:bodyPr/>
                    <a:lstStyle/>
                    <a:p>
                      <a:pPr marL="0" marR="98425" algn="l">
                        <a:spcBef>
                          <a:spcPts val="0"/>
                        </a:spcBef>
                        <a:spcAft>
                          <a:spcPts val="0"/>
                        </a:spcAft>
                      </a:pPr>
                      <a:r>
                        <a:rPr lang="en-US" sz="1200" b="0" dirty="0">
                          <a:effectLst/>
                        </a:rPr>
                        <a:t>Frequently talk to their child about what they are doing in school</a:t>
                      </a:r>
                      <a:endParaRPr lang="en-US" sz="1200" b="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alpha val="20000"/>
                      </a:srgbClr>
                    </a:solidFill>
                  </a:tcPr>
                </a:tc>
                <a:tc>
                  <a:txBody>
                    <a:bodyPr/>
                    <a:lstStyle/>
                    <a:p>
                      <a:pPr marL="0" marR="0" algn="ctr">
                        <a:spcBef>
                          <a:spcPts val="0"/>
                        </a:spcBef>
                        <a:spcAft>
                          <a:spcPts val="0"/>
                        </a:spcAft>
                      </a:pPr>
                      <a:r>
                        <a:rPr lang="en-US" sz="1200" dirty="0">
                          <a:effectLst/>
                        </a:rPr>
                        <a:t>Home Protective Factors</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alpha val="20000"/>
                      </a:srgbClr>
                    </a:solidFill>
                  </a:tcPr>
                </a:tc>
                <a:tc>
                  <a:txBody>
                    <a:bodyPr/>
                    <a:lstStyle/>
                    <a:p>
                      <a:pPr marL="0" marR="0" algn="ctr">
                        <a:spcBef>
                          <a:spcPts val="0"/>
                        </a:spcBef>
                        <a:spcAft>
                          <a:spcPts val="0"/>
                        </a:spcAft>
                      </a:pPr>
                      <a:r>
                        <a:rPr lang="en-US" sz="1200" dirty="0">
                          <a:effectLst/>
                        </a:rPr>
                        <a:t>4.64</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alpha val="20000"/>
                      </a:srgbClr>
                    </a:solidFill>
                  </a:tcPr>
                </a:tc>
                <a:extLst>
                  <a:ext uri="{0D108BD9-81ED-4DB2-BD59-A6C34878D82A}">
                    <a16:rowId xmlns:a16="http://schemas.microsoft.com/office/drawing/2014/main" val="3624381952"/>
                  </a:ext>
                </a:extLst>
              </a:tr>
              <a:tr h="191398">
                <a:tc>
                  <a:txBody>
                    <a:bodyPr/>
                    <a:lstStyle/>
                    <a:p>
                      <a:pPr marL="0" marR="98425" algn="l">
                        <a:spcBef>
                          <a:spcPts val="0"/>
                        </a:spcBef>
                        <a:spcAft>
                          <a:spcPts val="0"/>
                        </a:spcAft>
                      </a:pPr>
                      <a:r>
                        <a:rPr lang="en-US" sz="1200" b="0" dirty="0">
                          <a:effectLst/>
                        </a:rPr>
                        <a:t>Frequently ask their child about their homework</a:t>
                      </a:r>
                      <a:endParaRPr lang="en-US" sz="1200" b="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dirty="0">
                          <a:effectLst/>
                        </a:rPr>
                        <a:t>Home Protective Factors</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a:effectLst/>
                        </a:rPr>
                        <a:t>4.59</a:t>
                      </a:r>
                      <a:endParaRPr lang="en-US" sz="120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41083199"/>
                  </a:ext>
                </a:extLst>
              </a:tr>
              <a:tr h="382797">
                <a:tc>
                  <a:txBody>
                    <a:bodyPr/>
                    <a:lstStyle/>
                    <a:p>
                      <a:pPr marL="0" marR="98425" algn="l">
                        <a:spcBef>
                          <a:spcPts val="0"/>
                        </a:spcBef>
                        <a:spcAft>
                          <a:spcPts val="0"/>
                        </a:spcAft>
                      </a:pPr>
                      <a:r>
                        <a:rPr lang="en-US" sz="1200" b="0" dirty="0">
                          <a:effectLst/>
                        </a:rPr>
                        <a:t>Do </a:t>
                      </a:r>
                      <a:r>
                        <a:rPr lang="en-US" sz="1200" b="1" dirty="0">
                          <a:effectLst/>
                        </a:rPr>
                        <a:t>not</a:t>
                      </a:r>
                      <a:r>
                        <a:rPr lang="en-US" sz="1200" b="0" dirty="0">
                          <a:effectLst/>
                        </a:rPr>
                        <a:t> believe it is OK to allow adult-supervised youth alcohol use at another parent/caregiver’s home, even if it is responsible and not excessive</a:t>
                      </a:r>
                      <a:endParaRPr lang="en-US" sz="1200" b="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alpha val="20000"/>
                      </a:srgbClr>
                    </a:solidFill>
                  </a:tcPr>
                </a:tc>
                <a:tc>
                  <a:txBody>
                    <a:bodyPr/>
                    <a:lstStyle/>
                    <a:p>
                      <a:pPr marL="0" marR="0" algn="ctr">
                        <a:spcBef>
                          <a:spcPts val="0"/>
                        </a:spcBef>
                        <a:spcAft>
                          <a:spcPts val="0"/>
                        </a:spcAft>
                      </a:pPr>
                      <a:r>
                        <a:rPr lang="en-US" sz="1200" dirty="0">
                          <a:effectLst/>
                        </a:rPr>
                        <a:t>Low Acceptability of </a:t>
                      </a:r>
                      <a:br>
                        <a:rPr lang="en-US" sz="1200" dirty="0">
                          <a:effectLst/>
                        </a:rPr>
                      </a:br>
                      <a:r>
                        <a:rPr lang="en-US" sz="1200" dirty="0">
                          <a:effectLst/>
                        </a:rPr>
                        <a:t>Youth Substance Use</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alpha val="20000"/>
                      </a:srgbClr>
                    </a:solidFill>
                  </a:tcPr>
                </a:tc>
                <a:tc>
                  <a:txBody>
                    <a:bodyPr/>
                    <a:lstStyle/>
                    <a:p>
                      <a:pPr marL="0" marR="0" algn="ctr">
                        <a:spcBef>
                          <a:spcPts val="0"/>
                        </a:spcBef>
                        <a:spcAft>
                          <a:spcPts val="0"/>
                        </a:spcAft>
                      </a:pPr>
                      <a:r>
                        <a:rPr lang="en-US" sz="1200" dirty="0">
                          <a:effectLst/>
                        </a:rPr>
                        <a:t>4.52</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alpha val="20000"/>
                      </a:srgbClr>
                    </a:solidFill>
                  </a:tcPr>
                </a:tc>
                <a:extLst>
                  <a:ext uri="{0D108BD9-81ED-4DB2-BD59-A6C34878D82A}">
                    <a16:rowId xmlns:a16="http://schemas.microsoft.com/office/drawing/2014/main" val="1964553360"/>
                  </a:ext>
                </a:extLst>
              </a:tr>
              <a:tr h="382797">
                <a:tc>
                  <a:txBody>
                    <a:bodyPr/>
                    <a:lstStyle/>
                    <a:p>
                      <a:pPr marL="0" marR="98425" algn="l">
                        <a:spcBef>
                          <a:spcPts val="0"/>
                        </a:spcBef>
                        <a:spcAft>
                          <a:spcPts val="0"/>
                        </a:spcAft>
                      </a:pPr>
                      <a:r>
                        <a:rPr lang="en-US" sz="1200" b="0" dirty="0">
                          <a:effectLst/>
                        </a:rPr>
                        <a:t>Do </a:t>
                      </a:r>
                      <a:r>
                        <a:rPr lang="en-US" sz="1200" b="1" dirty="0">
                          <a:effectLst/>
                        </a:rPr>
                        <a:t>not</a:t>
                      </a:r>
                      <a:r>
                        <a:rPr lang="en-US" sz="1200" b="0" dirty="0">
                          <a:effectLst/>
                        </a:rPr>
                        <a:t> believe occasional youth alcohol use without adult supervision is OK, even if there is no driving involved</a:t>
                      </a:r>
                      <a:endParaRPr lang="en-US" sz="1200" b="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dirty="0">
                          <a:effectLst/>
                        </a:rPr>
                        <a:t>Low Acceptability of </a:t>
                      </a:r>
                      <a:br>
                        <a:rPr lang="en-US" sz="1200" dirty="0">
                          <a:effectLst/>
                        </a:rPr>
                      </a:br>
                      <a:r>
                        <a:rPr lang="en-US" sz="1200" dirty="0">
                          <a:effectLst/>
                        </a:rPr>
                        <a:t>Youth Substance Use</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dirty="0">
                          <a:effectLst/>
                        </a:rPr>
                        <a:t>4.50</a:t>
                      </a:r>
                      <a:endParaRPr lang="en-US" sz="1200" dirty="0">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76384215"/>
                  </a:ext>
                </a:extLst>
              </a:tr>
            </a:tbl>
          </a:graphicData>
        </a:graphic>
      </p:graphicFrame>
    </p:spTree>
    <p:extLst>
      <p:ext uri="{BB962C8B-B14F-4D97-AF65-F5344CB8AC3E}">
        <p14:creationId xmlns:p14="http://schemas.microsoft.com/office/powerpoint/2010/main" val="4209963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F25FFD-BD4F-4B84-BFAD-F8A8A8FEE083}"/>
              </a:ext>
            </a:extLst>
          </p:cNvPr>
          <p:cNvSpPr>
            <a:spLocks noGrp="1"/>
          </p:cNvSpPr>
          <p:nvPr>
            <p:ph type="title"/>
          </p:nvPr>
        </p:nvSpPr>
        <p:spPr/>
        <p:txBody>
          <a:bodyPr>
            <a:normAutofit fontScale="90000"/>
          </a:bodyPr>
          <a:lstStyle/>
          <a:p>
            <a:r>
              <a:rPr lang="en-US" dirty="0"/>
              <a:t>Strengths</a:t>
            </a:r>
          </a:p>
        </p:txBody>
      </p:sp>
      <p:graphicFrame>
        <p:nvGraphicFramePr>
          <p:cNvPr id="12" name="Chart 11">
            <a:extLst>
              <a:ext uri="{FF2B5EF4-FFF2-40B4-BE49-F238E27FC236}">
                <a16:creationId xmlns:a16="http://schemas.microsoft.com/office/drawing/2014/main" id="{CBF0B697-0C32-470F-91AB-D2C3DB1A705F}"/>
              </a:ext>
            </a:extLst>
          </p:cNvPr>
          <p:cNvGraphicFramePr>
            <a:graphicFrameLocks noChangeAspect="1"/>
          </p:cNvGraphicFramePr>
          <p:nvPr/>
        </p:nvGraphicFramePr>
        <p:xfrm>
          <a:off x="8811798" y="3607669"/>
          <a:ext cx="2468880" cy="2463599"/>
        </p:xfrm>
        <a:graphic>
          <a:graphicData uri="http://schemas.openxmlformats.org/drawingml/2006/chart">
            <c:chart xmlns:c="http://schemas.openxmlformats.org/drawingml/2006/chart" xmlns:r="http://schemas.openxmlformats.org/officeDocument/2006/relationships" r:id="rId2"/>
          </a:graphicData>
        </a:graphic>
      </p:graphicFrame>
      <p:sp>
        <p:nvSpPr>
          <p:cNvPr id="17" name="TextBox 16">
            <a:extLst>
              <a:ext uri="{FF2B5EF4-FFF2-40B4-BE49-F238E27FC236}">
                <a16:creationId xmlns:a16="http://schemas.microsoft.com/office/drawing/2014/main" id="{BA42A6C3-FE7D-4ADD-9074-DEB7671D6768}"/>
              </a:ext>
            </a:extLst>
          </p:cNvPr>
          <p:cNvSpPr txBox="1"/>
          <p:nvPr/>
        </p:nvSpPr>
        <p:spPr>
          <a:xfrm>
            <a:off x="1193533" y="1318661"/>
            <a:ext cx="10164278" cy="3293209"/>
          </a:xfrm>
          <a:prstGeom prst="rect">
            <a:avLst/>
          </a:prstGeom>
          <a:noFill/>
        </p:spPr>
        <p:txBody>
          <a:bodyPr wrap="square" rtlCol="0">
            <a:spAutoFit/>
          </a:bodyPr>
          <a:lstStyle/>
          <a:p>
            <a:r>
              <a:rPr lang="en-US" sz="1600" b="1" dirty="0"/>
              <a:t>Other Areas of Strength</a:t>
            </a:r>
          </a:p>
          <a:p>
            <a:endParaRPr lang="en-US" sz="1600" dirty="0"/>
          </a:p>
          <a:p>
            <a:r>
              <a:rPr lang="en-US" sz="1600" dirty="0"/>
              <a:t>In addition to the rating scale items, parents/caregivers also reported the presence of protective factors related to:</a:t>
            </a:r>
          </a:p>
          <a:p>
            <a:endParaRPr lang="en-US" sz="1600" dirty="0"/>
          </a:p>
          <a:p>
            <a:pPr marL="342900" indent="-342900">
              <a:buClr>
                <a:schemeClr val="tx1"/>
              </a:buClr>
              <a:buAutoNum type="arabicPeriod"/>
            </a:pPr>
            <a:r>
              <a:rPr lang="en-US" sz="1600" dirty="0">
                <a:solidFill>
                  <a:srgbClr val="00B050"/>
                </a:solidFill>
              </a:rPr>
              <a:t>Discussions About Substance Use</a:t>
            </a:r>
            <a:r>
              <a:rPr lang="en-US" sz="1600" dirty="0"/>
              <a:t> </a:t>
            </a:r>
            <a:br>
              <a:rPr lang="en-US" sz="1600" dirty="0"/>
            </a:br>
            <a:r>
              <a:rPr lang="en-US" sz="1600" dirty="0"/>
              <a:t>94% had communicated their family’s guidelines and expectations around youth alcohol use with their child.</a:t>
            </a:r>
          </a:p>
          <a:p>
            <a:pPr marL="342900" indent="-342900">
              <a:buClr>
                <a:schemeClr val="tx1"/>
              </a:buClr>
              <a:buAutoNum type="arabicPeriod"/>
            </a:pPr>
            <a:endParaRPr lang="en-US" sz="1600" dirty="0"/>
          </a:p>
          <a:p>
            <a:pPr marL="342900" indent="-342900">
              <a:buClr>
                <a:schemeClr val="tx1"/>
              </a:buClr>
              <a:buAutoNum type="arabicPeriod"/>
            </a:pPr>
            <a:r>
              <a:rPr lang="en-US" sz="1600" dirty="0">
                <a:solidFill>
                  <a:srgbClr val="00B050"/>
                </a:solidFill>
              </a:rPr>
              <a:t>Safety Strategies</a:t>
            </a:r>
            <a:r>
              <a:rPr lang="en-US" sz="1600" dirty="0"/>
              <a:t> </a:t>
            </a:r>
            <a:br>
              <a:rPr lang="en-US" sz="1600" dirty="0"/>
            </a:br>
            <a:r>
              <a:rPr lang="en-US" sz="1600" dirty="0"/>
              <a:t>96% had discussed at least one safety strategy with their child related to situations when they might be faced with alcohol or other drug use.</a:t>
            </a:r>
          </a:p>
          <a:p>
            <a:pPr marL="342900" indent="-342900">
              <a:buClr>
                <a:schemeClr val="tx1"/>
              </a:buClr>
              <a:buAutoNum type="arabicPeriod"/>
            </a:pPr>
            <a:endParaRPr lang="en-US" sz="1600" dirty="0"/>
          </a:p>
          <a:p>
            <a:pPr marL="342900" indent="-342900">
              <a:buClr>
                <a:schemeClr val="tx1"/>
              </a:buClr>
              <a:buAutoNum type="arabicPeriod"/>
            </a:pPr>
            <a:r>
              <a:rPr lang="en-US" sz="1600" dirty="0">
                <a:solidFill>
                  <a:srgbClr val="00B050"/>
                </a:solidFill>
              </a:rPr>
              <a:t>Feelings About Youth Substance Use</a:t>
            </a:r>
            <a:br>
              <a:rPr lang="en-US" sz="1600" dirty="0">
                <a:solidFill>
                  <a:srgbClr val="00B050"/>
                </a:solidFill>
              </a:rPr>
            </a:br>
            <a:r>
              <a:rPr lang="en-US" sz="1600" dirty="0"/>
              <a:t>Parents/caregivers consistently rated youth use of substances as </a:t>
            </a:r>
            <a:r>
              <a:rPr lang="en-US" sz="1600" i="1" dirty="0"/>
              <a:t>very wrong.</a:t>
            </a:r>
          </a:p>
        </p:txBody>
      </p:sp>
    </p:spTree>
    <p:extLst>
      <p:ext uri="{BB962C8B-B14F-4D97-AF65-F5344CB8AC3E}">
        <p14:creationId xmlns:p14="http://schemas.microsoft.com/office/powerpoint/2010/main" val="711227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F25FFD-BD4F-4B84-BFAD-F8A8A8FEE083}"/>
              </a:ext>
            </a:extLst>
          </p:cNvPr>
          <p:cNvSpPr>
            <a:spLocks noGrp="1"/>
          </p:cNvSpPr>
          <p:nvPr>
            <p:ph type="title"/>
          </p:nvPr>
        </p:nvSpPr>
        <p:spPr/>
        <p:txBody>
          <a:bodyPr>
            <a:normAutofit fontScale="90000"/>
          </a:bodyPr>
          <a:lstStyle/>
          <a:p>
            <a:r>
              <a:rPr lang="en-US" dirty="0"/>
              <a:t>Opportunity Targets</a:t>
            </a:r>
          </a:p>
        </p:txBody>
      </p:sp>
      <p:sp>
        <p:nvSpPr>
          <p:cNvPr id="15" name="TextBox 14">
            <a:extLst>
              <a:ext uri="{FF2B5EF4-FFF2-40B4-BE49-F238E27FC236}">
                <a16:creationId xmlns:a16="http://schemas.microsoft.com/office/drawing/2014/main" id="{F49C43C6-7A05-4DC6-8197-4F97D63FBC3C}"/>
              </a:ext>
            </a:extLst>
          </p:cNvPr>
          <p:cNvSpPr txBox="1"/>
          <p:nvPr/>
        </p:nvSpPr>
        <p:spPr>
          <a:xfrm>
            <a:off x="0" y="6389384"/>
            <a:ext cx="11675442" cy="461665"/>
          </a:xfrm>
          <a:prstGeom prst="rect">
            <a:avLst/>
          </a:prstGeom>
          <a:noFill/>
        </p:spPr>
        <p:txBody>
          <a:bodyPr wrap="square" rtlCol="0">
            <a:spAutoFit/>
          </a:bodyPr>
          <a:lstStyle/>
          <a:p>
            <a:r>
              <a:rPr lang="en-US" sz="1200" dirty="0">
                <a:solidFill>
                  <a:schemeClr val="bg1"/>
                </a:solidFill>
              </a:rPr>
              <a:t>Each line represents an individual question from the survey using a 5-point scale that ranges between a mean score of 1.00 to 5.00. Scales included Never (1.00) to Very Often (5.00) and Strongly Disagree (1.00) to Strongly Agree (5.00).</a:t>
            </a:r>
          </a:p>
        </p:txBody>
      </p:sp>
      <p:sp>
        <p:nvSpPr>
          <p:cNvPr id="7" name="TextBox 6">
            <a:extLst>
              <a:ext uri="{FF2B5EF4-FFF2-40B4-BE49-F238E27FC236}">
                <a16:creationId xmlns:a16="http://schemas.microsoft.com/office/drawing/2014/main" id="{71A2B640-3964-4B4E-90EC-CC027627C2D0}"/>
              </a:ext>
            </a:extLst>
          </p:cNvPr>
          <p:cNvSpPr txBox="1"/>
          <p:nvPr/>
        </p:nvSpPr>
        <p:spPr>
          <a:xfrm>
            <a:off x="1007781" y="1318661"/>
            <a:ext cx="10147899" cy="584775"/>
          </a:xfrm>
          <a:prstGeom prst="rect">
            <a:avLst/>
          </a:prstGeom>
          <a:noFill/>
        </p:spPr>
        <p:txBody>
          <a:bodyPr wrap="square" rtlCol="0">
            <a:spAutoFit/>
          </a:bodyPr>
          <a:lstStyle/>
          <a:p>
            <a:r>
              <a:rPr lang="en-US" sz="1600" dirty="0"/>
              <a:t>Individual questions in the survey measuring </a:t>
            </a:r>
            <a:r>
              <a:rPr lang="en-US" sz="1600" cap="all" dirty="0">
                <a:solidFill>
                  <a:schemeClr val="accent2"/>
                </a:solidFill>
              </a:rPr>
              <a:t>Community protective factors</a:t>
            </a:r>
            <a:r>
              <a:rPr lang="en-US" sz="1600" cap="all" dirty="0"/>
              <a:t>,</a:t>
            </a:r>
            <a:r>
              <a:rPr lang="en-US" sz="1600" cap="all" dirty="0">
                <a:solidFill>
                  <a:srgbClr val="002060"/>
                </a:solidFill>
              </a:rPr>
              <a:t> </a:t>
            </a:r>
            <a:r>
              <a:rPr lang="en-US" sz="1600" cap="all" dirty="0">
                <a:solidFill>
                  <a:schemeClr val="accent2"/>
                </a:solidFill>
              </a:rPr>
              <a:t>community culture</a:t>
            </a:r>
            <a:r>
              <a:rPr lang="en-US" sz="1600" cap="all" dirty="0"/>
              <a:t>,</a:t>
            </a:r>
            <a:r>
              <a:rPr lang="en-US" sz="1600" cap="all" dirty="0">
                <a:solidFill>
                  <a:srgbClr val="002060"/>
                </a:solidFill>
              </a:rPr>
              <a:t> </a:t>
            </a:r>
            <a:r>
              <a:rPr lang="en-US" sz="1600" cap="all" dirty="0"/>
              <a:t>and</a:t>
            </a:r>
            <a:r>
              <a:rPr lang="en-US" sz="1600" cap="all" dirty="0">
                <a:solidFill>
                  <a:srgbClr val="002060"/>
                </a:solidFill>
              </a:rPr>
              <a:t> </a:t>
            </a:r>
            <a:r>
              <a:rPr lang="en-US" sz="1600" cap="all" dirty="0">
                <a:solidFill>
                  <a:schemeClr val="accent2"/>
                </a:solidFill>
              </a:rPr>
              <a:t>prevention supports</a:t>
            </a:r>
            <a:r>
              <a:rPr lang="en-US" sz="1600" cap="all" dirty="0">
                <a:solidFill>
                  <a:srgbClr val="002060"/>
                </a:solidFill>
              </a:rPr>
              <a:t> </a:t>
            </a:r>
            <a:r>
              <a:rPr lang="en-US" sz="1600" dirty="0"/>
              <a:t>clustered at the lower end of the rating scale and may provide opportunities for enhancement.</a:t>
            </a:r>
            <a:endParaRPr lang="en-US" dirty="0"/>
          </a:p>
        </p:txBody>
      </p:sp>
      <p:graphicFrame>
        <p:nvGraphicFramePr>
          <p:cNvPr id="6" name="Table 5">
            <a:extLst>
              <a:ext uri="{FF2B5EF4-FFF2-40B4-BE49-F238E27FC236}">
                <a16:creationId xmlns:a16="http://schemas.microsoft.com/office/drawing/2014/main" id="{251DDAB2-DF79-4647-93E0-54338BB40CB5}"/>
              </a:ext>
            </a:extLst>
          </p:cNvPr>
          <p:cNvGraphicFramePr>
            <a:graphicFrameLocks noGrp="1"/>
          </p:cNvGraphicFramePr>
          <p:nvPr>
            <p:extLst>
              <p:ext uri="{D42A27DB-BD31-4B8C-83A1-F6EECF244321}">
                <p14:modId xmlns:p14="http://schemas.microsoft.com/office/powerpoint/2010/main" val="290145346"/>
              </p:ext>
            </p:extLst>
          </p:nvPr>
        </p:nvGraphicFramePr>
        <p:xfrm>
          <a:off x="1096963" y="2015330"/>
          <a:ext cx="10058400" cy="3508517"/>
        </p:xfrm>
        <a:graphic>
          <a:graphicData uri="http://schemas.openxmlformats.org/drawingml/2006/table">
            <a:tbl>
              <a:tblPr firstRow="1" firstCol="1" bandRow="1">
                <a:tableStyleId>{5DA37D80-6434-44D0-A028-1B22A696006F}</a:tableStyleId>
              </a:tblPr>
              <a:tblGrid>
                <a:gridCol w="5345782">
                  <a:extLst>
                    <a:ext uri="{9D8B030D-6E8A-4147-A177-3AD203B41FA5}">
                      <a16:colId xmlns:a16="http://schemas.microsoft.com/office/drawing/2014/main" val="3588525563"/>
                    </a:ext>
                  </a:extLst>
                </a:gridCol>
                <a:gridCol w="2852257">
                  <a:extLst>
                    <a:ext uri="{9D8B030D-6E8A-4147-A177-3AD203B41FA5}">
                      <a16:colId xmlns:a16="http://schemas.microsoft.com/office/drawing/2014/main" val="3645503810"/>
                    </a:ext>
                  </a:extLst>
                </a:gridCol>
                <a:gridCol w="1860361">
                  <a:extLst>
                    <a:ext uri="{9D8B030D-6E8A-4147-A177-3AD203B41FA5}">
                      <a16:colId xmlns:a16="http://schemas.microsoft.com/office/drawing/2014/main" val="3668228761"/>
                    </a:ext>
                  </a:extLst>
                </a:gridCol>
              </a:tblGrid>
              <a:tr h="191398">
                <a:tc>
                  <a:txBody>
                    <a:bodyPr/>
                    <a:lstStyle/>
                    <a:p>
                      <a:pPr marL="0" marR="0" algn="l">
                        <a:spcBef>
                          <a:spcPts val="0"/>
                        </a:spcBef>
                        <a:spcAft>
                          <a:spcPts val="0"/>
                        </a:spcAft>
                      </a:pPr>
                      <a:r>
                        <a:rPr lang="en-US" sz="1200" dirty="0">
                          <a:solidFill>
                            <a:schemeClr val="bg1"/>
                          </a:solidFill>
                          <a:effectLst/>
                        </a:rPr>
                        <a:t>Parents/Caregivers…..</a:t>
                      </a:r>
                      <a:endParaRPr lang="en-US" sz="1200" dirty="0">
                        <a:solidFill>
                          <a:schemeClr val="bg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b">
                    <a:lnL w="12700" cmpd="sng">
                      <a:noFill/>
                    </a:lnL>
                    <a:lnR w="12700" cmpd="sng">
                      <a:noFill/>
                    </a:lnR>
                    <a:lnT w="12700" cmpd="sng">
                      <a:noFill/>
                    </a:lnT>
                    <a:lnB w="25400" cmpd="sng">
                      <a:noFill/>
                    </a:lnB>
                    <a:lnTlToBr w="12700" cmpd="sng">
                      <a:noFill/>
                      <a:prstDash val="solid"/>
                    </a:lnTlToBr>
                    <a:lnBlToTr w="12700" cmpd="sng">
                      <a:noFill/>
                      <a:prstDash val="solid"/>
                    </a:lnBlToTr>
                    <a:solidFill>
                      <a:schemeClr val="tx1"/>
                    </a:solidFill>
                  </a:tcPr>
                </a:tc>
                <a:tc>
                  <a:txBody>
                    <a:bodyPr/>
                    <a:lstStyle/>
                    <a:p>
                      <a:pPr marL="0" marR="0" algn="ctr">
                        <a:spcBef>
                          <a:spcPts val="0"/>
                        </a:spcBef>
                        <a:spcAft>
                          <a:spcPts val="0"/>
                        </a:spcAft>
                      </a:pPr>
                      <a:r>
                        <a:rPr lang="en-US" sz="1200" dirty="0">
                          <a:solidFill>
                            <a:schemeClr val="bg1"/>
                          </a:solidFill>
                          <a:effectLst/>
                        </a:rPr>
                        <a:t>Domain</a:t>
                      </a:r>
                      <a:endParaRPr lang="en-US" sz="1200" dirty="0">
                        <a:solidFill>
                          <a:schemeClr val="bg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b">
                    <a:lnL w="12700" cmpd="sng">
                      <a:noFill/>
                    </a:lnL>
                    <a:lnR w="12700" cmpd="sng">
                      <a:noFill/>
                    </a:lnR>
                    <a:lnT w="12700" cmpd="sng">
                      <a:noFill/>
                    </a:lnT>
                    <a:lnB w="25400" cmpd="sng">
                      <a:noFill/>
                    </a:lnB>
                    <a:lnTlToBr w="12700" cmpd="sng">
                      <a:noFill/>
                      <a:prstDash val="solid"/>
                    </a:lnTlToBr>
                    <a:lnBlToTr w="12700" cmpd="sng">
                      <a:noFill/>
                      <a:prstDash val="solid"/>
                    </a:lnBlToTr>
                    <a:solidFill>
                      <a:schemeClr val="tx1"/>
                    </a:solidFill>
                  </a:tcPr>
                </a:tc>
                <a:tc>
                  <a:txBody>
                    <a:bodyPr/>
                    <a:lstStyle/>
                    <a:p>
                      <a:pPr marL="0" marR="0" algn="ctr">
                        <a:spcBef>
                          <a:spcPts val="0"/>
                        </a:spcBef>
                        <a:spcAft>
                          <a:spcPts val="0"/>
                        </a:spcAft>
                      </a:pPr>
                      <a:r>
                        <a:rPr lang="en-US" sz="1200" dirty="0">
                          <a:solidFill>
                            <a:schemeClr val="bg1"/>
                          </a:solidFill>
                          <a:effectLst/>
                        </a:rPr>
                        <a:t>Rating (1-5)</a:t>
                      </a:r>
                      <a:endParaRPr lang="en-US" sz="1200" dirty="0">
                        <a:solidFill>
                          <a:schemeClr val="bg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b">
                    <a:lnL w="12700" cmpd="sng">
                      <a:noFill/>
                    </a:lnL>
                    <a:lnR w="12700" cmpd="sng">
                      <a:noFill/>
                    </a:lnR>
                    <a:lnT w="12700" cmpd="sng">
                      <a:noFill/>
                    </a:lnT>
                    <a:lnB w="25400" cmpd="sng">
                      <a:no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3636969120"/>
                  </a:ext>
                </a:extLst>
              </a:tr>
              <a:tr h="240381">
                <a:tc>
                  <a:txBody>
                    <a:bodyPr/>
                    <a:lstStyle/>
                    <a:p>
                      <a:pPr marL="0" marR="98425" algn="l">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Are less likely to believe adults in Lynnfield listen to what youth have to say</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25400" cmpd="sng">
                      <a:noFill/>
                    </a:lnT>
                    <a:lnB w="12700" cmpd="sng">
                      <a:noFill/>
                    </a:lnB>
                    <a:lnTlToBr w="12700" cmpd="sng">
                      <a:noFill/>
                      <a:prstDash val="solid"/>
                    </a:lnTlToBr>
                    <a:lnBlToTr w="12700" cmpd="sng">
                      <a:noFill/>
                      <a:prstDash val="solid"/>
                    </a:lnBlToTr>
                    <a:solidFill>
                      <a:schemeClr val="accent2">
                        <a:alpha val="20000"/>
                      </a:schemeClr>
                    </a:solidFill>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Community Protective Factors</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25400" cmpd="sng">
                      <a:noFill/>
                    </a:lnT>
                    <a:lnB w="12700" cmpd="sng">
                      <a:noFill/>
                    </a:lnB>
                    <a:lnTlToBr w="12700" cmpd="sng">
                      <a:noFill/>
                      <a:prstDash val="solid"/>
                    </a:lnTlToBr>
                    <a:lnBlToTr w="12700" cmpd="sng">
                      <a:noFill/>
                      <a:prstDash val="solid"/>
                    </a:lnBlToTr>
                    <a:solidFill>
                      <a:schemeClr val="accent2">
                        <a:alpha val="20000"/>
                      </a:schemeClr>
                    </a:solidFill>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3.43</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25400" cmpd="sng">
                      <a:noFill/>
                    </a:lnT>
                    <a:lnB w="12700" cmpd="sng">
                      <a:noFill/>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2278896256"/>
                  </a:ext>
                </a:extLst>
              </a:tr>
              <a:tr h="213336">
                <a:tc>
                  <a:txBody>
                    <a:bodyPr/>
                    <a:lstStyle/>
                    <a:p>
                      <a:pPr marL="0" marR="98425" algn="l">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Think adults in Lynnfield feel pressure to consume alcohol for social reasons at gatherings in Lynnfield</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Community Culture</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3.37</a:t>
                      </a:r>
                      <a:endParaRPr lang="en-US" sz="1200" b="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23965105"/>
                  </a:ext>
                </a:extLst>
              </a:tr>
              <a:tr h="382797">
                <a:tc>
                  <a:txBody>
                    <a:bodyPr/>
                    <a:lstStyle/>
                    <a:p>
                      <a:pPr marL="0" marR="98425" algn="l">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Are less aware of school-based supports available to students if they need help with a mental health or substance use issue</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alpha val="20000"/>
                      </a:schemeClr>
                    </a:solidFill>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Prevention Supports</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alpha val="20000"/>
                      </a:schemeClr>
                    </a:solidFill>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3.36</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1104534662"/>
                  </a:ext>
                </a:extLst>
              </a:tr>
              <a:tr h="382797">
                <a:tc>
                  <a:txBody>
                    <a:bodyPr/>
                    <a:lstStyle/>
                    <a:p>
                      <a:pPr marL="0" marR="98425" algn="l">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Are less likely to believe Lynnfield residents respect the values and beliefs of people from different races and cultures</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Community Protective Factors</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3.30</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0404495"/>
                  </a:ext>
                </a:extLst>
              </a:tr>
              <a:tr h="382797">
                <a:tc>
                  <a:txBody>
                    <a:bodyPr/>
                    <a:lstStyle/>
                    <a:p>
                      <a:pPr marL="0" marR="98425" algn="l">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Are less likely to visually assess their child for signs of substance use when they come home from being out with friends</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alpha val="20000"/>
                      </a:schemeClr>
                    </a:solidFill>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Parenting Behaviors</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alpha val="20000"/>
                      </a:schemeClr>
                    </a:solidFill>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3.20</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4168747479"/>
                  </a:ext>
                </a:extLst>
              </a:tr>
              <a:tr h="382797">
                <a:tc>
                  <a:txBody>
                    <a:bodyPr/>
                    <a:lstStyle/>
                    <a:p>
                      <a:pPr marL="0" marR="98425" algn="l">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Are less aware of community supports available to students if they need help with a mental health or substance use issue</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Prevention Supports</a:t>
                      </a:r>
                      <a:endParaRPr lang="en-US" sz="1200" b="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3.18</a:t>
                      </a:r>
                      <a:endParaRPr lang="en-US" sz="1200" b="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094616"/>
                  </a:ext>
                </a:extLst>
              </a:tr>
              <a:tr h="199005">
                <a:tc>
                  <a:txBody>
                    <a:bodyPr/>
                    <a:lstStyle/>
                    <a:p>
                      <a:pPr marL="0" marR="98425" algn="l">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Believe adult alcohol consumption at school-sponsored sporting events </a:t>
                      </a:r>
                      <a:b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(e.g., tailgating, alcohol in thermoses) is an issue in Lynnfield</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alpha val="20000"/>
                      </a:schemeClr>
                    </a:solidFill>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Community Culture</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alpha val="20000"/>
                      </a:schemeClr>
                    </a:solidFill>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2.98</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3624381952"/>
                  </a:ext>
                </a:extLst>
              </a:tr>
              <a:tr h="191398">
                <a:tc>
                  <a:txBody>
                    <a:bodyPr/>
                    <a:lstStyle/>
                    <a:p>
                      <a:pPr marL="0" marR="98425" algn="l">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Believe too many parents/caregivers in Lynnfield set a bad example for their children by their own excessive use of substances</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Community Culture</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b="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2.57</a:t>
                      </a:r>
                      <a:endParaRPr lang="en-US" sz="1200" b="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41083199"/>
                  </a:ext>
                </a:extLst>
              </a:tr>
              <a:tr h="210526">
                <a:tc>
                  <a:txBody>
                    <a:bodyPr/>
                    <a:lstStyle/>
                    <a:p>
                      <a:pPr marL="0" marR="98425" algn="l">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Believe too many parents/caregivers turn a blind eye to youth marijuana use</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alpha val="20000"/>
                      </a:schemeClr>
                    </a:solidFill>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Community Culture</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alpha val="20000"/>
                      </a:schemeClr>
                    </a:solidFill>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2.51</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1964553360"/>
                  </a:ext>
                </a:extLst>
              </a:tr>
              <a:tr h="237744">
                <a:tc>
                  <a:txBody>
                    <a:bodyPr/>
                    <a:lstStyle/>
                    <a:p>
                      <a:pPr marL="0" marR="98425" algn="l">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Believe too many parents/caregivers turn a blind eye to underage alcohol use</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Community Culture</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2.41</a:t>
                      </a:r>
                      <a:endParaRPr lang="en-US" sz="1200" b="0" dirty="0">
                        <a:solidFill>
                          <a:schemeClr val="tx1"/>
                        </a:solidFill>
                        <a:effectLst/>
                        <a:latin typeface="Calibri" panose="020F0502020204030204" pitchFamily="34" charset="0"/>
                        <a:ea typeface="Calibri" panose="020F0502020204030204" pitchFamily="34" charset="0"/>
                        <a:cs typeface="Tahoma" panose="020B0604030504040204" pitchFamily="34" charset="0"/>
                      </a:endParaRPr>
                    </a:p>
                  </a:txBody>
                  <a:tcPr marL="18415" marR="1841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76384215"/>
                  </a:ext>
                </a:extLst>
              </a:tr>
            </a:tbl>
          </a:graphicData>
        </a:graphic>
      </p:graphicFrame>
    </p:spTree>
    <p:extLst>
      <p:ext uri="{BB962C8B-B14F-4D97-AF65-F5344CB8AC3E}">
        <p14:creationId xmlns:p14="http://schemas.microsoft.com/office/powerpoint/2010/main" val="255994669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SPR Home Visit Presentation - FINAL (5-23-17).pptx" id="{667751CC-789E-49D1-ADF6-03981B450E56}" vid="{4F72848E-DE84-4600-8444-A04F58E7DF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SSRE Custom</Template>
  <TotalTime>23002</TotalTime>
  <Words>2269</Words>
  <Application>Microsoft Office PowerPoint</Application>
  <PresentationFormat>Widescreen</PresentationFormat>
  <Paragraphs>263</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Century Gothic</vt:lpstr>
      <vt:lpstr>Retrospect</vt:lpstr>
      <vt:lpstr>Selected Findings From the  2021 Lynnfield Parent/Caregiver Survey  An Assessment of Perceived Norms, Attitudes, and Preventive Behaviors Among Parents/Caregivers of Youth in Grades 5-12</vt:lpstr>
      <vt:lpstr>Background and Methods</vt:lpstr>
      <vt:lpstr>Validity, Data Quality, and Generalizability</vt:lpstr>
      <vt:lpstr>Demographics</vt:lpstr>
      <vt:lpstr>Survey Domains and Sub-Domains</vt:lpstr>
      <vt:lpstr>Areas of Concern Among Parents/Caregivers</vt:lpstr>
      <vt:lpstr>Strengths</vt:lpstr>
      <vt:lpstr>Strengths</vt:lpstr>
      <vt:lpstr>Opportunity Targets</vt:lpstr>
      <vt:lpstr>Opportunity Targets</vt:lpstr>
      <vt:lpstr>Differences by Grade Level</vt:lpstr>
      <vt:lpstr>Differences by Gender Identity</vt:lpstr>
      <vt:lpstr>Promoting Youth Health and Wellness Parents/caregivers were asked to provide any other comments they had about things they would like to see in Lynnfield to promote youth health and wellness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your data to make the case for your prevention efforts</dc:title>
  <dc:creator>Rots, Gisela</dc:creator>
  <cp:lastModifiedBy>Margaret Sallade</cp:lastModifiedBy>
  <cp:revision>362</cp:revision>
  <cp:lastPrinted>2020-05-04T20:46:30Z</cp:lastPrinted>
  <dcterms:created xsi:type="dcterms:W3CDTF">2019-02-02T17:11:07Z</dcterms:created>
  <dcterms:modified xsi:type="dcterms:W3CDTF">2021-10-12T23:40:07Z</dcterms:modified>
</cp:coreProperties>
</file>