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embeddedFontLst>
    <p:embeddedFont>
      <p:font typeface="Century Gothic" panose="020B0502020202020204" pitchFamily="34" charset="0"/>
      <p:regular r:id="rId19"/>
      <p:bold r:id="rId20"/>
      <p:italic r:id="rId21"/>
      <p:boldItalic r:id="rId22"/>
    </p:embeddedFont>
    <p:embeddedFont>
      <p:font typeface="Pacifico"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jtO/32UDvjHztYZi1MEzd3ll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8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c2e39f9910_1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c2e39f991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c2e39f9910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c2e39f991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Also screen shots/email logo</a:t>
            </a:r>
            <a:endParaRPr/>
          </a:p>
          <a:p>
            <a:pPr marL="0" lvl="0" indent="0" algn="l" rtl="0">
              <a:spcBef>
                <a:spcPts val="0"/>
              </a:spcBef>
              <a:spcAft>
                <a:spcPts val="0"/>
              </a:spcAft>
              <a:buNone/>
            </a:pPr>
            <a:r>
              <a:rPr lang="en-US"/>
              <a:t>Faith based-message in church bulletins the week of 4/29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4b1c5532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4b1c553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4030e4684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4030e46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4b1c5532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4b1c5532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Lynnfield 4 in 2019--2020 numbers not published yet on MDPH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4b1c5532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4b1c553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c2e39f991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c2e39f991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2e39f991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2e39f991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about Teanne can present the bulleted FAQs</a:t>
            </a:r>
            <a:endParaRPr/>
          </a:p>
          <a:p>
            <a:pPr marL="0" lvl="0" indent="0" algn="l" rtl="0">
              <a:spcBef>
                <a:spcPts val="0"/>
              </a:spcBef>
              <a:spcAft>
                <a:spcPts val="0"/>
              </a:spcAft>
              <a:buNone/>
            </a:pPr>
            <a:r>
              <a:rPr lang="en-US"/>
              <a:t>Evy would you feel comfortable explaining this image (I stole it from you) but it a key point to our work and perfectly resembles a lot that was talked about at CADCA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2e39f9910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c2e39f9910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Bolded ones are the ones girls have attended together</a:t>
            </a:r>
            <a:endParaRPr/>
          </a:p>
          <a:p>
            <a:pPr marL="0" lvl="0" indent="0" algn="l" rtl="0">
              <a:spcBef>
                <a:spcPts val="0"/>
              </a:spcBef>
              <a:spcAft>
                <a:spcPts val="0"/>
              </a:spcAft>
              <a:buNone/>
            </a:pPr>
            <a:r>
              <a:rPr lang="en-US"/>
              <a:t>Workshop then Action Planning time … </a:t>
            </a:r>
            <a:endParaRPr/>
          </a:p>
          <a:p>
            <a:pPr marL="0" lvl="0" indent="0" algn="l" rtl="0">
              <a:spcBef>
                <a:spcPts val="0"/>
              </a:spcBef>
              <a:spcAft>
                <a:spcPts val="0"/>
              </a:spcAft>
              <a:buNone/>
            </a:pPr>
            <a:r>
              <a:rPr lang="en-US"/>
              <a:t>Pause for coalition to read &amp; ask questions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2e39f9910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c2e39f991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Key takeaways = things that were learned, main points, or messages that were learned</a:t>
            </a:r>
            <a:endParaRPr/>
          </a:p>
          <a:p>
            <a:pPr marL="0" lvl="0" indent="0" algn="l" rtl="0">
              <a:spcBef>
                <a:spcPts val="0"/>
              </a:spcBef>
              <a:spcAft>
                <a:spcPts val="0"/>
              </a:spcAft>
              <a:buNone/>
            </a:pPr>
            <a:r>
              <a:rPr lang="en-US"/>
              <a:t>Highlights= what made you excited, what did you like, did you like the experience, did you meet like minded youth, were you inspired by youth or speakers, anything you wanted to highlight about your experience and what you took away as a youth leader</a:t>
            </a:r>
            <a:endParaRPr/>
          </a:p>
          <a:p>
            <a:pPr marL="0" lvl="0" indent="0" algn="l" rtl="0">
              <a:spcBef>
                <a:spcPts val="0"/>
              </a:spcBef>
              <a:spcAft>
                <a:spcPts val="0"/>
              </a:spcAft>
              <a:buNone/>
            </a:pPr>
            <a:r>
              <a:rPr lang="en-US"/>
              <a:t>Try to keep it to 4-5 points, you guys will have about 10-12 minutes to get through all this info and I want to give the coalition 2 opportunities to ask you questions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LMS “A Healthy Lynnfield” 15 student leaders created a survey for students grades 5-8 to “check in” about how their school experience has been this school year, they received about 480, questions asked levels of stress during in home learning vs at school, level of support they are feeling, what's helpful for remote learning, and coping strategies they are using during the pandemic. Through the data they created a “mindful march” calendar, each day is a challenge of a new self care or coping strategy. The calendar also offers adult resources. The calendar was student driven and creative approach to support their peers during our year long pandemic and the longest month of the school year. </a:t>
            </a:r>
            <a:endParaRPr/>
          </a:p>
        </p:txBody>
      </p:sp>
      <p:sp>
        <p:nvSpPr>
          <p:cNvPr id="305" name="Google Shape;30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13 businesses participated in the community pledge. </a:t>
            </a:r>
            <a:endParaRPr/>
          </a:p>
          <a:p>
            <a:pPr marL="0" lvl="0" indent="0" algn="l" rtl="0">
              <a:spcBef>
                <a:spcPts val="0"/>
              </a:spcBef>
              <a:spcAft>
                <a:spcPts val="0"/>
              </a:spcAft>
              <a:buNone/>
            </a:pPr>
            <a:endParaRPr/>
          </a:p>
          <a:p>
            <a:pPr marL="0" lvl="0" indent="0" algn="l" rtl="0">
              <a:spcBef>
                <a:spcPts val="0"/>
              </a:spcBef>
              <a:spcAft>
                <a:spcPts val="0"/>
              </a:spcAft>
              <a:buNone/>
            </a:pPr>
            <a:r>
              <a:rPr lang="en-US"/>
              <a:t>Both businesses at Market Street along with liquor stores and gulf gas station. </a:t>
            </a:r>
            <a:endParaRPr/>
          </a:p>
        </p:txBody>
      </p:sp>
      <p:sp>
        <p:nvSpPr>
          <p:cNvPr id="312" name="Google Shape;31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2e39f9910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2e39f991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7"/>
          <p:cNvGrpSpPr/>
          <p:nvPr/>
        </p:nvGrpSpPr>
        <p:grpSpPr>
          <a:xfrm>
            <a:off x="0" y="-2373"/>
            <a:ext cx="12192000" cy="6867027"/>
            <a:chOff x="0" y="-2373"/>
            <a:chExt cx="12192000" cy="6867027"/>
          </a:xfrm>
        </p:grpSpPr>
        <p:sp>
          <p:nvSpPr>
            <p:cNvPr id="24" name="Google Shape;24;p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3" name="Google Shape;33;p7"/>
          <p:cNvSpPr txBox="1">
            <a:spLocks noGrp="1"/>
          </p:cNvSpPr>
          <p:nvPr>
            <p:ph type="dt" idx="10"/>
          </p:nvPr>
        </p:nvSpPr>
        <p:spPr>
          <a:xfrm rot="5400000">
            <a:off x="10089390" y="1792223"/>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rot="5400000">
            <a:off x="8959592" y="3226820"/>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sldNum" idx="12"/>
          </p:nvPr>
        </p:nvSpPr>
        <p:spPr>
          <a:xfrm>
            <a:off x="10351008" y="292608"/>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grpSp>
        <p:nvGrpSpPr>
          <p:cNvPr id="126" name="Google Shape;126;p16"/>
          <p:cNvGrpSpPr/>
          <p:nvPr/>
        </p:nvGrpSpPr>
        <p:grpSpPr>
          <a:xfrm>
            <a:off x="0" y="-2373"/>
            <a:ext cx="12192000" cy="6867027"/>
            <a:chOff x="0" y="-2373"/>
            <a:chExt cx="12192000" cy="6867027"/>
          </a:xfrm>
        </p:grpSpPr>
        <p:sp>
          <p:nvSpPr>
            <p:cNvPr id="127" name="Google Shape;127;p1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16"/>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6"/>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8" name="Google Shape;138;p16"/>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9" name="Google Shape;139;p1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3"/>
        <p:cNvGrpSpPr/>
        <p:nvPr/>
      </p:nvGrpSpPr>
      <p:grpSpPr>
        <a:xfrm>
          <a:off x="0" y="0"/>
          <a:ext cx="0" cy="0"/>
          <a:chOff x="0" y="0"/>
          <a:chExt cx="0" cy="0"/>
        </a:xfrm>
      </p:grpSpPr>
      <p:grpSp>
        <p:nvGrpSpPr>
          <p:cNvPr id="144" name="Google Shape;144;p17"/>
          <p:cNvGrpSpPr/>
          <p:nvPr/>
        </p:nvGrpSpPr>
        <p:grpSpPr>
          <a:xfrm>
            <a:off x="0" y="-2373"/>
            <a:ext cx="12192000" cy="6867027"/>
            <a:chOff x="0" y="-2373"/>
            <a:chExt cx="12192000" cy="6867027"/>
          </a:xfrm>
        </p:grpSpPr>
        <p:sp>
          <p:nvSpPr>
            <p:cNvPr id="145" name="Google Shape;145;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1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17"/>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6" name="Google Shape;156;p1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0"/>
        <p:cNvGrpSpPr/>
        <p:nvPr/>
      </p:nvGrpSpPr>
      <p:grpSpPr>
        <a:xfrm>
          <a:off x="0" y="0"/>
          <a:ext cx="0" cy="0"/>
          <a:chOff x="0" y="0"/>
          <a:chExt cx="0" cy="0"/>
        </a:xfrm>
      </p:grpSpPr>
      <p:grpSp>
        <p:nvGrpSpPr>
          <p:cNvPr id="161" name="Google Shape;161;p18"/>
          <p:cNvGrpSpPr/>
          <p:nvPr/>
        </p:nvGrpSpPr>
        <p:grpSpPr>
          <a:xfrm>
            <a:off x="0" y="-2373"/>
            <a:ext cx="12192000" cy="6867027"/>
            <a:chOff x="0" y="-2373"/>
            <a:chExt cx="12192000" cy="6867027"/>
          </a:xfrm>
        </p:grpSpPr>
        <p:sp>
          <p:nvSpPr>
            <p:cNvPr id="162" name="Google Shape;162;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18"/>
          <p:cNvSpPr txBox="1"/>
          <p:nvPr/>
        </p:nvSpPr>
        <p:spPr>
          <a:xfrm>
            <a:off x="9719438" y="2631815"/>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chemeClr val="accent1"/>
                </a:solidFill>
                <a:latin typeface="Arial"/>
                <a:ea typeface="Arial"/>
                <a:cs typeface="Arial"/>
                <a:sym typeface="Arial"/>
              </a:rPr>
              <a:t>”</a:t>
            </a:r>
            <a:endParaRPr/>
          </a:p>
        </p:txBody>
      </p:sp>
      <p:sp>
        <p:nvSpPr>
          <p:cNvPr id="172" name="Google Shape;172;p18"/>
          <p:cNvSpPr txBox="1"/>
          <p:nvPr/>
        </p:nvSpPr>
        <p:spPr>
          <a:xfrm>
            <a:off x="898295" y="591093"/>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u="none" strike="noStrike" cap="none">
                <a:solidFill>
                  <a:schemeClr val="accent1"/>
                </a:solidFill>
                <a:latin typeface="Arial"/>
                <a:ea typeface="Arial"/>
                <a:cs typeface="Arial"/>
                <a:sym typeface="Arial"/>
              </a:rPr>
              <a:t>“</a:t>
            </a:r>
            <a:endParaRPr/>
          </a:p>
        </p:txBody>
      </p:sp>
      <p:sp>
        <p:nvSpPr>
          <p:cNvPr id="173" name="Google Shape;173;p18"/>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8"/>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18"/>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6" name="Google Shape;176;p1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0"/>
        <p:cNvGrpSpPr/>
        <p:nvPr/>
      </p:nvGrpSpPr>
      <p:grpSpPr>
        <a:xfrm>
          <a:off x="0" y="0"/>
          <a:ext cx="0" cy="0"/>
          <a:chOff x="0" y="0"/>
          <a:chExt cx="0" cy="0"/>
        </a:xfrm>
      </p:grpSpPr>
      <p:grpSp>
        <p:nvGrpSpPr>
          <p:cNvPr id="181" name="Google Shape;181;p19"/>
          <p:cNvGrpSpPr/>
          <p:nvPr/>
        </p:nvGrpSpPr>
        <p:grpSpPr>
          <a:xfrm>
            <a:off x="0" y="-2373"/>
            <a:ext cx="12192000" cy="6867027"/>
            <a:chOff x="0" y="-2373"/>
            <a:chExt cx="12192000" cy="6867027"/>
          </a:xfrm>
        </p:grpSpPr>
        <p:sp>
          <p:nvSpPr>
            <p:cNvPr id="182" name="Google Shape;182;p1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1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19"/>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9"/>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3" name="Google Shape;193;p1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0"/>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0" name="Google Shape;200;p20"/>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1" name="Google Shape;201;p20"/>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2" name="Google Shape;202;p20"/>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3" name="Google Shape;203;p20"/>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4" name="Google Shape;204;p20"/>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5" name="Google Shape;205;p20"/>
          <p:cNvCxnSpPr/>
          <p:nvPr/>
        </p:nvCxnSpPr>
        <p:spPr>
          <a:xfrm>
            <a:off x="440397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06" name="Google Shape;206;p20"/>
          <p:cNvCxnSpPr/>
          <p:nvPr/>
        </p:nvCxnSpPr>
        <p:spPr>
          <a:xfrm>
            <a:off x="777240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07" name="Google Shape;207;p20"/>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0"/>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0"/>
        <p:cNvGrpSpPr/>
        <p:nvPr/>
      </p:nvGrpSpPr>
      <p:grpSpPr>
        <a:xfrm>
          <a:off x="0" y="0"/>
          <a:ext cx="0" cy="0"/>
          <a:chOff x="0" y="0"/>
          <a:chExt cx="0" cy="0"/>
        </a:xfrm>
      </p:grpSpPr>
      <p:sp>
        <p:nvSpPr>
          <p:cNvPr id="211" name="Google Shape;211;p2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1"/>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3" name="Google Shape;213;p21"/>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4" name="Google Shape;214;p21"/>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5" name="Google Shape;215;p21"/>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6" name="Google Shape;216;p21"/>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7" name="Google Shape;217;p21"/>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8" name="Google Shape;218;p21"/>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9" name="Google Shape;219;p2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0" name="Google Shape;220;p21"/>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1" name="Google Shape;221;p21"/>
          <p:cNvCxnSpPr/>
          <p:nvPr/>
        </p:nvCxnSpPr>
        <p:spPr>
          <a:xfrm>
            <a:off x="4388153" y="2603500"/>
            <a:ext cx="0" cy="3517594"/>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2" name="Google Shape;222;p21"/>
          <p:cNvCxnSpPr/>
          <p:nvPr/>
        </p:nvCxnSpPr>
        <p:spPr>
          <a:xfrm>
            <a:off x="7801905"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3" name="Google Shape;223;p2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22"/>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22"/>
          <p:cNvSpPr txBox="1">
            <a:spLocks noGrp="1"/>
          </p:cNvSpPr>
          <p:nvPr>
            <p:ph type="body" idx="1"/>
          </p:nvPr>
        </p:nvSpPr>
        <p:spPr>
          <a:xfrm rot="5400000">
            <a:off x="3827511" y="-69056"/>
            <a:ext cx="3416300" cy="87614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9" name="Google Shape;229;p2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2"/>
        <p:cNvGrpSpPr/>
        <p:nvPr/>
      </p:nvGrpSpPr>
      <p:grpSpPr>
        <a:xfrm>
          <a:off x="0" y="0"/>
          <a:ext cx="0" cy="0"/>
          <a:chOff x="0" y="0"/>
          <a:chExt cx="0" cy="0"/>
        </a:xfrm>
      </p:grpSpPr>
      <p:grpSp>
        <p:nvGrpSpPr>
          <p:cNvPr id="233" name="Google Shape;233;p23"/>
          <p:cNvGrpSpPr/>
          <p:nvPr/>
        </p:nvGrpSpPr>
        <p:grpSpPr>
          <a:xfrm>
            <a:off x="0" y="-2373"/>
            <a:ext cx="12192000" cy="6867027"/>
            <a:chOff x="0" y="-2373"/>
            <a:chExt cx="12192000" cy="6867027"/>
          </a:xfrm>
        </p:grpSpPr>
        <p:sp>
          <p:nvSpPr>
            <p:cNvPr id="234" name="Google Shape;234;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23"/>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3"/>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6" name="Google Shape;246;p2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2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2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0"/>
        <p:cNvGrpSpPr/>
        <p:nvPr/>
      </p:nvGrpSpPr>
      <p:grpSpPr>
        <a:xfrm>
          <a:off x="0" y="0"/>
          <a:ext cx="0" cy="0"/>
          <a:chOff x="0" y="0"/>
          <a:chExt cx="0" cy="0"/>
        </a:xfrm>
      </p:grpSpPr>
      <p:sp>
        <p:nvSpPr>
          <p:cNvPr id="251" name="Google Shape;251;gc2e39f9910_0_11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2" name="Google Shape;252;gc2e39f9910_0_11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20040" rtl="0">
              <a:spcBef>
                <a:spcPts val="1000"/>
              </a:spcBef>
              <a:spcAft>
                <a:spcPts val="0"/>
              </a:spcAft>
              <a:buSzPts val="1440"/>
              <a:buChar char="►"/>
              <a:defRPr/>
            </a:lvl1pPr>
            <a:lvl2pPr marL="914400" lvl="1" indent="-309880" rtl="0">
              <a:spcBef>
                <a:spcPts val="1000"/>
              </a:spcBef>
              <a:spcAft>
                <a:spcPts val="0"/>
              </a:spcAft>
              <a:buSzPts val="1280"/>
              <a:buChar char="►"/>
              <a:defRPr/>
            </a:lvl2pPr>
            <a:lvl3pPr marL="1371600" lvl="2" indent="-299719" rtl="0">
              <a:spcBef>
                <a:spcPts val="1000"/>
              </a:spcBef>
              <a:spcAft>
                <a:spcPts val="0"/>
              </a:spcAft>
              <a:buSzPts val="1120"/>
              <a:buChar char="►"/>
              <a:defRPr/>
            </a:lvl3pPr>
            <a:lvl4pPr marL="1828800" lvl="3" indent="-289560" rtl="0">
              <a:spcBef>
                <a:spcPts val="1000"/>
              </a:spcBef>
              <a:spcAft>
                <a:spcPts val="0"/>
              </a:spcAft>
              <a:buSzPts val="960"/>
              <a:buChar char="►"/>
              <a:defRPr/>
            </a:lvl4pPr>
            <a:lvl5pPr marL="2286000" lvl="4" indent="-289560" rtl="0">
              <a:spcBef>
                <a:spcPts val="1000"/>
              </a:spcBef>
              <a:spcAft>
                <a:spcPts val="0"/>
              </a:spcAft>
              <a:buSzPts val="960"/>
              <a:buChar char="►"/>
              <a:defRPr/>
            </a:lvl5pPr>
            <a:lvl6pPr marL="2743200" lvl="5" indent="-289560" rtl="0">
              <a:spcBef>
                <a:spcPts val="1000"/>
              </a:spcBef>
              <a:spcAft>
                <a:spcPts val="0"/>
              </a:spcAft>
              <a:buSzPts val="960"/>
              <a:buChar char="►"/>
              <a:defRPr/>
            </a:lvl6pPr>
            <a:lvl7pPr marL="3200400" lvl="6" indent="-289560" rtl="0">
              <a:spcBef>
                <a:spcPts val="1000"/>
              </a:spcBef>
              <a:spcAft>
                <a:spcPts val="0"/>
              </a:spcAft>
              <a:buSzPts val="960"/>
              <a:buChar char="►"/>
              <a:defRPr/>
            </a:lvl7pPr>
            <a:lvl8pPr marL="3657600" lvl="7" indent="-289559" rtl="0">
              <a:spcBef>
                <a:spcPts val="1000"/>
              </a:spcBef>
              <a:spcAft>
                <a:spcPts val="0"/>
              </a:spcAft>
              <a:buSzPts val="960"/>
              <a:buChar char="►"/>
              <a:defRPr/>
            </a:lvl8pPr>
            <a:lvl9pPr marL="4114800" lvl="8" indent="-289559" rtl="0">
              <a:spcBef>
                <a:spcPts val="1000"/>
              </a:spcBef>
              <a:spcAft>
                <a:spcPts val="0"/>
              </a:spcAft>
              <a:buSzPts val="960"/>
              <a:buChar char="►"/>
              <a:defRPr/>
            </a:lvl9pPr>
          </a:lstStyle>
          <a:p>
            <a:endParaRPr/>
          </a:p>
        </p:txBody>
      </p:sp>
      <p:sp>
        <p:nvSpPr>
          <p:cNvPr id="253" name="Google Shape;253;gc2e39f9910_0_118"/>
          <p:cNvSpPr txBox="1">
            <a:spLocks noGrp="1"/>
          </p:cNvSpPr>
          <p:nvPr>
            <p:ph type="sldNum" idx="12"/>
          </p:nvPr>
        </p:nvSpPr>
        <p:spPr>
          <a:xfrm>
            <a:off x="11320333" y="6241346"/>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4"/>
        <p:cNvGrpSpPr/>
        <p:nvPr/>
      </p:nvGrpSpPr>
      <p:grpSpPr>
        <a:xfrm>
          <a:off x="0" y="0"/>
          <a:ext cx="0" cy="0"/>
          <a:chOff x="0" y="0"/>
          <a:chExt cx="0" cy="0"/>
        </a:xfrm>
      </p:grpSpPr>
      <p:sp>
        <p:nvSpPr>
          <p:cNvPr id="255" name="Google Shape;255;gc2e39f9910_0_17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gc2e39f9910_0_179"/>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000"/>
              </a:spcBef>
              <a:spcAft>
                <a:spcPts val="0"/>
              </a:spcAft>
              <a:buSzPts val="1900"/>
              <a:buChar char="►"/>
              <a:defRPr sz="19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0"/>
              </a:spcAft>
              <a:buSzPts val="1600"/>
              <a:buChar char="►"/>
              <a:defRPr sz="1600"/>
            </a:lvl9pPr>
          </a:lstStyle>
          <a:p>
            <a:endParaRPr/>
          </a:p>
        </p:txBody>
      </p:sp>
      <p:sp>
        <p:nvSpPr>
          <p:cNvPr id="257" name="Google Shape;257;gc2e39f9910_0_179"/>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000"/>
              </a:spcBef>
              <a:spcAft>
                <a:spcPts val="0"/>
              </a:spcAft>
              <a:buSzPts val="1900"/>
              <a:buChar char="►"/>
              <a:defRPr sz="19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0"/>
              </a:spcAft>
              <a:buSzPts val="1600"/>
              <a:buChar char="►"/>
              <a:defRPr sz="1600"/>
            </a:lvl9pPr>
          </a:lstStyle>
          <a:p>
            <a:endParaRPr/>
          </a:p>
        </p:txBody>
      </p:sp>
      <p:sp>
        <p:nvSpPr>
          <p:cNvPr id="258" name="Google Shape;258;gc2e39f9910_0_179"/>
          <p:cNvSpPr txBox="1">
            <a:spLocks noGrp="1"/>
          </p:cNvSpPr>
          <p:nvPr>
            <p:ph type="sldNum" idx="12"/>
          </p:nvPr>
        </p:nvSpPr>
        <p:spPr>
          <a:xfrm>
            <a:off x="11320333" y="6241346"/>
            <a:ext cx="731700" cy="524700"/>
          </a:xfrm>
          <a:prstGeom prst="rect">
            <a:avLst/>
          </a:prstGeom>
        </p:spPr>
        <p:txBody>
          <a:bodyPr spcFirstLastPara="1" wrap="square" lIns="91425" tIns="45700" rIns="91425" bIns="4570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0" name="Google Shape;40;p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6" name="Google Shape;46;p9"/>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7" name="Google Shape;47;p9"/>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8" name="Google Shape;48;p9"/>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9" name="Google Shape;49;p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grpSp>
        <p:nvGrpSpPr>
          <p:cNvPr id="53" name="Google Shape;53;p10"/>
          <p:cNvGrpSpPr/>
          <p:nvPr/>
        </p:nvGrpSpPr>
        <p:grpSpPr>
          <a:xfrm>
            <a:off x="0" y="-2373"/>
            <a:ext cx="12192000" cy="6867027"/>
            <a:chOff x="0" y="-2373"/>
            <a:chExt cx="12192000" cy="6867027"/>
          </a:xfrm>
        </p:grpSpPr>
        <p:sp>
          <p:nvSpPr>
            <p:cNvPr id="54" name="Google Shape;54;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3" name="Google Shape;63;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4" name="Google Shape;64;p10"/>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6" name="Google Shape;66;p10"/>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1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4" name="Google Shape;74;p1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1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14"/>
          <p:cNvGrpSpPr/>
          <p:nvPr/>
        </p:nvGrpSpPr>
        <p:grpSpPr>
          <a:xfrm>
            <a:off x="0" y="-2373"/>
            <a:ext cx="12192000" cy="6867027"/>
            <a:chOff x="0" y="-2373"/>
            <a:chExt cx="12192000" cy="6867027"/>
          </a:xfrm>
        </p:grpSpPr>
        <p:sp>
          <p:nvSpPr>
            <p:cNvPr id="89" name="Google Shape;89;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14"/>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1" name="Google Shape;101;p14"/>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2" name="Google Shape;102;p1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grpSp>
        <p:nvGrpSpPr>
          <p:cNvPr id="107" name="Google Shape;107;p15"/>
          <p:cNvGrpSpPr/>
          <p:nvPr/>
        </p:nvGrpSpPr>
        <p:grpSpPr>
          <a:xfrm>
            <a:off x="0" y="-2373"/>
            <a:ext cx="12192000" cy="6867027"/>
            <a:chOff x="0" y="-2373"/>
            <a:chExt cx="12192000" cy="6867027"/>
          </a:xfrm>
        </p:grpSpPr>
        <p:sp>
          <p:nvSpPr>
            <p:cNvPr id="108" name="Google Shape;108;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5"/>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15"/>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20" name="Google Shape;120;p15"/>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1" name="Google Shape;121;p1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6"/>
          <p:cNvGrpSpPr/>
          <p:nvPr/>
        </p:nvGrpSpPr>
        <p:grpSpPr>
          <a:xfrm>
            <a:off x="0" y="-2373"/>
            <a:ext cx="12192000" cy="6867027"/>
            <a:chOff x="0" y="-2373"/>
            <a:chExt cx="12192000" cy="6867027"/>
          </a:xfrm>
        </p:grpSpPr>
        <p:sp>
          <p:nvSpPr>
            <p:cNvPr id="7" name="Google Shape;7;p6"/>
            <p:cNvSpPr/>
            <p:nvPr/>
          </p:nvSpPr>
          <p:spPr>
            <a:xfrm>
              <a:off x="0" y="0"/>
              <a:ext cx="12192000" cy="6858000"/>
            </a:xfrm>
            <a:prstGeom prst="rect">
              <a:avLst/>
            </a:prstGeom>
            <a:blipFill rotWithShape="1">
              <a:blip r:embed="rId2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6"/>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6"/>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0ca7fmEDbDAC8Wr4VcAWPrYhZZUW11A8/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1YxFW0J_wvZXGWgIvfP1NjmivCL6pPbJ/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a:t>A Healthy Lynnfield</a:t>
            </a:r>
            <a:endParaRPr/>
          </a:p>
        </p:txBody>
      </p:sp>
      <p:sp>
        <p:nvSpPr>
          <p:cNvPr id="264" name="Google Shape;264;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MARCH 2021 COMMUNITY PARTNERSHIP MEETING</a:t>
            </a:r>
            <a:endParaRPr/>
          </a:p>
        </p:txBody>
      </p:sp>
      <p:pic>
        <p:nvPicPr>
          <p:cNvPr id="265" name="Google Shape;265;p1"/>
          <p:cNvPicPr preferRelativeResize="0"/>
          <p:nvPr/>
        </p:nvPicPr>
        <p:blipFill>
          <a:blip r:embed="rId3">
            <a:alphaModFix/>
          </a:blip>
          <a:stretch>
            <a:fillRect/>
          </a:stretch>
        </p:blipFill>
        <p:spPr>
          <a:xfrm>
            <a:off x="9796375" y="4431025"/>
            <a:ext cx="1777756" cy="17949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ATI Video</a:t>
            </a:r>
            <a:endParaRPr/>
          </a:p>
        </p:txBody>
      </p:sp>
      <p:sp>
        <p:nvSpPr>
          <p:cNvPr id="331" name="Google Shape;331;p5"/>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sz="3000" b="1" u="sng">
                <a:solidFill>
                  <a:schemeClr val="hlink"/>
                </a:solidFill>
                <a:hlinkClick r:id="rId3"/>
              </a:rPr>
              <a:t>Coalition Member ATI Video </a:t>
            </a:r>
            <a:endParaRPr sz="3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c2e39f9910_1_6"/>
          <p:cNvSpPr txBox="1">
            <a:spLocks noGrp="1"/>
          </p:cNvSpPr>
          <p:nvPr>
            <p:ph type="body" idx="4294967295"/>
          </p:nvPr>
        </p:nvSpPr>
        <p:spPr>
          <a:xfrm>
            <a:off x="3664425" y="388950"/>
            <a:ext cx="7717800" cy="6264300"/>
          </a:xfrm>
          <a:prstGeom prst="rect">
            <a:avLst/>
          </a:prstGeom>
        </p:spPr>
        <p:txBody>
          <a:bodyPr spcFirstLastPara="1" wrap="square" lIns="91425" tIns="45700" rIns="91425" bIns="45700" anchor="t" anchorCtr="0">
            <a:normAutofit fontScale="92500"/>
          </a:bodyPr>
          <a:lstStyle/>
          <a:p>
            <a:pPr marL="0" lvl="0" indent="0" algn="l" rtl="0">
              <a:lnSpc>
                <a:spcPct val="115000"/>
              </a:lnSpc>
              <a:spcBef>
                <a:spcPts val="0"/>
              </a:spcBef>
              <a:spcAft>
                <a:spcPts val="0"/>
              </a:spcAft>
              <a:buClr>
                <a:schemeClr val="dk1"/>
              </a:buClr>
              <a:buSzPct val="38491"/>
              <a:buFont typeface="Arial"/>
              <a:buNone/>
            </a:pPr>
            <a:r>
              <a:rPr lang="en-US" sz="2857" b="1" dirty="0">
                <a:solidFill>
                  <a:srgbClr val="0B5394"/>
                </a:solidFill>
                <a:latin typeface="Arial"/>
                <a:ea typeface="Arial"/>
                <a:cs typeface="Arial"/>
                <a:sym typeface="Arial"/>
              </a:rPr>
              <a:t>What positive influence in your life keeps you </a:t>
            </a:r>
            <a:endParaRPr sz="2857" b="1" dirty="0">
              <a:solidFill>
                <a:srgbClr val="0B5394"/>
              </a:solidFill>
              <a:latin typeface="Arial"/>
              <a:ea typeface="Arial"/>
              <a:cs typeface="Arial"/>
              <a:sym typeface="Arial"/>
            </a:endParaRPr>
          </a:p>
          <a:p>
            <a:pPr marL="0" lvl="0" indent="0" algn="l" rtl="0">
              <a:lnSpc>
                <a:spcPct val="115000"/>
              </a:lnSpc>
              <a:spcBef>
                <a:spcPts val="0"/>
              </a:spcBef>
              <a:spcAft>
                <a:spcPts val="0"/>
              </a:spcAft>
              <a:buClr>
                <a:schemeClr val="dk1"/>
              </a:buClr>
              <a:buSzPct val="38491"/>
              <a:buFont typeface="Arial"/>
              <a:buNone/>
            </a:pPr>
            <a:r>
              <a:rPr lang="en-US" sz="2857" b="1" dirty="0">
                <a:solidFill>
                  <a:srgbClr val="0B5394"/>
                </a:solidFill>
                <a:latin typeface="Arial"/>
                <a:ea typeface="Arial"/>
                <a:cs typeface="Arial"/>
                <a:sym typeface="Arial"/>
              </a:rPr>
              <a:t>above the use of alcohol or other drugs?</a:t>
            </a:r>
            <a:endParaRPr sz="2857" b="1" dirty="0">
              <a:solidFill>
                <a:srgbClr val="0B5394"/>
              </a:solidFill>
              <a:latin typeface="Arial"/>
              <a:ea typeface="Arial"/>
              <a:cs typeface="Arial"/>
              <a:sym typeface="Arial"/>
            </a:endParaRPr>
          </a:p>
          <a:p>
            <a:pPr marL="0" lvl="0" indent="0" algn="l" rtl="0">
              <a:lnSpc>
                <a:spcPct val="115000"/>
              </a:lnSpc>
              <a:spcBef>
                <a:spcPts val="1200"/>
              </a:spcBef>
              <a:spcAft>
                <a:spcPts val="0"/>
              </a:spcAft>
              <a:buClr>
                <a:schemeClr val="dk1"/>
              </a:buClr>
              <a:buSzPct val="53322"/>
              <a:buFont typeface="Arial"/>
              <a:buNone/>
            </a:pPr>
            <a:r>
              <a:rPr lang="en-US" sz="2062" b="1" dirty="0">
                <a:solidFill>
                  <a:schemeClr val="dk1"/>
                </a:solidFill>
                <a:latin typeface="Arial"/>
                <a:ea typeface="Arial"/>
                <a:cs typeface="Arial"/>
                <a:sym typeface="Arial"/>
              </a:rPr>
              <a:t>Primary Audience:</a:t>
            </a:r>
            <a:r>
              <a:rPr lang="en-US" sz="2062" dirty="0">
                <a:solidFill>
                  <a:schemeClr val="dk1"/>
                </a:solidFill>
                <a:latin typeface="Arial"/>
                <a:ea typeface="Arial"/>
                <a:cs typeface="Arial"/>
                <a:sym typeface="Arial"/>
              </a:rPr>
              <a:t> School-Aged Youth</a:t>
            </a:r>
            <a:endParaRPr sz="2062"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53322"/>
              <a:buFont typeface="Arial"/>
              <a:buNone/>
            </a:pPr>
            <a:r>
              <a:rPr lang="en-US" sz="2062" b="1" dirty="0">
                <a:solidFill>
                  <a:schemeClr val="dk1"/>
                </a:solidFill>
                <a:latin typeface="Arial"/>
                <a:ea typeface="Arial"/>
                <a:cs typeface="Arial"/>
                <a:sym typeface="Arial"/>
              </a:rPr>
              <a:t>Secondary Audience:</a:t>
            </a:r>
            <a:r>
              <a:rPr lang="en-US" sz="2062" dirty="0">
                <a:solidFill>
                  <a:schemeClr val="dk1"/>
                </a:solidFill>
                <a:latin typeface="Arial"/>
                <a:ea typeface="Arial"/>
                <a:cs typeface="Arial"/>
                <a:sym typeface="Arial"/>
              </a:rPr>
              <a:t> General Community</a:t>
            </a:r>
            <a:endParaRPr sz="2062"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53322"/>
              <a:buFont typeface="Arial"/>
              <a:buNone/>
            </a:pPr>
            <a:r>
              <a:rPr lang="en-US" sz="2062" b="1" dirty="0">
                <a:solidFill>
                  <a:schemeClr val="dk1"/>
                </a:solidFill>
                <a:latin typeface="Arial"/>
                <a:ea typeface="Arial"/>
                <a:cs typeface="Arial"/>
                <a:sym typeface="Arial"/>
              </a:rPr>
              <a:t>Goal:</a:t>
            </a:r>
            <a:r>
              <a:rPr lang="en-US" sz="2062" dirty="0">
                <a:solidFill>
                  <a:schemeClr val="dk1"/>
                </a:solidFill>
                <a:latin typeface="Arial"/>
                <a:ea typeface="Arial"/>
                <a:cs typeface="Arial"/>
                <a:sym typeface="Arial"/>
              </a:rPr>
              <a:t> To reinforce identification and labeling of protective factors, that are meaningful to youth and that, when widely promoted, move the community toward the norm of substance-free environments for all youth. </a:t>
            </a:r>
            <a:endParaRPr sz="2062" dirty="0">
              <a:solidFill>
                <a:schemeClr val="dk1"/>
              </a:solidFill>
              <a:latin typeface="Arial"/>
              <a:ea typeface="Arial"/>
              <a:cs typeface="Arial"/>
              <a:sym typeface="Arial"/>
            </a:endParaRPr>
          </a:p>
          <a:p>
            <a:pPr marL="457200" lvl="0" indent="-349769" algn="l" rtl="0">
              <a:lnSpc>
                <a:spcPct val="115000"/>
              </a:lnSpc>
              <a:spcBef>
                <a:spcPts val="1200"/>
              </a:spcBef>
              <a:spcAft>
                <a:spcPts val="0"/>
              </a:spcAft>
              <a:buClr>
                <a:schemeClr val="dk1"/>
              </a:buClr>
              <a:buSzPct val="100000"/>
              <a:buFont typeface="Arial"/>
              <a:buAutoNum type="arabicPeriod"/>
            </a:pPr>
            <a:r>
              <a:rPr lang="en-US" sz="2062" dirty="0">
                <a:solidFill>
                  <a:schemeClr val="dk1"/>
                </a:solidFill>
                <a:latin typeface="Arial"/>
                <a:ea typeface="Arial"/>
                <a:cs typeface="Arial"/>
                <a:sym typeface="Arial"/>
              </a:rPr>
              <a:t>Most LHS students choose not to use electronic vaping products (86.8%)</a:t>
            </a:r>
            <a:endParaRPr sz="2062" dirty="0">
              <a:solidFill>
                <a:schemeClr val="dk1"/>
              </a:solidFill>
              <a:latin typeface="Arial"/>
              <a:ea typeface="Arial"/>
              <a:cs typeface="Arial"/>
              <a:sym typeface="Arial"/>
            </a:endParaRPr>
          </a:p>
          <a:p>
            <a:pPr marL="457200" lvl="0" indent="-349769" algn="l" rtl="0">
              <a:lnSpc>
                <a:spcPct val="115000"/>
              </a:lnSpc>
              <a:spcBef>
                <a:spcPts val="0"/>
              </a:spcBef>
              <a:spcAft>
                <a:spcPts val="0"/>
              </a:spcAft>
              <a:buClr>
                <a:schemeClr val="dk1"/>
              </a:buClr>
              <a:buSzPct val="100000"/>
              <a:buFont typeface="Arial"/>
              <a:buAutoNum type="arabicPeriod"/>
            </a:pPr>
            <a:r>
              <a:rPr lang="en-US" sz="2062" dirty="0">
                <a:solidFill>
                  <a:schemeClr val="dk1"/>
                </a:solidFill>
                <a:latin typeface="Arial"/>
                <a:ea typeface="Arial"/>
                <a:cs typeface="Arial"/>
                <a:sym typeface="Arial"/>
              </a:rPr>
              <a:t>Most LHS student choose not to use marijuana products. (80.2%)</a:t>
            </a:r>
            <a:endParaRPr sz="2062" dirty="0">
              <a:solidFill>
                <a:schemeClr val="dk1"/>
              </a:solidFill>
              <a:latin typeface="Arial"/>
              <a:ea typeface="Arial"/>
              <a:cs typeface="Arial"/>
              <a:sym typeface="Arial"/>
            </a:endParaRPr>
          </a:p>
          <a:p>
            <a:pPr marL="457200" lvl="0" indent="-349769" algn="l" rtl="0">
              <a:lnSpc>
                <a:spcPct val="115000"/>
              </a:lnSpc>
              <a:spcBef>
                <a:spcPts val="0"/>
              </a:spcBef>
              <a:spcAft>
                <a:spcPts val="0"/>
              </a:spcAft>
              <a:buClr>
                <a:schemeClr val="dk1"/>
              </a:buClr>
              <a:buSzPct val="100000"/>
              <a:buFont typeface="Arial"/>
              <a:buAutoNum type="arabicPeriod"/>
            </a:pPr>
            <a:r>
              <a:rPr lang="en-US" sz="2062" dirty="0">
                <a:solidFill>
                  <a:schemeClr val="dk1"/>
                </a:solidFill>
                <a:latin typeface="Arial"/>
                <a:ea typeface="Arial"/>
                <a:cs typeface="Arial"/>
                <a:sym typeface="Arial"/>
              </a:rPr>
              <a:t>Most LHS students (over ¾) choose not to use alcohol. (77.3%)</a:t>
            </a:r>
            <a:endParaRPr sz="2062" dirty="0">
              <a:solidFill>
                <a:schemeClr val="dk1"/>
              </a:solidFill>
              <a:latin typeface="Arial"/>
              <a:ea typeface="Arial"/>
              <a:cs typeface="Arial"/>
              <a:sym typeface="Arial"/>
            </a:endParaRPr>
          </a:p>
          <a:p>
            <a:pPr marL="457200" lvl="0" indent="-349769" algn="l" rtl="0">
              <a:lnSpc>
                <a:spcPct val="115000"/>
              </a:lnSpc>
              <a:spcBef>
                <a:spcPts val="0"/>
              </a:spcBef>
              <a:spcAft>
                <a:spcPts val="0"/>
              </a:spcAft>
              <a:buClr>
                <a:schemeClr val="dk1"/>
              </a:buClr>
              <a:buSzPct val="100000"/>
              <a:buFont typeface="Arial"/>
              <a:buAutoNum type="arabicPeriod"/>
            </a:pPr>
            <a:r>
              <a:rPr lang="en-US" sz="2062" dirty="0">
                <a:solidFill>
                  <a:schemeClr val="dk1"/>
                </a:solidFill>
                <a:latin typeface="Arial"/>
                <a:ea typeface="Arial"/>
                <a:cs typeface="Arial"/>
                <a:sym typeface="Arial"/>
              </a:rPr>
              <a:t>1 out of 2 youth report having a trusted adult in school they feel they can talk to about issues that concern them. </a:t>
            </a:r>
            <a:endParaRPr sz="2062" dirty="0">
              <a:solidFill>
                <a:schemeClr val="dk1"/>
              </a:solidFill>
              <a:latin typeface="Arial"/>
              <a:ea typeface="Arial"/>
              <a:cs typeface="Arial"/>
              <a:sym typeface="Arial"/>
            </a:endParaRPr>
          </a:p>
          <a:p>
            <a:pPr marL="0" lvl="0" indent="0" algn="l" rtl="0">
              <a:spcBef>
                <a:spcPts val="1200"/>
              </a:spcBef>
              <a:spcAft>
                <a:spcPts val="0"/>
              </a:spcAft>
              <a:buNone/>
            </a:pPr>
            <a:endParaRPr dirty="0"/>
          </a:p>
        </p:txBody>
      </p:sp>
      <p:pic>
        <p:nvPicPr>
          <p:cNvPr id="337" name="Google Shape;337;gc2e39f9910_1_6"/>
          <p:cNvPicPr preferRelativeResize="0"/>
          <p:nvPr/>
        </p:nvPicPr>
        <p:blipFill>
          <a:blip r:embed="rId3">
            <a:alphaModFix/>
          </a:blip>
          <a:stretch>
            <a:fillRect/>
          </a:stretch>
        </p:blipFill>
        <p:spPr>
          <a:xfrm>
            <a:off x="409450" y="3255000"/>
            <a:ext cx="3254973" cy="3254973"/>
          </a:xfrm>
          <a:prstGeom prst="rect">
            <a:avLst/>
          </a:prstGeom>
          <a:noFill/>
          <a:ln>
            <a:noFill/>
          </a:ln>
        </p:spPr>
      </p:pic>
      <p:sp>
        <p:nvSpPr>
          <p:cNvPr id="338" name="Google Shape;338;gc2e39f9910_1_6"/>
          <p:cNvSpPr txBox="1"/>
          <p:nvPr/>
        </p:nvSpPr>
        <p:spPr>
          <a:xfrm>
            <a:off x="184250" y="388950"/>
            <a:ext cx="3111600" cy="2462700"/>
          </a:xfrm>
          <a:prstGeom prst="rect">
            <a:avLst/>
          </a:prstGeom>
          <a:solidFill>
            <a:srgbClr val="0B539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a:solidFill>
                  <a:srgbClr val="FFFFFF"/>
                </a:solidFill>
                <a:latin typeface="Century Gothic"/>
                <a:ea typeface="Century Gothic"/>
                <a:cs typeface="Century Gothic"/>
                <a:sym typeface="Century Gothic"/>
              </a:rPr>
              <a:t>The Above the Influence Plan</a:t>
            </a:r>
            <a:endParaRPr sz="3700">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c2e39f9910_1_14"/>
          <p:cNvSpPr txBox="1">
            <a:spLocks noGrp="1"/>
          </p:cNvSpPr>
          <p:nvPr>
            <p:ph type="title" idx="4294967295"/>
          </p:nvPr>
        </p:nvSpPr>
        <p:spPr>
          <a:xfrm>
            <a:off x="336075" y="122827"/>
            <a:ext cx="8761500" cy="900900"/>
          </a:xfrm>
          <a:prstGeom prst="rect">
            <a:avLst/>
          </a:prstGeom>
          <a:solidFill>
            <a:srgbClr val="0B5394"/>
          </a:solidFill>
        </p:spPr>
        <p:txBody>
          <a:bodyPr spcFirstLastPara="1" wrap="square" lIns="91425" tIns="45700" rIns="91425" bIns="45700" anchor="ctr" anchorCtr="0">
            <a:noAutofit/>
          </a:bodyPr>
          <a:lstStyle/>
          <a:p>
            <a:pPr marL="0" lvl="0" indent="0" algn="l" rtl="0">
              <a:spcBef>
                <a:spcPts val="0"/>
              </a:spcBef>
              <a:spcAft>
                <a:spcPts val="0"/>
              </a:spcAft>
              <a:buNone/>
            </a:pPr>
            <a:r>
              <a:rPr lang="en-US"/>
              <a:t>April Above the Influence Initiatives &amp; National Alcohol Awareness Month</a:t>
            </a:r>
            <a:endParaRPr/>
          </a:p>
        </p:txBody>
      </p:sp>
      <p:sp>
        <p:nvSpPr>
          <p:cNvPr id="344" name="Google Shape;344;gc2e39f9910_1_14"/>
          <p:cNvSpPr txBox="1">
            <a:spLocks noGrp="1"/>
          </p:cNvSpPr>
          <p:nvPr>
            <p:ph type="body" idx="4294967295"/>
          </p:nvPr>
        </p:nvSpPr>
        <p:spPr>
          <a:xfrm>
            <a:off x="336075" y="1125950"/>
            <a:ext cx="11107800" cy="5629800"/>
          </a:xfrm>
          <a:prstGeom prst="rect">
            <a:avLst/>
          </a:prstGeom>
        </p:spPr>
        <p:txBody>
          <a:bodyPr spcFirstLastPara="1" wrap="square" lIns="91425" tIns="45700" rIns="91425" bIns="45700" anchor="t" anchorCtr="0">
            <a:noAutofit/>
          </a:bodyPr>
          <a:lstStyle/>
          <a:p>
            <a:pPr marL="457200" lvl="0" indent="-356207" algn="l" rtl="0">
              <a:lnSpc>
                <a:spcPct val="115000"/>
              </a:lnSpc>
              <a:spcBef>
                <a:spcPts val="1200"/>
              </a:spcBef>
              <a:spcAft>
                <a:spcPts val="0"/>
              </a:spcAft>
              <a:buClr>
                <a:schemeClr val="dk1"/>
              </a:buClr>
              <a:buSzPts val="2010"/>
              <a:buFont typeface="Arial"/>
              <a:buChar char="●"/>
            </a:pPr>
            <a:r>
              <a:rPr lang="en-US" sz="2009">
                <a:solidFill>
                  <a:schemeClr val="dk1"/>
                </a:solidFill>
                <a:latin typeface="Arial"/>
                <a:ea typeface="Arial"/>
                <a:cs typeface="Arial"/>
                <a:sym typeface="Arial"/>
              </a:rPr>
              <a:t>Lead Up: 13 Local Businesses Recognized for taking a </a:t>
            </a:r>
            <a:r>
              <a:rPr lang="en-US" sz="2009" b="1" i="1">
                <a:solidFill>
                  <a:schemeClr val="dk1"/>
                </a:solidFill>
                <a:latin typeface="Arial"/>
                <a:ea typeface="Arial"/>
                <a:cs typeface="Arial"/>
                <a:sym typeface="Arial"/>
              </a:rPr>
              <a:t>“Pledge to Prevent Underage Alcohol Sales”</a:t>
            </a:r>
            <a:r>
              <a:rPr lang="en-US" sz="2009">
                <a:solidFill>
                  <a:schemeClr val="dk1"/>
                </a:solidFill>
                <a:latin typeface="Arial"/>
                <a:ea typeface="Arial"/>
                <a:cs typeface="Arial"/>
                <a:sym typeface="Arial"/>
              </a:rPr>
              <a:t> to prevent access and discourage underage drinking.</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March 29: LPS Walking Program for Educators-Healthy Way to Stay Above the Influence</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April 1: Launch of Youth Council Video- “</a:t>
            </a:r>
            <a:r>
              <a:rPr lang="en-US" sz="2009" b="1" i="1">
                <a:solidFill>
                  <a:schemeClr val="dk1"/>
                </a:solidFill>
                <a:latin typeface="Arial"/>
                <a:ea typeface="Arial"/>
                <a:cs typeface="Arial"/>
                <a:sym typeface="Arial"/>
              </a:rPr>
              <a:t>21 Ways to Stay Above the Influence”</a:t>
            </a:r>
            <a:endParaRPr sz="2009" b="1" i="1">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April 8: Speaker Lynn Pantuosco, Westfield State-</a:t>
            </a:r>
            <a:r>
              <a:rPr lang="en-US" sz="2009" b="1" i="1">
                <a:solidFill>
                  <a:schemeClr val="dk1"/>
                </a:solidFill>
                <a:latin typeface="Arial"/>
                <a:ea typeface="Arial"/>
                <a:cs typeface="Arial"/>
                <a:sym typeface="Arial"/>
              </a:rPr>
              <a:t>Recipe for Athletic Success</a:t>
            </a:r>
            <a:endParaRPr sz="2009" b="1" i="1">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Weekly-</a:t>
            </a:r>
            <a:r>
              <a:rPr lang="en-US" sz="2009" b="1" i="1">
                <a:solidFill>
                  <a:schemeClr val="dk1"/>
                </a:solidFill>
                <a:latin typeface="Arial"/>
                <a:ea typeface="Arial"/>
                <a:cs typeface="Arial"/>
                <a:sym typeface="Arial"/>
              </a:rPr>
              <a:t>Champion for Youth Awards-</a:t>
            </a:r>
            <a:r>
              <a:rPr lang="en-US" sz="2009">
                <a:solidFill>
                  <a:schemeClr val="dk1"/>
                </a:solidFill>
                <a:latin typeface="Arial"/>
                <a:ea typeface="Arial"/>
                <a:cs typeface="Arial"/>
                <a:sym typeface="Arial"/>
              </a:rPr>
              <a:t>Youth Council members elect 4 adults that exemplify positive role models for youth.</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LMS 8th Grade Health Class-Students Create </a:t>
            </a:r>
            <a:r>
              <a:rPr lang="en-US" sz="2009" b="1" i="1">
                <a:solidFill>
                  <a:schemeClr val="dk1"/>
                </a:solidFill>
                <a:latin typeface="Arial"/>
                <a:ea typeface="Arial"/>
                <a:cs typeface="Arial"/>
                <a:sym typeface="Arial"/>
              </a:rPr>
              <a:t>Above the Influence Posters</a:t>
            </a:r>
            <a:r>
              <a:rPr lang="en-US" sz="2009">
                <a:solidFill>
                  <a:schemeClr val="dk1"/>
                </a:solidFill>
                <a:latin typeface="Arial"/>
                <a:ea typeface="Arial"/>
                <a:cs typeface="Arial"/>
                <a:sym typeface="Arial"/>
              </a:rPr>
              <a:t>  </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YMCA and Girl Scout Activities (To Be Scheduled) Faith Based ?</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April 29: Film Viewing “</a:t>
            </a:r>
            <a:r>
              <a:rPr lang="en-US" sz="2009" b="1" i="1">
                <a:solidFill>
                  <a:schemeClr val="dk1"/>
                </a:solidFill>
                <a:latin typeface="Arial"/>
                <a:ea typeface="Arial"/>
                <a:cs typeface="Arial"/>
                <a:sym typeface="Arial"/>
              </a:rPr>
              <a:t>Don’t Wait” </a:t>
            </a:r>
            <a:r>
              <a:rPr lang="en-US" sz="2009">
                <a:solidFill>
                  <a:schemeClr val="dk1"/>
                </a:solidFill>
                <a:latin typeface="Arial"/>
                <a:ea typeface="Arial"/>
                <a:cs typeface="Arial"/>
                <a:sym typeface="Arial"/>
              </a:rPr>
              <a:t>by AddictionRecovery.org -a free opportunity to tune in and watch an education video from parent to parents about talking early to your kids about substance use.</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Selectman vote on Proclamation making </a:t>
            </a:r>
            <a:r>
              <a:rPr lang="en-US" sz="2009" b="1" i="1">
                <a:solidFill>
                  <a:schemeClr val="dk1"/>
                </a:solidFill>
                <a:latin typeface="Arial"/>
                <a:ea typeface="Arial"/>
                <a:cs typeface="Arial"/>
                <a:sym typeface="Arial"/>
              </a:rPr>
              <a:t>April 29 “Above the Influence Week” </a:t>
            </a:r>
            <a:r>
              <a:rPr lang="en-US" sz="2009">
                <a:solidFill>
                  <a:schemeClr val="dk1"/>
                </a:solidFill>
                <a:latin typeface="Arial"/>
                <a:ea typeface="Arial"/>
                <a:cs typeface="Arial"/>
                <a:sym typeface="Arial"/>
              </a:rPr>
              <a:t>+ Banner</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April 29: Virtual Panel Discussion with producers of “Don’t Wait”, 7 pm</a:t>
            </a:r>
            <a:endParaRPr sz="2009">
              <a:solidFill>
                <a:schemeClr val="dk1"/>
              </a:solidFill>
              <a:latin typeface="Arial"/>
              <a:ea typeface="Arial"/>
              <a:cs typeface="Arial"/>
              <a:sym typeface="Arial"/>
            </a:endParaRPr>
          </a:p>
          <a:p>
            <a:pPr marL="457200" lvl="0" indent="-356207" algn="l" rtl="0">
              <a:lnSpc>
                <a:spcPct val="115000"/>
              </a:lnSpc>
              <a:spcBef>
                <a:spcPts val="0"/>
              </a:spcBef>
              <a:spcAft>
                <a:spcPts val="0"/>
              </a:spcAft>
              <a:buClr>
                <a:schemeClr val="dk1"/>
              </a:buClr>
              <a:buSzPts val="2010"/>
              <a:buFont typeface="Arial"/>
              <a:buChar char="●"/>
            </a:pPr>
            <a:r>
              <a:rPr lang="en-US" sz="2009">
                <a:solidFill>
                  <a:schemeClr val="dk1"/>
                </a:solidFill>
                <a:latin typeface="Arial"/>
                <a:ea typeface="Arial"/>
                <a:cs typeface="Arial"/>
                <a:sym typeface="Arial"/>
              </a:rPr>
              <a:t>Social Media Posts sharing youth to youth messages about being “Above the Influence.”</a:t>
            </a:r>
            <a:endParaRPr sz="2009">
              <a:solidFill>
                <a:schemeClr val="dk1"/>
              </a:solidFill>
              <a:latin typeface="Arial"/>
              <a:ea typeface="Arial"/>
              <a:cs typeface="Arial"/>
              <a:sym typeface="Arial"/>
            </a:endParaRPr>
          </a:p>
          <a:p>
            <a:pPr marL="0" lvl="0" indent="0" algn="l" rtl="0">
              <a:spcBef>
                <a:spcPts val="1200"/>
              </a:spcBef>
              <a:spcAft>
                <a:spcPts val="0"/>
              </a:spcAft>
              <a:buSzPts val="688"/>
              <a:buNone/>
            </a:pPr>
            <a:endParaRPr sz="112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4b1c5532f_0_0"/>
          <p:cNvSpPr txBox="1">
            <a:spLocks noGrp="1"/>
          </p:cNvSpPr>
          <p:nvPr>
            <p:ph type="title" idx="4294967295"/>
          </p:nvPr>
        </p:nvSpPr>
        <p:spPr>
          <a:xfrm>
            <a:off x="1154953"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ATI Plan Overview</a:t>
            </a:r>
            <a:endParaRPr/>
          </a:p>
        </p:txBody>
      </p:sp>
      <p:pic>
        <p:nvPicPr>
          <p:cNvPr id="350" name="Google Shape;350;gc4b1c5532f_0_0"/>
          <p:cNvPicPr preferRelativeResize="0"/>
          <p:nvPr/>
        </p:nvPicPr>
        <p:blipFill>
          <a:blip r:embed="rId3">
            <a:alphaModFix/>
          </a:blip>
          <a:stretch>
            <a:fillRect/>
          </a:stretch>
        </p:blipFill>
        <p:spPr>
          <a:xfrm>
            <a:off x="5804275" y="57950"/>
            <a:ext cx="5734648" cy="6742098"/>
          </a:xfrm>
          <a:prstGeom prst="rect">
            <a:avLst/>
          </a:prstGeom>
          <a:noFill/>
          <a:ln>
            <a:noFill/>
          </a:ln>
        </p:spPr>
      </p:pic>
      <p:pic>
        <p:nvPicPr>
          <p:cNvPr id="351" name="Google Shape;351;gc4b1c5532f_0_0"/>
          <p:cNvPicPr preferRelativeResize="0"/>
          <p:nvPr/>
        </p:nvPicPr>
        <p:blipFill>
          <a:blip r:embed="rId4">
            <a:alphaModFix/>
          </a:blip>
          <a:stretch>
            <a:fillRect/>
          </a:stretch>
        </p:blipFill>
        <p:spPr>
          <a:xfrm>
            <a:off x="336725" y="115900"/>
            <a:ext cx="5309574" cy="66171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gc4030e4684_1_0"/>
          <p:cNvPicPr preferRelativeResize="0"/>
          <p:nvPr/>
        </p:nvPicPr>
        <p:blipFill>
          <a:blip r:embed="rId3">
            <a:alphaModFix/>
          </a:blip>
          <a:stretch>
            <a:fillRect/>
          </a:stretch>
        </p:blipFill>
        <p:spPr>
          <a:xfrm>
            <a:off x="759875" y="2535475"/>
            <a:ext cx="4874649" cy="3766774"/>
          </a:xfrm>
          <a:prstGeom prst="rect">
            <a:avLst/>
          </a:prstGeom>
          <a:noFill/>
          <a:ln>
            <a:noFill/>
          </a:ln>
        </p:spPr>
      </p:pic>
      <p:pic>
        <p:nvPicPr>
          <p:cNvPr id="357" name="Google Shape;357;gc4030e4684_1_0"/>
          <p:cNvPicPr preferRelativeResize="0"/>
          <p:nvPr/>
        </p:nvPicPr>
        <p:blipFill>
          <a:blip r:embed="rId4">
            <a:alphaModFix/>
          </a:blip>
          <a:stretch>
            <a:fillRect/>
          </a:stretch>
        </p:blipFill>
        <p:spPr>
          <a:xfrm>
            <a:off x="6551325" y="2535475"/>
            <a:ext cx="4874649" cy="3766774"/>
          </a:xfrm>
          <a:prstGeom prst="rect">
            <a:avLst/>
          </a:prstGeom>
          <a:noFill/>
          <a:ln>
            <a:noFill/>
          </a:ln>
        </p:spPr>
      </p:pic>
      <p:sp>
        <p:nvSpPr>
          <p:cNvPr id="358" name="Google Shape;358;gc4030e4684_1_0"/>
          <p:cNvSpPr txBox="1">
            <a:spLocks noGrp="1"/>
          </p:cNvSpPr>
          <p:nvPr>
            <p:ph type="title"/>
          </p:nvPr>
        </p:nvSpPr>
        <p:spPr>
          <a:xfrm>
            <a:off x="1154953"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Look for our April Social Media Posts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c4b1c5532f_0_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Overview: Post Overdose Response Research, Scott Formica, Ph.D., SSRE</a:t>
            </a:r>
            <a:endParaRPr dirty="0"/>
          </a:p>
        </p:txBody>
      </p:sp>
      <p:sp>
        <p:nvSpPr>
          <p:cNvPr id="370" name="Google Shape;370;gc4b1c5532f_0_20"/>
          <p:cNvSpPr txBox="1">
            <a:spLocks noGrp="1"/>
          </p:cNvSpPr>
          <p:nvPr>
            <p:ph type="body" idx="1"/>
          </p:nvPr>
        </p:nvSpPr>
        <p:spPr>
          <a:xfrm>
            <a:off x="1007173" y="2543464"/>
            <a:ext cx="8761412" cy="341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600" dirty="0"/>
          </a:p>
          <a:p>
            <a:pPr marL="0" lvl="0" indent="0" algn="l" rtl="0">
              <a:spcBef>
                <a:spcPts val="1000"/>
              </a:spcBef>
              <a:spcAft>
                <a:spcPts val="0"/>
              </a:spcAft>
              <a:buNone/>
            </a:pPr>
            <a:r>
              <a:rPr lang="en-US" sz="2600" dirty="0">
                <a:hlinkClick r:id="rId3"/>
              </a:rPr>
              <a:t>Link to Slides </a:t>
            </a:r>
            <a:endParaRPr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c4b1c5532f_0_5"/>
          <p:cNvSpPr txBox="1">
            <a:spLocks noGrp="1"/>
          </p:cNvSpPr>
          <p:nvPr>
            <p:ph type="title"/>
          </p:nvPr>
        </p:nvSpPr>
        <p:spPr>
          <a:xfrm>
            <a:off x="1154953"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Actions</a:t>
            </a:r>
            <a:endParaRPr/>
          </a:p>
        </p:txBody>
      </p:sp>
      <p:sp>
        <p:nvSpPr>
          <p:cNvPr id="377" name="Google Shape;377;gc4b1c5532f_0_5"/>
          <p:cNvSpPr txBox="1">
            <a:spLocks noGrp="1"/>
          </p:cNvSpPr>
          <p:nvPr>
            <p:ph type="body" idx="1"/>
          </p:nvPr>
        </p:nvSpPr>
        <p:spPr>
          <a:xfrm>
            <a:off x="1154950" y="2333775"/>
            <a:ext cx="10473000" cy="36438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2308" b="1"/>
              <a:t>Our Ask: </a:t>
            </a:r>
            <a:r>
              <a:rPr lang="en-US" sz="2308"/>
              <a:t>Play your part in contributing to our Above the Influence Campaign-talk it up. Get colleagues to participate.</a:t>
            </a:r>
            <a:endParaRPr sz="2308"/>
          </a:p>
          <a:p>
            <a:pPr marL="457200" lvl="0" indent="-364172" algn="l" rtl="0">
              <a:spcBef>
                <a:spcPts val="1000"/>
              </a:spcBef>
              <a:spcAft>
                <a:spcPts val="0"/>
              </a:spcAft>
              <a:buSzPct val="100000"/>
              <a:buAutoNum type="arabicPeriod"/>
            </a:pPr>
            <a:r>
              <a:rPr lang="en-US" sz="2308" b="1"/>
              <a:t>Start the Dialogue:</a:t>
            </a:r>
            <a:r>
              <a:rPr lang="en-US" sz="2308"/>
              <a:t> Ask a young person: What positive influence in your life keeps you above the use of alcohol or other drugs?</a:t>
            </a:r>
            <a:endParaRPr sz="2308"/>
          </a:p>
          <a:p>
            <a:pPr marL="457200" lvl="0" indent="-364172" algn="l" rtl="0">
              <a:spcBef>
                <a:spcPts val="0"/>
              </a:spcBef>
              <a:spcAft>
                <a:spcPts val="0"/>
              </a:spcAft>
              <a:buSzPct val="100000"/>
              <a:buAutoNum type="arabicPeriod"/>
            </a:pPr>
            <a:r>
              <a:rPr lang="en-US" sz="2308" b="1"/>
              <a:t>Share:</a:t>
            </a:r>
            <a:r>
              <a:rPr lang="en-US" sz="2308"/>
              <a:t> Repost our Social Media </a:t>
            </a:r>
            <a:endParaRPr sz="2708"/>
          </a:p>
          <a:p>
            <a:pPr marL="457200" lvl="0" indent="-364172" algn="l" rtl="0">
              <a:spcBef>
                <a:spcPts val="0"/>
              </a:spcBef>
              <a:spcAft>
                <a:spcPts val="0"/>
              </a:spcAft>
              <a:buSzPct val="100000"/>
              <a:buAutoNum type="arabicPeriod"/>
            </a:pPr>
            <a:r>
              <a:rPr lang="en-US" sz="2308" b="1"/>
              <a:t>Acknowledge:</a:t>
            </a:r>
            <a:r>
              <a:rPr lang="en-US" sz="2308"/>
              <a:t> If you are in a local store and see our Pledge materials-acknowledge  it and thank the business for participating with AHL.</a:t>
            </a:r>
            <a:endParaRPr sz="2308"/>
          </a:p>
          <a:p>
            <a:pPr marL="0" lvl="0" indent="0" algn="l" rtl="0">
              <a:spcBef>
                <a:spcPts val="1000"/>
              </a:spcBef>
              <a:spcAft>
                <a:spcPts val="0"/>
              </a:spcAft>
              <a:buNone/>
            </a:pPr>
            <a:endParaRPr/>
          </a:p>
          <a:p>
            <a:pPr marL="0" lvl="0" indent="0" algn="ctr" rtl="0">
              <a:spcBef>
                <a:spcPts val="1000"/>
              </a:spcBef>
              <a:spcAft>
                <a:spcPts val="0"/>
              </a:spcAft>
              <a:buNone/>
            </a:pPr>
            <a:r>
              <a:rPr lang="en-US" sz="2232" b="1" u="sng"/>
              <a:t>Next Meeting: April 13, 2021</a:t>
            </a:r>
            <a:endParaRPr sz="2232" b="1" u="sng"/>
          </a:p>
          <a:p>
            <a:pPr marL="0" lvl="0" indent="0" algn="ctr" rtl="0">
              <a:spcBef>
                <a:spcPts val="1000"/>
              </a:spcBef>
              <a:spcAft>
                <a:spcPts val="0"/>
              </a:spcAft>
              <a:buNone/>
            </a:pPr>
            <a:r>
              <a:rPr lang="en-US" sz="2232" b="1" u="sng"/>
              <a:t>Youth Foucus Group Results</a:t>
            </a:r>
            <a:endParaRPr sz="2232" b="1"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
          <p:cNvSpPr txBox="1">
            <a:spLocks noGrp="1"/>
          </p:cNvSpPr>
          <p:nvPr>
            <p:ph type="title" idx="4294967295"/>
          </p:nvPr>
        </p:nvSpPr>
        <p:spPr>
          <a:xfrm>
            <a:off x="593678" y="339018"/>
            <a:ext cx="8761500" cy="707100"/>
          </a:xfrm>
          <a:prstGeom prst="rect">
            <a:avLst/>
          </a:prstGeom>
          <a:solidFill>
            <a:srgbClr val="0B5394"/>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Agenda</a:t>
            </a:r>
            <a:endParaRPr/>
          </a:p>
        </p:txBody>
      </p:sp>
      <p:sp>
        <p:nvSpPr>
          <p:cNvPr id="271" name="Google Shape;271;p2"/>
          <p:cNvSpPr txBox="1">
            <a:spLocks noGrp="1"/>
          </p:cNvSpPr>
          <p:nvPr>
            <p:ph type="body" idx="4294967295"/>
          </p:nvPr>
        </p:nvSpPr>
        <p:spPr>
          <a:xfrm>
            <a:off x="593675" y="1207825"/>
            <a:ext cx="10829400" cy="5547900"/>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l" rtl="0">
              <a:spcBef>
                <a:spcPts val="0"/>
              </a:spcBef>
              <a:spcAft>
                <a:spcPts val="0"/>
              </a:spcAft>
              <a:buSzPct val="30220"/>
              <a:buNone/>
            </a:pPr>
            <a:r>
              <a:rPr lang="en-US" sz="3176" b="1">
                <a:latin typeface="Times New Roman"/>
                <a:ea typeface="Times New Roman"/>
                <a:cs typeface="Times New Roman"/>
                <a:sym typeface="Times New Roman"/>
              </a:rPr>
              <a:t>I:</a:t>
            </a:r>
            <a:r>
              <a:rPr lang="en-US" sz="4376" b="1">
                <a:latin typeface="Times New Roman"/>
                <a:ea typeface="Times New Roman"/>
                <a:cs typeface="Times New Roman"/>
                <a:sym typeface="Times New Roman"/>
              </a:rPr>
              <a:t>	</a:t>
            </a:r>
            <a:r>
              <a:rPr lang="en-US" sz="6258" b="1">
                <a:latin typeface="Times New Roman"/>
                <a:ea typeface="Times New Roman"/>
                <a:cs typeface="Times New Roman"/>
                <a:sym typeface="Times New Roman"/>
              </a:rPr>
              <a:t>Introductions &amp; Welcome to Guests/New Members</a:t>
            </a:r>
            <a:endParaRPr sz="6258">
              <a:latin typeface="Times New Roman"/>
              <a:ea typeface="Times New Roman"/>
              <a:cs typeface="Times New Roman"/>
              <a:sym typeface="Times New Roman"/>
            </a:endParaRPr>
          </a:p>
          <a:p>
            <a:pPr marL="0" lvl="0" indent="0" algn="l" rtl="0">
              <a:spcBef>
                <a:spcPts val="0"/>
              </a:spcBef>
              <a:spcAft>
                <a:spcPts val="0"/>
              </a:spcAft>
              <a:buSzPts val="240"/>
              <a:buNone/>
            </a:pPr>
            <a:r>
              <a:rPr lang="en-US" sz="5058" b="1">
                <a:latin typeface="Times New Roman"/>
                <a:ea typeface="Times New Roman"/>
                <a:cs typeface="Times New Roman"/>
                <a:sym typeface="Times New Roman"/>
              </a:rPr>
              <a:t>	</a:t>
            </a:r>
            <a:endParaRPr sz="5058">
              <a:latin typeface="Times New Roman"/>
              <a:ea typeface="Times New Roman"/>
              <a:cs typeface="Times New Roman"/>
              <a:sym typeface="Times New Roman"/>
            </a:endParaRPr>
          </a:p>
          <a:p>
            <a:pPr marL="0" marR="0" lvl="0" indent="0" algn="l" rtl="0">
              <a:spcBef>
                <a:spcPts val="0"/>
              </a:spcBef>
              <a:spcAft>
                <a:spcPts val="0"/>
              </a:spcAft>
              <a:buSzPts val="240"/>
              <a:buNone/>
            </a:pPr>
            <a:r>
              <a:rPr lang="en-US" sz="4308" b="1">
                <a:latin typeface="Times New Roman"/>
                <a:ea typeface="Times New Roman"/>
                <a:cs typeface="Times New Roman"/>
                <a:sym typeface="Times New Roman"/>
              </a:rPr>
              <a:t>II: 	</a:t>
            </a:r>
            <a:r>
              <a:rPr lang="en-US" sz="6688" b="1">
                <a:latin typeface="Times New Roman"/>
                <a:ea typeface="Times New Roman"/>
                <a:cs typeface="Times New Roman"/>
                <a:sym typeface="Times New Roman"/>
              </a:rPr>
              <a:t>Coalition Business </a:t>
            </a:r>
            <a:endParaRPr sz="7288"/>
          </a:p>
          <a:p>
            <a:pPr marL="0" lvl="0" indent="0" algn="l" rtl="0">
              <a:spcBef>
                <a:spcPts val="0"/>
              </a:spcBef>
              <a:spcAft>
                <a:spcPts val="0"/>
              </a:spcAft>
              <a:buSzPts val="240"/>
              <a:buNone/>
            </a:pPr>
            <a:r>
              <a:rPr lang="en-US" sz="6688">
                <a:latin typeface="Times New Roman"/>
                <a:ea typeface="Times New Roman"/>
                <a:cs typeface="Times New Roman"/>
                <a:sym typeface="Times New Roman"/>
              </a:rPr>
              <a:t>	-Approve Minutes</a:t>
            </a:r>
            <a:endParaRPr sz="7288"/>
          </a:p>
          <a:p>
            <a:pPr marL="0" lvl="0" indent="0" algn="l" rtl="0">
              <a:spcBef>
                <a:spcPts val="0"/>
              </a:spcBef>
              <a:spcAft>
                <a:spcPts val="0"/>
              </a:spcAft>
              <a:buSzPts val="240"/>
              <a:buNone/>
            </a:pPr>
            <a:r>
              <a:rPr lang="en-US" sz="6688">
                <a:latin typeface="Times New Roman"/>
                <a:ea typeface="Times New Roman"/>
                <a:cs typeface="Times New Roman"/>
                <a:sym typeface="Times New Roman"/>
              </a:rPr>
              <a:t>	-Youth Council Update (Julie &amp; Youth Council Members)  </a:t>
            </a:r>
            <a:r>
              <a:rPr lang="en-US" sz="6688" b="1">
                <a:latin typeface="Times New Roman"/>
                <a:ea typeface="Times New Roman"/>
                <a:cs typeface="Times New Roman"/>
                <a:sym typeface="Times New Roman"/>
              </a:rPr>
              <a:t>(10)</a:t>
            </a:r>
            <a:endParaRPr sz="7288" b="1"/>
          </a:p>
          <a:p>
            <a:pPr marL="457200" lvl="1" indent="0" algn="l" rtl="0">
              <a:spcBef>
                <a:spcPts val="0"/>
              </a:spcBef>
              <a:spcAft>
                <a:spcPts val="0"/>
              </a:spcAft>
              <a:buSzPts val="240"/>
              <a:buNone/>
            </a:pPr>
            <a:r>
              <a:rPr lang="en-US" sz="6688">
                <a:latin typeface="Times New Roman"/>
                <a:ea typeface="Times New Roman"/>
                <a:cs typeface="Times New Roman"/>
                <a:sym typeface="Times New Roman"/>
              </a:rPr>
              <a:t>	Presentation from youth attending CADCA-Evyenia Georges and Teanne Alfama</a:t>
            </a:r>
            <a:endParaRPr sz="7688"/>
          </a:p>
          <a:p>
            <a:pPr marL="457200" lvl="1" indent="0" algn="l" rtl="0">
              <a:spcBef>
                <a:spcPts val="0"/>
              </a:spcBef>
              <a:spcAft>
                <a:spcPts val="0"/>
              </a:spcAft>
              <a:buSzPts val="240"/>
              <a:buNone/>
            </a:pPr>
            <a:r>
              <a:rPr lang="en-US" sz="6688">
                <a:latin typeface="Times New Roman"/>
                <a:ea typeface="Times New Roman"/>
                <a:cs typeface="Times New Roman"/>
                <a:sym typeface="Times New Roman"/>
              </a:rPr>
              <a:t>	LMS Middle School Spring Project</a:t>
            </a:r>
            <a:endParaRPr sz="7088"/>
          </a:p>
          <a:p>
            <a:pPr marL="0" lvl="0" indent="0" algn="l" rtl="0">
              <a:spcBef>
                <a:spcPts val="0"/>
              </a:spcBef>
              <a:spcAft>
                <a:spcPts val="0"/>
              </a:spcAft>
              <a:buSzPts val="240"/>
              <a:buNone/>
            </a:pPr>
            <a:r>
              <a:rPr lang="en-US" sz="6688">
                <a:latin typeface="Times New Roman"/>
                <a:ea typeface="Times New Roman"/>
                <a:cs typeface="Times New Roman"/>
                <a:sym typeface="Times New Roman"/>
              </a:rPr>
              <a:t>	-Sub Committee Updates/Programs In-Progress              </a:t>
            </a:r>
            <a:r>
              <a:rPr lang="en-US" sz="6688" b="1">
                <a:latin typeface="Times New Roman"/>
                <a:ea typeface="Times New Roman"/>
                <a:cs typeface="Times New Roman"/>
                <a:sym typeface="Times New Roman"/>
              </a:rPr>
              <a:t>  (5)</a:t>
            </a:r>
            <a:endParaRPr sz="7288" b="1"/>
          </a:p>
          <a:p>
            <a:pPr marL="457200" lvl="1" indent="0" algn="l" rtl="0">
              <a:spcBef>
                <a:spcPts val="0"/>
              </a:spcBef>
              <a:spcAft>
                <a:spcPts val="0"/>
              </a:spcAft>
              <a:buSzPts val="240"/>
              <a:buNone/>
            </a:pPr>
            <a:r>
              <a:rPr lang="en-US" sz="6688">
                <a:latin typeface="Times New Roman"/>
                <a:ea typeface="Times New Roman"/>
                <a:cs typeface="Times New Roman"/>
                <a:sym typeface="Times New Roman"/>
              </a:rPr>
              <a:t>	-DEI Workgroup-third speaker March 11, at 6:30 </a:t>
            </a:r>
            <a:endParaRPr sz="7088"/>
          </a:p>
          <a:p>
            <a:pPr marL="0" lvl="0" indent="0" algn="l" rtl="0">
              <a:spcBef>
                <a:spcPts val="0"/>
              </a:spcBef>
              <a:spcAft>
                <a:spcPts val="0"/>
              </a:spcAft>
              <a:buSzPts val="240"/>
              <a:buNone/>
            </a:pPr>
            <a:r>
              <a:rPr lang="en-US" sz="6688">
                <a:latin typeface="Times New Roman"/>
                <a:ea typeface="Times New Roman"/>
                <a:cs typeface="Times New Roman"/>
                <a:sym typeface="Times New Roman"/>
              </a:rPr>
              <a:t>	-Pledge Updates-(Leanne &amp; Alex Doto) </a:t>
            </a:r>
            <a:r>
              <a:rPr lang="en-US" sz="6688" b="1">
                <a:latin typeface="Times New Roman"/>
                <a:ea typeface="Times New Roman"/>
                <a:cs typeface="Times New Roman"/>
                <a:sym typeface="Times New Roman"/>
              </a:rPr>
              <a:t> (5)</a:t>
            </a:r>
            <a:endParaRPr sz="7288" b="1"/>
          </a:p>
          <a:p>
            <a:pPr marL="0" lvl="0" indent="0" algn="l" rtl="0">
              <a:spcBef>
                <a:spcPts val="0"/>
              </a:spcBef>
              <a:spcAft>
                <a:spcPts val="0"/>
              </a:spcAft>
              <a:buSzPts val="240"/>
              <a:buNone/>
            </a:pPr>
            <a:r>
              <a:rPr lang="en-US" sz="6688">
                <a:latin typeface="Times New Roman"/>
                <a:ea typeface="Times New Roman"/>
                <a:cs typeface="Times New Roman"/>
                <a:sym typeface="Times New Roman"/>
              </a:rPr>
              <a:t>	-Upcoming Programs/Action Items</a:t>
            </a:r>
            <a:endParaRPr sz="6688">
              <a:latin typeface="Times New Roman"/>
              <a:ea typeface="Times New Roman"/>
              <a:cs typeface="Times New Roman"/>
              <a:sym typeface="Times New Roman"/>
            </a:endParaRPr>
          </a:p>
          <a:p>
            <a:pPr marL="0" lvl="0" indent="0" algn="l" rtl="0">
              <a:spcBef>
                <a:spcPts val="0"/>
              </a:spcBef>
              <a:spcAft>
                <a:spcPts val="0"/>
              </a:spcAft>
              <a:buSzPts val="240"/>
              <a:buNone/>
            </a:pPr>
            <a:r>
              <a:rPr lang="en-US" sz="6688">
                <a:latin typeface="Times New Roman"/>
                <a:ea typeface="Times New Roman"/>
                <a:cs typeface="Times New Roman"/>
                <a:sym typeface="Times New Roman"/>
              </a:rPr>
              <a:t>		Above the Influence Coalition Video (Leanne)  </a:t>
            </a:r>
            <a:r>
              <a:rPr lang="en-US" sz="6688" b="1">
                <a:latin typeface="Times New Roman"/>
                <a:ea typeface="Times New Roman"/>
                <a:cs typeface="Times New Roman"/>
                <a:sym typeface="Times New Roman"/>
              </a:rPr>
              <a:t>(5)</a:t>
            </a:r>
            <a:endParaRPr sz="7288" b="1"/>
          </a:p>
          <a:p>
            <a:pPr marL="0" lvl="0" indent="0" algn="l" rtl="0">
              <a:spcBef>
                <a:spcPts val="0"/>
              </a:spcBef>
              <a:spcAft>
                <a:spcPts val="0"/>
              </a:spcAft>
              <a:buSzPts val="240"/>
              <a:buNone/>
            </a:pPr>
            <a:r>
              <a:rPr lang="en-US" sz="6688">
                <a:latin typeface="Times New Roman"/>
                <a:ea typeface="Times New Roman"/>
                <a:cs typeface="Times New Roman"/>
                <a:sym typeface="Times New Roman"/>
              </a:rPr>
              <a:t>	-Press/Public Relations</a:t>
            </a:r>
            <a:endParaRPr sz="7288"/>
          </a:p>
          <a:p>
            <a:pPr marL="457200" lvl="1" indent="0" algn="l" rtl="0">
              <a:spcBef>
                <a:spcPts val="0"/>
              </a:spcBef>
              <a:spcAft>
                <a:spcPts val="0"/>
              </a:spcAft>
              <a:buSzPts val="240"/>
              <a:buNone/>
            </a:pPr>
            <a:r>
              <a:rPr lang="en-US" sz="6688">
                <a:latin typeface="Times New Roman"/>
                <a:ea typeface="Times New Roman"/>
                <a:cs typeface="Times New Roman"/>
                <a:sym typeface="Times New Roman"/>
              </a:rPr>
              <a:t>	Above the Influence Initiative Overview &amp; Discussion (Dave, Peg, All)  </a:t>
            </a:r>
            <a:r>
              <a:rPr lang="en-US" sz="6688" b="1">
                <a:latin typeface="Times New Roman"/>
                <a:ea typeface="Times New Roman"/>
                <a:cs typeface="Times New Roman"/>
                <a:sym typeface="Times New Roman"/>
              </a:rPr>
              <a:t>(10)</a:t>
            </a:r>
            <a:endParaRPr sz="7088" b="1"/>
          </a:p>
          <a:p>
            <a:pPr marL="0" lvl="0" indent="0" algn="l" rtl="0">
              <a:spcBef>
                <a:spcPts val="0"/>
              </a:spcBef>
              <a:spcAft>
                <a:spcPts val="0"/>
              </a:spcAft>
              <a:buSzPts val="240"/>
              <a:buNone/>
            </a:pPr>
            <a:r>
              <a:rPr lang="en-US" sz="6688">
                <a:latin typeface="Times New Roman"/>
                <a:ea typeface="Times New Roman"/>
                <a:cs typeface="Times New Roman"/>
                <a:sym typeface="Times New Roman"/>
              </a:rPr>
              <a:t>	-Fiscal/Grant Updates (Kevin, Peg)</a:t>
            </a:r>
            <a:endParaRPr sz="7288"/>
          </a:p>
          <a:p>
            <a:pPr marL="457200" lvl="1" indent="457200" algn="l" rtl="0">
              <a:spcBef>
                <a:spcPts val="0"/>
              </a:spcBef>
              <a:spcAft>
                <a:spcPts val="0"/>
              </a:spcAft>
              <a:buSzPts val="240"/>
              <a:buNone/>
            </a:pPr>
            <a:r>
              <a:rPr lang="en-US" sz="6688">
                <a:latin typeface="Times New Roman"/>
                <a:ea typeface="Times New Roman"/>
                <a:cs typeface="Times New Roman"/>
                <a:sym typeface="Times New Roman"/>
              </a:rPr>
              <a:t>Partnering with LPS on Equity Audit-agreement on directed use of funds </a:t>
            </a:r>
            <a:r>
              <a:rPr lang="en-US" sz="6688" b="1">
                <a:latin typeface="Times New Roman"/>
                <a:ea typeface="Times New Roman"/>
                <a:cs typeface="Times New Roman"/>
                <a:sym typeface="Times New Roman"/>
              </a:rPr>
              <a:t>(5)</a:t>
            </a:r>
            <a:endParaRPr sz="7088" b="1"/>
          </a:p>
          <a:p>
            <a:pPr marL="914400" marR="0" lvl="0" indent="0" algn="l" rtl="0">
              <a:spcBef>
                <a:spcPts val="0"/>
              </a:spcBef>
              <a:spcAft>
                <a:spcPts val="0"/>
              </a:spcAft>
              <a:buSzPts val="240"/>
              <a:buNone/>
            </a:pPr>
            <a:r>
              <a:rPr lang="en-US" sz="4308">
                <a:latin typeface="Times New Roman"/>
                <a:ea typeface="Times New Roman"/>
                <a:cs typeface="Times New Roman"/>
                <a:sym typeface="Times New Roman"/>
              </a:rPr>
              <a:t> </a:t>
            </a:r>
            <a:endParaRPr sz="4908"/>
          </a:p>
          <a:p>
            <a:pPr marL="0" marR="0" lvl="0" indent="0" algn="l" rtl="0">
              <a:spcBef>
                <a:spcPts val="0"/>
              </a:spcBef>
              <a:spcAft>
                <a:spcPts val="0"/>
              </a:spcAft>
              <a:buSzPts val="240"/>
              <a:buNone/>
            </a:pPr>
            <a:r>
              <a:rPr lang="en-US" sz="4308" b="1">
                <a:latin typeface="Times New Roman"/>
                <a:ea typeface="Times New Roman"/>
                <a:cs typeface="Times New Roman"/>
                <a:sym typeface="Times New Roman"/>
              </a:rPr>
              <a:t>I</a:t>
            </a:r>
            <a:r>
              <a:rPr lang="en-US" sz="6712" b="1">
                <a:latin typeface="Times New Roman"/>
                <a:ea typeface="Times New Roman"/>
                <a:cs typeface="Times New Roman"/>
                <a:sym typeface="Times New Roman"/>
              </a:rPr>
              <a:t>II: 	Special Topics   (15)</a:t>
            </a:r>
            <a:endParaRPr sz="6712">
              <a:latin typeface="Times New Roman"/>
              <a:ea typeface="Times New Roman"/>
              <a:cs typeface="Times New Roman"/>
              <a:sym typeface="Times New Roman"/>
            </a:endParaRPr>
          </a:p>
          <a:p>
            <a:pPr marL="0" lvl="0" indent="0" algn="l" rtl="0">
              <a:spcBef>
                <a:spcPts val="0"/>
              </a:spcBef>
              <a:spcAft>
                <a:spcPts val="0"/>
              </a:spcAft>
              <a:buSzPts val="240"/>
              <a:buNone/>
            </a:pPr>
            <a:r>
              <a:rPr lang="en-US" sz="6712">
                <a:latin typeface="Times New Roman"/>
                <a:ea typeface="Times New Roman"/>
                <a:cs typeface="Times New Roman"/>
                <a:sym typeface="Times New Roman"/>
              </a:rPr>
              <a:t>	Post Overdose Response: Best Practice Research</a:t>
            </a:r>
            <a:endParaRPr sz="7312"/>
          </a:p>
          <a:p>
            <a:pPr marL="0" lvl="0" indent="0" algn="l" rtl="0">
              <a:spcBef>
                <a:spcPts val="0"/>
              </a:spcBef>
              <a:spcAft>
                <a:spcPts val="0"/>
              </a:spcAft>
              <a:buSzPts val="240"/>
              <a:buNone/>
            </a:pPr>
            <a:r>
              <a:rPr lang="en-US" sz="6712">
                <a:latin typeface="Times New Roman"/>
                <a:ea typeface="Times New Roman"/>
                <a:cs typeface="Times New Roman"/>
                <a:sym typeface="Times New Roman"/>
              </a:rPr>
              <a:t>	Scott Formica, Ph.D., Social Science Research and Evaluation</a:t>
            </a:r>
            <a:endParaRPr sz="7312"/>
          </a:p>
          <a:p>
            <a:pPr marL="0" marR="0" lvl="0" indent="0" algn="l" rtl="0">
              <a:spcBef>
                <a:spcPts val="0"/>
              </a:spcBef>
              <a:spcAft>
                <a:spcPts val="0"/>
              </a:spcAft>
              <a:buSzPts val="240"/>
              <a:buNone/>
            </a:pPr>
            <a:endParaRPr sz="6712" b="1">
              <a:latin typeface="Times New Roman"/>
              <a:ea typeface="Times New Roman"/>
              <a:cs typeface="Times New Roman"/>
              <a:sym typeface="Times New Roman"/>
            </a:endParaRPr>
          </a:p>
          <a:p>
            <a:pPr marL="0" marR="0" lvl="0" indent="0" algn="l" rtl="0">
              <a:spcBef>
                <a:spcPts val="0"/>
              </a:spcBef>
              <a:spcAft>
                <a:spcPts val="0"/>
              </a:spcAft>
              <a:buSzPts val="240"/>
              <a:buNone/>
            </a:pPr>
            <a:r>
              <a:rPr lang="en-US" sz="6712" b="1">
                <a:latin typeface="Times New Roman"/>
                <a:ea typeface="Times New Roman"/>
                <a:cs typeface="Times New Roman"/>
                <a:sym typeface="Times New Roman"/>
              </a:rPr>
              <a:t>IV: Other /Community Input (5)</a:t>
            </a:r>
            <a:endParaRPr sz="6712">
              <a:latin typeface="Times New Roman"/>
              <a:ea typeface="Times New Roman"/>
              <a:cs typeface="Times New Roman"/>
              <a:sym typeface="Times New Roman"/>
            </a:endParaRPr>
          </a:p>
          <a:p>
            <a:pPr marL="342900" lvl="0" indent="-258318" algn="l" rtl="0">
              <a:spcBef>
                <a:spcPts val="1000"/>
              </a:spcBef>
              <a:spcAft>
                <a:spcPts val="0"/>
              </a:spcAft>
              <a:buSzPct val="79999"/>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2e39f9910_0_6"/>
          <p:cNvSpPr txBox="1">
            <a:spLocks noGrp="1"/>
          </p:cNvSpPr>
          <p:nvPr>
            <p:ph type="ctrTitle"/>
          </p:nvPr>
        </p:nvSpPr>
        <p:spPr>
          <a:xfrm>
            <a:off x="940643" y="1680700"/>
            <a:ext cx="10401900" cy="230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600"/>
              <a:t>Our Time at</a:t>
            </a:r>
            <a:endParaRPr sz="4600"/>
          </a:p>
          <a:p>
            <a:pPr marL="0" lvl="0" indent="0" algn="l" rtl="0">
              <a:spcBef>
                <a:spcPts val="0"/>
              </a:spcBef>
              <a:spcAft>
                <a:spcPts val="0"/>
              </a:spcAft>
              <a:buNone/>
            </a:pPr>
            <a:r>
              <a:rPr lang="en-US" sz="4600"/>
              <a:t>CADCA National Leadership Forum</a:t>
            </a:r>
            <a:endParaRPr sz="4600"/>
          </a:p>
          <a:p>
            <a:pPr marL="0" lvl="0" indent="0" algn="l" rtl="0">
              <a:spcBef>
                <a:spcPts val="0"/>
              </a:spcBef>
              <a:spcAft>
                <a:spcPts val="0"/>
              </a:spcAft>
              <a:buNone/>
            </a:pPr>
            <a:r>
              <a:rPr lang="en-US"/>
              <a:t>Youth Training	</a:t>
            </a:r>
            <a:endParaRPr/>
          </a:p>
        </p:txBody>
      </p:sp>
      <p:sp>
        <p:nvSpPr>
          <p:cNvPr id="277" name="Google Shape;277;gc2e39f9910_0_6"/>
          <p:cNvSpPr txBox="1">
            <a:spLocks noGrp="1"/>
          </p:cNvSpPr>
          <p:nvPr>
            <p:ph type="subTitle" idx="1"/>
          </p:nvPr>
        </p:nvSpPr>
        <p:spPr>
          <a:xfrm>
            <a:off x="895000" y="4436368"/>
            <a:ext cx="10401900" cy="1056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Teanne Alfama Polanco &amp; Evyenia Georges</a:t>
            </a:r>
            <a:endParaRPr/>
          </a:p>
        </p:txBody>
      </p:sp>
      <p:sp>
        <p:nvSpPr>
          <p:cNvPr id="278" name="Google Shape;278;gc2e39f9910_0_6"/>
          <p:cNvSpPr txBox="1"/>
          <p:nvPr/>
        </p:nvSpPr>
        <p:spPr>
          <a:xfrm>
            <a:off x="4485800" y="1029967"/>
            <a:ext cx="3220500" cy="861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4000">
              <a:solidFill>
                <a:srgbClr val="FFFFFF"/>
              </a:solidFill>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c2e39f9910_0_62"/>
          <p:cNvSpPr txBox="1">
            <a:spLocks noGrp="1"/>
          </p:cNvSpPr>
          <p:nvPr>
            <p:ph type="title"/>
          </p:nvPr>
        </p:nvSpPr>
        <p:spPr>
          <a:xfrm>
            <a:off x="537125" y="829292"/>
            <a:ext cx="113607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FAQs About CADCA</a:t>
            </a:r>
            <a:endParaRPr/>
          </a:p>
        </p:txBody>
      </p:sp>
      <p:sp>
        <p:nvSpPr>
          <p:cNvPr id="284" name="Google Shape;284;gc2e39f9910_0_62"/>
          <p:cNvSpPr txBox="1">
            <a:spLocks noGrp="1"/>
          </p:cNvSpPr>
          <p:nvPr>
            <p:ph type="body" idx="1"/>
          </p:nvPr>
        </p:nvSpPr>
        <p:spPr>
          <a:xfrm>
            <a:off x="415650" y="1425775"/>
            <a:ext cx="5855100" cy="5740500"/>
          </a:xfrm>
          <a:prstGeom prst="rect">
            <a:avLst/>
          </a:prstGeom>
          <a:noFill/>
        </p:spPr>
        <p:txBody>
          <a:bodyPr spcFirstLastPara="1" wrap="square" lIns="91425" tIns="45700" rIns="91425" bIns="45700" anchor="t" anchorCtr="0">
            <a:normAutofit lnSpcReduction="10000"/>
          </a:bodyPr>
          <a:lstStyle/>
          <a:p>
            <a:pPr marL="0" lvl="0" indent="0" algn="ctr" rtl="0">
              <a:spcBef>
                <a:spcPts val="1000"/>
              </a:spcBef>
              <a:spcAft>
                <a:spcPts val="0"/>
              </a:spcAft>
              <a:buNone/>
            </a:pPr>
            <a:endParaRPr sz="1600" b="1">
              <a:highlight>
                <a:schemeClr val="lt1"/>
              </a:highlight>
            </a:endParaRPr>
          </a:p>
          <a:p>
            <a:pPr marL="0" lvl="0" indent="0" algn="ctr" rtl="0">
              <a:spcBef>
                <a:spcPts val="1000"/>
              </a:spcBef>
              <a:spcAft>
                <a:spcPts val="0"/>
              </a:spcAft>
              <a:buNone/>
            </a:pPr>
            <a:endParaRPr sz="1600" b="1">
              <a:highlight>
                <a:schemeClr val="lt1"/>
              </a:highlight>
            </a:endParaRPr>
          </a:p>
          <a:p>
            <a:pPr marL="0" lvl="0" indent="0" algn="ctr" rtl="0">
              <a:spcBef>
                <a:spcPts val="1000"/>
              </a:spcBef>
              <a:spcAft>
                <a:spcPts val="0"/>
              </a:spcAft>
              <a:buNone/>
            </a:pPr>
            <a:endParaRPr sz="1600" b="1">
              <a:highlight>
                <a:schemeClr val="lt1"/>
              </a:highlight>
            </a:endParaRPr>
          </a:p>
          <a:p>
            <a:pPr marL="457200" lvl="0" indent="-342900" algn="ctr" rtl="0">
              <a:spcBef>
                <a:spcPts val="1000"/>
              </a:spcBef>
              <a:spcAft>
                <a:spcPts val="0"/>
              </a:spcAft>
              <a:buSzPts val="1800"/>
              <a:buChar char="►"/>
            </a:pPr>
            <a:r>
              <a:rPr lang="en-US" b="1">
                <a:highlight>
                  <a:schemeClr val="lt1"/>
                </a:highlight>
              </a:rPr>
              <a:t>CADCA Stands for - Community Anti-Drug Coalitions of America</a:t>
            </a:r>
            <a:endParaRPr b="1">
              <a:highlight>
                <a:schemeClr val="lt1"/>
              </a:highlight>
            </a:endParaRPr>
          </a:p>
          <a:p>
            <a:pPr marL="457200" lvl="0" indent="0" algn="ctr" rtl="0">
              <a:spcBef>
                <a:spcPts val="1000"/>
              </a:spcBef>
              <a:spcAft>
                <a:spcPts val="0"/>
              </a:spcAft>
              <a:buNone/>
            </a:pPr>
            <a:endParaRPr b="1">
              <a:highlight>
                <a:schemeClr val="lt1"/>
              </a:highlight>
            </a:endParaRPr>
          </a:p>
          <a:p>
            <a:pPr marL="457200" lvl="0" indent="-342900" algn="ctr" rtl="0">
              <a:spcBef>
                <a:spcPts val="1000"/>
              </a:spcBef>
              <a:spcAft>
                <a:spcPts val="0"/>
              </a:spcAft>
              <a:buSzPts val="1800"/>
              <a:buChar char="►"/>
            </a:pPr>
            <a:r>
              <a:rPr lang="en-US" b="1">
                <a:highlight>
                  <a:schemeClr val="lt1"/>
                </a:highlight>
              </a:rPr>
              <a:t>3,000 attended the National Leadership Forum </a:t>
            </a:r>
            <a:endParaRPr b="1">
              <a:highlight>
                <a:schemeClr val="lt1"/>
              </a:highlight>
            </a:endParaRPr>
          </a:p>
          <a:p>
            <a:pPr marL="457200" lvl="0" indent="0" algn="ctr" rtl="0">
              <a:spcBef>
                <a:spcPts val="1000"/>
              </a:spcBef>
              <a:spcAft>
                <a:spcPts val="0"/>
              </a:spcAft>
              <a:buNone/>
            </a:pPr>
            <a:endParaRPr b="1">
              <a:highlight>
                <a:schemeClr val="lt1"/>
              </a:highlight>
            </a:endParaRPr>
          </a:p>
          <a:p>
            <a:pPr marL="457200" lvl="0" indent="-342900" algn="ctr" rtl="0">
              <a:spcBef>
                <a:spcPts val="1000"/>
              </a:spcBef>
              <a:spcAft>
                <a:spcPts val="0"/>
              </a:spcAft>
              <a:buSzPts val="1800"/>
              <a:buChar char="►"/>
            </a:pPr>
            <a:r>
              <a:rPr lang="en-US" b="1">
                <a:highlight>
                  <a:schemeClr val="lt1"/>
                </a:highlight>
              </a:rPr>
              <a:t>CADCA’s mission is to build the capacity of community coalitions to create safe, healthy and drug-free communities, and one of the ways CADCA accomplishes its mission is through the development of youth leaders.</a:t>
            </a:r>
            <a:endParaRPr b="1">
              <a:highlight>
                <a:schemeClr val="lt1"/>
              </a:highlight>
            </a:endParaRPr>
          </a:p>
          <a:p>
            <a:pPr marL="457200" lvl="0" indent="0" algn="ctr" rtl="0">
              <a:spcBef>
                <a:spcPts val="1000"/>
              </a:spcBef>
              <a:spcAft>
                <a:spcPts val="0"/>
              </a:spcAft>
              <a:buNone/>
            </a:pPr>
            <a:r>
              <a:rPr lang="en-US" b="1">
                <a:highlight>
                  <a:schemeClr val="lt1"/>
                </a:highlight>
              </a:rPr>
              <a:t>  </a:t>
            </a:r>
            <a:endParaRPr b="1">
              <a:highlight>
                <a:schemeClr val="lt1"/>
              </a:highlight>
            </a:endParaRPr>
          </a:p>
          <a:p>
            <a:pPr marL="457200" lvl="0" indent="-342900" algn="ctr" rtl="0">
              <a:spcBef>
                <a:spcPts val="1000"/>
              </a:spcBef>
              <a:spcAft>
                <a:spcPts val="0"/>
              </a:spcAft>
              <a:buSzPts val="1800"/>
              <a:buChar char="►"/>
            </a:pPr>
            <a:r>
              <a:rPr lang="en-US" b="1">
                <a:highlight>
                  <a:schemeClr val="lt1"/>
                </a:highlight>
              </a:rPr>
              <a:t>CADCA has built nearly 300 coalitions in over 30 countries worldwide and provides training in 7 languages.</a:t>
            </a:r>
            <a:endParaRPr b="1">
              <a:highlight>
                <a:schemeClr val="lt1"/>
              </a:highlight>
            </a:endParaRPr>
          </a:p>
          <a:p>
            <a:pPr marL="457200" lvl="0" indent="0" algn="ctr" rtl="0">
              <a:spcBef>
                <a:spcPts val="1000"/>
              </a:spcBef>
              <a:spcAft>
                <a:spcPts val="0"/>
              </a:spcAft>
              <a:buNone/>
            </a:pPr>
            <a:endParaRPr b="1">
              <a:highlight>
                <a:schemeClr val="lt1"/>
              </a:highlight>
            </a:endParaRPr>
          </a:p>
        </p:txBody>
      </p:sp>
      <p:pic>
        <p:nvPicPr>
          <p:cNvPr id="285" name="Google Shape;285;gc2e39f9910_0_62"/>
          <p:cNvPicPr preferRelativeResize="0"/>
          <p:nvPr/>
        </p:nvPicPr>
        <p:blipFill>
          <a:blip r:embed="rId3">
            <a:alphaModFix/>
          </a:blip>
          <a:stretch>
            <a:fillRect/>
          </a:stretch>
        </p:blipFill>
        <p:spPr>
          <a:xfrm>
            <a:off x="7044950" y="2368550"/>
            <a:ext cx="4615649" cy="4323300"/>
          </a:xfrm>
          <a:prstGeom prst="rect">
            <a:avLst/>
          </a:prstGeom>
          <a:noFill/>
          <a:ln w="28575" cap="flat" cmpd="sng">
            <a:solidFill>
              <a:schemeClr val="accen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c2e39f9910_0_296"/>
          <p:cNvSpPr txBox="1">
            <a:spLocks noGrp="1"/>
          </p:cNvSpPr>
          <p:nvPr>
            <p:ph type="title"/>
          </p:nvPr>
        </p:nvSpPr>
        <p:spPr>
          <a:xfrm>
            <a:off x="421608" y="542681"/>
            <a:ext cx="15147600" cy="101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Workshops Attended :</a:t>
            </a:r>
            <a:endParaRPr/>
          </a:p>
        </p:txBody>
      </p:sp>
      <p:sp>
        <p:nvSpPr>
          <p:cNvPr id="291" name="Google Shape;291;gc2e39f9910_0_296"/>
          <p:cNvSpPr txBox="1"/>
          <p:nvPr/>
        </p:nvSpPr>
        <p:spPr>
          <a:xfrm>
            <a:off x="7133975" y="2814875"/>
            <a:ext cx="4691400" cy="36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1302" b="1">
                <a:latin typeface="Century Gothic"/>
                <a:ea typeface="Century Gothic"/>
                <a:cs typeface="Century Gothic"/>
                <a:sym typeface="Century Gothic"/>
              </a:rPr>
              <a:t>Workshops Drew von Jako and Jemina Robins Attended: </a:t>
            </a:r>
            <a:endParaRPr sz="1302" b="1">
              <a:latin typeface="Century Gothic"/>
              <a:ea typeface="Century Gothic"/>
              <a:cs typeface="Century Gothic"/>
              <a:sym typeface="Century Gothic"/>
            </a:endParaRPr>
          </a:p>
          <a:p>
            <a:pPr marL="457200" lvl="0" indent="-311308" algn="l" rtl="0">
              <a:lnSpc>
                <a:spcPct val="115000"/>
              </a:lnSpc>
              <a:spcBef>
                <a:spcPts val="100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Marijuana: Facts vs Feelings</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Working for Progress: Youth and Adults Advancing Collaboration </a:t>
            </a:r>
            <a:endParaRPr sz="1302" u="sng">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Tackling Tobacco: How do we Address Tobacco Product Pollution</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Covid-19 A Crash Course in Resilience </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STRONG! Building Community Strength by Taking Care of Yourself </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Empowering Youth with Brain Science: Four Neuroscientific Lessons to Increase Resiliency </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Vaping..in a Pandemic?</a:t>
            </a:r>
            <a:endParaRPr sz="1302">
              <a:latin typeface="Century Gothic"/>
              <a:ea typeface="Century Gothic"/>
              <a:cs typeface="Century Gothic"/>
              <a:sym typeface="Century Gothic"/>
            </a:endParaRPr>
          </a:p>
          <a:p>
            <a:pPr marL="457200" lvl="0" indent="-311308" algn="l" rtl="0">
              <a:lnSpc>
                <a:spcPct val="115000"/>
              </a:lnSpc>
              <a:spcBef>
                <a:spcPts val="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BtheOne-Suicide Prevention Efforts </a:t>
            </a:r>
            <a:endParaRPr sz="1302">
              <a:latin typeface="Century Gothic"/>
              <a:ea typeface="Century Gothic"/>
              <a:cs typeface="Century Gothic"/>
              <a:sym typeface="Century Gothic"/>
            </a:endParaRPr>
          </a:p>
          <a:p>
            <a:pPr marL="342900" lvl="0" indent="0" algn="l" rtl="0">
              <a:lnSpc>
                <a:spcPct val="95000"/>
              </a:lnSpc>
              <a:spcBef>
                <a:spcPts val="1000"/>
              </a:spcBef>
              <a:spcAft>
                <a:spcPts val="0"/>
              </a:spcAft>
              <a:buNone/>
            </a:pPr>
            <a:endParaRPr sz="1700">
              <a:latin typeface="Century Gothic"/>
              <a:ea typeface="Century Gothic"/>
              <a:cs typeface="Century Gothic"/>
              <a:sym typeface="Century Gothic"/>
            </a:endParaRPr>
          </a:p>
        </p:txBody>
      </p:sp>
      <p:sp>
        <p:nvSpPr>
          <p:cNvPr id="292" name="Google Shape;292;gc2e39f9910_0_296"/>
          <p:cNvSpPr txBox="1"/>
          <p:nvPr/>
        </p:nvSpPr>
        <p:spPr>
          <a:xfrm>
            <a:off x="131450" y="2669850"/>
            <a:ext cx="3230100" cy="36351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1000"/>
              </a:spcBef>
              <a:spcAft>
                <a:spcPts val="0"/>
              </a:spcAft>
              <a:buNone/>
            </a:pPr>
            <a:r>
              <a:rPr lang="en-US" sz="1302" b="1">
                <a:latin typeface="Century Gothic"/>
                <a:ea typeface="Century Gothic"/>
                <a:cs typeface="Century Gothic"/>
                <a:sym typeface="Century Gothic"/>
              </a:rPr>
              <a:t>Teanne’s Workshops:</a:t>
            </a:r>
            <a:endParaRPr sz="1302" b="1">
              <a:latin typeface="Century Gothic"/>
              <a:ea typeface="Century Gothic"/>
              <a:cs typeface="Century Gothic"/>
              <a:sym typeface="Century Gothic"/>
            </a:endParaRPr>
          </a:p>
          <a:p>
            <a:pPr marL="457200" lvl="0" indent="-317500" algn="l" rtl="0">
              <a:lnSpc>
                <a:spcPct val="95000"/>
              </a:lnSpc>
              <a:spcBef>
                <a:spcPts val="1000"/>
              </a:spcBef>
              <a:spcAft>
                <a:spcPts val="0"/>
              </a:spcAft>
              <a:buClr>
                <a:schemeClr val="accent1"/>
              </a:buClr>
              <a:buSzPts val="1400"/>
              <a:buFont typeface="Century Gothic"/>
              <a:buChar char="●"/>
            </a:pPr>
            <a:r>
              <a:rPr lang="en-US" sz="1302">
                <a:latin typeface="Century Gothic"/>
                <a:ea typeface="Century Gothic"/>
                <a:cs typeface="Century Gothic"/>
                <a:sym typeface="Century Gothic"/>
              </a:rPr>
              <a:t>From a Leader to an Advocate</a:t>
            </a:r>
            <a:endParaRPr sz="1302">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Noto Sans Symbols"/>
              <a:buChar char="●"/>
            </a:pPr>
            <a:r>
              <a:rPr lang="en-US" sz="1302">
                <a:latin typeface="Century Gothic"/>
                <a:ea typeface="Century Gothic"/>
                <a:cs typeface="Century Gothic"/>
                <a:sym typeface="Century Gothic"/>
              </a:rPr>
              <a:t>Substance Misuse During COVID-19</a:t>
            </a:r>
            <a:endParaRPr sz="1302">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Strong! Building Community Strength by Taking Care of Yourself</a:t>
            </a:r>
            <a:endParaRPr sz="1302">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Marketing Misery- The Opioid Epidemic </a:t>
            </a:r>
            <a:endParaRPr sz="1302" b="1">
              <a:solidFill>
                <a:schemeClr val="dk1"/>
              </a:solidFill>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Public Speaking on Campus and Beyond</a:t>
            </a:r>
            <a:endParaRPr sz="1302" b="1">
              <a:solidFill>
                <a:schemeClr val="dk1"/>
              </a:solidFill>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Mental Health &amp; Substance Misuse Prevention: Passing Policies</a:t>
            </a:r>
            <a:endParaRPr sz="1302" b="1">
              <a:solidFill>
                <a:schemeClr val="dk1"/>
              </a:solidFill>
              <a:latin typeface="Century Gothic"/>
              <a:ea typeface="Century Gothic"/>
              <a:cs typeface="Century Gothic"/>
              <a:sym typeface="Century Gothic"/>
            </a:endParaRPr>
          </a:p>
        </p:txBody>
      </p:sp>
      <p:sp>
        <p:nvSpPr>
          <p:cNvPr id="293" name="Google Shape;293;gc2e39f9910_0_296"/>
          <p:cNvSpPr txBox="1"/>
          <p:nvPr/>
        </p:nvSpPr>
        <p:spPr>
          <a:xfrm>
            <a:off x="3845038" y="2724150"/>
            <a:ext cx="3230100" cy="4240200"/>
          </a:xfrm>
          <a:prstGeom prst="rect">
            <a:avLst/>
          </a:prstGeom>
          <a:noFill/>
          <a:ln>
            <a:noFill/>
          </a:ln>
        </p:spPr>
        <p:txBody>
          <a:bodyPr spcFirstLastPara="1" wrap="square" lIns="91425" tIns="91425" rIns="91425" bIns="91425" anchor="t" anchorCtr="0">
            <a:spAutoFit/>
          </a:bodyPr>
          <a:lstStyle/>
          <a:p>
            <a:pPr marL="0" lvl="0" indent="0" algn="l" rtl="0">
              <a:lnSpc>
                <a:spcPct val="94000"/>
              </a:lnSpc>
              <a:spcBef>
                <a:spcPts val="1000"/>
              </a:spcBef>
              <a:spcAft>
                <a:spcPts val="0"/>
              </a:spcAft>
              <a:buNone/>
            </a:pPr>
            <a:r>
              <a:rPr lang="en-US" sz="1302" b="1">
                <a:latin typeface="Century Gothic"/>
                <a:ea typeface="Century Gothic"/>
                <a:cs typeface="Century Gothic"/>
                <a:sym typeface="Century Gothic"/>
              </a:rPr>
              <a:t>Evyenia’s Workshops:</a:t>
            </a:r>
            <a:endParaRPr sz="1302" b="1">
              <a:latin typeface="Century Gothic"/>
              <a:ea typeface="Century Gothic"/>
              <a:cs typeface="Century Gothic"/>
              <a:sym typeface="Century Gothic"/>
            </a:endParaRPr>
          </a:p>
          <a:p>
            <a:pPr marL="457200" lvl="0" indent="-311308" algn="l" rtl="0">
              <a:lnSpc>
                <a:spcPct val="94000"/>
              </a:lnSpc>
              <a:spcBef>
                <a:spcPts val="100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Engaging Youth in Advocacy: Building a Statewide Task Force</a:t>
            </a:r>
            <a:endParaRPr sz="1302">
              <a:latin typeface="Century Gothic"/>
              <a:ea typeface="Century Gothic"/>
              <a:cs typeface="Century Gothic"/>
              <a:sym typeface="Century Gothic"/>
            </a:endParaRPr>
          </a:p>
          <a:p>
            <a:pPr marL="457200" lvl="0" indent="-311308" algn="l" rtl="0">
              <a:lnSpc>
                <a:spcPct val="94000"/>
              </a:lnSpc>
              <a:spcBef>
                <a:spcPts val="1000"/>
              </a:spcBef>
              <a:spcAft>
                <a:spcPts val="0"/>
              </a:spcAft>
              <a:buClr>
                <a:schemeClr val="accent1"/>
              </a:buClr>
              <a:buSzPts val="1303"/>
              <a:buFont typeface="Century Gothic"/>
              <a:buChar char="●"/>
            </a:pPr>
            <a:r>
              <a:rPr lang="en-US" sz="1302">
                <a:solidFill>
                  <a:schemeClr val="dk1"/>
                </a:solidFill>
                <a:latin typeface="Century Gothic"/>
                <a:ea typeface="Century Gothic"/>
                <a:cs typeface="Century Gothic"/>
                <a:sym typeface="Century Gothic"/>
              </a:rPr>
              <a:t>JUULING Epidemic: Prevention for Middle Schoolers and Freshman</a:t>
            </a:r>
            <a:endParaRPr sz="1302">
              <a:latin typeface="Century Gothic"/>
              <a:ea typeface="Century Gothic"/>
              <a:cs typeface="Century Gothic"/>
              <a:sym typeface="Century Gothic"/>
            </a:endParaRPr>
          </a:p>
          <a:p>
            <a:pPr marL="457200" lvl="0" indent="-311308" algn="l" rtl="0">
              <a:lnSpc>
                <a:spcPct val="94000"/>
              </a:lnSpc>
              <a:spcBef>
                <a:spcPts val="1000"/>
              </a:spcBef>
              <a:spcAft>
                <a:spcPts val="0"/>
              </a:spcAft>
              <a:buClr>
                <a:schemeClr val="accent1"/>
              </a:buClr>
              <a:buSzPts val="1303"/>
              <a:buFont typeface="Century Gothic"/>
              <a:buChar char="●"/>
            </a:pPr>
            <a:r>
              <a:rPr lang="en-US" sz="1302">
                <a:latin typeface="Century Gothic"/>
                <a:ea typeface="Century Gothic"/>
                <a:cs typeface="Century Gothic"/>
                <a:sym typeface="Century Gothic"/>
              </a:rPr>
              <a:t>I’m Good Bruh!</a:t>
            </a:r>
            <a:endParaRPr sz="1302">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Marketing Misery- The Opioid Epidemic </a:t>
            </a:r>
            <a:endParaRPr sz="1302" b="1">
              <a:solidFill>
                <a:schemeClr val="dk1"/>
              </a:solidFill>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Public Speaking on Campus and Beyond</a:t>
            </a:r>
            <a:endParaRPr sz="1302" b="1">
              <a:solidFill>
                <a:schemeClr val="dk1"/>
              </a:solidFill>
              <a:latin typeface="Century Gothic"/>
              <a:ea typeface="Century Gothic"/>
              <a:cs typeface="Century Gothic"/>
              <a:sym typeface="Century Gothic"/>
            </a:endParaRPr>
          </a:p>
          <a:p>
            <a:pPr marL="457200" lvl="0" indent="-311308" algn="l" rtl="0">
              <a:lnSpc>
                <a:spcPct val="95000"/>
              </a:lnSpc>
              <a:spcBef>
                <a:spcPts val="1000"/>
              </a:spcBef>
              <a:spcAft>
                <a:spcPts val="0"/>
              </a:spcAft>
              <a:buClr>
                <a:schemeClr val="accent1"/>
              </a:buClr>
              <a:buSzPts val="1303"/>
              <a:buFont typeface="Century Gothic"/>
              <a:buChar char="●"/>
            </a:pPr>
            <a:r>
              <a:rPr lang="en-US" sz="1302" b="1">
                <a:solidFill>
                  <a:schemeClr val="dk1"/>
                </a:solidFill>
                <a:latin typeface="Century Gothic"/>
                <a:ea typeface="Century Gothic"/>
                <a:cs typeface="Century Gothic"/>
                <a:sym typeface="Century Gothic"/>
              </a:rPr>
              <a:t>Mental Health &amp; Substance Misuse Prevention: Passing Policies</a:t>
            </a:r>
            <a:endParaRPr sz="1302" b="1">
              <a:latin typeface="Century Gothic"/>
              <a:ea typeface="Century Gothic"/>
              <a:cs typeface="Century Gothic"/>
              <a:sym typeface="Century Gothic"/>
            </a:endParaRPr>
          </a:p>
          <a:p>
            <a:pPr marL="457200" lvl="0" indent="0" algn="l" rtl="0">
              <a:lnSpc>
                <a:spcPct val="94000"/>
              </a:lnSpc>
              <a:spcBef>
                <a:spcPts val="1000"/>
              </a:spcBef>
              <a:spcAft>
                <a:spcPts val="0"/>
              </a:spcAft>
              <a:buNone/>
            </a:pPr>
            <a:endParaRPr sz="1302">
              <a:latin typeface="Century Gothic"/>
              <a:ea typeface="Century Gothic"/>
              <a:cs typeface="Century Gothic"/>
              <a:sym typeface="Century Gothic"/>
            </a:endParaRPr>
          </a:p>
          <a:p>
            <a:pPr marL="457200" lvl="0" indent="0" algn="l" rtl="0">
              <a:lnSpc>
                <a:spcPct val="94000"/>
              </a:lnSpc>
              <a:spcBef>
                <a:spcPts val="1000"/>
              </a:spcBef>
              <a:spcAft>
                <a:spcPts val="0"/>
              </a:spcAft>
              <a:buNone/>
            </a:pPr>
            <a:endParaRPr sz="1302" b="1">
              <a:solidFill>
                <a:srgbClr val="B4A7D6"/>
              </a:solidFill>
              <a:latin typeface="Century Gothic"/>
              <a:ea typeface="Century Gothic"/>
              <a:cs typeface="Century Gothic"/>
              <a:sym typeface="Century Gothic"/>
            </a:endParaRPr>
          </a:p>
        </p:txBody>
      </p:sp>
      <p:pic>
        <p:nvPicPr>
          <p:cNvPr id="294" name="Google Shape;294;gc2e39f9910_0_296"/>
          <p:cNvPicPr preferRelativeResize="0"/>
          <p:nvPr/>
        </p:nvPicPr>
        <p:blipFill>
          <a:blip r:embed="rId3">
            <a:alphaModFix/>
          </a:blip>
          <a:stretch>
            <a:fillRect/>
          </a:stretch>
        </p:blipFill>
        <p:spPr>
          <a:xfrm>
            <a:off x="5747800" y="296700"/>
            <a:ext cx="2910725" cy="2214149"/>
          </a:xfrm>
          <a:prstGeom prst="rect">
            <a:avLst/>
          </a:prstGeom>
          <a:noFill/>
          <a:ln w="28575" cap="flat" cmpd="sng">
            <a:solidFill>
              <a:schemeClr val="accent1"/>
            </a:solidFill>
            <a:prstDash val="solid"/>
            <a:round/>
            <a:headEnd type="none" w="sm" len="sm"/>
            <a:tailEnd type="none" w="sm" len="sm"/>
          </a:ln>
        </p:spPr>
      </p:pic>
      <p:pic>
        <p:nvPicPr>
          <p:cNvPr id="295" name="Google Shape;295;gc2e39f9910_0_296"/>
          <p:cNvPicPr preferRelativeResize="0"/>
          <p:nvPr/>
        </p:nvPicPr>
        <p:blipFill>
          <a:blip r:embed="rId4">
            <a:alphaModFix/>
          </a:blip>
          <a:stretch>
            <a:fillRect/>
          </a:stretch>
        </p:blipFill>
        <p:spPr>
          <a:xfrm>
            <a:off x="9010435" y="296700"/>
            <a:ext cx="2437966" cy="2214149"/>
          </a:xfrm>
          <a:prstGeom prst="rect">
            <a:avLst/>
          </a:prstGeom>
          <a:noFill/>
          <a:ln w="28575" cap="flat" cmpd="sng">
            <a:solidFill>
              <a:schemeClr val="accen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c2e39f9910_0_240"/>
          <p:cNvSpPr txBox="1">
            <a:spLocks noGrp="1"/>
          </p:cNvSpPr>
          <p:nvPr>
            <p:ph type="title"/>
          </p:nvPr>
        </p:nvSpPr>
        <p:spPr>
          <a:xfrm>
            <a:off x="554133" y="791156"/>
            <a:ext cx="15147600" cy="1017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Workshop Highlights:</a:t>
            </a:r>
            <a:endParaRPr/>
          </a:p>
        </p:txBody>
      </p:sp>
      <p:sp>
        <p:nvSpPr>
          <p:cNvPr id="301" name="Google Shape;301;gc2e39f9910_0_240"/>
          <p:cNvSpPr txBox="1">
            <a:spLocks noGrp="1"/>
          </p:cNvSpPr>
          <p:nvPr>
            <p:ph type="body" idx="1"/>
          </p:nvPr>
        </p:nvSpPr>
        <p:spPr>
          <a:xfrm>
            <a:off x="358200" y="2279250"/>
            <a:ext cx="5826300" cy="48864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1800" b="1"/>
              <a:t>Evyenia Key Takeaways:</a:t>
            </a:r>
            <a:endParaRPr sz="1800" b="1"/>
          </a:p>
          <a:p>
            <a:pPr marL="609600" lvl="0" indent="-419100" algn="l" rtl="0">
              <a:lnSpc>
                <a:spcPct val="90000"/>
              </a:lnSpc>
              <a:spcBef>
                <a:spcPts val="1000"/>
              </a:spcBef>
              <a:spcAft>
                <a:spcPts val="0"/>
              </a:spcAft>
              <a:buSzPts val="1800"/>
              <a:buAutoNum type="arabicPeriod"/>
            </a:pPr>
            <a:r>
              <a:rPr lang="en-US" sz="1800"/>
              <a:t>The key roles in a task force </a:t>
            </a:r>
            <a:endParaRPr sz="1800"/>
          </a:p>
          <a:p>
            <a:pPr marL="609600" lvl="0" indent="-419100" algn="l" rtl="0">
              <a:lnSpc>
                <a:spcPct val="90000"/>
              </a:lnSpc>
              <a:spcBef>
                <a:spcPts val="1000"/>
              </a:spcBef>
              <a:spcAft>
                <a:spcPts val="0"/>
              </a:spcAft>
              <a:buSzPts val="1800"/>
              <a:buAutoNum type="arabicPeriod"/>
            </a:pPr>
            <a:r>
              <a:rPr lang="en-US" sz="1800"/>
              <a:t>Ways to engage the parents of the community </a:t>
            </a:r>
            <a:endParaRPr sz="1800"/>
          </a:p>
          <a:p>
            <a:pPr marL="609600" lvl="0" indent="-419100" algn="l" rtl="0">
              <a:lnSpc>
                <a:spcPct val="90000"/>
              </a:lnSpc>
              <a:spcBef>
                <a:spcPts val="1000"/>
              </a:spcBef>
              <a:spcAft>
                <a:spcPts val="0"/>
              </a:spcAft>
              <a:buSzPts val="1800"/>
              <a:buAutoNum type="arabicPeriod"/>
            </a:pPr>
            <a:r>
              <a:rPr lang="en-US" sz="1800"/>
              <a:t>Sticker Shock Campaign</a:t>
            </a:r>
            <a:endParaRPr sz="1800"/>
          </a:p>
          <a:p>
            <a:pPr marL="609600" lvl="0" indent="-419100" algn="l" rtl="0">
              <a:lnSpc>
                <a:spcPct val="90000"/>
              </a:lnSpc>
              <a:spcBef>
                <a:spcPts val="1000"/>
              </a:spcBef>
              <a:spcAft>
                <a:spcPts val="0"/>
              </a:spcAft>
              <a:buSzPts val="1800"/>
              <a:buAutoNum type="arabicPeriod"/>
            </a:pPr>
            <a:r>
              <a:rPr lang="en-US" sz="1800"/>
              <a:t>Doing a study on the local liquor stores </a:t>
            </a:r>
            <a:endParaRPr sz="1800"/>
          </a:p>
          <a:p>
            <a:pPr marL="609600" lvl="0" indent="-419100" algn="l" rtl="0">
              <a:lnSpc>
                <a:spcPct val="90000"/>
              </a:lnSpc>
              <a:spcBef>
                <a:spcPts val="1000"/>
              </a:spcBef>
              <a:spcAft>
                <a:spcPts val="0"/>
              </a:spcAft>
              <a:buSzPts val="1800"/>
              <a:buAutoNum type="arabicPeriod"/>
            </a:pPr>
            <a:r>
              <a:rPr lang="en-US" sz="1800"/>
              <a:t>P.R.O. T.I.P.S. for Public Speaking</a:t>
            </a:r>
            <a:endParaRPr sz="1800"/>
          </a:p>
          <a:p>
            <a:pPr marL="0" lvl="0" indent="0" algn="l" rtl="0">
              <a:lnSpc>
                <a:spcPct val="90000"/>
              </a:lnSpc>
              <a:spcBef>
                <a:spcPts val="1000"/>
              </a:spcBef>
              <a:spcAft>
                <a:spcPts val="0"/>
              </a:spcAft>
              <a:buNone/>
            </a:pPr>
            <a:r>
              <a:rPr lang="en-US" sz="1800" b="1"/>
              <a:t>Evyenia Highlights:	</a:t>
            </a:r>
            <a:endParaRPr sz="1800" b="1"/>
          </a:p>
          <a:p>
            <a:pPr marL="609600" lvl="0" indent="-419100" algn="l" rtl="0">
              <a:lnSpc>
                <a:spcPct val="90000"/>
              </a:lnSpc>
              <a:spcBef>
                <a:spcPts val="1000"/>
              </a:spcBef>
              <a:spcAft>
                <a:spcPts val="0"/>
              </a:spcAft>
              <a:buSzPts val="1800"/>
              <a:buAutoNum type="arabicPeriod"/>
            </a:pPr>
            <a:r>
              <a:rPr lang="en-US" sz="1800"/>
              <a:t>Action Planning of Marketing Misery </a:t>
            </a:r>
            <a:endParaRPr sz="1800"/>
          </a:p>
          <a:p>
            <a:pPr marL="609600" lvl="0" indent="-419100" algn="l" rtl="0">
              <a:lnSpc>
                <a:spcPct val="90000"/>
              </a:lnSpc>
              <a:spcBef>
                <a:spcPts val="1000"/>
              </a:spcBef>
              <a:spcAft>
                <a:spcPts val="0"/>
              </a:spcAft>
              <a:buSzPts val="1800"/>
              <a:buAutoNum type="arabicPeriod"/>
            </a:pPr>
            <a:r>
              <a:rPr lang="en-US" sz="1800"/>
              <a:t>The creation of a local task force </a:t>
            </a:r>
            <a:endParaRPr sz="1800"/>
          </a:p>
          <a:p>
            <a:pPr marL="609600" lvl="0" indent="-419100" algn="l" rtl="0">
              <a:lnSpc>
                <a:spcPct val="90000"/>
              </a:lnSpc>
              <a:spcBef>
                <a:spcPts val="1000"/>
              </a:spcBef>
              <a:spcAft>
                <a:spcPts val="0"/>
              </a:spcAft>
              <a:buSzPts val="1800"/>
              <a:buAutoNum type="arabicPeriod"/>
            </a:pPr>
            <a:r>
              <a:rPr lang="en-US" sz="1800"/>
              <a:t>Learning how to respond to someone offering you substances</a:t>
            </a:r>
            <a:endParaRPr sz="1800"/>
          </a:p>
          <a:p>
            <a:pPr marL="609600" lvl="0" indent="0" algn="l" rtl="0">
              <a:lnSpc>
                <a:spcPct val="90000"/>
              </a:lnSpc>
              <a:spcBef>
                <a:spcPts val="1000"/>
              </a:spcBef>
              <a:spcAft>
                <a:spcPts val="0"/>
              </a:spcAft>
              <a:buNone/>
            </a:pPr>
            <a:endParaRPr/>
          </a:p>
        </p:txBody>
      </p:sp>
      <p:sp>
        <p:nvSpPr>
          <p:cNvPr id="302" name="Google Shape;302;gc2e39f9910_0_240"/>
          <p:cNvSpPr txBox="1">
            <a:spLocks noGrp="1"/>
          </p:cNvSpPr>
          <p:nvPr>
            <p:ph type="body" idx="2"/>
          </p:nvPr>
        </p:nvSpPr>
        <p:spPr>
          <a:xfrm>
            <a:off x="6479925" y="2279250"/>
            <a:ext cx="5333100" cy="4578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b="1"/>
              <a:t>Teanne Key Takeaways:</a:t>
            </a:r>
            <a:endParaRPr sz="1800" b="1"/>
          </a:p>
          <a:p>
            <a:pPr marL="609600" lvl="0" indent="-419100" algn="l" rtl="0">
              <a:spcBef>
                <a:spcPts val="1000"/>
              </a:spcBef>
              <a:spcAft>
                <a:spcPts val="0"/>
              </a:spcAft>
              <a:buSzPts val="1800"/>
              <a:buAutoNum type="arabicPeriod"/>
            </a:pPr>
            <a:r>
              <a:rPr lang="en-US" sz="1800"/>
              <a:t>How important mental health is </a:t>
            </a:r>
            <a:endParaRPr sz="1800"/>
          </a:p>
          <a:p>
            <a:pPr marL="609600" lvl="0" indent="-419100" algn="l" rtl="0">
              <a:spcBef>
                <a:spcPts val="1000"/>
              </a:spcBef>
              <a:spcAft>
                <a:spcPts val="0"/>
              </a:spcAft>
              <a:buSzPts val="1800"/>
              <a:buAutoNum type="arabicPeriod"/>
            </a:pPr>
            <a:r>
              <a:rPr lang="en-US" sz="1800"/>
              <a:t>Creative ways to inform others about substances</a:t>
            </a:r>
            <a:endParaRPr sz="1800"/>
          </a:p>
          <a:p>
            <a:pPr marL="609600" lvl="0" indent="-419100" algn="l" rtl="0">
              <a:spcBef>
                <a:spcPts val="1000"/>
              </a:spcBef>
              <a:spcAft>
                <a:spcPts val="0"/>
              </a:spcAft>
              <a:buSzPts val="1800"/>
              <a:buAutoNum type="arabicPeriod"/>
            </a:pPr>
            <a:r>
              <a:rPr lang="en-US" sz="1800"/>
              <a:t>The diagram of public speaking </a:t>
            </a:r>
            <a:endParaRPr sz="1800"/>
          </a:p>
          <a:p>
            <a:pPr marL="609600" lvl="0" indent="-419100" algn="l" rtl="0">
              <a:spcBef>
                <a:spcPts val="1000"/>
              </a:spcBef>
              <a:spcAft>
                <a:spcPts val="0"/>
              </a:spcAft>
              <a:buSzPts val="1800"/>
              <a:buAutoNum type="arabicPeriod"/>
            </a:pPr>
            <a:r>
              <a:rPr lang="en-US" sz="1800"/>
              <a:t>How to have an open view on others </a:t>
            </a:r>
            <a:endParaRPr sz="1800"/>
          </a:p>
          <a:p>
            <a:pPr marL="0" lvl="0" indent="0" algn="l" rtl="0">
              <a:spcBef>
                <a:spcPts val="1000"/>
              </a:spcBef>
              <a:spcAft>
                <a:spcPts val="0"/>
              </a:spcAft>
              <a:buNone/>
            </a:pPr>
            <a:r>
              <a:rPr lang="en-US" sz="1800" b="1"/>
              <a:t>Teanne Highlights:</a:t>
            </a:r>
            <a:endParaRPr sz="1800" b="1"/>
          </a:p>
          <a:p>
            <a:pPr marL="609600" lvl="0" indent="-419100" algn="l" rtl="0">
              <a:spcBef>
                <a:spcPts val="1000"/>
              </a:spcBef>
              <a:spcAft>
                <a:spcPts val="0"/>
              </a:spcAft>
              <a:buSzPts val="1800"/>
              <a:buAutoNum type="arabicPeriod"/>
            </a:pPr>
            <a:r>
              <a:rPr lang="en-US" sz="1800"/>
              <a:t>Main Session of Marketing Misery</a:t>
            </a:r>
            <a:endParaRPr sz="1800"/>
          </a:p>
          <a:p>
            <a:pPr marL="609600" lvl="0" indent="-419100" algn="l" rtl="0">
              <a:spcBef>
                <a:spcPts val="1000"/>
              </a:spcBef>
              <a:spcAft>
                <a:spcPts val="0"/>
              </a:spcAft>
              <a:buSzPts val="1800"/>
              <a:buAutoNum type="arabicPeriod"/>
            </a:pPr>
            <a:r>
              <a:rPr lang="en-US" sz="1800"/>
              <a:t>Ways to take care of yourself mentally and physically</a:t>
            </a:r>
            <a:endParaRPr sz="1800"/>
          </a:p>
          <a:p>
            <a:pPr marL="609600" lvl="0" indent="-419100" algn="l" rtl="0">
              <a:spcBef>
                <a:spcPts val="1000"/>
              </a:spcBef>
              <a:spcAft>
                <a:spcPts val="0"/>
              </a:spcAft>
              <a:buSzPts val="1800"/>
              <a:buAutoNum type="arabicPeriod"/>
            </a:pPr>
            <a:r>
              <a:rPr lang="en-US" sz="1800"/>
              <a:t>What we can do about substance use as a Community</a:t>
            </a:r>
            <a:endParaRPr sz="1800"/>
          </a:p>
          <a:p>
            <a:pPr marL="60960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AHL LMS Youth Project: Mindful March</a:t>
            </a:r>
            <a:endParaRPr/>
          </a:p>
        </p:txBody>
      </p:sp>
      <p:pic>
        <p:nvPicPr>
          <p:cNvPr id="308" name="Google Shape;308;p4"/>
          <p:cNvPicPr preferRelativeResize="0"/>
          <p:nvPr/>
        </p:nvPicPr>
        <p:blipFill rotWithShape="1">
          <a:blip r:embed="rId3">
            <a:alphaModFix/>
          </a:blip>
          <a:srcRect t="4664" b="11287"/>
          <a:stretch/>
        </p:blipFill>
        <p:spPr>
          <a:xfrm>
            <a:off x="176850" y="2388050"/>
            <a:ext cx="6305673" cy="4323251"/>
          </a:xfrm>
          <a:prstGeom prst="rect">
            <a:avLst/>
          </a:prstGeom>
          <a:noFill/>
          <a:ln w="19050" cap="flat" cmpd="sng">
            <a:solidFill>
              <a:schemeClr val="accent1"/>
            </a:solidFill>
            <a:prstDash val="solid"/>
            <a:round/>
            <a:headEnd type="none" w="sm" len="sm"/>
            <a:tailEnd type="none" w="sm" len="sm"/>
          </a:ln>
        </p:spPr>
      </p:pic>
      <p:pic>
        <p:nvPicPr>
          <p:cNvPr id="309" name="Google Shape;309;p4"/>
          <p:cNvPicPr preferRelativeResize="0"/>
          <p:nvPr/>
        </p:nvPicPr>
        <p:blipFill rotWithShape="1">
          <a:blip r:embed="rId4">
            <a:alphaModFix/>
          </a:blip>
          <a:srcRect b="30924"/>
          <a:stretch/>
        </p:blipFill>
        <p:spPr>
          <a:xfrm>
            <a:off x="6586025" y="2677187"/>
            <a:ext cx="5429127" cy="3655151"/>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
          <p:cNvSpPr txBox="1">
            <a:spLocks noGrp="1"/>
          </p:cNvSpPr>
          <p:nvPr>
            <p:ph type="title"/>
          </p:nvPr>
        </p:nvSpPr>
        <p:spPr>
          <a:xfrm>
            <a:off x="1154950" y="973679"/>
            <a:ext cx="8761500" cy="107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Pledge to Prevention Underage Alcohol Sales</a:t>
            </a:r>
            <a:endParaRPr/>
          </a:p>
        </p:txBody>
      </p:sp>
      <p:pic>
        <p:nvPicPr>
          <p:cNvPr id="315" name="Google Shape;315;p3"/>
          <p:cNvPicPr preferRelativeResize="0"/>
          <p:nvPr/>
        </p:nvPicPr>
        <p:blipFill>
          <a:blip r:embed="rId3">
            <a:alphaModFix/>
          </a:blip>
          <a:stretch>
            <a:fillRect/>
          </a:stretch>
        </p:blipFill>
        <p:spPr>
          <a:xfrm>
            <a:off x="3788550" y="2499279"/>
            <a:ext cx="4461763" cy="3346322"/>
          </a:xfrm>
          <a:prstGeom prst="rect">
            <a:avLst/>
          </a:prstGeom>
          <a:noFill/>
          <a:ln>
            <a:noFill/>
          </a:ln>
        </p:spPr>
      </p:pic>
      <p:pic>
        <p:nvPicPr>
          <p:cNvPr id="316" name="Google Shape;316;p3"/>
          <p:cNvPicPr preferRelativeResize="0"/>
          <p:nvPr/>
        </p:nvPicPr>
        <p:blipFill>
          <a:blip r:embed="rId4">
            <a:alphaModFix/>
          </a:blip>
          <a:stretch>
            <a:fillRect/>
          </a:stretch>
        </p:blipFill>
        <p:spPr>
          <a:xfrm>
            <a:off x="708113" y="2499279"/>
            <a:ext cx="2509740" cy="3346319"/>
          </a:xfrm>
          <a:prstGeom prst="rect">
            <a:avLst/>
          </a:prstGeom>
          <a:noFill/>
          <a:ln>
            <a:noFill/>
          </a:ln>
        </p:spPr>
      </p:pic>
      <p:pic>
        <p:nvPicPr>
          <p:cNvPr id="317" name="Google Shape;317;p3"/>
          <p:cNvPicPr preferRelativeResize="0"/>
          <p:nvPr/>
        </p:nvPicPr>
        <p:blipFill>
          <a:blip r:embed="rId5">
            <a:alphaModFix/>
          </a:blip>
          <a:stretch>
            <a:fillRect/>
          </a:stretch>
        </p:blipFill>
        <p:spPr>
          <a:xfrm>
            <a:off x="8682927" y="2499279"/>
            <a:ext cx="2509740" cy="3346319"/>
          </a:xfrm>
          <a:prstGeom prst="rect">
            <a:avLst/>
          </a:prstGeom>
          <a:noFill/>
          <a:ln>
            <a:noFill/>
          </a:ln>
        </p:spPr>
      </p:pic>
      <p:sp>
        <p:nvSpPr>
          <p:cNvPr id="318" name="Google Shape;318;p3"/>
          <p:cNvSpPr txBox="1">
            <a:spLocks noGrp="1"/>
          </p:cNvSpPr>
          <p:nvPr>
            <p:ph type="body" idx="1"/>
          </p:nvPr>
        </p:nvSpPr>
        <p:spPr>
          <a:xfrm>
            <a:off x="1741800" y="5446525"/>
            <a:ext cx="1399500" cy="393000"/>
          </a:xfrm>
          <a:prstGeom prst="rect">
            <a:avLst/>
          </a:prstGeom>
          <a:noFill/>
          <a:ln>
            <a:noFill/>
          </a:ln>
        </p:spPr>
        <p:txBody>
          <a:bodyPr spcFirstLastPara="1" wrap="square" lIns="91425" tIns="45700" rIns="91425" bIns="45700" anchor="t" anchorCtr="0">
            <a:normAutofit fontScale="70000" lnSpcReduction="20000"/>
          </a:bodyPr>
          <a:lstStyle/>
          <a:p>
            <a:pPr marL="342900" lvl="0" indent="-251459" algn="l" rtl="0">
              <a:lnSpc>
                <a:spcPct val="90000"/>
              </a:lnSpc>
              <a:spcBef>
                <a:spcPts val="0"/>
              </a:spcBef>
              <a:spcAft>
                <a:spcPts val="0"/>
              </a:spcAft>
              <a:buSzPct val="72000"/>
              <a:buNone/>
            </a:pPr>
            <a:r>
              <a:rPr lang="en-US" sz="2000"/>
              <a:t>Donovan’s liquor</a:t>
            </a:r>
            <a:endParaRPr sz="2000"/>
          </a:p>
        </p:txBody>
      </p:sp>
      <p:sp>
        <p:nvSpPr>
          <p:cNvPr id="319" name="Google Shape;319;p3"/>
          <p:cNvSpPr txBox="1">
            <a:spLocks noGrp="1"/>
          </p:cNvSpPr>
          <p:nvPr>
            <p:ph type="body" idx="1"/>
          </p:nvPr>
        </p:nvSpPr>
        <p:spPr>
          <a:xfrm>
            <a:off x="3696500" y="5361925"/>
            <a:ext cx="1297500" cy="5622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sz="1400"/>
              <a:t>Yard House</a:t>
            </a:r>
            <a:r>
              <a:rPr lang="en-US"/>
              <a:t> </a:t>
            </a:r>
            <a:endParaRPr/>
          </a:p>
        </p:txBody>
      </p:sp>
      <p:sp>
        <p:nvSpPr>
          <p:cNvPr id="320" name="Google Shape;320;p3"/>
          <p:cNvSpPr txBox="1">
            <a:spLocks noGrp="1"/>
          </p:cNvSpPr>
          <p:nvPr>
            <p:ph type="body" idx="1"/>
          </p:nvPr>
        </p:nvSpPr>
        <p:spPr>
          <a:xfrm>
            <a:off x="8729000" y="5446525"/>
            <a:ext cx="1615500" cy="393000"/>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r>
              <a:rPr lang="en-US" sz="1400"/>
              <a:t>Kings Dining</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gc2e39f9910_1_0"/>
          <p:cNvPicPr preferRelativeResize="0"/>
          <p:nvPr/>
        </p:nvPicPr>
        <p:blipFill>
          <a:blip r:embed="rId3">
            <a:alphaModFix/>
          </a:blip>
          <a:stretch>
            <a:fillRect/>
          </a:stretch>
        </p:blipFill>
        <p:spPr>
          <a:xfrm>
            <a:off x="1413550" y="0"/>
            <a:ext cx="8986345" cy="6858000"/>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1410</Words>
  <Application>Microsoft Office PowerPoint</Application>
  <PresentationFormat>Widescreen</PresentationFormat>
  <Paragraphs>141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Noto Sans Symbols</vt:lpstr>
      <vt:lpstr>Pacifico</vt:lpstr>
      <vt:lpstr>Arial</vt:lpstr>
      <vt:lpstr>Century Gothic</vt:lpstr>
      <vt:lpstr>Times New Roman</vt:lpstr>
      <vt:lpstr>Ion Boardroom</vt:lpstr>
      <vt:lpstr>A Healthy Lynnfield</vt:lpstr>
      <vt:lpstr>Agenda</vt:lpstr>
      <vt:lpstr>Our Time at CADCA National Leadership Forum Youth Training </vt:lpstr>
      <vt:lpstr>FAQs About CADCA</vt:lpstr>
      <vt:lpstr>Workshops Attended :</vt:lpstr>
      <vt:lpstr>Workshop Highlights:</vt:lpstr>
      <vt:lpstr>AHL LMS Youth Project: Mindful March</vt:lpstr>
      <vt:lpstr>Pledge to Prevention Underage Alcohol Sales</vt:lpstr>
      <vt:lpstr>PowerPoint Presentation</vt:lpstr>
      <vt:lpstr>ATI Video</vt:lpstr>
      <vt:lpstr>PowerPoint Presentation</vt:lpstr>
      <vt:lpstr>April Above the Influence Initiatives &amp; National Alcohol Awareness Month</vt:lpstr>
      <vt:lpstr>ATI Plan Overview</vt:lpstr>
      <vt:lpstr>Look for our April Social Media Posts</vt:lpstr>
      <vt:lpstr>Overview: Post Overdose Response Research, Scott Formica, Ph.D., SSRE</vt:lpstr>
      <vt:lpst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Healthy Lynnfield</dc:title>
  <dc:creator>Margaret Sallade</dc:creator>
  <cp:lastModifiedBy>Margaret Sallade</cp:lastModifiedBy>
  <cp:revision>4</cp:revision>
  <dcterms:created xsi:type="dcterms:W3CDTF">2021-03-03T19:37:22Z</dcterms:created>
  <dcterms:modified xsi:type="dcterms:W3CDTF">2021-03-09T18:43:30Z</dcterms:modified>
</cp:coreProperties>
</file>