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5" r:id="rId10"/>
    <p:sldId id="266" r:id="rId11"/>
  </p:sldIdLst>
  <p:sldSz cx="18288000" cy="10287000"/>
  <p:notesSz cx="6858000" cy="9144000"/>
  <p:embeddedFontLst>
    <p:embeddedFont>
      <p:font typeface="Belleza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ato Bold" panose="020F0502020204030203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orton" userId="35413250e44ab877" providerId="LiveId" clId="{981FF2DA-CC22-4C6D-AFE5-632684FA2FAC}"/>
    <pc:docChg chg="undo custSel addSld delSld modSld">
      <pc:chgData name="James Morton" userId="35413250e44ab877" providerId="LiveId" clId="{981FF2DA-CC22-4C6D-AFE5-632684FA2FAC}" dt="2023-10-11T12:11:02.906" v="435" actId="20577"/>
      <pc:docMkLst>
        <pc:docMk/>
      </pc:docMkLst>
      <pc:sldChg chg="modSp mod">
        <pc:chgData name="James Morton" userId="35413250e44ab877" providerId="LiveId" clId="{981FF2DA-CC22-4C6D-AFE5-632684FA2FAC}" dt="2023-10-11T11:36:00.763" v="67" actId="20577"/>
        <pc:sldMkLst>
          <pc:docMk/>
          <pc:sldMk cId="0" sldId="258"/>
        </pc:sldMkLst>
        <pc:spChg chg="mod">
          <ac:chgData name="James Morton" userId="35413250e44ab877" providerId="LiveId" clId="{981FF2DA-CC22-4C6D-AFE5-632684FA2FAC}" dt="2023-10-11T11:36:00.763" v="67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James Morton" userId="35413250e44ab877" providerId="LiveId" clId="{981FF2DA-CC22-4C6D-AFE5-632684FA2FAC}" dt="2023-10-11T11:26:08.556" v="4" actId="20577"/>
          <ac:spMkLst>
            <pc:docMk/>
            <pc:sldMk cId="0" sldId="258"/>
            <ac:spMk id="6" creationId="{00000000-0000-0000-0000-000000000000}"/>
          </ac:spMkLst>
        </pc:spChg>
      </pc:sldChg>
      <pc:sldChg chg="modSp mod">
        <pc:chgData name="James Morton" userId="35413250e44ab877" providerId="LiveId" clId="{981FF2DA-CC22-4C6D-AFE5-632684FA2FAC}" dt="2023-10-11T11:27:36.603" v="6" actId="1076"/>
        <pc:sldMkLst>
          <pc:docMk/>
          <pc:sldMk cId="0" sldId="260"/>
        </pc:sldMkLst>
        <pc:picChg chg="mod">
          <ac:chgData name="James Morton" userId="35413250e44ab877" providerId="LiveId" clId="{981FF2DA-CC22-4C6D-AFE5-632684FA2FAC}" dt="2023-10-11T11:27:36.603" v="6" actId="1076"/>
          <ac:picMkLst>
            <pc:docMk/>
            <pc:sldMk cId="0" sldId="260"/>
            <ac:picMk id="30" creationId="{3F0A634E-59FB-BF77-F58C-497D7F154BFB}"/>
          </ac:picMkLst>
        </pc:picChg>
      </pc:sldChg>
      <pc:sldChg chg="modSp mod">
        <pc:chgData name="James Morton" userId="35413250e44ab877" providerId="LiveId" clId="{981FF2DA-CC22-4C6D-AFE5-632684FA2FAC}" dt="2023-10-11T11:30:30.525" v="51" actId="20577"/>
        <pc:sldMkLst>
          <pc:docMk/>
          <pc:sldMk cId="0" sldId="265"/>
        </pc:sldMkLst>
        <pc:spChg chg="mod">
          <ac:chgData name="James Morton" userId="35413250e44ab877" providerId="LiveId" clId="{981FF2DA-CC22-4C6D-AFE5-632684FA2FAC}" dt="2023-10-11T11:29:43.595" v="46" actId="20577"/>
          <ac:spMkLst>
            <pc:docMk/>
            <pc:sldMk cId="0" sldId="265"/>
            <ac:spMk id="11" creationId="{168E5ABA-74C5-7407-8B17-29A12D2BE493}"/>
          </ac:spMkLst>
        </pc:spChg>
        <pc:spChg chg="mod">
          <ac:chgData name="James Morton" userId="35413250e44ab877" providerId="LiveId" clId="{981FF2DA-CC22-4C6D-AFE5-632684FA2FAC}" dt="2023-10-11T11:30:30.525" v="51" actId="20577"/>
          <ac:spMkLst>
            <pc:docMk/>
            <pc:sldMk cId="0" sldId="265"/>
            <ac:spMk id="12" creationId="{08CE17D3-B817-B0B6-1190-4E149B89A750}"/>
          </ac:spMkLst>
        </pc:spChg>
      </pc:sldChg>
      <pc:sldChg chg="addSp delSp modSp add mod">
        <pc:chgData name="James Morton" userId="35413250e44ab877" providerId="LiveId" clId="{981FF2DA-CC22-4C6D-AFE5-632684FA2FAC}" dt="2023-10-11T12:11:02.906" v="435" actId="20577"/>
        <pc:sldMkLst>
          <pc:docMk/>
          <pc:sldMk cId="343152095" sldId="267"/>
        </pc:sldMkLst>
        <pc:spChg chg="mod">
          <ac:chgData name="James Morton" userId="35413250e44ab877" providerId="LiveId" clId="{981FF2DA-CC22-4C6D-AFE5-632684FA2FAC}" dt="2023-10-11T12:04:13.729" v="78" actId="20577"/>
          <ac:spMkLst>
            <pc:docMk/>
            <pc:sldMk cId="343152095" sldId="267"/>
            <ac:spMk id="7" creationId="{00000000-0000-0000-0000-000000000000}"/>
          </ac:spMkLst>
        </pc:spChg>
        <pc:spChg chg="mod">
          <ac:chgData name="James Morton" userId="35413250e44ab877" providerId="LiveId" clId="{981FF2DA-CC22-4C6D-AFE5-632684FA2FAC}" dt="2023-10-11T12:11:02.906" v="435" actId="20577"/>
          <ac:spMkLst>
            <pc:docMk/>
            <pc:sldMk cId="343152095" sldId="267"/>
            <ac:spMk id="8" creationId="{00000000-0000-0000-0000-000000000000}"/>
          </ac:spMkLst>
        </pc:spChg>
        <pc:spChg chg="mod">
          <ac:chgData name="James Morton" userId="35413250e44ab877" providerId="LiveId" clId="{981FF2DA-CC22-4C6D-AFE5-632684FA2FAC}" dt="2023-10-11T12:10:39.144" v="427" actId="1076"/>
          <ac:spMkLst>
            <pc:docMk/>
            <pc:sldMk cId="343152095" sldId="267"/>
            <ac:spMk id="9" creationId="{00000000-0000-0000-0000-000000000000}"/>
          </ac:spMkLst>
        </pc:spChg>
        <pc:spChg chg="del">
          <ac:chgData name="James Morton" userId="35413250e44ab877" providerId="LiveId" clId="{981FF2DA-CC22-4C6D-AFE5-632684FA2FAC}" dt="2023-10-11T12:05:13.786" v="80" actId="478"/>
          <ac:spMkLst>
            <pc:docMk/>
            <pc:sldMk cId="343152095" sldId="267"/>
            <ac:spMk id="10" creationId="{00000000-0000-0000-0000-000000000000}"/>
          </ac:spMkLst>
        </pc:spChg>
        <pc:spChg chg="del">
          <ac:chgData name="James Morton" userId="35413250e44ab877" providerId="LiveId" clId="{981FF2DA-CC22-4C6D-AFE5-632684FA2FAC}" dt="2023-10-11T12:05:13.786" v="80" actId="478"/>
          <ac:spMkLst>
            <pc:docMk/>
            <pc:sldMk cId="343152095" sldId="267"/>
            <ac:spMk id="11" creationId="{00000000-0000-0000-0000-000000000000}"/>
          </ac:spMkLst>
        </pc:spChg>
        <pc:spChg chg="del">
          <ac:chgData name="James Morton" userId="35413250e44ab877" providerId="LiveId" clId="{981FF2DA-CC22-4C6D-AFE5-632684FA2FAC}" dt="2023-10-11T12:05:13.786" v="80" actId="478"/>
          <ac:spMkLst>
            <pc:docMk/>
            <pc:sldMk cId="343152095" sldId="267"/>
            <ac:spMk id="12" creationId="{00000000-0000-0000-0000-000000000000}"/>
          </ac:spMkLst>
        </pc:spChg>
        <pc:spChg chg="del">
          <ac:chgData name="James Morton" userId="35413250e44ab877" providerId="LiveId" clId="{981FF2DA-CC22-4C6D-AFE5-632684FA2FAC}" dt="2023-10-11T12:05:13.786" v="80" actId="478"/>
          <ac:spMkLst>
            <pc:docMk/>
            <pc:sldMk cId="343152095" sldId="267"/>
            <ac:spMk id="13" creationId="{00000000-0000-0000-0000-000000000000}"/>
          </ac:spMkLst>
        </pc:spChg>
        <pc:spChg chg="del">
          <ac:chgData name="James Morton" userId="35413250e44ab877" providerId="LiveId" clId="{981FF2DA-CC22-4C6D-AFE5-632684FA2FAC}" dt="2023-10-11T12:05:13.786" v="80" actId="478"/>
          <ac:spMkLst>
            <pc:docMk/>
            <pc:sldMk cId="343152095" sldId="267"/>
            <ac:spMk id="15" creationId="{00000000-0000-0000-0000-000000000000}"/>
          </ac:spMkLst>
        </pc:spChg>
        <pc:spChg chg="del">
          <ac:chgData name="James Morton" userId="35413250e44ab877" providerId="LiveId" clId="{981FF2DA-CC22-4C6D-AFE5-632684FA2FAC}" dt="2023-10-11T12:05:13.786" v="80" actId="478"/>
          <ac:spMkLst>
            <pc:docMk/>
            <pc:sldMk cId="343152095" sldId="267"/>
            <ac:spMk id="16" creationId="{00000000-0000-0000-0000-000000000000}"/>
          </ac:spMkLst>
        </pc:spChg>
        <pc:spChg chg="del">
          <ac:chgData name="James Morton" userId="35413250e44ab877" providerId="LiveId" clId="{981FF2DA-CC22-4C6D-AFE5-632684FA2FAC}" dt="2023-10-11T12:05:13.786" v="80" actId="478"/>
          <ac:spMkLst>
            <pc:docMk/>
            <pc:sldMk cId="343152095" sldId="267"/>
            <ac:spMk id="17" creationId="{00000000-0000-0000-0000-000000000000}"/>
          </ac:spMkLst>
        </pc:spChg>
        <pc:spChg chg="del">
          <ac:chgData name="James Morton" userId="35413250e44ab877" providerId="LiveId" clId="{981FF2DA-CC22-4C6D-AFE5-632684FA2FAC}" dt="2023-10-11T12:05:13.786" v="80" actId="478"/>
          <ac:spMkLst>
            <pc:docMk/>
            <pc:sldMk cId="343152095" sldId="267"/>
            <ac:spMk id="18" creationId="{00000000-0000-0000-0000-000000000000}"/>
          </ac:spMkLst>
        </pc:spChg>
        <pc:picChg chg="del">
          <ac:chgData name="James Morton" userId="35413250e44ab877" providerId="LiveId" clId="{981FF2DA-CC22-4C6D-AFE5-632684FA2FAC}" dt="2023-10-11T12:04:49.679" v="79" actId="21"/>
          <ac:picMkLst>
            <pc:docMk/>
            <pc:sldMk cId="343152095" sldId="267"/>
            <ac:picMk id="2" creationId="{91D36F76-8128-776F-7119-9CDE8ADAF1FE}"/>
          </ac:picMkLst>
        </pc:picChg>
        <pc:picChg chg="add del">
          <ac:chgData name="James Morton" userId="35413250e44ab877" providerId="LiveId" clId="{981FF2DA-CC22-4C6D-AFE5-632684FA2FAC}" dt="2023-10-11T12:06:22.492" v="120"/>
          <ac:picMkLst>
            <pc:docMk/>
            <pc:sldMk cId="343152095" sldId="267"/>
            <ac:picMk id="3" creationId="{ECD8F578-0E22-EB88-7E8B-393049A889FE}"/>
          </ac:picMkLst>
        </pc:picChg>
        <pc:picChg chg="add mod">
          <ac:chgData name="James Morton" userId="35413250e44ab877" providerId="LiveId" clId="{981FF2DA-CC22-4C6D-AFE5-632684FA2FAC}" dt="2023-10-11T12:09:00.098" v="381" actId="1076"/>
          <ac:picMkLst>
            <pc:docMk/>
            <pc:sldMk cId="343152095" sldId="267"/>
            <ac:picMk id="4" creationId="{E47661E3-B1A9-2CDB-8AD3-534ED165D127}"/>
          </ac:picMkLst>
        </pc:picChg>
        <pc:picChg chg="del">
          <ac:chgData name="James Morton" userId="35413250e44ab877" providerId="LiveId" clId="{981FF2DA-CC22-4C6D-AFE5-632684FA2FAC}" dt="2023-10-11T12:04:49.679" v="79" actId="21"/>
          <ac:picMkLst>
            <pc:docMk/>
            <pc:sldMk cId="343152095" sldId="267"/>
            <ac:picMk id="20" creationId="{8428B78F-11ED-67AE-BAAA-7B3D639E05C2}"/>
          </ac:picMkLst>
        </pc:picChg>
        <pc:picChg chg="del">
          <ac:chgData name="James Morton" userId="35413250e44ab877" providerId="LiveId" clId="{981FF2DA-CC22-4C6D-AFE5-632684FA2FAC}" dt="2023-10-11T12:04:49.679" v="79" actId="21"/>
          <ac:picMkLst>
            <pc:docMk/>
            <pc:sldMk cId="343152095" sldId="267"/>
            <ac:picMk id="21" creationId="{F7DCE714-656F-362C-C8AF-8D82BB64F6BA}"/>
          </ac:picMkLst>
        </pc:picChg>
        <pc:picChg chg="del">
          <ac:chgData name="James Morton" userId="35413250e44ab877" providerId="LiveId" clId="{981FF2DA-CC22-4C6D-AFE5-632684FA2FAC}" dt="2023-10-11T12:04:49.679" v="79" actId="21"/>
          <ac:picMkLst>
            <pc:docMk/>
            <pc:sldMk cId="343152095" sldId="267"/>
            <ac:picMk id="22" creationId="{CE47A8DA-E316-E687-29A0-16DC94A107FE}"/>
          </ac:picMkLst>
        </pc:picChg>
        <pc:picChg chg="del">
          <ac:chgData name="James Morton" userId="35413250e44ab877" providerId="LiveId" clId="{981FF2DA-CC22-4C6D-AFE5-632684FA2FAC}" dt="2023-10-11T12:04:49.679" v="79" actId="21"/>
          <ac:picMkLst>
            <pc:docMk/>
            <pc:sldMk cId="343152095" sldId="267"/>
            <ac:picMk id="25" creationId="{04334814-60A5-C412-58C7-D61F037C2B6F}"/>
          </ac:picMkLst>
        </pc:picChg>
      </pc:sldChg>
      <pc:sldChg chg="new del">
        <pc:chgData name="James Morton" userId="35413250e44ab877" providerId="LiveId" clId="{981FF2DA-CC22-4C6D-AFE5-632684FA2FAC}" dt="2023-10-11T12:03:49.523" v="69" actId="47"/>
        <pc:sldMkLst>
          <pc:docMk/>
          <pc:sldMk cId="449624424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B40D1-FD5D-4480-8EFA-2D20FCF1AF63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878CA-AACE-44A2-9C7E-750F71698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78CA-AACE-44A2-9C7E-750F716980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3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78CA-AACE-44A2-9C7E-750F716980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83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afit.business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s://www.linkedin.com/in/james-morton-55196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44471" y="370097"/>
            <a:ext cx="3816101" cy="9462373"/>
            <a:chOff x="6350" y="0"/>
            <a:chExt cx="2489200" cy="6172200"/>
          </a:xfrm>
        </p:grpSpPr>
        <p:sp>
          <p:nvSpPr>
            <p:cNvPr id="3" name="Freeform 3"/>
            <p:cNvSpPr/>
            <p:nvPr/>
          </p:nvSpPr>
          <p:spPr>
            <a:xfrm>
              <a:off x="82550" y="38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2"/>
              <a:stretch>
                <a:fillRect l="-2213" r="-167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82550" y="3086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3"/>
              <a:stretch>
                <a:fillRect l="-15044" r="-1450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6350" y="0"/>
              <a:ext cx="2489200" cy="6172200"/>
            </a:xfrm>
            <a:custGeom>
              <a:avLst/>
              <a:gdLst/>
              <a:ahLst/>
              <a:cxnLst/>
              <a:rect l="l" t="t" r="r" b="b"/>
              <a:pathLst>
                <a:path w="2489200" h="6172200">
                  <a:moveTo>
                    <a:pt x="2489200" y="6172200"/>
                  </a:moveTo>
                  <a:lnTo>
                    <a:pt x="0" y="6172200"/>
                  </a:lnTo>
                  <a:lnTo>
                    <a:pt x="0" y="0"/>
                  </a:lnTo>
                  <a:lnTo>
                    <a:pt x="2489200" y="0"/>
                  </a:lnTo>
                  <a:lnTo>
                    <a:pt x="2489200" y="6172200"/>
                  </a:lnTo>
                  <a:close/>
                </a:path>
              </a:pathLst>
            </a:custGeom>
            <a:blipFill>
              <a:blip r:embed="rId4"/>
              <a:stretch>
                <a:fillRect l="-255" t="-20" r="255" b="-20"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761181" y="592532"/>
            <a:ext cx="3702839" cy="9181530"/>
            <a:chOff x="6350" y="0"/>
            <a:chExt cx="2489200" cy="6172200"/>
          </a:xfrm>
        </p:grpSpPr>
        <p:sp>
          <p:nvSpPr>
            <p:cNvPr id="7" name="Freeform 7"/>
            <p:cNvSpPr/>
            <p:nvPr/>
          </p:nvSpPr>
          <p:spPr>
            <a:xfrm>
              <a:off x="82550" y="38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5"/>
              <a:stretch>
                <a:fillRect l="-47744" r="-4720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82550" y="3086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6"/>
              <a:stretch>
                <a:fillRect l="-270" t="-7917" r="270" b="-791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6350" y="0"/>
              <a:ext cx="2489200" cy="6172200"/>
            </a:xfrm>
            <a:custGeom>
              <a:avLst/>
              <a:gdLst/>
              <a:ahLst/>
              <a:cxnLst/>
              <a:rect l="l" t="t" r="r" b="b"/>
              <a:pathLst>
                <a:path w="2489200" h="6172200">
                  <a:moveTo>
                    <a:pt x="2489200" y="6172200"/>
                  </a:moveTo>
                  <a:lnTo>
                    <a:pt x="0" y="6172200"/>
                  </a:lnTo>
                  <a:lnTo>
                    <a:pt x="0" y="0"/>
                  </a:lnTo>
                  <a:lnTo>
                    <a:pt x="2489200" y="0"/>
                  </a:lnTo>
                  <a:lnTo>
                    <a:pt x="2489200" y="6172200"/>
                  </a:lnTo>
                  <a:close/>
                </a:path>
              </a:pathLst>
            </a:custGeom>
            <a:blipFill>
              <a:blip r:embed="rId4"/>
              <a:stretch>
                <a:fillRect l="-255" t="-20" r="255" b="-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220594" y="6487620"/>
            <a:ext cx="7846813" cy="887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4"/>
              </a:lnSpc>
              <a:spcBef>
                <a:spcPct val="0"/>
              </a:spcBef>
            </a:pPr>
            <a:r>
              <a:rPr lang="en-US" sz="5195" dirty="0">
                <a:solidFill>
                  <a:schemeClr val="bg1"/>
                </a:solidFill>
                <a:latin typeface="Belleza"/>
              </a:rPr>
              <a:t>Introduction</a:t>
            </a:r>
          </a:p>
        </p:txBody>
      </p:sp>
      <p:sp>
        <p:nvSpPr>
          <p:cNvPr id="11" name="AutoShape 11"/>
          <p:cNvSpPr/>
          <p:nvPr/>
        </p:nvSpPr>
        <p:spPr>
          <a:xfrm rot="5400000" flipH="1">
            <a:off x="9083007" y="7013639"/>
            <a:ext cx="10643" cy="1423987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5220594" y="8221932"/>
            <a:ext cx="7846813" cy="1084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0"/>
              </a:lnSpc>
              <a:spcBef>
                <a:spcPct val="0"/>
              </a:spcBef>
            </a:pPr>
            <a:r>
              <a:rPr lang="en-US" sz="2246" u="none" dirty="0">
                <a:solidFill>
                  <a:schemeClr val="bg1"/>
                </a:solidFill>
                <a:latin typeface="Lato"/>
              </a:rPr>
              <a:t>Presented by James Morton</a:t>
            </a:r>
          </a:p>
          <a:p>
            <a:pPr marL="0" lvl="0" indent="0" algn="ctr">
              <a:lnSpc>
                <a:spcPts val="2920"/>
              </a:lnSpc>
              <a:spcBef>
                <a:spcPct val="0"/>
              </a:spcBef>
            </a:pPr>
            <a:r>
              <a:rPr lang="en-US" sz="2246" dirty="0">
                <a:solidFill>
                  <a:schemeClr val="bg1"/>
                </a:solidFill>
                <a:latin typeface="Lato"/>
              </a:rPr>
              <a:t>Managing Director</a:t>
            </a:r>
          </a:p>
          <a:p>
            <a:pPr marL="0" lvl="0" indent="0" algn="ctr">
              <a:lnSpc>
                <a:spcPts val="2920"/>
              </a:lnSpc>
              <a:spcBef>
                <a:spcPct val="0"/>
              </a:spcBef>
            </a:pPr>
            <a:r>
              <a:rPr lang="en-US" sz="2246" u="none" dirty="0">
                <a:solidFill>
                  <a:schemeClr val="bg1"/>
                </a:solidFill>
                <a:latin typeface="Lato"/>
              </a:rPr>
              <a:t>Anglo-French Interim Transition Ltd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06376-EB90-129F-DC3A-31B2DA66C8EA}"/>
              </a:ext>
            </a:extLst>
          </p:cNvPr>
          <p:cNvSpPr/>
          <p:nvPr/>
        </p:nvSpPr>
        <p:spPr>
          <a:xfrm>
            <a:off x="399924" y="371959"/>
            <a:ext cx="405988" cy="94587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2879A-4A12-2864-CDF3-FD78D89EB0A7}"/>
              </a:ext>
            </a:extLst>
          </p:cNvPr>
          <p:cNvSpPr/>
          <p:nvPr/>
        </p:nvSpPr>
        <p:spPr>
          <a:xfrm>
            <a:off x="4255853" y="454529"/>
            <a:ext cx="424056" cy="94623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3ABDFE-65E8-E9A3-137B-B0A867982CDC}"/>
              </a:ext>
            </a:extLst>
          </p:cNvPr>
          <p:cNvSpPr/>
          <p:nvPr/>
        </p:nvSpPr>
        <p:spPr>
          <a:xfrm>
            <a:off x="17329586" y="609967"/>
            <a:ext cx="313943" cy="91640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7884AA-9B85-7D40-1EE1-70CA578046CA}"/>
              </a:ext>
            </a:extLst>
          </p:cNvPr>
          <p:cNvSpPr/>
          <p:nvPr/>
        </p:nvSpPr>
        <p:spPr>
          <a:xfrm>
            <a:off x="13487400" y="569614"/>
            <a:ext cx="477681" cy="92611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202EA9-CBCF-5646-719A-219336E8B4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468090"/>
            <a:ext cx="5943600" cy="60817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189D1C-789F-6B52-DA5D-DDBA83E7428D}"/>
              </a:ext>
            </a:extLst>
          </p:cNvPr>
          <p:cNvGrpSpPr/>
          <p:nvPr/>
        </p:nvGrpSpPr>
        <p:grpSpPr>
          <a:xfrm>
            <a:off x="589197" y="-20664"/>
            <a:ext cx="17698803" cy="10286999"/>
            <a:chOff x="589197" y="-20664"/>
            <a:chExt cx="17698803" cy="102869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21632D-06BB-0186-7CAF-085A46A57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325" y="-20662"/>
              <a:ext cx="10978675" cy="10286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5DDC63D2-FC48-347E-ECF3-2C654090E3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9197" y="-20664"/>
              <a:ext cx="6687883" cy="10286999"/>
              <a:chOff x="-17084" y="-1"/>
              <a:chExt cx="3543300" cy="5816601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133D2CCD-FE6A-5439-F2A2-C6D72008F8B5}"/>
                  </a:ext>
                </a:extLst>
              </p:cNvPr>
              <p:cNvSpPr/>
              <p:nvPr/>
            </p:nvSpPr>
            <p:spPr>
              <a:xfrm>
                <a:off x="76200" y="0"/>
                <a:ext cx="1676400" cy="2908300"/>
              </a:xfrm>
              <a:custGeom>
                <a:avLst/>
                <a:gdLst/>
                <a:ahLst/>
                <a:cxnLst/>
                <a:rect l="l" t="t" r="r" b="b"/>
                <a:pathLst>
                  <a:path w="1676400" h="2908300">
                    <a:moveTo>
                      <a:pt x="1676400" y="2908300"/>
                    </a:moveTo>
                    <a:lnTo>
                      <a:pt x="0" y="29083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29083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17991" r="-427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A69C8BB-650D-5215-6B73-76F4DC27D984}"/>
                  </a:ext>
                </a:extLst>
              </p:cNvPr>
              <p:cNvSpPr/>
              <p:nvPr/>
            </p:nvSpPr>
            <p:spPr>
              <a:xfrm>
                <a:off x="1790700" y="0"/>
                <a:ext cx="1676400" cy="2908300"/>
              </a:xfrm>
              <a:custGeom>
                <a:avLst/>
                <a:gdLst/>
                <a:ahLst/>
                <a:cxnLst/>
                <a:rect l="l" t="t" r="r" b="b"/>
                <a:pathLst>
                  <a:path w="1676400" h="2908300">
                    <a:moveTo>
                      <a:pt x="1676400" y="2908300"/>
                    </a:moveTo>
                    <a:lnTo>
                      <a:pt x="0" y="29083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29083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9463" r="-19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A8DA8F22-84B0-7934-115C-81FD8B79AAAE}"/>
                  </a:ext>
                </a:extLst>
              </p:cNvPr>
              <p:cNvSpPr/>
              <p:nvPr/>
            </p:nvSpPr>
            <p:spPr>
              <a:xfrm>
                <a:off x="76200" y="2908300"/>
                <a:ext cx="1676400" cy="2908300"/>
              </a:xfrm>
              <a:custGeom>
                <a:avLst/>
                <a:gdLst/>
                <a:ahLst/>
                <a:cxnLst/>
                <a:rect l="l" t="t" r="r" b="b"/>
                <a:pathLst>
                  <a:path w="1676400" h="2908300">
                    <a:moveTo>
                      <a:pt x="1676400" y="2908300"/>
                    </a:moveTo>
                    <a:lnTo>
                      <a:pt x="0" y="29083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29083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36621" r="-366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B045044-0FD4-2730-79E8-2AD9AE91791C}"/>
                  </a:ext>
                </a:extLst>
              </p:cNvPr>
              <p:cNvSpPr/>
              <p:nvPr/>
            </p:nvSpPr>
            <p:spPr>
              <a:xfrm>
                <a:off x="1790700" y="2908300"/>
                <a:ext cx="1676400" cy="2908300"/>
              </a:xfrm>
              <a:custGeom>
                <a:avLst/>
                <a:gdLst/>
                <a:ahLst/>
                <a:cxnLst/>
                <a:rect l="l" t="t" r="r" b="b"/>
                <a:pathLst>
                  <a:path w="1676400" h="2908300">
                    <a:moveTo>
                      <a:pt x="1676400" y="2908300"/>
                    </a:moveTo>
                    <a:lnTo>
                      <a:pt x="0" y="29083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290830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7723" r="-77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22B1D00-1313-B754-3AD6-00D1A310CB52}"/>
                  </a:ext>
                </a:extLst>
              </p:cNvPr>
              <p:cNvSpPr/>
              <p:nvPr/>
            </p:nvSpPr>
            <p:spPr>
              <a:xfrm>
                <a:off x="-17084" y="-1"/>
                <a:ext cx="3543300" cy="5816600"/>
              </a:xfrm>
              <a:custGeom>
                <a:avLst/>
                <a:gdLst/>
                <a:ahLst/>
                <a:cxnLst/>
                <a:rect l="l" t="t" r="r" b="b"/>
                <a:pathLst>
                  <a:path w="3543300" h="5816600">
                    <a:moveTo>
                      <a:pt x="3543300" y="5816600"/>
                    </a:moveTo>
                    <a:lnTo>
                      <a:pt x="0" y="5816600"/>
                    </a:lnTo>
                    <a:lnTo>
                      <a:pt x="0" y="0"/>
                    </a:lnTo>
                    <a:lnTo>
                      <a:pt x="3543300" y="0"/>
                    </a:lnTo>
                    <a:lnTo>
                      <a:pt x="3543300" y="581660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68" r="-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119DF8-D547-4448-DBA7-54729FE040AF}"/>
              </a:ext>
            </a:extLst>
          </p:cNvPr>
          <p:cNvSpPr/>
          <p:nvPr/>
        </p:nvSpPr>
        <p:spPr>
          <a:xfrm>
            <a:off x="3727783" y="227951"/>
            <a:ext cx="403289" cy="990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CF63DE-F050-5EC2-B010-5934417745CB}"/>
              </a:ext>
            </a:extLst>
          </p:cNvPr>
          <p:cNvSpPr/>
          <p:nvPr/>
        </p:nvSpPr>
        <p:spPr>
          <a:xfrm>
            <a:off x="7119085" y="20665"/>
            <a:ext cx="334066" cy="102456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B9530-35B0-C2C6-6CB9-FEE7E50B6E27}"/>
              </a:ext>
            </a:extLst>
          </p:cNvPr>
          <p:cNvSpPr/>
          <p:nvPr/>
        </p:nvSpPr>
        <p:spPr>
          <a:xfrm>
            <a:off x="0" y="0"/>
            <a:ext cx="765268" cy="102663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99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10800" y="1638300"/>
            <a:ext cx="6096319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800" u="none" dirty="0">
                <a:solidFill>
                  <a:srgbClr val="FFFFFF"/>
                </a:solidFill>
                <a:latin typeface="Belleza"/>
              </a:rPr>
              <a:t>Introduction - About Me</a:t>
            </a:r>
          </a:p>
        </p:txBody>
      </p:sp>
      <p:sp>
        <p:nvSpPr>
          <p:cNvPr id="3" name="AutoShape 3"/>
          <p:cNvSpPr/>
          <p:nvPr/>
        </p:nvSpPr>
        <p:spPr>
          <a:xfrm rot="5387458">
            <a:off x="7614704" y="3172351"/>
            <a:ext cx="2610918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200400" y="1866900"/>
            <a:ext cx="3105148" cy="6044715"/>
          </a:xfrm>
          <a:custGeom>
            <a:avLst/>
            <a:gdLst/>
            <a:ahLst/>
            <a:cxnLst/>
            <a:rect l="l" t="t" r="r" b="b"/>
            <a:pathLst>
              <a:path w="4140244" h="8411302">
                <a:moveTo>
                  <a:pt x="0" y="0"/>
                </a:moveTo>
                <a:lnTo>
                  <a:pt x="4140244" y="0"/>
                </a:lnTo>
                <a:lnTo>
                  <a:pt x="4140244" y="8411302"/>
                </a:lnTo>
                <a:lnTo>
                  <a:pt x="0" y="841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210799" y="3125898"/>
            <a:ext cx="6096319" cy="780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FFFFFF"/>
                </a:solidFill>
                <a:latin typeface="Lato Bold"/>
              </a:rPr>
              <a:t>Proud Englishman, passionate Francophile, highly experienced, trained &amp; commercial MD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10799" y="4591667"/>
            <a:ext cx="6934201" cy="3319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0"/>
              </a:lnSpc>
            </a:pPr>
            <a:r>
              <a:rPr lang="en-US" sz="2200" dirty="0">
                <a:solidFill>
                  <a:srgbClr val="FFFFFF"/>
                </a:solidFill>
                <a:latin typeface="Belleza"/>
              </a:rPr>
              <a:t>As a professional  interim MD my goal is to meet your needs, from business turnaround to organization transformation, from due diligence to emergency replacement, and, most importantly, quickly deliver measurable, effective results</a:t>
            </a:r>
            <a:br>
              <a:rPr lang="en-US" sz="2200" dirty="0">
                <a:solidFill>
                  <a:srgbClr val="FFFFFF"/>
                </a:solidFill>
                <a:latin typeface="Belleza"/>
              </a:rPr>
            </a:br>
            <a:endParaRPr lang="en-US" sz="2200" dirty="0">
              <a:solidFill>
                <a:srgbClr val="FFFFFF"/>
              </a:solidFill>
              <a:latin typeface="Belleza"/>
            </a:endParaRPr>
          </a:p>
          <a:p>
            <a:pPr marL="0" lvl="0" indent="0" algn="l">
              <a:lnSpc>
                <a:spcPts val="2860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Belleza"/>
              </a:rPr>
              <a:t>28 years consumer-led business experience across the UK &amp; EU, including 7 as a professional interim, I can help you and your team succeed with a highly efficient and empathetic balanced approach to business and leadership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958" y="3438196"/>
            <a:ext cx="7231042" cy="526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40"/>
              </a:lnSpc>
            </a:pPr>
            <a:r>
              <a:rPr lang="en-US" sz="2600" dirty="0">
                <a:solidFill>
                  <a:srgbClr val="FFFFFF"/>
                </a:solidFill>
                <a:latin typeface="Belleza"/>
              </a:rPr>
              <a:t>Delivering a Positive Change at both Speed and Scale </a:t>
            </a:r>
          </a:p>
        </p:txBody>
      </p:sp>
      <p:sp>
        <p:nvSpPr>
          <p:cNvPr id="3" name="AutoShape 3"/>
          <p:cNvSpPr/>
          <p:nvPr/>
        </p:nvSpPr>
        <p:spPr>
          <a:xfrm rot="5387458" flipV="1">
            <a:off x="7005038" y="5323647"/>
            <a:ext cx="4259901" cy="248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668002" y="1412875"/>
            <a:ext cx="5635903" cy="7239000"/>
          </a:xfrm>
          <a:custGeom>
            <a:avLst/>
            <a:gdLst/>
            <a:ahLst/>
            <a:cxnLst/>
            <a:rect l="l" t="t" r="r" b="b"/>
            <a:pathLst>
              <a:path w="6393258" h="8229600">
                <a:moveTo>
                  <a:pt x="0" y="0"/>
                </a:moveTo>
                <a:lnTo>
                  <a:pt x="6393258" y="0"/>
                </a:lnTo>
                <a:lnTo>
                  <a:pt x="639325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88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769958" y="2607647"/>
            <a:ext cx="4204304" cy="57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elleza"/>
              </a:rPr>
              <a:t>Purpose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9957" y="6406048"/>
            <a:ext cx="7459643" cy="2097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76"/>
              </a:lnSpc>
              <a:spcBef>
                <a:spcPct val="0"/>
              </a:spcBef>
            </a:pPr>
            <a:r>
              <a:rPr lang="en-US" sz="2600" dirty="0">
                <a:solidFill>
                  <a:srgbClr val="FFFFFF"/>
                </a:solidFill>
                <a:latin typeface="Belleza"/>
              </a:rPr>
              <a:t>To be a valued and trusted Interim MD level leader and advisor in France and the U.K. for SME, Mid-Cap and PE / VC businesses that need quick, efficient, and measurable solutions to their challenges &amp; opportunities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5087" y="5523195"/>
            <a:ext cx="4204304" cy="57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elleza"/>
              </a:rPr>
              <a:t>Mission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34400" y="2274923"/>
            <a:ext cx="9204256" cy="6301168"/>
          </a:xfrm>
          <a:custGeom>
            <a:avLst/>
            <a:gdLst/>
            <a:ahLst/>
            <a:cxnLst/>
            <a:rect l="l" t="t" r="r" b="b"/>
            <a:pathLst>
              <a:path w="9204256" h="6301168">
                <a:moveTo>
                  <a:pt x="0" y="0"/>
                </a:moveTo>
                <a:lnTo>
                  <a:pt x="9204257" y="0"/>
                </a:lnTo>
                <a:lnTo>
                  <a:pt x="9204257" y="6301168"/>
                </a:lnTo>
                <a:lnTo>
                  <a:pt x="0" y="63011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19" r="-131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384943" y="2400300"/>
            <a:ext cx="6620452" cy="719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67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FF"/>
                </a:solidFill>
                <a:latin typeface="Belleza"/>
              </a:rPr>
              <a:t>The </a:t>
            </a:r>
            <a:r>
              <a:rPr lang="en-US" sz="4800" b="1" u="none" dirty="0">
                <a:solidFill>
                  <a:srgbClr val="FFFFFF"/>
                </a:solidFill>
                <a:latin typeface="Belleza"/>
              </a:rPr>
              <a:t>Opportunity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06899" y="3650576"/>
            <a:ext cx="662045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FFFFFF"/>
                </a:solidFill>
                <a:latin typeface="Belleza"/>
              </a:rPr>
              <a:t>In a low growth cycle, full of geo-political and economic uncertainty, calm, positive, pragmatic experience and advice counts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14946" y="5177725"/>
            <a:ext cx="6194722" cy="3398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400" dirty="0">
                <a:solidFill>
                  <a:srgbClr val="FFFFFF"/>
                </a:solidFill>
                <a:latin typeface="Belleza"/>
              </a:rPr>
              <a:t>In challenging times, full of fast paced change and constant challenges, finding the support you want to bring clarity and stability, energy and efficiency, can be difficult</a:t>
            </a:r>
          </a:p>
          <a:p>
            <a:pPr>
              <a:lnSpc>
                <a:spcPts val="2730"/>
              </a:lnSpc>
            </a:pPr>
            <a:endParaRPr lang="en-US" sz="2400" dirty="0">
              <a:solidFill>
                <a:srgbClr val="FFFFFF"/>
              </a:solidFill>
              <a:latin typeface="Belleza"/>
            </a:endParaRPr>
          </a:p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FFFFFF"/>
                </a:solidFill>
                <a:latin typeface="Belleza"/>
              </a:rPr>
              <a:t>Equally, if you are confident in your proposition’s potential , but are struggling to grow and develop your organization in order to breakthrough to the next level, then a professional, experienced Interim can add the value and buy the time that you need</a:t>
            </a: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23618D67-92C9-C3EA-2E38-C99D9217F025}"/>
              </a:ext>
            </a:extLst>
          </p:cNvPr>
          <p:cNvSpPr/>
          <p:nvPr/>
        </p:nvSpPr>
        <p:spPr>
          <a:xfrm rot="5387458">
            <a:off x="6695173" y="5405319"/>
            <a:ext cx="2610918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29310" y="5673871"/>
            <a:ext cx="3487996" cy="786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Belleza" panose="020B0604020202020204" charset="0"/>
              </a:rPr>
              <a:t>Turnaround, Transformation &amp; Optimization</a:t>
            </a:r>
            <a:endParaRPr lang="en-US" sz="2300" b="1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2844" y="6931450"/>
            <a:ext cx="3143275" cy="1259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70"/>
              </a:lnSpc>
              <a:spcBef>
                <a:spcPct val="0"/>
              </a:spcBef>
            </a:pPr>
            <a:r>
              <a:rPr lang="en-GB" sz="1900" dirty="0">
                <a:solidFill>
                  <a:srgbClr val="FFFFFF"/>
                </a:solidFill>
                <a:latin typeface="Belleza" panose="020B0604020202020204" charset="0"/>
              </a:rPr>
              <a:t>Proven long term track record of a</a:t>
            </a: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ny or all of these services to drive Business Growth and/or Organisational Development</a:t>
            </a:r>
            <a:endParaRPr lang="en-US" sz="1900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81606" y="5710356"/>
            <a:ext cx="3143263" cy="376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Belleza" panose="020B0604020202020204" charset="0"/>
              </a:rPr>
              <a:t>Due Diligence</a:t>
            </a:r>
            <a:endParaRPr lang="en-US" sz="2300" b="1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81606" y="6931450"/>
            <a:ext cx="3140073" cy="1900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470"/>
              </a:lnSpc>
              <a:spcBef>
                <a:spcPct val="0"/>
              </a:spcBef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Whether for a business Sale, Acquisition or Integration, capable of providing full project leadership and management, or functional expertise for specific elements of the process</a:t>
            </a:r>
            <a:endParaRPr lang="en-US" sz="1900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774132" y="5673872"/>
            <a:ext cx="3143263" cy="786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Belleza" panose="020B0604020202020204" charset="0"/>
              </a:rPr>
              <a:t>Commercial Strategy </a:t>
            </a:r>
          </a:p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Belleza" panose="020B0604020202020204" charset="0"/>
              </a:rPr>
              <a:t>&amp; Delivery</a:t>
            </a:r>
            <a:endParaRPr lang="en-US" sz="2300" b="1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739261" y="6931450"/>
            <a:ext cx="3143263" cy="1900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70"/>
              </a:lnSpc>
              <a:spcBef>
                <a:spcPct val="0"/>
              </a:spcBef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Igniting and leading change, reviewing a wider project, supporting current management by leveraging 21 years of senior commercial experience, 7 as an interim, to help you grow</a:t>
            </a:r>
            <a:endParaRPr lang="en-US" sz="1900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245995" y="5697679"/>
            <a:ext cx="3143263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Belleza" panose="020B0604020202020204" charset="0"/>
              </a:rPr>
              <a:t>Leadership &amp; Coaching</a:t>
            </a:r>
            <a:endParaRPr lang="en-US" sz="2300" b="1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243412" y="6931450"/>
            <a:ext cx="3111659" cy="1900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470"/>
              </a:lnSpc>
              <a:spcBef>
                <a:spcPct val="0"/>
              </a:spcBef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Either as part of a business turnaround and transformation, or providing specific, tailored support across functions, or for team leaders, delivered via a balanced approach to leadership</a:t>
            </a:r>
            <a:endParaRPr lang="en-US" sz="1900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819400" y="949604"/>
            <a:ext cx="12217092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FF"/>
                </a:solidFill>
                <a:latin typeface="Belleza"/>
              </a:rPr>
              <a:t>Services</a:t>
            </a: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956562D9-98F2-A62C-C813-6661EB680EA3}"/>
              </a:ext>
            </a:extLst>
          </p:cNvPr>
          <p:cNvSpPr txBox="1"/>
          <p:nvPr/>
        </p:nvSpPr>
        <p:spPr>
          <a:xfrm>
            <a:off x="14762405" y="5710356"/>
            <a:ext cx="3143263" cy="376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Belleza" panose="020B0604020202020204" charset="0"/>
              </a:rPr>
              <a:t>In Case of Emergency</a:t>
            </a:r>
            <a:endParaRPr lang="en-US" sz="2300" b="1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F6B964FF-6B48-81CD-CE84-F85002D7A945}"/>
              </a:ext>
            </a:extLst>
          </p:cNvPr>
          <p:cNvSpPr txBox="1"/>
          <p:nvPr/>
        </p:nvSpPr>
        <p:spPr>
          <a:xfrm>
            <a:off x="14762405" y="6931450"/>
            <a:ext cx="2992194" cy="1579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470"/>
              </a:lnSpc>
              <a:spcBef>
                <a:spcPct val="0"/>
              </a:spcBef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For that sudden planned or unplanned departure or event, when you need experienced, calm, pragmatic leadership support, fast</a:t>
            </a:r>
            <a:endParaRPr lang="en-US" sz="1900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F099FAB-867B-0EF1-E78D-E69352D4F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44" y="2662828"/>
            <a:ext cx="2857500" cy="24806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44A6A70-494C-7EE9-B981-CB74E5659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606" y="2732782"/>
            <a:ext cx="2619375" cy="24806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0A634E-59FB-BF77-F58C-497D7F154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129" y="2732782"/>
            <a:ext cx="2619375" cy="24632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191A8C-A75D-5CB5-BE61-32B9EF439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3412" y="2729596"/>
            <a:ext cx="2619375" cy="24632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BA1679-F46E-3542-0FAE-DEAC8F569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80403" y="2729595"/>
            <a:ext cx="2704368" cy="2439729"/>
          </a:xfrm>
          <a:prstGeom prst="rect">
            <a:avLst/>
          </a:prstGeom>
        </p:spPr>
      </p:pic>
      <p:sp>
        <p:nvSpPr>
          <p:cNvPr id="33" name="AutoShape 14">
            <a:extLst>
              <a:ext uri="{FF2B5EF4-FFF2-40B4-BE49-F238E27FC236}">
                <a16:creationId xmlns:a16="http://schemas.microsoft.com/office/drawing/2014/main" id="{F417C497-C8AD-14A0-173A-938B4CE801DD}"/>
              </a:ext>
            </a:extLst>
          </p:cNvPr>
          <p:cNvSpPr/>
          <p:nvPr/>
        </p:nvSpPr>
        <p:spPr>
          <a:xfrm rot="5387458">
            <a:off x="9079475" y="563735"/>
            <a:ext cx="6926" cy="3322567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737637" y="1695794"/>
            <a:ext cx="3583646" cy="719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67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Belleza"/>
              </a:rPr>
              <a:t>Experience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13010" y="488604"/>
            <a:ext cx="7924800" cy="376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u="none" dirty="0">
                <a:solidFill>
                  <a:srgbClr val="FFFFFF"/>
                </a:solidFill>
                <a:latin typeface="Belleza" panose="020B0604020202020204" charset="0"/>
              </a:rPr>
              <a:t>Turnaround, Transformation &amp; Optimization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13010" y="1016512"/>
            <a:ext cx="7779664" cy="12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ts val="247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As MD led transformation &amp; turnaround of failing £15m, team of 52, division of U.K. Health &amp; Wellness SME, from decline to growth in just 2.5 years</a:t>
            </a:r>
          </a:p>
          <a:p>
            <a:pPr marL="342900" lvl="0" indent="-342900" algn="l">
              <a:lnSpc>
                <a:spcPts val="247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Led design, build and management of first UK Company Operating Plan in Unilever to support delivery of £850m+ P&amp;L, across 7 product categories </a:t>
            </a:r>
            <a:endParaRPr lang="en-US" sz="1900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813010" y="2427515"/>
            <a:ext cx="3794007" cy="376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Belleza" panose="020B0604020202020204" charset="0"/>
              </a:rPr>
              <a:t>Due Diligence</a:t>
            </a:r>
            <a:endParaRPr lang="en-US" sz="2300" b="1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847882" y="2919515"/>
            <a:ext cx="8135318" cy="1579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ts val="247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As GM Nelsons Southern Europe twice led internal due diligence processes under NDA, as part of initial recovery plan and then later for a strategic review</a:t>
            </a:r>
          </a:p>
          <a:p>
            <a:pPr marL="342900" lvl="0" indent="-342900" algn="l">
              <a:lnSpc>
                <a:spcPts val="247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Commercial lead with Boston Consulting Group</a:t>
            </a:r>
            <a:r>
              <a:rPr lang="en-GB" sz="1900" dirty="0">
                <a:solidFill>
                  <a:srgbClr val="FFFFFF"/>
                </a:solidFill>
                <a:latin typeface="Belleza" panose="020B0604020202020204" charset="0"/>
              </a:rPr>
              <a:t> </a:t>
            </a: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on successful portfolio and customer integration plan post Allied Domecq acquisition into Pernod Ricard UK </a:t>
            </a:r>
            <a:b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</a:br>
            <a:endParaRPr lang="en-US" sz="1900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744558" y="4409294"/>
            <a:ext cx="4962041" cy="376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u="none" dirty="0">
                <a:solidFill>
                  <a:srgbClr val="FFFFFF"/>
                </a:solidFill>
                <a:latin typeface="Belleza" panose="020B0604020202020204" charset="0"/>
              </a:rPr>
              <a:t>Commercial Strategy &amp; Development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93637" y="4946785"/>
            <a:ext cx="8135319" cy="12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ts val="247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Led an ABF plc Grocery channel team in £38m GM improvement of £250m P&amp;L in under 9 months via commodity based cost price negotiation strategy</a:t>
            </a:r>
          </a:p>
          <a:p>
            <a:pPr marL="342900" lvl="0" indent="-342900" algn="l">
              <a:lnSpc>
                <a:spcPts val="247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Belleza" panose="020B0604020202020204" charset="0"/>
              </a:rPr>
              <a:t>Led project management of Trade Terms Strategy &amp; SAP system design for Lever Faberge UK, ensuring alignment to Unilever EU region strategy &amp; systems</a:t>
            </a:r>
            <a:endParaRPr lang="en-US" sz="1900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14" name="AutoShape 14"/>
          <p:cNvSpPr/>
          <p:nvPr/>
        </p:nvSpPr>
        <p:spPr>
          <a:xfrm rot="5387458">
            <a:off x="4033493" y="2317932"/>
            <a:ext cx="2610918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9770389" y="6886275"/>
            <a:ext cx="8135319" cy="12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ts val="247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Awarded Team of the Year at Nelsons annual awards, achieving highest overall Employee Satisfaction Survey Ratings, and year on year score improvements</a:t>
            </a:r>
          </a:p>
          <a:p>
            <a:pPr marL="342900" lvl="0" indent="-342900" algn="l">
              <a:lnSpc>
                <a:spcPts val="247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Designed &amp; implemented new training &amp; development strategy for my Pernod Specialist/Convenience sales team. Same year team outgrew the market by 12%</a:t>
            </a:r>
            <a:endParaRPr lang="en-US" sz="1900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800095" y="8797034"/>
            <a:ext cx="8105613" cy="12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ts val="247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Emergency replacement for a Start Up as Head of Sales to deliver critical cost increase in Grocery channel that ensured business survival, stabilisation &amp; exit</a:t>
            </a:r>
          </a:p>
          <a:p>
            <a:pPr marL="342900" lvl="0" indent="-342900" algn="l">
              <a:lnSpc>
                <a:spcPts val="247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Commercial lead for successful 5 days 24hrs non stop crisis management of new </a:t>
            </a:r>
            <a:r>
              <a:rPr lang="en-GB" sz="1900" u="none" dirty="0" err="1">
                <a:solidFill>
                  <a:srgbClr val="FFFFFF"/>
                </a:solidFill>
                <a:latin typeface="Belleza" panose="020B0604020202020204" charset="0"/>
              </a:rPr>
              <a:t>Domestos</a:t>
            </a: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 UK launch at Unilever, </a:t>
            </a:r>
            <a:r>
              <a:rPr lang="en-GB" sz="1900" dirty="0">
                <a:solidFill>
                  <a:srgbClr val="FFFFFF"/>
                </a:solidFill>
                <a:latin typeface="Belleza" panose="020B0604020202020204" charset="0"/>
              </a:rPr>
              <a:t>helping to avoid multiple delists nationally</a:t>
            </a:r>
            <a:endParaRPr lang="en-US" sz="1900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791054" y="6361912"/>
            <a:ext cx="3778880" cy="376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Belleza" panose="020B0604020202020204" charset="0"/>
              </a:rPr>
              <a:t>Leadership &amp; Coaching</a:t>
            </a:r>
            <a:endParaRPr lang="en-US" sz="2300" b="1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791054" y="8282929"/>
            <a:ext cx="3778880" cy="376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Belleza" panose="020B0604020202020204" charset="0"/>
              </a:rPr>
              <a:t>In Case of Emergency</a:t>
            </a:r>
            <a:endParaRPr lang="en-US" sz="2300" b="1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28B78F-11ED-67AE-BAAA-7B3D639E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723" y="585771"/>
            <a:ext cx="1652942" cy="1509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DCE714-656F-362C-C8AF-8D82BB64F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398" y="2478911"/>
            <a:ext cx="1651650" cy="15641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7A8DA-E316-E687-29A0-16DC94A10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048" y="4499243"/>
            <a:ext cx="1651650" cy="15531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334814-60A5-C412-58C7-D61F037C2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398" y="8383453"/>
            <a:ext cx="1622300" cy="15517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D36F76-8128-776F-7119-9CDE8ADAF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601" y="6592207"/>
            <a:ext cx="1606890" cy="15531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737637" y="1695794"/>
            <a:ext cx="3583646" cy="719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67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Belleza"/>
              </a:rPr>
              <a:t>Approach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27250" y="824192"/>
            <a:ext cx="9765224" cy="1197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Belleza" panose="020B0604020202020204" charset="0"/>
              </a:rPr>
              <a:t>With proven successful experience of the turnaround and transformation process from start to finish, A-FIT can provide any or all of the services required to create, support and deliver the change you need to achieve your goals</a:t>
            </a:r>
            <a:endParaRPr lang="en-US" sz="2300" b="1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087474" y="9639300"/>
            <a:ext cx="3810000" cy="297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ts val="247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900" u="none" dirty="0">
                <a:solidFill>
                  <a:srgbClr val="FFFFFF"/>
                </a:solidFill>
                <a:latin typeface="Belleza" panose="020B0604020202020204" charset="0"/>
              </a:rPr>
              <a:t>Image copyright courtesy of the IRT</a:t>
            </a:r>
            <a:endParaRPr lang="en-US" sz="1900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sp>
        <p:nvSpPr>
          <p:cNvPr id="14" name="AutoShape 14"/>
          <p:cNvSpPr/>
          <p:nvPr/>
        </p:nvSpPr>
        <p:spPr>
          <a:xfrm rot="5387458">
            <a:off x="4033493" y="2317932"/>
            <a:ext cx="2610918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661E3-B1A9-2CDB-8AD3-534ED165D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250" y="2306954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>
            <a:off x="7805980" y="4453873"/>
            <a:ext cx="8019240" cy="8562"/>
          </a:xfrm>
          <a:prstGeom prst="rect">
            <a:avLst/>
          </a:prstGeom>
          <a:solidFill>
            <a:srgbClr val="191919">
              <a:alpha val="60000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>
            <a:off x="7843816" y="6336117"/>
            <a:ext cx="7981405" cy="8562"/>
          </a:xfrm>
          <a:prstGeom prst="rect">
            <a:avLst/>
          </a:prstGeom>
          <a:solidFill>
            <a:srgbClr val="191919">
              <a:alpha val="60000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>
            <a:off x="7843816" y="6963532"/>
            <a:ext cx="7981405" cy="8562"/>
          </a:xfrm>
          <a:prstGeom prst="rect">
            <a:avLst/>
          </a:prstGeom>
          <a:solidFill>
            <a:srgbClr val="191919">
              <a:alpha val="60000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>
            <a:off x="6329201" y="5655098"/>
            <a:ext cx="8019240" cy="8562"/>
          </a:xfrm>
          <a:prstGeom prst="rect">
            <a:avLst/>
          </a:prstGeom>
          <a:solidFill>
            <a:srgbClr val="191919">
              <a:alpha val="60000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AutoShape 15"/>
          <p:cNvSpPr/>
          <p:nvPr/>
        </p:nvSpPr>
        <p:spPr>
          <a:xfrm>
            <a:off x="7805980" y="8218362"/>
            <a:ext cx="8019240" cy="8562"/>
          </a:xfrm>
          <a:prstGeom prst="rect">
            <a:avLst/>
          </a:prstGeom>
          <a:solidFill>
            <a:srgbClr val="191919">
              <a:alpha val="60000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AutoShape 16"/>
          <p:cNvSpPr/>
          <p:nvPr/>
        </p:nvSpPr>
        <p:spPr>
          <a:xfrm>
            <a:off x="7843816" y="8845776"/>
            <a:ext cx="7981405" cy="8562"/>
          </a:xfrm>
          <a:prstGeom prst="rect">
            <a:avLst/>
          </a:prstGeom>
          <a:solidFill>
            <a:srgbClr val="191919">
              <a:alpha val="60000"/>
            </a:srgbClr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17"/>
          <p:cNvGrpSpPr/>
          <p:nvPr/>
        </p:nvGrpSpPr>
        <p:grpSpPr>
          <a:xfrm>
            <a:off x="12792811" y="7465962"/>
            <a:ext cx="977654" cy="258532"/>
            <a:chOff x="0" y="0"/>
            <a:chExt cx="4802584" cy="1270000"/>
          </a:xfrm>
        </p:grpSpPr>
        <p:sp>
          <p:nvSpPr>
            <p:cNvPr id="18" name="Freeform 18"/>
            <p:cNvSpPr/>
            <p:nvPr/>
          </p:nvSpPr>
          <p:spPr>
            <a:xfrm>
              <a:off x="19812" y="350647"/>
              <a:ext cx="4762325" cy="568579"/>
            </a:xfrm>
            <a:custGeom>
              <a:avLst/>
              <a:gdLst/>
              <a:ahLst/>
              <a:cxnLst/>
              <a:rect l="l" t="t" r="r" b="b"/>
              <a:pathLst>
                <a:path w="4762325" h="568579">
                  <a:moveTo>
                    <a:pt x="4761817" y="284353"/>
                  </a:moveTo>
                  <a:cubicBezTo>
                    <a:pt x="4762325" y="274447"/>
                    <a:pt x="4761309" y="265430"/>
                    <a:pt x="4759404" y="257048"/>
                  </a:cubicBezTo>
                  <a:cubicBezTo>
                    <a:pt x="4740735" y="115189"/>
                    <a:pt x="4627578" y="127"/>
                    <a:pt x="4477718" y="127"/>
                  </a:cubicBezTo>
                  <a:cubicBezTo>
                    <a:pt x="4356052" y="127"/>
                    <a:pt x="4251150" y="80137"/>
                    <a:pt x="4211018" y="188976"/>
                  </a:cubicBezTo>
                  <a:lnTo>
                    <a:pt x="3938756" y="188976"/>
                  </a:lnTo>
                  <a:lnTo>
                    <a:pt x="3022822" y="188976"/>
                  </a:lnTo>
                  <a:lnTo>
                    <a:pt x="1906728" y="188976"/>
                  </a:lnTo>
                  <a:lnTo>
                    <a:pt x="948878" y="188976"/>
                  </a:lnTo>
                  <a:cubicBezTo>
                    <a:pt x="839723" y="188976"/>
                    <a:pt x="709803" y="184658"/>
                    <a:pt x="548894" y="185039"/>
                  </a:cubicBezTo>
                  <a:cubicBezTo>
                    <a:pt x="507619" y="78105"/>
                    <a:pt x="409067" y="0"/>
                    <a:pt x="285496" y="0"/>
                  </a:cubicBezTo>
                  <a:cubicBezTo>
                    <a:pt x="130302" y="254"/>
                    <a:pt x="2286" y="130048"/>
                    <a:pt x="1143" y="284353"/>
                  </a:cubicBezTo>
                  <a:cubicBezTo>
                    <a:pt x="0" y="438658"/>
                    <a:pt x="131953" y="568452"/>
                    <a:pt x="285242" y="568452"/>
                  </a:cubicBezTo>
                  <a:cubicBezTo>
                    <a:pt x="410337" y="568452"/>
                    <a:pt x="509778" y="488442"/>
                    <a:pt x="550164" y="379603"/>
                  </a:cubicBezTo>
                  <a:lnTo>
                    <a:pt x="857785" y="379603"/>
                  </a:lnTo>
                  <a:lnTo>
                    <a:pt x="1773719" y="379603"/>
                  </a:lnTo>
                  <a:lnTo>
                    <a:pt x="2889814" y="379603"/>
                  </a:lnTo>
                  <a:lnTo>
                    <a:pt x="3847664" y="379603"/>
                  </a:lnTo>
                  <a:cubicBezTo>
                    <a:pt x="3953362" y="379603"/>
                    <a:pt x="4059751" y="383667"/>
                    <a:pt x="4211526" y="383540"/>
                  </a:cubicBezTo>
                  <a:cubicBezTo>
                    <a:pt x="4252674" y="490474"/>
                    <a:pt x="4358592" y="568579"/>
                    <a:pt x="4477464" y="568579"/>
                  </a:cubicBezTo>
                  <a:cubicBezTo>
                    <a:pt x="4627324" y="568579"/>
                    <a:pt x="4740481" y="453644"/>
                    <a:pt x="4759150" y="311785"/>
                  </a:cubicBezTo>
                  <a:cubicBezTo>
                    <a:pt x="4761309" y="303403"/>
                    <a:pt x="4762198" y="294259"/>
                    <a:pt x="4761817" y="28435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2406656" y="586250"/>
            <a:ext cx="13121967" cy="817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19"/>
              </a:lnSpc>
              <a:spcBef>
                <a:spcPct val="0"/>
              </a:spcBef>
            </a:pPr>
            <a:r>
              <a:rPr lang="en-US" sz="4800" u="none" dirty="0">
                <a:solidFill>
                  <a:srgbClr val="FFFFFF"/>
                </a:solidFill>
                <a:latin typeface="Belleza" panose="020B0604020202020204" charset="0"/>
              </a:rPr>
              <a:t>Leadership Testimony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37656" y="2161975"/>
            <a:ext cx="13099480" cy="376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FFFFFF"/>
                </a:solidFill>
                <a:latin typeface="Belleza" panose="020B0604020202020204" charset="0"/>
              </a:rPr>
              <a:t>Ultimately a truly effective leader is judged by </a:t>
            </a:r>
            <a:r>
              <a:rPr lang="en-US" sz="2300" b="1" dirty="0">
                <a:solidFill>
                  <a:srgbClr val="FFFFFF"/>
                </a:solidFill>
                <a:latin typeface="Belleza" panose="020B0604020202020204" charset="0"/>
              </a:rPr>
              <a:t>what</a:t>
            </a:r>
            <a:r>
              <a:rPr lang="en-US" sz="2300" dirty="0">
                <a:solidFill>
                  <a:srgbClr val="FFFFFF"/>
                </a:solidFill>
                <a:latin typeface="Belleza" panose="020B0604020202020204" charset="0"/>
              </a:rPr>
              <a:t> they deliver and </a:t>
            </a:r>
            <a:r>
              <a:rPr lang="en-US" sz="2300" b="1" dirty="0">
                <a:solidFill>
                  <a:srgbClr val="FFFFFF"/>
                </a:solidFill>
                <a:latin typeface="Belleza" panose="020B0604020202020204" charset="0"/>
              </a:rPr>
              <a:t>how</a:t>
            </a:r>
            <a:r>
              <a:rPr lang="en-US" sz="2300" dirty="0">
                <a:solidFill>
                  <a:srgbClr val="FFFFFF"/>
                </a:solidFill>
                <a:latin typeface="Belleza" panose="020B0604020202020204" charset="0"/>
              </a:rPr>
              <a:t> they deliver it</a:t>
            </a:r>
            <a:endParaRPr lang="en-US" sz="2300" u="none" dirty="0">
              <a:solidFill>
                <a:srgbClr val="FFFFFF"/>
              </a:solidFill>
              <a:latin typeface="Belleza" panose="020B060402020202020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7768000-AA88-ABD1-CE22-009B22D1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6" y="3063070"/>
            <a:ext cx="3937134" cy="320717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7376298-C6A0-EE28-2040-9E7C11AD0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936" y="4041056"/>
            <a:ext cx="3590925" cy="459413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16AEBC5-7A84-EF5C-1742-30CC3B8E8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7" y="6510922"/>
            <a:ext cx="3937134" cy="3135995"/>
          </a:xfrm>
          <a:prstGeom prst="rect">
            <a:avLst/>
          </a:prstGeom>
        </p:spPr>
      </p:pic>
      <p:sp>
        <p:nvSpPr>
          <p:cNvPr id="60" name="AutoShape 16">
            <a:extLst>
              <a:ext uri="{FF2B5EF4-FFF2-40B4-BE49-F238E27FC236}">
                <a16:creationId xmlns:a16="http://schemas.microsoft.com/office/drawing/2014/main" id="{6F070972-2355-C273-D072-D3C66BD242D7}"/>
              </a:ext>
            </a:extLst>
          </p:cNvPr>
          <p:cNvSpPr/>
          <p:nvPr/>
        </p:nvSpPr>
        <p:spPr>
          <a:xfrm rot="5400000">
            <a:off x="4588251" y="-406118"/>
            <a:ext cx="8563" cy="434849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AB2F4D7-F009-FB9F-781B-8A631344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6357" y="4054171"/>
            <a:ext cx="3823357" cy="458101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B9B42A4-16E2-6B7E-0A2D-DBA61DC6C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2344" y="6510922"/>
            <a:ext cx="4523201" cy="313599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A2B6334-04D3-B353-A196-EF09DC1244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2345" y="3063070"/>
            <a:ext cx="4523202" cy="2980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447800" y="845206"/>
            <a:ext cx="5294485" cy="8691305"/>
            <a:chOff x="0" y="0"/>
            <a:chExt cx="3543300" cy="5816600"/>
          </a:xfrm>
        </p:grpSpPr>
        <p:sp>
          <p:nvSpPr>
            <p:cNvPr id="3" name="Freeform 3"/>
            <p:cNvSpPr/>
            <p:nvPr/>
          </p:nvSpPr>
          <p:spPr>
            <a:xfrm>
              <a:off x="76200" y="0"/>
              <a:ext cx="1676400" cy="2908300"/>
            </a:xfrm>
            <a:custGeom>
              <a:avLst/>
              <a:gdLst/>
              <a:ahLst/>
              <a:cxnLst/>
              <a:rect l="l" t="t" r="r" b="b"/>
              <a:pathLst>
                <a:path w="1676400" h="2908300">
                  <a:moveTo>
                    <a:pt x="1676400" y="2908300"/>
                  </a:moveTo>
                  <a:lnTo>
                    <a:pt x="0" y="2908300"/>
                  </a:lnTo>
                  <a:lnTo>
                    <a:pt x="0" y="0"/>
                  </a:lnTo>
                  <a:lnTo>
                    <a:pt x="1676400" y="0"/>
                  </a:lnTo>
                  <a:lnTo>
                    <a:pt x="1676400" y="2908300"/>
                  </a:lnTo>
                  <a:close/>
                </a:path>
              </a:pathLst>
            </a:custGeom>
            <a:blipFill>
              <a:blip r:embed="rId3"/>
              <a:stretch>
                <a:fillRect l="-117991" r="-4270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790700" y="0"/>
              <a:ext cx="1676400" cy="2908300"/>
            </a:xfrm>
            <a:custGeom>
              <a:avLst/>
              <a:gdLst/>
              <a:ahLst/>
              <a:cxnLst/>
              <a:rect l="l" t="t" r="r" b="b"/>
              <a:pathLst>
                <a:path w="1676400" h="2908300">
                  <a:moveTo>
                    <a:pt x="1676400" y="2908300"/>
                  </a:moveTo>
                  <a:lnTo>
                    <a:pt x="0" y="2908300"/>
                  </a:lnTo>
                  <a:lnTo>
                    <a:pt x="0" y="0"/>
                  </a:lnTo>
                  <a:lnTo>
                    <a:pt x="1676400" y="0"/>
                  </a:lnTo>
                  <a:lnTo>
                    <a:pt x="1676400" y="2908300"/>
                  </a:lnTo>
                  <a:close/>
                </a:path>
              </a:pathLst>
            </a:custGeom>
            <a:blipFill>
              <a:blip r:embed="rId4"/>
              <a:stretch>
                <a:fillRect l="-19463" r="-1946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76200" y="2908300"/>
              <a:ext cx="1676400" cy="2908300"/>
            </a:xfrm>
            <a:custGeom>
              <a:avLst/>
              <a:gdLst/>
              <a:ahLst/>
              <a:cxnLst/>
              <a:rect l="l" t="t" r="r" b="b"/>
              <a:pathLst>
                <a:path w="1676400" h="2908300">
                  <a:moveTo>
                    <a:pt x="1676400" y="2908300"/>
                  </a:moveTo>
                  <a:lnTo>
                    <a:pt x="0" y="2908300"/>
                  </a:lnTo>
                  <a:lnTo>
                    <a:pt x="0" y="0"/>
                  </a:lnTo>
                  <a:lnTo>
                    <a:pt x="1676400" y="0"/>
                  </a:lnTo>
                  <a:lnTo>
                    <a:pt x="1676400" y="2908300"/>
                  </a:lnTo>
                  <a:close/>
                </a:path>
              </a:pathLst>
            </a:custGeom>
            <a:blipFill>
              <a:blip r:embed="rId5"/>
              <a:stretch>
                <a:fillRect l="-36621" r="-3662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1790700" y="2908300"/>
              <a:ext cx="1676400" cy="2908300"/>
            </a:xfrm>
            <a:custGeom>
              <a:avLst/>
              <a:gdLst/>
              <a:ahLst/>
              <a:cxnLst/>
              <a:rect l="l" t="t" r="r" b="b"/>
              <a:pathLst>
                <a:path w="1676400" h="2908300">
                  <a:moveTo>
                    <a:pt x="1676400" y="2908300"/>
                  </a:moveTo>
                  <a:lnTo>
                    <a:pt x="0" y="2908300"/>
                  </a:lnTo>
                  <a:lnTo>
                    <a:pt x="0" y="0"/>
                  </a:lnTo>
                  <a:lnTo>
                    <a:pt x="1676400" y="0"/>
                  </a:lnTo>
                  <a:lnTo>
                    <a:pt x="1676400" y="2908300"/>
                  </a:lnTo>
                  <a:close/>
                </a:path>
              </a:pathLst>
            </a:custGeom>
            <a:blipFill>
              <a:blip r:embed="rId6"/>
              <a:stretch>
                <a:fillRect l="-7723" r="-772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3543300" cy="5816600"/>
            </a:xfrm>
            <a:custGeom>
              <a:avLst/>
              <a:gdLst/>
              <a:ahLst/>
              <a:cxnLst/>
              <a:rect l="l" t="t" r="r" b="b"/>
              <a:pathLst>
                <a:path w="3543300" h="5816600">
                  <a:moveTo>
                    <a:pt x="3543300" y="5816600"/>
                  </a:moveTo>
                  <a:lnTo>
                    <a:pt x="0" y="5816600"/>
                  </a:lnTo>
                  <a:lnTo>
                    <a:pt x="0" y="0"/>
                  </a:lnTo>
                  <a:lnTo>
                    <a:pt x="3543300" y="0"/>
                  </a:lnTo>
                  <a:lnTo>
                    <a:pt x="3543300" y="5816600"/>
                  </a:lnTo>
                  <a:close/>
                </a:path>
              </a:pathLst>
            </a:custGeom>
            <a:blipFill>
              <a:blip r:embed="rId7"/>
              <a:stretch>
                <a:fillRect l="-68" r="-6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116964" y="1362153"/>
            <a:ext cx="6098553" cy="719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67"/>
              </a:lnSpc>
            </a:pPr>
            <a:r>
              <a:rPr lang="en-US" sz="4800" u="none" dirty="0">
                <a:solidFill>
                  <a:srgbClr val="FFFFFF"/>
                </a:solidFill>
                <a:latin typeface="Belleza"/>
              </a:rPr>
              <a:t>Thank you for your time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16964" y="2342721"/>
            <a:ext cx="7142334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Belleza"/>
              </a:rPr>
              <a:t>Please contact me on the details below if you think </a:t>
            </a:r>
          </a:p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Belleza"/>
              </a:rPr>
              <a:t>that I can be a fit for your </a:t>
            </a:r>
            <a:r>
              <a:rPr lang="en-US" sz="2500" dirty="0" err="1">
                <a:solidFill>
                  <a:srgbClr val="FFFFFF"/>
                </a:solidFill>
                <a:latin typeface="Belleza"/>
              </a:rPr>
              <a:t>organsation</a:t>
            </a:r>
            <a:r>
              <a:rPr lang="en-US" sz="2500" dirty="0">
                <a:solidFill>
                  <a:srgbClr val="FFFFFF"/>
                </a:solidFill>
                <a:latin typeface="Belleza"/>
              </a:rPr>
              <a:t> in any way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16964" y="5884864"/>
            <a:ext cx="6098553" cy="719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67"/>
              </a:lnSpc>
              <a:spcBef>
                <a:spcPct val="0"/>
              </a:spcBef>
            </a:pPr>
            <a:r>
              <a:rPr lang="en-US" sz="4800" u="none" dirty="0">
                <a:solidFill>
                  <a:srgbClr val="FFFFFF"/>
                </a:solidFill>
                <a:latin typeface="Belleza"/>
              </a:rPr>
              <a:t>Contact Me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49C61AD1-4886-C88B-3E4C-FC2EFDA26C4A}"/>
              </a:ext>
            </a:extLst>
          </p:cNvPr>
          <p:cNvSpPr txBox="1"/>
          <p:nvPr/>
        </p:nvSpPr>
        <p:spPr>
          <a:xfrm>
            <a:off x="10116965" y="3695008"/>
            <a:ext cx="7504284" cy="1707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Belleza"/>
              </a:rPr>
              <a:t>Day Rates and References available on request.</a:t>
            </a:r>
          </a:p>
          <a:p>
            <a:pPr marL="342900" indent="-342900" algn="just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Belleza"/>
              </a:rPr>
              <a:t>Contracts considered inside &amp; outside IR35.</a:t>
            </a:r>
          </a:p>
          <a:p>
            <a:pPr marL="342900" indent="-342900" algn="just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Belleza"/>
              </a:rPr>
              <a:t>Fully mobile Monday to Friday across the UK and France.</a:t>
            </a:r>
          </a:p>
          <a:p>
            <a:pPr marL="342900" indent="-342900" algn="just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Belleza"/>
              </a:rPr>
              <a:t>Full professional indemnity insurance.</a:t>
            </a:r>
          </a:p>
          <a:p>
            <a:pPr marL="342900" lvl="0" indent="-342900" algn="just">
              <a:lnSpc>
                <a:spcPts val="273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Belleza"/>
              </a:rPr>
              <a:t>Valid British Passport, Driving License and French Carte de Sejour.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D87836-9822-072A-8C33-0AAAEB088D33}"/>
              </a:ext>
            </a:extLst>
          </p:cNvPr>
          <p:cNvSpPr/>
          <p:nvPr/>
        </p:nvSpPr>
        <p:spPr>
          <a:xfrm>
            <a:off x="3937778" y="1099739"/>
            <a:ext cx="394248" cy="8182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DE8857-13A2-6A83-30DD-03CE8154B3AA}"/>
              </a:ext>
            </a:extLst>
          </p:cNvPr>
          <p:cNvSpPr/>
          <p:nvPr/>
        </p:nvSpPr>
        <p:spPr>
          <a:xfrm>
            <a:off x="1173870" y="1118154"/>
            <a:ext cx="394248" cy="8182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C1F01-1308-3BCF-157B-6CC299DADB55}"/>
              </a:ext>
            </a:extLst>
          </p:cNvPr>
          <p:cNvSpPr/>
          <p:nvPr/>
        </p:nvSpPr>
        <p:spPr>
          <a:xfrm>
            <a:off x="6546879" y="1099739"/>
            <a:ext cx="394248" cy="8182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id="{FDB6E329-A08B-C2F4-192D-8B194AB4A465}"/>
              </a:ext>
            </a:extLst>
          </p:cNvPr>
          <p:cNvSpPr/>
          <p:nvPr/>
        </p:nvSpPr>
        <p:spPr>
          <a:xfrm rot="5387458">
            <a:off x="6695173" y="5405319"/>
            <a:ext cx="2610918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A1CE79-6978-5443-4C71-468FAE03C785}"/>
              </a:ext>
            </a:extLst>
          </p:cNvPr>
          <p:cNvGrpSpPr/>
          <p:nvPr/>
        </p:nvGrpSpPr>
        <p:grpSpPr>
          <a:xfrm>
            <a:off x="10098883" y="7322165"/>
            <a:ext cx="6741317" cy="1616677"/>
            <a:chOff x="10098883" y="7322165"/>
            <a:chExt cx="6741317" cy="1616677"/>
          </a:xfrm>
        </p:grpSpPr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168E5ABA-74C5-7407-8B17-29A12D2BE493}"/>
                </a:ext>
              </a:extLst>
            </p:cNvPr>
            <p:cNvSpPr txBox="1"/>
            <p:nvPr/>
          </p:nvSpPr>
          <p:spPr>
            <a:xfrm>
              <a:off x="10098883" y="8618241"/>
              <a:ext cx="5456050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70"/>
                </a:lnSpc>
                <a:spcBef>
                  <a:spcPct val="0"/>
                </a:spcBef>
              </a:pPr>
              <a:r>
                <a:rPr lang="fr-FR" sz="2400" dirty="0">
                  <a:solidFill>
                    <a:schemeClr val="bg1"/>
                  </a:solidFill>
                  <a:effectLst/>
                  <a:latin typeface="Wingdings" panose="05000000000000000000" pitchFamily="2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Lato"/>
                  <a:ea typeface="Times New Roman" panose="02020603050405020304" pitchFamily="18" charset="0"/>
                  <a:cs typeface="Times New Roman" panose="02020603050405020304" pitchFamily="18" charset="0"/>
                  <a:hlinkClick r:id="rId8"/>
                </a:rPr>
                <a:t>info@afit.business</a:t>
              </a:r>
              <a:endParaRPr lang="en-US" sz="2400" u="none" dirty="0">
                <a:solidFill>
                  <a:schemeClr val="bg1"/>
                </a:solidFill>
                <a:latin typeface="Lato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8CE17D3-B817-B0B6-1190-4E149B89A750}"/>
                </a:ext>
              </a:extLst>
            </p:cNvPr>
            <p:cNvSpPr txBox="1"/>
            <p:nvPr/>
          </p:nvSpPr>
          <p:spPr>
            <a:xfrm>
              <a:off x="10116964" y="7322165"/>
              <a:ext cx="6723236" cy="12824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lnSpc>
                  <a:spcPts val="2470"/>
                </a:lnSpc>
                <a:buFont typeface="Wingdings" panose="05000000000000000000" pitchFamily="2" charset="2"/>
                <a:buChar char="("/>
              </a:pPr>
              <a:r>
                <a:rPr lang="en-US" sz="2400" dirty="0">
                  <a:solidFill>
                    <a:schemeClr val="bg1"/>
                  </a:solidFill>
                  <a:latin typeface="Lato"/>
                </a:rPr>
                <a:t>   +44 (0)7720 148593</a:t>
              </a:r>
            </a:p>
            <a:p>
              <a:pPr>
                <a:lnSpc>
                  <a:spcPts val="2470"/>
                </a:lnSpc>
              </a:pPr>
              <a:endParaRPr lang="en-US" sz="2400" dirty="0">
                <a:solidFill>
                  <a:schemeClr val="bg1"/>
                </a:solidFill>
                <a:latin typeface="Lato"/>
              </a:endParaRPr>
            </a:p>
            <a:p>
              <a:pPr>
                <a:lnSpc>
                  <a:spcPts val="2470"/>
                </a:lnSpc>
              </a:pPr>
              <a:r>
                <a:rPr lang="fr-FR" sz="2400" dirty="0">
                  <a:solidFill>
                    <a:schemeClr val="bg1"/>
                  </a:solidFill>
                  <a:effectLst/>
                  <a:latin typeface="Wingdings" panose="05000000000000000000" pitchFamily="2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u="sng" dirty="0">
                  <a:solidFill>
                    <a:schemeClr val="bg1"/>
                  </a:solidFill>
                  <a:latin typeface="Lato"/>
                  <a:hlinkClick r:id="rId9" tooltip="https://www.linkedin.com/in/james-morton-551966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linkedin.com/in/james-morton-5519668</a:t>
              </a:r>
            </a:p>
            <a:p>
              <a:pPr marL="0" lvl="0" indent="0" algn="l">
                <a:lnSpc>
                  <a:spcPts val="2470"/>
                </a:lnSpc>
                <a:spcBef>
                  <a:spcPct val="0"/>
                </a:spcBef>
              </a:pPr>
              <a:endParaRPr lang="en-US" sz="2400" u="sng" dirty="0">
                <a:solidFill>
                  <a:schemeClr val="bg1"/>
                </a:solidFill>
                <a:latin typeface="Lato"/>
                <a:hlinkClick r:id="rId9" tooltip="https://www.linkedin.com/in/james-morton-551966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856</Words>
  <Application>Microsoft Office PowerPoint</Application>
  <PresentationFormat>Custom</PresentationFormat>
  <Paragraphs>65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Wingdings</vt:lpstr>
      <vt:lpstr>Arial</vt:lpstr>
      <vt:lpstr>Belleza</vt:lpstr>
      <vt:lpstr>Lato Bold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design meaningful marketing strategies for small businesses</dc:title>
  <dc:creator>James Morton</dc:creator>
  <cp:lastModifiedBy>James Morton</cp:lastModifiedBy>
  <cp:revision>7</cp:revision>
  <dcterms:created xsi:type="dcterms:W3CDTF">2006-08-16T00:00:00Z</dcterms:created>
  <dcterms:modified xsi:type="dcterms:W3CDTF">2023-10-11T12:11:17Z</dcterms:modified>
  <dc:identifier>DAFvoY3Rd7Q</dc:identifier>
</cp:coreProperties>
</file>