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7" r:id="rId9"/>
    <p:sldId id="265" r:id="rId10"/>
    <p:sldId id="266" r:id="rId11"/>
  </p:sldIdLst>
  <p:sldSz cx="18288000" cy="10287000"/>
  <p:notesSz cx="6858000" cy="9144000"/>
  <p:embeddedFontLst>
    <p:embeddedFont>
      <p:font typeface="Belleza" panose="020B0604020202020204" charset="0"/>
      <p:regular r:id="rId13"/>
    </p:embeddedFont>
    <p:embeddedFont>
      <p:font typeface="Calibri" panose="020F0502020204030204" pitchFamily="34" charset="0"/>
      <p:regular r:id="rId14"/>
      <p:bold r:id="rId15"/>
      <p:italic r:id="rId16"/>
      <p:boldItalic r:id="rId17"/>
    </p:embeddedFont>
    <p:embeddedFont>
      <p:font typeface="Lato" panose="020F0502020204030203" pitchFamily="34" charset="0"/>
      <p:regular r:id="rId18"/>
      <p:bold r:id="rId19"/>
      <p:italic r:id="rId20"/>
      <p:boldItalic r:id="rId21"/>
    </p:embeddedFont>
    <p:embeddedFont>
      <p:font typeface="Lato Bold" panose="020F0502020204030203"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1" d="100"/>
          <a:sy n="41" d="100"/>
        </p:scale>
        <p:origin x="82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Morton" userId="35413250e44ab877" providerId="LiveId" clId="{A3713133-342A-4780-BB29-FFD9179AC873}"/>
    <pc:docChg chg="undo custSel addSld delSld modSld">
      <pc:chgData name="James Morton" userId="35413250e44ab877" providerId="LiveId" clId="{A3713133-342A-4780-BB29-FFD9179AC873}" dt="2023-10-11T12:14:26.873" v="956" actId="1076"/>
      <pc:docMkLst>
        <pc:docMk/>
      </pc:docMkLst>
      <pc:sldChg chg="addSp delSp modSp mod">
        <pc:chgData name="James Morton" userId="35413250e44ab877" providerId="LiveId" clId="{A3713133-342A-4780-BB29-FFD9179AC873}" dt="2023-10-04T12:39:26.221" v="901" actId="1076"/>
        <pc:sldMkLst>
          <pc:docMk/>
          <pc:sldMk cId="0" sldId="256"/>
        </pc:sldMkLst>
        <pc:spChg chg="del">
          <ac:chgData name="James Morton" userId="35413250e44ab877" providerId="LiveId" clId="{A3713133-342A-4780-BB29-FFD9179AC873}" dt="2023-10-04T12:38:07.770" v="893" actId="478"/>
          <ac:spMkLst>
            <pc:docMk/>
            <pc:sldMk cId="0" sldId="256"/>
            <ac:spMk id="12" creationId="{00000000-0000-0000-0000-000000000000}"/>
          </ac:spMkLst>
        </pc:spChg>
        <pc:spChg chg="mod">
          <ac:chgData name="James Morton" userId="35413250e44ab877" providerId="LiveId" clId="{A3713133-342A-4780-BB29-FFD9179AC873}" dt="2023-10-03T11:38:54.260" v="1" actId="20577"/>
          <ac:spMkLst>
            <pc:docMk/>
            <pc:sldMk cId="0" sldId="256"/>
            <ac:spMk id="13" creationId="{00000000-0000-0000-0000-000000000000}"/>
          </ac:spMkLst>
        </pc:spChg>
        <pc:picChg chg="add mod">
          <ac:chgData name="James Morton" userId="35413250e44ab877" providerId="LiveId" clId="{A3713133-342A-4780-BB29-FFD9179AC873}" dt="2023-10-04T12:39:26.221" v="901" actId="1076"/>
          <ac:picMkLst>
            <pc:docMk/>
            <pc:sldMk cId="0" sldId="256"/>
            <ac:picMk id="19" creationId="{608ABFBA-9791-C4FA-DB80-E2AEB217972C}"/>
          </ac:picMkLst>
        </pc:picChg>
      </pc:sldChg>
      <pc:sldChg chg="modSp mod">
        <pc:chgData name="James Morton" userId="35413250e44ab877" providerId="LiveId" clId="{A3713133-342A-4780-BB29-FFD9179AC873}" dt="2023-10-11T11:57:14.182" v="948" actId="20577"/>
        <pc:sldMkLst>
          <pc:docMk/>
          <pc:sldMk cId="0" sldId="257"/>
        </pc:sldMkLst>
        <pc:spChg chg="mod">
          <ac:chgData name="James Morton" userId="35413250e44ab877" providerId="LiveId" clId="{A3713133-342A-4780-BB29-FFD9179AC873}" dt="2023-10-03T11:39:27.952" v="4" actId="255"/>
          <ac:spMkLst>
            <pc:docMk/>
            <pc:sldMk cId="0" sldId="257"/>
            <ac:spMk id="2" creationId="{00000000-0000-0000-0000-000000000000}"/>
          </ac:spMkLst>
        </pc:spChg>
        <pc:spChg chg="mod">
          <ac:chgData name="James Morton" userId="35413250e44ab877" providerId="LiveId" clId="{A3713133-342A-4780-BB29-FFD9179AC873}" dt="2023-10-11T11:57:14.182" v="948" actId="20577"/>
          <ac:spMkLst>
            <pc:docMk/>
            <pc:sldMk cId="0" sldId="257"/>
            <ac:spMk id="5" creationId="{00000000-0000-0000-0000-000000000000}"/>
          </ac:spMkLst>
        </pc:spChg>
        <pc:spChg chg="mod">
          <ac:chgData name="James Morton" userId="35413250e44ab877" providerId="LiveId" clId="{A3713133-342A-4780-BB29-FFD9179AC873}" dt="2023-10-04T11:22:37.898" v="892" actId="1076"/>
          <ac:spMkLst>
            <pc:docMk/>
            <pc:sldMk cId="0" sldId="257"/>
            <ac:spMk id="6" creationId="{00000000-0000-0000-0000-000000000000}"/>
          </ac:spMkLst>
        </pc:spChg>
      </pc:sldChg>
      <pc:sldChg chg="modSp mod">
        <pc:chgData name="James Morton" userId="35413250e44ab877" providerId="LiveId" clId="{A3713133-342A-4780-BB29-FFD9179AC873}" dt="2023-10-03T12:19:47.831" v="783" actId="1076"/>
        <pc:sldMkLst>
          <pc:docMk/>
          <pc:sldMk cId="0" sldId="258"/>
        </pc:sldMkLst>
        <pc:spChg chg="mod">
          <ac:chgData name="James Morton" userId="35413250e44ab877" providerId="LiveId" clId="{A3713133-342A-4780-BB29-FFD9179AC873}" dt="2023-10-03T12:19:37.402" v="781" actId="1076"/>
          <ac:spMkLst>
            <pc:docMk/>
            <pc:sldMk cId="0" sldId="258"/>
            <ac:spMk id="2" creationId="{00000000-0000-0000-0000-000000000000}"/>
          </ac:spMkLst>
        </pc:spChg>
        <pc:spChg chg="mod">
          <ac:chgData name="James Morton" userId="35413250e44ab877" providerId="LiveId" clId="{A3713133-342A-4780-BB29-FFD9179AC873}" dt="2023-10-03T12:19:33.123" v="780" actId="1076"/>
          <ac:spMkLst>
            <pc:docMk/>
            <pc:sldMk cId="0" sldId="258"/>
            <ac:spMk id="5" creationId="{00000000-0000-0000-0000-000000000000}"/>
          </ac:spMkLst>
        </pc:spChg>
        <pc:spChg chg="mod">
          <ac:chgData name="James Morton" userId="35413250e44ab877" providerId="LiveId" clId="{A3713133-342A-4780-BB29-FFD9179AC873}" dt="2023-10-03T12:19:47.831" v="783" actId="1076"/>
          <ac:spMkLst>
            <pc:docMk/>
            <pc:sldMk cId="0" sldId="258"/>
            <ac:spMk id="6" creationId="{00000000-0000-0000-0000-000000000000}"/>
          </ac:spMkLst>
        </pc:spChg>
        <pc:spChg chg="mod">
          <ac:chgData name="James Morton" userId="35413250e44ab877" providerId="LiveId" clId="{A3713133-342A-4780-BB29-FFD9179AC873}" dt="2023-10-03T12:19:42.295" v="782" actId="1076"/>
          <ac:spMkLst>
            <pc:docMk/>
            <pc:sldMk cId="0" sldId="258"/>
            <ac:spMk id="7" creationId="{00000000-0000-0000-0000-000000000000}"/>
          </ac:spMkLst>
        </pc:spChg>
      </pc:sldChg>
      <pc:sldChg chg="modSp mod">
        <pc:chgData name="James Morton" userId="35413250e44ab877" providerId="LiveId" clId="{A3713133-342A-4780-BB29-FFD9179AC873}" dt="2023-10-03T11:46:59.077" v="151" actId="20577"/>
        <pc:sldMkLst>
          <pc:docMk/>
          <pc:sldMk cId="0" sldId="259"/>
        </pc:sldMkLst>
        <pc:spChg chg="mod">
          <ac:chgData name="James Morton" userId="35413250e44ab877" providerId="LiveId" clId="{A3713133-342A-4780-BB29-FFD9179AC873}" dt="2023-10-03T11:45:53.454" v="129" actId="14100"/>
          <ac:spMkLst>
            <pc:docMk/>
            <pc:sldMk cId="0" sldId="259"/>
            <ac:spMk id="2" creationId="{00000000-0000-0000-0000-000000000000}"/>
          </ac:spMkLst>
        </pc:spChg>
        <pc:spChg chg="mod">
          <ac:chgData name="James Morton" userId="35413250e44ab877" providerId="LiveId" clId="{A3713133-342A-4780-BB29-FFD9179AC873}" dt="2023-10-03T11:45:24.861" v="123" actId="1076"/>
          <ac:spMkLst>
            <pc:docMk/>
            <pc:sldMk cId="0" sldId="259"/>
            <ac:spMk id="3" creationId="{00000000-0000-0000-0000-000000000000}"/>
          </ac:spMkLst>
        </pc:spChg>
        <pc:spChg chg="mod">
          <ac:chgData name="James Morton" userId="35413250e44ab877" providerId="LiveId" clId="{A3713133-342A-4780-BB29-FFD9179AC873}" dt="2023-10-03T11:46:01.675" v="130" actId="1076"/>
          <ac:spMkLst>
            <pc:docMk/>
            <pc:sldMk cId="0" sldId="259"/>
            <ac:spMk id="4" creationId="{00000000-0000-0000-0000-000000000000}"/>
          </ac:spMkLst>
        </pc:spChg>
        <pc:spChg chg="mod">
          <ac:chgData name="James Morton" userId="35413250e44ab877" providerId="LiveId" clId="{A3713133-342A-4780-BB29-FFD9179AC873}" dt="2023-10-03T11:46:59.077" v="151" actId="20577"/>
          <ac:spMkLst>
            <pc:docMk/>
            <pc:sldMk cId="0" sldId="259"/>
            <ac:spMk id="5" creationId="{00000000-0000-0000-0000-000000000000}"/>
          </ac:spMkLst>
        </pc:spChg>
      </pc:sldChg>
      <pc:sldChg chg="modSp mod">
        <pc:chgData name="James Morton" userId="35413250e44ab877" providerId="LiveId" clId="{A3713133-342A-4780-BB29-FFD9179AC873}" dt="2023-10-03T12:32:32.915" v="841" actId="1076"/>
        <pc:sldMkLst>
          <pc:docMk/>
          <pc:sldMk cId="0" sldId="260"/>
        </pc:sldMkLst>
        <pc:spChg chg="mod">
          <ac:chgData name="James Morton" userId="35413250e44ab877" providerId="LiveId" clId="{A3713133-342A-4780-BB29-FFD9179AC873}" dt="2023-10-03T12:32:03.641" v="838" actId="1076"/>
          <ac:spMkLst>
            <pc:docMk/>
            <pc:sldMk cId="0" sldId="260"/>
            <ac:spMk id="5" creationId="{00000000-0000-0000-0000-000000000000}"/>
          </ac:spMkLst>
        </pc:spChg>
        <pc:spChg chg="mod">
          <ac:chgData name="James Morton" userId="35413250e44ab877" providerId="LiveId" clId="{A3713133-342A-4780-BB29-FFD9179AC873}" dt="2023-10-03T12:32:06.784" v="839" actId="1076"/>
          <ac:spMkLst>
            <pc:docMk/>
            <pc:sldMk cId="0" sldId="260"/>
            <ac:spMk id="6" creationId="{00000000-0000-0000-0000-000000000000}"/>
          </ac:spMkLst>
        </pc:spChg>
        <pc:spChg chg="mod">
          <ac:chgData name="James Morton" userId="35413250e44ab877" providerId="LiveId" clId="{A3713133-342A-4780-BB29-FFD9179AC873}" dt="2023-10-03T12:21:55.108" v="799" actId="20577"/>
          <ac:spMkLst>
            <pc:docMk/>
            <pc:sldMk cId="0" sldId="260"/>
            <ac:spMk id="10" creationId="{00000000-0000-0000-0000-000000000000}"/>
          </ac:spMkLst>
        </pc:spChg>
        <pc:spChg chg="mod">
          <ac:chgData name="James Morton" userId="35413250e44ab877" providerId="LiveId" clId="{A3713133-342A-4780-BB29-FFD9179AC873}" dt="2023-10-03T11:49:57.362" v="200"/>
          <ac:spMkLst>
            <pc:docMk/>
            <pc:sldMk cId="0" sldId="260"/>
            <ac:spMk id="11" creationId="{00000000-0000-0000-0000-000000000000}"/>
          </ac:spMkLst>
        </pc:spChg>
        <pc:spChg chg="mod">
          <ac:chgData name="James Morton" userId="35413250e44ab877" providerId="LiveId" clId="{A3713133-342A-4780-BB29-FFD9179AC873}" dt="2023-10-03T11:51:32.169" v="217" actId="20577"/>
          <ac:spMkLst>
            <pc:docMk/>
            <pc:sldMk cId="0" sldId="260"/>
            <ac:spMk id="15" creationId="{00000000-0000-0000-0000-000000000000}"/>
          </ac:spMkLst>
        </pc:spChg>
        <pc:spChg chg="mod">
          <ac:chgData name="James Morton" userId="35413250e44ab877" providerId="LiveId" clId="{A3713133-342A-4780-BB29-FFD9179AC873}" dt="2023-10-03T11:50:28.428" v="203" actId="14100"/>
          <ac:spMkLst>
            <pc:docMk/>
            <pc:sldMk cId="0" sldId="260"/>
            <ac:spMk id="16" creationId="{00000000-0000-0000-0000-000000000000}"/>
          </ac:spMkLst>
        </pc:spChg>
        <pc:spChg chg="mod">
          <ac:chgData name="James Morton" userId="35413250e44ab877" providerId="LiveId" clId="{A3713133-342A-4780-BB29-FFD9179AC873}" dt="2023-10-03T11:51:14.720" v="211" actId="20577"/>
          <ac:spMkLst>
            <pc:docMk/>
            <pc:sldMk cId="0" sldId="260"/>
            <ac:spMk id="20" creationId="{00000000-0000-0000-0000-000000000000}"/>
          </ac:spMkLst>
        </pc:spChg>
        <pc:spChg chg="mod">
          <ac:chgData name="James Morton" userId="35413250e44ab877" providerId="LiveId" clId="{A3713133-342A-4780-BB29-FFD9179AC873}" dt="2023-10-03T11:51:37.759" v="218"/>
          <ac:spMkLst>
            <pc:docMk/>
            <pc:sldMk cId="0" sldId="260"/>
            <ac:spMk id="21" creationId="{00000000-0000-0000-0000-000000000000}"/>
          </ac:spMkLst>
        </pc:spChg>
        <pc:spChg chg="mod">
          <ac:chgData name="James Morton" userId="35413250e44ab877" providerId="LiveId" clId="{A3713133-342A-4780-BB29-FFD9179AC873}" dt="2023-10-03T11:51:24.065" v="215" actId="20577"/>
          <ac:spMkLst>
            <pc:docMk/>
            <pc:sldMk cId="0" sldId="260"/>
            <ac:spMk id="23" creationId="{956562D9-98F2-A62C-C813-6661EB680EA3}"/>
          </ac:spMkLst>
        </pc:spChg>
        <pc:spChg chg="mod">
          <ac:chgData name="James Morton" userId="35413250e44ab877" providerId="LiveId" clId="{A3713133-342A-4780-BB29-FFD9179AC873}" dt="2023-10-03T11:50:56.956" v="209"/>
          <ac:spMkLst>
            <pc:docMk/>
            <pc:sldMk cId="0" sldId="260"/>
            <ac:spMk id="27" creationId="{F6B964FF-6B48-81CD-CE84-F85002D7A945}"/>
          </ac:spMkLst>
        </pc:spChg>
        <pc:picChg chg="mod">
          <ac:chgData name="James Morton" userId="35413250e44ab877" providerId="LiveId" clId="{A3713133-342A-4780-BB29-FFD9179AC873}" dt="2023-10-03T12:32:11.172" v="840" actId="1076"/>
          <ac:picMkLst>
            <pc:docMk/>
            <pc:sldMk cId="0" sldId="260"/>
            <ac:picMk id="28" creationId="{FF099FAB-867B-0EF1-E78D-E69352D4FD33}"/>
          </ac:picMkLst>
        </pc:picChg>
        <pc:picChg chg="mod">
          <ac:chgData name="James Morton" userId="35413250e44ab877" providerId="LiveId" clId="{A3713133-342A-4780-BB29-FFD9179AC873}" dt="2023-10-03T12:32:32.915" v="841" actId="1076"/>
          <ac:picMkLst>
            <pc:docMk/>
            <pc:sldMk cId="0" sldId="260"/>
            <ac:picMk id="29" creationId="{F44A6A70-494C-7EE9-B981-CB74E5659E48}"/>
          </ac:picMkLst>
        </pc:picChg>
        <pc:picChg chg="mod">
          <ac:chgData name="James Morton" userId="35413250e44ab877" providerId="LiveId" clId="{A3713133-342A-4780-BB29-FFD9179AC873}" dt="2023-10-03T11:50:45.537" v="206" actId="1076"/>
          <ac:picMkLst>
            <pc:docMk/>
            <pc:sldMk cId="0" sldId="260"/>
            <ac:picMk id="31" creationId="{26191A8C-A75D-5CB5-BE61-32B9EF439D56}"/>
          </ac:picMkLst>
        </pc:picChg>
        <pc:picChg chg="mod">
          <ac:chgData name="James Morton" userId="35413250e44ab877" providerId="LiveId" clId="{A3713133-342A-4780-BB29-FFD9179AC873}" dt="2023-10-03T11:51:46.131" v="219" actId="1076"/>
          <ac:picMkLst>
            <pc:docMk/>
            <pc:sldMk cId="0" sldId="260"/>
            <ac:picMk id="32" creationId="{17BA1679-F46E-3542-0FAE-DEAC8F56909D}"/>
          </ac:picMkLst>
        </pc:picChg>
      </pc:sldChg>
      <pc:sldChg chg="modSp mod">
        <pc:chgData name="James Morton" userId="35413250e44ab877" providerId="LiveId" clId="{A3713133-342A-4780-BB29-FFD9179AC873}" dt="2023-10-03T12:31:37.249" v="817" actId="20577"/>
        <pc:sldMkLst>
          <pc:docMk/>
          <pc:sldMk cId="0" sldId="261"/>
        </pc:sldMkLst>
        <pc:spChg chg="mod">
          <ac:chgData name="James Morton" userId="35413250e44ab877" providerId="LiveId" clId="{A3713133-342A-4780-BB29-FFD9179AC873}" dt="2023-10-03T12:31:37.249" v="817" actId="20577"/>
          <ac:spMkLst>
            <pc:docMk/>
            <pc:sldMk cId="0" sldId="261"/>
            <ac:spMk id="8" creationId="{00000000-0000-0000-0000-000000000000}"/>
          </ac:spMkLst>
        </pc:spChg>
        <pc:spChg chg="mod">
          <ac:chgData name="James Morton" userId="35413250e44ab877" providerId="LiveId" clId="{A3713133-342A-4780-BB29-FFD9179AC873}" dt="2023-10-03T11:57:52.963" v="439" actId="20577"/>
          <ac:spMkLst>
            <pc:docMk/>
            <pc:sldMk cId="0" sldId="261"/>
            <ac:spMk id="9" creationId="{00000000-0000-0000-0000-000000000000}"/>
          </ac:spMkLst>
        </pc:spChg>
        <pc:spChg chg="mod">
          <ac:chgData name="James Morton" userId="35413250e44ab877" providerId="LiveId" clId="{A3713133-342A-4780-BB29-FFD9179AC873}" dt="2023-10-03T11:55:31.698" v="296" actId="255"/>
          <ac:spMkLst>
            <pc:docMk/>
            <pc:sldMk cId="0" sldId="261"/>
            <ac:spMk id="10" creationId="{00000000-0000-0000-0000-000000000000}"/>
          </ac:spMkLst>
        </pc:spChg>
        <pc:spChg chg="mod">
          <ac:chgData name="James Morton" userId="35413250e44ab877" providerId="LiveId" clId="{A3713133-342A-4780-BB29-FFD9179AC873}" dt="2023-10-03T11:54:11.951" v="272" actId="20577"/>
          <ac:spMkLst>
            <pc:docMk/>
            <pc:sldMk cId="0" sldId="261"/>
            <ac:spMk id="11" creationId="{00000000-0000-0000-0000-000000000000}"/>
          </ac:spMkLst>
        </pc:spChg>
        <pc:spChg chg="mod">
          <ac:chgData name="James Morton" userId="35413250e44ab877" providerId="LiveId" clId="{A3713133-342A-4780-BB29-FFD9179AC873}" dt="2023-10-03T11:55:20.806" v="295" actId="255"/>
          <ac:spMkLst>
            <pc:docMk/>
            <pc:sldMk cId="0" sldId="261"/>
            <ac:spMk id="12" creationId="{00000000-0000-0000-0000-000000000000}"/>
          </ac:spMkLst>
        </pc:spChg>
        <pc:spChg chg="mod">
          <ac:chgData name="James Morton" userId="35413250e44ab877" providerId="LiveId" clId="{A3713133-342A-4780-BB29-FFD9179AC873}" dt="2023-10-03T11:57:00.916" v="405" actId="20577"/>
          <ac:spMkLst>
            <pc:docMk/>
            <pc:sldMk cId="0" sldId="261"/>
            <ac:spMk id="13" creationId="{00000000-0000-0000-0000-000000000000}"/>
          </ac:spMkLst>
        </pc:spChg>
        <pc:spChg chg="mod">
          <ac:chgData name="James Morton" userId="35413250e44ab877" providerId="LiveId" clId="{A3713133-342A-4780-BB29-FFD9179AC873}" dt="2023-10-03T11:57:20.526" v="407" actId="255"/>
          <ac:spMkLst>
            <pc:docMk/>
            <pc:sldMk cId="0" sldId="261"/>
            <ac:spMk id="15" creationId="{00000000-0000-0000-0000-000000000000}"/>
          </ac:spMkLst>
        </pc:spChg>
        <pc:spChg chg="mod">
          <ac:chgData name="James Morton" userId="35413250e44ab877" providerId="LiveId" clId="{A3713133-342A-4780-BB29-FFD9179AC873}" dt="2023-10-03T11:59:59.026" v="505" actId="20577"/>
          <ac:spMkLst>
            <pc:docMk/>
            <pc:sldMk cId="0" sldId="261"/>
            <ac:spMk id="16" creationId="{00000000-0000-0000-0000-000000000000}"/>
          </ac:spMkLst>
        </pc:spChg>
        <pc:spChg chg="mod">
          <ac:chgData name="James Morton" userId="35413250e44ab877" providerId="LiveId" clId="{A3713133-342A-4780-BB29-FFD9179AC873}" dt="2023-10-03T11:58:19.936" v="445" actId="20577"/>
          <ac:spMkLst>
            <pc:docMk/>
            <pc:sldMk cId="0" sldId="261"/>
            <ac:spMk id="17" creationId="{00000000-0000-0000-0000-000000000000}"/>
          </ac:spMkLst>
        </pc:spChg>
        <pc:spChg chg="mod">
          <ac:chgData name="James Morton" userId="35413250e44ab877" providerId="LiveId" clId="{A3713133-342A-4780-BB29-FFD9179AC873}" dt="2023-10-03T11:59:21.374" v="455" actId="20577"/>
          <ac:spMkLst>
            <pc:docMk/>
            <pc:sldMk cId="0" sldId="261"/>
            <ac:spMk id="18" creationId="{00000000-0000-0000-0000-000000000000}"/>
          </ac:spMkLst>
        </pc:spChg>
        <pc:picChg chg="mod">
          <ac:chgData name="James Morton" userId="35413250e44ab877" providerId="LiveId" clId="{A3713133-342A-4780-BB29-FFD9179AC873}" dt="2023-10-03T11:59:08.025" v="451" actId="1076"/>
          <ac:picMkLst>
            <pc:docMk/>
            <pc:sldMk cId="0" sldId="261"/>
            <ac:picMk id="20" creationId="{8428B78F-11ED-67AE-BAAA-7B3D639E05C2}"/>
          </ac:picMkLst>
        </pc:picChg>
        <pc:picChg chg="mod">
          <ac:chgData name="James Morton" userId="35413250e44ab877" providerId="LiveId" clId="{A3713133-342A-4780-BB29-FFD9179AC873}" dt="2023-10-03T11:59:01.854" v="450" actId="1076"/>
          <ac:picMkLst>
            <pc:docMk/>
            <pc:sldMk cId="0" sldId="261"/>
            <ac:picMk id="21" creationId="{F7DCE714-656F-362C-C8AF-8D82BB64F6BA}"/>
          </ac:picMkLst>
        </pc:picChg>
        <pc:picChg chg="mod">
          <ac:chgData name="James Morton" userId="35413250e44ab877" providerId="LiveId" clId="{A3713133-342A-4780-BB29-FFD9179AC873}" dt="2023-10-03T11:58:55.334" v="449" actId="14100"/>
          <ac:picMkLst>
            <pc:docMk/>
            <pc:sldMk cId="0" sldId="261"/>
            <ac:picMk id="22" creationId="{CE47A8DA-E316-E687-29A0-16DC94A107FE}"/>
          </ac:picMkLst>
        </pc:picChg>
        <pc:picChg chg="mod">
          <ac:chgData name="James Morton" userId="35413250e44ab877" providerId="LiveId" clId="{A3713133-342A-4780-BB29-FFD9179AC873}" dt="2023-10-03T11:58:43.367" v="447" actId="1076"/>
          <ac:picMkLst>
            <pc:docMk/>
            <pc:sldMk cId="0" sldId="261"/>
            <ac:picMk id="25" creationId="{04334814-60A5-C412-58C7-D61F037C2B6F}"/>
          </ac:picMkLst>
        </pc:picChg>
      </pc:sldChg>
      <pc:sldChg chg="modSp mod">
        <pc:chgData name="James Morton" userId="35413250e44ab877" providerId="LiveId" clId="{A3713133-342A-4780-BB29-FFD9179AC873}" dt="2023-10-03T12:01:14.673" v="510" actId="688"/>
        <pc:sldMkLst>
          <pc:docMk/>
          <pc:sldMk cId="0" sldId="262"/>
        </pc:sldMkLst>
        <pc:spChg chg="mod">
          <ac:chgData name="James Morton" userId="35413250e44ab877" providerId="LiveId" clId="{A3713133-342A-4780-BB29-FFD9179AC873}" dt="2023-10-03T12:00:48.259" v="507" actId="20577"/>
          <ac:spMkLst>
            <pc:docMk/>
            <pc:sldMk cId="0" sldId="262"/>
            <ac:spMk id="36" creationId="{00000000-0000-0000-0000-000000000000}"/>
          </ac:spMkLst>
        </pc:spChg>
        <pc:picChg chg="mod">
          <ac:chgData name="James Morton" userId="35413250e44ab877" providerId="LiveId" clId="{A3713133-342A-4780-BB29-FFD9179AC873}" dt="2023-10-03T12:01:14.673" v="510" actId="688"/>
          <ac:picMkLst>
            <pc:docMk/>
            <pc:sldMk cId="0" sldId="262"/>
            <ac:picMk id="55" creationId="{A7768000-AA88-ABD1-CE22-009B22D12EDA}"/>
          </ac:picMkLst>
        </pc:picChg>
      </pc:sldChg>
      <pc:sldChg chg="addSp delSp modSp mod">
        <pc:chgData name="James Morton" userId="35413250e44ab877" providerId="LiveId" clId="{A3713133-342A-4780-BB29-FFD9179AC873}" dt="2023-10-11T11:56:42.109" v="942" actId="20577"/>
        <pc:sldMkLst>
          <pc:docMk/>
          <pc:sldMk cId="0" sldId="265"/>
        </pc:sldMkLst>
        <pc:spChg chg="mod">
          <ac:chgData name="James Morton" userId="35413250e44ab877" providerId="LiveId" clId="{A3713133-342A-4780-BB29-FFD9179AC873}" dt="2023-10-03T12:12:16.011" v="773" actId="1076"/>
          <ac:spMkLst>
            <pc:docMk/>
            <pc:sldMk cId="0" sldId="265"/>
            <ac:spMk id="8" creationId="{00000000-0000-0000-0000-000000000000}"/>
          </ac:spMkLst>
        </pc:spChg>
        <pc:spChg chg="mod">
          <ac:chgData name="James Morton" userId="35413250e44ab877" providerId="LiveId" clId="{A3713133-342A-4780-BB29-FFD9179AC873}" dt="2023-10-03T12:12:19.673" v="774" actId="1076"/>
          <ac:spMkLst>
            <pc:docMk/>
            <pc:sldMk cId="0" sldId="265"/>
            <ac:spMk id="9" creationId="{00000000-0000-0000-0000-000000000000}"/>
          </ac:spMkLst>
        </pc:spChg>
        <pc:spChg chg="mod">
          <ac:chgData name="James Morton" userId="35413250e44ab877" providerId="LiveId" clId="{A3713133-342A-4780-BB29-FFD9179AC873}" dt="2023-10-04T10:24:18.556" v="851" actId="1076"/>
          <ac:spMkLst>
            <pc:docMk/>
            <pc:sldMk cId="0" sldId="265"/>
            <ac:spMk id="10" creationId="{00000000-0000-0000-0000-000000000000}"/>
          </ac:spMkLst>
        </pc:spChg>
        <pc:spChg chg="add del">
          <ac:chgData name="James Morton" userId="35413250e44ab877" providerId="LiveId" clId="{A3713133-342A-4780-BB29-FFD9179AC873}" dt="2023-10-04T10:12:00.986" v="843" actId="22"/>
          <ac:spMkLst>
            <pc:docMk/>
            <pc:sldMk cId="0" sldId="265"/>
            <ac:spMk id="12" creationId="{2A5924EC-06D6-DEE0-44B0-2AA589313DE4}"/>
          </ac:spMkLst>
        </pc:spChg>
        <pc:spChg chg="add del mod">
          <ac:chgData name="James Morton" userId="35413250e44ab877" providerId="LiveId" clId="{A3713133-342A-4780-BB29-FFD9179AC873}" dt="2023-10-04T10:23:33.153" v="845"/>
          <ac:spMkLst>
            <pc:docMk/>
            <pc:sldMk cId="0" sldId="265"/>
            <ac:spMk id="13" creationId="{30BB2CB1-53A4-EDDA-B8B3-4F5245FF2ACA}"/>
          </ac:spMkLst>
        </pc:spChg>
        <pc:spChg chg="mod">
          <ac:chgData name="James Morton" userId="35413250e44ab877" providerId="LiveId" clId="{A3713133-342A-4780-BB29-FFD9179AC873}" dt="2023-10-04T10:24:45.309" v="854" actId="20577"/>
          <ac:spMkLst>
            <pc:docMk/>
            <pc:sldMk cId="0" sldId="265"/>
            <ac:spMk id="14" creationId="{49C61AD1-4886-C88B-3E4C-FC2EFDA26C4A}"/>
          </ac:spMkLst>
        </pc:spChg>
        <pc:spChg chg="mod">
          <ac:chgData name="James Morton" userId="35413250e44ab877" providerId="LiveId" clId="{A3713133-342A-4780-BB29-FFD9179AC873}" dt="2023-10-11T11:56:42.109" v="942" actId="20577"/>
          <ac:spMkLst>
            <pc:docMk/>
            <pc:sldMk cId="0" sldId="265"/>
            <ac:spMk id="15" creationId="{68882C70-7ED3-2584-72FD-A20B5973DA1D}"/>
          </ac:spMkLst>
        </pc:spChg>
        <pc:spChg chg="mod">
          <ac:chgData name="James Morton" userId="35413250e44ab877" providerId="LiveId" clId="{A3713133-342A-4780-BB29-FFD9179AC873}" dt="2023-10-04T10:23:58.669" v="847" actId="164"/>
          <ac:spMkLst>
            <pc:docMk/>
            <pc:sldMk cId="0" sldId="265"/>
            <ac:spMk id="16" creationId="{91DDE21C-B86F-DC2D-5AF9-F71EFD345210}"/>
          </ac:spMkLst>
        </pc:spChg>
        <pc:spChg chg="add del mod">
          <ac:chgData name="James Morton" userId="35413250e44ab877" providerId="LiveId" clId="{A3713133-342A-4780-BB29-FFD9179AC873}" dt="2023-10-04T10:23:33.153" v="845"/>
          <ac:spMkLst>
            <pc:docMk/>
            <pc:sldMk cId="0" sldId="265"/>
            <ac:spMk id="21" creationId="{FBE68D26-D195-4983-CD6E-82382F306A6E}"/>
          </ac:spMkLst>
        </pc:spChg>
        <pc:grpChg chg="add mod">
          <ac:chgData name="James Morton" userId="35413250e44ab877" providerId="LiveId" clId="{A3713133-342A-4780-BB29-FFD9179AC873}" dt="2023-10-11T11:56:19.013" v="902" actId="14100"/>
          <ac:grpSpMkLst>
            <pc:docMk/>
            <pc:sldMk cId="0" sldId="265"/>
            <ac:grpSpMk id="22" creationId="{82F3D4A8-D2EC-B78B-9087-E17049B68869}"/>
          </ac:grpSpMkLst>
        </pc:grpChg>
      </pc:sldChg>
      <pc:sldChg chg="modSp add mod">
        <pc:chgData name="James Morton" userId="35413250e44ab877" providerId="LiveId" clId="{A3713133-342A-4780-BB29-FFD9179AC873}" dt="2023-10-04T10:37:51.226" v="869" actId="1076"/>
        <pc:sldMkLst>
          <pc:docMk/>
          <pc:sldMk cId="540992556" sldId="266"/>
        </pc:sldMkLst>
        <pc:spChg chg="mod">
          <ac:chgData name="James Morton" userId="35413250e44ab877" providerId="LiveId" clId="{A3713133-342A-4780-BB29-FFD9179AC873}" dt="2023-10-04T10:37:51.226" v="869" actId="1076"/>
          <ac:spMkLst>
            <pc:docMk/>
            <pc:sldMk cId="540992556" sldId="266"/>
            <ac:spMk id="15" creationId="{610B9530-35B0-C2C6-6CB9-FEE7E50B6E27}"/>
          </ac:spMkLst>
        </pc:spChg>
      </pc:sldChg>
      <pc:sldChg chg="modSp add mod">
        <pc:chgData name="James Morton" userId="35413250e44ab877" providerId="LiveId" clId="{A3713133-342A-4780-BB29-FFD9179AC873}" dt="2023-10-11T12:14:26.873" v="956" actId="1076"/>
        <pc:sldMkLst>
          <pc:docMk/>
          <pc:sldMk cId="343152095" sldId="267"/>
        </pc:sldMkLst>
        <pc:spChg chg="mod">
          <ac:chgData name="James Morton" userId="35413250e44ab877" providerId="LiveId" clId="{A3713133-342A-4780-BB29-FFD9179AC873}" dt="2023-10-11T12:12:54.960" v="951" actId="14100"/>
          <ac:spMkLst>
            <pc:docMk/>
            <pc:sldMk cId="343152095" sldId="267"/>
            <ac:spMk id="8" creationId="{00000000-0000-0000-0000-000000000000}"/>
          </ac:spMkLst>
        </pc:spChg>
        <pc:spChg chg="mod">
          <ac:chgData name="James Morton" userId="35413250e44ab877" providerId="LiveId" clId="{A3713133-342A-4780-BB29-FFD9179AC873}" dt="2023-10-11T12:14:26.873" v="956" actId="1076"/>
          <ac:spMkLst>
            <pc:docMk/>
            <pc:sldMk cId="343152095" sldId="267"/>
            <ac:spMk id="9" creationId="{00000000-0000-0000-0000-000000000000}"/>
          </ac:spMkLst>
        </pc:spChg>
      </pc:sldChg>
      <pc:sldChg chg="addSp modSp new del mod">
        <pc:chgData name="James Morton" userId="35413250e44ab877" providerId="LiveId" clId="{A3713133-342A-4780-BB29-FFD9179AC873}" dt="2023-10-04T12:38:58.628" v="900" actId="47"/>
        <pc:sldMkLst>
          <pc:docMk/>
          <pc:sldMk cId="3100027165" sldId="267"/>
        </pc:sldMkLst>
        <pc:spChg chg="add mod">
          <ac:chgData name="James Morton" userId="35413250e44ab877" providerId="LiveId" clId="{A3713133-342A-4780-BB29-FFD9179AC873}" dt="2023-10-04T10:38:22.352" v="875" actId="14100"/>
          <ac:spMkLst>
            <pc:docMk/>
            <pc:sldMk cId="3100027165" sldId="267"/>
            <ac:spMk id="4" creationId="{92894018-6A22-E79C-D696-83EC15E0AD51}"/>
          </ac:spMkLst>
        </pc:spChg>
        <pc:spChg chg="add mod">
          <ac:chgData name="James Morton" userId="35413250e44ab877" providerId="LiveId" clId="{A3713133-342A-4780-BB29-FFD9179AC873}" dt="2023-10-04T10:39:19.809" v="885" actId="1076"/>
          <ac:spMkLst>
            <pc:docMk/>
            <pc:sldMk cId="3100027165" sldId="267"/>
            <ac:spMk id="5" creationId="{7F06D65E-E2DB-09B1-0745-A43823EC79BD}"/>
          </ac:spMkLst>
        </pc:spChg>
        <pc:spChg chg="add mod">
          <ac:chgData name="James Morton" userId="35413250e44ab877" providerId="LiveId" clId="{A3713133-342A-4780-BB29-FFD9179AC873}" dt="2023-10-04T10:40:58.383" v="890" actId="14100"/>
          <ac:spMkLst>
            <pc:docMk/>
            <pc:sldMk cId="3100027165" sldId="267"/>
            <ac:spMk id="6" creationId="{EF73D4EF-05A4-7226-A64C-A80AFE1872DE}"/>
          </ac:spMkLst>
        </pc:spChg>
        <pc:picChg chg="add mod">
          <ac:chgData name="James Morton" userId="35413250e44ab877" providerId="LiveId" clId="{A3713133-342A-4780-BB29-FFD9179AC873}" dt="2023-10-04T10:40:46.485" v="888" actId="1076"/>
          <ac:picMkLst>
            <pc:docMk/>
            <pc:sldMk cId="3100027165" sldId="267"/>
            <ac:picMk id="3" creationId="{55E5EADB-9388-2028-1E04-9AB4058789A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1B40D1-FD5D-4480-8EFA-2D20FCF1AF63}" type="datetimeFigureOut">
              <a:rPr lang="en-GB" smtClean="0"/>
              <a:t>11/10/2023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4878CA-AACE-44A2-9C7E-750F716980EA}" type="slidenum">
              <a:rPr lang="en-GB" smtClean="0"/>
              <a:t>‹#›</a:t>
            </a:fld>
            <a:endParaRPr lang="en-GB"/>
          </a:p>
        </p:txBody>
      </p:sp>
    </p:spTree>
    <p:extLst>
      <p:ext uri="{BB962C8B-B14F-4D97-AF65-F5344CB8AC3E}">
        <p14:creationId xmlns:p14="http://schemas.microsoft.com/office/powerpoint/2010/main" val="98719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F4878CA-AACE-44A2-9C7E-750F716980EA}" type="slidenum">
              <a:rPr lang="en-GB" smtClean="0"/>
              <a:t>3</a:t>
            </a:fld>
            <a:endParaRPr lang="en-GB"/>
          </a:p>
        </p:txBody>
      </p:sp>
    </p:spTree>
    <p:extLst>
      <p:ext uri="{BB962C8B-B14F-4D97-AF65-F5344CB8AC3E}">
        <p14:creationId xmlns:p14="http://schemas.microsoft.com/office/powerpoint/2010/main" val="3096343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F4878CA-AACE-44A2-9C7E-750F716980EA}" type="slidenum">
              <a:rPr lang="en-GB" smtClean="0"/>
              <a:t>5</a:t>
            </a:fld>
            <a:endParaRPr lang="en-GB"/>
          </a:p>
        </p:txBody>
      </p:sp>
    </p:spTree>
    <p:extLst>
      <p:ext uri="{BB962C8B-B14F-4D97-AF65-F5344CB8AC3E}">
        <p14:creationId xmlns:p14="http://schemas.microsoft.com/office/powerpoint/2010/main" val="841931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s://www.linkedin.com/in/james-morton-5519668" TargetMode="External"/><Relationship Id="rId3" Type="http://schemas.openxmlformats.org/officeDocument/2006/relationships/image" Target="../media/image1.png"/><Relationship Id="rId7" Type="http://schemas.openxmlformats.org/officeDocument/2006/relationships/hyperlink" Target="mailto:info@afit.business"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644471" y="370097"/>
            <a:ext cx="3816101" cy="9462373"/>
            <a:chOff x="6350" y="0"/>
            <a:chExt cx="2489200" cy="6172200"/>
          </a:xfrm>
        </p:grpSpPr>
        <p:sp>
          <p:nvSpPr>
            <p:cNvPr id="3" name="Freeform 3"/>
            <p:cNvSpPr/>
            <p:nvPr/>
          </p:nvSpPr>
          <p:spPr>
            <a:xfrm>
              <a:off x="82550" y="38100"/>
              <a:ext cx="2349500" cy="3048000"/>
            </a:xfrm>
            <a:custGeom>
              <a:avLst/>
              <a:gdLst/>
              <a:ahLst/>
              <a:cxnLst/>
              <a:rect l="l" t="t" r="r" b="b"/>
              <a:pathLst>
                <a:path w="2349500" h="3048000">
                  <a:moveTo>
                    <a:pt x="2349500" y="3048000"/>
                  </a:moveTo>
                  <a:lnTo>
                    <a:pt x="0" y="3048000"/>
                  </a:lnTo>
                  <a:lnTo>
                    <a:pt x="0" y="0"/>
                  </a:lnTo>
                  <a:lnTo>
                    <a:pt x="2349500" y="0"/>
                  </a:lnTo>
                  <a:lnTo>
                    <a:pt x="2349500" y="3048000"/>
                  </a:lnTo>
                  <a:close/>
                </a:path>
              </a:pathLst>
            </a:custGeom>
            <a:blipFill>
              <a:blip r:embed="rId2"/>
              <a:stretch>
                <a:fillRect l="-2213" r="-1673"/>
              </a:stretch>
            </a:blipFill>
          </p:spPr>
          <p:txBody>
            <a:bodyPr/>
            <a:lstStyle/>
            <a:p>
              <a:endParaRPr lang="en-GB"/>
            </a:p>
          </p:txBody>
        </p:sp>
        <p:sp>
          <p:nvSpPr>
            <p:cNvPr id="4" name="Freeform 4"/>
            <p:cNvSpPr/>
            <p:nvPr/>
          </p:nvSpPr>
          <p:spPr>
            <a:xfrm>
              <a:off x="82550" y="3086100"/>
              <a:ext cx="2349500" cy="3048000"/>
            </a:xfrm>
            <a:custGeom>
              <a:avLst/>
              <a:gdLst/>
              <a:ahLst/>
              <a:cxnLst/>
              <a:rect l="l" t="t" r="r" b="b"/>
              <a:pathLst>
                <a:path w="2349500" h="3048000">
                  <a:moveTo>
                    <a:pt x="2349500" y="3048000"/>
                  </a:moveTo>
                  <a:lnTo>
                    <a:pt x="0" y="3048000"/>
                  </a:lnTo>
                  <a:lnTo>
                    <a:pt x="0" y="0"/>
                  </a:lnTo>
                  <a:lnTo>
                    <a:pt x="2349500" y="0"/>
                  </a:lnTo>
                  <a:lnTo>
                    <a:pt x="2349500" y="3048000"/>
                  </a:lnTo>
                  <a:close/>
                </a:path>
              </a:pathLst>
            </a:custGeom>
            <a:blipFill>
              <a:blip r:embed="rId3"/>
              <a:stretch>
                <a:fillRect l="-15044" r="-14503"/>
              </a:stretch>
            </a:blipFill>
          </p:spPr>
          <p:txBody>
            <a:bodyPr/>
            <a:lstStyle/>
            <a:p>
              <a:endParaRPr lang="en-GB"/>
            </a:p>
          </p:txBody>
        </p:sp>
        <p:sp>
          <p:nvSpPr>
            <p:cNvPr id="5" name="Freeform 5"/>
            <p:cNvSpPr/>
            <p:nvPr/>
          </p:nvSpPr>
          <p:spPr>
            <a:xfrm>
              <a:off x="6350" y="0"/>
              <a:ext cx="2489200" cy="6172200"/>
            </a:xfrm>
            <a:custGeom>
              <a:avLst/>
              <a:gdLst/>
              <a:ahLst/>
              <a:cxnLst/>
              <a:rect l="l" t="t" r="r" b="b"/>
              <a:pathLst>
                <a:path w="2489200" h="6172200">
                  <a:moveTo>
                    <a:pt x="2489200" y="6172200"/>
                  </a:moveTo>
                  <a:lnTo>
                    <a:pt x="0" y="6172200"/>
                  </a:lnTo>
                  <a:lnTo>
                    <a:pt x="0" y="0"/>
                  </a:lnTo>
                  <a:lnTo>
                    <a:pt x="2489200" y="0"/>
                  </a:lnTo>
                  <a:lnTo>
                    <a:pt x="2489200" y="6172200"/>
                  </a:lnTo>
                  <a:close/>
                </a:path>
              </a:pathLst>
            </a:custGeom>
            <a:blipFill>
              <a:blip r:embed="rId4"/>
              <a:stretch>
                <a:fillRect l="-255" t="-20" r="255" b="-20"/>
              </a:stretch>
            </a:blipFill>
          </p:spPr>
          <p:txBody>
            <a:bodyPr/>
            <a:lstStyle/>
            <a:p>
              <a:endParaRPr lang="en-GB" dirty="0"/>
            </a:p>
          </p:txBody>
        </p:sp>
      </p:grpSp>
      <p:grpSp>
        <p:nvGrpSpPr>
          <p:cNvPr id="6" name="Group 6"/>
          <p:cNvGrpSpPr>
            <a:grpSpLocks noChangeAspect="1"/>
          </p:cNvGrpSpPr>
          <p:nvPr/>
        </p:nvGrpSpPr>
        <p:grpSpPr>
          <a:xfrm>
            <a:off x="13761181" y="592532"/>
            <a:ext cx="3702839" cy="9181530"/>
            <a:chOff x="6350" y="0"/>
            <a:chExt cx="2489200" cy="6172200"/>
          </a:xfrm>
        </p:grpSpPr>
        <p:sp>
          <p:nvSpPr>
            <p:cNvPr id="7" name="Freeform 7"/>
            <p:cNvSpPr/>
            <p:nvPr/>
          </p:nvSpPr>
          <p:spPr>
            <a:xfrm>
              <a:off x="82550" y="38100"/>
              <a:ext cx="2349500" cy="3048000"/>
            </a:xfrm>
            <a:custGeom>
              <a:avLst/>
              <a:gdLst/>
              <a:ahLst/>
              <a:cxnLst/>
              <a:rect l="l" t="t" r="r" b="b"/>
              <a:pathLst>
                <a:path w="2349500" h="3048000">
                  <a:moveTo>
                    <a:pt x="2349500" y="3048000"/>
                  </a:moveTo>
                  <a:lnTo>
                    <a:pt x="0" y="3048000"/>
                  </a:lnTo>
                  <a:lnTo>
                    <a:pt x="0" y="0"/>
                  </a:lnTo>
                  <a:lnTo>
                    <a:pt x="2349500" y="0"/>
                  </a:lnTo>
                  <a:lnTo>
                    <a:pt x="2349500" y="3048000"/>
                  </a:lnTo>
                  <a:close/>
                </a:path>
              </a:pathLst>
            </a:custGeom>
            <a:blipFill>
              <a:blip r:embed="rId5"/>
              <a:stretch>
                <a:fillRect l="-47744" r="-47204"/>
              </a:stretch>
            </a:blipFill>
          </p:spPr>
          <p:txBody>
            <a:bodyPr/>
            <a:lstStyle/>
            <a:p>
              <a:endParaRPr lang="en-GB"/>
            </a:p>
          </p:txBody>
        </p:sp>
        <p:sp>
          <p:nvSpPr>
            <p:cNvPr id="8" name="Freeform 8"/>
            <p:cNvSpPr/>
            <p:nvPr/>
          </p:nvSpPr>
          <p:spPr>
            <a:xfrm>
              <a:off x="82550" y="3086100"/>
              <a:ext cx="2349500" cy="3048000"/>
            </a:xfrm>
            <a:custGeom>
              <a:avLst/>
              <a:gdLst/>
              <a:ahLst/>
              <a:cxnLst/>
              <a:rect l="l" t="t" r="r" b="b"/>
              <a:pathLst>
                <a:path w="2349500" h="3048000">
                  <a:moveTo>
                    <a:pt x="2349500" y="3048000"/>
                  </a:moveTo>
                  <a:lnTo>
                    <a:pt x="0" y="3048000"/>
                  </a:lnTo>
                  <a:lnTo>
                    <a:pt x="0" y="0"/>
                  </a:lnTo>
                  <a:lnTo>
                    <a:pt x="2349500" y="0"/>
                  </a:lnTo>
                  <a:lnTo>
                    <a:pt x="2349500" y="3048000"/>
                  </a:lnTo>
                  <a:close/>
                </a:path>
              </a:pathLst>
            </a:custGeom>
            <a:blipFill>
              <a:blip r:embed="rId6"/>
              <a:stretch>
                <a:fillRect l="-270" t="-7917" r="270" b="-7917"/>
              </a:stretch>
            </a:blipFill>
          </p:spPr>
          <p:txBody>
            <a:bodyPr/>
            <a:lstStyle/>
            <a:p>
              <a:endParaRPr lang="en-GB"/>
            </a:p>
          </p:txBody>
        </p:sp>
        <p:sp>
          <p:nvSpPr>
            <p:cNvPr id="9" name="Freeform 9"/>
            <p:cNvSpPr/>
            <p:nvPr/>
          </p:nvSpPr>
          <p:spPr>
            <a:xfrm>
              <a:off x="6350" y="0"/>
              <a:ext cx="2489200" cy="6172200"/>
            </a:xfrm>
            <a:custGeom>
              <a:avLst/>
              <a:gdLst/>
              <a:ahLst/>
              <a:cxnLst/>
              <a:rect l="l" t="t" r="r" b="b"/>
              <a:pathLst>
                <a:path w="2489200" h="6172200">
                  <a:moveTo>
                    <a:pt x="2489200" y="6172200"/>
                  </a:moveTo>
                  <a:lnTo>
                    <a:pt x="0" y="6172200"/>
                  </a:lnTo>
                  <a:lnTo>
                    <a:pt x="0" y="0"/>
                  </a:lnTo>
                  <a:lnTo>
                    <a:pt x="2489200" y="0"/>
                  </a:lnTo>
                  <a:lnTo>
                    <a:pt x="2489200" y="6172200"/>
                  </a:lnTo>
                  <a:close/>
                </a:path>
              </a:pathLst>
            </a:custGeom>
            <a:blipFill>
              <a:blip r:embed="rId4"/>
              <a:stretch>
                <a:fillRect l="-255" t="-20" r="255" b="-20"/>
              </a:stretch>
            </a:blipFill>
          </p:spPr>
          <p:txBody>
            <a:bodyPr/>
            <a:lstStyle/>
            <a:p>
              <a:endParaRPr lang="en-GB"/>
            </a:p>
          </p:txBody>
        </p:sp>
      </p:grpSp>
      <p:sp>
        <p:nvSpPr>
          <p:cNvPr id="10" name="TextBox 10"/>
          <p:cNvSpPr txBox="1"/>
          <p:nvPr/>
        </p:nvSpPr>
        <p:spPr>
          <a:xfrm>
            <a:off x="5220594" y="6487620"/>
            <a:ext cx="7846813" cy="887202"/>
          </a:xfrm>
          <a:prstGeom prst="rect">
            <a:avLst/>
          </a:prstGeom>
        </p:spPr>
        <p:txBody>
          <a:bodyPr lIns="0" tIns="0" rIns="0" bIns="0" rtlCol="0" anchor="t">
            <a:spAutoFit/>
          </a:bodyPr>
          <a:lstStyle/>
          <a:p>
            <a:pPr marL="0" lvl="0" indent="0" algn="ctr">
              <a:lnSpc>
                <a:spcPts val="7274"/>
              </a:lnSpc>
              <a:spcBef>
                <a:spcPct val="0"/>
              </a:spcBef>
            </a:pPr>
            <a:r>
              <a:rPr lang="en-US" sz="5195" dirty="0">
                <a:solidFill>
                  <a:srgbClr val="FFFFFF"/>
                </a:solidFill>
                <a:latin typeface="Belleza"/>
              </a:rPr>
              <a:t>Introduction</a:t>
            </a:r>
          </a:p>
        </p:txBody>
      </p:sp>
      <p:sp>
        <p:nvSpPr>
          <p:cNvPr id="11" name="AutoShape 11"/>
          <p:cNvSpPr/>
          <p:nvPr/>
        </p:nvSpPr>
        <p:spPr>
          <a:xfrm rot="5400000" flipH="1">
            <a:off x="9083007" y="7013639"/>
            <a:ext cx="10643" cy="1423987"/>
          </a:xfrm>
          <a:prstGeom prst="line">
            <a:avLst/>
          </a:prstGeom>
          <a:ln w="19050" cap="flat">
            <a:solidFill>
              <a:srgbClr val="FFFFFF"/>
            </a:solidFill>
            <a:prstDash val="solid"/>
            <a:headEnd type="none" w="sm" len="sm"/>
            <a:tailEnd type="none" w="sm" len="sm"/>
          </a:ln>
        </p:spPr>
        <p:txBody>
          <a:bodyPr/>
          <a:lstStyle/>
          <a:p>
            <a:endParaRPr lang="en-GB"/>
          </a:p>
        </p:txBody>
      </p:sp>
      <p:sp>
        <p:nvSpPr>
          <p:cNvPr id="13" name="TextBox 13"/>
          <p:cNvSpPr txBox="1"/>
          <p:nvPr/>
        </p:nvSpPr>
        <p:spPr>
          <a:xfrm>
            <a:off x="5220594" y="8221932"/>
            <a:ext cx="7846813" cy="1084079"/>
          </a:xfrm>
          <a:prstGeom prst="rect">
            <a:avLst/>
          </a:prstGeom>
        </p:spPr>
        <p:txBody>
          <a:bodyPr lIns="0" tIns="0" rIns="0" bIns="0" rtlCol="0" anchor="t">
            <a:spAutoFit/>
          </a:bodyPr>
          <a:lstStyle/>
          <a:p>
            <a:pPr lvl="0" algn="ctr">
              <a:lnSpc>
                <a:spcPts val="2920"/>
              </a:lnSpc>
              <a:spcBef>
                <a:spcPct val="0"/>
              </a:spcBef>
            </a:pPr>
            <a:r>
              <a:rPr lang="fr-FR" sz="2246" dirty="0">
                <a:solidFill>
                  <a:srgbClr val="FFFFFF"/>
                </a:solidFill>
                <a:latin typeface="Lato"/>
              </a:rPr>
              <a:t>Présenté par James Morton
Directeur Général
Anglo-French </a:t>
            </a:r>
            <a:r>
              <a:rPr lang="fr-FR" sz="2246" dirty="0" err="1">
                <a:solidFill>
                  <a:srgbClr val="FFFFFF"/>
                </a:solidFill>
                <a:latin typeface="Lato"/>
              </a:rPr>
              <a:t>Interim</a:t>
            </a:r>
            <a:r>
              <a:rPr lang="fr-FR" sz="2246" dirty="0">
                <a:solidFill>
                  <a:srgbClr val="FFFFFF"/>
                </a:solidFill>
                <a:latin typeface="Lato"/>
              </a:rPr>
              <a:t> Transition Ltd</a:t>
            </a:r>
            <a:endParaRPr lang="en-US" sz="2246" u="none" dirty="0">
              <a:solidFill>
                <a:srgbClr val="FFFFFF"/>
              </a:solidFill>
              <a:latin typeface="Lato"/>
            </a:endParaRPr>
          </a:p>
        </p:txBody>
      </p:sp>
      <p:sp>
        <p:nvSpPr>
          <p:cNvPr id="15" name="Rectangle 14">
            <a:extLst>
              <a:ext uri="{FF2B5EF4-FFF2-40B4-BE49-F238E27FC236}">
                <a16:creationId xmlns:a16="http://schemas.microsoft.com/office/drawing/2014/main" id="{B5E06376-EB90-129F-DC3A-31B2DA66C8EA}"/>
              </a:ext>
            </a:extLst>
          </p:cNvPr>
          <p:cNvSpPr/>
          <p:nvPr/>
        </p:nvSpPr>
        <p:spPr>
          <a:xfrm>
            <a:off x="399924" y="371959"/>
            <a:ext cx="405988" cy="9458778"/>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23A2879A-4A12-2864-CDF3-FD78D89EB0A7}"/>
              </a:ext>
            </a:extLst>
          </p:cNvPr>
          <p:cNvSpPr/>
          <p:nvPr/>
        </p:nvSpPr>
        <p:spPr>
          <a:xfrm>
            <a:off x="4255853" y="454529"/>
            <a:ext cx="424056" cy="946237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A23ABDFE-65E8-E9A3-137B-B0A867982CDC}"/>
              </a:ext>
            </a:extLst>
          </p:cNvPr>
          <p:cNvSpPr/>
          <p:nvPr/>
        </p:nvSpPr>
        <p:spPr>
          <a:xfrm>
            <a:off x="17329586" y="609967"/>
            <a:ext cx="313943" cy="916409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FB7884AA-9B85-7D40-1EE1-70CA578046CA}"/>
              </a:ext>
            </a:extLst>
          </p:cNvPr>
          <p:cNvSpPr/>
          <p:nvPr/>
        </p:nvSpPr>
        <p:spPr>
          <a:xfrm>
            <a:off x="13487400" y="569614"/>
            <a:ext cx="477681" cy="9261124"/>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608ABFBA-9791-C4FA-DB80-E2AEB217972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44090" y="649208"/>
            <a:ext cx="5199771" cy="554534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0189D1C-789F-6B52-DA5D-DDBA83E7428D}"/>
              </a:ext>
            </a:extLst>
          </p:cNvPr>
          <p:cNvGrpSpPr/>
          <p:nvPr/>
        </p:nvGrpSpPr>
        <p:grpSpPr>
          <a:xfrm>
            <a:off x="589197" y="-20664"/>
            <a:ext cx="17698803" cy="10286999"/>
            <a:chOff x="589197" y="-20664"/>
            <a:chExt cx="17698803" cy="10286999"/>
          </a:xfrm>
        </p:grpSpPr>
        <p:pic>
          <p:nvPicPr>
            <p:cNvPr id="5" name="Picture 4">
              <a:extLst>
                <a:ext uri="{FF2B5EF4-FFF2-40B4-BE49-F238E27FC236}">
                  <a16:creationId xmlns:a16="http://schemas.microsoft.com/office/drawing/2014/main" id="{AD21632D-06BB-0186-7CAF-085A46A57C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9325" y="-20662"/>
              <a:ext cx="10978675" cy="10286997"/>
            </a:xfrm>
            <a:prstGeom prst="rect">
              <a:avLst/>
            </a:prstGeom>
            <a:ln>
              <a:solidFill>
                <a:schemeClr val="tx1"/>
              </a:solidFill>
            </a:ln>
          </p:spPr>
        </p:pic>
        <p:grpSp>
          <p:nvGrpSpPr>
            <p:cNvPr id="6" name="Group 2">
              <a:extLst>
                <a:ext uri="{FF2B5EF4-FFF2-40B4-BE49-F238E27FC236}">
                  <a16:creationId xmlns:a16="http://schemas.microsoft.com/office/drawing/2014/main" id="{5DDC63D2-FC48-347E-ECF3-2C654090E38E}"/>
                </a:ext>
              </a:extLst>
            </p:cNvPr>
            <p:cNvGrpSpPr>
              <a:grpSpLocks noChangeAspect="1"/>
            </p:cNvGrpSpPr>
            <p:nvPr/>
          </p:nvGrpSpPr>
          <p:grpSpPr>
            <a:xfrm>
              <a:off x="589197" y="-20664"/>
              <a:ext cx="6687883" cy="10286999"/>
              <a:chOff x="-17084" y="-1"/>
              <a:chExt cx="3543300" cy="5816601"/>
            </a:xfrm>
          </p:grpSpPr>
          <p:sp>
            <p:nvSpPr>
              <p:cNvPr id="7" name="Freeform 3">
                <a:extLst>
                  <a:ext uri="{FF2B5EF4-FFF2-40B4-BE49-F238E27FC236}">
                    <a16:creationId xmlns:a16="http://schemas.microsoft.com/office/drawing/2014/main" id="{133D2CCD-FE6A-5439-F2A2-C6D72008F8B5}"/>
                  </a:ext>
                </a:extLst>
              </p:cNvPr>
              <p:cNvSpPr/>
              <p:nvPr/>
            </p:nvSpPr>
            <p:spPr>
              <a:xfrm>
                <a:off x="76200" y="0"/>
                <a:ext cx="1676400" cy="2908300"/>
              </a:xfrm>
              <a:custGeom>
                <a:avLst/>
                <a:gdLst/>
                <a:ahLst/>
                <a:cxnLst/>
                <a:rect l="l" t="t" r="r" b="b"/>
                <a:pathLst>
                  <a:path w="1676400" h="2908300">
                    <a:moveTo>
                      <a:pt x="1676400" y="2908300"/>
                    </a:moveTo>
                    <a:lnTo>
                      <a:pt x="0" y="2908300"/>
                    </a:lnTo>
                    <a:lnTo>
                      <a:pt x="0" y="0"/>
                    </a:lnTo>
                    <a:lnTo>
                      <a:pt x="1676400" y="0"/>
                    </a:lnTo>
                    <a:lnTo>
                      <a:pt x="1676400" y="2908300"/>
                    </a:lnTo>
                    <a:close/>
                  </a:path>
                </a:pathLst>
              </a:custGeom>
              <a:blipFill>
                <a:blip r:embed="rId3"/>
                <a:stretch>
                  <a:fillRect l="-117991" r="-42709"/>
                </a:stretch>
              </a:blipFill>
              <a:ln>
                <a:solidFill>
                  <a:schemeClr val="tx1"/>
                </a:solidFill>
              </a:ln>
            </p:spPr>
            <p:txBody>
              <a:bodyPr/>
              <a:lstStyle/>
              <a:p>
                <a:endParaRPr lang="en-GB"/>
              </a:p>
            </p:txBody>
          </p:sp>
          <p:sp>
            <p:nvSpPr>
              <p:cNvPr id="8" name="Freeform 4">
                <a:extLst>
                  <a:ext uri="{FF2B5EF4-FFF2-40B4-BE49-F238E27FC236}">
                    <a16:creationId xmlns:a16="http://schemas.microsoft.com/office/drawing/2014/main" id="{BA69C8BB-650D-5215-6B73-76F4DC27D984}"/>
                  </a:ext>
                </a:extLst>
              </p:cNvPr>
              <p:cNvSpPr/>
              <p:nvPr/>
            </p:nvSpPr>
            <p:spPr>
              <a:xfrm>
                <a:off x="1790700" y="0"/>
                <a:ext cx="1676400" cy="2908300"/>
              </a:xfrm>
              <a:custGeom>
                <a:avLst/>
                <a:gdLst/>
                <a:ahLst/>
                <a:cxnLst/>
                <a:rect l="l" t="t" r="r" b="b"/>
                <a:pathLst>
                  <a:path w="1676400" h="2908300">
                    <a:moveTo>
                      <a:pt x="1676400" y="2908300"/>
                    </a:moveTo>
                    <a:lnTo>
                      <a:pt x="0" y="2908300"/>
                    </a:lnTo>
                    <a:lnTo>
                      <a:pt x="0" y="0"/>
                    </a:lnTo>
                    <a:lnTo>
                      <a:pt x="1676400" y="0"/>
                    </a:lnTo>
                    <a:lnTo>
                      <a:pt x="1676400" y="2908300"/>
                    </a:lnTo>
                    <a:close/>
                  </a:path>
                </a:pathLst>
              </a:custGeom>
              <a:blipFill>
                <a:blip r:embed="rId4"/>
                <a:stretch>
                  <a:fillRect l="-19463" r="-19463"/>
                </a:stretch>
              </a:blipFill>
              <a:ln>
                <a:solidFill>
                  <a:schemeClr val="tx1"/>
                </a:solidFill>
              </a:ln>
            </p:spPr>
            <p:txBody>
              <a:bodyPr/>
              <a:lstStyle/>
              <a:p>
                <a:endParaRPr lang="en-GB"/>
              </a:p>
            </p:txBody>
          </p:sp>
          <p:sp>
            <p:nvSpPr>
              <p:cNvPr id="9" name="Freeform 5">
                <a:extLst>
                  <a:ext uri="{FF2B5EF4-FFF2-40B4-BE49-F238E27FC236}">
                    <a16:creationId xmlns:a16="http://schemas.microsoft.com/office/drawing/2014/main" id="{A8DA8F22-84B0-7934-115C-81FD8B79AAAE}"/>
                  </a:ext>
                </a:extLst>
              </p:cNvPr>
              <p:cNvSpPr/>
              <p:nvPr/>
            </p:nvSpPr>
            <p:spPr>
              <a:xfrm>
                <a:off x="76200" y="2908300"/>
                <a:ext cx="1676400" cy="2908300"/>
              </a:xfrm>
              <a:custGeom>
                <a:avLst/>
                <a:gdLst/>
                <a:ahLst/>
                <a:cxnLst/>
                <a:rect l="l" t="t" r="r" b="b"/>
                <a:pathLst>
                  <a:path w="1676400" h="2908300">
                    <a:moveTo>
                      <a:pt x="1676400" y="2908300"/>
                    </a:moveTo>
                    <a:lnTo>
                      <a:pt x="0" y="2908300"/>
                    </a:lnTo>
                    <a:lnTo>
                      <a:pt x="0" y="0"/>
                    </a:lnTo>
                    <a:lnTo>
                      <a:pt x="1676400" y="0"/>
                    </a:lnTo>
                    <a:lnTo>
                      <a:pt x="1676400" y="2908300"/>
                    </a:lnTo>
                    <a:close/>
                  </a:path>
                </a:pathLst>
              </a:custGeom>
              <a:blipFill>
                <a:blip r:embed="rId5"/>
                <a:stretch>
                  <a:fillRect l="-36621" r="-36621"/>
                </a:stretch>
              </a:blipFill>
              <a:ln>
                <a:solidFill>
                  <a:schemeClr val="tx1"/>
                </a:solidFill>
              </a:ln>
            </p:spPr>
            <p:txBody>
              <a:bodyPr/>
              <a:lstStyle/>
              <a:p>
                <a:endParaRPr lang="en-GB"/>
              </a:p>
            </p:txBody>
          </p:sp>
          <p:sp>
            <p:nvSpPr>
              <p:cNvPr id="10" name="Freeform 6">
                <a:extLst>
                  <a:ext uri="{FF2B5EF4-FFF2-40B4-BE49-F238E27FC236}">
                    <a16:creationId xmlns:a16="http://schemas.microsoft.com/office/drawing/2014/main" id="{0B045044-0FD4-2730-79E8-2AD9AE91791C}"/>
                  </a:ext>
                </a:extLst>
              </p:cNvPr>
              <p:cNvSpPr/>
              <p:nvPr/>
            </p:nvSpPr>
            <p:spPr>
              <a:xfrm>
                <a:off x="1790700" y="2908300"/>
                <a:ext cx="1676400" cy="2908300"/>
              </a:xfrm>
              <a:custGeom>
                <a:avLst/>
                <a:gdLst/>
                <a:ahLst/>
                <a:cxnLst/>
                <a:rect l="l" t="t" r="r" b="b"/>
                <a:pathLst>
                  <a:path w="1676400" h="2908300">
                    <a:moveTo>
                      <a:pt x="1676400" y="2908300"/>
                    </a:moveTo>
                    <a:lnTo>
                      <a:pt x="0" y="2908300"/>
                    </a:lnTo>
                    <a:lnTo>
                      <a:pt x="0" y="0"/>
                    </a:lnTo>
                    <a:lnTo>
                      <a:pt x="1676400" y="0"/>
                    </a:lnTo>
                    <a:lnTo>
                      <a:pt x="1676400" y="2908300"/>
                    </a:lnTo>
                    <a:close/>
                  </a:path>
                </a:pathLst>
              </a:custGeom>
              <a:blipFill>
                <a:blip r:embed="rId6"/>
                <a:stretch>
                  <a:fillRect l="-7723" r="-7723"/>
                </a:stretch>
              </a:blipFill>
              <a:ln>
                <a:solidFill>
                  <a:schemeClr val="tx1"/>
                </a:solidFill>
              </a:ln>
            </p:spPr>
            <p:txBody>
              <a:bodyPr/>
              <a:lstStyle/>
              <a:p>
                <a:endParaRPr lang="en-GB"/>
              </a:p>
            </p:txBody>
          </p:sp>
          <p:sp>
            <p:nvSpPr>
              <p:cNvPr id="11" name="Freeform 7">
                <a:extLst>
                  <a:ext uri="{FF2B5EF4-FFF2-40B4-BE49-F238E27FC236}">
                    <a16:creationId xmlns:a16="http://schemas.microsoft.com/office/drawing/2014/main" id="{322B1D00-1313-B754-3AD6-00D1A310CB52}"/>
                  </a:ext>
                </a:extLst>
              </p:cNvPr>
              <p:cNvSpPr/>
              <p:nvPr/>
            </p:nvSpPr>
            <p:spPr>
              <a:xfrm>
                <a:off x="-17084" y="-1"/>
                <a:ext cx="3543300" cy="5816600"/>
              </a:xfrm>
              <a:custGeom>
                <a:avLst/>
                <a:gdLst/>
                <a:ahLst/>
                <a:cxnLst/>
                <a:rect l="l" t="t" r="r" b="b"/>
                <a:pathLst>
                  <a:path w="3543300" h="5816600">
                    <a:moveTo>
                      <a:pt x="3543300" y="5816600"/>
                    </a:moveTo>
                    <a:lnTo>
                      <a:pt x="0" y="5816600"/>
                    </a:lnTo>
                    <a:lnTo>
                      <a:pt x="0" y="0"/>
                    </a:lnTo>
                    <a:lnTo>
                      <a:pt x="3543300" y="0"/>
                    </a:lnTo>
                    <a:lnTo>
                      <a:pt x="3543300" y="5816600"/>
                    </a:lnTo>
                    <a:close/>
                  </a:path>
                </a:pathLst>
              </a:custGeom>
              <a:blipFill>
                <a:blip r:embed="rId7"/>
                <a:stretch>
                  <a:fillRect l="-68" r="-68"/>
                </a:stretch>
              </a:blipFill>
              <a:ln>
                <a:solidFill>
                  <a:schemeClr val="tx1"/>
                </a:solidFill>
              </a:ln>
            </p:spPr>
            <p:txBody>
              <a:bodyPr/>
              <a:lstStyle/>
              <a:p>
                <a:endParaRPr lang="en-GB" dirty="0"/>
              </a:p>
            </p:txBody>
          </p:sp>
        </p:grpSp>
      </p:grpSp>
      <p:sp>
        <p:nvSpPr>
          <p:cNvPr id="13" name="Rectangle 12">
            <a:extLst>
              <a:ext uri="{FF2B5EF4-FFF2-40B4-BE49-F238E27FC236}">
                <a16:creationId xmlns:a16="http://schemas.microsoft.com/office/drawing/2014/main" id="{05119DF8-D547-4448-DBA7-54729FE040AF}"/>
              </a:ext>
            </a:extLst>
          </p:cNvPr>
          <p:cNvSpPr/>
          <p:nvPr/>
        </p:nvSpPr>
        <p:spPr>
          <a:xfrm>
            <a:off x="3727783" y="227951"/>
            <a:ext cx="403289" cy="9906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71CF63DE-F050-5EC2-B010-5934417745CB}"/>
              </a:ext>
            </a:extLst>
          </p:cNvPr>
          <p:cNvSpPr/>
          <p:nvPr/>
        </p:nvSpPr>
        <p:spPr>
          <a:xfrm>
            <a:off x="7119085" y="20665"/>
            <a:ext cx="334066" cy="1024567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610B9530-35B0-C2C6-6CB9-FEE7E50B6E27}"/>
              </a:ext>
            </a:extLst>
          </p:cNvPr>
          <p:cNvSpPr/>
          <p:nvPr/>
        </p:nvSpPr>
        <p:spPr>
          <a:xfrm>
            <a:off x="0" y="0"/>
            <a:ext cx="765268" cy="1026633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40992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sp>
        <p:nvSpPr>
          <p:cNvPr id="2" name="TextBox 2"/>
          <p:cNvSpPr txBox="1"/>
          <p:nvPr/>
        </p:nvSpPr>
        <p:spPr>
          <a:xfrm>
            <a:off x="10210800" y="1638300"/>
            <a:ext cx="7467600" cy="788036"/>
          </a:xfrm>
          <a:prstGeom prst="rect">
            <a:avLst/>
          </a:prstGeom>
        </p:spPr>
        <p:txBody>
          <a:bodyPr wrap="square" lIns="0" tIns="0" rIns="0" bIns="0" rtlCol="0" anchor="t">
            <a:spAutoFit/>
          </a:bodyPr>
          <a:lstStyle/>
          <a:p>
            <a:pPr lvl="0">
              <a:lnSpc>
                <a:spcPts val="6719"/>
              </a:lnSpc>
              <a:spcBef>
                <a:spcPct val="0"/>
              </a:spcBef>
            </a:pPr>
            <a:r>
              <a:rPr lang="fr-FR" sz="4400">
                <a:solidFill>
                  <a:srgbClr val="FFFFFF"/>
                </a:solidFill>
                <a:latin typeface="Belleza"/>
              </a:rPr>
              <a:t>Introduction - À propos de moi</a:t>
            </a:r>
            <a:endParaRPr lang="en-US" sz="4400" u="none" dirty="0">
              <a:solidFill>
                <a:srgbClr val="FFFFFF"/>
              </a:solidFill>
              <a:latin typeface="Belleza"/>
            </a:endParaRPr>
          </a:p>
        </p:txBody>
      </p:sp>
      <p:sp>
        <p:nvSpPr>
          <p:cNvPr id="3" name="AutoShape 3"/>
          <p:cNvSpPr/>
          <p:nvPr/>
        </p:nvSpPr>
        <p:spPr>
          <a:xfrm rot="5387458">
            <a:off x="7614704" y="3172351"/>
            <a:ext cx="2610918" cy="0"/>
          </a:xfrm>
          <a:prstGeom prst="line">
            <a:avLst/>
          </a:prstGeom>
          <a:ln w="19050" cap="flat">
            <a:solidFill>
              <a:srgbClr val="FFFFFF"/>
            </a:solidFill>
            <a:prstDash val="solid"/>
            <a:headEnd type="none" w="sm" len="sm"/>
            <a:tailEnd type="none" w="sm" len="sm"/>
          </a:ln>
        </p:spPr>
        <p:txBody>
          <a:bodyPr/>
          <a:lstStyle/>
          <a:p>
            <a:endParaRPr lang="en-GB"/>
          </a:p>
        </p:txBody>
      </p:sp>
      <p:sp>
        <p:nvSpPr>
          <p:cNvPr id="4" name="Freeform 4"/>
          <p:cNvSpPr/>
          <p:nvPr/>
        </p:nvSpPr>
        <p:spPr>
          <a:xfrm>
            <a:off x="3200400" y="1866900"/>
            <a:ext cx="3105148" cy="6044715"/>
          </a:xfrm>
          <a:custGeom>
            <a:avLst/>
            <a:gdLst/>
            <a:ahLst/>
            <a:cxnLst/>
            <a:rect l="l" t="t" r="r" b="b"/>
            <a:pathLst>
              <a:path w="4140244" h="8411302">
                <a:moveTo>
                  <a:pt x="0" y="0"/>
                </a:moveTo>
                <a:lnTo>
                  <a:pt x="4140244" y="0"/>
                </a:lnTo>
                <a:lnTo>
                  <a:pt x="4140244" y="8411302"/>
                </a:lnTo>
                <a:lnTo>
                  <a:pt x="0" y="8411302"/>
                </a:lnTo>
                <a:lnTo>
                  <a:pt x="0" y="0"/>
                </a:lnTo>
                <a:close/>
              </a:path>
            </a:pathLst>
          </a:custGeom>
          <a:blipFill>
            <a:blip r:embed="rId2"/>
            <a:stretch>
              <a:fillRect/>
            </a:stretch>
          </a:blipFill>
        </p:spPr>
        <p:txBody>
          <a:bodyPr/>
          <a:lstStyle/>
          <a:p>
            <a:endParaRPr lang="en-GB"/>
          </a:p>
        </p:txBody>
      </p:sp>
      <p:sp>
        <p:nvSpPr>
          <p:cNvPr id="5" name="TextBox 5"/>
          <p:cNvSpPr txBox="1"/>
          <p:nvPr/>
        </p:nvSpPr>
        <p:spPr>
          <a:xfrm>
            <a:off x="10210799" y="3125898"/>
            <a:ext cx="6096319" cy="780983"/>
          </a:xfrm>
          <a:prstGeom prst="rect">
            <a:avLst/>
          </a:prstGeom>
        </p:spPr>
        <p:txBody>
          <a:bodyPr lIns="0" tIns="0" rIns="0" bIns="0" rtlCol="0" anchor="t">
            <a:spAutoFit/>
          </a:bodyPr>
          <a:lstStyle/>
          <a:p>
            <a:pPr lvl="0">
              <a:lnSpc>
                <a:spcPts val="3220"/>
              </a:lnSpc>
              <a:spcBef>
                <a:spcPct val="0"/>
              </a:spcBef>
            </a:pPr>
            <a:r>
              <a:rPr lang="fr-FR" sz="2300" dirty="0">
                <a:solidFill>
                  <a:srgbClr val="FFFFFF"/>
                </a:solidFill>
                <a:latin typeface="Lato Bold"/>
              </a:rPr>
              <a:t>Fier Anglais, Francophile Passionné, DG / GM hautement expérimenté, formé et commercial</a:t>
            </a:r>
            <a:endParaRPr lang="en-US" sz="2300" dirty="0">
              <a:solidFill>
                <a:srgbClr val="FFFFFF"/>
              </a:solidFill>
              <a:latin typeface="Lato Bold"/>
            </a:endParaRPr>
          </a:p>
        </p:txBody>
      </p:sp>
      <p:sp>
        <p:nvSpPr>
          <p:cNvPr id="6" name="TextBox 6"/>
          <p:cNvSpPr txBox="1"/>
          <p:nvPr/>
        </p:nvSpPr>
        <p:spPr>
          <a:xfrm>
            <a:off x="10210799" y="4591667"/>
            <a:ext cx="6934201" cy="4063741"/>
          </a:xfrm>
          <a:prstGeom prst="rect">
            <a:avLst/>
          </a:prstGeom>
        </p:spPr>
        <p:txBody>
          <a:bodyPr wrap="square" lIns="0" tIns="0" rIns="0" bIns="0" rtlCol="0" anchor="t">
            <a:spAutoFit/>
          </a:bodyPr>
          <a:lstStyle/>
          <a:p>
            <a:pPr>
              <a:lnSpc>
                <a:spcPts val="2860"/>
              </a:lnSpc>
            </a:pPr>
            <a:r>
              <a:rPr lang="fr-FR" sz="2200" dirty="0">
                <a:solidFill>
                  <a:srgbClr val="FFFFFF"/>
                </a:solidFill>
                <a:latin typeface="Belleza"/>
              </a:rPr>
              <a:t>En tant que directeur général intérimaire professionnel, mon objectif est de répondre à vos besoins, du redressement de l’entreprise à la transformation de l’organisation, de la diligence raisonnable au remplacement d’urgence, et, surtout, de fournir rapidement des résultats mesurables et efficaces.</a:t>
            </a:r>
            <a:br>
              <a:rPr lang="fr-FR" sz="2200" dirty="0">
                <a:solidFill>
                  <a:srgbClr val="FFFFFF"/>
                </a:solidFill>
                <a:latin typeface="Belleza"/>
              </a:rPr>
            </a:br>
            <a:r>
              <a:rPr lang="fr-FR" sz="2200" dirty="0">
                <a:solidFill>
                  <a:srgbClr val="FFFFFF"/>
                </a:solidFill>
                <a:latin typeface="Belleza"/>
              </a:rPr>
              <a:t>
28 ans d’expérience commerciale dirigée par les entreprises de  consommation au Royaume-Uni et dans l’UE, dont 7 en tant qu’intérimaire professionnel, je peux vous aider, vous et votre équipe, à réussir avec une approche équilibrée très efficace et empathique des affaires et du leadership</a:t>
            </a:r>
            <a:endParaRPr lang="en-US" sz="2200" dirty="0">
              <a:solidFill>
                <a:srgbClr val="FFFFFF"/>
              </a:solidFill>
              <a:latin typeface="Bellez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sp>
        <p:nvSpPr>
          <p:cNvPr id="2" name="TextBox 2"/>
          <p:cNvSpPr txBox="1"/>
          <p:nvPr/>
        </p:nvSpPr>
        <p:spPr>
          <a:xfrm>
            <a:off x="735087" y="2963160"/>
            <a:ext cx="5384219" cy="1110112"/>
          </a:xfrm>
          <a:prstGeom prst="rect">
            <a:avLst/>
          </a:prstGeom>
        </p:spPr>
        <p:txBody>
          <a:bodyPr wrap="square" lIns="0" tIns="0" rIns="0" bIns="0" rtlCol="0" anchor="t">
            <a:spAutoFit/>
          </a:bodyPr>
          <a:lstStyle/>
          <a:p>
            <a:pPr>
              <a:lnSpc>
                <a:spcPts val="4640"/>
              </a:lnSpc>
            </a:pPr>
            <a:r>
              <a:rPr lang="fr-FR" sz="2600" dirty="0">
                <a:solidFill>
                  <a:srgbClr val="FFFFFF"/>
                </a:solidFill>
                <a:latin typeface="Belleza"/>
              </a:rPr>
              <a:t>Apporter un changement positif à la fois à la vitesse et à l’échelle</a:t>
            </a:r>
            <a:endParaRPr lang="en-US" sz="2600" dirty="0">
              <a:solidFill>
                <a:srgbClr val="FFFFFF"/>
              </a:solidFill>
              <a:latin typeface="Belleza"/>
            </a:endParaRPr>
          </a:p>
        </p:txBody>
      </p:sp>
      <p:sp>
        <p:nvSpPr>
          <p:cNvPr id="3" name="AutoShape 3"/>
          <p:cNvSpPr/>
          <p:nvPr/>
        </p:nvSpPr>
        <p:spPr>
          <a:xfrm rot="5387458" flipV="1">
            <a:off x="7005038" y="5323647"/>
            <a:ext cx="4259901" cy="2480"/>
          </a:xfrm>
          <a:prstGeom prst="line">
            <a:avLst/>
          </a:prstGeom>
          <a:ln w="19050" cap="flat">
            <a:solidFill>
              <a:srgbClr val="FFFFFF"/>
            </a:solidFill>
            <a:prstDash val="solid"/>
            <a:headEnd type="none" w="sm" len="sm"/>
            <a:tailEnd type="none" w="sm" len="sm"/>
          </a:ln>
        </p:spPr>
        <p:txBody>
          <a:bodyPr/>
          <a:lstStyle/>
          <a:p>
            <a:endParaRPr lang="en-GB"/>
          </a:p>
        </p:txBody>
      </p:sp>
      <p:sp>
        <p:nvSpPr>
          <p:cNvPr id="4" name="Freeform 4"/>
          <p:cNvSpPr/>
          <p:nvPr/>
        </p:nvSpPr>
        <p:spPr>
          <a:xfrm>
            <a:off x="10668002" y="1412875"/>
            <a:ext cx="5635903" cy="7239000"/>
          </a:xfrm>
          <a:custGeom>
            <a:avLst/>
            <a:gdLst/>
            <a:ahLst/>
            <a:cxnLst/>
            <a:rect l="l" t="t" r="r" b="b"/>
            <a:pathLst>
              <a:path w="6393258" h="8229600">
                <a:moveTo>
                  <a:pt x="0" y="0"/>
                </a:moveTo>
                <a:lnTo>
                  <a:pt x="6393258" y="0"/>
                </a:lnTo>
                <a:lnTo>
                  <a:pt x="6393258" y="8229600"/>
                </a:lnTo>
                <a:lnTo>
                  <a:pt x="0" y="8229600"/>
                </a:lnTo>
                <a:lnTo>
                  <a:pt x="0" y="0"/>
                </a:lnTo>
                <a:close/>
              </a:path>
            </a:pathLst>
          </a:custGeom>
          <a:blipFill>
            <a:blip r:embed="rId3"/>
            <a:stretch>
              <a:fillRect r="-25887"/>
            </a:stretch>
          </a:blipFill>
        </p:spPr>
        <p:txBody>
          <a:bodyPr/>
          <a:lstStyle/>
          <a:p>
            <a:endParaRPr lang="en-GB"/>
          </a:p>
        </p:txBody>
      </p:sp>
      <p:sp>
        <p:nvSpPr>
          <p:cNvPr id="5" name="TextBox 5"/>
          <p:cNvSpPr txBox="1"/>
          <p:nvPr/>
        </p:nvSpPr>
        <p:spPr>
          <a:xfrm>
            <a:off x="735087" y="2083536"/>
            <a:ext cx="4204304" cy="575992"/>
          </a:xfrm>
          <a:prstGeom prst="rect">
            <a:avLst/>
          </a:prstGeom>
        </p:spPr>
        <p:txBody>
          <a:bodyPr lIns="0" tIns="0" rIns="0" bIns="0" rtlCol="0" anchor="t">
            <a:spAutoFit/>
          </a:bodyPr>
          <a:lstStyle/>
          <a:p>
            <a:pPr lvl="0">
              <a:lnSpc>
                <a:spcPts val="4899"/>
              </a:lnSpc>
              <a:spcBef>
                <a:spcPct val="0"/>
              </a:spcBef>
            </a:pPr>
            <a:r>
              <a:rPr lang="en-US" sz="3499" dirty="0">
                <a:solidFill>
                  <a:srgbClr val="FFFFFF"/>
                </a:solidFill>
                <a:latin typeface="Belleza"/>
              </a:rPr>
              <a:t>Raison d’être</a:t>
            </a:r>
          </a:p>
        </p:txBody>
      </p:sp>
      <p:sp>
        <p:nvSpPr>
          <p:cNvPr id="6" name="TextBox 6"/>
          <p:cNvSpPr txBox="1"/>
          <p:nvPr/>
        </p:nvSpPr>
        <p:spPr>
          <a:xfrm>
            <a:off x="735087" y="6008601"/>
            <a:ext cx="7826728" cy="2636171"/>
          </a:xfrm>
          <a:prstGeom prst="rect">
            <a:avLst/>
          </a:prstGeom>
        </p:spPr>
        <p:txBody>
          <a:bodyPr wrap="square" lIns="0" tIns="0" rIns="0" bIns="0" rtlCol="0" anchor="t">
            <a:spAutoFit/>
          </a:bodyPr>
          <a:lstStyle/>
          <a:p>
            <a:pPr lvl="0">
              <a:lnSpc>
                <a:spcPts val="4176"/>
              </a:lnSpc>
              <a:spcBef>
                <a:spcPct val="0"/>
              </a:spcBef>
            </a:pPr>
            <a:r>
              <a:rPr lang="fr-FR" sz="2600" dirty="0">
                <a:solidFill>
                  <a:srgbClr val="FFFFFF"/>
                </a:solidFill>
                <a:latin typeface="Belleza"/>
              </a:rPr>
              <a:t>Être un leader et un conseiller de niveau DG de transition apprécié et de confiance en France et au Royaume-Uni pour les PME, les ETI et les sociétés de capital-investissement qui ont besoin de solutions rapides, efficaces et mesurables à leurs défis et opportunités</a:t>
            </a:r>
            <a:endParaRPr lang="en-US" sz="2600" dirty="0">
              <a:solidFill>
                <a:srgbClr val="FFFFFF"/>
              </a:solidFill>
              <a:latin typeface="Belleza"/>
            </a:endParaRPr>
          </a:p>
        </p:txBody>
      </p:sp>
      <p:sp>
        <p:nvSpPr>
          <p:cNvPr id="7" name="TextBox 7"/>
          <p:cNvSpPr txBox="1"/>
          <p:nvPr/>
        </p:nvSpPr>
        <p:spPr>
          <a:xfrm>
            <a:off x="735087" y="5039478"/>
            <a:ext cx="4204304" cy="575992"/>
          </a:xfrm>
          <a:prstGeom prst="rect">
            <a:avLst/>
          </a:prstGeom>
        </p:spPr>
        <p:txBody>
          <a:bodyPr lIns="0" tIns="0" rIns="0" bIns="0" rtlCol="0" anchor="t">
            <a:spAutoFit/>
          </a:bodyPr>
          <a:lstStyle/>
          <a:p>
            <a:pPr marL="0" lvl="0" indent="0" algn="l">
              <a:lnSpc>
                <a:spcPts val="4899"/>
              </a:lnSpc>
              <a:spcBef>
                <a:spcPct val="0"/>
              </a:spcBef>
            </a:pPr>
            <a:r>
              <a:rPr lang="en-US" sz="3499" dirty="0">
                <a:solidFill>
                  <a:srgbClr val="FFFFFF"/>
                </a:solidFill>
                <a:latin typeface="Belleza"/>
              </a:rPr>
              <a:t>Mission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sp>
        <p:nvSpPr>
          <p:cNvPr id="2" name="Freeform 2"/>
          <p:cNvSpPr/>
          <p:nvPr/>
        </p:nvSpPr>
        <p:spPr>
          <a:xfrm>
            <a:off x="8534400" y="2274922"/>
            <a:ext cx="9204256" cy="6711537"/>
          </a:xfrm>
          <a:custGeom>
            <a:avLst/>
            <a:gdLst/>
            <a:ahLst/>
            <a:cxnLst/>
            <a:rect l="l" t="t" r="r" b="b"/>
            <a:pathLst>
              <a:path w="9204256" h="6301168">
                <a:moveTo>
                  <a:pt x="0" y="0"/>
                </a:moveTo>
                <a:lnTo>
                  <a:pt x="9204257" y="0"/>
                </a:lnTo>
                <a:lnTo>
                  <a:pt x="9204257" y="6301168"/>
                </a:lnTo>
                <a:lnTo>
                  <a:pt x="0" y="6301168"/>
                </a:lnTo>
                <a:lnTo>
                  <a:pt x="0" y="0"/>
                </a:lnTo>
                <a:close/>
              </a:path>
            </a:pathLst>
          </a:custGeom>
          <a:blipFill>
            <a:blip r:embed="rId2"/>
            <a:stretch>
              <a:fillRect l="-1319" r="-1319"/>
            </a:stretch>
          </a:blipFill>
        </p:spPr>
        <p:txBody>
          <a:bodyPr/>
          <a:lstStyle/>
          <a:p>
            <a:endParaRPr lang="en-GB"/>
          </a:p>
        </p:txBody>
      </p:sp>
      <p:sp>
        <p:nvSpPr>
          <p:cNvPr id="3" name="TextBox 3"/>
          <p:cNvSpPr txBox="1"/>
          <p:nvPr/>
        </p:nvSpPr>
        <p:spPr>
          <a:xfrm>
            <a:off x="1384943" y="2191530"/>
            <a:ext cx="6620452" cy="719709"/>
          </a:xfrm>
          <a:prstGeom prst="rect">
            <a:avLst/>
          </a:prstGeom>
        </p:spPr>
        <p:txBody>
          <a:bodyPr lIns="0" tIns="0" rIns="0" bIns="0" rtlCol="0" anchor="t">
            <a:spAutoFit/>
          </a:bodyPr>
          <a:lstStyle/>
          <a:p>
            <a:pPr lvl="0">
              <a:lnSpc>
                <a:spcPts val="5567"/>
              </a:lnSpc>
              <a:spcBef>
                <a:spcPct val="0"/>
              </a:spcBef>
            </a:pPr>
            <a:r>
              <a:rPr lang="en-US" sz="4800" b="1" dirty="0" err="1">
                <a:solidFill>
                  <a:srgbClr val="FFFFFF"/>
                </a:solidFill>
                <a:latin typeface="Belleza"/>
              </a:rPr>
              <a:t>L’opportunité</a:t>
            </a:r>
            <a:endParaRPr lang="en-US" sz="4800" b="1" u="none" dirty="0">
              <a:solidFill>
                <a:srgbClr val="FFFFFF"/>
              </a:solidFill>
              <a:latin typeface="Belleza"/>
            </a:endParaRPr>
          </a:p>
        </p:txBody>
      </p:sp>
      <p:sp>
        <p:nvSpPr>
          <p:cNvPr id="4" name="TextBox 4"/>
          <p:cNvSpPr txBox="1"/>
          <p:nvPr/>
        </p:nvSpPr>
        <p:spPr>
          <a:xfrm>
            <a:off x="1384943" y="3236151"/>
            <a:ext cx="6620452" cy="1616661"/>
          </a:xfrm>
          <a:prstGeom prst="rect">
            <a:avLst/>
          </a:prstGeom>
        </p:spPr>
        <p:txBody>
          <a:bodyPr lIns="0" tIns="0" rIns="0" bIns="0" rtlCol="0" anchor="t">
            <a:spAutoFit/>
          </a:bodyPr>
          <a:lstStyle/>
          <a:p>
            <a:pPr lvl="0">
              <a:lnSpc>
                <a:spcPts val="3220"/>
              </a:lnSpc>
              <a:spcBef>
                <a:spcPct val="0"/>
              </a:spcBef>
            </a:pPr>
            <a:r>
              <a:rPr lang="fr-FR" sz="2600" b="1" dirty="0">
                <a:solidFill>
                  <a:srgbClr val="FFFFFF"/>
                </a:solidFill>
                <a:latin typeface="Belleza"/>
              </a:rPr>
              <a:t>Dans un cycle de croissance faible, plein d’incertitude géopolitique et économique, l’expérience et les conseils calmes, positifs et pragmatiques comptent</a:t>
            </a:r>
            <a:endParaRPr lang="en-US" sz="2600" b="1" dirty="0">
              <a:solidFill>
                <a:srgbClr val="FFFFFF"/>
              </a:solidFill>
              <a:latin typeface="Belleza"/>
            </a:endParaRPr>
          </a:p>
        </p:txBody>
      </p:sp>
      <p:sp>
        <p:nvSpPr>
          <p:cNvPr id="5" name="TextBox 5"/>
          <p:cNvSpPr txBox="1"/>
          <p:nvPr/>
        </p:nvSpPr>
        <p:spPr>
          <a:xfrm>
            <a:off x="1414946" y="5177725"/>
            <a:ext cx="6194722" cy="3808735"/>
          </a:xfrm>
          <a:prstGeom prst="rect">
            <a:avLst/>
          </a:prstGeom>
        </p:spPr>
        <p:txBody>
          <a:bodyPr wrap="square" lIns="0" tIns="0" rIns="0" bIns="0" rtlCol="0" anchor="t">
            <a:spAutoFit/>
          </a:bodyPr>
          <a:lstStyle/>
          <a:p>
            <a:pPr>
              <a:lnSpc>
                <a:spcPts val="2730"/>
              </a:lnSpc>
            </a:pPr>
            <a:r>
              <a:rPr lang="fr-FR" sz="2400" dirty="0">
                <a:solidFill>
                  <a:srgbClr val="FFFFFF"/>
                </a:solidFill>
                <a:latin typeface="Belleza"/>
              </a:rPr>
              <a:t>En période compliquée, pleine de changements rapides et de défis constants, trouver le soutien que vous voulez apporter clarté et stabilité, énergie et efficacité, peut être difficile</a:t>
            </a:r>
            <a:br>
              <a:rPr lang="fr-FR" sz="2400" dirty="0">
                <a:solidFill>
                  <a:srgbClr val="FFFFFF"/>
                </a:solidFill>
                <a:latin typeface="Belleza"/>
              </a:rPr>
            </a:br>
            <a:r>
              <a:rPr lang="fr-FR" sz="2400" dirty="0">
                <a:solidFill>
                  <a:srgbClr val="FFFFFF"/>
                </a:solidFill>
                <a:latin typeface="Belleza"/>
              </a:rPr>
              <a:t>
De même, si vous avez confiance dans le potentiel de votre proposition, mais que vous avez du mal à grandir et à développer votre organisation afin de passer au niveau supérieur, alors un intérimaire professionnel et expérimenté peut ajouter de la valeur et acheter le temps dont vous avez besoin</a:t>
            </a:r>
            <a:endParaRPr lang="en-US" sz="2400" dirty="0">
              <a:solidFill>
                <a:srgbClr val="FFFFFF"/>
              </a:solidFill>
              <a:latin typeface="Belleza"/>
            </a:endParaRPr>
          </a:p>
        </p:txBody>
      </p:sp>
      <p:sp>
        <p:nvSpPr>
          <p:cNvPr id="6" name="AutoShape 14">
            <a:extLst>
              <a:ext uri="{FF2B5EF4-FFF2-40B4-BE49-F238E27FC236}">
                <a16:creationId xmlns:a16="http://schemas.microsoft.com/office/drawing/2014/main" id="{23618D67-92C9-C3EA-2E38-C99D9217F025}"/>
              </a:ext>
            </a:extLst>
          </p:cNvPr>
          <p:cNvSpPr/>
          <p:nvPr/>
        </p:nvSpPr>
        <p:spPr>
          <a:xfrm rot="5387458">
            <a:off x="6695173" y="5405319"/>
            <a:ext cx="2610918" cy="0"/>
          </a:xfrm>
          <a:prstGeom prst="line">
            <a:avLst/>
          </a:prstGeom>
          <a:ln w="19050" cap="flat">
            <a:solidFill>
              <a:srgbClr val="FFFFFF"/>
            </a:solidFill>
            <a:prstDash val="solid"/>
            <a:headEnd type="none" w="sm" len="sm"/>
            <a:tailEnd type="none" w="sm" len="sm"/>
          </a:ln>
        </p:spPr>
        <p:txBody>
          <a:bodyPr/>
          <a:lstStyle/>
          <a:p>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sp>
        <p:nvSpPr>
          <p:cNvPr id="5" name="TextBox 5"/>
          <p:cNvSpPr txBox="1"/>
          <p:nvPr/>
        </p:nvSpPr>
        <p:spPr>
          <a:xfrm>
            <a:off x="454679" y="5710356"/>
            <a:ext cx="3652296" cy="786947"/>
          </a:xfrm>
          <a:prstGeom prst="rect">
            <a:avLst/>
          </a:prstGeom>
        </p:spPr>
        <p:txBody>
          <a:bodyPr wrap="square" lIns="0" tIns="0" rIns="0" bIns="0" rtlCol="0" anchor="t">
            <a:spAutoFit/>
          </a:bodyPr>
          <a:lstStyle/>
          <a:p>
            <a:pPr lvl="0">
              <a:lnSpc>
                <a:spcPts val="3220"/>
              </a:lnSpc>
              <a:spcBef>
                <a:spcPct val="0"/>
              </a:spcBef>
            </a:pPr>
            <a:r>
              <a:rPr lang="en-US" sz="2300" b="1" dirty="0" err="1">
                <a:solidFill>
                  <a:srgbClr val="FFFFFF"/>
                </a:solidFill>
                <a:latin typeface="Belleza" panose="020B0604020202020204" charset="0"/>
              </a:rPr>
              <a:t>Redressement</a:t>
            </a:r>
            <a:r>
              <a:rPr lang="en-US" sz="2300" b="1" dirty="0">
                <a:solidFill>
                  <a:srgbClr val="FFFFFF"/>
                </a:solidFill>
                <a:latin typeface="Belleza" panose="020B0604020202020204" charset="0"/>
              </a:rPr>
              <a:t>, Transformation </a:t>
            </a:r>
          </a:p>
          <a:p>
            <a:pPr lvl="0">
              <a:lnSpc>
                <a:spcPts val="3220"/>
              </a:lnSpc>
              <a:spcBef>
                <a:spcPct val="0"/>
              </a:spcBef>
            </a:pPr>
            <a:r>
              <a:rPr lang="en-US" sz="2300" b="1" dirty="0">
                <a:solidFill>
                  <a:srgbClr val="FFFFFF"/>
                </a:solidFill>
                <a:latin typeface="Belleza" panose="020B0604020202020204" charset="0"/>
              </a:rPr>
              <a:t>et </a:t>
            </a:r>
            <a:r>
              <a:rPr lang="en-US" sz="2300" b="1" dirty="0" err="1">
                <a:solidFill>
                  <a:srgbClr val="FFFFFF"/>
                </a:solidFill>
                <a:latin typeface="Belleza" panose="020B0604020202020204" charset="0"/>
              </a:rPr>
              <a:t>Optimisation</a:t>
            </a:r>
            <a:endParaRPr lang="en-US" sz="2300" b="1" u="none" dirty="0">
              <a:solidFill>
                <a:srgbClr val="FFFFFF"/>
              </a:solidFill>
              <a:latin typeface="Belleza" panose="020B0604020202020204" charset="0"/>
            </a:endParaRPr>
          </a:p>
        </p:txBody>
      </p:sp>
      <p:sp>
        <p:nvSpPr>
          <p:cNvPr id="6" name="TextBox 6"/>
          <p:cNvSpPr txBox="1"/>
          <p:nvPr/>
        </p:nvSpPr>
        <p:spPr>
          <a:xfrm>
            <a:off x="485756" y="6931450"/>
            <a:ext cx="3311428" cy="1579728"/>
          </a:xfrm>
          <a:prstGeom prst="rect">
            <a:avLst/>
          </a:prstGeom>
        </p:spPr>
        <p:txBody>
          <a:bodyPr wrap="square" lIns="0" tIns="0" rIns="0" bIns="0" rtlCol="0" anchor="t">
            <a:spAutoFit/>
          </a:bodyPr>
          <a:lstStyle/>
          <a:p>
            <a:pPr lvl="0">
              <a:lnSpc>
                <a:spcPts val="2470"/>
              </a:lnSpc>
              <a:spcBef>
                <a:spcPct val="0"/>
              </a:spcBef>
            </a:pPr>
            <a:r>
              <a:rPr lang="fr-FR" sz="1900" dirty="0">
                <a:solidFill>
                  <a:srgbClr val="FFFFFF"/>
                </a:solidFill>
                <a:latin typeface="Belleza" panose="020B0604020202020204" charset="0"/>
              </a:rPr>
              <a:t>Expérience éprouvée à long terme de l’un ou de l’ensemble de ces services pour stimuler la croissance de l’entreprise et / ou </a:t>
            </a:r>
          </a:p>
          <a:p>
            <a:pPr lvl="0">
              <a:lnSpc>
                <a:spcPts val="2470"/>
              </a:lnSpc>
              <a:spcBef>
                <a:spcPct val="0"/>
              </a:spcBef>
            </a:pPr>
            <a:r>
              <a:rPr lang="fr-FR" sz="1900" dirty="0">
                <a:solidFill>
                  <a:srgbClr val="FFFFFF"/>
                </a:solidFill>
                <a:latin typeface="Belleza" panose="020B0604020202020204" charset="0"/>
              </a:rPr>
              <a:t>le développement organisationnel</a:t>
            </a:r>
            <a:endParaRPr lang="en-US" sz="1900" u="none" dirty="0">
              <a:solidFill>
                <a:srgbClr val="FFFFFF"/>
              </a:solidFill>
              <a:latin typeface="Belleza" panose="020B0604020202020204" charset="0"/>
            </a:endParaRPr>
          </a:p>
        </p:txBody>
      </p:sp>
      <p:sp>
        <p:nvSpPr>
          <p:cNvPr id="10" name="TextBox 10"/>
          <p:cNvSpPr txBox="1"/>
          <p:nvPr/>
        </p:nvSpPr>
        <p:spPr>
          <a:xfrm>
            <a:off x="4281606" y="5710356"/>
            <a:ext cx="3143263" cy="376578"/>
          </a:xfrm>
          <a:prstGeom prst="rect">
            <a:avLst/>
          </a:prstGeom>
        </p:spPr>
        <p:txBody>
          <a:bodyPr lIns="0" tIns="0" rIns="0" bIns="0" rtlCol="0" anchor="t">
            <a:spAutoFit/>
          </a:bodyPr>
          <a:lstStyle/>
          <a:p>
            <a:pPr marL="0" lvl="0" indent="0" algn="l">
              <a:lnSpc>
                <a:spcPts val="3220"/>
              </a:lnSpc>
              <a:spcBef>
                <a:spcPct val="0"/>
              </a:spcBef>
            </a:pPr>
            <a:r>
              <a:rPr lang="en-US" sz="2300" b="1" dirty="0">
                <a:solidFill>
                  <a:srgbClr val="FFFFFF"/>
                </a:solidFill>
                <a:latin typeface="Belleza" panose="020B0604020202020204" charset="0"/>
              </a:rPr>
              <a:t>Diligence </a:t>
            </a:r>
            <a:r>
              <a:rPr lang="en-US" sz="2300" b="1" dirty="0" err="1">
                <a:solidFill>
                  <a:srgbClr val="FFFFFF"/>
                </a:solidFill>
                <a:latin typeface="Belleza" panose="020B0604020202020204" charset="0"/>
              </a:rPr>
              <a:t>Raisonnable</a:t>
            </a:r>
            <a:endParaRPr lang="en-US" sz="2300" b="1" u="none" dirty="0">
              <a:solidFill>
                <a:srgbClr val="FFFFFF"/>
              </a:solidFill>
              <a:latin typeface="Belleza" panose="020B0604020202020204" charset="0"/>
            </a:endParaRPr>
          </a:p>
        </p:txBody>
      </p:sp>
      <p:sp>
        <p:nvSpPr>
          <p:cNvPr id="11" name="TextBox 11"/>
          <p:cNvSpPr txBox="1"/>
          <p:nvPr/>
        </p:nvSpPr>
        <p:spPr>
          <a:xfrm>
            <a:off x="4281606" y="6931450"/>
            <a:ext cx="3140073" cy="2541530"/>
          </a:xfrm>
          <a:prstGeom prst="rect">
            <a:avLst/>
          </a:prstGeom>
        </p:spPr>
        <p:txBody>
          <a:bodyPr wrap="square" lIns="0" tIns="0" rIns="0" bIns="0" rtlCol="0" anchor="t">
            <a:spAutoFit/>
          </a:bodyPr>
          <a:lstStyle/>
          <a:p>
            <a:pPr lvl="0">
              <a:lnSpc>
                <a:spcPts val="2470"/>
              </a:lnSpc>
              <a:spcBef>
                <a:spcPct val="0"/>
              </a:spcBef>
            </a:pPr>
            <a:r>
              <a:rPr lang="fr-FR" sz="1900">
                <a:solidFill>
                  <a:srgbClr val="FFFFFF"/>
                </a:solidFill>
                <a:latin typeface="Belleza" panose="020B0604020202020204" charset="0"/>
              </a:rPr>
              <a:t>Que ce soit pour la vente, l’acquisition ou l’intégration d’une entreprise, capable de fournir une direction et une gestion de projet complètes, ou une expertise fonctionnelle pour des éléments spécifiques du processus</a:t>
            </a:r>
            <a:endParaRPr lang="en-US" sz="1900" u="none" dirty="0">
              <a:solidFill>
                <a:srgbClr val="FFFFFF"/>
              </a:solidFill>
              <a:latin typeface="Belleza" panose="020B0604020202020204" charset="0"/>
            </a:endParaRPr>
          </a:p>
        </p:txBody>
      </p:sp>
      <p:sp>
        <p:nvSpPr>
          <p:cNvPr id="15" name="TextBox 15"/>
          <p:cNvSpPr txBox="1"/>
          <p:nvPr/>
        </p:nvSpPr>
        <p:spPr>
          <a:xfrm>
            <a:off x="7774132" y="5673872"/>
            <a:ext cx="3143263" cy="786947"/>
          </a:xfrm>
          <a:prstGeom prst="rect">
            <a:avLst/>
          </a:prstGeom>
        </p:spPr>
        <p:txBody>
          <a:bodyPr lIns="0" tIns="0" rIns="0" bIns="0" rtlCol="0" anchor="t">
            <a:spAutoFit/>
          </a:bodyPr>
          <a:lstStyle/>
          <a:p>
            <a:pPr lvl="0">
              <a:lnSpc>
                <a:spcPts val="3220"/>
              </a:lnSpc>
              <a:spcBef>
                <a:spcPct val="0"/>
              </a:spcBef>
            </a:pPr>
            <a:r>
              <a:rPr lang="en-US" sz="2300" b="1" dirty="0" err="1">
                <a:solidFill>
                  <a:srgbClr val="FFFFFF"/>
                </a:solidFill>
                <a:latin typeface="Belleza" panose="020B0604020202020204" charset="0"/>
              </a:rPr>
              <a:t>Stratégie</a:t>
            </a:r>
            <a:r>
              <a:rPr lang="en-US" sz="2300" b="1" dirty="0">
                <a:solidFill>
                  <a:srgbClr val="FFFFFF"/>
                </a:solidFill>
                <a:latin typeface="Belleza" panose="020B0604020202020204" charset="0"/>
              </a:rPr>
              <a:t> Commerciale 
&amp; Livraison</a:t>
            </a:r>
            <a:endParaRPr lang="en-US" sz="2300" b="1" u="none" dirty="0">
              <a:solidFill>
                <a:srgbClr val="FFFFFF"/>
              </a:solidFill>
              <a:latin typeface="Belleza" panose="020B0604020202020204" charset="0"/>
            </a:endParaRPr>
          </a:p>
        </p:txBody>
      </p:sp>
      <p:sp>
        <p:nvSpPr>
          <p:cNvPr id="16" name="TextBox 16"/>
          <p:cNvSpPr txBox="1"/>
          <p:nvPr/>
        </p:nvSpPr>
        <p:spPr>
          <a:xfrm>
            <a:off x="7739261" y="6906929"/>
            <a:ext cx="3311428" cy="2220929"/>
          </a:xfrm>
          <a:prstGeom prst="rect">
            <a:avLst/>
          </a:prstGeom>
        </p:spPr>
        <p:txBody>
          <a:bodyPr wrap="square" lIns="0" tIns="0" rIns="0" bIns="0" rtlCol="0" anchor="t">
            <a:spAutoFit/>
          </a:bodyPr>
          <a:lstStyle/>
          <a:p>
            <a:pPr lvl="0">
              <a:lnSpc>
                <a:spcPts val="2470"/>
              </a:lnSpc>
              <a:spcBef>
                <a:spcPct val="0"/>
              </a:spcBef>
            </a:pPr>
            <a:r>
              <a:rPr lang="fr-FR" sz="1900" dirty="0">
                <a:solidFill>
                  <a:srgbClr val="FFFFFF"/>
                </a:solidFill>
                <a:latin typeface="Belleza" panose="020B0604020202020204" charset="0"/>
              </a:rPr>
              <a:t>Susciter et diriger le changement, examiner un projet plus large, soutenir la direction actuelle en tirant parti de 21 ans d’expérience commerciale de haut niveau, dont 7 par intérim, pour vous aider à grandir</a:t>
            </a:r>
            <a:endParaRPr lang="en-US" sz="1900" u="none" dirty="0">
              <a:solidFill>
                <a:srgbClr val="FFFFFF"/>
              </a:solidFill>
              <a:latin typeface="Belleza" panose="020B0604020202020204" charset="0"/>
            </a:endParaRPr>
          </a:p>
        </p:txBody>
      </p:sp>
      <p:sp>
        <p:nvSpPr>
          <p:cNvPr id="20" name="TextBox 20"/>
          <p:cNvSpPr txBox="1"/>
          <p:nvPr/>
        </p:nvSpPr>
        <p:spPr>
          <a:xfrm>
            <a:off x="11363354" y="5697679"/>
            <a:ext cx="3143263" cy="389255"/>
          </a:xfrm>
          <a:prstGeom prst="rect">
            <a:avLst/>
          </a:prstGeom>
        </p:spPr>
        <p:txBody>
          <a:bodyPr lIns="0" tIns="0" rIns="0" bIns="0" rtlCol="0" anchor="t">
            <a:spAutoFit/>
          </a:bodyPr>
          <a:lstStyle/>
          <a:p>
            <a:pPr lvl="0">
              <a:lnSpc>
                <a:spcPts val="3220"/>
              </a:lnSpc>
              <a:spcBef>
                <a:spcPct val="0"/>
              </a:spcBef>
            </a:pPr>
            <a:r>
              <a:rPr lang="en-US" sz="2300" b="1" dirty="0">
                <a:solidFill>
                  <a:srgbClr val="FFFFFF"/>
                </a:solidFill>
                <a:latin typeface="Belleza" panose="020B0604020202020204" charset="0"/>
              </a:rPr>
              <a:t>Leadership et Coaching</a:t>
            </a:r>
            <a:endParaRPr lang="en-US" sz="2300" b="1" u="none" dirty="0">
              <a:solidFill>
                <a:srgbClr val="FFFFFF"/>
              </a:solidFill>
              <a:latin typeface="Belleza" panose="020B0604020202020204" charset="0"/>
            </a:endParaRPr>
          </a:p>
        </p:txBody>
      </p:sp>
      <p:sp>
        <p:nvSpPr>
          <p:cNvPr id="21" name="TextBox 21"/>
          <p:cNvSpPr txBox="1"/>
          <p:nvPr/>
        </p:nvSpPr>
        <p:spPr>
          <a:xfrm>
            <a:off x="11379157" y="6923201"/>
            <a:ext cx="3111659" cy="2541530"/>
          </a:xfrm>
          <a:prstGeom prst="rect">
            <a:avLst/>
          </a:prstGeom>
        </p:spPr>
        <p:txBody>
          <a:bodyPr wrap="square" lIns="0" tIns="0" rIns="0" bIns="0" rtlCol="0" anchor="t">
            <a:spAutoFit/>
          </a:bodyPr>
          <a:lstStyle/>
          <a:p>
            <a:pPr lvl="0">
              <a:lnSpc>
                <a:spcPts val="2470"/>
              </a:lnSpc>
              <a:spcBef>
                <a:spcPct val="0"/>
              </a:spcBef>
            </a:pPr>
            <a:r>
              <a:rPr lang="fr-FR" sz="1900">
                <a:solidFill>
                  <a:srgbClr val="FFFFFF"/>
                </a:solidFill>
                <a:latin typeface="Belleza" panose="020B0604020202020204" charset="0"/>
              </a:rPr>
              <a:t>Que ce soit dans le cadre d’un redressement et d’une transformation de l’entreprise, ou en fournissant un soutien spécifique et personnalisé à toutes les fonctions, ou pour les chefs d’équipe, via une approche équilibrée du leadership</a:t>
            </a:r>
            <a:endParaRPr lang="en-US" sz="1900" u="none" dirty="0">
              <a:solidFill>
                <a:srgbClr val="FFFFFF"/>
              </a:solidFill>
              <a:latin typeface="Belleza" panose="020B0604020202020204" charset="0"/>
            </a:endParaRPr>
          </a:p>
        </p:txBody>
      </p:sp>
      <p:sp>
        <p:nvSpPr>
          <p:cNvPr id="22" name="TextBox 22"/>
          <p:cNvSpPr txBox="1"/>
          <p:nvPr/>
        </p:nvSpPr>
        <p:spPr>
          <a:xfrm>
            <a:off x="2819400" y="949604"/>
            <a:ext cx="12217092" cy="788036"/>
          </a:xfrm>
          <a:prstGeom prst="rect">
            <a:avLst/>
          </a:prstGeom>
        </p:spPr>
        <p:txBody>
          <a:bodyPr lIns="0" tIns="0" rIns="0" bIns="0" rtlCol="0" anchor="t">
            <a:spAutoFit/>
          </a:bodyPr>
          <a:lstStyle/>
          <a:p>
            <a:pPr marL="0" lvl="0" indent="0" algn="ctr">
              <a:lnSpc>
                <a:spcPts val="6719"/>
              </a:lnSpc>
              <a:spcBef>
                <a:spcPct val="0"/>
              </a:spcBef>
            </a:pPr>
            <a:r>
              <a:rPr lang="en-US" sz="4800" b="1" dirty="0">
                <a:solidFill>
                  <a:srgbClr val="FFFFFF"/>
                </a:solidFill>
                <a:latin typeface="Belleza"/>
              </a:rPr>
              <a:t>Services</a:t>
            </a:r>
          </a:p>
        </p:txBody>
      </p:sp>
      <p:sp>
        <p:nvSpPr>
          <p:cNvPr id="23" name="TextBox 20">
            <a:extLst>
              <a:ext uri="{FF2B5EF4-FFF2-40B4-BE49-F238E27FC236}">
                <a16:creationId xmlns:a16="http://schemas.microsoft.com/office/drawing/2014/main" id="{956562D9-98F2-A62C-C813-6661EB680EA3}"/>
              </a:ext>
            </a:extLst>
          </p:cNvPr>
          <p:cNvSpPr txBox="1"/>
          <p:nvPr/>
        </p:nvSpPr>
        <p:spPr>
          <a:xfrm>
            <a:off x="14806636" y="5710356"/>
            <a:ext cx="3143263" cy="376578"/>
          </a:xfrm>
          <a:prstGeom prst="rect">
            <a:avLst/>
          </a:prstGeom>
        </p:spPr>
        <p:txBody>
          <a:bodyPr lIns="0" tIns="0" rIns="0" bIns="0" rtlCol="0" anchor="t">
            <a:spAutoFit/>
          </a:bodyPr>
          <a:lstStyle/>
          <a:p>
            <a:pPr lvl="0">
              <a:lnSpc>
                <a:spcPts val="3220"/>
              </a:lnSpc>
              <a:spcBef>
                <a:spcPct val="0"/>
              </a:spcBef>
            </a:pPr>
            <a:r>
              <a:rPr lang="en-US" sz="2300" b="1" dirty="0">
                <a:solidFill>
                  <a:srgbClr val="FFFFFF"/>
                </a:solidFill>
                <a:latin typeface="Belleza" panose="020B0604020202020204" charset="0"/>
              </a:rPr>
              <a:t>En Cas </a:t>
            </a:r>
            <a:r>
              <a:rPr lang="en-US" sz="2300" b="1" dirty="0" err="1">
                <a:solidFill>
                  <a:srgbClr val="FFFFFF"/>
                </a:solidFill>
                <a:latin typeface="Belleza" panose="020B0604020202020204" charset="0"/>
              </a:rPr>
              <a:t>d’Urgence</a:t>
            </a:r>
            <a:endParaRPr lang="en-US" sz="2300" b="1" u="none" dirty="0">
              <a:solidFill>
                <a:srgbClr val="FFFFFF"/>
              </a:solidFill>
              <a:latin typeface="Belleza" panose="020B0604020202020204" charset="0"/>
            </a:endParaRPr>
          </a:p>
        </p:txBody>
      </p:sp>
      <p:sp>
        <p:nvSpPr>
          <p:cNvPr id="27" name="TextBox 21">
            <a:extLst>
              <a:ext uri="{FF2B5EF4-FFF2-40B4-BE49-F238E27FC236}">
                <a16:creationId xmlns:a16="http://schemas.microsoft.com/office/drawing/2014/main" id="{F6B964FF-6B48-81CD-CE84-F85002D7A945}"/>
              </a:ext>
            </a:extLst>
          </p:cNvPr>
          <p:cNvSpPr txBox="1"/>
          <p:nvPr/>
        </p:nvSpPr>
        <p:spPr>
          <a:xfrm>
            <a:off x="14762405" y="6931450"/>
            <a:ext cx="2992194" cy="1900328"/>
          </a:xfrm>
          <a:prstGeom prst="rect">
            <a:avLst/>
          </a:prstGeom>
        </p:spPr>
        <p:txBody>
          <a:bodyPr wrap="square" lIns="0" tIns="0" rIns="0" bIns="0" rtlCol="0" anchor="t">
            <a:spAutoFit/>
          </a:bodyPr>
          <a:lstStyle/>
          <a:p>
            <a:pPr lvl="0">
              <a:lnSpc>
                <a:spcPts val="2470"/>
              </a:lnSpc>
              <a:spcBef>
                <a:spcPct val="0"/>
              </a:spcBef>
            </a:pPr>
            <a:r>
              <a:rPr lang="fr-FR" sz="1900">
                <a:solidFill>
                  <a:srgbClr val="FFFFFF"/>
                </a:solidFill>
                <a:latin typeface="Belleza" panose="020B0604020202020204" charset="0"/>
              </a:rPr>
              <a:t>Pour ce départ ou événement soudain, planifié ou imprévu, lorsque vous avez besoin d’un soutien expérimenté, calme et pragmatique de la direction, rapide</a:t>
            </a:r>
            <a:endParaRPr lang="en-US" sz="1900" u="none" dirty="0">
              <a:solidFill>
                <a:srgbClr val="FFFFFF"/>
              </a:solidFill>
              <a:latin typeface="Belleza" panose="020B0604020202020204" charset="0"/>
            </a:endParaRPr>
          </a:p>
        </p:txBody>
      </p:sp>
      <p:pic>
        <p:nvPicPr>
          <p:cNvPr id="28" name="Picture 27">
            <a:extLst>
              <a:ext uri="{FF2B5EF4-FFF2-40B4-BE49-F238E27FC236}">
                <a16:creationId xmlns:a16="http://schemas.microsoft.com/office/drawing/2014/main" id="{FF099FAB-867B-0EF1-E78D-E69352D4FD33}"/>
              </a:ext>
            </a:extLst>
          </p:cNvPr>
          <p:cNvPicPr>
            <a:picLocks noChangeAspect="1"/>
          </p:cNvPicPr>
          <p:nvPr/>
        </p:nvPicPr>
        <p:blipFill>
          <a:blip r:embed="rId3"/>
          <a:stretch>
            <a:fillRect/>
          </a:stretch>
        </p:blipFill>
        <p:spPr>
          <a:xfrm>
            <a:off x="485756" y="2662828"/>
            <a:ext cx="2857500" cy="2480672"/>
          </a:xfrm>
          <a:prstGeom prst="rect">
            <a:avLst/>
          </a:prstGeom>
        </p:spPr>
      </p:pic>
      <p:pic>
        <p:nvPicPr>
          <p:cNvPr id="29" name="Picture 28">
            <a:extLst>
              <a:ext uri="{FF2B5EF4-FFF2-40B4-BE49-F238E27FC236}">
                <a16:creationId xmlns:a16="http://schemas.microsoft.com/office/drawing/2014/main" id="{F44A6A70-494C-7EE9-B981-CB74E5659E48}"/>
              </a:ext>
            </a:extLst>
          </p:cNvPr>
          <p:cNvPicPr>
            <a:picLocks noChangeAspect="1"/>
          </p:cNvPicPr>
          <p:nvPr/>
        </p:nvPicPr>
        <p:blipFill>
          <a:blip r:embed="rId4"/>
          <a:stretch>
            <a:fillRect/>
          </a:stretch>
        </p:blipFill>
        <p:spPr>
          <a:xfrm>
            <a:off x="4305773" y="2732781"/>
            <a:ext cx="2619375" cy="2480672"/>
          </a:xfrm>
          <a:prstGeom prst="rect">
            <a:avLst/>
          </a:prstGeom>
        </p:spPr>
      </p:pic>
      <p:pic>
        <p:nvPicPr>
          <p:cNvPr id="30" name="Picture 29">
            <a:extLst>
              <a:ext uri="{FF2B5EF4-FFF2-40B4-BE49-F238E27FC236}">
                <a16:creationId xmlns:a16="http://schemas.microsoft.com/office/drawing/2014/main" id="{3F0A634E-59FB-BF77-F58C-497D7F154BFB}"/>
              </a:ext>
            </a:extLst>
          </p:cNvPr>
          <p:cNvPicPr>
            <a:picLocks noChangeAspect="1"/>
          </p:cNvPicPr>
          <p:nvPr/>
        </p:nvPicPr>
        <p:blipFill>
          <a:blip r:embed="rId5"/>
          <a:stretch>
            <a:fillRect/>
          </a:stretch>
        </p:blipFill>
        <p:spPr>
          <a:xfrm>
            <a:off x="7805129" y="2732782"/>
            <a:ext cx="2619375" cy="2463236"/>
          </a:xfrm>
          <a:prstGeom prst="rect">
            <a:avLst/>
          </a:prstGeom>
        </p:spPr>
      </p:pic>
      <p:pic>
        <p:nvPicPr>
          <p:cNvPr id="31" name="Picture 30">
            <a:extLst>
              <a:ext uri="{FF2B5EF4-FFF2-40B4-BE49-F238E27FC236}">
                <a16:creationId xmlns:a16="http://schemas.microsoft.com/office/drawing/2014/main" id="{26191A8C-A75D-5CB5-BE61-32B9EF439D56}"/>
              </a:ext>
            </a:extLst>
          </p:cNvPr>
          <p:cNvPicPr>
            <a:picLocks noChangeAspect="1"/>
          </p:cNvPicPr>
          <p:nvPr/>
        </p:nvPicPr>
        <p:blipFill>
          <a:blip r:embed="rId6"/>
          <a:stretch>
            <a:fillRect/>
          </a:stretch>
        </p:blipFill>
        <p:spPr>
          <a:xfrm>
            <a:off x="11387021" y="2729595"/>
            <a:ext cx="2619375" cy="2463236"/>
          </a:xfrm>
          <a:prstGeom prst="rect">
            <a:avLst/>
          </a:prstGeom>
        </p:spPr>
      </p:pic>
      <p:pic>
        <p:nvPicPr>
          <p:cNvPr id="32" name="Picture 31">
            <a:extLst>
              <a:ext uri="{FF2B5EF4-FFF2-40B4-BE49-F238E27FC236}">
                <a16:creationId xmlns:a16="http://schemas.microsoft.com/office/drawing/2014/main" id="{17BA1679-F46E-3542-0FAE-DEAC8F56909D}"/>
              </a:ext>
            </a:extLst>
          </p:cNvPr>
          <p:cNvPicPr>
            <a:picLocks noChangeAspect="1"/>
          </p:cNvPicPr>
          <p:nvPr/>
        </p:nvPicPr>
        <p:blipFill>
          <a:blip r:embed="rId7"/>
          <a:stretch>
            <a:fillRect/>
          </a:stretch>
        </p:blipFill>
        <p:spPr>
          <a:xfrm>
            <a:off x="14778734" y="2729595"/>
            <a:ext cx="2704368" cy="2439729"/>
          </a:xfrm>
          <a:prstGeom prst="rect">
            <a:avLst/>
          </a:prstGeom>
        </p:spPr>
      </p:pic>
      <p:sp>
        <p:nvSpPr>
          <p:cNvPr id="33" name="AutoShape 14">
            <a:extLst>
              <a:ext uri="{FF2B5EF4-FFF2-40B4-BE49-F238E27FC236}">
                <a16:creationId xmlns:a16="http://schemas.microsoft.com/office/drawing/2014/main" id="{F417C497-C8AD-14A0-173A-938B4CE801DD}"/>
              </a:ext>
            </a:extLst>
          </p:cNvPr>
          <p:cNvSpPr/>
          <p:nvPr/>
        </p:nvSpPr>
        <p:spPr>
          <a:xfrm rot="5387458">
            <a:off x="9079475" y="563735"/>
            <a:ext cx="6926" cy="3322567"/>
          </a:xfrm>
          <a:prstGeom prst="line">
            <a:avLst/>
          </a:prstGeom>
          <a:ln w="19050" cap="flat">
            <a:solidFill>
              <a:srgbClr val="FFFFFF"/>
            </a:solidFill>
            <a:prstDash val="solid"/>
            <a:headEnd type="none" w="sm" len="sm"/>
            <a:tailEnd type="none" w="sm" len="sm"/>
          </a:ln>
        </p:spPr>
        <p:txBody>
          <a:bodyPr/>
          <a:lstStyle/>
          <a:p>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sp>
        <p:nvSpPr>
          <p:cNvPr id="7" name="TextBox 7"/>
          <p:cNvSpPr txBox="1"/>
          <p:nvPr/>
        </p:nvSpPr>
        <p:spPr>
          <a:xfrm>
            <a:off x="1737637" y="1695794"/>
            <a:ext cx="3583646" cy="719709"/>
          </a:xfrm>
          <a:prstGeom prst="rect">
            <a:avLst/>
          </a:prstGeom>
        </p:spPr>
        <p:txBody>
          <a:bodyPr lIns="0" tIns="0" rIns="0" bIns="0" rtlCol="0" anchor="t">
            <a:spAutoFit/>
          </a:bodyPr>
          <a:lstStyle/>
          <a:p>
            <a:pPr lvl="0">
              <a:lnSpc>
                <a:spcPts val="5567"/>
              </a:lnSpc>
              <a:spcBef>
                <a:spcPct val="0"/>
              </a:spcBef>
            </a:pPr>
            <a:r>
              <a:rPr lang="en-US" sz="4800" dirty="0" err="1">
                <a:solidFill>
                  <a:srgbClr val="FFFFFF"/>
                </a:solidFill>
                <a:latin typeface="Belleza"/>
              </a:rPr>
              <a:t>Expérience</a:t>
            </a:r>
            <a:endParaRPr lang="en-US" sz="4800" dirty="0">
              <a:solidFill>
                <a:srgbClr val="FFFFFF"/>
              </a:solidFill>
              <a:latin typeface="Belleza"/>
            </a:endParaRPr>
          </a:p>
        </p:txBody>
      </p:sp>
      <p:sp>
        <p:nvSpPr>
          <p:cNvPr id="8" name="TextBox 8"/>
          <p:cNvSpPr txBox="1"/>
          <p:nvPr/>
        </p:nvSpPr>
        <p:spPr>
          <a:xfrm>
            <a:off x="9813010" y="488604"/>
            <a:ext cx="7924800" cy="361637"/>
          </a:xfrm>
          <a:prstGeom prst="rect">
            <a:avLst/>
          </a:prstGeom>
        </p:spPr>
        <p:txBody>
          <a:bodyPr wrap="square" lIns="0" tIns="0" rIns="0" bIns="0" rtlCol="0" anchor="t">
            <a:spAutoFit/>
          </a:bodyPr>
          <a:lstStyle/>
          <a:p>
            <a:pPr lvl="0">
              <a:lnSpc>
                <a:spcPts val="3220"/>
              </a:lnSpc>
              <a:spcBef>
                <a:spcPct val="0"/>
              </a:spcBef>
            </a:pPr>
            <a:r>
              <a:rPr lang="en-US" b="1" dirty="0" err="1">
                <a:solidFill>
                  <a:srgbClr val="FFFFFF"/>
                </a:solidFill>
                <a:latin typeface="Belleza" panose="020B0604020202020204" charset="0"/>
              </a:rPr>
              <a:t>Redressement</a:t>
            </a:r>
            <a:r>
              <a:rPr lang="en-US" b="1" dirty="0">
                <a:solidFill>
                  <a:srgbClr val="FFFFFF"/>
                </a:solidFill>
                <a:latin typeface="Belleza" panose="020B0604020202020204" charset="0"/>
              </a:rPr>
              <a:t>, Transformation et </a:t>
            </a:r>
            <a:r>
              <a:rPr lang="en-US" b="1" dirty="0" err="1">
                <a:solidFill>
                  <a:srgbClr val="FFFFFF"/>
                </a:solidFill>
                <a:latin typeface="Belleza" panose="020B0604020202020204" charset="0"/>
              </a:rPr>
              <a:t>Optimisation</a:t>
            </a:r>
            <a:endParaRPr lang="en-US" b="1" u="none" dirty="0">
              <a:solidFill>
                <a:srgbClr val="FFFFFF"/>
              </a:solidFill>
              <a:latin typeface="Belleza" panose="020B0604020202020204" charset="0"/>
            </a:endParaRPr>
          </a:p>
        </p:txBody>
      </p:sp>
      <p:sp>
        <p:nvSpPr>
          <p:cNvPr id="9" name="TextBox 9"/>
          <p:cNvSpPr txBox="1"/>
          <p:nvPr/>
        </p:nvSpPr>
        <p:spPr>
          <a:xfrm>
            <a:off x="9813010" y="1016512"/>
            <a:ext cx="8170190" cy="1244123"/>
          </a:xfrm>
          <a:prstGeom prst="rect">
            <a:avLst/>
          </a:prstGeom>
        </p:spPr>
        <p:txBody>
          <a:bodyPr wrap="square" lIns="0" tIns="0" rIns="0" bIns="0" rtlCol="0" anchor="t">
            <a:spAutoFit/>
          </a:bodyPr>
          <a:lstStyle/>
          <a:p>
            <a:pPr marL="342900" lvl="0" indent="-342900">
              <a:lnSpc>
                <a:spcPts val="2470"/>
              </a:lnSpc>
              <a:spcBef>
                <a:spcPct val="0"/>
              </a:spcBef>
              <a:buFont typeface="Arial" panose="020B0604020202020204" pitchFamily="34" charset="0"/>
              <a:buChar char="•"/>
            </a:pPr>
            <a:r>
              <a:rPr lang="fr-FR" sz="1400" dirty="0">
                <a:solidFill>
                  <a:srgbClr val="FFFFFF"/>
                </a:solidFill>
                <a:latin typeface="Belleza" panose="020B0604020202020204" charset="0"/>
              </a:rPr>
              <a:t>Alors que MD dirigeait la transformation et le redressement de £15m défaillants, l’équipe de 52 personnes, division de la PME britannique </a:t>
            </a:r>
            <a:r>
              <a:rPr lang="fr-FR" sz="1400" dirty="0" err="1">
                <a:solidFill>
                  <a:srgbClr val="FFFFFF"/>
                </a:solidFill>
                <a:latin typeface="Belleza" panose="020B0604020202020204" charset="0"/>
              </a:rPr>
              <a:t>Health</a:t>
            </a:r>
            <a:r>
              <a:rPr lang="fr-FR" sz="1400" dirty="0">
                <a:solidFill>
                  <a:srgbClr val="FFFFFF"/>
                </a:solidFill>
                <a:latin typeface="Belleza" panose="020B0604020202020204" charset="0"/>
              </a:rPr>
              <a:t> &amp; </a:t>
            </a:r>
            <a:r>
              <a:rPr lang="fr-FR" sz="1400" dirty="0" err="1">
                <a:solidFill>
                  <a:srgbClr val="FFFFFF"/>
                </a:solidFill>
                <a:latin typeface="Belleza" panose="020B0604020202020204" charset="0"/>
              </a:rPr>
              <a:t>Wellness</a:t>
            </a:r>
            <a:r>
              <a:rPr lang="fr-FR" sz="1400" dirty="0">
                <a:solidFill>
                  <a:srgbClr val="FFFFFF"/>
                </a:solidFill>
                <a:latin typeface="Belleza" panose="020B0604020202020204" charset="0"/>
              </a:rPr>
              <a:t>, est passée du déclin à la croissance en seulement 2,5 ans
A dirigé la conception, la construction et la gestion du premier plan d’exploitation de la société britannique à Unilever pour soutenir la livraison de£ 850 m+ de P&amp;L, dans 7 catégories de produits</a:t>
            </a:r>
            <a:endParaRPr lang="en-US" sz="1400" u="none" dirty="0">
              <a:solidFill>
                <a:srgbClr val="FFFFFF"/>
              </a:solidFill>
              <a:latin typeface="Belleza" panose="020B0604020202020204" charset="0"/>
            </a:endParaRPr>
          </a:p>
        </p:txBody>
      </p:sp>
      <p:sp>
        <p:nvSpPr>
          <p:cNvPr id="10" name="TextBox 10"/>
          <p:cNvSpPr txBox="1"/>
          <p:nvPr/>
        </p:nvSpPr>
        <p:spPr>
          <a:xfrm>
            <a:off x="9813010" y="2427515"/>
            <a:ext cx="3794007" cy="361637"/>
          </a:xfrm>
          <a:prstGeom prst="rect">
            <a:avLst/>
          </a:prstGeom>
        </p:spPr>
        <p:txBody>
          <a:bodyPr lIns="0" tIns="0" rIns="0" bIns="0" rtlCol="0" anchor="t">
            <a:spAutoFit/>
          </a:bodyPr>
          <a:lstStyle/>
          <a:p>
            <a:pPr lvl="0">
              <a:lnSpc>
                <a:spcPts val="3220"/>
              </a:lnSpc>
              <a:spcBef>
                <a:spcPct val="0"/>
              </a:spcBef>
            </a:pPr>
            <a:r>
              <a:rPr lang="en-US" b="1" dirty="0">
                <a:solidFill>
                  <a:srgbClr val="FFFFFF"/>
                </a:solidFill>
                <a:latin typeface="Belleza" panose="020B0604020202020204" charset="0"/>
              </a:rPr>
              <a:t>Diligence </a:t>
            </a:r>
            <a:r>
              <a:rPr lang="en-US" b="1" dirty="0" err="1">
                <a:solidFill>
                  <a:srgbClr val="FFFFFF"/>
                </a:solidFill>
                <a:latin typeface="Belleza" panose="020B0604020202020204" charset="0"/>
              </a:rPr>
              <a:t>Raisonnable</a:t>
            </a:r>
            <a:endParaRPr lang="en-US" b="1" u="none" dirty="0">
              <a:solidFill>
                <a:srgbClr val="FFFFFF"/>
              </a:solidFill>
              <a:latin typeface="Belleza" panose="020B0604020202020204" charset="0"/>
            </a:endParaRPr>
          </a:p>
        </p:txBody>
      </p:sp>
      <p:sp>
        <p:nvSpPr>
          <p:cNvPr id="11" name="TextBox 11"/>
          <p:cNvSpPr txBox="1"/>
          <p:nvPr/>
        </p:nvSpPr>
        <p:spPr>
          <a:xfrm>
            <a:off x="9847882" y="2919515"/>
            <a:ext cx="8287718" cy="1244123"/>
          </a:xfrm>
          <a:prstGeom prst="rect">
            <a:avLst/>
          </a:prstGeom>
        </p:spPr>
        <p:txBody>
          <a:bodyPr wrap="square" lIns="0" tIns="0" rIns="0" bIns="0" rtlCol="0" anchor="t">
            <a:spAutoFit/>
          </a:bodyPr>
          <a:lstStyle/>
          <a:p>
            <a:pPr marL="342900" lvl="0" indent="-342900">
              <a:lnSpc>
                <a:spcPts val="2470"/>
              </a:lnSpc>
              <a:spcBef>
                <a:spcPct val="0"/>
              </a:spcBef>
              <a:buFont typeface="Arial" panose="020B0604020202020204" pitchFamily="34" charset="0"/>
              <a:buChar char="•"/>
            </a:pPr>
            <a:r>
              <a:rPr lang="fr-FR" sz="1400" dirty="0">
                <a:solidFill>
                  <a:srgbClr val="FFFFFF"/>
                </a:solidFill>
                <a:latin typeface="Belleza" panose="020B0604020202020204" charset="0"/>
              </a:rPr>
              <a:t>En tant que GM, </a:t>
            </a:r>
            <a:r>
              <a:rPr lang="fr-FR" sz="1400" dirty="0" err="1">
                <a:solidFill>
                  <a:srgbClr val="FFFFFF"/>
                </a:solidFill>
                <a:latin typeface="Belleza" panose="020B0604020202020204" charset="0"/>
              </a:rPr>
              <a:t>Nelsons</a:t>
            </a:r>
            <a:r>
              <a:rPr lang="fr-FR" sz="1400" dirty="0">
                <a:solidFill>
                  <a:srgbClr val="FFFFFF"/>
                </a:solidFill>
                <a:latin typeface="Belleza" panose="020B0604020202020204" charset="0"/>
              </a:rPr>
              <a:t> Europe du Sud a dirigé à deux reprises des processus internes de diligence raisonnable dans le cadre de la NDA, dans le cadre du plan de redressement initial, puis pour un examen stratégique
Responsable commercial avec Boston Consulting Group sur le succès du portefeuille et du plan d’intégration client après l’acquisition d’</a:t>
            </a:r>
            <a:r>
              <a:rPr lang="fr-FR" sz="1400" dirty="0" err="1">
                <a:solidFill>
                  <a:srgbClr val="FFFFFF"/>
                </a:solidFill>
                <a:latin typeface="Belleza" panose="020B0604020202020204" charset="0"/>
              </a:rPr>
              <a:t>Allied</a:t>
            </a:r>
            <a:r>
              <a:rPr lang="fr-FR" sz="1400" dirty="0">
                <a:solidFill>
                  <a:srgbClr val="FFFFFF"/>
                </a:solidFill>
                <a:latin typeface="Belleza" panose="020B0604020202020204" charset="0"/>
              </a:rPr>
              <a:t> Domecq dans Pernod Ricard UK</a:t>
            </a:r>
            <a:endParaRPr lang="en-US" sz="1400" u="none" dirty="0">
              <a:solidFill>
                <a:srgbClr val="FFFFFF"/>
              </a:solidFill>
              <a:latin typeface="Belleza" panose="020B0604020202020204" charset="0"/>
            </a:endParaRPr>
          </a:p>
        </p:txBody>
      </p:sp>
      <p:sp>
        <p:nvSpPr>
          <p:cNvPr id="12" name="TextBox 12"/>
          <p:cNvSpPr txBox="1"/>
          <p:nvPr/>
        </p:nvSpPr>
        <p:spPr>
          <a:xfrm>
            <a:off x="9744558" y="4409294"/>
            <a:ext cx="4962041" cy="361637"/>
          </a:xfrm>
          <a:prstGeom prst="rect">
            <a:avLst/>
          </a:prstGeom>
        </p:spPr>
        <p:txBody>
          <a:bodyPr wrap="square" lIns="0" tIns="0" rIns="0" bIns="0" rtlCol="0" anchor="t">
            <a:spAutoFit/>
          </a:bodyPr>
          <a:lstStyle/>
          <a:p>
            <a:pPr lvl="0">
              <a:lnSpc>
                <a:spcPts val="3220"/>
              </a:lnSpc>
              <a:spcBef>
                <a:spcPct val="0"/>
              </a:spcBef>
            </a:pPr>
            <a:r>
              <a:rPr lang="en-US" b="1" dirty="0" err="1">
                <a:solidFill>
                  <a:srgbClr val="FFFFFF"/>
                </a:solidFill>
                <a:latin typeface="Belleza" panose="020B0604020202020204" charset="0"/>
              </a:rPr>
              <a:t>Stratégie</a:t>
            </a:r>
            <a:r>
              <a:rPr lang="en-US" b="1" dirty="0">
                <a:solidFill>
                  <a:srgbClr val="FFFFFF"/>
                </a:solidFill>
                <a:latin typeface="Belleza" panose="020B0604020202020204" charset="0"/>
              </a:rPr>
              <a:t> Commerciale &amp; Livraison</a:t>
            </a:r>
            <a:endParaRPr lang="en-US" b="1" u="none" dirty="0">
              <a:solidFill>
                <a:srgbClr val="FFFFFF"/>
              </a:solidFill>
              <a:latin typeface="Belleza" panose="020B0604020202020204" charset="0"/>
            </a:endParaRPr>
          </a:p>
        </p:txBody>
      </p:sp>
      <p:sp>
        <p:nvSpPr>
          <p:cNvPr id="13" name="TextBox 13"/>
          <p:cNvSpPr txBox="1"/>
          <p:nvPr/>
        </p:nvSpPr>
        <p:spPr>
          <a:xfrm>
            <a:off x="9793637" y="4946785"/>
            <a:ext cx="8135319" cy="1244123"/>
          </a:xfrm>
          <a:prstGeom prst="rect">
            <a:avLst/>
          </a:prstGeom>
        </p:spPr>
        <p:txBody>
          <a:bodyPr wrap="square" lIns="0" tIns="0" rIns="0" bIns="0" rtlCol="0" anchor="t">
            <a:spAutoFit/>
          </a:bodyPr>
          <a:lstStyle/>
          <a:p>
            <a:pPr marL="342900" lvl="0" indent="-342900">
              <a:lnSpc>
                <a:spcPts val="2470"/>
              </a:lnSpc>
              <a:spcBef>
                <a:spcPct val="0"/>
              </a:spcBef>
              <a:buFont typeface="Arial" panose="020B0604020202020204" pitchFamily="34" charset="0"/>
              <a:buChar char="•"/>
            </a:pPr>
            <a:r>
              <a:rPr lang="fr-FR" sz="1400" dirty="0">
                <a:solidFill>
                  <a:srgbClr val="FFFFFF"/>
                </a:solidFill>
                <a:latin typeface="Belleza" panose="020B0604020202020204" charset="0"/>
              </a:rPr>
              <a:t>A dirigé une équipe commerciale d’ABF </a:t>
            </a:r>
            <a:r>
              <a:rPr lang="fr-FR" sz="1400" dirty="0" err="1">
                <a:solidFill>
                  <a:srgbClr val="FFFFFF"/>
                </a:solidFill>
                <a:latin typeface="Belleza" panose="020B0604020202020204" charset="0"/>
              </a:rPr>
              <a:t>plc</a:t>
            </a:r>
            <a:r>
              <a:rPr lang="fr-FR" sz="1400" dirty="0">
                <a:solidFill>
                  <a:srgbClr val="FFFFFF"/>
                </a:solidFill>
                <a:latin typeface="Belleza" panose="020B0604020202020204" charset="0"/>
              </a:rPr>
              <a:t> dans l’amélioration de £38m de £250 m du compte de résultat de GM en moins de 9 mois via une stratégie de négociation des prix de revient basée sur les produits de base
Dirigé la gestion de projet de la stratégie commerciale et de la conception du système SAP pour Lever Fabergé UK, assurant l’alignement sur la stratégie et les systèmes d’Unilever dans la région de l’UE</a:t>
            </a:r>
            <a:endParaRPr lang="en-US" sz="1400" u="none" dirty="0">
              <a:solidFill>
                <a:srgbClr val="FFFFFF"/>
              </a:solidFill>
              <a:latin typeface="Belleza" panose="020B0604020202020204" charset="0"/>
            </a:endParaRPr>
          </a:p>
        </p:txBody>
      </p:sp>
      <p:sp>
        <p:nvSpPr>
          <p:cNvPr id="14" name="AutoShape 14"/>
          <p:cNvSpPr/>
          <p:nvPr/>
        </p:nvSpPr>
        <p:spPr>
          <a:xfrm rot="5387458">
            <a:off x="4033493" y="2317932"/>
            <a:ext cx="2610918" cy="0"/>
          </a:xfrm>
          <a:prstGeom prst="line">
            <a:avLst/>
          </a:prstGeom>
          <a:ln w="19050" cap="flat">
            <a:solidFill>
              <a:srgbClr val="FFFFFF"/>
            </a:solidFill>
            <a:prstDash val="solid"/>
            <a:headEnd type="none" w="sm" len="sm"/>
            <a:tailEnd type="none" w="sm" len="sm"/>
          </a:ln>
        </p:spPr>
        <p:txBody>
          <a:bodyPr/>
          <a:lstStyle/>
          <a:p>
            <a:endParaRPr lang="en-GB"/>
          </a:p>
        </p:txBody>
      </p:sp>
      <p:sp>
        <p:nvSpPr>
          <p:cNvPr id="15" name="TextBox 15"/>
          <p:cNvSpPr txBox="1"/>
          <p:nvPr/>
        </p:nvSpPr>
        <p:spPr>
          <a:xfrm>
            <a:off x="9770389" y="6886275"/>
            <a:ext cx="8135319" cy="1259127"/>
          </a:xfrm>
          <a:prstGeom prst="rect">
            <a:avLst/>
          </a:prstGeom>
        </p:spPr>
        <p:txBody>
          <a:bodyPr wrap="square" lIns="0" tIns="0" rIns="0" bIns="0" rtlCol="0" anchor="t">
            <a:spAutoFit/>
          </a:bodyPr>
          <a:lstStyle/>
          <a:p>
            <a:pPr marL="342900" lvl="0" indent="-342900">
              <a:lnSpc>
                <a:spcPts val="2470"/>
              </a:lnSpc>
              <a:spcBef>
                <a:spcPct val="0"/>
              </a:spcBef>
              <a:buFont typeface="Arial" panose="020B0604020202020204" pitchFamily="34" charset="0"/>
              <a:buChar char="•"/>
            </a:pPr>
            <a:r>
              <a:rPr lang="fr-FR" sz="1400">
                <a:solidFill>
                  <a:srgbClr val="FFFFFF"/>
                </a:solidFill>
                <a:latin typeface="Belleza" panose="020B0604020202020204" charset="0"/>
              </a:rPr>
              <a:t>Équipe de l’année récompensée lors des prix annuels Nelsons, obtenant les meilleures notes globales de l’enquête de satisfaction des employés et améliorant les scores d’une année sur l’autre
Conception et mise en œuvre d’une nouvelle stratégie de formation et de développement pour mon équipe commerciale Pernod Specialist/Convenience. La même année, l’équipe a dépassé le marché de 12%</a:t>
            </a:r>
            <a:endParaRPr lang="en-US" sz="1400" u="none" dirty="0">
              <a:solidFill>
                <a:srgbClr val="FFFFFF"/>
              </a:solidFill>
              <a:latin typeface="Belleza" panose="020B0604020202020204" charset="0"/>
            </a:endParaRPr>
          </a:p>
        </p:txBody>
      </p:sp>
      <p:sp>
        <p:nvSpPr>
          <p:cNvPr id="16" name="TextBox 16"/>
          <p:cNvSpPr txBox="1"/>
          <p:nvPr/>
        </p:nvSpPr>
        <p:spPr>
          <a:xfrm>
            <a:off x="9800095" y="8797034"/>
            <a:ext cx="8105613" cy="1244123"/>
          </a:xfrm>
          <a:prstGeom prst="rect">
            <a:avLst/>
          </a:prstGeom>
        </p:spPr>
        <p:txBody>
          <a:bodyPr wrap="square" lIns="0" tIns="0" rIns="0" bIns="0" rtlCol="0" anchor="t">
            <a:spAutoFit/>
          </a:bodyPr>
          <a:lstStyle/>
          <a:p>
            <a:pPr marL="342900" lvl="0" indent="-342900">
              <a:lnSpc>
                <a:spcPts val="2470"/>
              </a:lnSpc>
              <a:spcBef>
                <a:spcPct val="0"/>
              </a:spcBef>
              <a:buFont typeface="Arial" panose="020B0604020202020204" pitchFamily="34" charset="0"/>
              <a:buChar char="•"/>
            </a:pPr>
            <a:r>
              <a:rPr lang="fr-FR" sz="1400" dirty="0">
                <a:solidFill>
                  <a:srgbClr val="FFFFFF"/>
                </a:solidFill>
                <a:latin typeface="Belleza" panose="020B0604020202020204" charset="0"/>
              </a:rPr>
              <a:t>Remplacement d’urgence d’une start-up en tant que responsable des ventes pour assurer une augmentation critique des coûts dans le canal de Grande Consommation qui a assuré la survie, la stabilisation et la sortie
Responsable commercial pour une gestion de crise réussie de 5 jours et 24 heures sur 24 du nouveau lancement de </a:t>
            </a:r>
            <a:r>
              <a:rPr lang="fr-FR" sz="1400" dirty="0" err="1">
                <a:solidFill>
                  <a:srgbClr val="FFFFFF"/>
                </a:solidFill>
                <a:latin typeface="Belleza" panose="020B0604020202020204" charset="0"/>
              </a:rPr>
              <a:t>Domestos</a:t>
            </a:r>
            <a:r>
              <a:rPr lang="fr-FR" sz="1400" dirty="0">
                <a:solidFill>
                  <a:srgbClr val="FFFFFF"/>
                </a:solidFill>
                <a:latin typeface="Belleza" panose="020B0604020202020204" charset="0"/>
              </a:rPr>
              <a:t> UK chez Unilever, ce qui permet d’éviter plusieurs radiations à l’échelle nationale</a:t>
            </a:r>
            <a:endParaRPr lang="en-US" sz="1400" u="none" dirty="0">
              <a:solidFill>
                <a:srgbClr val="FFFFFF"/>
              </a:solidFill>
              <a:latin typeface="Belleza" panose="020B0604020202020204" charset="0"/>
            </a:endParaRPr>
          </a:p>
        </p:txBody>
      </p:sp>
      <p:sp>
        <p:nvSpPr>
          <p:cNvPr id="17" name="TextBox 17"/>
          <p:cNvSpPr txBox="1"/>
          <p:nvPr/>
        </p:nvSpPr>
        <p:spPr>
          <a:xfrm>
            <a:off x="9791054" y="6361912"/>
            <a:ext cx="3778880" cy="361637"/>
          </a:xfrm>
          <a:prstGeom prst="rect">
            <a:avLst/>
          </a:prstGeom>
        </p:spPr>
        <p:txBody>
          <a:bodyPr lIns="0" tIns="0" rIns="0" bIns="0" rtlCol="0" anchor="t">
            <a:spAutoFit/>
          </a:bodyPr>
          <a:lstStyle/>
          <a:p>
            <a:pPr lvl="0">
              <a:lnSpc>
                <a:spcPts val="3220"/>
              </a:lnSpc>
              <a:spcBef>
                <a:spcPct val="0"/>
              </a:spcBef>
            </a:pPr>
            <a:r>
              <a:rPr lang="en-US" b="1" dirty="0">
                <a:solidFill>
                  <a:srgbClr val="FFFFFF"/>
                </a:solidFill>
                <a:latin typeface="Belleza" panose="020B0604020202020204" charset="0"/>
              </a:rPr>
              <a:t>Leadership et Coaching</a:t>
            </a:r>
            <a:endParaRPr lang="en-US" b="1" u="none" dirty="0">
              <a:solidFill>
                <a:srgbClr val="FFFFFF"/>
              </a:solidFill>
              <a:latin typeface="Belleza" panose="020B0604020202020204" charset="0"/>
            </a:endParaRPr>
          </a:p>
        </p:txBody>
      </p:sp>
      <p:sp>
        <p:nvSpPr>
          <p:cNvPr id="18" name="TextBox 18"/>
          <p:cNvSpPr txBox="1"/>
          <p:nvPr/>
        </p:nvSpPr>
        <p:spPr>
          <a:xfrm>
            <a:off x="9791054" y="8282929"/>
            <a:ext cx="3778880" cy="361637"/>
          </a:xfrm>
          <a:prstGeom prst="rect">
            <a:avLst/>
          </a:prstGeom>
        </p:spPr>
        <p:txBody>
          <a:bodyPr lIns="0" tIns="0" rIns="0" bIns="0" rtlCol="0" anchor="t">
            <a:spAutoFit/>
          </a:bodyPr>
          <a:lstStyle/>
          <a:p>
            <a:pPr lvl="0">
              <a:lnSpc>
                <a:spcPts val="3220"/>
              </a:lnSpc>
              <a:spcBef>
                <a:spcPct val="0"/>
              </a:spcBef>
            </a:pPr>
            <a:r>
              <a:rPr lang="en-US" b="1" dirty="0">
                <a:solidFill>
                  <a:srgbClr val="FFFFFF"/>
                </a:solidFill>
                <a:latin typeface="Belleza" panose="020B0604020202020204" charset="0"/>
              </a:rPr>
              <a:t>En Cas </a:t>
            </a:r>
            <a:r>
              <a:rPr lang="en-US" b="1" dirty="0" err="1">
                <a:solidFill>
                  <a:srgbClr val="FFFFFF"/>
                </a:solidFill>
                <a:latin typeface="Belleza" panose="020B0604020202020204" charset="0"/>
              </a:rPr>
              <a:t>d’Urgence</a:t>
            </a:r>
            <a:endParaRPr lang="en-US" b="1" u="none" dirty="0">
              <a:solidFill>
                <a:srgbClr val="FFFFFF"/>
              </a:solidFill>
              <a:latin typeface="Belleza" panose="020B0604020202020204" charset="0"/>
            </a:endParaRPr>
          </a:p>
        </p:txBody>
      </p:sp>
      <p:pic>
        <p:nvPicPr>
          <p:cNvPr id="20" name="Picture 19">
            <a:extLst>
              <a:ext uri="{FF2B5EF4-FFF2-40B4-BE49-F238E27FC236}">
                <a16:creationId xmlns:a16="http://schemas.microsoft.com/office/drawing/2014/main" id="{8428B78F-11ED-67AE-BAAA-7B3D639E05C2}"/>
              </a:ext>
            </a:extLst>
          </p:cNvPr>
          <p:cNvPicPr>
            <a:picLocks noChangeAspect="1"/>
          </p:cNvPicPr>
          <p:nvPr/>
        </p:nvPicPr>
        <p:blipFill>
          <a:blip r:embed="rId2"/>
          <a:stretch>
            <a:fillRect/>
          </a:stretch>
        </p:blipFill>
        <p:spPr>
          <a:xfrm>
            <a:off x="6425398" y="750906"/>
            <a:ext cx="1652942" cy="1509729"/>
          </a:xfrm>
          <a:prstGeom prst="rect">
            <a:avLst/>
          </a:prstGeom>
        </p:spPr>
      </p:pic>
      <p:pic>
        <p:nvPicPr>
          <p:cNvPr id="21" name="Picture 20">
            <a:extLst>
              <a:ext uri="{FF2B5EF4-FFF2-40B4-BE49-F238E27FC236}">
                <a16:creationId xmlns:a16="http://schemas.microsoft.com/office/drawing/2014/main" id="{F7DCE714-656F-362C-C8AF-8D82BB64F6BA}"/>
              </a:ext>
            </a:extLst>
          </p:cNvPr>
          <p:cNvPicPr>
            <a:picLocks noChangeAspect="1"/>
          </p:cNvPicPr>
          <p:nvPr/>
        </p:nvPicPr>
        <p:blipFill>
          <a:blip r:embed="rId3"/>
          <a:stretch>
            <a:fillRect/>
          </a:stretch>
        </p:blipFill>
        <p:spPr>
          <a:xfrm>
            <a:off x="6425398" y="2599447"/>
            <a:ext cx="1651650" cy="1564191"/>
          </a:xfrm>
          <a:prstGeom prst="rect">
            <a:avLst/>
          </a:prstGeom>
        </p:spPr>
      </p:pic>
      <p:pic>
        <p:nvPicPr>
          <p:cNvPr id="22" name="Picture 21">
            <a:extLst>
              <a:ext uri="{FF2B5EF4-FFF2-40B4-BE49-F238E27FC236}">
                <a16:creationId xmlns:a16="http://schemas.microsoft.com/office/drawing/2014/main" id="{CE47A8DA-E316-E687-29A0-16DC94A107FE}"/>
              </a:ext>
            </a:extLst>
          </p:cNvPr>
          <p:cNvPicPr>
            <a:picLocks noChangeAspect="1"/>
          </p:cNvPicPr>
          <p:nvPr/>
        </p:nvPicPr>
        <p:blipFill>
          <a:blip r:embed="rId4"/>
          <a:stretch>
            <a:fillRect/>
          </a:stretch>
        </p:blipFill>
        <p:spPr>
          <a:xfrm>
            <a:off x="6412015" y="4622518"/>
            <a:ext cx="1651650" cy="1564191"/>
          </a:xfrm>
          <a:prstGeom prst="rect">
            <a:avLst/>
          </a:prstGeom>
        </p:spPr>
      </p:pic>
      <p:pic>
        <p:nvPicPr>
          <p:cNvPr id="25" name="Picture 24">
            <a:extLst>
              <a:ext uri="{FF2B5EF4-FFF2-40B4-BE49-F238E27FC236}">
                <a16:creationId xmlns:a16="http://schemas.microsoft.com/office/drawing/2014/main" id="{04334814-60A5-C412-58C7-D61F037C2B6F}"/>
              </a:ext>
            </a:extLst>
          </p:cNvPr>
          <p:cNvPicPr>
            <a:picLocks noChangeAspect="1"/>
          </p:cNvPicPr>
          <p:nvPr/>
        </p:nvPicPr>
        <p:blipFill>
          <a:blip r:embed="rId5"/>
          <a:stretch>
            <a:fillRect/>
          </a:stretch>
        </p:blipFill>
        <p:spPr>
          <a:xfrm>
            <a:off x="6425398" y="8504381"/>
            <a:ext cx="1622300" cy="1551780"/>
          </a:xfrm>
          <a:prstGeom prst="rect">
            <a:avLst/>
          </a:prstGeom>
        </p:spPr>
      </p:pic>
      <p:pic>
        <p:nvPicPr>
          <p:cNvPr id="2" name="Picture 1">
            <a:extLst>
              <a:ext uri="{FF2B5EF4-FFF2-40B4-BE49-F238E27FC236}">
                <a16:creationId xmlns:a16="http://schemas.microsoft.com/office/drawing/2014/main" id="{91D36F76-8128-776F-7119-9CDE8ADAF1FE}"/>
              </a:ext>
            </a:extLst>
          </p:cNvPr>
          <p:cNvPicPr>
            <a:picLocks noChangeAspect="1"/>
          </p:cNvPicPr>
          <p:nvPr/>
        </p:nvPicPr>
        <p:blipFill>
          <a:blip r:embed="rId6"/>
          <a:stretch>
            <a:fillRect/>
          </a:stretch>
        </p:blipFill>
        <p:spPr>
          <a:xfrm>
            <a:off x="6426601" y="6592207"/>
            <a:ext cx="1606890" cy="155319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sp>
        <p:nvSpPr>
          <p:cNvPr id="9" name="AutoShape 9"/>
          <p:cNvSpPr/>
          <p:nvPr/>
        </p:nvSpPr>
        <p:spPr>
          <a:xfrm>
            <a:off x="7805980" y="4453873"/>
            <a:ext cx="8019240" cy="8562"/>
          </a:xfrm>
          <a:prstGeom prst="rect">
            <a:avLst/>
          </a:prstGeom>
          <a:solidFill>
            <a:srgbClr val="191919">
              <a:alpha val="60000"/>
            </a:srgbClr>
          </a:solidFill>
        </p:spPr>
        <p:txBody>
          <a:bodyPr/>
          <a:lstStyle/>
          <a:p>
            <a:endParaRPr lang="en-GB"/>
          </a:p>
        </p:txBody>
      </p:sp>
      <p:sp>
        <p:nvSpPr>
          <p:cNvPr id="12" name="AutoShape 12"/>
          <p:cNvSpPr/>
          <p:nvPr/>
        </p:nvSpPr>
        <p:spPr>
          <a:xfrm>
            <a:off x="7843816" y="6336117"/>
            <a:ext cx="7981405" cy="8562"/>
          </a:xfrm>
          <a:prstGeom prst="rect">
            <a:avLst/>
          </a:prstGeom>
          <a:solidFill>
            <a:srgbClr val="191919">
              <a:alpha val="60000"/>
            </a:srgbClr>
          </a:solidFill>
        </p:spPr>
        <p:txBody>
          <a:bodyPr/>
          <a:lstStyle/>
          <a:p>
            <a:endParaRPr lang="en-GB"/>
          </a:p>
        </p:txBody>
      </p:sp>
      <p:sp>
        <p:nvSpPr>
          <p:cNvPr id="13" name="AutoShape 13"/>
          <p:cNvSpPr/>
          <p:nvPr/>
        </p:nvSpPr>
        <p:spPr>
          <a:xfrm>
            <a:off x="7843816" y="6963532"/>
            <a:ext cx="7981405" cy="8562"/>
          </a:xfrm>
          <a:prstGeom prst="rect">
            <a:avLst/>
          </a:prstGeom>
          <a:solidFill>
            <a:srgbClr val="191919">
              <a:alpha val="60000"/>
            </a:srgbClr>
          </a:solidFill>
        </p:spPr>
        <p:txBody>
          <a:bodyPr/>
          <a:lstStyle/>
          <a:p>
            <a:endParaRPr lang="en-GB"/>
          </a:p>
        </p:txBody>
      </p:sp>
      <p:sp>
        <p:nvSpPr>
          <p:cNvPr id="14" name="AutoShape 14"/>
          <p:cNvSpPr/>
          <p:nvPr/>
        </p:nvSpPr>
        <p:spPr>
          <a:xfrm>
            <a:off x="6329201" y="5655098"/>
            <a:ext cx="8019240" cy="8562"/>
          </a:xfrm>
          <a:prstGeom prst="rect">
            <a:avLst/>
          </a:prstGeom>
          <a:solidFill>
            <a:srgbClr val="191919">
              <a:alpha val="60000"/>
            </a:srgbClr>
          </a:solidFill>
        </p:spPr>
        <p:txBody>
          <a:bodyPr/>
          <a:lstStyle/>
          <a:p>
            <a:endParaRPr lang="en-GB"/>
          </a:p>
        </p:txBody>
      </p:sp>
      <p:sp>
        <p:nvSpPr>
          <p:cNvPr id="15" name="AutoShape 15"/>
          <p:cNvSpPr/>
          <p:nvPr/>
        </p:nvSpPr>
        <p:spPr>
          <a:xfrm>
            <a:off x="7805980" y="8218362"/>
            <a:ext cx="8019240" cy="8562"/>
          </a:xfrm>
          <a:prstGeom prst="rect">
            <a:avLst/>
          </a:prstGeom>
          <a:solidFill>
            <a:srgbClr val="191919">
              <a:alpha val="60000"/>
            </a:srgbClr>
          </a:solidFill>
        </p:spPr>
        <p:txBody>
          <a:bodyPr/>
          <a:lstStyle/>
          <a:p>
            <a:endParaRPr lang="en-GB"/>
          </a:p>
        </p:txBody>
      </p:sp>
      <p:sp>
        <p:nvSpPr>
          <p:cNvPr id="16" name="AutoShape 16"/>
          <p:cNvSpPr/>
          <p:nvPr/>
        </p:nvSpPr>
        <p:spPr>
          <a:xfrm>
            <a:off x="7843816" y="8845776"/>
            <a:ext cx="7981405" cy="8562"/>
          </a:xfrm>
          <a:prstGeom prst="rect">
            <a:avLst/>
          </a:prstGeom>
          <a:solidFill>
            <a:srgbClr val="191919">
              <a:alpha val="60000"/>
            </a:srgbClr>
          </a:solidFill>
        </p:spPr>
        <p:txBody>
          <a:bodyPr/>
          <a:lstStyle/>
          <a:p>
            <a:endParaRPr lang="en-GB"/>
          </a:p>
        </p:txBody>
      </p:sp>
      <p:grpSp>
        <p:nvGrpSpPr>
          <p:cNvPr id="17" name="Group 17"/>
          <p:cNvGrpSpPr/>
          <p:nvPr/>
        </p:nvGrpSpPr>
        <p:grpSpPr>
          <a:xfrm>
            <a:off x="12792811" y="7465962"/>
            <a:ext cx="977654" cy="258532"/>
            <a:chOff x="0" y="0"/>
            <a:chExt cx="4802584" cy="1270000"/>
          </a:xfrm>
        </p:grpSpPr>
        <p:sp>
          <p:nvSpPr>
            <p:cNvPr id="18" name="Freeform 18"/>
            <p:cNvSpPr/>
            <p:nvPr/>
          </p:nvSpPr>
          <p:spPr>
            <a:xfrm>
              <a:off x="19812" y="350647"/>
              <a:ext cx="4762325" cy="568579"/>
            </a:xfrm>
            <a:custGeom>
              <a:avLst/>
              <a:gdLst/>
              <a:ahLst/>
              <a:cxnLst/>
              <a:rect l="l" t="t" r="r" b="b"/>
              <a:pathLst>
                <a:path w="4762325" h="568579">
                  <a:moveTo>
                    <a:pt x="4761817" y="284353"/>
                  </a:moveTo>
                  <a:cubicBezTo>
                    <a:pt x="4762325" y="274447"/>
                    <a:pt x="4761309" y="265430"/>
                    <a:pt x="4759404" y="257048"/>
                  </a:cubicBezTo>
                  <a:cubicBezTo>
                    <a:pt x="4740735" y="115189"/>
                    <a:pt x="4627578" y="127"/>
                    <a:pt x="4477718" y="127"/>
                  </a:cubicBezTo>
                  <a:cubicBezTo>
                    <a:pt x="4356052" y="127"/>
                    <a:pt x="4251150" y="80137"/>
                    <a:pt x="4211018" y="188976"/>
                  </a:cubicBezTo>
                  <a:lnTo>
                    <a:pt x="3938756" y="188976"/>
                  </a:lnTo>
                  <a:lnTo>
                    <a:pt x="3022822" y="188976"/>
                  </a:lnTo>
                  <a:lnTo>
                    <a:pt x="1906728" y="188976"/>
                  </a:lnTo>
                  <a:lnTo>
                    <a:pt x="948878" y="188976"/>
                  </a:lnTo>
                  <a:cubicBezTo>
                    <a:pt x="839723" y="188976"/>
                    <a:pt x="709803" y="184658"/>
                    <a:pt x="548894" y="185039"/>
                  </a:cubicBezTo>
                  <a:cubicBezTo>
                    <a:pt x="507619" y="78105"/>
                    <a:pt x="409067" y="0"/>
                    <a:pt x="285496" y="0"/>
                  </a:cubicBezTo>
                  <a:cubicBezTo>
                    <a:pt x="130302" y="254"/>
                    <a:pt x="2286" y="130048"/>
                    <a:pt x="1143" y="284353"/>
                  </a:cubicBezTo>
                  <a:cubicBezTo>
                    <a:pt x="0" y="438658"/>
                    <a:pt x="131953" y="568452"/>
                    <a:pt x="285242" y="568452"/>
                  </a:cubicBezTo>
                  <a:cubicBezTo>
                    <a:pt x="410337" y="568452"/>
                    <a:pt x="509778" y="488442"/>
                    <a:pt x="550164" y="379603"/>
                  </a:cubicBezTo>
                  <a:lnTo>
                    <a:pt x="857785" y="379603"/>
                  </a:lnTo>
                  <a:lnTo>
                    <a:pt x="1773719" y="379603"/>
                  </a:lnTo>
                  <a:lnTo>
                    <a:pt x="2889814" y="379603"/>
                  </a:lnTo>
                  <a:lnTo>
                    <a:pt x="3847664" y="379603"/>
                  </a:lnTo>
                  <a:cubicBezTo>
                    <a:pt x="3953362" y="379603"/>
                    <a:pt x="4059751" y="383667"/>
                    <a:pt x="4211526" y="383540"/>
                  </a:cubicBezTo>
                  <a:cubicBezTo>
                    <a:pt x="4252674" y="490474"/>
                    <a:pt x="4358592" y="568579"/>
                    <a:pt x="4477464" y="568579"/>
                  </a:cubicBezTo>
                  <a:cubicBezTo>
                    <a:pt x="4627324" y="568579"/>
                    <a:pt x="4740481" y="453644"/>
                    <a:pt x="4759150" y="311785"/>
                  </a:cubicBezTo>
                  <a:cubicBezTo>
                    <a:pt x="4761309" y="303403"/>
                    <a:pt x="4762198" y="294259"/>
                    <a:pt x="4761817" y="284353"/>
                  </a:cubicBezTo>
                  <a:close/>
                </a:path>
              </a:pathLst>
            </a:custGeom>
            <a:solidFill>
              <a:srgbClr val="000000">
                <a:alpha val="0"/>
              </a:srgbClr>
            </a:solidFill>
          </p:spPr>
          <p:txBody>
            <a:bodyPr/>
            <a:lstStyle/>
            <a:p>
              <a:endParaRPr lang="en-GB"/>
            </a:p>
          </p:txBody>
        </p:sp>
      </p:grpSp>
      <p:sp>
        <p:nvSpPr>
          <p:cNvPr id="36" name="TextBox 36"/>
          <p:cNvSpPr txBox="1"/>
          <p:nvPr/>
        </p:nvSpPr>
        <p:spPr>
          <a:xfrm>
            <a:off x="2406656" y="586250"/>
            <a:ext cx="13121967" cy="817916"/>
          </a:xfrm>
          <a:prstGeom prst="rect">
            <a:avLst/>
          </a:prstGeom>
        </p:spPr>
        <p:txBody>
          <a:bodyPr lIns="0" tIns="0" rIns="0" bIns="0" rtlCol="0" anchor="t">
            <a:spAutoFit/>
          </a:bodyPr>
          <a:lstStyle/>
          <a:p>
            <a:pPr lvl="0">
              <a:lnSpc>
                <a:spcPts val="6719"/>
              </a:lnSpc>
              <a:spcBef>
                <a:spcPct val="0"/>
              </a:spcBef>
            </a:pPr>
            <a:r>
              <a:rPr lang="en-US" sz="4800" dirty="0" err="1">
                <a:solidFill>
                  <a:srgbClr val="FFFFFF"/>
                </a:solidFill>
                <a:latin typeface="Belleza" panose="020B0604020202020204" charset="0"/>
              </a:rPr>
              <a:t>Témoignage</a:t>
            </a:r>
            <a:r>
              <a:rPr lang="en-US" sz="4800" dirty="0">
                <a:solidFill>
                  <a:srgbClr val="FFFFFF"/>
                </a:solidFill>
                <a:latin typeface="Belleza" panose="020B0604020202020204" charset="0"/>
              </a:rPr>
              <a:t> de Leadership</a:t>
            </a:r>
            <a:endParaRPr lang="en-US" sz="4800" u="none" dirty="0">
              <a:solidFill>
                <a:srgbClr val="FFFFFF"/>
              </a:solidFill>
              <a:latin typeface="Belleza" panose="020B0604020202020204" charset="0"/>
            </a:endParaRPr>
          </a:p>
        </p:txBody>
      </p:sp>
      <p:sp>
        <p:nvSpPr>
          <p:cNvPr id="37" name="TextBox 37"/>
          <p:cNvSpPr txBox="1"/>
          <p:nvPr/>
        </p:nvSpPr>
        <p:spPr>
          <a:xfrm>
            <a:off x="2437656" y="2161975"/>
            <a:ext cx="13099480" cy="376578"/>
          </a:xfrm>
          <a:prstGeom prst="rect">
            <a:avLst/>
          </a:prstGeom>
        </p:spPr>
        <p:txBody>
          <a:bodyPr lIns="0" tIns="0" rIns="0" bIns="0" rtlCol="0" anchor="t">
            <a:spAutoFit/>
          </a:bodyPr>
          <a:lstStyle/>
          <a:p>
            <a:pPr lvl="0">
              <a:lnSpc>
                <a:spcPts val="3220"/>
              </a:lnSpc>
              <a:spcBef>
                <a:spcPct val="0"/>
              </a:spcBef>
            </a:pPr>
            <a:r>
              <a:rPr lang="fr-FR" sz="2300">
                <a:solidFill>
                  <a:srgbClr val="FFFFFF"/>
                </a:solidFill>
                <a:latin typeface="Belleza" panose="020B0604020202020204" charset="0"/>
              </a:rPr>
              <a:t>En fin de compte, un leader vraiment efficace est jugé sur ce qu’il livre et comment il le fait</a:t>
            </a:r>
            <a:endParaRPr lang="en-US" sz="2300" u="none" dirty="0">
              <a:solidFill>
                <a:srgbClr val="FFFFFF"/>
              </a:solidFill>
              <a:latin typeface="Belleza" panose="020B0604020202020204" charset="0"/>
            </a:endParaRPr>
          </a:p>
        </p:txBody>
      </p:sp>
      <p:pic>
        <p:nvPicPr>
          <p:cNvPr id="55" name="Picture 54">
            <a:extLst>
              <a:ext uri="{FF2B5EF4-FFF2-40B4-BE49-F238E27FC236}">
                <a16:creationId xmlns:a16="http://schemas.microsoft.com/office/drawing/2014/main" id="{A7768000-AA88-ABD1-CE22-009B22D12EDA}"/>
              </a:ext>
            </a:extLst>
          </p:cNvPr>
          <p:cNvPicPr>
            <a:picLocks noChangeAspect="1"/>
          </p:cNvPicPr>
          <p:nvPr/>
        </p:nvPicPr>
        <p:blipFill>
          <a:blip r:embed="rId2"/>
          <a:stretch>
            <a:fillRect/>
          </a:stretch>
        </p:blipFill>
        <p:spPr>
          <a:xfrm>
            <a:off x="481936" y="3063070"/>
            <a:ext cx="3937134" cy="3207171"/>
          </a:xfrm>
          <a:prstGeom prst="rect">
            <a:avLst/>
          </a:prstGeom>
        </p:spPr>
      </p:pic>
      <p:pic>
        <p:nvPicPr>
          <p:cNvPr id="57" name="Picture 56">
            <a:extLst>
              <a:ext uri="{FF2B5EF4-FFF2-40B4-BE49-F238E27FC236}">
                <a16:creationId xmlns:a16="http://schemas.microsoft.com/office/drawing/2014/main" id="{57376298-C6A0-EE28-2040-9E7C11AD0ACF}"/>
              </a:ext>
            </a:extLst>
          </p:cNvPr>
          <p:cNvPicPr>
            <a:picLocks noChangeAspect="1"/>
          </p:cNvPicPr>
          <p:nvPr/>
        </p:nvPicPr>
        <p:blipFill>
          <a:blip r:embed="rId3"/>
          <a:stretch>
            <a:fillRect/>
          </a:stretch>
        </p:blipFill>
        <p:spPr>
          <a:xfrm>
            <a:off x="5129936" y="4041056"/>
            <a:ext cx="3590925" cy="4594130"/>
          </a:xfrm>
          <a:prstGeom prst="rect">
            <a:avLst/>
          </a:prstGeom>
        </p:spPr>
      </p:pic>
      <p:pic>
        <p:nvPicPr>
          <p:cNvPr id="59" name="Picture 58">
            <a:extLst>
              <a:ext uri="{FF2B5EF4-FFF2-40B4-BE49-F238E27FC236}">
                <a16:creationId xmlns:a16="http://schemas.microsoft.com/office/drawing/2014/main" id="{216AEBC5-7A84-EF5C-1742-30CC3B8E8C27}"/>
              </a:ext>
            </a:extLst>
          </p:cNvPr>
          <p:cNvPicPr>
            <a:picLocks noChangeAspect="1"/>
          </p:cNvPicPr>
          <p:nvPr/>
        </p:nvPicPr>
        <p:blipFill>
          <a:blip r:embed="rId4"/>
          <a:stretch>
            <a:fillRect/>
          </a:stretch>
        </p:blipFill>
        <p:spPr>
          <a:xfrm>
            <a:off x="481937" y="6510922"/>
            <a:ext cx="3937134" cy="3135995"/>
          </a:xfrm>
          <a:prstGeom prst="rect">
            <a:avLst/>
          </a:prstGeom>
        </p:spPr>
      </p:pic>
      <p:sp>
        <p:nvSpPr>
          <p:cNvPr id="60" name="AutoShape 16">
            <a:extLst>
              <a:ext uri="{FF2B5EF4-FFF2-40B4-BE49-F238E27FC236}">
                <a16:creationId xmlns:a16="http://schemas.microsoft.com/office/drawing/2014/main" id="{6F070972-2355-C273-D072-D3C66BD242D7}"/>
              </a:ext>
            </a:extLst>
          </p:cNvPr>
          <p:cNvSpPr/>
          <p:nvPr/>
        </p:nvSpPr>
        <p:spPr>
          <a:xfrm rot="5400000">
            <a:off x="4588251" y="-406118"/>
            <a:ext cx="8563" cy="4348499"/>
          </a:xfrm>
          <a:prstGeom prst="line">
            <a:avLst/>
          </a:prstGeom>
          <a:ln w="19050" cap="flat">
            <a:solidFill>
              <a:srgbClr val="FFFFFF"/>
            </a:solidFill>
            <a:prstDash val="solid"/>
            <a:headEnd type="none" w="sm" len="sm"/>
            <a:tailEnd type="none" w="sm" len="sm"/>
          </a:ln>
        </p:spPr>
        <p:txBody>
          <a:bodyPr/>
          <a:lstStyle/>
          <a:p>
            <a:endParaRPr lang="en-GB"/>
          </a:p>
        </p:txBody>
      </p:sp>
      <p:pic>
        <p:nvPicPr>
          <p:cNvPr id="62" name="Picture 61">
            <a:extLst>
              <a:ext uri="{FF2B5EF4-FFF2-40B4-BE49-F238E27FC236}">
                <a16:creationId xmlns:a16="http://schemas.microsoft.com/office/drawing/2014/main" id="{3AB2F4D7-F009-FB9F-781B-8A631344C7EC}"/>
              </a:ext>
            </a:extLst>
          </p:cNvPr>
          <p:cNvPicPr>
            <a:picLocks noChangeAspect="1"/>
          </p:cNvPicPr>
          <p:nvPr/>
        </p:nvPicPr>
        <p:blipFill>
          <a:blip r:embed="rId5"/>
          <a:stretch>
            <a:fillRect/>
          </a:stretch>
        </p:blipFill>
        <p:spPr>
          <a:xfrm>
            <a:off x="8996357" y="4054171"/>
            <a:ext cx="3823357" cy="4581015"/>
          </a:xfrm>
          <a:prstGeom prst="rect">
            <a:avLst/>
          </a:prstGeom>
        </p:spPr>
      </p:pic>
      <p:pic>
        <p:nvPicPr>
          <p:cNvPr id="64" name="Picture 63">
            <a:extLst>
              <a:ext uri="{FF2B5EF4-FFF2-40B4-BE49-F238E27FC236}">
                <a16:creationId xmlns:a16="http://schemas.microsoft.com/office/drawing/2014/main" id="{8B9B42A4-16E2-6B7E-0A2D-DBA61DC6C19F}"/>
              </a:ext>
            </a:extLst>
          </p:cNvPr>
          <p:cNvPicPr>
            <a:picLocks noChangeAspect="1"/>
          </p:cNvPicPr>
          <p:nvPr/>
        </p:nvPicPr>
        <p:blipFill>
          <a:blip r:embed="rId6"/>
          <a:stretch>
            <a:fillRect/>
          </a:stretch>
        </p:blipFill>
        <p:spPr>
          <a:xfrm>
            <a:off x="13162344" y="6510922"/>
            <a:ext cx="4523201" cy="3135995"/>
          </a:xfrm>
          <a:prstGeom prst="rect">
            <a:avLst/>
          </a:prstGeom>
        </p:spPr>
      </p:pic>
      <p:pic>
        <p:nvPicPr>
          <p:cNvPr id="66" name="Picture 65">
            <a:extLst>
              <a:ext uri="{FF2B5EF4-FFF2-40B4-BE49-F238E27FC236}">
                <a16:creationId xmlns:a16="http://schemas.microsoft.com/office/drawing/2014/main" id="{CA2B6334-04D3-B353-A196-EF09DC1244D0}"/>
              </a:ext>
            </a:extLst>
          </p:cNvPr>
          <p:cNvPicPr>
            <a:picLocks noChangeAspect="1"/>
          </p:cNvPicPr>
          <p:nvPr/>
        </p:nvPicPr>
        <p:blipFill>
          <a:blip r:embed="rId7"/>
          <a:stretch>
            <a:fillRect/>
          </a:stretch>
        </p:blipFill>
        <p:spPr>
          <a:xfrm>
            <a:off x="13162345" y="3063070"/>
            <a:ext cx="4523202" cy="298008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sp>
        <p:nvSpPr>
          <p:cNvPr id="7" name="TextBox 7"/>
          <p:cNvSpPr txBox="1"/>
          <p:nvPr/>
        </p:nvSpPr>
        <p:spPr>
          <a:xfrm>
            <a:off x="1737637" y="1695794"/>
            <a:ext cx="3583646" cy="719709"/>
          </a:xfrm>
          <a:prstGeom prst="rect">
            <a:avLst/>
          </a:prstGeom>
        </p:spPr>
        <p:txBody>
          <a:bodyPr lIns="0" tIns="0" rIns="0" bIns="0" rtlCol="0" anchor="t">
            <a:spAutoFit/>
          </a:bodyPr>
          <a:lstStyle/>
          <a:p>
            <a:pPr lvl="0">
              <a:lnSpc>
                <a:spcPts val="5567"/>
              </a:lnSpc>
              <a:spcBef>
                <a:spcPct val="0"/>
              </a:spcBef>
            </a:pPr>
            <a:r>
              <a:rPr lang="en-US" sz="4800">
                <a:solidFill>
                  <a:srgbClr val="FFFFFF"/>
                </a:solidFill>
                <a:latin typeface="Belleza"/>
              </a:rPr>
              <a:t>Méthode</a:t>
            </a:r>
            <a:endParaRPr kumimoji="0" lang="en-US" sz="4800" b="0" i="0" u="none" strike="noStrike" kern="1200" cap="none" spc="0" normalizeH="0" baseline="0" noProof="0" dirty="0">
              <a:ln>
                <a:noFill/>
              </a:ln>
              <a:solidFill>
                <a:srgbClr val="FFFFFF"/>
              </a:solidFill>
              <a:effectLst/>
              <a:uLnTx/>
              <a:uFillTx/>
              <a:latin typeface="Belleza"/>
              <a:ea typeface="+mn-ea"/>
              <a:cs typeface="+mn-cs"/>
            </a:endParaRPr>
          </a:p>
        </p:txBody>
      </p:sp>
      <p:sp>
        <p:nvSpPr>
          <p:cNvPr id="8" name="TextBox 8"/>
          <p:cNvSpPr txBox="1"/>
          <p:nvPr/>
        </p:nvSpPr>
        <p:spPr>
          <a:xfrm>
            <a:off x="6227250" y="824192"/>
            <a:ext cx="10441498" cy="1197315"/>
          </a:xfrm>
          <a:prstGeom prst="rect">
            <a:avLst/>
          </a:prstGeom>
        </p:spPr>
        <p:txBody>
          <a:bodyPr wrap="square" lIns="0" tIns="0" rIns="0" bIns="0" rtlCol="0" anchor="t">
            <a:spAutoFit/>
          </a:bodyPr>
          <a:lstStyle/>
          <a:p>
            <a:pPr lvl="0">
              <a:lnSpc>
                <a:spcPts val="3220"/>
              </a:lnSpc>
              <a:spcBef>
                <a:spcPct val="0"/>
              </a:spcBef>
            </a:pPr>
            <a:r>
              <a:rPr lang="fr-FR" sz="2300" b="1" dirty="0">
                <a:solidFill>
                  <a:srgbClr val="FFFFFF"/>
                </a:solidFill>
                <a:latin typeface="Belleza" panose="020B0604020202020204" charset="0"/>
              </a:rPr>
              <a:t>Avec une expérience réussie éprouvée du processus de redressement et de transformation du début à la fin, A-FIT peut fournir tout ou partie des services nécessaires pour créer, soutenir et apporter le changement dont vous avez besoin pour atteindre vos objectifs.</a:t>
            </a:r>
            <a:endParaRPr kumimoji="0" lang="en-US" sz="2300" b="1" i="0" u="none" strike="noStrike" kern="1200" cap="none" spc="0" normalizeH="0" baseline="0" noProof="0" dirty="0">
              <a:ln>
                <a:noFill/>
              </a:ln>
              <a:solidFill>
                <a:srgbClr val="FFFFFF"/>
              </a:solidFill>
              <a:effectLst/>
              <a:uLnTx/>
              <a:uFillTx/>
              <a:latin typeface="Belleza" panose="020B0604020202020204" charset="0"/>
              <a:ea typeface="+mn-ea"/>
              <a:cs typeface="+mn-cs"/>
            </a:endParaRPr>
          </a:p>
        </p:txBody>
      </p:sp>
      <p:sp>
        <p:nvSpPr>
          <p:cNvPr id="9" name="TextBox 9"/>
          <p:cNvSpPr txBox="1"/>
          <p:nvPr/>
        </p:nvSpPr>
        <p:spPr>
          <a:xfrm>
            <a:off x="14173200" y="9439657"/>
            <a:ext cx="3810000" cy="617926"/>
          </a:xfrm>
          <a:prstGeom prst="rect">
            <a:avLst/>
          </a:prstGeom>
        </p:spPr>
        <p:txBody>
          <a:bodyPr wrap="square" lIns="0" tIns="0" rIns="0" bIns="0" rtlCol="0" anchor="t">
            <a:spAutoFit/>
          </a:bodyPr>
          <a:lstStyle/>
          <a:p>
            <a:pPr marL="342900" lvl="0" indent="-342900">
              <a:lnSpc>
                <a:spcPts val="2470"/>
              </a:lnSpc>
              <a:spcBef>
                <a:spcPct val="0"/>
              </a:spcBef>
              <a:buFont typeface="Arial" panose="020B0604020202020204" pitchFamily="34" charset="0"/>
              <a:buChar char="•"/>
            </a:pPr>
            <a:r>
              <a:rPr lang="fr-FR" sz="1900" dirty="0">
                <a:solidFill>
                  <a:srgbClr val="FFFFFF"/>
                </a:solidFill>
                <a:latin typeface="Belleza" panose="020B0604020202020204" charset="0"/>
              </a:rPr>
              <a:t>Copyright de l’image avec l’aimable autorisation de l’IRT</a:t>
            </a:r>
            <a:endParaRPr kumimoji="0" lang="en-US" sz="1900" b="0" i="0" u="none" strike="noStrike" kern="1200" cap="none" spc="0" normalizeH="0" baseline="0" noProof="0" dirty="0">
              <a:ln>
                <a:noFill/>
              </a:ln>
              <a:solidFill>
                <a:srgbClr val="FFFFFF"/>
              </a:solidFill>
              <a:effectLst/>
              <a:uLnTx/>
              <a:uFillTx/>
              <a:latin typeface="Belleza" panose="020B0604020202020204" charset="0"/>
              <a:ea typeface="+mn-ea"/>
              <a:cs typeface="+mn-cs"/>
            </a:endParaRPr>
          </a:p>
        </p:txBody>
      </p:sp>
      <p:sp>
        <p:nvSpPr>
          <p:cNvPr id="14" name="AutoShape 14"/>
          <p:cNvSpPr/>
          <p:nvPr/>
        </p:nvSpPr>
        <p:spPr>
          <a:xfrm rot="5387458">
            <a:off x="4033493" y="2317932"/>
            <a:ext cx="2610918" cy="0"/>
          </a:xfrm>
          <a:prstGeom prst="line">
            <a:avLst/>
          </a:prstGeom>
          <a:ln w="19050" cap="flat">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E47661E3-B1A9-2CDB-8AD3-534ED165D127}"/>
              </a:ext>
            </a:extLst>
          </p:cNvPr>
          <p:cNvPicPr>
            <a:picLocks noChangeAspect="1"/>
          </p:cNvPicPr>
          <p:nvPr/>
        </p:nvPicPr>
        <p:blipFill>
          <a:blip r:embed="rId2"/>
          <a:stretch>
            <a:fillRect/>
          </a:stretch>
        </p:blipFill>
        <p:spPr>
          <a:xfrm>
            <a:off x="6227250" y="2306954"/>
            <a:ext cx="7772400" cy="7772400"/>
          </a:xfrm>
          <a:prstGeom prst="rect">
            <a:avLst/>
          </a:prstGeom>
        </p:spPr>
      </p:pic>
    </p:spTree>
    <p:extLst>
      <p:ext uri="{BB962C8B-B14F-4D97-AF65-F5344CB8AC3E}">
        <p14:creationId xmlns:p14="http://schemas.microsoft.com/office/powerpoint/2010/main" val="343152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447800" y="845206"/>
            <a:ext cx="5294485" cy="8691305"/>
            <a:chOff x="0" y="0"/>
            <a:chExt cx="3543300" cy="5816600"/>
          </a:xfrm>
        </p:grpSpPr>
        <p:sp>
          <p:nvSpPr>
            <p:cNvPr id="3" name="Freeform 3"/>
            <p:cNvSpPr/>
            <p:nvPr/>
          </p:nvSpPr>
          <p:spPr>
            <a:xfrm>
              <a:off x="76200" y="0"/>
              <a:ext cx="1676400" cy="2908300"/>
            </a:xfrm>
            <a:custGeom>
              <a:avLst/>
              <a:gdLst/>
              <a:ahLst/>
              <a:cxnLst/>
              <a:rect l="l" t="t" r="r" b="b"/>
              <a:pathLst>
                <a:path w="1676400" h="2908300">
                  <a:moveTo>
                    <a:pt x="1676400" y="2908300"/>
                  </a:moveTo>
                  <a:lnTo>
                    <a:pt x="0" y="2908300"/>
                  </a:lnTo>
                  <a:lnTo>
                    <a:pt x="0" y="0"/>
                  </a:lnTo>
                  <a:lnTo>
                    <a:pt x="1676400" y="0"/>
                  </a:lnTo>
                  <a:lnTo>
                    <a:pt x="1676400" y="2908300"/>
                  </a:lnTo>
                  <a:close/>
                </a:path>
              </a:pathLst>
            </a:custGeom>
            <a:blipFill>
              <a:blip r:embed="rId2"/>
              <a:stretch>
                <a:fillRect l="-117991" r="-42709"/>
              </a:stretch>
            </a:blipFill>
          </p:spPr>
          <p:txBody>
            <a:bodyPr/>
            <a:lstStyle/>
            <a:p>
              <a:endParaRPr lang="en-GB"/>
            </a:p>
          </p:txBody>
        </p:sp>
        <p:sp>
          <p:nvSpPr>
            <p:cNvPr id="4" name="Freeform 4"/>
            <p:cNvSpPr/>
            <p:nvPr/>
          </p:nvSpPr>
          <p:spPr>
            <a:xfrm>
              <a:off x="1790700" y="0"/>
              <a:ext cx="1676400" cy="2908300"/>
            </a:xfrm>
            <a:custGeom>
              <a:avLst/>
              <a:gdLst/>
              <a:ahLst/>
              <a:cxnLst/>
              <a:rect l="l" t="t" r="r" b="b"/>
              <a:pathLst>
                <a:path w="1676400" h="2908300">
                  <a:moveTo>
                    <a:pt x="1676400" y="2908300"/>
                  </a:moveTo>
                  <a:lnTo>
                    <a:pt x="0" y="2908300"/>
                  </a:lnTo>
                  <a:lnTo>
                    <a:pt x="0" y="0"/>
                  </a:lnTo>
                  <a:lnTo>
                    <a:pt x="1676400" y="0"/>
                  </a:lnTo>
                  <a:lnTo>
                    <a:pt x="1676400" y="2908300"/>
                  </a:lnTo>
                  <a:close/>
                </a:path>
              </a:pathLst>
            </a:custGeom>
            <a:blipFill>
              <a:blip r:embed="rId3"/>
              <a:stretch>
                <a:fillRect l="-19463" r="-19463"/>
              </a:stretch>
            </a:blipFill>
          </p:spPr>
          <p:txBody>
            <a:bodyPr/>
            <a:lstStyle/>
            <a:p>
              <a:endParaRPr lang="en-GB"/>
            </a:p>
          </p:txBody>
        </p:sp>
        <p:sp>
          <p:nvSpPr>
            <p:cNvPr id="5" name="Freeform 5"/>
            <p:cNvSpPr/>
            <p:nvPr/>
          </p:nvSpPr>
          <p:spPr>
            <a:xfrm>
              <a:off x="76200" y="2908300"/>
              <a:ext cx="1676400" cy="2908300"/>
            </a:xfrm>
            <a:custGeom>
              <a:avLst/>
              <a:gdLst/>
              <a:ahLst/>
              <a:cxnLst/>
              <a:rect l="l" t="t" r="r" b="b"/>
              <a:pathLst>
                <a:path w="1676400" h="2908300">
                  <a:moveTo>
                    <a:pt x="1676400" y="2908300"/>
                  </a:moveTo>
                  <a:lnTo>
                    <a:pt x="0" y="2908300"/>
                  </a:lnTo>
                  <a:lnTo>
                    <a:pt x="0" y="0"/>
                  </a:lnTo>
                  <a:lnTo>
                    <a:pt x="1676400" y="0"/>
                  </a:lnTo>
                  <a:lnTo>
                    <a:pt x="1676400" y="2908300"/>
                  </a:lnTo>
                  <a:close/>
                </a:path>
              </a:pathLst>
            </a:custGeom>
            <a:blipFill>
              <a:blip r:embed="rId4"/>
              <a:stretch>
                <a:fillRect l="-36621" r="-36621"/>
              </a:stretch>
            </a:blipFill>
          </p:spPr>
          <p:txBody>
            <a:bodyPr/>
            <a:lstStyle/>
            <a:p>
              <a:endParaRPr lang="en-GB"/>
            </a:p>
          </p:txBody>
        </p:sp>
        <p:sp>
          <p:nvSpPr>
            <p:cNvPr id="6" name="Freeform 6"/>
            <p:cNvSpPr/>
            <p:nvPr/>
          </p:nvSpPr>
          <p:spPr>
            <a:xfrm>
              <a:off x="1790700" y="2908300"/>
              <a:ext cx="1676400" cy="2908300"/>
            </a:xfrm>
            <a:custGeom>
              <a:avLst/>
              <a:gdLst/>
              <a:ahLst/>
              <a:cxnLst/>
              <a:rect l="l" t="t" r="r" b="b"/>
              <a:pathLst>
                <a:path w="1676400" h="2908300">
                  <a:moveTo>
                    <a:pt x="1676400" y="2908300"/>
                  </a:moveTo>
                  <a:lnTo>
                    <a:pt x="0" y="2908300"/>
                  </a:lnTo>
                  <a:lnTo>
                    <a:pt x="0" y="0"/>
                  </a:lnTo>
                  <a:lnTo>
                    <a:pt x="1676400" y="0"/>
                  </a:lnTo>
                  <a:lnTo>
                    <a:pt x="1676400" y="2908300"/>
                  </a:lnTo>
                  <a:close/>
                </a:path>
              </a:pathLst>
            </a:custGeom>
            <a:blipFill>
              <a:blip r:embed="rId5"/>
              <a:stretch>
                <a:fillRect l="-7723" r="-7723"/>
              </a:stretch>
            </a:blipFill>
          </p:spPr>
          <p:txBody>
            <a:bodyPr/>
            <a:lstStyle/>
            <a:p>
              <a:endParaRPr lang="en-GB"/>
            </a:p>
          </p:txBody>
        </p:sp>
        <p:sp>
          <p:nvSpPr>
            <p:cNvPr id="7" name="Freeform 7"/>
            <p:cNvSpPr/>
            <p:nvPr/>
          </p:nvSpPr>
          <p:spPr>
            <a:xfrm>
              <a:off x="0" y="0"/>
              <a:ext cx="3543300" cy="5816600"/>
            </a:xfrm>
            <a:custGeom>
              <a:avLst/>
              <a:gdLst/>
              <a:ahLst/>
              <a:cxnLst/>
              <a:rect l="l" t="t" r="r" b="b"/>
              <a:pathLst>
                <a:path w="3543300" h="5816600">
                  <a:moveTo>
                    <a:pt x="3543300" y="5816600"/>
                  </a:moveTo>
                  <a:lnTo>
                    <a:pt x="0" y="5816600"/>
                  </a:lnTo>
                  <a:lnTo>
                    <a:pt x="0" y="0"/>
                  </a:lnTo>
                  <a:lnTo>
                    <a:pt x="3543300" y="0"/>
                  </a:lnTo>
                  <a:lnTo>
                    <a:pt x="3543300" y="5816600"/>
                  </a:lnTo>
                  <a:close/>
                </a:path>
              </a:pathLst>
            </a:custGeom>
            <a:blipFill>
              <a:blip r:embed="rId6"/>
              <a:stretch>
                <a:fillRect l="-68" r="-68"/>
              </a:stretch>
            </a:blipFill>
          </p:spPr>
          <p:txBody>
            <a:bodyPr/>
            <a:lstStyle/>
            <a:p>
              <a:endParaRPr lang="en-GB"/>
            </a:p>
          </p:txBody>
        </p:sp>
      </p:grpSp>
      <p:sp>
        <p:nvSpPr>
          <p:cNvPr id="8" name="TextBox 8"/>
          <p:cNvSpPr txBox="1"/>
          <p:nvPr/>
        </p:nvSpPr>
        <p:spPr>
          <a:xfrm>
            <a:off x="9111945" y="1099739"/>
            <a:ext cx="6098553" cy="719709"/>
          </a:xfrm>
          <a:prstGeom prst="rect">
            <a:avLst/>
          </a:prstGeom>
        </p:spPr>
        <p:txBody>
          <a:bodyPr lIns="0" tIns="0" rIns="0" bIns="0" rtlCol="0" anchor="t">
            <a:spAutoFit/>
          </a:bodyPr>
          <a:lstStyle/>
          <a:p>
            <a:pPr lvl="0">
              <a:lnSpc>
                <a:spcPts val="5567"/>
              </a:lnSpc>
            </a:pPr>
            <a:r>
              <a:rPr lang="en-US" sz="4800" dirty="0">
                <a:solidFill>
                  <a:srgbClr val="FFFFFF"/>
                </a:solidFill>
                <a:latin typeface="Belleza"/>
              </a:rPr>
              <a:t>Merci pour </a:t>
            </a:r>
            <a:r>
              <a:rPr lang="en-US" sz="4800" dirty="0" err="1">
                <a:solidFill>
                  <a:srgbClr val="FFFFFF"/>
                </a:solidFill>
                <a:latin typeface="Belleza"/>
              </a:rPr>
              <a:t>votre</a:t>
            </a:r>
            <a:r>
              <a:rPr lang="en-US" sz="4800" dirty="0">
                <a:solidFill>
                  <a:srgbClr val="FFFFFF"/>
                </a:solidFill>
                <a:latin typeface="Belleza"/>
              </a:rPr>
              <a:t> temps</a:t>
            </a:r>
            <a:endParaRPr lang="en-US" sz="4800" u="none" dirty="0">
              <a:solidFill>
                <a:srgbClr val="FFFFFF"/>
              </a:solidFill>
              <a:latin typeface="Belleza"/>
            </a:endParaRPr>
          </a:p>
        </p:txBody>
      </p:sp>
      <p:sp>
        <p:nvSpPr>
          <p:cNvPr id="9" name="TextBox 9"/>
          <p:cNvSpPr txBox="1"/>
          <p:nvPr/>
        </p:nvSpPr>
        <p:spPr>
          <a:xfrm>
            <a:off x="9188090" y="2387163"/>
            <a:ext cx="8795110" cy="856901"/>
          </a:xfrm>
          <a:prstGeom prst="rect">
            <a:avLst/>
          </a:prstGeom>
        </p:spPr>
        <p:txBody>
          <a:bodyPr wrap="square" lIns="0" tIns="0" rIns="0" bIns="0" rtlCol="0" anchor="t">
            <a:spAutoFit/>
          </a:bodyPr>
          <a:lstStyle/>
          <a:p>
            <a:pPr>
              <a:lnSpc>
                <a:spcPts val="3500"/>
              </a:lnSpc>
            </a:pPr>
            <a:r>
              <a:rPr lang="fr-FR" sz="2400" dirty="0">
                <a:solidFill>
                  <a:srgbClr val="FFFFFF"/>
                </a:solidFill>
                <a:latin typeface="Belleza"/>
              </a:rPr>
              <a:t>S’il vous plaît contactez-moi sur les détails ci-dessous si vous pensez que je serais « A-Fit » à votre organisation de quelque manière que ce soit</a:t>
            </a:r>
            <a:endParaRPr lang="en-US" sz="2400" dirty="0">
              <a:solidFill>
                <a:srgbClr val="FFFFFF"/>
              </a:solidFill>
              <a:latin typeface="Belleza"/>
            </a:endParaRPr>
          </a:p>
        </p:txBody>
      </p:sp>
      <p:sp>
        <p:nvSpPr>
          <p:cNvPr id="10" name="TextBox 10"/>
          <p:cNvSpPr txBox="1"/>
          <p:nvPr/>
        </p:nvSpPr>
        <p:spPr>
          <a:xfrm>
            <a:off x="9144000" y="6391913"/>
            <a:ext cx="6098553" cy="719709"/>
          </a:xfrm>
          <a:prstGeom prst="rect">
            <a:avLst/>
          </a:prstGeom>
        </p:spPr>
        <p:txBody>
          <a:bodyPr lIns="0" tIns="0" rIns="0" bIns="0" rtlCol="0" anchor="t">
            <a:spAutoFit/>
          </a:bodyPr>
          <a:lstStyle/>
          <a:p>
            <a:pPr lvl="0">
              <a:lnSpc>
                <a:spcPts val="5567"/>
              </a:lnSpc>
              <a:spcBef>
                <a:spcPct val="0"/>
              </a:spcBef>
            </a:pPr>
            <a:r>
              <a:rPr lang="en-US" sz="4800" dirty="0" err="1">
                <a:solidFill>
                  <a:srgbClr val="FFFFFF"/>
                </a:solidFill>
                <a:latin typeface="Belleza"/>
              </a:rPr>
              <a:t>Contactez-moi</a:t>
            </a:r>
            <a:endParaRPr lang="en-US" sz="4800" u="none" dirty="0">
              <a:solidFill>
                <a:srgbClr val="FFFFFF"/>
              </a:solidFill>
              <a:latin typeface="Belleza"/>
            </a:endParaRPr>
          </a:p>
        </p:txBody>
      </p:sp>
      <p:sp>
        <p:nvSpPr>
          <p:cNvPr id="14" name="TextBox 11">
            <a:extLst>
              <a:ext uri="{FF2B5EF4-FFF2-40B4-BE49-F238E27FC236}">
                <a16:creationId xmlns:a16="http://schemas.microsoft.com/office/drawing/2014/main" id="{49C61AD1-4886-C88B-3E4C-FC2EFDA26C4A}"/>
              </a:ext>
            </a:extLst>
          </p:cNvPr>
          <p:cNvSpPr txBox="1"/>
          <p:nvPr/>
        </p:nvSpPr>
        <p:spPr>
          <a:xfrm>
            <a:off x="9188090" y="4000500"/>
            <a:ext cx="9099910" cy="1707519"/>
          </a:xfrm>
          <a:prstGeom prst="rect">
            <a:avLst/>
          </a:prstGeom>
        </p:spPr>
        <p:txBody>
          <a:bodyPr wrap="square" lIns="0" tIns="0" rIns="0" bIns="0" rtlCol="0" anchor="t">
            <a:spAutoFit/>
          </a:bodyPr>
          <a:lstStyle/>
          <a:p>
            <a:pPr marL="342900" indent="-342900" algn="just">
              <a:lnSpc>
                <a:spcPts val="2730"/>
              </a:lnSpc>
              <a:buFont typeface="Arial" panose="020B0604020202020204" pitchFamily="34" charset="0"/>
              <a:buChar char="•"/>
            </a:pPr>
            <a:r>
              <a:rPr lang="fr-FR" sz="2100" dirty="0">
                <a:solidFill>
                  <a:srgbClr val="FFFFFF"/>
                </a:solidFill>
                <a:latin typeface="Belleza"/>
              </a:rPr>
              <a:t>Tarifs journaliers et références disponibles sur demande
Contrats considérés à l’intérieur et à l’extérieur de l’IR35 au Royaume Uni
Entièrement mobile du lundi au vendredi au Royaume-Uni et en France
Assurance responsabilité civile professionnelle complète
Passeport &amp; permis de conduire britanniques, &amp; carte de séjour française valides</a:t>
            </a:r>
            <a:endParaRPr lang="en-US" sz="2100" dirty="0">
              <a:solidFill>
                <a:srgbClr val="FFFFFF"/>
              </a:solidFill>
              <a:latin typeface="Belleza"/>
            </a:endParaRPr>
          </a:p>
        </p:txBody>
      </p:sp>
      <p:grpSp>
        <p:nvGrpSpPr>
          <p:cNvPr id="22" name="Group 21">
            <a:extLst>
              <a:ext uri="{FF2B5EF4-FFF2-40B4-BE49-F238E27FC236}">
                <a16:creationId xmlns:a16="http://schemas.microsoft.com/office/drawing/2014/main" id="{82F3D4A8-D2EC-B78B-9087-E17049B68869}"/>
              </a:ext>
            </a:extLst>
          </p:cNvPr>
          <p:cNvGrpSpPr/>
          <p:nvPr/>
        </p:nvGrpSpPr>
        <p:grpSpPr>
          <a:xfrm>
            <a:off x="9188090" y="7450515"/>
            <a:ext cx="6432910" cy="1814410"/>
            <a:chOff x="13258800" y="7882401"/>
            <a:chExt cx="4436267" cy="1814410"/>
          </a:xfrm>
        </p:grpSpPr>
        <p:sp>
          <p:nvSpPr>
            <p:cNvPr id="15" name="TextBox 12">
              <a:extLst>
                <a:ext uri="{FF2B5EF4-FFF2-40B4-BE49-F238E27FC236}">
                  <a16:creationId xmlns:a16="http://schemas.microsoft.com/office/drawing/2014/main" id="{68882C70-7ED3-2584-72FD-A20B5973DA1D}"/>
                </a:ext>
              </a:extLst>
            </p:cNvPr>
            <p:cNvSpPr txBox="1"/>
            <p:nvPr/>
          </p:nvSpPr>
          <p:spPr>
            <a:xfrm>
              <a:off x="13282047" y="9376210"/>
              <a:ext cx="3600126" cy="320601"/>
            </a:xfrm>
            <a:prstGeom prst="rect">
              <a:avLst/>
            </a:prstGeom>
          </p:spPr>
          <p:txBody>
            <a:bodyPr lIns="0" tIns="0" rIns="0" bIns="0" rtlCol="0" anchor="t">
              <a:spAutoFit/>
            </a:bodyPr>
            <a:lstStyle/>
            <a:p>
              <a:pPr marL="0" lvl="0" indent="0" algn="l">
                <a:lnSpc>
                  <a:spcPts val="2470"/>
                </a:lnSpc>
                <a:spcBef>
                  <a:spcPct val="0"/>
                </a:spcBef>
              </a:pPr>
              <a:r>
                <a:rPr lang="fr-FR" sz="2400" dirty="0">
                  <a:solidFill>
                    <a:schemeClr val="bg1"/>
                  </a:solidFill>
                  <a:effectLst/>
                  <a:latin typeface="Wingdings" panose="05000000000000000000" pitchFamily="2" charset="2"/>
                  <a:ea typeface="Times New Roman" panose="02020603050405020304" pitchFamily="18" charset="0"/>
                  <a:cs typeface="Times New Roman" panose="02020603050405020304" pitchFamily="18" charset="0"/>
                </a:rPr>
                <a:t>* </a:t>
              </a:r>
              <a:r>
                <a:rPr lang="en-US" sz="2400" dirty="0" err="1">
                  <a:solidFill>
                    <a:schemeClr val="bg1"/>
                  </a:solidFill>
                  <a:effectLst/>
                  <a:latin typeface="Lato"/>
                  <a:ea typeface="Times New Roman" panose="02020603050405020304" pitchFamily="18" charset="0"/>
                  <a:cs typeface="Times New Roman" panose="02020603050405020304" pitchFamily="18" charset="0"/>
                  <a:hlinkClick r:id="rId7"/>
                </a:rPr>
                <a:t>info@afit.business</a:t>
              </a:r>
              <a:endParaRPr lang="en-US" sz="2400" u="none" dirty="0">
                <a:solidFill>
                  <a:schemeClr val="bg1"/>
                </a:solidFill>
                <a:latin typeface="Lato"/>
              </a:endParaRPr>
            </a:p>
          </p:txBody>
        </p:sp>
        <p:sp>
          <p:nvSpPr>
            <p:cNvPr id="16" name="TextBox 13">
              <a:extLst>
                <a:ext uri="{FF2B5EF4-FFF2-40B4-BE49-F238E27FC236}">
                  <a16:creationId xmlns:a16="http://schemas.microsoft.com/office/drawing/2014/main" id="{91DDE21C-B86F-DC2D-5AF9-F71EFD345210}"/>
                </a:ext>
              </a:extLst>
            </p:cNvPr>
            <p:cNvSpPr txBox="1"/>
            <p:nvPr/>
          </p:nvSpPr>
          <p:spPr>
            <a:xfrm>
              <a:off x="13258800" y="7882401"/>
              <a:ext cx="4436267" cy="1603003"/>
            </a:xfrm>
            <a:prstGeom prst="rect">
              <a:avLst/>
            </a:prstGeom>
          </p:spPr>
          <p:txBody>
            <a:bodyPr wrap="square" lIns="0" tIns="0" rIns="0" bIns="0" rtlCol="0" anchor="t">
              <a:spAutoFit/>
            </a:bodyPr>
            <a:lstStyle/>
            <a:p>
              <a:pPr marL="285750" indent="-285750">
                <a:lnSpc>
                  <a:spcPts val="2470"/>
                </a:lnSpc>
                <a:buFont typeface="Wingdings" panose="05000000000000000000" pitchFamily="2" charset="2"/>
                <a:buChar char="("/>
              </a:pPr>
              <a:r>
                <a:rPr lang="en-US" sz="2400" dirty="0">
                  <a:solidFill>
                    <a:schemeClr val="bg1"/>
                  </a:solidFill>
                  <a:latin typeface="Lato"/>
                </a:rPr>
                <a:t>+44 (0)7720 148593</a:t>
              </a:r>
            </a:p>
            <a:p>
              <a:pPr>
                <a:lnSpc>
                  <a:spcPts val="2470"/>
                </a:lnSpc>
              </a:pPr>
              <a:endParaRPr lang="en-US" sz="2400" dirty="0">
                <a:solidFill>
                  <a:schemeClr val="bg1"/>
                </a:solidFill>
                <a:latin typeface="Lato"/>
              </a:endParaRPr>
            </a:p>
            <a:p>
              <a:pPr>
                <a:lnSpc>
                  <a:spcPts val="2470"/>
                </a:lnSpc>
              </a:pPr>
              <a:r>
                <a:rPr lang="fr-FR" sz="2400" dirty="0">
                  <a:solidFill>
                    <a:schemeClr val="bg1"/>
                  </a:solidFill>
                  <a:effectLst/>
                  <a:latin typeface="Wingdings" panose="05000000000000000000" pitchFamily="2" charset="2"/>
                  <a:ea typeface="Times New Roman" panose="02020603050405020304" pitchFamily="18" charset="0"/>
                  <a:cs typeface="Times New Roman" panose="02020603050405020304" pitchFamily="18" charset="0"/>
                </a:rPr>
                <a:t>: </a:t>
              </a:r>
              <a:r>
                <a:rPr lang="en-US" sz="2400" u="sng" dirty="0">
                  <a:solidFill>
                    <a:schemeClr val="bg1"/>
                  </a:solidFill>
                  <a:latin typeface="Lato"/>
                  <a:hlinkClick r:id="rId8" tooltip="https://www.linkedin.com/in/james-morton-5519668">
                    <a:extLst>
                      <a:ext uri="{A12FA001-AC4F-418D-AE19-62706E023703}">
                        <ahyp:hlinkClr xmlns:ahyp="http://schemas.microsoft.com/office/drawing/2018/hyperlinkcolor" val="tx"/>
                      </a:ext>
                    </a:extLst>
                  </a:hlinkClick>
                </a:rPr>
                <a:t>linkedin.com/in/james-morton-5519668</a:t>
              </a:r>
            </a:p>
            <a:p>
              <a:pPr marL="0" lvl="0" indent="0" algn="l">
                <a:lnSpc>
                  <a:spcPts val="2470"/>
                </a:lnSpc>
                <a:spcBef>
                  <a:spcPct val="0"/>
                </a:spcBef>
              </a:pPr>
              <a:endParaRPr lang="en-US" sz="2400" u="sng" dirty="0">
                <a:solidFill>
                  <a:schemeClr val="bg1"/>
                </a:solidFill>
                <a:latin typeface="Lato"/>
                <a:hlinkClick r:id="rId8" tooltip="https://www.linkedin.com/in/james-morton-5519668">
                  <a:extLst>
                    <a:ext uri="{A12FA001-AC4F-418D-AE19-62706E023703}">
                      <ahyp:hlinkClr xmlns:ahyp="http://schemas.microsoft.com/office/drawing/2018/hyperlinkcolor" val="tx"/>
                    </a:ext>
                  </a:extLst>
                </a:hlinkClick>
              </a:endParaRPr>
            </a:p>
          </p:txBody>
        </p:sp>
      </p:grpSp>
      <p:sp>
        <p:nvSpPr>
          <p:cNvPr id="17" name="Rectangle 16">
            <a:extLst>
              <a:ext uri="{FF2B5EF4-FFF2-40B4-BE49-F238E27FC236}">
                <a16:creationId xmlns:a16="http://schemas.microsoft.com/office/drawing/2014/main" id="{96D87836-9822-072A-8C33-0AAAEB088D33}"/>
              </a:ext>
            </a:extLst>
          </p:cNvPr>
          <p:cNvSpPr/>
          <p:nvPr/>
        </p:nvSpPr>
        <p:spPr>
          <a:xfrm>
            <a:off x="3937778" y="1099739"/>
            <a:ext cx="394248" cy="818224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68DE8857-13A2-6A83-30DD-03CE8154B3AA}"/>
              </a:ext>
            </a:extLst>
          </p:cNvPr>
          <p:cNvSpPr/>
          <p:nvPr/>
        </p:nvSpPr>
        <p:spPr>
          <a:xfrm>
            <a:off x="1173870" y="1118154"/>
            <a:ext cx="394248" cy="818224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DCEC1F01-1308-3BCF-157B-6CC299DADB55}"/>
              </a:ext>
            </a:extLst>
          </p:cNvPr>
          <p:cNvSpPr/>
          <p:nvPr/>
        </p:nvSpPr>
        <p:spPr>
          <a:xfrm>
            <a:off x="6546879" y="1099739"/>
            <a:ext cx="394248" cy="818224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utoShape 14">
            <a:extLst>
              <a:ext uri="{FF2B5EF4-FFF2-40B4-BE49-F238E27FC236}">
                <a16:creationId xmlns:a16="http://schemas.microsoft.com/office/drawing/2014/main" id="{FDB6E329-A08B-C2F4-192D-8B194AB4A465}"/>
              </a:ext>
            </a:extLst>
          </p:cNvPr>
          <p:cNvSpPr/>
          <p:nvPr/>
        </p:nvSpPr>
        <p:spPr>
          <a:xfrm rot="5387458">
            <a:off x="6695173" y="5405319"/>
            <a:ext cx="2610918" cy="0"/>
          </a:xfrm>
          <a:prstGeom prst="line">
            <a:avLst/>
          </a:prstGeom>
          <a:ln w="19050" cap="flat">
            <a:solidFill>
              <a:srgbClr val="FFFFFF"/>
            </a:solidFill>
            <a:prstDash val="solid"/>
            <a:headEnd type="none" w="sm" len="sm"/>
            <a:tailEnd type="none" w="sm" len="sm"/>
          </a:ln>
        </p:spPr>
        <p:txBody>
          <a:bodyPr/>
          <a:lstStyle/>
          <a:p>
            <a:endParaRPr lang="en-GB"/>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1826</TotalTime>
  <Words>1041</Words>
  <Application>Microsoft Office PowerPoint</Application>
  <PresentationFormat>Custom</PresentationFormat>
  <Paragraphs>51</Paragraphs>
  <Slides>10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Calibri</vt:lpstr>
      <vt:lpstr>Wingdings</vt:lpstr>
      <vt:lpstr>Arial</vt:lpstr>
      <vt:lpstr>Belleza</vt:lpstr>
      <vt:lpstr>Lato Bold</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design meaningful marketing strategies for small businesses</dc:title>
  <dc:creator>James Morton</dc:creator>
  <cp:lastModifiedBy>James Morton</cp:lastModifiedBy>
  <cp:revision>3</cp:revision>
  <dcterms:created xsi:type="dcterms:W3CDTF">2006-08-16T00:00:00Z</dcterms:created>
  <dcterms:modified xsi:type="dcterms:W3CDTF">2023-10-11T12:14:41Z</dcterms:modified>
  <dc:identifier>DAFvoY3Rd7Q</dc:identifier>
</cp:coreProperties>
</file>