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8" r:id="rId2"/>
    <p:sldId id="271" r:id="rId3"/>
    <p:sldId id="281" r:id="rId4"/>
    <p:sldId id="282" r:id="rId5"/>
    <p:sldId id="283" r:id="rId6"/>
    <p:sldId id="285" r:id="rId7"/>
    <p:sldId id="286" r:id="rId8"/>
    <p:sldId id="287" r:id="rId9"/>
    <p:sldId id="312" r:id="rId10"/>
    <p:sldId id="360" r:id="rId11"/>
    <p:sldId id="361" r:id="rId12"/>
    <p:sldId id="275" r:id="rId13"/>
    <p:sldId id="256" r:id="rId14"/>
    <p:sldId id="338" r:id="rId15"/>
    <p:sldId id="357" r:id="rId16"/>
    <p:sldId id="358" r:id="rId17"/>
    <p:sldId id="260" r:id="rId18"/>
    <p:sldId id="291" r:id="rId19"/>
    <p:sldId id="292" r:id="rId20"/>
    <p:sldId id="307" r:id="rId21"/>
    <p:sldId id="293" r:id="rId22"/>
    <p:sldId id="273" r:id="rId23"/>
    <p:sldId id="294" r:id="rId24"/>
    <p:sldId id="295" r:id="rId25"/>
    <p:sldId id="274" r:id="rId26"/>
    <p:sldId id="298" r:id="rId27"/>
    <p:sldId id="337" r:id="rId28"/>
    <p:sldId id="299"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81" autoAdjust="0"/>
    <p:restoredTop sz="90942" autoAdjust="0"/>
  </p:normalViewPr>
  <p:slideViewPr>
    <p:cSldViewPr snapToGrid="0">
      <p:cViewPr varScale="1">
        <p:scale>
          <a:sx n="98" d="100"/>
          <a:sy n="98" d="100"/>
        </p:scale>
        <p:origin x="228" y="96"/>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6D9810-DCB1-49F1-A7F3-E5442E46F0BB}" type="datetimeFigureOut">
              <a:rPr lang="en-US" smtClean="0"/>
              <a:t>8/1/2018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D3C5F-ABC0-4D5E-8716-7FB5D1D6F812}" type="slidenum">
              <a:rPr lang="en-US" smtClean="0"/>
              <a:t>‹#›</a:t>
            </a:fld>
            <a:endParaRPr lang="en-US" dirty="0"/>
          </a:p>
        </p:txBody>
      </p:sp>
    </p:spTree>
    <p:extLst>
      <p:ext uri="{BB962C8B-B14F-4D97-AF65-F5344CB8AC3E}">
        <p14:creationId xmlns:p14="http://schemas.microsoft.com/office/powerpoint/2010/main" val="1764863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hour</a:t>
            </a:r>
            <a:r>
              <a:rPr lang="en-US" baseline="0" dirty="0" smtClean="0"/>
              <a:t> presentation</a:t>
            </a:r>
          </a:p>
          <a:p>
            <a:endParaRPr lang="en-US" baseline="0" dirty="0" smtClean="0"/>
          </a:p>
          <a:p>
            <a:r>
              <a:rPr lang="en-US" baseline="0" dirty="0" smtClean="0"/>
              <a:t>Pedals, Shoes, Frames, Components, Clothing</a:t>
            </a:r>
          </a:p>
          <a:p>
            <a:endParaRPr lang="en-US" baseline="0" dirty="0" smtClean="0"/>
          </a:p>
          <a:p>
            <a:r>
              <a:rPr lang="en-US" baseline="0" dirty="0" smtClean="0"/>
              <a:t>Segmentation&gt;Tech&gt;Collection&gt;Positioning</a:t>
            </a:r>
            <a:endParaRPr lang="en-US" dirty="0"/>
          </a:p>
        </p:txBody>
      </p:sp>
      <p:sp>
        <p:nvSpPr>
          <p:cNvPr id="4" name="Slide Number Placeholder 3"/>
          <p:cNvSpPr>
            <a:spLocks noGrp="1"/>
          </p:cNvSpPr>
          <p:nvPr>
            <p:ph type="sldNum" sz="quarter" idx="10"/>
          </p:nvPr>
        </p:nvSpPr>
        <p:spPr/>
        <p:txBody>
          <a:bodyPr/>
          <a:lstStyle/>
          <a:p>
            <a:fld id="{249F1983-A0EE-498C-AB06-738CACA9F5C3}" type="slidenum">
              <a:rPr lang="en-US" smtClean="0"/>
              <a:t>1</a:t>
            </a:fld>
            <a:endParaRPr lang="en-US"/>
          </a:p>
        </p:txBody>
      </p:sp>
    </p:spTree>
    <p:extLst>
      <p:ext uri="{BB962C8B-B14F-4D97-AF65-F5344CB8AC3E}">
        <p14:creationId xmlns:p14="http://schemas.microsoft.com/office/powerpoint/2010/main" val="282213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for 2018, Aktiv disc. Big project for the engineers.</a:t>
            </a:r>
            <a:r>
              <a:rPr lang="en-US" baseline="0" dirty="0" smtClean="0"/>
              <a:t> 1 side of the fork.</a:t>
            </a:r>
            <a:endParaRPr lang="en-US" dirty="0"/>
          </a:p>
        </p:txBody>
      </p:sp>
      <p:sp>
        <p:nvSpPr>
          <p:cNvPr id="4" name="Slide Number Placeholder 3"/>
          <p:cNvSpPr>
            <a:spLocks noGrp="1"/>
          </p:cNvSpPr>
          <p:nvPr>
            <p:ph type="sldNum" sz="quarter" idx="10"/>
          </p:nvPr>
        </p:nvSpPr>
        <p:spPr/>
        <p:txBody>
          <a:bodyPr/>
          <a:lstStyle/>
          <a:p>
            <a:fld id="{D2753D4D-9D37-40E8-B92A-301274941780}" type="slidenum">
              <a:rPr lang="en-US" smtClean="0"/>
              <a:t>11</a:t>
            </a:fld>
            <a:endParaRPr lang="en-US" dirty="0"/>
          </a:p>
        </p:txBody>
      </p:sp>
    </p:spTree>
    <p:extLst>
      <p:ext uri="{BB962C8B-B14F-4D97-AF65-F5344CB8AC3E}">
        <p14:creationId xmlns:p14="http://schemas.microsoft.com/office/powerpoint/2010/main" val="310770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Racer or endurance rider</a:t>
            </a:r>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12</a:t>
            </a:fld>
            <a:endParaRPr lang="en-US" dirty="0"/>
          </a:p>
        </p:txBody>
      </p:sp>
    </p:spTree>
    <p:extLst>
      <p:ext uri="{BB962C8B-B14F-4D97-AF65-F5344CB8AC3E}">
        <p14:creationId xmlns:p14="http://schemas.microsoft.com/office/powerpoint/2010/main" val="304610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a:t>
            </a:r>
            <a:r>
              <a:rPr lang="en-US" baseline="0" dirty="0" smtClean="0"/>
              <a:t> Feb 2018</a:t>
            </a:r>
          </a:p>
          <a:p>
            <a:endParaRPr lang="en-US" baseline="0" dirty="0" smtClean="0"/>
          </a:p>
          <a:p>
            <a:r>
              <a:rPr lang="en-US" baseline="0" dirty="0" smtClean="0"/>
              <a:t>Lightest frame TIME has made – not super light be industry standard, but still under UCI limit with Aktiv and pedals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Light and stiff for good power transfer to get up a climb, but also comfortable and predictable for the decent. </a:t>
            </a:r>
          </a:p>
          <a:p>
            <a:pPr marL="0" indent="0">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With updated tube shapes and different carbon rations than our other frames, the Alpe d'Huez is a high performance bike that will fly up and down the hill, power thought a crit or handle a grand fondo with ease. </a:t>
            </a:r>
          </a:p>
          <a:p>
            <a:pPr marL="0" indent="0">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smtClean="0">
                <a:solidFill>
                  <a:schemeClr val="tx1"/>
                </a:solidFill>
                <a:effectLst/>
                <a:latin typeface="+mn-lt"/>
                <a:ea typeface="+mn-ea"/>
                <a:cs typeface="+mn-cs"/>
              </a:rPr>
              <a:t>Paired with the Aktiv fork with built in mass tuned dampers this bike becomes the perfect choice for a high performance ride.</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3AED3C5F-ABC0-4D5E-8716-7FB5D1D6F812}" type="slidenum">
              <a:rPr lang="en-US" smtClean="0"/>
              <a:t>13</a:t>
            </a:fld>
            <a:endParaRPr lang="en-US" dirty="0"/>
          </a:p>
        </p:txBody>
      </p:sp>
    </p:spTree>
    <p:extLst>
      <p:ext uri="{BB962C8B-B14F-4D97-AF65-F5344CB8AC3E}">
        <p14:creationId xmlns:p14="http://schemas.microsoft.com/office/powerpoint/2010/main" val="824063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let someone else tell you about</a:t>
            </a:r>
            <a:r>
              <a:rPr lang="en-US" baseline="0" dirty="0" smtClean="0"/>
              <a:t> this bike. </a:t>
            </a:r>
          </a:p>
          <a:p>
            <a:endParaRPr lang="en-US" baseline="0" dirty="0" smtClean="0"/>
          </a:p>
          <a:p>
            <a:r>
              <a:rPr lang="en-US" baseline="0" dirty="0" err="1" smtClean="0"/>
              <a:t>29k</a:t>
            </a:r>
            <a:r>
              <a:rPr lang="en-US" baseline="0" dirty="0" smtClean="0"/>
              <a:t> views in 2 days</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14</a:t>
            </a:fld>
            <a:endParaRPr lang="en-US" dirty="0"/>
          </a:p>
        </p:txBody>
      </p:sp>
    </p:spTree>
    <p:extLst>
      <p:ext uri="{BB962C8B-B14F-4D97-AF65-F5344CB8AC3E}">
        <p14:creationId xmlns:p14="http://schemas.microsoft.com/office/powerpoint/2010/main" val="444336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versions 01 and 21</a:t>
            </a:r>
          </a:p>
          <a:p>
            <a:endParaRPr lang="en-US" dirty="0" smtClean="0"/>
          </a:p>
          <a:p>
            <a:r>
              <a:rPr lang="en-US" dirty="0" smtClean="0"/>
              <a:t>Classic and Aktiv fork</a:t>
            </a:r>
            <a:r>
              <a:rPr lang="en-US" baseline="0" dirty="0" smtClean="0"/>
              <a:t> now</a:t>
            </a:r>
          </a:p>
          <a:p>
            <a:endParaRPr lang="en-US" baseline="0" dirty="0" smtClean="0"/>
          </a:p>
          <a:p>
            <a:r>
              <a:rPr lang="en-US" baseline="0" dirty="0" smtClean="0"/>
              <a:t>Disc at end of year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15</a:t>
            </a:fld>
            <a:endParaRPr lang="en-US" dirty="0"/>
          </a:p>
        </p:txBody>
      </p:sp>
    </p:spTree>
    <p:extLst>
      <p:ext uri="{BB962C8B-B14F-4D97-AF65-F5344CB8AC3E}">
        <p14:creationId xmlns:p14="http://schemas.microsoft.com/office/powerpoint/2010/main" val="4056664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Ulteam is a limited edition, unique frame lay up combined with a dream build. </a:t>
            </a:r>
          </a:p>
          <a:p>
            <a:endParaRPr lang="en-US" sz="1200" b="0" i="0" u="none" strike="noStrike" kern="1200" dirty="0" smtClean="0">
              <a:solidFill>
                <a:schemeClr val="tx1"/>
              </a:solidFill>
              <a:effectLst/>
              <a:latin typeface="+mn-lt"/>
              <a:ea typeface="+mn-ea"/>
              <a:cs typeface="+mn-cs"/>
            </a:endParaRPr>
          </a:p>
          <a:p>
            <a:r>
              <a:rPr lang="en-US" baseline="0" dirty="0" smtClean="0"/>
              <a:t>Limited edition</a:t>
            </a:r>
          </a:p>
          <a:p>
            <a:endParaRPr lang="en-US" baseline="0" dirty="0" smtClean="0"/>
          </a:p>
          <a:p>
            <a:r>
              <a:rPr lang="en-US" baseline="0" dirty="0" smtClean="0"/>
              <a:t>X left in NorAm</a:t>
            </a:r>
          </a:p>
          <a:p>
            <a:endParaRPr lang="en-US" baseline="0" dirty="0" smtClean="0"/>
          </a:p>
          <a:p>
            <a:r>
              <a:rPr lang="en-US" baseline="0" dirty="0" smtClean="0"/>
              <a:t>Ultegra </a:t>
            </a:r>
            <a:r>
              <a:rPr lang="en-US" baseline="0" dirty="0" err="1" smtClean="0"/>
              <a:t>Di2</a:t>
            </a:r>
            <a:r>
              <a:rPr lang="en-US" baseline="0" dirty="0" smtClean="0"/>
              <a:t>, </a:t>
            </a:r>
            <a:r>
              <a:rPr lang="en-US" baseline="0" dirty="0" err="1" smtClean="0"/>
              <a:t>Deda</a:t>
            </a:r>
            <a:r>
              <a:rPr lang="en-US" baseline="0" dirty="0" smtClean="0"/>
              <a:t> components and </a:t>
            </a:r>
            <a:r>
              <a:rPr lang="en-US" baseline="0" dirty="0" err="1" smtClean="0"/>
              <a:t>Ksyrium</a:t>
            </a:r>
            <a:r>
              <a:rPr lang="en-US" baseline="0" dirty="0" smtClean="0"/>
              <a:t> Elite </a:t>
            </a:r>
          </a:p>
          <a:p>
            <a:r>
              <a:rPr lang="en-US" baseline="0" dirty="0" smtClean="0"/>
              <a:t>$ USD</a:t>
            </a:r>
          </a:p>
          <a:p>
            <a:r>
              <a:rPr lang="en-US" baseline="0" dirty="0" smtClean="0"/>
              <a:t>$ CAN</a:t>
            </a:r>
          </a:p>
          <a:p>
            <a:endParaRPr lang="en-US" baseline="0" dirty="0" smtClean="0"/>
          </a:p>
        </p:txBody>
      </p:sp>
      <p:sp>
        <p:nvSpPr>
          <p:cNvPr id="4" name="Slide Number Placeholder 3"/>
          <p:cNvSpPr>
            <a:spLocks noGrp="1"/>
          </p:cNvSpPr>
          <p:nvPr>
            <p:ph type="sldNum" sz="quarter" idx="10"/>
          </p:nvPr>
        </p:nvSpPr>
        <p:spPr/>
        <p:txBody>
          <a:bodyPr/>
          <a:lstStyle/>
          <a:p>
            <a:fld id="{3AED3C5F-ABC0-4D5E-8716-7FB5D1D6F812}" type="slidenum">
              <a:rPr lang="en-US" smtClean="0"/>
              <a:t>16</a:t>
            </a:fld>
            <a:endParaRPr lang="en-US" dirty="0"/>
          </a:p>
        </p:txBody>
      </p:sp>
    </p:spTree>
    <p:extLst>
      <p:ext uri="{BB962C8B-B14F-4D97-AF65-F5344CB8AC3E}">
        <p14:creationId xmlns:p14="http://schemas.microsoft.com/office/powerpoint/2010/main" val="128723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for </a:t>
            </a:r>
            <a:r>
              <a:rPr lang="en-US" dirty="0" err="1" smtClean="0"/>
              <a:t>MY19</a:t>
            </a:r>
            <a:r>
              <a:rPr lang="en-US" dirty="0" smtClean="0"/>
              <a:t> we’re able</a:t>
            </a:r>
            <a:r>
              <a:rPr lang="en-US" baseline="0" dirty="0" smtClean="0"/>
              <a:t> to offer </a:t>
            </a:r>
            <a:r>
              <a:rPr lang="en-US" baseline="0" dirty="0" err="1" smtClean="0"/>
              <a:t>TIME’s</a:t>
            </a:r>
            <a:r>
              <a:rPr lang="en-US" baseline="0" dirty="0" smtClean="0"/>
              <a:t> reputation in a complete bike.</a:t>
            </a:r>
          </a:p>
          <a:p>
            <a:endParaRPr lang="en-US" baseline="0" dirty="0" smtClean="0"/>
          </a:p>
          <a:p>
            <a:r>
              <a:rPr lang="en-US" sz="1200" b="0" i="0" u="none" strike="noStrike" kern="1200" dirty="0" smtClean="0">
                <a:solidFill>
                  <a:schemeClr val="tx1"/>
                </a:solidFill>
                <a:effectLst/>
                <a:latin typeface="+mn-lt"/>
                <a:ea typeface="+mn-ea"/>
                <a:cs typeface="+mn-cs"/>
              </a:rPr>
              <a:t>The Alpe d'Huez 21 is a direct descendant of the Alpe d'Huez 01. It represents the ideal climbing bike for cyclists in search of comfort and versatility in hilly terrain.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Change in layup - Basalt fibers, between fiberglass and carbon fibers, provide comfort without comprise. </a:t>
            </a:r>
            <a:endParaRPr lang="en-US" baseline="0" dirty="0" smtClean="0"/>
          </a:p>
          <a:p>
            <a:endParaRPr lang="en-US" baseline="0" dirty="0" smtClean="0"/>
          </a:p>
          <a:p>
            <a:r>
              <a:rPr lang="en-US" baseline="0" dirty="0" smtClean="0"/>
              <a:t>Ultegra 8000, </a:t>
            </a:r>
            <a:r>
              <a:rPr lang="en-US" baseline="0" dirty="0" err="1" smtClean="0"/>
              <a:t>Deda</a:t>
            </a:r>
            <a:r>
              <a:rPr lang="en-US" baseline="0" dirty="0" smtClean="0"/>
              <a:t> components, </a:t>
            </a:r>
            <a:r>
              <a:rPr lang="en-US" baseline="0" dirty="0" err="1" smtClean="0"/>
              <a:t>Ksyrium</a:t>
            </a:r>
            <a:r>
              <a:rPr lang="en-US" baseline="0" dirty="0" smtClean="0"/>
              <a:t> </a:t>
            </a:r>
          </a:p>
          <a:p>
            <a:r>
              <a:rPr lang="en-US" baseline="0" dirty="0" smtClean="0"/>
              <a:t>$ USD</a:t>
            </a:r>
          </a:p>
          <a:p>
            <a:r>
              <a:rPr lang="en-US" baseline="0" dirty="0" smtClean="0"/>
              <a:t>$ CAN</a:t>
            </a:r>
          </a:p>
          <a:p>
            <a:endParaRPr lang="en-US" baseline="0" dirty="0" smtClean="0"/>
          </a:p>
          <a:p>
            <a:r>
              <a:rPr lang="en-US" baseline="0" dirty="0" smtClean="0"/>
              <a:t>Ultegra </a:t>
            </a:r>
            <a:r>
              <a:rPr lang="en-US" baseline="0" dirty="0" err="1" smtClean="0"/>
              <a:t>Di2</a:t>
            </a:r>
            <a:r>
              <a:rPr lang="en-US" baseline="0" dirty="0" smtClean="0"/>
              <a:t>, </a:t>
            </a:r>
            <a:r>
              <a:rPr lang="en-US" baseline="0" dirty="0" err="1" smtClean="0"/>
              <a:t>Deda</a:t>
            </a:r>
            <a:r>
              <a:rPr lang="en-US" baseline="0" dirty="0" smtClean="0"/>
              <a:t> components and </a:t>
            </a:r>
            <a:r>
              <a:rPr lang="en-US" baseline="0" dirty="0" err="1" smtClean="0"/>
              <a:t>Ksyrium</a:t>
            </a:r>
            <a:r>
              <a:rPr lang="en-US" baseline="0" dirty="0" smtClean="0"/>
              <a:t> Elite </a:t>
            </a:r>
          </a:p>
          <a:p>
            <a:r>
              <a:rPr lang="en-US" baseline="0" dirty="0" smtClean="0"/>
              <a:t>$ USD</a:t>
            </a:r>
          </a:p>
          <a:p>
            <a:r>
              <a:rPr lang="en-US" baseline="0" dirty="0" smtClean="0"/>
              <a:t>$ CAN</a:t>
            </a:r>
          </a:p>
          <a:p>
            <a:endParaRPr lang="en-US" baseline="0" dirty="0" smtClean="0"/>
          </a:p>
          <a:p>
            <a:r>
              <a:rPr lang="en-US" baseline="0" dirty="0" smtClean="0"/>
              <a:t>Feedback from key partners has been overwhelming. </a:t>
            </a:r>
          </a:p>
          <a:p>
            <a:endParaRPr lang="en-US" baseline="0" dirty="0" smtClean="0"/>
          </a:p>
          <a:p>
            <a:r>
              <a:rPr lang="en-US" baseline="0" dirty="0" err="1" smtClean="0"/>
              <a:t>Velo</a:t>
            </a:r>
            <a:r>
              <a:rPr lang="en-US" baseline="0" dirty="0" smtClean="0"/>
              <a:t> Pasadena did not book </a:t>
            </a:r>
            <a:r>
              <a:rPr lang="en-US" baseline="0" dirty="0" err="1" smtClean="0"/>
              <a:t>MY19</a:t>
            </a:r>
            <a:r>
              <a:rPr lang="en-US" baseline="0" dirty="0" smtClean="0"/>
              <a:t> with Specialized and BMC so they can sell this bike.</a:t>
            </a:r>
            <a:endParaRPr lang="en-US" dirty="0" smtClean="0"/>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17</a:t>
            </a:fld>
            <a:endParaRPr lang="en-US" dirty="0"/>
          </a:p>
        </p:txBody>
      </p:sp>
    </p:spTree>
    <p:extLst>
      <p:ext uri="{BB962C8B-B14F-4D97-AF65-F5344CB8AC3E}">
        <p14:creationId xmlns:p14="http://schemas.microsoft.com/office/powerpoint/2010/main" val="2675167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ultimate blend of aerodynamics and power – Scylon is an all-around racing machine.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Light enough for serious climbs with the responsiveness for all out sprints.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 perfect ride for all situations.</a:t>
            </a:r>
            <a:r>
              <a:rPr lang="en-US" dirty="0" smtClean="0"/>
              <a:t> </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18</a:t>
            </a:fld>
            <a:endParaRPr lang="en-US" dirty="0"/>
          </a:p>
        </p:txBody>
      </p:sp>
    </p:spTree>
    <p:extLst>
      <p:ext uri="{BB962C8B-B14F-4D97-AF65-F5344CB8AC3E}">
        <p14:creationId xmlns:p14="http://schemas.microsoft.com/office/powerpoint/2010/main" val="3519859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Fluidity is perfect for long rides – resilient, comfortable and versatile.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geometry of the Fluidity has been designed for longer days and increased comfort. Upright position, making it more comfortable for longer rides.</a:t>
            </a:r>
          </a:p>
          <a:p>
            <a:endParaRPr lang="en-US" dirty="0" smtClean="0"/>
          </a:p>
          <a:p>
            <a:r>
              <a:rPr lang="en-US" dirty="0" err="1" smtClean="0"/>
              <a:t>VECTRAN</a:t>
            </a:r>
            <a:r>
              <a:rPr lang="en-US" dirty="0" smtClean="0"/>
              <a:t>® fibers in Fluidity. They absorb road vibrations add optimal comfort for the</a:t>
            </a:r>
            <a:r>
              <a:rPr lang="en-US" baseline="0" dirty="0" smtClean="0"/>
              <a:t> rider </a:t>
            </a:r>
            <a:r>
              <a:rPr lang="en-US" dirty="0" smtClean="0"/>
              <a:t>allowing them to ride faster, longer.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19</a:t>
            </a:fld>
            <a:endParaRPr lang="en-US" dirty="0"/>
          </a:p>
        </p:txBody>
      </p:sp>
    </p:spTree>
    <p:extLst>
      <p:ext uri="{BB962C8B-B14F-4D97-AF65-F5344CB8AC3E}">
        <p14:creationId xmlns:p14="http://schemas.microsoft.com/office/powerpoint/2010/main" val="1927596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frame designs</a:t>
            </a:r>
          </a:p>
          <a:p>
            <a:endParaRPr lang="en-US" dirty="0" smtClean="0"/>
          </a:p>
          <a:p>
            <a:r>
              <a:rPr lang="en-US" dirty="0" smtClean="0"/>
              <a:t>Pair with these</a:t>
            </a:r>
            <a:r>
              <a:rPr lang="en-US" baseline="0" dirty="0" smtClean="0"/>
              <a:t> options</a:t>
            </a:r>
          </a:p>
          <a:p>
            <a:endParaRPr lang="en-US" baseline="0" dirty="0" smtClean="0"/>
          </a:p>
          <a:p>
            <a:r>
              <a:rPr lang="en-US" baseline="0" dirty="0" smtClean="0"/>
              <a:t>Most common is Aktiv fork with classic </a:t>
            </a:r>
            <a:r>
              <a:rPr lang="en-US" baseline="0" dirty="0" err="1" smtClean="0"/>
              <a:t>seatpost</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20</a:t>
            </a:fld>
            <a:endParaRPr lang="en-US" dirty="0"/>
          </a:p>
        </p:txBody>
      </p:sp>
    </p:spTree>
    <p:extLst>
      <p:ext uri="{BB962C8B-B14F-4D97-AF65-F5344CB8AC3E}">
        <p14:creationId xmlns:p14="http://schemas.microsoft.com/office/powerpoint/2010/main" val="163046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with a tread</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3</a:t>
            </a:fld>
            <a:endParaRPr lang="en-US" dirty="0"/>
          </a:p>
        </p:txBody>
      </p:sp>
    </p:spTree>
    <p:extLst>
      <p:ext uri="{BB962C8B-B14F-4D97-AF65-F5344CB8AC3E}">
        <p14:creationId xmlns:p14="http://schemas.microsoft.com/office/powerpoint/2010/main" val="3212625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 online</a:t>
            </a:r>
          </a:p>
          <a:p>
            <a:r>
              <a:rPr lang="en-US" dirty="0" smtClean="0"/>
              <a:t>Stay</a:t>
            </a:r>
            <a:r>
              <a:rPr lang="en-US" baseline="0" dirty="0" smtClean="0"/>
              <a:t> in template and use color options – options vary by frame model</a:t>
            </a:r>
          </a:p>
          <a:p>
            <a:r>
              <a:rPr lang="en-US" baseline="0" dirty="0" smtClean="0"/>
              <a:t>Gloss or matte finish</a:t>
            </a:r>
          </a:p>
          <a:p>
            <a:r>
              <a:rPr lang="en-US" baseline="0" dirty="0" smtClean="0"/>
              <a:t>Custom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Option to build out complete bike – we can supply complete or shop can source kit</a:t>
            </a:r>
          </a:p>
          <a:p>
            <a:endParaRPr lang="en-US" baseline="0" dirty="0" smtClean="0"/>
          </a:p>
          <a:p>
            <a:r>
              <a:rPr lang="en-US" dirty="0" smtClean="0"/>
              <a:t>6-8 week lead time</a:t>
            </a:r>
          </a:p>
          <a:p>
            <a:endParaRPr lang="en-US" dirty="0" smtClean="0"/>
          </a:p>
          <a:p>
            <a:r>
              <a:rPr lang="en-US" dirty="0" smtClean="0"/>
              <a:t>Upcharge</a:t>
            </a:r>
            <a:r>
              <a:rPr lang="en-US" baseline="0" dirty="0" smtClean="0"/>
              <a:t> $ </a:t>
            </a:r>
            <a:r>
              <a:rPr lang="en-US" baseline="0" dirty="0" err="1" smtClean="0"/>
              <a:t>whsle</a:t>
            </a:r>
            <a:r>
              <a:rPr lang="en-US" baseline="0" dirty="0" smtClean="0"/>
              <a:t>, $ M/</a:t>
            </a:r>
            <a:r>
              <a:rPr lang="en-US" baseline="0" dirty="0" err="1" smtClean="0"/>
              <a:t>SRP</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AED3C5F-ABC0-4D5E-8716-7FB5D1D6F812}" type="slidenum">
              <a:rPr lang="en-US" smtClean="0"/>
              <a:t>21</a:t>
            </a:fld>
            <a:endParaRPr lang="en-US" dirty="0"/>
          </a:p>
        </p:txBody>
      </p:sp>
    </p:spTree>
    <p:extLst>
      <p:ext uri="{BB962C8B-B14F-4D97-AF65-F5344CB8AC3E}">
        <p14:creationId xmlns:p14="http://schemas.microsoft.com/office/powerpoint/2010/main" val="2641378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RTM</a:t>
            </a:r>
          </a:p>
          <a:p>
            <a:endParaRPr lang="en-US" dirty="0" smtClean="0"/>
          </a:p>
          <a:p>
            <a:r>
              <a:rPr lang="en-US" dirty="0" smtClean="0"/>
              <a:t>Measured</a:t>
            </a:r>
            <a:r>
              <a:rPr lang="en-US" baseline="0" dirty="0" smtClean="0"/>
              <a:t> outside-outside</a:t>
            </a:r>
          </a:p>
          <a:p>
            <a:endParaRPr lang="en-US" baseline="0" dirty="0" smtClean="0"/>
          </a:p>
          <a:p>
            <a:r>
              <a:rPr lang="en-US" baseline="0" dirty="0" smtClean="0"/>
              <a:t>Stock is gloss carbon</a:t>
            </a:r>
          </a:p>
          <a:p>
            <a:r>
              <a:rPr lang="en-US" baseline="0" dirty="0" smtClean="0"/>
              <a:t>Available in matching custom color with no upcharge</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23</a:t>
            </a:fld>
            <a:endParaRPr lang="en-US" dirty="0"/>
          </a:p>
        </p:txBody>
      </p:sp>
    </p:spTree>
    <p:extLst>
      <p:ext uri="{BB962C8B-B14F-4D97-AF65-F5344CB8AC3E}">
        <p14:creationId xmlns:p14="http://schemas.microsoft.com/office/powerpoint/2010/main" val="415581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RTM and CMT</a:t>
            </a:r>
          </a:p>
          <a:p>
            <a:endParaRPr lang="en-US" dirty="0" smtClean="0"/>
          </a:p>
          <a:p>
            <a:r>
              <a:rPr lang="en-US" dirty="0" smtClean="0"/>
              <a:t>90-130</a:t>
            </a:r>
            <a:endParaRPr lang="en-US" baseline="0" dirty="0" smtClean="0"/>
          </a:p>
          <a:p>
            <a:endParaRPr lang="en-US" baseline="0" dirty="0" smtClean="0"/>
          </a:p>
          <a:p>
            <a:r>
              <a:rPr lang="en-US" baseline="0" dirty="0" smtClean="0"/>
              <a:t>Stock is gloss carbon</a:t>
            </a:r>
          </a:p>
          <a:p>
            <a:r>
              <a:rPr lang="en-US" baseline="0" dirty="0" smtClean="0"/>
              <a:t>Available in matching custom color with no upcharge</a:t>
            </a:r>
            <a:endParaRPr lang="en-US" dirty="0" smtClean="0"/>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24</a:t>
            </a:fld>
            <a:endParaRPr lang="en-US" dirty="0"/>
          </a:p>
        </p:txBody>
      </p:sp>
    </p:spTree>
    <p:extLst>
      <p:ext uri="{BB962C8B-B14F-4D97-AF65-F5344CB8AC3E}">
        <p14:creationId xmlns:p14="http://schemas.microsoft.com/office/powerpoint/2010/main" val="298702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request for TIME branded clothing by frame dealers</a:t>
            </a:r>
          </a:p>
          <a:p>
            <a:endParaRPr lang="en-US" baseline="0" dirty="0" smtClean="0"/>
          </a:p>
          <a:p>
            <a:r>
              <a:rPr lang="en-US" baseline="0" dirty="0" smtClean="0"/>
              <a:t>$</a:t>
            </a:r>
            <a:r>
              <a:rPr lang="en-US" baseline="0" dirty="0" err="1" smtClean="0"/>
              <a:t>1k</a:t>
            </a:r>
            <a:r>
              <a:rPr lang="en-US" baseline="0" dirty="0" smtClean="0"/>
              <a:t> order yesterday</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25</a:t>
            </a:fld>
            <a:endParaRPr lang="en-US" dirty="0"/>
          </a:p>
        </p:txBody>
      </p:sp>
    </p:spTree>
    <p:extLst>
      <p:ext uri="{BB962C8B-B14F-4D97-AF65-F5344CB8AC3E}">
        <p14:creationId xmlns:p14="http://schemas.microsoft.com/office/powerpoint/2010/main" val="2094213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partnership</a:t>
            </a:r>
            <a:r>
              <a:rPr lang="en-US" baseline="0" dirty="0" smtClean="0"/>
              <a:t> with Louison Bobet</a:t>
            </a:r>
          </a:p>
          <a:p>
            <a:endParaRPr lang="en-US" baseline="0" dirty="0" smtClean="0"/>
          </a:p>
          <a:p>
            <a:r>
              <a:rPr lang="en-US" baseline="0" dirty="0" err="1" smtClean="0"/>
              <a:t>LB</a:t>
            </a:r>
            <a:r>
              <a:rPr lang="en-US" baseline="0" dirty="0" smtClean="0"/>
              <a:t> was French cyclist who race </a:t>
            </a:r>
            <a:r>
              <a:rPr lang="en-US" baseline="0" dirty="0" err="1" smtClean="0"/>
              <a:t>TDF</a:t>
            </a:r>
            <a:r>
              <a:rPr lang="en-US" baseline="0" dirty="0" smtClean="0"/>
              <a:t>. </a:t>
            </a:r>
            <a:r>
              <a:rPr lang="en-US" baseline="0" dirty="0" smtClean="0">
                <a:solidFill>
                  <a:srgbClr val="FF0000"/>
                </a:solidFill>
              </a:rPr>
              <a:t>Results???</a:t>
            </a:r>
          </a:p>
          <a:p>
            <a:endParaRPr lang="en-US" baseline="0" dirty="0" smtClean="0">
              <a:solidFill>
                <a:srgbClr val="FF0000"/>
              </a:solidFill>
            </a:endParaRPr>
          </a:p>
          <a:p>
            <a:r>
              <a:rPr lang="en-US" baseline="0" dirty="0" smtClean="0">
                <a:solidFill>
                  <a:srgbClr val="FF0000"/>
                </a:solidFill>
              </a:rPr>
              <a:t>High end clothing brand with French flare</a:t>
            </a:r>
          </a:p>
          <a:p>
            <a:endParaRPr lang="en-US" baseline="0" dirty="0" smtClean="0">
              <a:solidFill>
                <a:srgbClr val="FF0000"/>
              </a:solidFill>
            </a:endParaRPr>
          </a:p>
          <a:p>
            <a:r>
              <a:rPr lang="en-US" baseline="0" dirty="0" smtClean="0">
                <a:solidFill>
                  <a:srgbClr val="FF0000"/>
                </a:solidFill>
              </a:rPr>
              <a:t>The are promoting TIME with this partnership</a:t>
            </a:r>
          </a:p>
          <a:p>
            <a:endParaRPr lang="en-US" baseline="0" dirty="0" smtClean="0">
              <a:solidFill>
                <a:srgbClr val="FF0000"/>
              </a:solidFill>
            </a:endParaRPr>
          </a:p>
          <a:p>
            <a:r>
              <a:rPr lang="en-US" baseline="0" dirty="0" smtClean="0">
                <a:solidFill>
                  <a:srgbClr val="FF0000"/>
                </a:solidFill>
              </a:rPr>
              <a:t>Unique offering to NA dealers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AED3C5F-ABC0-4D5E-8716-7FB5D1D6F812}" type="slidenum">
              <a:rPr lang="en-US" smtClean="0"/>
              <a:t>26</a:t>
            </a:fld>
            <a:endParaRPr lang="en-US" dirty="0"/>
          </a:p>
        </p:txBody>
      </p:sp>
    </p:spTree>
    <p:extLst>
      <p:ext uri="{BB962C8B-B14F-4D97-AF65-F5344CB8AC3E}">
        <p14:creationId xmlns:p14="http://schemas.microsoft.com/office/powerpoint/2010/main" val="3919862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0" dirty="0" smtClean="0"/>
              <a:t> fits – race and relaxed</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27</a:t>
            </a:fld>
            <a:endParaRPr lang="en-US" dirty="0"/>
          </a:p>
        </p:txBody>
      </p:sp>
    </p:spTree>
    <p:extLst>
      <p:ext uri="{BB962C8B-B14F-4D97-AF65-F5344CB8AC3E}">
        <p14:creationId xmlns:p14="http://schemas.microsoft.com/office/powerpoint/2010/main" val="1591538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Made</a:t>
            </a:r>
            <a:r>
              <a:rPr lang="en-US" baseline="0" dirty="0" smtClean="0"/>
              <a:t> in Italy</a:t>
            </a:r>
          </a:p>
          <a:p>
            <a:r>
              <a:rPr lang="en-US" baseline="0" dirty="0" smtClean="0"/>
              <a:t>Euro sizing</a:t>
            </a:r>
          </a:p>
          <a:p>
            <a:endParaRPr lang="en-US" baseline="0" dirty="0" smtClean="0"/>
          </a:p>
          <a:p>
            <a:r>
              <a:rPr lang="en-US" baseline="0" dirty="0" smtClean="0"/>
              <a:t>Race</a:t>
            </a:r>
          </a:p>
          <a:p>
            <a:r>
              <a:rPr lang="en-US" baseline="0" dirty="0" smtClean="0"/>
              <a:t>French Edition</a:t>
            </a:r>
          </a:p>
          <a:p>
            <a:r>
              <a:rPr lang="en-US" baseline="0" dirty="0" err="1" smtClean="0"/>
              <a:t>AdH</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28</a:t>
            </a:fld>
            <a:endParaRPr lang="en-US" dirty="0"/>
          </a:p>
        </p:txBody>
      </p:sp>
    </p:spTree>
    <p:extLst>
      <p:ext uri="{BB962C8B-B14F-4D97-AF65-F5344CB8AC3E}">
        <p14:creationId xmlns:p14="http://schemas.microsoft.com/office/powerpoint/2010/main" val="225193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history second to none</a:t>
            </a:r>
          </a:p>
          <a:p>
            <a:endParaRPr lang="en-US" baseline="0" dirty="0" smtClean="0"/>
          </a:p>
          <a:p>
            <a:r>
              <a:rPr lang="en-US" baseline="0" dirty="0" smtClean="0"/>
              <a:t>The rebuild of the company</a:t>
            </a:r>
          </a:p>
          <a:p>
            <a:endParaRPr lang="en-US" baseline="0" dirty="0" smtClean="0"/>
          </a:p>
          <a:p>
            <a:r>
              <a:rPr lang="en-US" baseline="0" dirty="0" smtClean="0"/>
              <a:t>New resources</a:t>
            </a:r>
          </a:p>
          <a:p>
            <a:endParaRPr lang="en-US" baseline="0" dirty="0" smtClean="0"/>
          </a:p>
          <a:p>
            <a:r>
              <a:rPr lang="en-US" baseline="0" dirty="0" smtClean="0"/>
              <a:t>New products</a:t>
            </a:r>
          </a:p>
          <a:p>
            <a:endParaRPr lang="en-US" baseline="0" dirty="0" smtClean="0"/>
          </a:p>
          <a:p>
            <a:r>
              <a:rPr lang="en-US" baseline="0" dirty="0" smtClean="0"/>
              <a:t>Let’s take a break then we’ll go into detail with the 2019 collection</a:t>
            </a:r>
            <a:endParaRPr lang="en-US" dirty="0"/>
          </a:p>
        </p:txBody>
      </p:sp>
      <p:sp>
        <p:nvSpPr>
          <p:cNvPr id="4" name="Slide Number Placeholder 3"/>
          <p:cNvSpPr>
            <a:spLocks noGrp="1"/>
          </p:cNvSpPr>
          <p:nvPr>
            <p:ph type="sldNum" sz="quarter" idx="10"/>
          </p:nvPr>
        </p:nvSpPr>
        <p:spPr/>
        <p:txBody>
          <a:bodyPr/>
          <a:lstStyle/>
          <a:p>
            <a:fld id="{249F1983-A0EE-498C-AB06-738CACA9F5C3}" type="slidenum">
              <a:rPr lang="en-US" smtClean="0"/>
              <a:t>29</a:t>
            </a:fld>
            <a:endParaRPr lang="en-US"/>
          </a:p>
        </p:txBody>
      </p:sp>
    </p:spTree>
    <p:extLst>
      <p:ext uri="{BB962C8B-B14F-4D97-AF65-F5344CB8AC3E}">
        <p14:creationId xmlns:p14="http://schemas.microsoft.com/office/powerpoint/2010/main" val="372686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Tread</a:t>
            </a:r>
            <a:r>
              <a:rPr lang="en-US" baseline="0" dirty="0" smtClean="0"/>
              <a:t> is braided into tubes</a:t>
            </a:r>
          </a:p>
          <a:p>
            <a:endParaRPr lang="en-US" baseline="0" dirty="0" smtClean="0"/>
          </a:p>
          <a:p>
            <a:r>
              <a:rPr lang="en-US" baseline="0" dirty="0" smtClean="0"/>
              <a:t>Able to manage materials, weave angle, density,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4</a:t>
            </a:fld>
            <a:endParaRPr lang="en-US" dirty="0"/>
          </a:p>
        </p:txBody>
      </p:sp>
    </p:spTree>
    <p:extLst>
      <p:ext uri="{BB962C8B-B14F-4D97-AF65-F5344CB8AC3E}">
        <p14:creationId xmlns:p14="http://schemas.microsoft.com/office/powerpoint/2010/main" val="244299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100 different braided tubes.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5</a:t>
            </a:fld>
            <a:endParaRPr lang="en-US" dirty="0"/>
          </a:p>
        </p:txBody>
      </p:sp>
    </p:spTree>
    <p:extLst>
      <p:ext uri="{BB962C8B-B14F-4D97-AF65-F5344CB8AC3E}">
        <p14:creationId xmlns:p14="http://schemas.microsoft.com/office/powerpoint/2010/main" val="233306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Joining</a:t>
            </a:r>
            <a:r>
              <a:rPr lang="en-US" baseline="0" dirty="0" smtClean="0"/>
              <a:t> the braided tubes the frame starts to take place</a:t>
            </a:r>
          </a:p>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6</a:t>
            </a:fld>
            <a:endParaRPr lang="en-US" dirty="0"/>
          </a:p>
        </p:txBody>
      </p:sp>
    </p:spTree>
    <p:extLst>
      <p:ext uri="{BB962C8B-B14F-4D97-AF65-F5344CB8AC3E}">
        <p14:creationId xmlns:p14="http://schemas.microsoft.com/office/powerpoint/2010/main" val="1147560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frame lay up is placed into a mold.</a:t>
            </a:r>
            <a:r>
              <a:rPr lang="en-US" baseline="0" dirty="0" smtClean="0"/>
              <a:t> Next step is RTM</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7</a:t>
            </a:fld>
            <a:endParaRPr lang="en-US" dirty="0"/>
          </a:p>
        </p:txBody>
      </p:sp>
    </p:spTree>
    <p:extLst>
      <p:ext uri="{BB962C8B-B14F-4D97-AF65-F5344CB8AC3E}">
        <p14:creationId xmlns:p14="http://schemas.microsoft.com/office/powerpoint/2010/main" val="302133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molding the frame the front and rear are bonded together. CMT dropouts are added.</a:t>
            </a:r>
          </a:p>
          <a:p>
            <a:endParaRPr lang="en-US" baseline="0" dirty="0" smtClean="0"/>
          </a:p>
          <a:p>
            <a:r>
              <a:rPr lang="en-US" baseline="0" dirty="0" smtClean="0"/>
              <a:t>Sand, paint, decals, clear coat</a:t>
            </a:r>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8</a:t>
            </a:fld>
            <a:endParaRPr lang="en-US" dirty="0"/>
          </a:p>
        </p:txBody>
      </p:sp>
    </p:spTree>
    <p:extLst>
      <p:ext uri="{BB962C8B-B14F-4D97-AF65-F5344CB8AC3E}">
        <p14:creationId xmlns:p14="http://schemas.microsoft.com/office/powerpoint/2010/main" val="181423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9</a:t>
            </a:fld>
            <a:endParaRPr lang="en-US" dirty="0"/>
          </a:p>
        </p:txBody>
      </p:sp>
    </p:spTree>
    <p:extLst>
      <p:ext uri="{BB962C8B-B14F-4D97-AF65-F5344CB8AC3E}">
        <p14:creationId xmlns:p14="http://schemas.microsoft.com/office/powerpoint/2010/main" val="311259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ED3C5F-ABC0-4D5E-8716-7FB5D1D6F812}" type="slidenum">
              <a:rPr lang="en-US" smtClean="0"/>
              <a:t>10</a:t>
            </a:fld>
            <a:endParaRPr lang="en-US" dirty="0"/>
          </a:p>
        </p:txBody>
      </p:sp>
    </p:spTree>
    <p:extLst>
      <p:ext uri="{BB962C8B-B14F-4D97-AF65-F5344CB8AC3E}">
        <p14:creationId xmlns:p14="http://schemas.microsoft.com/office/powerpoint/2010/main" val="414651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281078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425803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2589895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249202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272057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393981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7052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158694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4127631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313474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FA564C-18EE-4276-A138-C8C25EECD6A0}" type="datetimeFigureOut">
              <a:rPr lang="en-US" smtClean="0"/>
              <a:t>8/1/2018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69DC343-D023-4285-BE19-E28907CF269A}" type="slidenum">
              <a:rPr lang="en-US" smtClean="0"/>
              <a:t>‹#›</a:t>
            </a:fld>
            <a:endParaRPr lang="en-US" dirty="0"/>
          </a:p>
        </p:txBody>
      </p:sp>
    </p:spTree>
    <p:extLst>
      <p:ext uri="{BB962C8B-B14F-4D97-AF65-F5344CB8AC3E}">
        <p14:creationId xmlns:p14="http://schemas.microsoft.com/office/powerpoint/2010/main" val="373607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A564C-18EE-4276-A138-C8C25EECD6A0}" type="datetimeFigureOut">
              <a:rPr lang="en-US" smtClean="0"/>
              <a:t>8/1/2018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DC343-D023-4285-BE19-E28907CF269A}" type="slidenum">
              <a:rPr lang="en-US" smtClean="0"/>
              <a:t>‹#›</a:t>
            </a:fld>
            <a:endParaRPr lang="en-US" dirty="0"/>
          </a:p>
        </p:txBody>
      </p:sp>
    </p:spTree>
    <p:extLst>
      <p:ext uri="{BB962C8B-B14F-4D97-AF65-F5344CB8AC3E}">
        <p14:creationId xmlns:p14="http://schemas.microsoft.com/office/powerpoint/2010/main" val="363728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SMNENDjh2Vc" TargetMode="External"/><Relationship Id="rId5"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685" y="1758488"/>
            <a:ext cx="8948911" cy="1494001"/>
          </a:xfrm>
          <a:prstGeom prst="rect">
            <a:avLst/>
          </a:prstGeom>
        </p:spPr>
      </p:pic>
    </p:spTree>
    <p:extLst>
      <p:ext uri="{BB962C8B-B14F-4D97-AF65-F5344CB8AC3E}">
        <p14:creationId xmlns:p14="http://schemas.microsoft.com/office/powerpoint/2010/main" val="1988588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err="1" smtClean="0"/>
              <a:t>Akitv</a:t>
            </a:r>
            <a:endParaRPr lang="en-US" sz="2400" dirty="0" smtClean="0"/>
          </a:p>
        </p:txBody>
      </p:sp>
      <p:sp>
        <p:nvSpPr>
          <p:cNvPr id="11" name="TextBox 10"/>
          <p:cNvSpPr txBox="1"/>
          <p:nvPr/>
        </p:nvSpPr>
        <p:spPr>
          <a:xfrm>
            <a:off x="619125" y="1613629"/>
            <a:ext cx="5746722" cy="1200329"/>
          </a:xfrm>
          <a:prstGeom prst="rect">
            <a:avLst/>
          </a:prstGeom>
          <a:noFill/>
        </p:spPr>
        <p:txBody>
          <a:bodyPr wrap="square" rtlCol="0">
            <a:spAutoFit/>
          </a:bodyPr>
          <a:lstStyle/>
          <a:p>
            <a:r>
              <a:rPr lang="en-US" b="1" dirty="0" smtClean="0">
                <a:cs typeface="Arial" panose="020B0604020202020204" pitchFamily="34" charset="0"/>
              </a:rPr>
              <a:t>Comfort</a:t>
            </a:r>
          </a:p>
          <a:p>
            <a:pPr marL="171450" indent="-171450">
              <a:lnSpc>
                <a:spcPct val="150000"/>
              </a:lnSpc>
              <a:buFont typeface="Arial" panose="020B0604020202020204" pitchFamily="34" charset="0"/>
              <a:buChar char="•"/>
            </a:pPr>
            <a:r>
              <a:rPr lang="en-US" dirty="0" smtClean="0">
                <a:cs typeface="Arial" panose="020B0604020202020204" pitchFamily="34" charset="0"/>
              </a:rPr>
              <a:t>Reduces vibrations by 30%</a:t>
            </a:r>
          </a:p>
          <a:p>
            <a:pPr marL="171450" indent="-171450">
              <a:lnSpc>
                <a:spcPct val="150000"/>
              </a:lnSpc>
              <a:buFont typeface="Arial" panose="020B0604020202020204" pitchFamily="34" charset="0"/>
              <a:buChar char="•"/>
            </a:pPr>
            <a:endParaRPr lang="en-US" dirty="0" smtClean="0">
              <a:cs typeface="Arial" panose="020B0604020202020204" pitchFamily="34" charset="0"/>
            </a:endParaRPr>
          </a:p>
        </p:txBody>
      </p:sp>
      <p:sp>
        <p:nvSpPr>
          <p:cNvPr id="12" name="TextBox 11"/>
          <p:cNvSpPr txBox="1"/>
          <p:nvPr/>
        </p:nvSpPr>
        <p:spPr>
          <a:xfrm>
            <a:off x="619125" y="3238102"/>
            <a:ext cx="5746722" cy="1200329"/>
          </a:xfrm>
          <a:prstGeom prst="rect">
            <a:avLst/>
          </a:prstGeom>
          <a:noFill/>
        </p:spPr>
        <p:txBody>
          <a:bodyPr wrap="square" rtlCol="0">
            <a:spAutoFit/>
          </a:bodyPr>
          <a:lstStyle/>
          <a:p>
            <a:r>
              <a:rPr lang="en-US" b="1" dirty="0" smtClean="0">
                <a:cs typeface="Arial" panose="020B0604020202020204" pitchFamily="34" charset="0"/>
              </a:rPr>
              <a:t>Performance</a:t>
            </a:r>
          </a:p>
          <a:p>
            <a:pPr marL="171450" indent="-171450">
              <a:lnSpc>
                <a:spcPct val="150000"/>
              </a:lnSpc>
              <a:buFont typeface="Arial" panose="020B0604020202020204" pitchFamily="34" charset="0"/>
              <a:buChar char="•"/>
            </a:pPr>
            <a:r>
              <a:rPr lang="en-US" dirty="0" smtClean="0">
                <a:cs typeface="Arial" panose="020B0604020202020204" pitchFamily="34" charset="0"/>
              </a:rPr>
              <a:t>Increase in comfort improves performance over time</a:t>
            </a:r>
          </a:p>
          <a:p>
            <a:pPr marL="171450" indent="-171450">
              <a:lnSpc>
                <a:spcPct val="150000"/>
              </a:lnSpc>
              <a:buFont typeface="Arial" panose="020B0604020202020204" pitchFamily="34" charset="0"/>
              <a:buChar char="•"/>
            </a:pPr>
            <a:endParaRPr lang="en-US" dirty="0" smtClean="0">
              <a:cs typeface="Arial" panose="020B0604020202020204" pitchFamily="34" charset="0"/>
            </a:endParaRPr>
          </a:p>
        </p:txBody>
      </p:sp>
      <p:sp>
        <p:nvSpPr>
          <p:cNvPr id="13" name="TextBox 12"/>
          <p:cNvSpPr txBox="1"/>
          <p:nvPr/>
        </p:nvSpPr>
        <p:spPr>
          <a:xfrm>
            <a:off x="658118" y="4959237"/>
            <a:ext cx="5746722" cy="1615827"/>
          </a:xfrm>
          <a:prstGeom prst="rect">
            <a:avLst/>
          </a:prstGeom>
          <a:noFill/>
        </p:spPr>
        <p:txBody>
          <a:bodyPr wrap="square" rtlCol="0">
            <a:spAutoFit/>
          </a:bodyPr>
          <a:lstStyle/>
          <a:p>
            <a:r>
              <a:rPr lang="en-US" b="1" dirty="0" smtClean="0">
                <a:cs typeface="Arial" panose="020B0604020202020204" pitchFamily="34" charset="0"/>
              </a:rPr>
              <a:t>Steering Precision</a:t>
            </a:r>
          </a:p>
          <a:p>
            <a:pPr marL="171450" indent="-171450">
              <a:lnSpc>
                <a:spcPct val="150000"/>
              </a:lnSpc>
              <a:buFont typeface="Arial" panose="020B0604020202020204" pitchFamily="34" charset="0"/>
              <a:buChar char="•"/>
            </a:pPr>
            <a:r>
              <a:rPr lang="en-US" dirty="0" smtClean="0">
                <a:cs typeface="Arial" panose="020B0604020202020204" pitchFamily="34" charset="0"/>
              </a:rPr>
              <a:t>Improves tire contact</a:t>
            </a:r>
          </a:p>
          <a:p>
            <a:pPr marL="171450" indent="-171450">
              <a:lnSpc>
                <a:spcPct val="150000"/>
              </a:lnSpc>
              <a:buFont typeface="Arial" panose="020B0604020202020204" pitchFamily="34" charset="0"/>
              <a:buChar char="•"/>
            </a:pPr>
            <a:r>
              <a:rPr lang="en-US" dirty="0" smtClean="0">
                <a:cs typeface="Arial" panose="020B0604020202020204" pitchFamily="34" charset="0"/>
              </a:rPr>
              <a:t>Increased control in corners</a:t>
            </a:r>
          </a:p>
          <a:p>
            <a:pPr marL="171450" indent="-171450">
              <a:lnSpc>
                <a:spcPct val="150000"/>
              </a:lnSpc>
              <a:buFont typeface="Arial" panose="020B0604020202020204" pitchFamily="34" charset="0"/>
              <a:buChar char="•"/>
            </a:pPr>
            <a:endParaRPr lang="en-US" dirty="0" smtClean="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7475629" y="1430637"/>
            <a:ext cx="1656800" cy="5212235"/>
          </a:xfrm>
          <a:prstGeom prst="rect">
            <a:avLst/>
          </a:prstGeom>
        </p:spPr>
      </p:pic>
    </p:spTree>
    <p:extLst>
      <p:ext uri="{BB962C8B-B14F-4D97-AF65-F5344CB8AC3E}">
        <p14:creationId xmlns:p14="http://schemas.microsoft.com/office/powerpoint/2010/main" val="997063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contenu 2"/>
          <p:cNvSpPr txBox="1">
            <a:spLocks/>
          </p:cNvSpPr>
          <p:nvPr/>
        </p:nvSpPr>
        <p:spPr>
          <a:xfrm>
            <a:off x="5564871" y="1918589"/>
            <a:ext cx="6198495" cy="43536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150000"/>
              </a:lnSpc>
              <a:buFont typeface="Arial" panose="020B0604020202020204" pitchFamily="34" charset="0"/>
              <a:buChar char="•"/>
            </a:pPr>
            <a:r>
              <a:rPr lang="en-US" sz="1400" dirty="0" smtClean="0">
                <a:cs typeface="Arial" panose="020B0604020202020204" pitchFamily="34" charset="0"/>
              </a:rPr>
              <a:t>Numerous vibration analysis have led to a brand new single damper. With an equal mass as 2 dampers, 4 mm wider, the elastomer thickness as been doubled</a:t>
            </a:r>
          </a:p>
          <a:p>
            <a:pPr marL="285750" indent="-285750" algn="just">
              <a:lnSpc>
                <a:spcPct val="150000"/>
              </a:lnSpc>
              <a:buFont typeface="Arial" panose="020B0604020202020204" pitchFamily="34" charset="0"/>
              <a:buChar char="•"/>
            </a:pPr>
            <a:r>
              <a:rPr lang="en-US" sz="1400" dirty="0" smtClean="0">
                <a:cs typeface="Arial" panose="020B0604020202020204" pitchFamily="34" charset="0"/>
              </a:rPr>
              <a:t>The additional mass of the damper compensate the mass of the caliper</a:t>
            </a:r>
          </a:p>
          <a:p>
            <a:pPr marL="285750" indent="-285750" algn="just">
              <a:lnSpc>
                <a:spcPct val="150000"/>
              </a:lnSpc>
              <a:buFont typeface="Arial" panose="020B0604020202020204" pitchFamily="34" charset="0"/>
              <a:buChar char="•"/>
            </a:pPr>
            <a:r>
              <a:rPr lang="en-US" sz="1400" dirty="0" smtClean="0">
                <a:cs typeface="Arial" panose="020B0604020202020204" pitchFamily="34" charset="0"/>
              </a:rPr>
              <a:t>The right leg is designed in 2 chambers. The damper is isolated against outside conditions while permitting easier access</a:t>
            </a:r>
          </a:p>
          <a:p>
            <a:pPr marL="285750" indent="-285750" algn="just">
              <a:lnSpc>
                <a:spcPct val="150000"/>
              </a:lnSpc>
              <a:buFont typeface="Arial" panose="020B0604020202020204" pitchFamily="34" charset="0"/>
              <a:buChar char="•"/>
            </a:pPr>
            <a:r>
              <a:rPr lang="en-US" sz="1400" dirty="0" smtClean="0">
                <a:cs typeface="Arial" panose="020B0604020202020204" pitchFamily="34" charset="0"/>
              </a:rPr>
              <a:t>The damper chamber is open but protected by a removable  cover</a:t>
            </a:r>
          </a:p>
          <a:p>
            <a:pPr marL="285750" indent="-285750" algn="just">
              <a:lnSpc>
                <a:spcPct val="150000"/>
              </a:lnSpc>
              <a:buFont typeface="Arial" panose="020B0604020202020204" pitchFamily="34" charset="0"/>
              <a:buChar char="•"/>
            </a:pPr>
            <a:r>
              <a:rPr lang="en-US" sz="1400" dirty="0" smtClean="0">
                <a:cs typeface="Arial" panose="020B0604020202020204" pitchFamily="34" charset="0"/>
              </a:rPr>
              <a:t>The fork construction remains the same as the Disc Fork CMT dropouts and inserts</a:t>
            </a:r>
          </a:p>
          <a:p>
            <a:pPr algn="just">
              <a:lnSpc>
                <a:spcPct val="150000"/>
              </a:lnSpc>
            </a:pPr>
            <a:endParaRPr lang="en-US" sz="1400" dirty="0" smtClean="0">
              <a:cs typeface="Arial" panose="020B0604020202020204" pitchFamily="34" charset="0"/>
            </a:endParaRPr>
          </a:p>
          <a:p>
            <a:pPr algn="just">
              <a:lnSpc>
                <a:spcPct val="150000"/>
              </a:lnSpc>
            </a:pPr>
            <a:endParaRPr lang="en-US" sz="1400" b="1" dirty="0" smtClean="0">
              <a:cs typeface="Arial" panose="020B0604020202020204" pitchFamily="34" charset="0"/>
            </a:endParaRPr>
          </a:p>
          <a:p>
            <a:endParaRPr lang="en-US" sz="1400" dirty="0" smtClean="0">
              <a:cs typeface="Arial" panose="020B0604020202020204" pitchFamily="34" charset="0"/>
            </a:endParaRPr>
          </a:p>
        </p:txBody>
      </p:sp>
      <p:pic>
        <p:nvPicPr>
          <p:cNvPr id="16"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34609" y="1403508"/>
            <a:ext cx="5458896" cy="5455296"/>
          </a:xfrm>
          <a:prstGeom prst="rect">
            <a:avLst/>
          </a:prstGeom>
          <a:noFill/>
          <a:ln w="9525">
            <a:noFill/>
            <a:miter lim="800000"/>
            <a:headEnd/>
            <a:tailEnd/>
          </a:ln>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9" name="Straight Connector 8"/>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17" name="TextBox 16"/>
          <p:cNvSpPr txBox="1"/>
          <p:nvPr/>
        </p:nvSpPr>
        <p:spPr>
          <a:xfrm>
            <a:off x="3057649" y="747643"/>
            <a:ext cx="6076709" cy="461665"/>
          </a:xfrm>
          <a:prstGeom prst="rect">
            <a:avLst/>
          </a:prstGeom>
          <a:noFill/>
        </p:spPr>
        <p:txBody>
          <a:bodyPr wrap="square" rtlCol="0">
            <a:spAutoFit/>
          </a:bodyPr>
          <a:lstStyle/>
          <a:p>
            <a:pPr algn="ctr"/>
            <a:r>
              <a:rPr lang="en-US" sz="2400" dirty="0" err="1" smtClean="0"/>
              <a:t>Akitv</a:t>
            </a:r>
            <a:r>
              <a:rPr lang="en-US" sz="2400" dirty="0" smtClean="0"/>
              <a:t> Disc</a:t>
            </a:r>
          </a:p>
        </p:txBody>
      </p:sp>
    </p:spTree>
    <p:extLst>
      <p:ext uri="{BB962C8B-B14F-4D97-AF65-F5344CB8AC3E}">
        <p14:creationId xmlns:p14="http://schemas.microsoft.com/office/powerpoint/2010/main" val="1846501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Segmentation</a:t>
            </a:r>
          </a:p>
        </p:txBody>
      </p:sp>
      <p:sp>
        <p:nvSpPr>
          <p:cNvPr id="10" name="TextBox 9"/>
          <p:cNvSpPr txBox="1"/>
          <p:nvPr/>
        </p:nvSpPr>
        <p:spPr>
          <a:xfrm>
            <a:off x="526530" y="1606098"/>
            <a:ext cx="6076709" cy="369332"/>
          </a:xfrm>
          <a:prstGeom prst="rect">
            <a:avLst/>
          </a:prstGeom>
          <a:noFill/>
        </p:spPr>
        <p:txBody>
          <a:bodyPr wrap="square" rtlCol="0">
            <a:spAutoFit/>
          </a:bodyPr>
          <a:lstStyle/>
          <a:p>
            <a:r>
              <a:rPr lang="en-US" dirty="0" smtClean="0"/>
              <a:t>Text</a:t>
            </a:r>
          </a:p>
        </p:txBody>
      </p:sp>
      <p:pic>
        <p:nvPicPr>
          <p:cNvPr id="7" name="Picture 2" descr="VELO_ALPEDHUEZ01_ROUGE_PROF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2" y="1646676"/>
            <a:ext cx="4067271" cy="27098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CYLON_FRANCE_PROF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087" y="1646676"/>
            <a:ext cx="3969511" cy="2644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LUIDITY_CUSTOM_PRINCE_PROFI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489" y="1633248"/>
            <a:ext cx="3969511" cy="2644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6492" y="4402972"/>
            <a:ext cx="3702571" cy="923330"/>
          </a:xfrm>
          <a:prstGeom prst="rect">
            <a:avLst/>
          </a:prstGeom>
          <a:noFill/>
        </p:spPr>
        <p:txBody>
          <a:bodyPr wrap="square" rtlCol="0">
            <a:spAutoFit/>
          </a:bodyPr>
          <a:lstStyle/>
          <a:p>
            <a:r>
              <a:rPr lang="en-US" b="1" dirty="0" smtClean="0"/>
              <a:t>CLIMB</a:t>
            </a:r>
            <a:endParaRPr lang="en-US" dirty="0" smtClean="0"/>
          </a:p>
          <a:p>
            <a:endParaRPr lang="en-US" dirty="0"/>
          </a:p>
          <a:p>
            <a:r>
              <a:rPr lang="en-US" dirty="0" smtClean="0"/>
              <a:t>Alpe d’Huez</a:t>
            </a:r>
          </a:p>
        </p:txBody>
      </p:sp>
      <p:sp>
        <p:nvSpPr>
          <p:cNvPr id="14" name="TextBox 13"/>
          <p:cNvSpPr txBox="1"/>
          <p:nvPr/>
        </p:nvSpPr>
        <p:spPr>
          <a:xfrm>
            <a:off x="8731718" y="4356496"/>
            <a:ext cx="3702571" cy="1200329"/>
          </a:xfrm>
          <a:prstGeom prst="rect">
            <a:avLst/>
          </a:prstGeom>
          <a:noFill/>
        </p:spPr>
        <p:txBody>
          <a:bodyPr wrap="square" rtlCol="0">
            <a:spAutoFit/>
          </a:bodyPr>
          <a:lstStyle/>
          <a:p>
            <a:r>
              <a:rPr lang="en-US" b="1" dirty="0" smtClean="0"/>
              <a:t>COMFORT</a:t>
            </a:r>
          </a:p>
          <a:p>
            <a:endParaRPr lang="en-US" b="1" dirty="0"/>
          </a:p>
          <a:p>
            <a:r>
              <a:rPr lang="en-US" dirty="0" smtClean="0"/>
              <a:t>Fluidity</a:t>
            </a:r>
            <a:endParaRPr lang="en-US" dirty="0"/>
          </a:p>
          <a:p>
            <a:endParaRPr lang="en-US" b="1" dirty="0" smtClean="0"/>
          </a:p>
        </p:txBody>
      </p:sp>
      <p:sp>
        <p:nvSpPr>
          <p:cNvPr id="15" name="TextBox 14"/>
          <p:cNvSpPr txBox="1"/>
          <p:nvPr/>
        </p:nvSpPr>
        <p:spPr>
          <a:xfrm>
            <a:off x="4555003" y="4355344"/>
            <a:ext cx="3702571" cy="1200329"/>
          </a:xfrm>
          <a:prstGeom prst="rect">
            <a:avLst/>
          </a:prstGeom>
          <a:noFill/>
        </p:spPr>
        <p:txBody>
          <a:bodyPr wrap="square" rtlCol="0">
            <a:spAutoFit/>
          </a:bodyPr>
          <a:lstStyle/>
          <a:p>
            <a:r>
              <a:rPr lang="en-US" b="1" dirty="0" smtClean="0"/>
              <a:t>AERO</a:t>
            </a:r>
          </a:p>
          <a:p>
            <a:endParaRPr lang="en-US" b="1" dirty="0"/>
          </a:p>
          <a:p>
            <a:r>
              <a:rPr lang="en-US" dirty="0" smtClean="0"/>
              <a:t>Scylon</a:t>
            </a:r>
            <a:endParaRPr lang="en-US" dirty="0"/>
          </a:p>
          <a:p>
            <a:endParaRPr lang="en-US" dirty="0" smtClean="0"/>
          </a:p>
        </p:txBody>
      </p:sp>
    </p:spTree>
    <p:extLst>
      <p:ext uri="{BB962C8B-B14F-4D97-AF65-F5344CB8AC3E}">
        <p14:creationId xmlns:p14="http://schemas.microsoft.com/office/powerpoint/2010/main" val="582869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defPPr>
              <a:defRPr lang="en-US"/>
            </a:defPPr>
            <a:lvl1pPr algn="ctr">
              <a:defRPr sz="2400"/>
            </a:lvl1pPr>
          </a:lstStyle>
          <a:p>
            <a:r>
              <a:rPr lang="en-US" dirty="0"/>
              <a:t>Alpe ‘d Huez 01</a:t>
            </a:r>
          </a:p>
        </p:txBody>
      </p:sp>
      <p:pic>
        <p:nvPicPr>
          <p:cNvPr id="6146" name="Picture 2" descr="VELO_ALPEDHUEZ01_ROUGE_PROF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 y="2095147"/>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04747" y="2527496"/>
            <a:ext cx="3686961" cy="3754874"/>
          </a:xfrm>
          <a:prstGeom prst="rect">
            <a:avLst/>
          </a:prstGeom>
          <a:noFill/>
        </p:spPr>
        <p:txBody>
          <a:bodyPr wrap="square" rtlCol="0">
            <a:spAutoFit/>
          </a:bodyPr>
          <a:lstStyle/>
          <a:p>
            <a:r>
              <a:rPr lang="en-US" sz="1400" b="1" dirty="0" smtClean="0">
                <a:cs typeface="Arial" panose="020B0604020202020204" pitchFamily="34" charset="0"/>
              </a:rPr>
              <a:t>01</a:t>
            </a:r>
          </a:p>
          <a:p>
            <a:endParaRPr lang="en-US" sz="1400" b="1" dirty="0" smtClean="0">
              <a:cs typeface="Arial" panose="020B0604020202020204" pitchFamily="34" charset="0"/>
            </a:endParaRPr>
          </a:p>
          <a:p>
            <a:r>
              <a:rPr lang="en-US" sz="1400" dirty="0">
                <a:cs typeface="Arial" panose="020B0604020202020204" pitchFamily="34" charset="0"/>
              </a:rPr>
              <a:t>Where lightness and stiffness meet. The new Alpe d'Huez bike is the lightest bike that TIME has ever created. But it is also competitively stiff for power efficiency as well as those </a:t>
            </a:r>
            <a:r>
              <a:rPr lang="en-US" sz="1400" dirty="0" smtClean="0">
                <a:cs typeface="Arial" panose="020B0604020202020204" pitchFamily="34" charset="0"/>
              </a:rPr>
              <a:t>surprise </a:t>
            </a:r>
            <a:r>
              <a:rPr lang="en-US" sz="1400" dirty="0">
                <a:cs typeface="Arial" panose="020B0604020202020204" pitchFamily="34" charset="0"/>
              </a:rPr>
              <a:t>uphill attacks, responsive and precise for mountain descents and comfortable for long days in the saddle. </a:t>
            </a:r>
            <a:endParaRPr lang="en-US" sz="1400" dirty="0" smtClean="0">
              <a:cs typeface="Arial" panose="020B0604020202020204" pitchFamily="34" charset="0"/>
            </a:endParaRPr>
          </a:p>
          <a:p>
            <a:pPr marL="171450" indent="-171450">
              <a:buFont typeface="Arial" panose="020B0604020202020204" pitchFamily="34" charset="0"/>
              <a:buChar char="•"/>
            </a:pPr>
            <a:endParaRPr lang="en-US" sz="1400" dirty="0">
              <a:cs typeface="Arial" panose="020B0604020202020204" pitchFamily="34" charset="0"/>
            </a:endParaRPr>
          </a:p>
          <a:p>
            <a:pPr marL="171450" indent="-171450">
              <a:buFont typeface="Arial" panose="020B0604020202020204" pitchFamily="34" charset="0"/>
              <a:buChar char="•"/>
            </a:pPr>
            <a:r>
              <a:rPr lang="en-US" sz="1400" dirty="0" smtClean="0">
                <a:cs typeface="Arial" panose="020B0604020202020204" pitchFamily="34" charset="0"/>
              </a:rPr>
              <a:t>Race geometry</a:t>
            </a:r>
          </a:p>
          <a:p>
            <a:pPr marL="171450" indent="-171450">
              <a:lnSpc>
                <a:spcPct val="150000"/>
              </a:lnSpc>
              <a:buFont typeface="Arial" panose="020B0604020202020204" pitchFamily="34" charset="0"/>
              <a:buChar char="•"/>
            </a:pPr>
            <a:r>
              <a:rPr lang="en-US" sz="1400" dirty="0" smtClean="0">
                <a:cs typeface="Arial" panose="020B0604020202020204" pitchFamily="34" charset="0"/>
              </a:rPr>
              <a:t>Light and stiff</a:t>
            </a:r>
          </a:p>
          <a:p>
            <a:pPr marL="171450" indent="-171450">
              <a:lnSpc>
                <a:spcPct val="150000"/>
              </a:lnSpc>
              <a:buFont typeface="Arial" panose="020B0604020202020204" pitchFamily="34" charset="0"/>
              <a:buChar char="•"/>
            </a:pPr>
            <a:r>
              <a:rPr lang="en-US" sz="1400" dirty="0" smtClean="0">
                <a:cs typeface="Arial" panose="020B0604020202020204" pitchFamily="34" charset="0"/>
              </a:rPr>
              <a:t>Precise handling</a:t>
            </a:r>
          </a:p>
          <a:p>
            <a:pPr marL="171450" indent="-171450">
              <a:lnSpc>
                <a:spcPct val="150000"/>
              </a:lnSpc>
              <a:buFont typeface="Arial" panose="020B0604020202020204" pitchFamily="34" charset="0"/>
              <a:buChar char="•"/>
            </a:pPr>
            <a:r>
              <a:rPr lang="en-US" sz="1400" dirty="0" smtClean="0">
                <a:cs typeface="Arial" panose="020B0604020202020204" pitchFamily="34" charset="0"/>
              </a:rPr>
              <a:t>Seat post only</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2886597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BIKE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Alpe ‘d Huez</a:t>
            </a:r>
          </a:p>
        </p:txBody>
      </p:sp>
      <p:sp>
        <p:nvSpPr>
          <p:cNvPr id="10" name="TextBox 9"/>
          <p:cNvSpPr txBox="1"/>
          <p:nvPr/>
        </p:nvSpPr>
        <p:spPr>
          <a:xfrm>
            <a:off x="526530" y="1606098"/>
            <a:ext cx="6076709" cy="369332"/>
          </a:xfrm>
          <a:prstGeom prst="rect">
            <a:avLst/>
          </a:prstGeom>
          <a:noFill/>
        </p:spPr>
        <p:txBody>
          <a:bodyPr wrap="square" rtlCol="0">
            <a:spAutoFit/>
          </a:bodyPr>
          <a:lstStyle/>
          <a:p>
            <a:r>
              <a:rPr lang="en-US" dirty="0" smtClean="0"/>
              <a:t>Text</a:t>
            </a:r>
          </a:p>
        </p:txBody>
      </p:sp>
      <p:pic>
        <p:nvPicPr>
          <p:cNvPr id="2" name="SMNENDjh2Vc"/>
          <p:cNvPicPr>
            <a:picLocks noRot="1" noChangeAspect="1"/>
          </p:cNvPicPr>
          <p:nvPr>
            <a:videoFile r:link="rId1"/>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1005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defPPr>
              <a:defRPr lang="en-US"/>
            </a:defPPr>
            <a:lvl1pPr algn="ctr">
              <a:defRPr sz="2400"/>
            </a:lvl1pPr>
          </a:lstStyle>
          <a:p>
            <a:r>
              <a:rPr lang="en-US" dirty="0"/>
              <a:t>Alpe ‘d Huez 21</a:t>
            </a:r>
          </a:p>
        </p:txBody>
      </p:sp>
      <p:pic>
        <p:nvPicPr>
          <p:cNvPr id="7170" name="Picture 2" descr="ALPE_D_HUEZ_21_PROFIL_Reg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 y="2188276"/>
            <a:ext cx="7613077" cy="48343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16779" y="2527499"/>
            <a:ext cx="3674929" cy="3754874"/>
          </a:xfrm>
          <a:prstGeom prst="rect">
            <a:avLst/>
          </a:prstGeom>
          <a:noFill/>
        </p:spPr>
        <p:txBody>
          <a:bodyPr wrap="square" rtlCol="0">
            <a:spAutoFit/>
          </a:bodyPr>
          <a:lstStyle/>
          <a:p>
            <a:r>
              <a:rPr lang="en-US" sz="1400" b="1" dirty="0" smtClean="0">
                <a:cs typeface="Arial" panose="020B0604020202020204" pitchFamily="34" charset="0"/>
              </a:rPr>
              <a:t>21</a:t>
            </a:r>
          </a:p>
          <a:p>
            <a:endParaRPr lang="en-US" sz="1400" b="1" dirty="0" smtClean="0">
              <a:cs typeface="Arial" panose="020B0604020202020204" pitchFamily="34" charset="0"/>
            </a:endParaRPr>
          </a:p>
          <a:p>
            <a:r>
              <a:rPr lang="en-US" sz="1400" dirty="0">
                <a:cs typeface="Arial" panose="020B0604020202020204" pitchFamily="34" charset="0"/>
              </a:rPr>
              <a:t>Where lightness and stiffness meet. The Alpe d'Huez 21 is a direct descendant of the Alpe d'Huez 01. It </a:t>
            </a:r>
            <a:r>
              <a:rPr lang="en-US" sz="1400" dirty="0" smtClean="0">
                <a:cs typeface="Arial" panose="020B0604020202020204" pitchFamily="34" charset="0"/>
              </a:rPr>
              <a:t>represents </a:t>
            </a:r>
            <a:r>
              <a:rPr lang="en-US" sz="1400" dirty="0">
                <a:cs typeface="Arial" panose="020B0604020202020204" pitchFamily="34" charset="0"/>
              </a:rPr>
              <a:t>the ideal climbing bike for cyclists in search of comfort and versatility in hilly </a:t>
            </a:r>
            <a:r>
              <a:rPr lang="en-US" sz="1400" dirty="0" smtClean="0">
                <a:cs typeface="Arial" panose="020B0604020202020204" pitchFamily="34" charset="0"/>
              </a:rPr>
              <a:t>terrain.</a:t>
            </a:r>
          </a:p>
          <a:p>
            <a:endParaRPr lang="en-US" sz="1400" b="1"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Race geometry</a:t>
            </a:r>
          </a:p>
          <a:p>
            <a:pPr marL="171450" indent="-171450">
              <a:lnSpc>
                <a:spcPct val="150000"/>
              </a:lnSpc>
              <a:buFont typeface="Arial" panose="020B0604020202020204" pitchFamily="34" charset="0"/>
              <a:buChar char="•"/>
            </a:pPr>
            <a:r>
              <a:rPr lang="en-US" sz="1400" dirty="0" smtClean="0">
                <a:cs typeface="Arial" panose="020B0604020202020204" pitchFamily="34" charset="0"/>
              </a:rPr>
              <a:t>Add Basalt fiber</a:t>
            </a:r>
          </a:p>
          <a:p>
            <a:pPr marL="628650" lvl="1" indent="-171450">
              <a:lnSpc>
                <a:spcPct val="150000"/>
              </a:lnSpc>
              <a:buFont typeface="Arial" panose="020B0604020202020204" pitchFamily="34" charset="0"/>
              <a:buChar char="•"/>
            </a:pPr>
            <a:r>
              <a:rPr lang="en-US" sz="1400" dirty="0" smtClean="0">
                <a:cs typeface="Arial" panose="020B0604020202020204" pitchFamily="34" charset="0"/>
              </a:rPr>
              <a:t>Comfort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Light weight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Seat post only</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3825949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BIKE</a:t>
            </a:r>
          </a:p>
        </p:txBody>
      </p:sp>
      <p:sp>
        <p:nvSpPr>
          <p:cNvPr id="9" name="TextBox 8"/>
          <p:cNvSpPr txBox="1"/>
          <p:nvPr/>
        </p:nvSpPr>
        <p:spPr>
          <a:xfrm>
            <a:off x="3057649" y="747643"/>
            <a:ext cx="6076709" cy="461665"/>
          </a:xfrm>
          <a:prstGeom prst="rect">
            <a:avLst/>
          </a:prstGeom>
          <a:noFill/>
        </p:spPr>
        <p:txBody>
          <a:bodyPr wrap="square" rtlCol="0">
            <a:spAutoFit/>
          </a:bodyPr>
          <a:lstStyle>
            <a:defPPr>
              <a:defRPr lang="en-US"/>
            </a:defPPr>
            <a:lvl1pPr algn="ctr">
              <a:defRPr sz="2400"/>
            </a:lvl1pPr>
          </a:lstStyle>
          <a:p>
            <a:r>
              <a:rPr lang="en-US" dirty="0"/>
              <a:t>Alpe ‘d Huez Ulteam</a:t>
            </a:r>
          </a:p>
        </p:txBody>
      </p:sp>
      <p:pic>
        <p:nvPicPr>
          <p:cNvPr id="9218" name="Picture 2" descr="ALPE_D_HUEZ_ULTEAM_AKTIV_PROF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0" y="2170111"/>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28811" y="2527507"/>
            <a:ext cx="3662897" cy="4185761"/>
          </a:xfrm>
          <a:prstGeom prst="rect">
            <a:avLst/>
          </a:prstGeom>
          <a:noFill/>
        </p:spPr>
        <p:txBody>
          <a:bodyPr wrap="square" rtlCol="0">
            <a:spAutoFit/>
          </a:bodyPr>
          <a:lstStyle/>
          <a:p>
            <a:r>
              <a:rPr lang="en-US" sz="1400" b="1" dirty="0" smtClean="0">
                <a:cs typeface="Arial" panose="020B0604020202020204" pitchFamily="34" charset="0"/>
              </a:rPr>
              <a:t>01 Ulteam</a:t>
            </a:r>
          </a:p>
          <a:p>
            <a:endParaRPr lang="en-US" sz="1400" b="1" dirty="0">
              <a:cs typeface="Arial" panose="020B0604020202020204" pitchFamily="34" charset="0"/>
            </a:endParaRPr>
          </a:p>
          <a:p>
            <a:r>
              <a:rPr lang="en-US" sz="1400" dirty="0">
                <a:cs typeface="Arial" panose="020B0604020202020204" pitchFamily="34" charset="0"/>
              </a:rPr>
              <a:t>Where lightness and stiffness meet. The new Alpe d'Huez bike is the lightest bike that TIME has ever created. But it is also competitively stiff for power efficiency as well as those surprise uphill attacks, responsive and precise for mountain descents and comfortable for long days in the saddle. </a:t>
            </a:r>
          </a:p>
          <a:p>
            <a:endParaRPr lang="en-US" sz="1400" b="1"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Limited edition</a:t>
            </a:r>
          </a:p>
          <a:p>
            <a:pPr marL="171450" indent="-171450">
              <a:lnSpc>
                <a:spcPct val="150000"/>
              </a:lnSpc>
              <a:buFont typeface="Arial" panose="020B0604020202020204" pitchFamily="34" charset="0"/>
              <a:buChar char="•"/>
            </a:pPr>
            <a:r>
              <a:rPr lang="en-US" sz="1400" dirty="0" smtClean="0">
                <a:cs typeface="Arial" panose="020B0604020202020204" pitchFamily="34" charset="0"/>
              </a:rPr>
              <a:t>Race geometry</a:t>
            </a:r>
          </a:p>
          <a:p>
            <a:pPr marL="171450" indent="-171450">
              <a:lnSpc>
                <a:spcPct val="150000"/>
              </a:lnSpc>
              <a:buFont typeface="Arial" panose="020B0604020202020204" pitchFamily="34" charset="0"/>
              <a:buChar char="•"/>
            </a:pPr>
            <a:r>
              <a:rPr lang="en-US" sz="1400" dirty="0" smtClean="0">
                <a:cs typeface="Arial" panose="020B0604020202020204" pitchFamily="34" charset="0"/>
              </a:rPr>
              <a:t>TIME cockpit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DA </a:t>
            </a:r>
            <a:r>
              <a:rPr lang="en-US" sz="1400" dirty="0" err="1" smtClean="0">
                <a:cs typeface="Arial" panose="020B0604020202020204" pitchFamily="34" charset="0"/>
              </a:rPr>
              <a:t>Di2</a:t>
            </a:r>
            <a:endParaRPr lang="en-US" sz="1400"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err="1" smtClean="0">
                <a:cs typeface="Arial" panose="020B0604020202020204" pitchFamily="34" charset="0"/>
              </a:rPr>
              <a:t>ENVE</a:t>
            </a:r>
            <a:r>
              <a:rPr lang="en-US" sz="1400" dirty="0" smtClean="0">
                <a:cs typeface="Arial" panose="020B0604020202020204" pitchFamily="34" charset="0"/>
              </a:rPr>
              <a:t> SES 3.4</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1679176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BIKE</a:t>
            </a:r>
          </a:p>
        </p:txBody>
      </p:sp>
      <p:sp>
        <p:nvSpPr>
          <p:cNvPr id="9" name="TextBox 8"/>
          <p:cNvSpPr txBox="1"/>
          <p:nvPr/>
        </p:nvSpPr>
        <p:spPr>
          <a:xfrm>
            <a:off x="3057649" y="747643"/>
            <a:ext cx="6076709" cy="461665"/>
          </a:xfrm>
          <a:prstGeom prst="rect">
            <a:avLst/>
          </a:prstGeom>
          <a:noFill/>
        </p:spPr>
        <p:txBody>
          <a:bodyPr wrap="square" rtlCol="0">
            <a:spAutoFit/>
          </a:bodyPr>
          <a:lstStyle>
            <a:defPPr>
              <a:defRPr lang="en-US"/>
            </a:defPPr>
            <a:lvl1pPr algn="ctr">
              <a:defRPr sz="2400"/>
            </a:lvl1pPr>
          </a:lstStyle>
          <a:p>
            <a:r>
              <a:rPr lang="en-US" dirty="0"/>
              <a:t>Alpe ‘d Huez 21</a:t>
            </a:r>
          </a:p>
        </p:txBody>
      </p:sp>
      <p:pic>
        <p:nvPicPr>
          <p:cNvPr id="8194" name="Picture 2" descr="ALPE_D_HUEZ_21_PROFIL_CustomHe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0" y="2183762"/>
            <a:ext cx="7620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16779" y="2527501"/>
            <a:ext cx="3674929" cy="3108543"/>
          </a:xfrm>
          <a:prstGeom prst="rect">
            <a:avLst/>
          </a:prstGeom>
          <a:noFill/>
        </p:spPr>
        <p:txBody>
          <a:bodyPr wrap="square" rtlCol="0">
            <a:spAutoFit/>
          </a:bodyPr>
          <a:lstStyle/>
          <a:p>
            <a:r>
              <a:rPr lang="en-US" sz="1400" b="1" dirty="0" smtClean="0">
                <a:cs typeface="Arial" panose="020B0604020202020204" pitchFamily="34" charset="0"/>
              </a:rPr>
              <a:t>21</a:t>
            </a:r>
          </a:p>
          <a:p>
            <a:endParaRPr lang="en-US" sz="1400" b="1" dirty="0" smtClean="0">
              <a:cs typeface="Arial" panose="020B0604020202020204" pitchFamily="34" charset="0"/>
            </a:endParaRPr>
          </a:p>
          <a:p>
            <a:r>
              <a:rPr lang="en-US" sz="1400" dirty="0">
                <a:cs typeface="Arial" panose="020B0604020202020204" pitchFamily="34" charset="0"/>
              </a:rPr>
              <a:t>Where lightness and stiffness meet. The Alpe d'Huez 21 is a direct descendant of the Alpe d'Huez 01. It represents the ideal climbing bike for cyclists in search of comfort and versatility in hilly terrain.</a:t>
            </a:r>
          </a:p>
          <a:p>
            <a:endParaRPr lang="en-US" sz="1400" b="1"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Ultegra </a:t>
            </a:r>
            <a:r>
              <a:rPr lang="en-US" sz="1400" dirty="0" err="1" smtClean="0">
                <a:cs typeface="Arial" panose="020B0604020202020204" pitchFamily="34" charset="0"/>
              </a:rPr>
              <a:t>mech</a:t>
            </a:r>
            <a:r>
              <a:rPr lang="en-US" sz="1400" dirty="0" smtClean="0">
                <a:cs typeface="Arial" panose="020B0604020202020204" pitchFamily="34" charset="0"/>
              </a:rPr>
              <a:t> and </a:t>
            </a:r>
            <a:r>
              <a:rPr lang="en-US" sz="1400" dirty="0" err="1" smtClean="0">
                <a:cs typeface="Arial" panose="020B0604020202020204" pitchFamily="34" charset="0"/>
              </a:rPr>
              <a:t>Di2</a:t>
            </a:r>
            <a:r>
              <a:rPr lang="en-US" sz="1400" dirty="0" smtClean="0">
                <a:cs typeface="Arial" panose="020B0604020202020204" pitchFamily="34" charset="0"/>
              </a:rPr>
              <a:t> builds</a:t>
            </a:r>
          </a:p>
          <a:p>
            <a:pPr marL="171450" indent="-171450">
              <a:lnSpc>
                <a:spcPct val="150000"/>
              </a:lnSpc>
              <a:buFont typeface="Arial" panose="020B0604020202020204" pitchFamily="34" charset="0"/>
              <a:buChar char="•"/>
            </a:pPr>
            <a:r>
              <a:rPr lang="en-US" sz="1400" dirty="0" err="1" smtClean="0">
                <a:cs typeface="Arial" panose="020B0604020202020204" pitchFamily="34" charset="0"/>
              </a:rPr>
              <a:t>Deda</a:t>
            </a:r>
            <a:r>
              <a:rPr lang="en-US" sz="1400" dirty="0" smtClean="0">
                <a:cs typeface="Arial" panose="020B0604020202020204" pitchFamily="34" charset="0"/>
              </a:rPr>
              <a:t> cockpit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Mavic </a:t>
            </a:r>
            <a:r>
              <a:rPr lang="en-US" sz="1400" dirty="0" err="1" smtClean="0">
                <a:cs typeface="Arial" panose="020B0604020202020204" pitchFamily="34" charset="0"/>
              </a:rPr>
              <a:t>Ksyrium</a:t>
            </a:r>
            <a:endParaRPr lang="en-US" sz="1400" dirty="0" smtClean="0">
              <a:cs typeface="Arial" panose="020B0604020202020204" pitchFamily="34" charset="0"/>
            </a:endParaRP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2149058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Scylon</a:t>
            </a:r>
          </a:p>
        </p:txBody>
      </p:sp>
      <p:pic>
        <p:nvPicPr>
          <p:cNvPr id="10242" name="Picture 2" descr="SCYLON_FRANCE_PROF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4021"/>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52875" y="2527499"/>
            <a:ext cx="3638834" cy="3108543"/>
          </a:xfrm>
          <a:prstGeom prst="rect">
            <a:avLst/>
          </a:prstGeom>
          <a:noFill/>
        </p:spPr>
        <p:txBody>
          <a:bodyPr wrap="square" rtlCol="0">
            <a:spAutoFit/>
          </a:bodyPr>
          <a:lstStyle/>
          <a:p>
            <a:r>
              <a:rPr lang="en-US" sz="1400" b="1" dirty="0" smtClean="0">
                <a:cs typeface="Arial" panose="020B0604020202020204" pitchFamily="34" charset="0"/>
              </a:rPr>
              <a:t>Scylon</a:t>
            </a:r>
          </a:p>
          <a:p>
            <a:endParaRPr lang="en-US" sz="1400" b="1" dirty="0" smtClean="0">
              <a:cs typeface="Arial" panose="020B0604020202020204" pitchFamily="34" charset="0"/>
            </a:endParaRPr>
          </a:p>
          <a:p>
            <a:r>
              <a:rPr lang="en-US" sz="1400" dirty="0">
                <a:cs typeface="Arial" panose="020B0604020202020204" pitchFamily="34" charset="0"/>
              </a:rPr>
              <a:t>The perfect marriage of aerodynamics and power. Scylon – the ultimate racing frame – where every detail has been designed and developed to create a true racing machine. </a:t>
            </a:r>
            <a:endParaRPr lang="en-US" sz="1400" dirty="0" smtClean="0">
              <a:cs typeface="Arial" panose="020B0604020202020204" pitchFamily="34" charset="0"/>
            </a:endParaRPr>
          </a:p>
          <a:p>
            <a:pPr marL="171450" indent="-171450">
              <a:buFont typeface="Arial" panose="020B0604020202020204" pitchFamily="34" charset="0"/>
              <a:buChar char="•"/>
            </a:pPr>
            <a:endParaRPr lang="en-US" sz="1400" dirty="0">
              <a:cs typeface="Arial" panose="020B0604020202020204" pitchFamily="34" charset="0"/>
            </a:endParaRPr>
          </a:p>
          <a:p>
            <a:pPr marL="171450" indent="-171450">
              <a:buFont typeface="Arial" panose="020B0604020202020204" pitchFamily="34" charset="0"/>
              <a:buChar char="•"/>
            </a:pPr>
            <a:r>
              <a:rPr lang="en-US" sz="1400" dirty="0" smtClean="0">
                <a:cs typeface="Arial" panose="020B0604020202020204" pitchFamily="34" charset="0"/>
              </a:rPr>
              <a:t>Aero</a:t>
            </a:r>
          </a:p>
          <a:p>
            <a:pPr marL="628650" lvl="1" indent="-171450">
              <a:lnSpc>
                <a:spcPct val="150000"/>
              </a:lnSpc>
              <a:buFont typeface="Arial" panose="020B0604020202020204" pitchFamily="34" charset="0"/>
              <a:buChar char="•"/>
            </a:pPr>
            <a:r>
              <a:rPr lang="en-US" sz="1400" dirty="0" err="1" smtClean="0">
                <a:cs typeface="Arial" panose="020B0604020202020204" pitchFamily="34" charset="0"/>
              </a:rPr>
              <a:t>CFD</a:t>
            </a:r>
            <a:r>
              <a:rPr lang="en-US" sz="1400" dirty="0" smtClean="0">
                <a:cs typeface="Arial" panose="020B0604020202020204" pitchFamily="34" charset="0"/>
              </a:rPr>
              <a:t> tubes</a:t>
            </a:r>
          </a:p>
          <a:p>
            <a:pPr marL="171450" indent="-171450">
              <a:lnSpc>
                <a:spcPct val="150000"/>
              </a:lnSpc>
              <a:buFont typeface="Arial" panose="020B0604020202020204" pitchFamily="34" charset="0"/>
              <a:buChar char="•"/>
            </a:pPr>
            <a:r>
              <a:rPr lang="en-US" sz="1400" dirty="0" smtClean="0">
                <a:cs typeface="Arial" panose="020B0604020202020204" pitchFamily="34" charset="0"/>
              </a:rPr>
              <a:t>Stiff, light and powerful</a:t>
            </a:r>
          </a:p>
          <a:p>
            <a:pPr marL="171450" indent="-171450">
              <a:lnSpc>
                <a:spcPct val="150000"/>
              </a:lnSpc>
              <a:buFont typeface="Arial" panose="020B0604020202020204" pitchFamily="34" charset="0"/>
              <a:buChar char="•"/>
            </a:pPr>
            <a:r>
              <a:rPr lang="en-US" sz="1400" dirty="0" smtClean="0">
                <a:cs typeface="Arial" panose="020B0604020202020204" pitchFamily="34" charset="0"/>
              </a:rPr>
              <a:t>Responsive</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118422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Fluidity</a:t>
            </a:r>
          </a:p>
        </p:txBody>
      </p:sp>
      <p:pic>
        <p:nvPicPr>
          <p:cNvPr id="11266" name="Picture 2" descr="FLUIDITY_CUSTOM_PRINCE_PROF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8" y="2056025"/>
            <a:ext cx="7620000" cy="50768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16779" y="2527496"/>
            <a:ext cx="3674930" cy="3323987"/>
          </a:xfrm>
          <a:prstGeom prst="rect">
            <a:avLst/>
          </a:prstGeom>
          <a:noFill/>
        </p:spPr>
        <p:txBody>
          <a:bodyPr wrap="square" rtlCol="0">
            <a:spAutoFit/>
          </a:bodyPr>
          <a:lstStyle/>
          <a:p>
            <a:r>
              <a:rPr lang="en-US" sz="1400" b="1" dirty="0" smtClean="0">
                <a:cs typeface="Arial" panose="020B0604020202020204" pitchFamily="34" charset="0"/>
              </a:rPr>
              <a:t>Fluidity</a:t>
            </a:r>
          </a:p>
          <a:p>
            <a:endParaRPr lang="en-US" sz="1400" b="1" dirty="0" smtClean="0">
              <a:cs typeface="Arial" panose="020B0604020202020204" pitchFamily="34" charset="0"/>
            </a:endParaRPr>
          </a:p>
          <a:p>
            <a:r>
              <a:rPr lang="en-US" sz="1400" dirty="0" smtClean="0">
                <a:cs typeface="Arial" panose="020B0604020202020204" pitchFamily="34" charset="0"/>
              </a:rPr>
              <a:t>Perfect </a:t>
            </a:r>
            <a:r>
              <a:rPr lang="en-US" sz="1400" dirty="0">
                <a:cs typeface="Arial" panose="020B0604020202020204" pitchFamily="34" charset="0"/>
              </a:rPr>
              <a:t>for long rides – resilient, comfortable and versatile. With Fluidity, every ride will </a:t>
            </a:r>
            <a:r>
              <a:rPr lang="en-US" sz="1400" dirty="0" smtClean="0">
                <a:cs typeface="Arial" panose="020B0604020202020204" pitchFamily="34" charset="0"/>
              </a:rPr>
              <a:t>exhilarate without </a:t>
            </a:r>
            <a:r>
              <a:rPr lang="en-US" sz="1400" dirty="0">
                <a:cs typeface="Arial" panose="020B0604020202020204" pitchFamily="34" charset="0"/>
              </a:rPr>
              <a:t>compromise.</a:t>
            </a:r>
          </a:p>
          <a:p>
            <a:endParaRPr lang="en-US" sz="1400" b="1"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Endurance geometry</a:t>
            </a:r>
          </a:p>
          <a:p>
            <a:pPr marL="171450" indent="-171450">
              <a:lnSpc>
                <a:spcPct val="150000"/>
              </a:lnSpc>
              <a:buFont typeface="Arial" panose="020B0604020202020204" pitchFamily="34" charset="0"/>
              <a:buChar char="•"/>
            </a:pPr>
            <a:r>
              <a:rPr lang="en-US" sz="1400" dirty="0" smtClean="0">
                <a:cs typeface="Arial" panose="020B0604020202020204" pitchFamily="34" charset="0"/>
              </a:rPr>
              <a:t>Add </a:t>
            </a:r>
            <a:r>
              <a:rPr lang="en-US" sz="1400" dirty="0" err="1" smtClean="0">
                <a:cs typeface="Arial" panose="020B0604020202020204" pitchFamily="34" charset="0"/>
              </a:rPr>
              <a:t>Vectron</a:t>
            </a:r>
            <a:endParaRPr lang="en-US" sz="1400" dirty="0" smtClean="0">
              <a:cs typeface="Arial" panose="020B0604020202020204" pitchFamily="34" charset="0"/>
            </a:endParaRPr>
          </a:p>
          <a:p>
            <a:pPr marL="628650" lvl="1" indent="-171450">
              <a:lnSpc>
                <a:spcPct val="150000"/>
              </a:lnSpc>
              <a:buFont typeface="Arial" panose="020B0604020202020204" pitchFamily="34" charset="0"/>
              <a:buChar char="•"/>
            </a:pPr>
            <a:r>
              <a:rPr lang="en-US" sz="1400" dirty="0" smtClean="0">
                <a:cs typeface="Arial" panose="020B0604020202020204" pitchFamily="34" charset="0"/>
              </a:rPr>
              <a:t>Comfort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Comfortable and responsive</a:t>
            </a:r>
          </a:p>
          <a:p>
            <a:pPr marL="171450" indent="-171450">
              <a:lnSpc>
                <a:spcPct val="150000"/>
              </a:lnSpc>
              <a:buFont typeface="Arial" panose="020B0604020202020204" pitchFamily="34" charset="0"/>
              <a:buChar char="•"/>
            </a:pPr>
            <a:endParaRPr lang="en-US" sz="1400" dirty="0" smtClean="0">
              <a:cs typeface="Arial" panose="020B0604020202020204" pitchFamily="34" charset="0"/>
            </a:endParaRP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306431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481263"/>
            <a:ext cx="13220618" cy="8811542"/>
          </a:xfrm>
          <a:prstGeom prst="rect">
            <a:avLst/>
          </a:prstGeom>
        </p:spPr>
      </p:pic>
      <p:sp>
        <p:nvSpPr>
          <p:cNvPr id="6" name="ZoneTexte 5"/>
          <p:cNvSpPr txBox="1"/>
          <p:nvPr/>
        </p:nvSpPr>
        <p:spPr>
          <a:xfrm>
            <a:off x="3254433" y="3367861"/>
            <a:ext cx="5683133" cy="523220"/>
          </a:xfrm>
          <a:prstGeom prst="rect">
            <a:avLst/>
          </a:prstGeom>
          <a:noFill/>
        </p:spPr>
        <p:txBody>
          <a:bodyPr wrap="square" rtlCol="0">
            <a:spAutoFit/>
          </a:bodyPr>
          <a:lstStyle/>
          <a:p>
            <a:pPr algn="ctr"/>
            <a:r>
              <a:rPr lang="fr-FR" sz="2800" b="1" dirty="0" smtClean="0">
                <a:solidFill>
                  <a:schemeClr val="bg1"/>
                </a:solidFill>
                <a:latin typeface="Source Sans Pro Semibold" panose="020B0603030403020204" pitchFamily="34" charset="0"/>
              </a:rPr>
              <a:t>FRAMES</a:t>
            </a:r>
          </a:p>
        </p:txBody>
      </p:sp>
      <p:cxnSp>
        <p:nvCxnSpPr>
          <p:cNvPr id="7" name="Connecteur droit 6"/>
          <p:cNvCxnSpPr/>
          <p:nvPr/>
        </p:nvCxnSpPr>
        <p:spPr>
          <a:xfrm>
            <a:off x="4328160" y="3052701"/>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4328160" y="4267295"/>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537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Options</a:t>
            </a:r>
          </a:p>
        </p:txBody>
      </p:sp>
      <p:sp>
        <p:nvSpPr>
          <p:cNvPr id="10" name="TextBox 9"/>
          <p:cNvSpPr txBox="1"/>
          <p:nvPr/>
        </p:nvSpPr>
        <p:spPr>
          <a:xfrm>
            <a:off x="526530" y="1606098"/>
            <a:ext cx="3498985" cy="2308324"/>
          </a:xfrm>
          <a:prstGeom prst="rect">
            <a:avLst/>
          </a:prstGeom>
          <a:noFill/>
        </p:spPr>
        <p:txBody>
          <a:bodyPr wrap="square" rtlCol="0">
            <a:spAutoFit/>
          </a:bodyPr>
          <a:lstStyle/>
          <a:p>
            <a:r>
              <a:rPr lang="en-US" dirty="0" smtClean="0"/>
              <a:t>Rim or Disc Brakes</a:t>
            </a:r>
          </a:p>
          <a:p>
            <a:endParaRPr lang="en-US" dirty="0"/>
          </a:p>
          <a:p>
            <a:r>
              <a:rPr lang="en-US" dirty="0" smtClean="0"/>
              <a:t>Classic or Translink Seat Post</a:t>
            </a:r>
          </a:p>
          <a:p>
            <a:endParaRPr lang="en-US" dirty="0"/>
          </a:p>
          <a:p>
            <a:r>
              <a:rPr lang="en-US" dirty="0" smtClean="0"/>
              <a:t>Classic or Aktiv Fork</a:t>
            </a:r>
          </a:p>
          <a:p>
            <a:endParaRPr lang="en-US" dirty="0"/>
          </a:p>
          <a:p>
            <a:r>
              <a:rPr lang="en-US" dirty="0" smtClean="0"/>
              <a:t>Stock or Custom Color</a:t>
            </a:r>
          </a:p>
          <a:p>
            <a:endParaRPr lang="en-US" dirty="0" smtClean="0"/>
          </a:p>
        </p:txBody>
      </p:sp>
      <p:pic>
        <p:nvPicPr>
          <p:cNvPr id="15362" name="Picture 2" descr="https://www.time-sport.com/media/catalog/product/cache/image/900x600/e9c3970ab036de70892d86c6d221abfe/v/_/v_scylon_18_hero.jpg"/>
          <p:cNvPicPr>
            <a:picLocks noChangeAspect="1" noChangeArrowheads="1"/>
          </p:cNvPicPr>
          <p:nvPr/>
        </p:nvPicPr>
        <p:blipFill rotWithShape="1">
          <a:blip r:embed="rId4">
            <a:extLst>
              <a:ext uri="{28A0092B-C50C-407E-A947-70E740481C1C}">
                <a14:useLocalDpi xmlns:a14="http://schemas.microsoft.com/office/drawing/2010/main" val="0"/>
              </a:ext>
            </a:extLst>
          </a:blip>
          <a:srcRect l="69185" t="35378" r="15252" b="-278"/>
          <a:stretch/>
        </p:blipFill>
        <p:spPr bwMode="auto">
          <a:xfrm>
            <a:off x="9786812" y="3200400"/>
            <a:ext cx="1334126" cy="333815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time-sport.com/media/catalog/product/cache/image/900x600/e9c3970ab036de70892d86c6d221abfe/v/_/v_scylon_18_hero.jpg"/>
          <p:cNvPicPr>
            <a:picLocks noChangeAspect="1" noChangeArrowheads="1"/>
          </p:cNvPicPr>
          <p:nvPr/>
        </p:nvPicPr>
        <p:blipFill rotWithShape="1">
          <a:blip r:embed="rId4">
            <a:extLst>
              <a:ext uri="{28A0092B-C50C-407E-A947-70E740481C1C}">
                <a14:useLocalDpi xmlns:a14="http://schemas.microsoft.com/office/drawing/2010/main" val="0"/>
              </a:ext>
            </a:extLst>
          </a:blip>
          <a:srcRect l="13648" t="53906" r="68852" b="14150"/>
          <a:stretch/>
        </p:blipFill>
        <p:spPr bwMode="auto">
          <a:xfrm>
            <a:off x="4394598" y="4157664"/>
            <a:ext cx="1500188" cy="164306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time-sport.com/media/catalog/product/cache/image/900x600/e9c3970ab036de70892d86c6d221abfe/v/_/v_scylon_18_hero.jpg"/>
          <p:cNvPicPr>
            <a:picLocks noChangeAspect="1" noChangeArrowheads="1"/>
          </p:cNvPicPr>
          <p:nvPr/>
        </p:nvPicPr>
        <p:blipFill rotWithShape="1">
          <a:blip r:embed="rId4">
            <a:extLst>
              <a:ext uri="{28A0092B-C50C-407E-A947-70E740481C1C}">
                <a14:useLocalDpi xmlns:a14="http://schemas.microsoft.com/office/drawing/2010/main" val="0"/>
              </a:ext>
            </a:extLst>
          </a:blip>
          <a:srcRect l="25014" r="58154" b="57483"/>
          <a:stretch/>
        </p:blipFill>
        <p:spPr bwMode="auto">
          <a:xfrm>
            <a:off x="6672267" y="1413611"/>
            <a:ext cx="1443037" cy="218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25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Custom</a:t>
            </a:r>
          </a:p>
        </p:txBody>
      </p:sp>
      <p:sp>
        <p:nvSpPr>
          <p:cNvPr id="10" name="TextBox 9"/>
          <p:cNvSpPr txBox="1"/>
          <p:nvPr/>
        </p:nvSpPr>
        <p:spPr>
          <a:xfrm>
            <a:off x="526530" y="1606098"/>
            <a:ext cx="6076709" cy="369332"/>
          </a:xfrm>
          <a:prstGeom prst="rect">
            <a:avLst/>
          </a:prstGeom>
          <a:noFill/>
        </p:spPr>
        <p:txBody>
          <a:bodyPr wrap="square" rtlCol="0">
            <a:spAutoFit/>
          </a:bodyPr>
          <a:lstStyle/>
          <a:p>
            <a:r>
              <a:rPr lang="en-US" dirty="0" smtClean="0"/>
              <a:t>text</a:t>
            </a:r>
          </a:p>
        </p:txBody>
      </p:sp>
      <p:pic>
        <p:nvPicPr>
          <p:cNvPr id="2" name="Picture 1"/>
          <p:cNvPicPr>
            <a:picLocks noChangeAspect="1"/>
          </p:cNvPicPr>
          <p:nvPr/>
        </p:nvPicPr>
        <p:blipFill rotWithShape="1">
          <a:blip r:embed="rId4"/>
          <a:srcRect t="12065" b="5187"/>
          <a:stretch/>
        </p:blipFill>
        <p:spPr>
          <a:xfrm>
            <a:off x="9417" y="1200149"/>
            <a:ext cx="12192000" cy="5672139"/>
          </a:xfrm>
          <a:prstGeom prst="rect">
            <a:avLst/>
          </a:prstGeom>
        </p:spPr>
      </p:pic>
    </p:spTree>
    <p:extLst>
      <p:ext uri="{BB962C8B-B14F-4D97-AF65-F5344CB8AC3E}">
        <p14:creationId xmlns:p14="http://schemas.microsoft.com/office/powerpoint/2010/main" val="822917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 y="-481263"/>
            <a:ext cx="13220618" cy="8811542"/>
          </a:xfrm>
          <a:prstGeom prst="rect">
            <a:avLst/>
          </a:prstGeom>
        </p:spPr>
      </p:pic>
      <p:sp>
        <p:nvSpPr>
          <p:cNvPr id="7" name="ZoneTexte 5"/>
          <p:cNvSpPr txBox="1"/>
          <p:nvPr/>
        </p:nvSpPr>
        <p:spPr>
          <a:xfrm>
            <a:off x="3254433" y="3367861"/>
            <a:ext cx="5683133" cy="523220"/>
          </a:xfrm>
          <a:prstGeom prst="rect">
            <a:avLst/>
          </a:prstGeom>
          <a:noFill/>
        </p:spPr>
        <p:txBody>
          <a:bodyPr wrap="square" rtlCol="0">
            <a:spAutoFit/>
          </a:bodyPr>
          <a:lstStyle/>
          <a:p>
            <a:pPr algn="ctr"/>
            <a:r>
              <a:rPr lang="fr-FR" sz="2800" b="1" dirty="0" smtClean="0">
                <a:solidFill>
                  <a:schemeClr val="bg1"/>
                </a:solidFill>
                <a:latin typeface="Source Sans Pro Semibold" panose="020B0603030403020204" pitchFamily="34" charset="0"/>
              </a:rPr>
              <a:t>COMPONENTS</a:t>
            </a:r>
          </a:p>
        </p:txBody>
      </p:sp>
      <p:cxnSp>
        <p:nvCxnSpPr>
          <p:cNvPr id="8" name="Connecteur droit 6"/>
          <p:cNvCxnSpPr/>
          <p:nvPr/>
        </p:nvCxnSpPr>
        <p:spPr>
          <a:xfrm>
            <a:off x="4328160" y="3052701"/>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7"/>
          <p:cNvCxnSpPr/>
          <p:nvPr/>
        </p:nvCxnSpPr>
        <p:spPr>
          <a:xfrm>
            <a:off x="4328160" y="4267295"/>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00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COMPONENTS</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Bar</a:t>
            </a:r>
          </a:p>
        </p:txBody>
      </p:sp>
      <p:pic>
        <p:nvPicPr>
          <p:cNvPr id="13314" name="Picture 2" descr="https://www.time-sport.com/media/catalog/product/cache/beff4985b56e3afdbeabfc89641a4582/1/3/13104023_va0_handlebar_carb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90" y="1459607"/>
            <a:ext cx="5400675" cy="5400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207421" y="2527499"/>
            <a:ext cx="3378985" cy="3216265"/>
          </a:xfrm>
          <a:prstGeom prst="rect">
            <a:avLst/>
          </a:prstGeom>
          <a:noFill/>
        </p:spPr>
        <p:txBody>
          <a:bodyPr wrap="square" rtlCol="0">
            <a:spAutoFit/>
          </a:bodyPr>
          <a:lstStyle/>
          <a:p>
            <a:r>
              <a:rPr lang="en-US" sz="1400" b="1" dirty="0" smtClean="0">
                <a:cs typeface="Arial" panose="020B0604020202020204" pitchFamily="34" charset="0"/>
              </a:rPr>
              <a:t>Ergodrive</a:t>
            </a:r>
          </a:p>
          <a:p>
            <a:pPr marL="171450" indent="-171450">
              <a:lnSpc>
                <a:spcPct val="150000"/>
              </a:lnSpc>
              <a:buFont typeface="Arial" panose="020B0604020202020204" pitchFamily="34" charset="0"/>
              <a:buChar char="•"/>
            </a:pPr>
            <a:endParaRPr lang="en-US" sz="1400" b="1" dirty="0">
              <a:cs typeface="Arial" panose="020B0604020202020204" pitchFamily="34" charset="0"/>
            </a:endParaRPr>
          </a:p>
          <a:p>
            <a:pPr>
              <a:lnSpc>
                <a:spcPct val="150000"/>
              </a:lnSpc>
            </a:pPr>
            <a:r>
              <a:rPr lang="en-US" sz="1400" dirty="0" smtClean="0">
                <a:cs typeface="Arial" panose="020B0604020202020204" pitchFamily="34" charset="0"/>
              </a:rPr>
              <a:t>HM </a:t>
            </a:r>
            <a:r>
              <a:rPr lang="en-US" sz="1400" dirty="0">
                <a:cs typeface="Arial" panose="020B0604020202020204" pitchFamily="34" charset="0"/>
              </a:rPr>
              <a:t>and HR fibers integrated carbon reinforcing sleeve. Integrated cable housing channels with removable ergonomic covers</a:t>
            </a:r>
            <a:r>
              <a:rPr lang="en-US" sz="1400" dirty="0" smtClean="0">
                <a:cs typeface="Arial" panose="020B0604020202020204" pitchFamily="34" charset="0"/>
              </a:rPr>
              <a:t>.</a:t>
            </a:r>
          </a:p>
          <a:p>
            <a:pPr marL="171450" indent="-171450">
              <a:lnSpc>
                <a:spcPct val="150000"/>
              </a:lnSpc>
              <a:buFont typeface="Arial" panose="020B0604020202020204" pitchFamily="34" charset="0"/>
              <a:buChar char="•"/>
            </a:pPr>
            <a:r>
              <a:rPr lang="en-US" sz="1400" dirty="0" smtClean="0">
                <a:cs typeface="Arial" panose="020B0604020202020204" pitchFamily="34" charset="0"/>
              </a:rPr>
              <a:t>Three sizes</a:t>
            </a:r>
          </a:p>
          <a:p>
            <a:pPr marL="628650" lvl="1" indent="-171450">
              <a:lnSpc>
                <a:spcPct val="150000"/>
              </a:lnSpc>
              <a:buFont typeface="Arial" panose="020B0604020202020204" pitchFamily="34" charset="0"/>
              <a:buChar char="•"/>
            </a:pPr>
            <a:r>
              <a:rPr lang="en-US" sz="1400" dirty="0" smtClean="0">
                <a:cs typeface="Arial" panose="020B0604020202020204" pitchFamily="34" charset="0"/>
              </a:rPr>
              <a:t>42, 44, 46</a:t>
            </a:r>
          </a:p>
          <a:p>
            <a:pPr marL="171450" indent="-171450">
              <a:lnSpc>
                <a:spcPct val="150000"/>
              </a:lnSpc>
              <a:buFont typeface="Arial" panose="020B0604020202020204" pitchFamily="34" charset="0"/>
              <a:buChar char="•"/>
            </a:pPr>
            <a:r>
              <a:rPr lang="en-US" sz="1400" dirty="0" smtClean="0">
                <a:cs typeface="Arial" panose="020B0604020202020204" pitchFamily="34" charset="0"/>
              </a:rPr>
              <a:t>RTM</a:t>
            </a:r>
          </a:p>
          <a:p>
            <a:pPr marL="171450" indent="-171450">
              <a:lnSpc>
                <a:spcPct val="150000"/>
              </a:lnSpc>
              <a:buFont typeface="Arial" panose="020B0604020202020204" pitchFamily="34" charset="0"/>
              <a:buChar char="•"/>
            </a:pPr>
            <a:r>
              <a:rPr lang="en-US" sz="1400" dirty="0" smtClean="0">
                <a:cs typeface="Arial" panose="020B0604020202020204" pitchFamily="34" charset="0"/>
              </a:rPr>
              <a:t>Ergo top</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2353827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COMPONENTS</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Stem</a:t>
            </a:r>
          </a:p>
        </p:txBody>
      </p:sp>
      <p:pic>
        <p:nvPicPr>
          <p:cNvPr id="12290" name="Picture 2" descr="https://www.time-sport.com/media/catalog/product/cache/beff4985b56e3afdbeabfc89641a4582/0/6/06105007_va0_carbon_st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65" y="1737950"/>
            <a:ext cx="5400675" cy="5400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48337" y="2527497"/>
            <a:ext cx="3843371" cy="3216265"/>
          </a:xfrm>
          <a:prstGeom prst="rect">
            <a:avLst/>
          </a:prstGeom>
          <a:noFill/>
        </p:spPr>
        <p:txBody>
          <a:bodyPr wrap="square" rtlCol="0">
            <a:spAutoFit/>
          </a:bodyPr>
          <a:lstStyle/>
          <a:p>
            <a:r>
              <a:rPr lang="en-US" sz="1400" b="1" dirty="0" err="1" smtClean="0">
                <a:cs typeface="Arial" panose="020B0604020202020204" pitchFamily="34" charset="0"/>
              </a:rPr>
              <a:t>Monolink</a:t>
            </a:r>
            <a:endParaRPr lang="en-US" sz="1400" b="1" dirty="0" smtClean="0">
              <a:cs typeface="Arial" panose="020B0604020202020204" pitchFamily="34" charset="0"/>
            </a:endParaRPr>
          </a:p>
          <a:p>
            <a:endParaRPr lang="en-US" sz="1400" b="1" dirty="0" smtClean="0">
              <a:cs typeface="Arial" panose="020B0604020202020204" pitchFamily="34" charset="0"/>
            </a:endParaRPr>
          </a:p>
          <a:p>
            <a:r>
              <a:rPr lang="en-US" sz="1400" dirty="0">
                <a:cs typeface="Arial" panose="020B0604020202020204" pitchFamily="34" charset="0"/>
              </a:rPr>
              <a:t>Reliability, security and optimal tightening with a 4 bolt system (TIME patent). Carbon stem body with CMT insert and </a:t>
            </a:r>
            <a:r>
              <a:rPr lang="en-US" sz="1400" dirty="0" smtClean="0">
                <a:cs typeface="Arial" panose="020B0604020202020204" pitchFamily="34" charset="0"/>
              </a:rPr>
              <a:t>cap. The </a:t>
            </a:r>
            <a:r>
              <a:rPr lang="en-US" sz="1400" dirty="0">
                <a:cs typeface="Arial" panose="020B0604020202020204" pitchFamily="34" charset="0"/>
              </a:rPr>
              <a:t>two CMT inserts are bonded by a structure in RTM</a:t>
            </a:r>
            <a:r>
              <a:rPr lang="en-US" sz="1400" dirty="0" smtClean="0">
                <a:cs typeface="Arial" panose="020B0604020202020204" pitchFamily="34" charset="0"/>
              </a:rPr>
              <a:t>.</a:t>
            </a:r>
          </a:p>
          <a:p>
            <a:endParaRPr lang="en-US" sz="1400"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90-130 by </a:t>
            </a:r>
            <a:r>
              <a:rPr lang="en-US" sz="1400" dirty="0" err="1" smtClean="0">
                <a:cs typeface="Arial" panose="020B0604020202020204" pitchFamily="34" charset="0"/>
              </a:rPr>
              <a:t>10mm</a:t>
            </a:r>
            <a:endParaRPr lang="en-US" sz="1400" dirty="0" smtClean="0">
              <a:cs typeface="Arial" panose="020B0604020202020204" pitchFamily="34" charset="0"/>
            </a:endParaRPr>
          </a:p>
          <a:p>
            <a:pPr marL="171450" indent="-171450">
              <a:lnSpc>
                <a:spcPct val="150000"/>
              </a:lnSpc>
              <a:buFont typeface="Arial" panose="020B0604020202020204" pitchFamily="34" charset="0"/>
              <a:buChar char="•"/>
            </a:pPr>
            <a:r>
              <a:rPr lang="en-US" sz="1400" dirty="0" smtClean="0">
                <a:cs typeface="Arial" panose="020B0604020202020204" pitchFamily="34" charset="0"/>
              </a:rPr>
              <a:t>RTM</a:t>
            </a:r>
          </a:p>
          <a:p>
            <a:pPr marL="171450" indent="-171450">
              <a:lnSpc>
                <a:spcPct val="150000"/>
              </a:lnSpc>
              <a:buFont typeface="Arial" panose="020B0604020202020204" pitchFamily="34" charset="0"/>
              <a:buChar char="•"/>
            </a:pPr>
            <a:r>
              <a:rPr lang="en-US" sz="1400" dirty="0" smtClean="0">
                <a:cs typeface="Arial" panose="020B0604020202020204" pitchFamily="34" charset="0"/>
              </a:rPr>
              <a:t>CMT</a:t>
            </a:r>
          </a:p>
          <a:p>
            <a:pPr marL="171450" indent="-171450">
              <a:lnSpc>
                <a:spcPct val="150000"/>
              </a:lnSpc>
              <a:buFont typeface="Arial" panose="020B0604020202020204" pitchFamily="34" charset="0"/>
              <a:buChar char="•"/>
            </a:pPr>
            <a:r>
              <a:rPr lang="en-US" sz="1400" dirty="0" err="1" smtClean="0">
                <a:cs typeface="Arial" panose="020B0604020202020204" pitchFamily="34" charset="0"/>
              </a:rPr>
              <a:t>Ti</a:t>
            </a:r>
            <a:r>
              <a:rPr lang="en-US" sz="1400" dirty="0" smtClean="0">
                <a:cs typeface="Arial" panose="020B0604020202020204" pitchFamily="34" charset="0"/>
              </a:rPr>
              <a:t> hardware</a:t>
            </a:r>
          </a:p>
          <a:p>
            <a:pPr>
              <a:lnSpc>
                <a:spcPct val="150000"/>
              </a:lnSpc>
            </a:pPr>
            <a:endParaRPr lang="en-US" sz="1400" dirty="0" smtClean="0">
              <a:cs typeface="Arial" panose="020B0604020202020204" pitchFamily="34" charset="0"/>
            </a:endParaRPr>
          </a:p>
        </p:txBody>
      </p:sp>
    </p:spTree>
    <p:extLst>
      <p:ext uri="{BB962C8B-B14F-4D97-AF65-F5344CB8AC3E}">
        <p14:creationId xmlns:p14="http://schemas.microsoft.com/office/powerpoint/2010/main" val="3675685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4" y="-481263"/>
            <a:ext cx="13220618" cy="8811542"/>
          </a:xfrm>
          <a:prstGeom prst="rect">
            <a:avLst/>
          </a:prstGeom>
        </p:spPr>
      </p:pic>
      <p:sp>
        <p:nvSpPr>
          <p:cNvPr id="7" name="ZoneTexte 5"/>
          <p:cNvSpPr txBox="1"/>
          <p:nvPr/>
        </p:nvSpPr>
        <p:spPr>
          <a:xfrm>
            <a:off x="3254433" y="3367861"/>
            <a:ext cx="5683133" cy="523220"/>
          </a:xfrm>
          <a:prstGeom prst="rect">
            <a:avLst/>
          </a:prstGeom>
          <a:noFill/>
        </p:spPr>
        <p:txBody>
          <a:bodyPr wrap="square" rtlCol="0">
            <a:spAutoFit/>
          </a:bodyPr>
          <a:lstStyle/>
          <a:p>
            <a:pPr algn="ctr"/>
            <a:r>
              <a:rPr lang="en-US" sz="2800" b="1" dirty="0" smtClean="0">
                <a:solidFill>
                  <a:schemeClr val="bg1"/>
                </a:solidFill>
                <a:latin typeface="Source Sans Pro Semibold" panose="020B0603030403020204" pitchFamily="34" charset="0"/>
              </a:rPr>
              <a:t>CLOTHING</a:t>
            </a:r>
          </a:p>
        </p:txBody>
      </p:sp>
      <p:cxnSp>
        <p:nvCxnSpPr>
          <p:cNvPr id="8" name="Connecteur droit 6"/>
          <p:cNvCxnSpPr/>
          <p:nvPr/>
        </p:nvCxnSpPr>
        <p:spPr>
          <a:xfrm>
            <a:off x="4328160" y="3052701"/>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7"/>
          <p:cNvCxnSpPr/>
          <p:nvPr/>
        </p:nvCxnSpPr>
        <p:spPr>
          <a:xfrm>
            <a:off x="4328160" y="4267295"/>
            <a:ext cx="35458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9067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CLOTHING</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TIME by Louison Bobet</a:t>
            </a:r>
          </a:p>
        </p:txBody>
      </p:sp>
      <p:pic>
        <p:nvPicPr>
          <p:cNvPr id="2" name="Picture 1"/>
          <p:cNvPicPr>
            <a:picLocks noChangeAspect="1"/>
          </p:cNvPicPr>
          <p:nvPr/>
        </p:nvPicPr>
        <p:blipFill>
          <a:blip r:embed="rId4"/>
          <a:stretch>
            <a:fillRect/>
          </a:stretch>
        </p:blipFill>
        <p:spPr>
          <a:xfrm>
            <a:off x="2258442" y="1659342"/>
            <a:ext cx="7675115" cy="3539315"/>
          </a:xfrm>
          <a:prstGeom prst="rect">
            <a:avLst/>
          </a:prstGeom>
        </p:spPr>
      </p:pic>
    </p:spTree>
    <p:extLst>
      <p:ext uri="{BB962C8B-B14F-4D97-AF65-F5344CB8AC3E}">
        <p14:creationId xmlns:p14="http://schemas.microsoft.com/office/powerpoint/2010/main" val="148691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CLOTHING</a:t>
            </a:r>
          </a:p>
        </p:txBody>
      </p:sp>
      <p:pic>
        <p:nvPicPr>
          <p:cNvPr id="2" name="Picture 1"/>
          <p:cNvPicPr>
            <a:picLocks noChangeAspect="1"/>
          </p:cNvPicPr>
          <p:nvPr/>
        </p:nvPicPr>
        <p:blipFill>
          <a:blip r:embed="rId4"/>
          <a:stretch>
            <a:fillRect/>
          </a:stretch>
        </p:blipFill>
        <p:spPr>
          <a:xfrm>
            <a:off x="2638917" y="1268624"/>
            <a:ext cx="6910314" cy="5589376"/>
          </a:xfrm>
          <a:prstGeom prst="rect">
            <a:avLst/>
          </a:prstGeom>
        </p:spPr>
      </p:pic>
      <p:sp>
        <p:nvSpPr>
          <p:cNvPr id="11" name="TextBox 10"/>
          <p:cNvSpPr txBox="1"/>
          <p:nvPr/>
        </p:nvSpPr>
        <p:spPr>
          <a:xfrm>
            <a:off x="3057649" y="747643"/>
            <a:ext cx="6076709" cy="461665"/>
          </a:xfrm>
          <a:prstGeom prst="rect">
            <a:avLst/>
          </a:prstGeom>
          <a:noFill/>
        </p:spPr>
        <p:txBody>
          <a:bodyPr wrap="square" rtlCol="0">
            <a:spAutoFit/>
          </a:bodyPr>
          <a:lstStyle/>
          <a:p>
            <a:pPr algn="ctr"/>
            <a:r>
              <a:rPr lang="en-US" sz="2400" dirty="0" smtClean="0"/>
              <a:t>TIME by Louison Bobet</a:t>
            </a:r>
          </a:p>
        </p:txBody>
      </p:sp>
      <p:sp>
        <p:nvSpPr>
          <p:cNvPr id="3" name="Rectangle 2"/>
          <p:cNvSpPr/>
          <p:nvPr/>
        </p:nvSpPr>
        <p:spPr>
          <a:xfrm>
            <a:off x="4000500" y="3414713"/>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39013" y="3414713"/>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79069" y="6543675"/>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39125" y="6344186"/>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9926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CLOTHING</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TIME</a:t>
            </a:r>
          </a:p>
        </p:txBody>
      </p:sp>
      <p:pic>
        <p:nvPicPr>
          <p:cNvPr id="2" name="Picture 1"/>
          <p:cNvPicPr>
            <a:picLocks noChangeAspect="1"/>
          </p:cNvPicPr>
          <p:nvPr/>
        </p:nvPicPr>
        <p:blipFill>
          <a:blip r:embed="rId4"/>
          <a:stretch>
            <a:fillRect/>
          </a:stretch>
        </p:blipFill>
        <p:spPr>
          <a:xfrm>
            <a:off x="2437598" y="1285170"/>
            <a:ext cx="7316803" cy="5830735"/>
          </a:xfrm>
          <a:prstGeom prst="rect">
            <a:avLst/>
          </a:prstGeom>
        </p:spPr>
      </p:pic>
      <p:sp>
        <p:nvSpPr>
          <p:cNvPr id="11" name="Rectangle 10"/>
          <p:cNvSpPr/>
          <p:nvPr/>
        </p:nvSpPr>
        <p:spPr>
          <a:xfrm>
            <a:off x="4007644" y="6478073"/>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22344" y="6292871"/>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36219" y="3701719"/>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22344" y="3701719"/>
            <a:ext cx="585788" cy="31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9655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685" y="1758488"/>
            <a:ext cx="8948911" cy="1494001"/>
          </a:xfrm>
          <a:prstGeom prst="rect">
            <a:avLst/>
          </a:prstGeom>
        </p:spPr>
      </p:pic>
    </p:spTree>
    <p:extLst>
      <p:ext uri="{BB962C8B-B14F-4D97-AF65-F5344CB8AC3E}">
        <p14:creationId xmlns:p14="http://schemas.microsoft.com/office/powerpoint/2010/main" val="2298539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2031325"/>
          </a:xfrm>
          <a:prstGeom prst="rect">
            <a:avLst/>
          </a:prstGeom>
          <a:noFill/>
        </p:spPr>
        <p:txBody>
          <a:bodyPr wrap="square" rtlCol="0">
            <a:spAutoFit/>
          </a:bodyPr>
          <a:lstStyle/>
          <a:p>
            <a:r>
              <a:rPr lang="en-US" b="1" dirty="0" smtClean="0"/>
              <a:t>Thread</a:t>
            </a:r>
          </a:p>
          <a:p>
            <a:endParaRPr lang="en-US" dirty="0"/>
          </a:p>
          <a:p>
            <a:endParaRPr lang="en-US" dirty="0" smtClean="0"/>
          </a:p>
          <a:p>
            <a:r>
              <a:rPr lang="en-US" dirty="0"/>
              <a:t>Our frames start as simple carbon fiber threads combined with other fiber materials to begin creating the structures for our frames		</a:t>
            </a:r>
          </a:p>
          <a:p>
            <a:endParaRPr lang="en-US" dirty="0" smtClean="0"/>
          </a:p>
        </p:txBody>
      </p:sp>
      <p:pic>
        <p:nvPicPr>
          <p:cNvPr id="2" name="Picture 1"/>
          <p:cNvPicPr>
            <a:picLocks noChangeAspect="1"/>
          </p:cNvPicPr>
          <p:nvPr/>
        </p:nvPicPr>
        <p:blipFill>
          <a:blip r:embed="rId4"/>
          <a:stretch>
            <a:fillRect/>
          </a:stretch>
        </p:blipFill>
        <p:spPr>
          <a:xfrm>
            <a:off x="7015161" y="1606097"/>
            <a:ext cx="3424239" cy="4565651"/>
          </a:xfrm>
          <a:prstGeom prst="rect">
            <a:avLst/>
          </a:prstGeom>
        </p:spPr>
      </p:pic>
    </p:spTree>
    <p:extLst>
      <p:ext uri="{BB962C8B-B14F-4D97-AF65-F5344CB8AC3E}">
        <p14:creationId xmlns:p14="http://schemas.microsoft.com/office/powerpoint/2010/main" val="3249088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2862322"/>
          </a:xfrm>
          <a:prstGeom prst="rect">
            <a:avLst/>
          </a:prstGeom>
          <a:noFill/>
        </p:spPr>
        <p:txBody>
          <a:bodyPr wrap="square" rtlCol="0">
            <a:spAutoFit/>
          </a:bodyPr>
          <a:lstStyle/>
          <a:p>
            <a:r>
              <a:rPr lang="en-US" b="1" dirty="0" smtClean="0"/>
              <a:t>Braiding</a:t>
            </a:r>
          </a:p>
          <a:p>
            <a:endParaRPr lang="en-US" dirty="0"/>
          </a:p>
          <a:p>
            <a:endParaRPr lang="en-US" dirty="0" smtClean="0"/>
          </a:p>
          <a:p>
            <a:r>
              <a:rPr lang="en-US" dirty="0"/>
              <a:t>We control the orientation and integration of each fiber to create carbon fabric ‘socks’, ensuring individual fibers span the entire tube length, creating a more durable structure with enhanced vibration dampening and responsiveness		</a:t>
            </a:r>
          </a:p>
          <a:p>
            <a:r>
              <a:rPr lang="en-US" dirty="0"/>
              <a:t>		</a:t>
            </a:r>
          </a:p>
          <a:p>
            <a:endParaRPr lang="en-US" dirty="0" smtClean="0"/>
          </a:p>
        </p:txBody>
      </p:sp>
      <p:pic>
        <p:nvPicPr>
          <p:cNvPr id="2" name="Picture 1"/>
          <p:cNvPicPr>
            <a:picLocks noChangeAspect="1"/>
          </p:cNvPicPr>
          <p:nvPr/>
        </p:nvPicPr>
        <p:blipFill>
          <a:blip r:embed="rId4"/>
          <a:stretch>
            <a:fillRect/>
          </a:stretch>
        </p:blipFill>
        <p:spPr>
          <a:xfrm>
            <a:off x="6499630" y="2118030"/>
            <a:ext cx="4994497" cy="3336168"/>
          </a:xfrm>
          <a:prstGeom prst="rect">
            <a:avLst/>
          </a:prstGeom>
        </p:spPr>
      </p:pic>
    </p:spTree>
    <p:extLst>
      <p:ext uri="{BB962C8B-B14F-4D97-AF65-F5344CB8AC3E}">
        <p14:creationId xmlns:p14="http://schemas.microsoft.com/office/powerpoint/2010/main" val="1327837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3139321"/>
          </a:xfrm>
          <a:prstGeom prst="rect">
            <a:avLst/>
          </a:prstGeom>
          <a:noFill/>
        </p:spPr>
        <p:txBody>
          <a:bodyPr wrap="square" rtlCol="0">
            <a:spAutoFit/>
          </a:bodyPr>
          <a:lstStyle/>
          <a:p>
            <a:r>
              <a:rPr lang="en-US" b="1" dirty="0" smtClean="0"/>
              <a:t>Braided Tube Section</a:t>
            </a:r>
          </a:p>
          <a:p>
            <a:endParaRPr lang="en-US" dirty="0"/>
          </a:p>
          <a:p>
            <a:endParaRPr lang="en-US" dirty="0" smtClean="0"/>
          </a:p>
          <a:p>
            <a:r>
              <a:rPr lang="en-US" dirty="0"/>
              <a:t>We braid over 100 different types of carbon fiber socks with different combinations of materials like Kevlar, </a:t>
            </a:r>
            <a:r>
              <a:rPr lang="en-US" dirty="0" err="1"/>
              <a:t>Vectran</a:t>
            </a:r>
            <a:r>
              <a:rPr lang="en-US" dirty="0"/>
              <a:t>, and Basalt. The orientation, angles, and integration of each fiber plays a role in determining each tubes unique stiffness or compliance		</a:t>
            </a:r>
          </a:p>
          <a:p>
            <a:r>
              <a:rPr lang="en-US" dirty="0"/>
              <a:t>		</a:t>
            </a:r>
          </a:p>
          <a:p>
            <a:r>
              <a:rPr lang="en-US" dirty="0"/>
              <a:t>		</a:t>
            </a:r>
          </a:p>
          <a:p>
            <a:endParaRPr lang="en-US" dirty="0" smtClean="0"/>
          </a:p>
        </p:txBody>
      </p:sp>
      <p:pic>
        <p:nvPicPr>
          <p:cNvPr id="1026" name="Picture 2" descr="DSC011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675" y="1924050"/>
            <a:ext cx="45212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828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2862322"/>
          </a:xfrm>
          <a:prstGeom prst="rect">
            <a:avLst/>
          </a:prstGeom>
          <a:noFill/>
        </p:spPr>
        <p:txBody>
          <a:bodyPr wrap="square" rtlCol="0">
            <a:spAutoFit/>
          </a:bodyPr>
          <a:lstStyle/>
          <a:p>
            <a:r>
              <a:rPr lang="en-US" b="1" dirty="0" smtClean="0"/>
              <a:t>Layup</a:t>
            </a:r>
          </a:p>
          <a:p>
            <a:endParaRPr lang="en-US" dirty="0"/>
          </a:p>
          <a:p>
            <a:endParaRPr lang="en-US" dirty="0" smtClean="0"/>
          </a:p>
          <a:p>
            <a:r>
              <a:rPr lang="en-US" dirty="0"/>
              <a:t>We pull layers of braided socks over solid, fusible inner molds, ensuring exact inner tube forms, wall thicknesses, and precision placement of each and every braid		</a:t>
            </a:r>
          </a:p>
          <a:p>
            <a:r>
              <a:rPr lang="en-US" dirty="0"/>
              <a:t>		</a:t>
            </a:r>
          </a:p>
          <a:p>
            <a:r>
              <a:rPr lang="en-US" dirty="0"/>
              <a:t>		</a:t>
            </a:r>
          </a:p>
          <a:p>
            <a:r>
              <a:rPr lang="en-US" dirty="0"/>
              <a:t>		</a:t>
            </a:r>
          </a:p>
          <a:p>
            <a:endParaRPr lang="en-US" dirty="0" smtClean="0"/>
          </a:p>
        </p:txBody>
      </p:sp>
      <p:pic>
        <p:nvPicPr>
          <p:cNvPr id="2" name="Picture 1"/>
          <p:cNvPicPr>
            <a:picLocks noChangeAspect="1"/>
          </p:cNvPicPr>
          <p:nvPr/>
        </p:nvPicPr>
        <p:blipFill>
          <a:blip r:embed="rId4"/>
          <a:stretch>
            <a:fillRect/>
          </a:stretch>
        </p:blipFill>
        <p:spPr>
          <a:xfrm>
            <a:off x="7415212" y="1914524"/>
            <a:ext cx="2986088" cy="3981450"/>
          </a:xfrm>
          <a:prstGeom prst="rect">
            <a:avLst/>
          </a:prstGeom>
        </p:spPr>
      </p:pic>
    </p:spTree>
    <p:extLst>
      <p:ext uri="{BB962C8B-B14F-4D97-AF65-F5344CB8AC3E}">
        <p14:creationId xmlns:p14="http://schemas.microsoft.com/office/powerpoint/2010/main" val="2587050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3416320"/>
          </a:xfrm>
          <a:prstGeom prst="rect">
            <a:avLst/>
          </a:prstGeom>
          <a:noFill/>
        </p:spPr>
        <p:txBody>
          <a:bodyPr wrap="square" rtlCol="0">
            <a:spAutoFit/>
          </a:bodyPr>
          <a:lstStyle/>
          <a:p>
            <a:r>
              <a:rPr lang="en-US" b="1" dirty="0" smtClean="0"/>
              <a:t>Molding</a:t>
            </a:r>
          </a:p>
          <a:p>
            <a:endParaRPr lang="en-US" dirty="0"/>
          </a:p>
          <a:p>
            <a:endParaRPr lang="en-US" dirty="0" smtClean="0"/>
          </a:p>
          <a:p>
            <a:r>
              <a:rPr lang="en-US" dirty="0"/>
              <a:t>Each raw frame structure is placed in an outer mold and sealed. Pressurized resin is injected through the dry braids, forcing out air and eliminating structure-weakening voids to ensure a homogeneous construction		</a:t>
            </a:r>
          </a:p>
          <a:p>
            <a:r>
              <a:rPr lang="en-US" dirty="0"/>
              <a:t>	</a:t>
            </a:r>
          </a:p>
          <a:p>
            <a:r>
              <a:rPr lang="en-US" dirty="0"/>
              <a:t>		</a:t>
            </a:r>
          </a:p>
          <a:p>
            <a:r>
              <a:rPr lang="en-US" dirty="0"/>
              <a:t>		</a:t>
            </a:r>
          </a:p>
          <a:p>
            <a:r>
              <a:rPr lang="en-US" dirty="0"/>
              <a:t>		</a:t>
            </a:r>
          </a:p>
          <a:p>
            <a:endParaRPr lang="en-US" dirty="0" smtClean="0"/>
          </a:p>
        </p:txBody>
      </p:sp>
      <p:pic>
        <p:nvPicPr>
          <p:cNvPr id="2" name="Picture 1"/>
          <p:cNvPicPr>
            <a:picLocks noChangeAspect="1"/>
          </p:cNvPicPr>
          <p:nvPr/>
        </p:nvPicPr>
        <p:blipFill>
          <a:blip r:embed="rId4"/>
          <a:stretch>
            <a:fillRect/>
          </a:stretch>
        </p:blipFill>
        <p:spPr>
          <a:xfrm>
            <a:off x="6363829" y="1778240"/>
            <a:ext cx="5537200" cy="4152900"/>
          </a:xfrm>
          <a:prstGeom prst="rect">
            <a:avLst/>
          </a:prstGeom>
        </p:spPr>
      </p:pic>
    </p:spTree>
    <p:extLst>
      <p:ext uri="{BB962C8B-B14F-4D97-AF65-F5344CB8AC3E}">
        <p14:creationId xmlns:p14="http://schemas.microsoft.com/office/powerpoint/2010/main" val="349905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smtClean="0"/>
              <a:t>Technology</a:t>
            </a:r>
          </a:p>
        </p:txBody>
      </p:sp>
      <p:sp>
        <p:nvSpPr>
          <p:cNvPr id="10" name="TextBox 9"/>
          <p:cNvSpPr txBox="1"/>
          <p:nvPr/>
        </p:nvSpPr>
        <p:spPr>
          <a:xfrm>
            <a:off x="526530" y="1606098"/>
            <a:ext cx="6076709" cy="3693319"/>
          </a:xfrm>
          <a:prstGeom prst="rect">
            <a:avLst/>
          </a:prstGeom>
          <a:noFill/>
        </p:spPr>
        <p:txBody>
          <a:bodyPr wrap="square" rtlCol="0">
            <a:spAutoFit/>
          </a:bodyPr>
          <a:lstStyle/>
          <a:p>
            <a:r>
              <a:rPr lang="en-US" b="1" dirty="0" smtClean="0"/>
              <a:t>Finishing</a:t>
            </a:r>
          </a:p>
          <a:p>
            <a:endParaRPr lang="en-US" dirty="0"/>
          </a:p>
          <a:p>
            <a:endParaRPr lang="en-US" dirty="0" smtClean="0"/>
          </a:p>
          <a:p>
            <a:r>
              <a:rPr lang="en-US" dirty="0"/>
              <a:t>After the molding and curing process, the frame is prepped for paint and finishing. We apply several coats of paint and clear coat over decals to ensure a beautiful, long-lasting finish		</a:t>
            </a:r>
          </a:p>
          <a:p>
            <a:r>
              <a:rPr lang="en-US" dirty="0"/>
              <a:t>		</a:t>
            </a:r>
          </a:p>
          <a:p>
            <a:r>
              <a:rPr lang="en-US" dirty="0"/>
              <a:t>	</a:t>
            </a:r>
          </a:p>
          <a:p>
            <a:r>
              <a:rPr lang="en-US" dirty="0"/>
              <a:t>		</a:t>
            </a:r>
          </a:p>
          <a:p>
            <a:r>
              <a:rPr lang="en-US" dirty="0"/>
              <a:t>		</a:t>
            </a:r>
          </a:p>
          <a:p>
            <a:r>
              <a:rPr lang="en-US" dirty="0"/>
              <a:t>		</a:t>
            </a:r>
          </a:p>
          <a:p>
            <a:endParaRPr lang="en-US" dirty="0" smtClean="0"/>
          </a:p>
        </p:txBody>
      </p:sp>
      <p:pic>
        <p:nvPicPr>
          <p:cNvPr id="2" name="Picture 1"/>
          <p:cNvPicPr>
            <a:picLocks noChangeAspect="1"/>
          </p:cNvPicPr>
          <p:nvPr/>
        </p:nvPicPr>
        <p:blipFill>
          <a:blip r:embed="rId4"/>
          <a:stretch>
            <a:fillRect/>
          </a:stretch>
        </p:blipFill>
        <p:spPr>
          <a:xfrm>
            <a:off x="6603239" y="1908517"/>
            <a:ext cx="5076435" cy="3390900"/>
          </a:xfrm>
          <a:prstGeom prst="rect">
            <a:avLst/>
          </a:prstGeom>
        </p:spPr>
      </p:pic>
    </p:spTree>
    <p:extLst>
      <p:ext uri="{BB962C8B-B14F-4D97-AF65-F5344CB8AC3E}">
        <p14:creationId xmlns:p14="http://schemas.microsoft.com/office/powerpoint/2010/main" val="62375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7619" y="5895974"/>
            <a:ext cx="1048181" cy="896424"/>
          </a:xfrm>
          <a:prstGeom prst="rect">
            <a:avLst/>
          </a:prstGeom>
        </p:spPr>
      </p:pic>
      <p:cxnSp>
        <p:nvCxnSpPr>
          <p:cNvPr id="6" name="Straight Connector 5"/>
          <p:cNvCxnSpPr/>
          <p:nvPr/>
        </p:nvCxnSpPr>
        <p:spPr>
          <a:xfrm>
            <a:off x="619125" y="687850"/>
            <a:ext cx="10972584" cy="952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55720" y="166985"/>
            <a:ext cx="6076709" cy="461665"/>
          </a:xfrm>
          <a:prstGeom prst="rect">
            <a:avLst/>
          </a:prstGeom>
          <a:noFill/>
        </p:spPr>
        <p:txBody>
          <a:bodyPr wrap="square" rtlCol="0">
            <a:spAutoFit/>
          </a:bodyPr>
          <a:lstStyle/>
          <a:p>
            <a:pPr algn="ctr"/>
            <a:r>
              <a:rPr lang="en-US" sz="2400" b="1" dirty="0" smtClean="0"/>
              <a:t>FRAME</a:t>
            </a:r>
          </a:p>
        </p:txBody>
      </p:sp>
      <p:sp>
        <p:nvSpPr>
          <p:cNvPr id="9" name="TextBox 8"/>
          <p:cNvSpPr txBox="1"/>
          <p:nvPr/>
        </p:nvSpPr>
        <p:spPr>
          <a:xfrm>
            <a:off x="3057649" y="747643"/>
            <a:ext cx="6076709" cy="461665"/>
          </a:xfrm>
          <a:prstGeom prst="rect">
            <a:avLst/>
          </a:prstGeom>
          <a:noFill/>
        </p:spPr>
        <p:txBody>
          <a:bodyPr wrap="square" rtlCol="0">
            <a:spAutoFit/>
          </a:bodyPr>
          <a:lstStyle/>
          <a:p>
            <a:pPr algn="ctr"/>
            <a:r>
              <a:rPr lang="en-US" sz="2400" dirty="0" err="1" smtClean="0"/>
              <a:t>Akitv</a:t>
            </a:r>
            <a:endParaRPr lang="en-US" sz="2400" dirty="0" smtClean="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30937">
            <a:off x="3456661" y="3088257"/>
            <a:ext cx="5022332" cy="151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53178" y="1478434"/>
            <a:ext cx="5746722" cy="2031325"/>
          </a:xfrm>
          <a:prstGeom prst="rect">
            <a:avLst/>
          </a:prstGeom>
          <a:noFill/>
        </p:spPr>
        <p:txBody>
          <a:bodyPr wrap="square" rtlCol="0">
            <a:spAutoFit/>
          </a:bodyPr>
          <a:lstStyle/>
          <a:p>
            <a:r>
              <a:rPr lang="en-US" b="1" dirty="0" smtClean="0">
                <a:cs typeface="Arial" panose="020B0604020202020204" pitchFamily="34" charset="0"/>
              </a:rPr>
              <a:t>Two independent blades sandwich elastomer</a:t>
            </a:r>
          </a:p>
          <a:p>
            <a:pPr marL="171450" indent="-171450">
              <a:lnSpc>
                <a:spcPct val="150000"/>
              </a:lnSpc>
              <a:buFont typeface="Arial" panose="020B0604020202020204" pitchFamily="34" charset="0"/>
              <a:buChar char="•"/>
            </a:pPr>
            <a:r>
              <a:rPr lang="en-US" dirty="0" smtClean="0">
                <a:cs typeface="Arial" panose="020B0604020202020204" pitchFamily="34" charset="0"/>
              </a:rPr>
              <a:t>Blade are able to flex</a:t>
            </a:r>
          </a:p>
          <a:p>
            <a:pPr marL="171450" indent="-171450">
              <a:lnSpc>
                <a:spcPct val="150000"/>
              </a:lnSpc>
              <a:buFont typeface="Arial" panose="020B0604020202020204" pitchFamily="34" charset="0"/>
              <a:buChar char="•"/>
            </a:pPr>
            <a:r>
              <a:rPr lang="en-US" dirty="0" smtClean="0">
                <a:cs typeface="Arial" panose="020B0604020202020204" pitchFamily="34" charset="0"/>
              </a:rPr>
              <a:t>Blade flex creates sheering of elastomer</a:t>
            </a:r>
          </a:p>
          <a:p>
            <a:pPr marL="171450" indent="-171450">
              <a:lnSpc>
                <a:spcPct val="150000"/>
              </a:lnSpc>
              <a:buFont typeface="Arial" panose="020B0604020202020204" pitchFamily="34" charset="0"/>
              <a:buChar char="•"/>
            </a:pPr>
            <a:r>
              <a:rPr lang="en-US" dirty="0" smtClean="0">
                <a:cs typeface="Arial" panose="020B0604020202020204" pitchFamily="34" charset="0"/>
              </a:rPr>
              <a:t>The sheering absorbs vibration</a:t>
            </a:r>
          </a:p>
          <a:p>
            <a:pPr marL="171450" indent="-171450">
              <a:lnSpc>
                <a:spcPct val="150000"/>
              </a:lnSpc>
              <a:buFont typeface="Arial" panose="020B0604020202020204" pitchFamily="34" charset="0"/>
              <a:buChar char="•"/>
            </a:pPr>
            <a:endParaRPr lang="en-US" dirty="0" smtClean="0">
              <a:cs typeface="Arial" panose="020B0604020202020204" pitchFamily="34" charset="0"/>
            </a:endParaRPr>
          </a:p>
        </p:txBody>
      </p:sp>
      <p:sp>
        <p:nvSpPr>
          <p:cNvPr id="15" name="TextBox 14"/>
          <p:cNvSpPr txBox="1"/>
          <p:nvPr/>
        </p:nvSpPr>
        <p:spPr>
          <a:xfrm>
            <a:off x="8859393" y="4173007"/>
            <a:ext cx="5746722" cy="1200329"/>
          </a:xfrm>
          <a:prstGeom prst="rect">
            <a:avLst/>
          </a:prstGeom>
          <a:noFill/>
        </p:spPr>
        <p:txBody>
          <a:bodyPr wrap="square" rtlCol="0">
            <a:spAutoFit/>
          </a:bodyPr>
          <a:lstStyle/>
          <a:p>
            <a:r>
              <a:rPr lang="en-US" b="1" dirty="0" smtClean="0">
                <a:cs typeface="Arial" panose="020B0604020202020204" pitchFamily="34" charset="0"/>
              </a:rPr>
              <a:t>Attached mass</a:t>
            </a:r>
          </a:p>
          <a:p>
            <a:pPr marL="171450" indent="-171450">
              <a:lnSpc>
                <a:spcPct val="150000"/>
              </a:lnSpc>
              <a:buFont typeface="Arial" panose="020B0604020202020204" pitchFamily="34" charset="0"/>
              <a:buChar char="•"/>
            </a:pPr>
            <a:r>
              <a:rPr lang="en-US" dirty="0" smtClean="0">
                <a:cs typeface="Arial" panose="020B0604020202020204" pitchFamily="34" charset="0"/>
              </a:rPr>
              <a:t>Brings amplifies blade flex</a:t>
            </a:r>
          </a:p>
          <a:p>
            <a:pPr marL="171450" indent="-171450">
              <a:lnSpc>
                <a:spcPct val="150000"/>
              </a:lnSpc>
              <a:buFont typeface="Arial" panose="020B0604020202020204" pitchFamily="34" charset="0"/>
              <a:buChar char="•"/>
            </a:pPr>
            <a:endParaRPr lang="en-US" dirty="0" smtClean="0">
              <a:cs typeface="Arial" panose="020B0604020202020204" pitchFamily="34" charset="0"/>
            </a:endParaRPr>
          </a:p>
        </p:txBody>
      </p:sp>
      <p:sp>
        <p:nvSpPr>
          <p:cNvPr id="5" name="Right Arrow 4"/>
          <p:cNvSpPr/>
          <p:nvPr/>
        </p:nvSpPr>
        <p:spPr>
          <a:xfrm rot="13826770">
            <a:off x="7043739" y="3554221"/>
            <a:ext cx="1566431" cy="585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3117903">
            <a:off x="3800947" y="3133750"/>
            <a:ext cx="1566431" cy="585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72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1525</Words>
  <Application>Microsoft Office PowerPoint</Application>
  <PresentationFormat>Widescreen</PresentationFormat>
  <Paragraphs>343</Paragraphs>
  <Slides>29</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Source Sans Pro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SKIS  ROSSIGNOL SAS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Ryan</dc:creator>
  <cp:lastModifiedBy>Green, Ryan</cp:lastModifiedBy>
  <cp:revision>65</cp:revision>
  <dcterms:created xsi:type="dcterms:W3CDTF">2018-07-15T19:04:41Z</dcterms:created>
  <dcterms:modified xsi:type="dcterms:W3CDTF">2018-08-01T17:27:47Z</dcterms:modified>
</cp:coreProperties>
</file>