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4444" r:id="rId3"/>
    <p:sldId id="615" r:id="rId4"/>
    <p:sldId id="548" r:id="rId5"/>
    <p:sldId id="426" r:id="rId6"/>
    <p:sldId id="4443" r:id="rId7"/>
    <p:sldId id="280" r:id="rId8"/>
    <p:sldId id="642" r:id="rId9"/>
    <p:sldId id="4436" r:id="rId10"/>
    <p:sldId id="640" r:id="rId11"/>
    <p:sldId id="417" r:id="rId12"/>
    <p:sldId id="438" r:id="rId13"/>
    <p:sldId id="595" r:id="rId14"/>
    <p:sldId id="4433" r:id="rId15"/>
    <p:sldId id="423" r:id="rId16"/>
    <p:sldId id="614" r:id="rId17"/>
    <p:sldId id="353" r:id="rId18"/>
    <p:sldId id="301" r:id="rId19"/>
    <p:sldId id="4399" r:id="rId20"/>
    <p:sldId id="4409" r:id="rId21"/>
    <p:sldId id="4442" r:id="rId22"/>
    <p:sldId id="4403" r:id="rId23"/>
    <p:sldId id="653" r:id="rId24"/>
    <p:sldId id="462" r:id="rId25"/>
    <p:sldId id="304" r:id="rId26"/>
    <p:sldId id="493" r:id="rId27"/>
    <p:sldId id="607" r:id="rId28"/>
    <p:sldId id="588" r:id="rId29"/>
    <p:sldId id="589" r:id="rId30"/>
    <p:sldId id="519" r:id="rId31"/>
    <p:sldId id="4419" r:id="rId32"/>
    <p:sldId id="4411" r:id="rId33"/>
    <p:sldId id="4425" r:id="rId34"/>
    <p:sldId id="667" r:id="rId35"/>
    <p:sldId id="622" r:id="rId36"/>
    <p:sldId id="454" r:id="rId37"/>
    <p:sldId id="259" r:id="rId38"/>
    <p:sldId id="4441" r:id="rId39"/>
    <p:sldId id="467" r:id="rId40"/>
    <p:sldId id="468" r:id="rId41"/>
    <p:sldId id="469" r:id="rId42"/>
    <p:sldId id="597" r:id="rId43"/>
    <p:sldId id="500" r:id="rId44"/>
    <p:sldId id="4438" r:id="rId45"/>
    <p:sldId id="590" r:id="rId46"/>
    <p:sldId id="425" r:id="rId47"/>
    <p:sldId id="635" r:id="rId48"/>
    <p:sldId id="613" r:id="rId49"/>
    <p:sldId id="261" r:id="rId50"/>
    <p:sldId id="587" r:id="rId51"/>
    <p:sldId id="564" r:id="rId52"/>
    <p:sldId id="602" r:id="rId53"/>
    <p:sldId id="4420" r:id="rId54"/>
    <p:sldId id="650" r:id="rId55"/>
    <p:sldId id="428" r:id="rId56"/>
    <p:sldId id="437" r:id="rId57"/>
    <p:sldId id="4423" r:id="rId58"/>
    <p:sldId id="4440" r:id="rId59"/>
    <p:sldId id="440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B48900"/>
    <a:srgbClr val="E9FDF9"/>
    <a:srgbClr val="81B3CC"/>
    <a:srgbClr val="28BCF2"/>
    <a:srgbClr val="32BFF3"/>
    <a:srgbClr val="81DEFF"/>
    <a:srgbClr val="FFFFFF"/>
    <a:srgbClr val="2BBDF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autoAdjust="0"/>
  </p:normalViewPr>
  <p:slideViewPr>
    <p:cSldViewPr snapToGrid="0">
      <p:cViewPr varScale="1">
        <p:scale>
          <a:sx n="114" d="100"/>
          <a:sy n="114" d="100"/>
        </p:scale>
        <p:origin x="462"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2EAE7-500E-4859-9242-D737F443D825}"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8FAC7-042D-4E2A-84D6-EAC68352AA69}" type="slidenum">
              <a:rPr lang="en-US" smtClean="0"/>
              <a:t>‹#›</a:t>
            </a:fld>
            <a:endParaRPr lang="en-US"/>
          </a:p>
        </p:txBody>
      </p:sp>
    </p:spTree>
    <p:extLst>
      <p:ext uri="{BB962C8B-B14F-4D97-AF65-F5344CB8AC3E}">
        <p14:creationId xmlns:p14="http://schemas.microsoft.com/office/powerpoint/2010/main" val="365642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complex the task or goal, the lower the tolerance for extraneous load.</a:t>
            </a:r>
          </a:p>
        </p:txBody>
      </p:sp>
      <p:sp>
        <p:nvSpPr>
          <p:cNvPr id="4" name="Slide Number Placeholder 3"/>
          <p:cNvSpPr>
            <a:spLocks noGrp="1"/>
          </p:cNvSpPr>
          <p:nvPr>
            <p:ph type="sldNum" sz="quarter" idx="5"/>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9D532CD9-34FB-4BEE-843B-C8455D1E9AE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busy but I liked it as it showed so many cog load culprits</a:t>
            </a:r>
          </a:p>
          <a:p>
            <a:r>
              <a:rPr lang="en-US" dirty="0"/>
              <a:t>CONSIDER TAKING</a:t>
            </a:r>
            <a:r>
              <a:rPr lang="en-US" baseline="0" dirty="0"/>
              <a:t> OUT A COUPLE OF THE MORE DETAIL ORIENTED ONES LIKE “MAINTENANCE OF GOALS” AND “UPDATING WORKING MEMORY”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B4D22-7D23-40BB-BE43-57F9A3F85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5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A2905-2882-4B07-8B2D-A1474BE5E085}" type="slidenum">
              <a:rPr lang="en-US" altLang="en-US"/>
              <a:pPr/>
              <a:t>25</a:t>
            </a:fld>
            <a:endParaRPr lang="en-US" altLang="en-US" dirty="0"/>
          </a:p>
        </p:txBody>
      </p:sp>
      <p:sp>
        <p:nvSpPr>
          <p:cNvPr id="8194" name="Rectangle 2"/>
          <p:cNvSpPr>
            <a:spLocks noGrp="1" noRot="1" noChangeAspect="1" noChangeArrowheads="1" noTextEdit="1"/>
          </p:cNvSpPr>
          <p:nvPr>
            <p:ph type="sldImg"/>
          </p:nvPr>
        </p:nvSpPr>
        <p:spPr>
          <a:xfrm>
            <a:off x="387350" y="688975"/>
            <a:ext cx="6083300" cy="3422650"/>
          </a:xfrm>
          <a:ln cap="flat"/>
        </p:spPr>
      </p:sp>
      <p:sp>
        <p:nvSpPr>
          <p:cNvPr id="8195" name="Rectangle 3"/>
          <p:cNvSpPr>
            <a:spLocks noGrp="1" noChangeArrowheads="1"/>
          </p:cNvSpPr>
          <p:nvPr>
            <p:ph type="body" idx="1"/>
          </p:nvPr>
        </p:nvSpPr>
        <p:spPr>
          <a:ln/>
        </p:spPr>
        <p:txBody>
          <a:bodyPr/>
          <a:lstStyle/>
          <a:p>
            <a:endParaRPr lang="en-US" altLang="en-US" dirty="0"/>
          </a:p>
        </p:txBody>
      </p:sp>
    </p:spTree>
    <p:extLst>
      <p:ext uri="{BB962C8B-B14F-4D97-AF65-F5344CB8AC3E}">
        <p14:creationId xmlns:p14="http://schemas.microsoft.com/office/powerpoint/2010/main" val="142748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complex the task or goal, the lower the tolerance for extraneous load.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2CD9-34FB-4BEE-843B-C8455D1E9A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45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this slide but also feels too busy (I deleted a bit too here in the bullets) – should we just put in the 3 big things harry had – </a:t>
            </a:r>
            <a:r>
              <a:rPr lang="en-US" dirty="0" err="1"/>
              <a:t>reduncancy</a:t>
            </a:r>
            <a:r>
              <a:rPr lang="en-US" dirty="0"/>
              <a:t>, standardization and split attention?</a:t>
            </a:r>
          </a:p>
          <a:p>
            <a:r>
              <a:rPr lang="en-US" dirty="0"/>
              <a:t>SEE WHAT I WROTE ON LAST SLIDE NOTES</a:t>
            </a:r>
          </a:p>
        </p:txBody>
      </p:sp>
      <p:sp>
        <p:nvSpPr>
          <p:cNvPr id="4" name="Slide Number Placeholder 3"/>
          <p:cNvSpPr>
            <a:spLocks noGrp="1"/>
          </p:cNvSpPr>
          <p:nvPr>
            <p:ph type="sldNum" sz="quarter" idx="5"/>
          </p:nvPr>
        </p:nvSpPr>
        <p:spPr/>
        <p:txBody>
          <a:bodyPr/>
          <a:lstStyle/>
          <a:p>
            <a:fld id="{D1EB4D22-7D23-40BB-BE43-57F9A3F85F56}" type="slidenum">
              <a:rPr lang="en-US" smtClean="0"/>
              <a:t>39</a:t>
            </a:fld>
            <a:endParaRPr lang="en-US"/>
          </a:p>
        </p:txBody>
      </p:sp>
    </p:spTree>
    <p:extLst>
      <p:ext uri="{BB962C8B-B14F-4D97-AF65-F5344CB8AC3E}">
        <p14:creationId xmlns:p14="http://schemas.microsoft.com/office/powerpoint/2010/main" val="103591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32CD9-34FB-4BEE-843B-C8455D1E9AEE}" type="slidenum">
              <a:rPr lang="en-US" smtClean="0"/>
              <a:t>49</a:t>
            </a:fld>
            <a:endParaRPr lang="en-US"/>
          </a:p>
        </p:txBody>
      </p:sp>
    </p:spTree>
    <p:extLst>
      <p:ext uri="{BB962C8B-B14F-4D97-AF65-F5344CB8AC3E}">
        <p14:creationId xmlns:p14="http://schemas.microsoft.com/office/powerpoint/2010/main" val="207236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AA77A4-2EE1-44A7-AD57-894E3450E290}"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3447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A77A4-2EE1-44A7-AD57-894E3450E290}"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125175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A77A4-2EE1-44A7-AD57-894E3450E290}"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100220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A77A4-2EE1-44A7-AD57-894E3450E290}"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178442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77A4-2EE1-44A7-AD57-894E3450E290}"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252663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AA77A4-2EE1-44A7-AD57-894E3450E290}"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201598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AA77A4-2EE1-44A7-AD57-894E3450E290}"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259866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A77A4-2EE1-44A7-AD57-894E3450E290}"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196271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77A4-2EE1-44A7-AD57-894E3450E290}"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72240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77A4-2EE1-44A7-AD57-894E3450E290}"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302113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77A4-2EE1-44A7-AD57-894E3450E290}"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0278F-C4E6-4468-878A-B3FD7C5AE92E}" type="slidenum">
              <a:rPr lang="en-US" smtClean="0"/>
              <a:t>‹#›</a:t>
            </a:fld>
            <a:endParaRPr lang="en-US"/>
          </a:p>
        </p:txBody>
      </p:sp>
    </p:spTree>
    <p:extLst>
      <p:ext uri="{BB962C8B-B14F-4D97-AF65-F5344CB8AC3E}">
        <p14:creationId xmlns:p14="http://schemas.microsoft.com/office/powerpoint/2010/main" val="102908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77A4-2EE1-44A7-AD57-894E3450E290}" type="datetimeFigureOut">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0278F-C4E6-4468-878A-B3FD7C5AE92E}" type="slidenum">
              <a:rPr lang="en-US" smtClean="0"/>
              <a:t>‹#›</a:t>
            </a:fld>
            <a:endParaRPr lang="en-US"/>
          </a:p>
        </p:txBody>
      </p:sp>
    </p:spTree>
    <p:extLst>
      <p:ext uri="{BB962C8B-B14F-4D97-AF65-F5344CB8AC3E}">
        <p14:creationId xmlns:p14="http://schemas.microsoft.com/office/powerpoint/2010/main" val="340148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ichaelrpriviteramd.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doi.org/10.1155/2022/8111022"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PloeE7NLNAhUCND4KHZ7MCncQjRwIBw&amp;url=http://betanews.com/2015/11/17/huaweis-new-smartphone-battery-charges-in-only-11-minutes/&amp;psig=AFQjCNFQIFi3imJ74O4KYf9ytZNgx0HgnA&amp;ust=1467482335525190"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PloeE7NLNAhUCND4KHZ7MCncQjRwIBw&amp;url=http://betanews.com/2015/11/17/huaweis-new-smartphone-battery-charges-in-only-11-minutes/&amp;psig=AFQjCNFQIFi3imJ74O4KYf9ytZNgx0HgnA&amp;ust=146748233552519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0/21577323.2015.102763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psycnet.apa.org/doi/10.1201/b1247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www.google.com/url?sa=i&amp;rct=j&amp;q=&amp;esrc=s&amp;source=images&amp;cd=&amp;cad=rja&amp;uact=8&amp;ved=0ahUKEwjPloeE7NLNAhUCND4KHZ7MCncQjRwIBw&amp;url=http://betanews.com/2015/11/17/huaweis-new-smartphone-battery-charges-in-only-11-minutes/&amp;psig=AFQjCNFQIFi3imJ74O4KYf9ytZNgx0HgnA&amp;ust=1467482335525190" TargetMode="External"/><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PloeE7NLNAhUCND4KHZ7MCncQjRwIBw&amp;url=http://betanews.com/2015/11/17/huaweis-new-smartphone-battery-charges-in-only-11-minutes/&amp;psig=AFQjCNFQIFi3imJ74O4KYf9ytZNgx0HgnA&amp;ust=1467482335525190" TargetMode="External"/><Relationship Id="rId7"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ics.uci.edu/~gmark/chi08-mark.pdf" TargetMode="Externa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doi.org/10.1167/9.9.1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sourcecodefiles.com/visual-basic-6-0/hospital-management-system&amp;ei=ReFDVbmhNMKoyATsvIHIBw&amp;bvm=bv.92291466,d.aWw&amp;psig=AFQjCNFtP2yWTRpsAL4zwEgWEC9Tjt5mGw&amp;ust=1430598337643619" TargetMode="External"/><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w&amp;url=http://www.sourcecodefiles.com/visual-basic-6-0/hospital-management-system&amp;ei=ReFDVbmhNMKoyATsvIHIBw&amp;bvm=bv.92291466,d.aWw&amp;psig=AFQjCNFtP2yWTRpsAL4zwEgWEC9Tjt5mGw&amp;ust=1430598337643619" TargetMode="External"/><Relationship Id="rId13" Type="http://schemas.openxmlformats.org/officeDocument/2006/relationships/image" Target="../media/image77.png"/><Relationship Id="rId3" Type="http://schemas.openxmlformats.org/officeDocument/2006/relationships/image" Target="../media/image70.jpeg"/><Relationship Id="rId7" Type="http://schemas.openxmlformats.org/officeDocument/2006/relationships/image" Target="../media/image73.jpeg"/><Relationship Id="rId12" Type="http://schemas.openxmlformats.org/officeDocument/2006/relationships/image" Target="../media/image76.png"/><Relationship Id="rId2" Type="http://schemas.openxmlformats.org/officeDocument/2006/relationships/image" Target="../media/image45.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ved=0CAcQjRw&amp;url=http://www.meted.ucar.edu/fire/s290/unit8/print.htm&amp;ei=FuBDVfXmKJCPyASv9ICABQ&amp;bvm=bv.92189499,d.aWw&amp;psig=AFQjCNGHsSyb5IB6Yw8Hex4rrB8hU45_8Q&amp;ust=1430598162750358" TargetMode="External"/><Relationship Id="rId11" Type="http://schemas.openxmlformats.org/officeDocument/2006/relationships/image" Target="../media/image75.png"/><Relationship Id="rId5" Type="http://schemas.openxmlformats.org/officeDocument/2006/relationships/image" Target="../media/image72.png"/><Relationship Id="rId1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71.png"/><Relationship Id="rId9" Type="http://schemas.openxmlformats.org/officeDocument/2006/relationships/image" Target="../media/image68.jpeg"/><Relationship Id="rId1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haelrpriviteramd.com/" TargetMode="External"/><Relationship Id="rId2" Type="http://schemas.openxmlformats.org/officeDocument/2006/relationships/hyperlink" Target="mailto:Michael_Privitera@urmc.Rochester.edu" TargetMode="Externa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016/j.jcjq.2020.09.011" TargetMode="External"/><Relationship Id="rId7" Type="http://schemas.openxmlformats.org/officeDocument/2006/relationships/hyperlink" Target="https://psnet.ahrq.gov/issue/safety-i-safety-ii-white-paper" TargetMode="External"/><Relationship Id="rId2" Type="http://schemas.openxmlformats.org/officeDocument/2006/relationships/hyperlink" Target="https://doi.org/10.1001/jamainternmed.2018.0575" TargetMode="External"/><Relationship Id="rId1" Type="http://schemas.openxmlformats.org/officeDocument/2006/relationships/slideLayout" Target="../slideLayouts/slideLayout6.xml"/><Relationship Id="rId6" Type="http://schemas.openxmlformats.org/officeDocument/2006/relationships/hyperlink" Target="https://blogs.cdc.gov/niosh-science-blog/2023/12/19/systems-approach-hcw-wellbeing/" TargetMode="External"/><Relationship Id="rId5" Type="http://schemas.openxmlformats.org/officeDocument/2006/relationships/hyperlink" Target="https://doi.org/10.2345/0899-8205-54.1.28" TargetMode="External"/><Relationship Id="rId4" Type="http://schemas.openxmlformats.org/officeDocument/2006/relationships/hyperlink" Target="https://doi.org/10.1080/14697017.2018.155376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niosh/impactwellbeing/guide/?s_cid=3ni7d2LIGuide_impactwellbeing2024" TargetMode="Externa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5.png"/><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s://yourstory.com/2019/01/intuitive-design-better-user-interface"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74" y="1612921"/>
            <a:ext cx="12269637" cy="2734742"/>
          </a:xfrm>
        </p:spPr>
        <p:txBody>
          <a:bodyPr>
            <a:normAutofit fontScale="90000"/>
          </a:bodyPr>
          <a:lstStyle/>
          <a:p>
            <a:pPr>
              <a:lnSpc>
                <a:spcPct val="100000"/>
              </a:lnSpc>
            </a:pPr>
            <a:r>
              <a:rPr lang="en-US" sz="4400" b="1" dirty="0">
                <a:solidFill>
                  <a:srgbClr val="FF0000"/>
                </a:solidFill>
              </a:rPr>
              <a:t> </a:t>
            </a:r>
            <a:r>
              <a:rPr lang="en-US" sz="6700" b="1" dirty="0">
                <a:solidFill>
                  <a:srgbClr val="FF0000"/>
                </a:solidFill>
              </a:rPr>
              <a:t>Burnout and the Brain.</a:t>
            </a:r>
            <a:br>
              <a:rPr lang="en-US" sz="6700" b="1" dirty="0">
                <a:solidFill>
                  <a:srgbClr val="FF0000"/>
                </a:solidFill>
              </a:rPr>
            </a:br>
            <a:r>
              <a:rPr lang="en-US" sz="6700" b="1" dirty="0">
                <a:solidFill>
                  <a:srgbClr val="FF0000"/>
                </a:solidFill>
              </a:rPr>
              <a:t> An Introduction to  Cognitive and </a:t>
            </a:r>
            <a:br>
              <a:rPr lang="en-US" sz="6700" b="1" dirty="0">
                <a:solidFill>
                  <a:srgbClr val="FF0000"/>
                </a:solidFill>
              </a:rPr>
            </a:br>
            <a:r>
              <a:rPr lang="en-US" sz="6700" b="1" dirty="0">
                <a:solidFill>
                  <a:srgbClr val="FF0000"/>
                </a:solidFill>
              </a:rPr>
              <a:t>Organizational Ergonomics</a:t>
            </a:r>
            <a:r>
              <a:rPr lang="en-US" sz="5300" b="1" dirty="0">
                <a:solidFill>
                  <a:srgbClr val="FF0000"/>
                </a:solidFill>
              </a:rPr>
              <a:t>. </a:t>
            </a:r>
            <a:br>
              <a:rPr lang="en-US" sz="5300" b="1" dirty="0">
                <a:solidFill>
                  <a:srgbClr val="FF0000"/>
                </a:solidFill>
              </a:rPr>
            </a:br>
            <a:endParaRPr lang="en-US" sz="5300" b="1" dirty="0">
              <a:solidFill>
                <a:srgbClr val="FF0000"/>
              </a:solidFill>
            </a:endParaRPr>
          </a:p>
        </p:txBody>
      </p:sp>
      <p:sp>
        <p:nvSpPr>
          <p:cNvPr id="3" name="Subtitle 2"/>
          <p:cNvSpPr>
            <a:spLocks noGrp="1"/>
          </p:cNvSpPr>
          <p:nvPr>
            <p:ph type="subTitle" idx="1"/>
          </p:nvPr>
        </p:nvSpPr>
        <p:spPr>
          <a:xfrm>
            <a:off x="1450799" y="3877708"/>
            <a:ext cx="9368037" cy="1909457"/>
          </a:xfrm>
        </p:spPr>
        <p:txBody>
          <a:bodyPr>
            <a:normAutofit fontScale="62500" lnSpcReduction="20000"/>
          </a:bodyPr>
          <a:lstStyle/>
          <a:p>
            <a:r>
              <a:rPr lang="en-US" dirty="0"/>
              <a:t>.</a:t>
            </a:r>
          </a:p>
          <a:p>
            <a:pPr>
              <a:lnSpc>
                <a:spcPct val="120000"/>
              </a:lnSpc>
              <a:spcBef>
                <a:spcPts val="0"/>
              </a:spcBef>
            </a:pPr>
            <a:r>
              <a:rPr lang="en-US" sz="4500" b="1" dirty="0"/>
              <a:t>Michael R Privitera MD MS</a:t>
            </a:r>
            <a:endParaRPr lang="en-US" sz="4500" dirty="0"/>
          </a:p>
          <a:p>
            <a:pPr>
              <a:lnSpc>
                <a:spcPct val="120000"/>
              </a:lnSpc>
              <a:spcBef>
                <a:spcPts val="0"/>
              </a:spcBef>
            </a:pPr>
            <a:r>
              <a:rPr lang="en-US" sz="2600" dirty="0"/>
              <a:t>Professor Emeritus of Psychiatry, URMC</a:t>
            </a:r>
          </a:p>
          <a:p>
            <a:pPr>
              <a:lnSpc>
                <a:spcPct val="120000"/>
              </a:lnSpc>
              <a:spcBef>
                <a:spcPts val="0"/>
              </a:spcBef>
            </a:pPr>
            <a:r>
              <a:rPr lang="en-US" sz="2600" dirty="0"/>
              <a:t>Medical Director, Medical Faculty and Clinician Wellness Program, URMC 2015-2022</a:t>
            </a:r>
          </a:p>
          <a:p>
            <a:pPr>
              <a:lnSpc>
                <a:spcPct val="120000"/>
              </a:lnSpc>
              <a:spcBef>
                <a:spcPts val="0"/>
              </a:spcBef>
            </a:pPr>
            <a:r>
              <a:rPr lang="en-US" sz="2600" dirty="0"/>
              <a:t> Chair, MSSNY Task Force on Physician Stress and Burnout, 2015-2019</a:t>
            </a:r>
          </a:p>
          <a:p>
            <a:pPr>
              <a:lnSpc>
                <a:spcPct val="120000"/>
              </a:lnSpc>
              <a:spcBef>
                <a:spcPts val="0"/>
              </a:spcBef>
            </a:pPr>
            <a:r>
              <a:rPr lang="en-US" sz="2600" dirty="0"/>
              <a:t>Faculty, Institute for Healthcare Improvement. Boston MA, 2022-2023</a:t>
            </a:r>
          </a:p>
          <a:p>
            <a:pPr>
              <a:lnSpc>
                <a:spcPct val="120000"/>
              </a:lnSpc>
              <a:spcBef>
                <a:spcPts val="0"/>
              </a:spcBef>
            </a:pPr>
            <a:r>
              <a:rPr lang="en-US" dirty="0"/>
              <a:t>Website: </a:t>
            </a:r>
            <a:r>
              <a:rPr lang="en-US" u="sng" dirty="0">
                <a:hlinkClick r:id="rId2"/>
              </a:rPr>
              <a:t>www.MichaelRPriviteraMD.com</a:t>
            </a:r>
            <a:endParaRPr lang="en-US" dirty="0"/>
          </a:p>
          <a:p>
            <a:endParaRPr lang="en-US" dirty="0"/>
          </a:p>
        </p:txBody>
      </p:sp>
      <p:sp>
        <p:nvSpPr>
          <p:cNvPr id="4" name="TextBox 3">
            <a:extLst>
              <a:ext uri="{FF2B5EF4-FFF2-40B4-BE49-F238E27FC236}">
                <a16:creationId xmlns:a16="http://schemas.microsoft.com/office/drawing/2014/main" id="{AFC669AB-72EB-0C74-8D35-16A8156947B1}"/>
              </a:ext>
            </a:extLst>
          </p:cNvPr>
          <p:cNvSpPr txBox="1"/>
          <p:nvPr/>
        </p:nvSpPr>
        <p:spPr>
          <a:xfrm>
            <a:off x="2917641" y="5934670"/>
            <a:ext cx="6216242" cy="830997"/>
          </a:xfrm>
          <a:prstGeom prst="rect">
            <a:avLst/>
          </a:prstGeom>
          <a:noFill/>
        </p:spPr>
        <p:txBody>
          <a:bodyPr wrap="square" rtlCol="0">
            <a:spAutoFit/>
          </a:bodyPr>
          <a:lstStyle/>
          <a:p>
            <a:pPr algn="ctr"/>
            <a:r>
              <a:rPr lang="en-US" sz="1600" dirty="0"/>
              <a:t>Healthcare Association of New York State (HANYS),</a:t>
            </a:r>
          </a:p>
          <a:p>
            <a:pPr algn="ctr"/>
            <a:r>
              <a:rPr lang="en-US" sz="1600" dirty="0"/>
              <a:t>Healthcare Innovation and Lean Network of New York (HILNNY).</a:t>
            </a:r>
          </a:p>
          <a:p>
            <a:pPr algn="ctr"/>
            <a:r>
              <a:rPr lang="en-US" sz="1600" dirty="0"/>
              <a:t>June 4, 2024.</a:t>
            </a:r>
          </a:p>
        </p:txBody>
      </p:sp>
      <p:pic>
        <p:nvPicPr>
          <p:cNvPr id="7" name="Picture 6">
            <a:extLst>
              <a:ext uri="{FF2B5EF4-FFF2-40B4-BE49-F238E27FC236}">
                <a16:creationId xmlns:a16="http://schemas.microsoft.com/office/drawing/2014/main" id="{A322F4E2-3507-AD8C-CAA1-C395EF6AFD23}"/>
              </a:ext>
            </a:extLst>
          </p:cNvPr>
          <p:cNvPicPr>
            <a:picLocks noChangeAspect="1"/>
          </p:cNvPicPr>
          <p:nvPr/>
        </p:nvPicPr>
        <p:blipFill rotWithShape="1">
          <a:blip r:embed="rId3"/>
          <a:srcRect l="18686" t="4571" r="61718" b="13370"/>
          <a:stretch/>
        </p:blipFill>
        <p:spPr>
          <a:xfrm>
            <a:off x="10763760" y="33362"/>
            <a:ext cx="1227699" cy="1313072"/>
          </a:xfrm>
          <a:prstGeom prst="rect">
            <a:avLst/>
          </a:prstGeom>
        </p:spPr>
      </p:pic>
      <p:pic>
        <p:nvPicPr>
          <p:cNvPr id="10" name="Picture 9">
            <a:extLst>
              <a:ext uri="{FF2B5EF4-FFF2-40B4-BE49-F238E27FC236}">
                <a16:creationId xmlns:a16="http://schemas.microsoft.com/office/drawing/2014/main" id="{94FA0BF5-6ACE-0DAE-036E-E0CA4DDA12F7}"/>
              </a:ext>
            </a:extLst>
          </p:cNvPr>
          <p:cNvPicPr>
            <a:picLocks noChangeAspect="1"/>
          </p:cNvPicPr>
          <p:nvPr/>
        </p:nvPicPr>
        <p:blipFill>
          <a:blip r:embed="rId4"/>
          <a:stretch>
            <a:fillRect/>
          </a:stretch>
        </p:blipFill>
        <p:spPr>
          <a:xfrm>
            <a:off x="99874" y="92397"/>
            <a:ext cx="1252200" cy="1313072"/>
          </a:xfrm>
          <a:prstGeom prst="rect">
            <a:avLst/>
          </a:prstGeom>
        </p:spPr>
      </p:pic>
    </p:spTree>
    <p:extLst>
      <p:ext uri="{BB962C8B-B14F-4D97-AF65-F5344CB8AC3E}">
        <p14:creationId xmlns:p14="http://schemas.microsoft.com/office/powerpoint/2010/main" val="284332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10CA1B-308C-05D4-B63D-033070436FF1}"/>
              </a:ext>
            </a:extLst>
          </p:cNvPr>
          <p:cNvSpPr/>
          <p:nvPr/>
        </p:nvSpPr>
        <p:spPr>
          <a:xfrm>
            <a:off x="1929469" y="2248250"/>
            <a:ext cx="1317071" cy="511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704C39-7C19-5428-FBA2-89561AF7EE7A}"/>
              </a:ext>
            </a:extLst>
          </p:cNvPr>
          <p:cNvSpPr/>
          <p:nvPr/>
        </p:nvSpPr>
        <p:spPr>
          <a:xfrm rot="17836876">
            <a:off x="3749683" y="2843614"/>
            <a:ext cx="1317071" cy="1166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FDC37F-816A-6EF7-242A-C0E969B1A60C}"/>
              </a:ext>
            </a:extLst>
          </p:cNvPr>
          <p:cNvSpPr/>
          <p:nvPr/>
        </p:nvSpPr>
        <p:spPr>
          <a:xfrm rot="14320958">
            <a:off x="3766285" y="2248249"/>
            <a:ext cx="1317071" cy="511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7EECEE-2D41-E74D-1106-FDA3F642D412}"/>
              </a:ext>
            </a:extLst>
          </p:cNvPr>
          <p:cNvSpPr/>
          <p:nvPr/>
        </p:nvSpPr>
        <p:spPr>
          <a:xfrm>
            <a:off x="2081869" y="2400650"/>
            <a:ext cx="1317071" cy="511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0F161C-D60D-6AA6-BA11-7CF24930B69F}"/>
              </a:ext>
            </a:extLst>
          </p:cNvPr>
          <p:cNvSpPr/>
          <p:nvPr/>
        </p:nvSpPr>
        <p:spPr>
          <a:xfrm>
            <a:off x="5829827" y="5407744"/>
            <a:ext cx="890500" cy="80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59DB872-E2D1-B0EC-BB1C-C9315FFEA0EB}"/>
              </a:ext>
            </a:extLst>
          </p:cNvPr>
          <p:cNvSpPr txBox="1"/>
          <p:nvPr/>
        </p:nvSpPr>
        <p:spPr>
          <a:xfrm>
            <a:off x="8349241" y="2432901"/>
            <a:ext cx="3842759" cy="4524315"/>
          </a:xfrm>
          <a:prstGeom prst="rect">
            <a:avLst/>
          </a:prstGeom>
          <a:noFill/>
          <a:ln w="38100">
            <a:solidFill>
              <a:schemeClr val="bg1">
                <a:lumMod val="65000"/>
              </a:schemeClr>
            </a:solidFill>
          </a:ln>
        </p:spPr>
        <p:txBody>
          <a:bodyPr wrap="square" rtlCol="0">
            <a:spAutoFit/>
          </a:bodyPr>
          <a:lstStyle/>
          <a:p>
            <a:r>
              <a:rPr lang="en-US" b="1" dirty="0"/>
              <a:t>Shadow Work:</a:t>
            </a:r>
          </a:p>
          <a:p>
            <a:r>
              <a:rPr lang="en-US" dirty="0"/>
              <a:t>Unseen, unpaid jobs that fill their day.</a:t>
            </a:r>
            <a:r>
              <a:rPr lang="en-US" b="1" dirty="0"/>
              <a:t> Work not “seen” in system metrics</a:t>
            </a:r>
            <a:r>
              <a:rPr lang="en-US" dirty="0"/>
              <a:t>.</a:t>
            </a:r>
          </a:p>
          <a:p>
            <a:endParaRPr lang="en-US" dirty="0"/>
          </a:p>
          <a:p>
            <a:r>
              <a:rPr lang="en-US" dirty="0"/>
              <a:t>Efforts by staff- behind the scenes- </a:t>
            </a:r>
            <a:r>
              <a:rPr lang="en-US" u="sng" dirty="0"/>
              <a:t>making up for system deficits to keep it functional.</a:t>
            </a:r>
          </a:p>
          <a:p>
            <a:endParaRPr lang="en-US" u="sng" dirty="0"/>
          </a:p>
          <a:p>
            <a:r>
              <a:rPr lang="en-US" dirty="0"/>
              <a:t>Major source of </a:t>
            </a:r>
            <a:r>
              <a:rPr lang="en-US" u="sng" dirty="0"/>
              <a:t>unnecessary Cognitive Load.</a:t>
            </a:r>
          </a:p>
          <a:p>
            <a:endParaRPr lang="en-US" u="sng" dirty="0"/>
          </a:p>
          <a:p>
            <a:r>
              <a:rPr lang="en-US" dirty="0"/>
              <a:t>Varies one location to another (due to local management decisions). However, job metrics from one institution  to another get compared (inaccurately). </a:t>
            </a:r>
          </a:p>
        </p:txBody>
      </p:sp>
      <p:sp>
        <p:nvSpPr>
          <p:cNvPr id="20" name="TextBox 19">
            <a:extLst>
              <a:ext uri="{FF2B5EF4-FFF2-40B4-BE49-F238E27FC236}">
                <a16:creationId xmlns:a16="http://schemas.microsoft.com/office/drawing/2014/main" id="{772BE297-72A1-8C06-7A2F-4606BC85ED08}"/>
              </a:ext>
            </a:extLst>
          </p:cNvPr>
          <p:cNvSpPr txBox="1"/>
          <p:nvPr/>
        </p:nvSpPr>
        <p:spPr>
          <a:xfrm>
            <a:off x="1792834" y="21324"/>
            <a:ext cx="9205603" cy="584775"/>
          </a:xfrm>
          <a:prstGeom prst="rect">
            <a:avLst/>
          </a:prstGeom>
          <a:noFill/>
        </p:spPr>
        <p:txBody>
          <a:bodyPr wrap="square" rtlCol="0">
            <a:spAutoFit/>
          </a:bodyPr>
          <a:lstStyle/>
          <a:p>
            <a:r>
              <a:rPr lang="en-US" sz="3200" b="1" u="sng" dirty="0"/>
              <a:t>Gap</a:t>
            </a:r>
            <a:r>
              <a:rPr lang="en-US" sz="3200" dirty="0"/>
              <a:t> between </a:t>
            </a:r>
            <a:r>
              <a:rPr lang="en-US" sz="3200" b="1" dirty="0"/>
              <a:t>Work as Prescribed</a:t>
            </a:r>
            <a:r>
              <a:rPr lang="en-US" sz="3200" dirty="0"/>
              <a:t> and </a:t>
            </a:r>
            <a:r>
              <a:rPr lang="en-US" sz="3200" b="1" dirty="0"/>
              <a:t>Work as Done</a:t>
            </a:r>
          </a:p>
        </p:txBody>
      </p:sp>
      <p:pic>
        <p:nvPicPr>
          <p:cNvPr id="25" name="Picture 24">
            <a:extLst>
              <a:ext uri="{FF2B5EF4-FFF2-40B4-BE49-F238E27FC236}">
                <a16:creationId xmlns:a16="http://schemas.microsoft.com/office/drawing/2014/main" id="{3DAC6DC8-7C91-D12B-78E4-AB0ECDB69BE6}"/>
              </a:ext>
            </a:extLst>
          </p:cNvPr>
          <p:cNvPicPr>
            <a:picLocks noChangeAspect="1"/>
          </p:cNvPicPr>
          <p:nvPr/>
        </p:nvPicPr>
        <p:blipFill rotWithShape="1">
          <a:blip r:embed="rId2"/>
          <a:srcRect b="26201"/>
          <a:stretch/>
        </p:blipFill>
        <p:spPr>
          <a:xfrm>
            <a:off x="179020" y="1669946"/>
            <a:ext cx="2756243" cy="3853667"/>
          </a:xfrm>
          <a:prstGeom prst="rect">
            <a:avLst/>
          </a:prstGeom>
        </p:spPr>
      </p:pic>
      <p:sp>
        <p:nvSpPr>
          <p:cNvPr id="4" name="TextBox 3">
            <a:extLst>
              <a:ext uri="{FF2B5EF4-FFF2-40B4-BE49-F238E27FC236}">
                <a16:creationId xmlns:a16="http://schemas.microsoft.com/office/drawing/2014/main" id="{9884B1E7-EDA9-EE6A-68EE-0C6D2EE4807A}"/>
              </a:ext>
            </a:extLst>
          </p:cNvPr>
          <p:cNvSpPr txBox="1"/>
          <p:nvPr/>
        </p:nvSpPr>
        <p:spPr>
          <a:xfrm>
            <a:off x="8254968" y="1490264"/>
            <a:ext cx="3435066" cy="769441"/>
          </a:xfrm>
          <a:prstGeom prst="rect">
            <a:avLst/>
          </a:prstGeom>
          <a:noFill/>
          <a:ln>
            <a:solidFill>
              <a:schemeClr val="tx1"/>
            </a:solidFill>
          </a:ln>
        </p:spPr>
        <p:txBody>
          <a:bodyPr wrap="square" rtlCol="0">
            <a:spAutoFit/>
          </a:bodyPr>
          <a:lstStyle/>
          <a:p>
            <a:pPr eaLnBrk="0" fontAlgn="base" hangingPunct="0">
              <a:spcBef>
                <a:spcPct val="0"/>
              </a:spcBef>
              <a:spcAft>
                <a:spcPct val="0"/>
              </a:spcAft>
            </a:pPr>
            <a:r>
              <a:rPr lang="en-US" sz="1200" b="1" dirty="0">
                <a:solidFill>
                  <a:srgbClr val="000000"/>
                </a:solidFill>
                <a:latin typeface="Arial" charset="0"/>
              </a:rPr>
              <a:t> </a:t>
            </a:r>
            <a:r>
              <a:rPr lang="en-US" sz="1600" b="1" dirty="0">
                <a:solidFill>
                  <a:srgbClr val="000000"/>
                </a:solidFill>
                <a:latin typeface="Arial" charset="0"/>
              </a:rPr>
              <a:t>Job Metrics only pick up:</a:t>
            </a:r>
          </a:p>
          <a:p>
            <a:pPr eaLnBrk="0" fontAlgn="base" hangingPunct="0">
              <a:spcBef>
                <a:spcPct val="0"/>
              </a:spcBef>
              <a:spcAft>
                <a:spcPct val="0"/>
              </a:spcAft>
            </a:pPr>
            <a:r>
              <a:rPr lang="en-US" sz="1600" b="1" dirty="0">
                <a:solidFill>
                  <a:srgbClr val="000000"/>
                </a:solidFill>
                <a:latin typeface="Arial" charset="0"/>
              </a:rPr>
              <a:t> 	“productivity” units: </a:t>
            </a:r>
          </a:p>
          <a:p>
            <a:pPr eaLnBrk="0" fontAlgn="base" hangingPunct="0">
              <a:spcBef>
                <a:spcPct val="0"/>
              </a:spcBef>
              <a:spcAft>
                <a:spcPct val="0"/>
              </a:spcAft>
            </a:pPr>
            <a:r>
              <a:rPr lang="en-US" sz="1200" b="1" dirty="0">
                <a:solidFill>
                  <a:srgbClr val="000000"/>
                </a:solidFill>
                <a:latin typeface="Arial" charset="0"/>
              </a:rPr>
              <a:t>     </a:t>
            </a:r>
            <a:endParaRPr lang="en-US" sz="2400" dirty="0">
              <a:solidFill>
                <a:srgbClr val="000000"/>
              </a:solidFill>
              <a:latin typeface="Arial" charset="0"/>
            </a:endParaRPr>
          </a:p>
        </p:txBody>
      </p:sp>
      <p:sp>
        <p:nvSpPr>
          <p:cNvPr id="8" name="TextBox 7">
            <a:extLst>
              <a:ext uri="{FF2B5EF4-FFF2-40B4-BE49-F238E27FC236}">
                <a16:creationId xmlns:a16="http://schemas.microsoft.com/office/drawing/2014/main" id="{81B9B13C-5534-F9E4-DB44-A060355CD098}"/>
              </a:ext>
            </a:extLst>
          </p:cNvPr>
          <p:cNvSpPr txBox="1"/>
          <p:nvPr/>
        </p:nvSpPr>
        <p:spPr>
          <a:xfrm>
            <a:off x="2484041" y="670143"/>
            <a:ext cx="7582072" cy="584775"/>
          </a:xfrm>
          <a:prstGeom prst="rect">
            <a:avLst/>
          </a:prstGeom>
          <a:noFill/>
          <a:ln>
            <a:solidFill>
              <a:schemeClr val="tx1"/>
            </a:solidFill>
          </a:ln>
        </p:spPr>
        <p:txBody>
          <a:bodyPr wrap="square" rtlCol="0">
            <a:spAutoFit/>
          </a:bodyPr>
          <a:lstStyle/>
          <a:p>
            <a:r>
              <a:rPr lang="en-US" sz="2400" b="1" dirty="0"/>
              <a:t>Work as Prescribed + Shadow Work = </a:t>
            </a:r>
            <a:r>
              <a:rPr lang="en-US" sz="3200" b="1" dirty="0"/>
              <a:t>Work as done</a:t>
            </a:r>
          </a:p>
        </p:txBody>
      </p:sp>
      <p:pic>
        <p:nvPicPr>
          <p:cNvPr id="13" name="Picture 12">
            <a:extLst>
              <a:ext uri="{FF2B5EF4-FFF2-40B4-BE49-F238E27FC236}">
                <a16:creationId xmlns:a16="http://schemas.microsoft.com/office/drawing/2014/main" id="{190273A6-F6EB-1DFE-29ED-57B716686FAB}"/>
              </a:ext>
            </a:extLst>
          </p:cNvPr>
          <p:cNvPicPr>
            <a:picLocks noChangeAspect="1"/>
          </p:cNvPicPr>
          <p:nvPr/>
        </p:nvPicPr>
        <p:blipFill>
          <a:blip r:embed="rId3"/>
          <a:stretch>
            <a:fillRect/>
          </a:stretch>
        </p:blipFill>
        <p:spPr>
          <a:xfrm>
            <a:off x="3456909" y="1440558"/>
            <a:ext cx="3831120" cy="5046081"/>
          </a:xfrm>
          <a:prstGeom prst="rect">
            <a:avLst/>
          </a:prstGeom>
        </p:spPr>
      </p:pic>
      <p:pic>
        <p:nvPicPr>
          <p:cNvPr id="15" name="Picture 14">
            <a:extLst>
              <a:ext uri="{FF2B5EF4-FFF2-40B4-BE49-F238E27FC236}">
                <a16:creationId xmlns:a16="http://schemas.microsoft.com/office/drawing/2014/main" id="{13AA1C3E-2BE2-6383-7CA4-F0AB8524DA4B}"/>
              </a:ext>
            </a:extLst>
          </p:cNvPr>
          <p:cNvPicPr>
            <a:picLocks noChangeAspect="1"/>
          </p:cNvPicPr>
          <p:nvPr/>
        </p:nvPicPr>
        <p:blipFill>
          <a:blip r:embed="rId4"/>
          <a:stretch>
            <a:fillRect/>
          </a:stretch>
        </p:blipFill>
        <p:spPr>
          <a:xfrm>
            <a:off x="3628229" y="1329410"/>
            <a:ext cx="4052075" cy="5601397"/>
          </a:xfrm>
          <a:prstGeom prst="rect">
            <a:avLst/>
          </a:prstGeom>
        </p:spPr>
      </p:pic>
      <p:cxnSp>
        <p:nvCxnSpPr>
          <p:cNvPr id="17" name="Straight Arrow Connector 16">
            <a:extLst>
              <a:ext uri="{FF2B5EF4-FFF2-40B4-BE49-F238E27FC236}">
                <a16:creationId xmlns:a16="http://schemas.microsoft.com/office/drawing/2014/main" id="{16E34D18-9930-D6FD-D2D8-87DFF2B2E3FE}"/>
              </a:ext>
            </a:extLst>
          </p:cNvPr>
          <p:cNvCxnSpPr>
            <a:cxnSpLocks/>
          </p:cNvCxnSpPr>
          <p:nvPr/>
        </p:nvCxnSpPr>
        <p:spPr>
          <a:xfrm flipH="1">
            <a:off x="6446234" y="4039009"/>
            <a:ext cx="1903007" cy="80402"/>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4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E47A-6F11-4B14-9AD4-BAA7BEDD2039}"/>
              </a:ext>
            </a:extLst>
          </p:cNvPr>
          <p:cNvSpPr>
            <a:spLocks noGrp="1"/>
          </p:cNvSpPr>
          <p:nvPr>
            <p:ph type="title"/>
          </p:nvPr>
        </p:nvSpPr>
        <p:spPr>
          <a:xfrm>
            <a:off x="-193297" y="130150"/>
            <a:ext cx="12578594" cy="1325563"/>
          </a:xfrm>
        </p:spPr>
        <p:txBody>
          <a:bodyPr>
            <a:noAutofit/>
          </a:bodyPr>
          <a:lstStyle/>
          <a:p>
            <a:pPr algn="ctr"/>
            <a:r>
              <a:rPr lang="en-US" sz="2800" b="1" dirty="0"/>
              <a:t>Technology </a:t>
            </a:r>
            <a:r>
              <a:rPr lang="en-US" sz="2800" b="1" u="sng" dirty="0"/>
              <a:t>Rate of Change </a:t>
            </a:r>
            <a:r>
              <a:rPr lang="en-US" sz="2800" b="1" dirty="0"/>
              <a:t>Surpassed Human Adaptability-</a:t>
            </a:r>
            <a:br>
              <a:rPr lang="en-US" sz="2800" b="1" dirty="0"/>
            </a:br>
            <a:r>
              <a:rPr lang="en-US" sz="2800" b="1" dirty="0"/>
              <a:t>Human Impact is Profound</a:t>
            </a:r>
          </a:p>
        </p:txBody>
      </p:sp>
      <p:grpSp>
        <p:nvGrpSpPr>
          <p:cNvPr id="17" name="Group 16">
            <a:extLst>
              <a:ext uri="{FF2B5EF4-FFF2-40B4-BE49-F238E27FC236}">
                <a16:creationId xmlns:a16="http://schemas.microsoft.com/office/drawing/2014/main" id="{2A015C94-4289-42CB-A00B-18DA16E58A6F}"/>
              </a:ext>
            </a:extLst>
          </p:cNvPr>
          <p:cNvGrpSpPr/>
          <p:nvPr/>
        </p:nvGrpSpPr>
        <p:grpSpPr>
          <a:xfrm>
            <a:off x="6915833" y="2026279"/>
            <a:ext cx="4960460" cy="4350392"/>
            <a:chOff x="3951175" y="869308"/>
            <a:chExt cx="3333006" cy="2290076"/>
          </a:xfrm>
        </p:grpSpPr>
        <p:grpSp>
          <p:nvGrpSpPr>
            <p:cNvPr id="18" name="Group 17">
              <a:extLst>
                <a:ext uri="{FF2B5EF4-FFF2-40B4-BE49-F238E27FC236}">
                  <a16:creationId xmlns:a16="http://schemas.microsoft.com/office/drawing/2014/main" id="{DCE8EDA8-C44A-4062-84CA-00E3ADBD17F4}"/>
                </a:ext>
              </a:extLst>
            </p:cNvPr>
            <p:cNvGrpSpPr/>
            <p:nvPr/>
          </p:nvGrpSpPr>
          <p:grpSpPr>
            <a:xfrm>
              <a:off x="3951175" y="869308"/>
              <a:ext cx="3333006" cy="2290076"/>
              <a:chOff x="2558083" y="4438328"/>
              <a:chExt cx="3232446" cy="2135741"/>
            </a:xfrm>
          </p:grpSpPr>
          <p:grpSp>
            <p:nvGrpSpPr>
              <p:cNvPr id="26" name="Group 25">
                <a:extLst>
                  <a:ext uri="{FF2B5EF4-FFF2-40B4-BE49-F238E27FC236}">
                    <a16:creationId xmlns:a16="http://schemas.microsoft.com/office/drawing/2014/main" id="{E70021B7-43E9-46A0-BC42-734ACBDCCDA2}"/>
                  </a:ext>
                </a:extLst>
              </p:cNvPr>
              <p:cNvGrpSpPr/>
              <p:nvPr/>
            </p:nvGrpSpPr>
            <p:grpSpPr>
              <a:xfrm>
                <a:off x="2558083" y="4438328"/>
                <a:ext cx="3232446" cy="2135741"/>
                <a:chOff x="1341607" y="1940711"/>
                <a:chExt cx="3232446" cy="2135736"/>
              </a:xfrm>
            </p:grpSpPr>
            <p:pic>
              <p:nvPicPr>
                <p:cNvPr id="29" name="Picture 5">
                  <a:extLst>
                    <a:ext uri="{FF2B5EF4-FFF2-40B4-BE49-F238E27FC236}">
                      <a16:creationId xmlns:a16="http://schemas.microsoft.com/office/drawing/2014/main" id="{E652516B-4155-4E1C-8D8C-B052DE84A3B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80"/>
                <a:stretch/>
              </p:blipFill>
              <p:spPr bwMode="auto">
                <a:xfrm>
                  <a:off x="1341607" y="1940711"/>
                  <a:ext cx="3232446" cy="213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a:extLst>
                    <a:ext uri="{FF2B5EF4-FFF2-40B4-BE49-F238E27FC236}">
                      <a16:creationId xmlns:a16="http://schemas.microsoft.com/office/drawing/2014/main" id="{D13AB9A3-E400-45FE-8165-E88ACD38ECF5}"/>
                    </a:ext>
                  </a:extLst>
                </p:cNvPr>
                <p:cNvSpPr txBox="1"/>
                <p:nvPr/>
              </p:nvSpPr>
              <p:spPr>
                <a:xfrm>
                  <a:off x="3900021" y="2743200"/>
                  <a:ext cx="656142" cy="243719"/>
                </a:xfrm>
                <a:prstGeom prst="rect">
                  <a:avLst/>
                </a:prstGeom>
                <a:solidFill>
                  <a:schemeClr val="bg1"/>
                </a:solidFill>
              </p:spPr>
              <p:txBody>
                <a:bodyPr wrap="none" rtlCol="0">
                  <a:spAutoFit/>
                </a:bodyPr>
                <a:lstStyle/>
                <a:p>
                  <a:r>
                    <a:rPr lang="en-US" sz="900" b="1" dirty="0">
                      <a:solidFill>
                        <a:prstClr val="black"/>
                      </a:solidFill>
                    </a:rPr>
                    <a:t>Currently</a:t>
                  </a:r>
                </a:p>
              </p:txBody>
            </p:sp>
          </p:grpSp>
          <p:sp>
            <p:nvSpPr>
              <p:cNvPr id="27" name="TextBox 26">
                <a:extLst>
                  <a:ext uri="{FF2B5EF4-FFF2-40B4-BE49-F238E27FC236}">
                    <a16:creationId xmlns:a16="http://schemas.microsoft.com/office/drawing/2014/main" id="{F77F3BDF-0677-463B-BBE0-0CD33C22B120}"/>
                  </a:ext>
                </a:extLst>
              </p:cNvPr>
              <p:cNvSpPr txBox="1"/>
              <p:nvPr/>
            </p:nvSpPr>
            <p:spPr>
              <a:xfrm>
                <a:off x="2845301" y="5941377"/>
                <a:ext cx="760475" cy="243720"/>
              </a:xfrm>
              <a:prstGeom prst="rect">
                <a:avLst/>
              </a:prstGeom>
              <a:solidFill>
                <a:schemeClr val="bg1"/>
              </a:solidFill>
            </p:spPr>
            <p:txBody>
              <a:bodyPr wrap="none" rtlCol="0">
                <a:spAutoFit/>
              </a:bodyPr>
              <a:lstStyle/>
              <a:p>
                <a:r>
                  <a:rPr lang="en-US" sz="900" b="1" dirty="0">
                    <a:solidFill>
                      <a:prstClr val="black"/>
                    </a:solidFill>
                  </a:rPr>
                  <a:t>Technology</a:t>
                </a:r>
              </a:p>
            </p:txBody>
          </p:sp>
          <p:sp>
            <p:nvSpPr>
              <p:cNvPr id="28" name="TextBox 27">
                <a:extLst>
                  <a:ext uri="{FF2B5EF4-FFF2-40B4-BE49-F238E27FC236}">
                    <a16:creationId xmlns:a16="http://schemas.microsoft.com/office/drawing/2014/main" id="{14A96D49-8A94-4287-B66E-2870D7FA779D}"/>
                  </a:ext>
                </a:extLst>
              </p:cNvPr>
              <p:cNvSpPr txBox="1"/>
              <p:nvPr/>
            </p:nvSpPr>
            <p:spPr>
              <a:xfrm>
                <a:off x="2895600" y="5437228"/>
                <a:ext cx="1192714" cy="243720"/>
              </a:xfrm>
              <a:prstGeom prst="rect">
                <a:avLst/>
              </a:prstGeom>
              <a:solidFill>
                <a:schemeClr val="bg1"/>
              </a:solidFill>
            </p:spPr>
            <p:txBody>
              <a:bodyPr wrap="none" rtlCol="0">
                <a:spAutoFit/>
              </a:bodyPr>
              <a:lstStyle/>
              <a:p>
                <a:r>
                  <a:rPr lang="en-US" sz="900" b="1" dirty="0">
                    <a:solidFill>
                      <a:prstClr val="black"/>
                    </a:solidFill>
                  </a:rPr>
                  <a:t>Human Adaptability</a:t>
                </a:r>
              </a:p>
            </p:txBody>
          </p:sp>
        </p:grpSp>
        <p:grpSp>
          <p:nvGrpSpPr>
            <p:cNvPr id="19" name="Group 18">
              <a:extLst>
                <a:ext uri="{FF2B5EF4-FFF2-40B4-BE49-F238E27FC236}">
                  <a16:creationId xmlns:a16="http://schemas.microsoft.com/office/drawing/2014/main" id="{EF97B434-41C7-4166-8C8C-541546D9C979}"/>
                </a:ext>
              </a:extLst>
            </p:cNvPr>
            <p:cNvGrpSpPr/>
            <p:nvPr/>
          </p:nvGrpSpPr>
          <p:grpSpPr>
            <a:xfrm>
              <a:off x="4257093" y="1258084"/>
              <a:ext cx="2250916" cy="922654"/>
              <a:chOff x="3396607" y="4758636"/>
              <a:chExt cx="2250916" cy="794952"/>
            </a:xfrm>
          </p:grpSpPr>
          <p:grpSp>
            <p:nvGrpSpPr>
              <p:cNvPr id="22" name="Group 21">
                <a:extLst>
                  <a:ext uri="{FF2B5EF4-FFF2-40B4-BE49-F238E27FC236}">
                    <a16:creationId xmlns:a16="http://schemas.microsoft.com/office/drawing/2014/main" id="{7483A29A-4C38-41A1-A73D-5ECEFC2C23BD}"/>
                  </a:ext>
                </a:extLst>
              </p:cNvPr>
              <p:cNvGrpSpPr/>
              <p:nvPr/>
            </p:nvGrpSpPr>
            <p:grpSpPr>
              <a:xfrm>
                <a:off x="4929264" y="5268225"/>
                <a:ext cx="590060" cy="285363"/>
                <a:chOff x="4318818" y="5356224"/>
                <a:chExt cx="609600" cy="301294"/>
              </a:xfrm>
            </p:grpSpPr>
            <p:cxnSp>
              <p:nvCxnSpPr>
                <p:cNvPr id="24" name="Straight Connector 23">
                  <a:extLst>
                    <a:ext uri="{FF2B5EF4-FFF2-40B4-BE49-F238E27FC236}">
                      <a16:creationId xmlns:a16="http://schemas.microsoft.com/office/drawing/2014/main" id="{5B2AC760-6D92-4FE1-8877-5A406164ADA4}"/>
                    </a:ext>
                  </a:extLst>
                </p:cNvPr>
                <p:cNvCxnSpPr/>
                <p:nvPr/>
              </p:nvCxnSpPr>
              <p:spPr>
                <a:xfrm flipV="1">
                  <a:off x="4318818" y="5428918"/>
                  <a:ext cx="609600" cy="2286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36FABEE-39F9-4780-8748-79F0EE7F2ADA}"/>
                    </a:ext>
                  </a:extLst>
                </p:cNvPr>
                <p:cNvCxnSpPr/>
                <p:nvPr/>
              </p:nvCxnSpPr>
              <p:spPr>
                <a:xfrm>
                  <a:off x="4456158" y="5356224"/>
                  <a:ext cx="167460" cy="1154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494AE5D-94B3-4139-8457-1C9C2316EC7A}"/>
                  </a:ext>
                </a:extLst>
              </p:cNvPr>
              <p:cNvSpPr txBox="1"/>
              <p:nvPr/>
            </p:nvSpPr>
            <p:spPr>
              <a:xfrm>
                <a:off x="3396607" y="4758636"/>
                <a:ext cx="2250916" cy="488571"/>
              </a:xfrm>
              <a:prstGeom prst="rect">
                <a:avLst/>
              </a:prstGeom>
              <a:noFill/>
              <a:ln>
                <a:solidFill>
                  <a:srgbClr val="FF0000"/>
                </a:solidFill>
              </a:ln>
            </p:spPr>
            <p:txBody>
              <a:bodyPr wrap="square" rtlCol="0">
                <a:spAutoFit/>
              </a:bodyPr>
              <a:lstStyle/>
              <a:p>
                <a:r>
                  <a:rPr lang="en-US" sz="1600" b="1" dirty="0">
                    <a:solidFill>
                      <a:srgbClr val="FF0000"/>
                    </a:solidFill>
                  </a:rPr>
                  <a:t>Need to acknowledge . </a:t>
                </a:r>
              </a:p>
              <a:p>
                <a:r>
                  <a:rPr lang="en-US" sz="1600" b="1" dirty="0">
                    <a:solidFill>
                      <a:srgbClr val="FF0000"/>
                    </a:solidFill>
                  </a:rPr>
                  <a:t>See and manage new risks.</a:t>
                </a:r>
              </a:p>
              <a:p>
                <a:r>
                  <a:rPr lang="en-US" sz="1600" b="1" dirty="0">
                    <a:solidFill>
                      <a:srgbClr val="FF0000"/>
                    </a:solidFill>
                  </a:rPr>
                  <a:t>Adapt methods of leadership, education, resource allocation. </a:t>
                </a:r>
              </a:p>
            </p:txBody>
          </p:sp>
        </p:grpSp>
        <p:cxnSp>
          <p:nvCxnSpPr>
            <p:cNvPr id="20" name="Straight Connector 19">
              <a:extLst>
                <a:ext uri="{FF2B5EF4-FFF2-40B4-BE49-F238E27FC236}">
                  <a16:creationId xmlns:a16="http://schemas.microsoft.com/office/drawing/2014/main" id="{5CD04054-C2DE-4777-AAA9-9C779E03681B}"/>
                </a:ext>
              </a:extLst>
            </p:cNvPr>
            <p:cNvCxnSpPr>
              <a:cxnSpLocks/>
            </p:cNvCxnSpPr>
            <p:nvPr/>
          </p:nvCxnSpPr>
          <p:spPr>
            <a:xfrm flipV="1">
              <a:off x="5369438" y="2184090"/>
              <a:ext cx="284780" cy="243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82B1A8-AFA3-4C2E-AF22-66F8A4DB75CA}"/>
                </a:ext>
              </a:extLst>
            </p:cNvPr>
            <p:cNvCxnSpPr>
              <a:cxnSpLocks/>
            </p:cNvCxnSpPr>
            <p:nvPr/>
          </p:nvCxnSpPr>
          <p:spPr>
            <a:xfrm flipV="1">
              <a:off x="4868700" y="2723265"/>
              <a:ext cx="219542" cy="2238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A199B150-FEA7-4001-AB27-E61E7A8DD1D4}"/>
              </a:ext>
            </a:extLst>
          </p:cNvPr>
          <p:cNvSpPr txBox="1"/>
          <p:nvPr/>
        </p:nvSpPr>
        <p:spPr>
          <a:xfrm>
            <a:off x="711760" y="6280044"/>
            <a:ext cx="5621667" cy="553998"/>
          </a:xfrm>
          <a:prstGeom prst="rect">
            <a:avLst/>
          </a:prstGeom>
          <a:noFill/>
        </p:spPr>
        <p:txBody>
          <a:bodyPr wrap="square" rtlCol="0">
            <a:spAutoFit/>
          </a:bodyPr>
          <a:lstStyle/>
          <a:p>
            <a:r>
              <a:rPr lang="en-US" sz="1000" dirty="0">
                <a:solidFill>
                  <a:prstClr val="black"/>
                </a:solidFill>
              </a:rPr>
              <a:t>*Adapted from Teller E. and Moore G. in  Friedman T. Thank you for being Late. Farrar, Straus Giroux Publishers 2016</a:t>
            </a:r>
          </a:p>
          <a:p>
            <a:r>
              <a:rPr lang="en-US" sz="1000" dirty="0">
                <a:solidFill>
                  <a:prstClr val="black"/>
                </a:solidFill>
              </a:rPr>
              <a:t># Lambert C. Shadow Work. The unpaid, unseen jobs that fill your day.  Counterpoint. Berkley. 2015</a:t>
            </a:r>
          </a:p>
        </p:txBody>
      </p:sp>
      <p:sp>
        <p:nvSpPr>
          <p:cNvPr id="35" name="TextBox 34">
            <a:extLst>
              <a:ext uri="{FF2B5EF4-FFF2-40B4-BE49-F238E27FC236}">
                <a16:creationId xmlns:a16="http://schemas.microsoft.com/office/drawing/2014/main" id="{744AD1AF-FFB0-4A3D-A5E3-752C60172FEF}"/>
              </a:ext>
            </a:extLst>
          </p:cNvPr>
          <p:cNvSpPr txBox="1"/>
          <p:nvPr/>
        </p:nvSpPr>
        <p:spPr>
          <a:xfrm>
            <a:off x="534130" y="1616927"/>
            <a:ext cx="5976925" cy="923330"/>
          </a:xfrm>
          <a:prstGeom prst="rect">
            <a:avLst/>
          </a:prstGeom>
          <a:noFill/>
        </p:spPr>
        <p:txBody>
          <a:bodyPr wrap="square" rtlCol="0">
            <a:spAutoFit/>
          </a:bodyPr>
          <a:lstStyle/>
          <a:p>
            <a:pPr marL="342900" indent="-342900">
              <a:buFont typeface="Arial" panose="020B0604020202020204" pitchFamily="34" charset="0"/>
              <a:buChar char="•"/>
            </a:pPr>
            <a:r>
              <a:rPr lang="en-US" b="1" dirty="0"/>
              <a:t>Results in</a:t>
            </a:r>
            <a:r>
              <a:rPr lang="en-US" dirty="0"/>
              <a:t>:</a:t>
            </a:r>
          </a:p>
          <a:p>
            <a:pPr lvl="1"/>
            <a:r>
              <a:rPr lang="en-US" i="1" dirty="0"/>
              <a:t>  </a:t>
            </a:r>
            <a:r>
              <a:rPr lang="en-US" dirty="0"/>
              <a:t>Increased connectivity, tracking, accountability, and  </a:t>
            </a:r>
          </a:p>
          <a:p>
            <a:pPr lvl="1"/>
            <a:r>
              <a:rPr lang="en-US" dirty="0"/>
              <a:t>  expectations beyond work hours</a:t>
            </a:r>
          </a:p>
        </p:txBody>
      </p:sp>
      <p:sp>
        <p:nvSpPr>
          <p:cNvPr id="36" name="TextBox 35">
            <a:extLst>
              <a:ext uri="{FF2B5EF4-FFF2-40B4-BE49-F238E27FC236}">
                <a16:creationId xmlns:a16="http://schemas.microsoft.com/office/drawing/2014/main" id="{F0427583-FAD3-479B-8AD8-2AA22277845F}"/>
              </a:ext>
            </a:extLst>
          </p:cNvPr>
          <p:cNvSpPr txBox="1"/>
          <p:nvPr/>
        </p:nvSpPr>
        <p:spPr>
          <a:xfrm>
            <a:off x="771159" y="3927377"/>
            <a:ext cx="59486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Technology costs low, personnel costs high </a:t>
            </a:r>
            <a:r>
              <a:rPr lang="en-US" b="1" dirty="0"/>
              <a:t>-&gt;</a:t>
            </a:r>
            <a:r>
              <a:rPr lang="en-US" dirty="0"/>
              <a:t>                              </a:t>
            </a:r>
          </a:p>
          <a:p>
            <a:pPr lvl="1"/>
            <a:r>
              <a:rPr lang="en-US" dirty="0"/>
              <a:t> Leads to a </a:t>
            </a:r>
            <a:r>
              <a:rPr lang="en-US" u="sng" dirty="0"/>
              <a:t>decrease in staffing</a:t>
            </a:r>
          </a:p>
        </p:txBody>
      </p:sp>
      <p:sp>
        <p:nvSpPr>
          <p:cNvPr id="39" name="TextBox 38">
            <a:extLst>
              <a:ext uri="{FF2B5EF4-FFF2-40B4-BE49-F238E27FC236}">
                <a16:creationId xmlns:a16="http://schemas.microsoft.com/office/drawing/2014/main" id="{53B88A81-3201-42AA-B420-7AA49CAF87B9}"/>
              </a:ext>
            </a:extLst>
          </p:cNvPr>
          <p:cNvSpPr txBox="1"/>
          <p:nvPr/>
        </p:nvSpPr>
        <p:spPr>
          <a:xfrm>
            <a:off x="711757" y="5194490"/>
            <a:ext cx="5985459" cy="923330"/>
          </a:xfrm>
          <a:prstGeom prst="rect">
            <a:avLst/>
          </a:prstGeom>
          <a:noFill/>
        </p:spPr>
        <p:txBody>
          <a:bodyPr wrap="square" rtlCol="0">
            <a:spAutoFit/>
          </a:bodyPr>
          <a:lstStyle/>
          <a:p>
            <a:pPr marL="285750" indent="-285750">
              <a:buFont typeface="Arial" panose="020B0604020202020204" pitchFamily="34" charset="0"/>
              <a:buChar char="•"/>
            </a:pPr>
            <a:r>
              <a:rPr lang="en-US" u="sng" dirty="0"/>
              <a:t>Surrounding culture “normalizes deviance”, </a:t>
            </a:r>
          </a:p>
          <a:p>
            <a:r>
              <a:rPr lang="en-US" dirty="0"/>
              <a:t>            Dampens internal feedback that we are living in  </a:t>
            </a:r>
          </a:p>
          <a:p>
            <a:r>
              <a:rPr lang="en-US" dirty="0"/>
              <a:t>            dangerous and unsustainable circumstances</a:t>
            </a:r>
          </a:p>
        </p:txBody>
      </p:sp>
      <p:sp>
        <p:nvSpPr>
          <p:cNvPr id="40" name="TextBox 39">
            <a:extLst>
              <a:ext uri="{FF2B5EF4-FFF2-40B4-BE49-F238E27FC236}">
                <a16:creationId xmlns:a16="http://schemas.microsoft.com/office/drawing/2014/main" id="{976746D7-3AB0-43D2-9210-314D861EF262}"/>
              </a:ext>
            </a:extLst>
          </p:cNvPr>
          <p:cNvSpPr txBox="1"/>
          <p:nvPr/>
        </p:nvSpPr>
        <p:spPr>
          <a:xfrm>
            <a:off x="748521" y="4599462"/>
            <a:ext cx="59486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Spins off more </a:t>
            </a:r>
            <a:r>
              <a:rPr lang="en-US" b="1" u="sng" dirty="0"/>
              <a:t>“</a:t>
            </a:r>
            <a:r>
              <a:rPr lang="en-US" u="sng" dirty="0"/>
              <a:t>shadow work” </a:t>
            </a:r>
            <a:r>
              <a:rPr lang="en-US" dirty="0"/>
              <a:t>on remaining employees</a:t>
            </a:r>
          </a:p>
          <a:p>
            <a:pPr lvl="1"/>
            <a:r>
              <a:rPr lang="en-US" dirty="0"/>
              <a:t>   </a:t>
            </a:r>
          </a:p>
        </p:txBody>
      </p:sp>
      <p:sp>
        <p:nvSpPr>
          <p:cNvPr id="31" name="Slide Number Placeholder 5">
            <a:extLst>
              <a:ext uri="{FF2B5EF4-FFF2-40B4-BE49-F238E27FC236}">
                <a16:creationId xmlns:a16="http://schemas.microsoft.com/office/drawing/2014/main" id="{126DAA75-BBC3-4C96-BE9B-8C012D357565}"/>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54DBCE-7880-4EF8-8D03-37B6FD5D12F9}" type="slidenum">
              <a:rPr lang="en-US" smtClean="0"/>
              <a:pPr/>
              <a:t>11</a:t>
            </a:fld>
            <a:endParaRPr lang="en-US" dirty="0"/>
          </a:p>
        </p:txBody>
      </p:sp>
      <p:sp>
        <p:nvSpPr>
          <p:cNvPr id="3" name="TextBox 2">
            <a:extLst>
              <a:ext uri="{FF2B5EF4-FFF2-40B4-BE49-F238E27FC236}">
                <a16:creationId xmlns:a16="http://schemas.microsoft.com/office/drawing/2014/main" id="{662D7D78-B85E-733F-9E58-4C8FC0373C5B}"/>
              </a:ext>
            </a:extLst>
          </p:cNvPr>
          <p:cNvSpPr txBox="1"/>
          <p:nvPr/>
        </p:nvSpPr>
        <p:spPr>
          <a:xfrm>
            <a:off x="674059" y="2609041"/>
            <a:ext cx="5976925" cy="1477328"/>
          </a:xfrm>
          <a:prstGeom prst="rect">
            <a:avLst/>
          </a:prstGeom>
          <a:noFill/>
        </p:spPr>
        <p:txBody>
          <a:bodyPr wrap="square" rtlCol="0">
            <a:spAutoFit/>
          </a:bodyPr>
          <a:lstStyle/>
          <a:p>
            <a:pPr marL="742950" lvl="1" indent="-285750">
              <a:buFont typeface="Arial" panose="020B0604020202020204" pitchFamily="34" charset="0"/>
              <a:buChar char="•"/>
            </a:pPr>
            <a:r>
              <a:rPr lang="en-US" i="1" dirty="0"/>
              <a:t> </a:t>
            </a:r>
            <a:r>
              <a:rPr lang="en-US" u="sng" dirty="0"/>
              <a:t>Accelerated</a:t>
            </a:r>
            <a:r>
              <a:rPr lang="en-US" dirty="0"/>
              <a:t> </a:t>
            </a:r>
            <a:r>
              <a:rPr lang="en-US" u="sng" dirty="0"/>
              <a:t>rate of change.</a:t>
            </a:r>
          </a:p>
          <a:p>
            <a:pPr lvl="1"/>
            <a:r>
              <a:rPr lang="en-US" i="1" dirty="0"/>
              <a:t>	 </a:t>
            </a:r>
            <a:r>
              <a:rPr lang="en-US" dirty="0"/>
              <a:t>Increased collaboration, creation of new things—</a:t>
            </a:r>
          </a:p>
          <a:p>
            <a:pPr marL="742950" lvl="1" indent="-285750">
              <a:buFont typeface="Arial" panose="020B0604020202020204" pitchFamily="34" charset="0"/>
              <a:buChar char="•"/>
            </a:pPr>
            <a:r>
              <a:rPr lang="en-US" u="sng" dirty="0"/>
              <a:t>Effects every aspect of life</a:t>
            </a:r>
            <a:r>
              <a:rPr lang="en-US" dirty="0"/>
              <a:t>: Society, commerce, government, elevated expectation norms.</a:t>
            </a:r>
          </a:p>
          <a:p>
            <a:pPr lvl="1"/>
            <a:r>
              <a:rPr lang="en-US" dirty="0"/>
              <a:t>  </a:t>
            </a:r>
          </a:p>
        </p:txBody>
      </p:sp>
    </p:spTree>
    <p:extLst>
      <p:ext uri="{BB962C8B-B14F-4D97-AF65-F5344CB8AC3E}">
        <p14:creationId xmlns:p14="http://schemas.microsoft.com/office/powerpoint/2010/main" val="1464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9" grpId="0"/>
      <p:bldP spid="4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9396" y="145188"/>
            <a:ext cx="8839397" cy="1325563"/>
          </a:xfrm>
        </p:spPr>
        <p:txBody>
          <a:bodyPr>
            <a:normAutofit/>
          </a:bodyPr>
          <a:lstStyle/>
          <a:p>
            <a:r>
              <a:rPr lang="en-US" sz="3600" b="1" dirty="0"/>
              <a:t>Neurobiology of Clinician Distress and Burnout</a:t>
            </a:r>
            <a:br>
              <a:rPr lang="en-US" b="1" dirty="0"/>
            </a:br>
            <a:endParaRPr lang="en-US" b="1" dirty="0"/>
          </a:p>
        </p:txBody>
      </p:sp>
      <p:sp>
        <p:nvSpPr>
          <p:cNvPr id="4" name="Content Placeholder 3"/>
          <p:cNvSpPr>
            <a:spLocks noGrp="1"/>
          </p:cNvSpPr>
          <p:nvPr>
            <p:ph idx="1"/>
          </p:nvPr>
        </p:nvSpPr>
        <p:spPr>
          <a:xfrm>
            <a:off x="939800" y="1228437"/>
            <a:ext cx="11066253" cy="5166350"/>
          </a:xfrm>
        </p:spPr>
        <p:txBody>
          <a:bodyPr>
            <a:normAutofit fontScale="85000" lnSpcReduction="20000"/>
          </a:bodyPr>
          <a:lstStyle/>
          <a:p>
            <a:r>
              <a:rPr lang="en-US" dirty="0"/>
              <a:t>Burnout is linked to </a:t>
            </a:r>
            <a:r>
              <a:rPr lang="en-US" b="1" dirty="0"/>
              <a:t>uncontrolled stress </a:t>
            </a:r>
            <a:r>
              <a:rPr lang="en-US" dirty="0"/>
              <a:t>coming from reduction of a clinician’s sense 	of control over their own practice</a:t>
            </a:r>
            <a:r>
              <a:rPr lang="en-US" baseline="30000" dirty="0"/>
              <a:t>1</a:t>
            </a:r>
            <a:r>
              <a:rPr lang="en-US" b="1" dirty="0"/>
              <a:t>.</a:t>
            </a:r>
          </a:p>
          <a:p>
            <a:r>
              <a:rPr lang="en-US" b="1" dirty="0"/>
              <a:t>Uncontrollable stress</a:t>
            </a:r>
            <a:r>
              <a:rPr lang="en-US" dirty="0"/>
              <a:t>, </a:t>
            </a:r>
            <a:r>
              <a:rPr lang="en-US" i="1" dirty="0"/>
              <a:t>but not controllable stress</a:t>
            </a:r>
            <a:r>
              <a:rPr lang="en-US" dirty="0"/>
              <a:t>, </a:t>
            </a:r>
            <a:r>
              <a:rPr lang="en-US" u="sng" dirty="0"/>
              <a:t>impairs the functioning (and </a:t>
            </a:r>
            <a:r>
              <a:rPr lang="en-US" dirty="0"/>
              <a:t>	</a:t>
            </a:r>
            <a:r>
              <a:rPr lang="en-US" u="sng" dirty="0"/>
              <a:t>structure) of the prefrontal cortex (PFC</a:t>
            </a:r>
            <a:r>
              <a:rPr lang="en-US" u="sng" baseline="30000" dirty="0"/>
              <a:t>)1.</a:t>
            </a:r>
          </a:p>
          <a:p>
            <a:r>
              <a:rPr lang="en-US" dirty="0"/>
              <a:t> </a:t>
            </a:r>
            <a:r>
              <a:rPr lang="en-US" b="1" dirty="0"/>
              <a:t>Exposure to chronic stress: </a:t>
            </a:r>
            <a:r>
              <a:rPr lang="en-US" dirty="0"/>
              <a:t>Cascade of events leading to cerebrovascular 	dysfunction. </a:t>
            </a:r>
          </a:p>
          <a:p>
            <a:pPr lvl="1"/>
            <a:r>
              <a:rPr lang="en-US" dirty="0"/>
              <a:t> </a:t>
            </a:r>
            <a:r>
              <a:rPr lang="en-US" sz="2800" dirty="0"/>
              <a:t>Leads to structural and functional effects </a:t>
            </a:r>
            <a:r>
              <a:rPr lang="en-US" sz="2800" u="sng" dirty="0"/>
              <a:t>like</a:t>
            </a:r>
            <a:r>
              <a:rPr lang="en-US" sz="2800" dirty="0"/>
              <a:t> Hypertension (HTN):  </a:t>
            </a:r>
          </a:p>
          <a:p>
            <a:pPr marL="457200" lvl="1" indent="0">
              <a:buNone/>
            </a:pPr>
            <a:r>
              <a:rPr lang="en-US" sz="2800" b="1" dirty="0"/>
              <a:t>          Endothelial injury,</a:t>
            </a:r>
            <a:r>
              <a:rPr lang="en-US" sz="2800" dirty="0"/>
              <a:t> </a:t>
            </a:r>
            <a:r>
              <a:rPr lang="en-US" sz="2800" b="1" dirty="0"/>
              <a:t>increases wall thickness, vessel resistance, stiffness,  </a:t>
            </a:r>
          </a:p>
          <a:p>
            <a:pPr marL="457200" lvl="1" indent="0">
              <a:buNone/>
            </a:pPr>
            <a:r>
              <a:rPr lang="en-US" sz="2800" b="1" dirty="0"/>
              <a:t>          arterial atherosclerosis and impairs cerebral blood flow “auto-regulation”</a:t>
            </a:r>
            <a:r>
              <a:rPr lang="en-US" sz="2800" b="1" baseline="30000" dirty="0"/>
              <a:t>2</a:t>
            </a:r>
            <a:r>
              <a:rPr lang="en-US" sz="2800" dirty="0"/>
              <a:t>.</a:t>
            </a:r>
          </a:p>
          <a:p>
            <a:pPr marL="457200" lvl="1" indent="0">
              <a:buNone/>
            </a:pPr>
            <a:endParaRPr lang="en-US" dirty="0"/>
          </a:p>
          <a:p>
            <a:r>
              <a:rPr lang="en-US" dirty="0">
                <a:solidFill>
                  <a:schemeClr val="accent1">
                    <a:lumMod val="75000"/>
                  </a:schemeClr>
                </a:solidFill>
              </a:rPr>
              <a:t>Understanding neurobiology may help </a:t>
            </a:r>
            <a:r>
              <a:rPr lang="en-US" b="1" dirty="0">
                <a:solidFill>
                  <a:schemeClr val="accent1">
                    <a:lumMod val="75000"/>
                  </a:schemeClr>
                </a:solidFill>
              </a:rPr>
              <a:t>clinicians</a:t>
            </a:r>
            <a:r>
              <a:rPr lang="en-US" dirty="0">
                <a:solidFill>
                  <a:schemeClr val="accent1">
                    <a:lumMod val="75000"/>
                  </a:schemeClr>
                </a:solidFill>
              </a:rPr>
              <a:t> have a more informed perspective to 	help </a:t>
            </a:r>
            <a:r>
              <a:rPr lang="en-US" u="sng" dirty="0">
                <a:solidFill>
                  <a:schemeClr val="accent1">
                    <a:lumMod val="75000"/>
                  </a:schemeClr>
                </a:solidFill>
              </a:rPr>
              <a:t>relieve or prevent symptoms of burnout</a:t>
            </a:r>
            <a:r>
              <a:rPr lang="en-US" dirty="0">
                <a:solidFill>
                  <a:schemeClr val="accent1">
                    <a:lumMod val="75000"/>
                  </a:schemeClr>
                </a:solidFill>
              </a:rPr>
              <a:t>. </a:t>
            </a:r>
          </a:p>
          <a:p>
            <a:r>
              <a:rPr lang="en-US" dirty="0">
                <a:solidFill>
                  <a:schemeClr val="accent1">
                    <a:lumMod val="75000"/>
                  </a:schemeClr>
                </a:solidFill>
              </a:rPr>
              <a:t>May help </a:t>
            </a:r>
            <a:r>
              <a:rPr lang="en-US" b="1" dirty="0">
                <a:solidFill>
                  <a:schemeClr val="accent1">
                    <a:lumMod val="75000"/>
                  </a:schemeClr>
                </a:solidFill>
              </a:rPr>
              <a:t>administrative leaders to optimize the work environment to create more 	effective organizations</a:t>
            </a:r>
            <a:r>
              <a:rPr lang="en-US" b="1" dirty="0"/>
              <a:t>.</a:t>
            </a:r>
            <a:r>
              <a:rPr lang="en-US" b="1" baseline="30000" dirty="0">
                <a:solidFill>
                  <a:schemeClr val="accent1">
                    <a:lumMod val="75000"/>
                  </a:schemeClr>
                </a:solidFill>
              </a:rPr>
              <a:t>1</a:t>
            </a:r>
            <a:r>
              <a:rPr lang="en-US" b="1" dirty="0">
                <a:solidFill>
                  <a:schemeClr val="accent1">
                    <a:lumMod val="75000"/>
                  </a:schemeClr>
                </a:solidFill>
              </a:rPr>
              <a:t> </a:t>
            </a:r>
          </a:p>
          <a:p>
            <a:r>
              <a:rPr lang="en-US" dirty="0">
                <a:solidFill>
                  <a:schemeClr val="accent1">
                    <a:lumMod val="75000"/>
                  </a:schemeClr>
                </a:solidFill>
              </a:rPr>
              <a:t>Efforts to restore a </a:t>
            </a:r>
            <a:r>
              <a:rPr lang="en-US" u="sng" dirty="0">
                <a:solidFill>
                  <a:schemeClr val="accent1">
                    <a:lumMod val="75000"/>
                  </a:schemeClr>
                </a:solidFill>
              </a:rPr>
              <a:t>sense of control </a:t>
            </a:r>
            <a:r>
              <a:rPr lang="en-US" dirty="0">
                <a:solidFill>
                  <a:schemeClr val="accent1">
                    <a:lumMod val="75000"/>
                  </a:schemeClr>
                </a:solidFill>
              </a:rPr>
              <a:t>to physicians may be particularly helpful</a:t>
            </a:r>
            <a:r>
              <a:rPr lang="en-US" baseline="30000" dirty="0">
                <a:solidFill>
                  <a:schemeClr val="accent1">
                    <a:lumMod val="75000"/>
                  </a:schemeClr>
                </a:solidFill>
              </a:rPr>
              <a:t>1</a:t>
            </a:r>
            <a:r>
              <a:rPr lang="en-US" dirty="0">
                <a:solidFill>
                  <a:schemeClr val="accent1">
                    <a:lumMod val="75000"/>
                  </a:schemeClr>
                </a:solidFill>
              </a:rPr>
              <a:t>.</a:t>
            </a:r>
          </a:p>
        </p:txBody>
      </p:sp>
      <p:sp>
        <p:nvSpPr>
          <p:cNvPr id="5" name="TextBox 4"/>
          <p:cNvSpPr txBox="1"/>
          <p:nvPr/>
        </p:nvSpPr>
        <p:spPr>
          <a:xfrm>
            <a:off x="1272353" y="6256287"/>
            <a:ext cx="10506974" cy="830997"/>
          </a:xfrm>
          <a:prstGeom prst="rect">
            <a:avLst/>
          </a:prstGeom>
          <a:noFill/>
        </p:spPr>
        <p:txBody>
          <a:bodyPr wrap="square" rtlCol="0">
            <a:spAutoFit/>
          </a:bodyPr>
          <a:lstStyle/>
          <a:p>
            <a:r>
              <a:rPr lang="en-US" sz="1200" dirty="0"/>
              <a:t>1.Amy F.T. Arnsten, PhD, and Tait Shanafelt, MD Physician Distress and Burnout: The Neurobiological Perspective Mayo Clin Proc.2021;96(3):763-769</a:t>
            </a:r>
          </a:p>
          <a:p>
            <a:r>
              <a:rPr lang="en-US" sz="1200" dirty="0"/>
              <a:t>2. Nada </a:t>
            </a:r>
            <a:r>
              <a:rPr lang="en-US" sz="1200" dirty="0" err="1"/>
              <a:t>Elsaid</a:t>
            </a:r>
            <a:r>
              <a:rPr lang="en-US" sz="1200" dirty="0"/>
              <a:t>, Ahmed Saied, Heba </a:t>
            </a:r>
            <a:r>
              <a:rPr lang="en-US" sz="1200" dirty="0" err="1"/>
              <a:t>Kandil</a:t>
            </a:r>
            <a:r>
              <a:rPr lang="en-US" sz="1200" dirty="0"/>
              <a:t> et al. Impact of stress and hypertension on the cerebrovasculature.. Frontiers in Bioscience-Landmark  26(12). 1643-1652,     </a:t>
            </a:r>
          </a:p>
          <a:p>
            <a:r>
              <a:rPr lang="en-US" sz="1200" dirty="0"/>
              <a:t>       DOI:10.52586/5057.</a:t>
            </a:r>
          </a:p>
          <a:p>
            <a:endParaRPr lang="en-US" sz="1200" dirty="0"/>
          </a:p>
        </p:txBody>
      </p:sp>
    </p:spTree>
    <p:extLst>
      <p:ext uri="{BB962C8B-B14F-4D97-AF65-F5344CB8AC3E}">
        <p14:creationId xmlns:p14="http://schemas.microsoft.com/office/powerpoint/2010/main" val="39178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www.researchgate.net/profile/David-Benedek/publication/232648441/figure/fig1/AS:300609090670592@1448682200217/Rats-are-restrained-and-exposed-to-tail-shock-Subsequent-body-weight-plasma_W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www.researchgate.net/profile/David-Benedek/publication/232648441/figure/fig1/AS:300609090670592@1448682200217/Rats-are-restrained-and-exposed-to-tail-shock-Subsequent-body-weight-plasma_W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5749D998-0744-1DEC-CCF6-F7D22BD726CC}"/>
              </a:ext>
            </a:extLst>
          </p:cNvPr>
          <p:cNvSpPr txBox="1"/>
          <p:nvPr/>
        </p:nvSpPr>
        <p:spPr>
          <a:xfrm>
            <a:off x="5917992" y="831573"/>
            <a:ext cx="920272" cy="1569660"/>
          </a:xfrm>
          <a:prstGeom prst="rect">
            <a:avLst/>
          </a:prstGeom>
          <a:noFill/>
        </p:spPr>
        <p:txBody>
          <a:bodyPr wrap="square" rtlCol="0">
            <a:spAutoFit/>
          </a:bodyPr>
          <a:lstStyle/>
          <a:p>
            <a:r>
              <a:rPr lang="en-US" sz="9600" dirty="0"/>
              <a:t>+</a:t>
            </a:r>
          </a:p>
        </p:txBody>
      </p:sp>
      <p:cxnSp>
        <p:nvCxnSpPr>
          <p:cNvPr id="19" name="Straight Connector 18">
            <a:extLst>
              <a:ext uri="{FF2B5EF4-FFF2-40B4-BE49-F238E27FC236}">
                <a16:creationId xmlns:a16="http://schemas.microsoft.com/office/drawing/2014/main" id="{95FB0373-9F9B-EF37-D775-5DF4291758C5}"/>
              </a:ext>
            </a:extLst>
          </p:cNvPr>
          <p:cNvCxnSpPr/>
          <p:nvPr/>
        </p:nvCxnSpPr>
        <p:spPr>
          <a:xfrm>
            <a:off x="3842158" y="312738"/>
            <a:ext cx="0" cy="6030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0571380-DC32-9A97-553A-8347A069F591}"/>
              </a:ext>
            </a:extLst>
          </p:cNvPr>
          <p:cNvPicPr>
            <a:picLocks noChangeAspect="1"/>
          </p:cNvPicPr>
          <p:nvPr/>
        </p:nvPicPr>
        <p:blipFill>
          <a:blip r:embed="rId2"/>
          <a:stretch>
            <a:fillRect/>
          </a:stretch>
        </p:blipFill>
        <p:spPr>
          <a:xfrm>
            <a:off x="4067993" y="160920"/>
            <a:ext cx="1705622" cy="2951396"/>
          </a:xfrm>
          <a:prstGeom prst="rect">
            <a:avLst/>
          </a:prstGeom>
        </p:spPr>
      </p:pic>
      <p:pic>
        <p:nvPicPr>
          <p:cNvPr id="27" name="Picture 26">
            <a:extLst>
              <a:ext uri="{FF2B5EF4-FFF2-40B4-BE49-F238E27FC236}">
                <a16:creationId xmlns:a16="http://schemas.microsoft.com/office/drawing/2014/main" id="{346A29A0-12BE-5C9B-F23B-4377712EAF8F}"/>
              </a:ext>
            </a:extLst>
          </p:cNvPr>
          <p:cNvPicPr>
            <a:picLocks noChangeAspect="1"/>
          </p:cNvPicPr>
          <p:nvPr/>
        </p:nvPicPr>
        <p:blipFill>
          <a:blip r:embed="rId3"/>
          <a:stretch>
            <a:fillRect/>
          </a:stretch>
        </p:blipFill>
        <p:spPr>
          <a:xfrm>
            <a:off x="4127730" y="3259807"/>
            <a:ext cx="2235609" cy="1129823"/>
          </a:xfrm>
          <a:prstGeom prst="rect">
            <a:avLst/>
          </a:prstGeom>
        </p:spPr>
      </p:pic>
      <p:sp>
        <p:nvSpPr>
          <p:cNvPr id="7" name="Rectangle 6">
            <a:extLst>
              <a:ext uri="{FF2B5EF4-FFF2-40B4-BE49-F238E27FC236}">
                <a16:creationId xmlns:a16="http://schemas.microsoft.com/office/drawing/2014/main" id="{911238F8-F1FA-ADBC-9174-3E1F518A1DEA}"/>
              </a:ext>
            </a:extLst>
          </p:cNvPr>
          <p:cNvSpPr/>
          <p:nvPr/>
        </p:nvSpPr>
        <p:spPr>
          <a:xfrm>
            <a:off x="763398" y="1912690"/>
            <a:ext cx="645949" cy="293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8B047D9-5C88-FE08-CBA8-BB60A9BB384C}"/>
              </a:ext>
            </a:extLst>
          </p:cNvPr>
          <p:cNvPicPr>
            <a:picLocks noChangeAspect="1"/>
          </p:cNvPicPr>
          <p:nvPr/>
        </p:nvPicPr>
        <p:blipFill rotWithShape="1">
          <a:blip r:embed="rId4"/>
          <a:srcRect t="39455" b="12156"/>
          <a:stretch/>
        </p:blipFill>
        <p:spPr>
          <a:xfrm>
            <a:off x="125513" y="3330428"/>
            <a:ext cx="3451971" cy="2960063"/>
          </a:xfrm>
          <a:prstGeom prst="rect">
            <a:avLst/>
          </a:prstGeom>
        </p:spPr>
      </p:pic>
      <p:sp>
        <p:nvSpPr>
          <p:cNvPr id="5" name="TextBox 4">
            <a:extLst>
              <a:ext uri="{FF2B5EF4-FFF2-40B4-BE49-F238E27FC236}">
                <a16:creationId xmlns:a16="http://schemas.microsoft.com/office/drawing/2014/main" id="{48EB1335-9424-0A3C-3923-0DDE7D35747D}"/>
              </a:ext>
            </a:extLst>
          </p:cNvPr>
          <p:cNvSpPr txBox="1"/>
          <p:nvPr/>
        </p:nvSpPr>
        <p:spPr>
          <a:xfrm>
            <a:off x="155575" y="573862"/>
            <a:ext cx="3489916" cy="2677656"/>
          </a:xfrm>
          <a:prstGeom prst="rect">
            <a:avLst/>
          </a:prstGeom>
          <a:solidFill>
            <a:schemeClr val="bg1"/>
          </a:solidFill>
        </p:spPr>
        <p:txBody>
          <a:bodyPr wrap="square" rtlCol="0">
            <a:spAutoFit/>
          </a:bodyPr>
          <a:lstStyle/>
          <a:p>
            <a:r>
              <a:rPr lang="en-US" b="1" u="sng" dirty="0"/>
              <a:t> </a:t>
            </a:r>
            <a:r>
              <a:rPr lang="en-US" sz="2400" b="1" dirty="0"/>
              <a:t> Brain performance,  anatomy and physiology affected by:</a:t>
            </a:r>
          </a:p>
          <a:p>
            <a:pPr marL="285750" indent="-285750">
              <a:buFont typeface="Arial" panose="020B0604020202020204" pitchFamily="34" charset="0"/>
              <a:buChar char="•"/>
            </a:pPr>
            <a:r>
              <a:rPr lang="en-US" sz="2400" b="1" i="1" u="sng" dirty="0"/>
              <a:t>Uncontrolled stress</a:t>
            </a:r>
            <a:r>
              <a:rPr lang="en-US" sz="2400" dirty="0"/>
              <a:t>: Out of the control of the subject to escape from or end the stress.</a:t>
            </a:r>
          </a:p>
        </p:txBody>
      </p:sp>
      <p:pic>
        <p:nvPicPr>
          <p:cNvPr id="14" name="Picture 13">
            <a:extLst>
              <a:ext uri="{FF2B5EF4-FFF2-40B4-BE49-F238E27FC236}">
                <a16:creationId xmlns:a16="http://schemas.microsoft.com/office/drawing/2014/main" id="{572F95CB-C71E-3F5A-9FE5-01589275AB83}"/>
              </a:ext>
            </a:extLst>
          </p:cNvPr>
          <p:cNvPicPr>
            <a:picLocks noChangeAspect="1"/>
          </p:cNvPicPr>
          <p:nvPr/>
        </p:nvPicPr>
        <p:blipFill>
          <a:blip r:embed="rId5"/>
          <a:stretch>
            <a:fillRect/>
          </a:stretch>
        </p:blipFill>
        <p:spPr>
          <a:xfrm>
            <a:off x="5028153" y="4456768"/>
            <a:ext cx="6652646" cy="2276115"/>
          </a:xfrm>
          <a:prstGeom prst="rect">
            <a:avLst/>
          </a:prstGeom>
        </p:spPr>
      </p:pic>
      <p:sp>
        <p:nvSpPr>
          <p:cNvPr id="2" name="TextBox 1">
            <a:extLst>
              <a:ext uri="{FF2B5EF4-FFF2-40B4-BE49-F238E27FC236}">
                <a16:creationId xmlns:a16="http://schemas.microsoft.com/office/drawing/2014/main" id="{31F43C2E-5F77-2614-4A44-F1CBA2676DB9}"/>
              </a:ext>
            </a:extLst>
          </p:cNvPr>
          <p:cNvSpPr txBox="1"/>
          <p:nvPr/>
        </p:nvSpPr>
        <p:spPr>
          <a:xfrm>
            <a:off x="6211606" y="-45591"/>
            <a:ext cx="2865282" cy="369332"/>
          </a:xfrm>
          <a:prstGeom prst="rect">
            <a:avLst/>
          </a:prstGeom>
          <a:noFill/>
        </p:spPr>
        <p:txBody>
          <a:bodyPr wrap="square" rtlCol="0">
            <a:spAutoFit/>
          </a:bodyPr>
          <a:lstStyle/>
          <a:p>
            <a:r>
              <a:rPr lang="en-US" b="1" u="sng" dirty="0"/>
              <a:t>Clinician Career Similarity</a:t>
            </a:r>
          </a:p>
        </p:txBody>
      </p:sp>
      <p:pic>
        <p:nvPicPr>
          <p:cNvPr id="10" name="Picture 9">
            <a:extLst>
              <a:ext uri="{FF2B5EF4-FFF2-40B4-BE49-F238E27FC236}">
                <a16:creationId xmlns:a16="http://schemas.microsoft.com/office/drawing/2014/main" id="{6FD0368B-D3BA-9232-5E6B-66200E105EBA}"/>
              </a:ext>
            </a:extLst>
          </p:cNvPr>
          <p:cNvPicPr>
            <a:picLocks noChangeAspect="1"/>
          </p:cNvPicPr>
          <p:nvPr/>
        </p:nvPicPr>
        <p:blipFill>
          <a:blip r:embed="rId6"/>
          <a:stretch>
            <a:fillRect/>
          </a:stretch>
        </p:blipFill>
        <p:spPr>
          <a:xfrm>
            <a:off x="7143093" y="433215"/>
            <a:ext cx="4537706" cy="3914079"/>
          </a:xfrm>
          <a:prstGeom prst="rect">
            <a:avLst/>
          </a:prstGeom>
        </p:spPr>
      </p:pic>
      <p:sp>
        <p:nvSpPr>
          <p:cNvPr id="12" name="TextBox 11">
            <a:extLst>
              <a:ext uri="{FF2B5EF4-FFF2-40B4-BE49-F238E27FC236}">
                <a16:creationId xmlns:a16="http://schemas.microsoft.com/office/drawing/2014/main" id="{FBD5F54E-0C7A-C5B5-5FF9-642FC7816921}"/>
              </a:ext>
            </a:extLst>
          </p:cNvPr>
          <p:cNvSpPr txBox="1"/>
          <p:nvPr/>
        </p:nvSpPr>
        <p:spPr>
          <a:xfrm>
            <a:off x="367927" y="63883"/>
            <a:ext cx="3188660" cy="369332"/>
          </a:xfrm>
          <a:prstGeom prst="rect">
            <a:avLst/>
          </a:prstGeom>
          <a:noFill/>
        </p:spPr>
        <p:txBody>
          <a:bodyPr wrap="square" rtlCol="0">
            <a:spAutoFit/>
          </a:bodyPr>
          <a:lstStyle/>
          <a:p>
            <a:r>
              <a:rPr lang="en-US" b="1" u="sng" dirty="0"/>
              <a:t>Human and Animal Research</a:t>
            </a:r>
            <a:endParaRPr lang="en-US" dirty="0"/>
          </a:p>
        </p:txBody>
      </p:sp>
    </p:spTree>
    <p:extLst>
      <p:ext uri="{BB962C8B-B14F-4D97-AF65-F5344CB8AC3E}">
        <p14:creationId xmlns:p14="http://schemas.microsoft.com/office/powerpoint/2010/main" val="2466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B89B-1457-93D2-8CAC-D8476E4EAF2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69003C-7D8C-A185-DFA3-426453CA9FB8}"/>
              </a:ext>
            </a:extLst>
          </p:cNvPr>
          <p:cNvSpPr txBox="1"/>
          <p:nvPr/>
        </p:nvSpPr>
        <p:spPr>
          <a:xfrm>
            <a:off x="3336857" y="-42963"/>
            <a:ext cx="6637977" cy="369332"/>
          </a:xfrm>
          <a:prstGeom prst="rect">
            <a:avLst/>
          </a:prstGeom>
          <a:noFill/>
        </p:spPr>
        <p:txBody>
          <a:bodyPr wrap="square" rtlCol="0">
            <a:spAutoFit/>
          </a:bodyPr>
          <a:lstStyle/>
          <a:p>
            <a:r>
              <a:rPr lang="en-US" b="1" dirty="0"/>
              <a:t>       STRESS, BRAIN INJURY AND DISEASE: SUMMARY RESEARCH</a:t>
            </a:r>
          </a:p>
        </p:txBody>
      </p:sp>
      <p:sp>
        <p:nvSpPr>
          <p:cNvPr id="5" name="TextBox 4">
            <a:extLst>
              <a:ext uri="{FF2B5EF4-FFF2-40B4-BE49-F238E27FC236}">
                <a16:creationId xmlns:a16="http://schemas.microsoft.com/office/drawing/2014/main" id="{1F30D093-D056-A295-ACD0-999298841DF8}"/>
              </a:ext>
            </a:extLst>
          </p:cNvPr>
          <p:cNvSpPr txBox="1"/>
          <p:nvPr/>
        </p:nvSpPr>
        <p:spPr>
          <a:xfrm>
            <a:off x="648299" y="6597981"/>
            <a:ext cx="11904453" cy="553998"/>
          </a:xfrm>
          <a:prstGeom prst="rect">
            <a:avLst/>
          </a:prstGeom>
          <a:noFill/>
        </p:spPr>
        <p:txBody>
          <a:bodyPr wrap="square" rtlCol="0">
            <a:spAutoFit/>
          </a:bodyPr>
          <a:lstStyle/>
          <a:p>
            <a:r>
              <a:rPr lang="en-US" sz="1200" dirty="0"/>
              <a:t>Adapted from Guo H, Zheng L, Xu H et al. Hindawi. Oxidative Medicine and Cellular Longevity. Volume 2022. Article ID 8111002. Pages 1-17.   </a:t>
            </a:r>
            <a:r>
              <a:rPr lang="en-US" sz="1200" dirty="0">
                <a:hlinkClick r:id="rId2"/>
              </a:rPr>
              <a:t>Https://doi.org/10.1155/2022/8111022</a:t>
            </a:r>
            <a:endParaRPr lang="en-US" sz="1200" dirty="0"/>
          </a:p>
          <a:p>
            <a:r>
              <a:rPr lang="en-US" dirty="0"/>
              <a:t> </a:t>
            </a:r>
          </a:p>
        </p:txBody>
      </p:sp>
      <p:sp>
        <p:nvSpPr>
          <p:cNvPr id="3" name="Lightning Bolt 2">
            <a:extLst>
              <a:ext uri="{FF2B5EF4-FFF2-40B4-BE49-F238E27FC236}">
                <a16:creationId xmlns:a16="http://schemas.microsoft.com/office/drawing/2014/main" id="{206D7757-F352-EC09-3CEC-893BB9E7D911}"/>
              </a:ext>
            </a:extLst>
          </p:cNvPr>
          <p:cNvSpPr/>
          <p:nvPr/>
        </p:nvSpPr>
        <p:spPr>
          <a:xfrm rot="20557877">
            <a:off x="404473" y="3223155"/>
            <a:ext cx="2384389" cy="694018"/>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CAFE96-4B4A-F9ED-AD44-70352391F7B0}"/>
              </a:ext>
            </a:extLst>
          </p:cNvPr>
          <p:cNvSpPr txBox="1"/>
          <p:nvPr/>
        </p:nvSpPr>
        <p:spPr>
          <a:xfrm>
            <a:off x="504069" y="2436684"/>
            <a:ext cx="2242868" cy="646331"/>
          </a:xfrm>
          <a:prstGeom prst="rect">
            <a:avLst/>
          </a:prstGeom>
          <a:noFill/>
        </p:spPr>
        <p:txBody>
          <a:bodyPr wrap="square" rtlCol="0">
            <a:spAutoFit/>
          </a:bodyPr>
          <a:lstStyle/>
          <a:p>
            <a:r>
              <a:rPr lang="en-US" b="1" dirty="0">
                <a:solidFill>
                  <a:srgbClr val="FF0000"/>
                </a:solidFill>
              </a:rPr>
              <a:t>Chronic Occupational Stressors</a:t>
            </a:r>
          </a:p>
        </p:txBody>
      </p:sp>
      <p:sp>
        <p:nvSpPr>
          <p:cNvPr id="7" name="TextBox 6">
            <a:extLst>
              <a:ext uri="{FF2B5EF4-FFF2-40B4-BE49-F238E27FC236}">
                <a16:creationId xmlns:a16="http://schemas.microsoft.com/office/drawing/2014/main" id="{43B19331-1000-3BA9-31AB-0235EB6E7E6F}"/>
              </a:ext>
            </a:extLst>
          </p:cNvPr>
          <p:cNvSpPr txBox="1"/>
          <p:nvPr/>
        </p:nvSpPr>
        <p:spPr>
          <a:xfrm>
            <a:off x="648299" y="1718149"/>
            <a:ext cx="1496484" cy="646331"/>
          </a:xfrm>
          <a:prstGeom prst="rect">
            <a:avLst/>
          </a:prstGeom>
          <a:solidFill>
            <a:srgbClr val="FF0000"/>
          </a:solidFill>
          <a:ln>
            <a:solidFill>
              <a:schemeClr val="tx1"/>
            </a:solidFill>
          </a:ln>
        </p:spPr>
        <p:txBody>
          <a:bodyPr wrap="square" rtlCol="0">
            <a:spAutoFit/>
          </a:bodyPr>
          <a:lstStyle/>
          <a:p>
            <a:pPr algn="ctr"/>
            <a:r>
              <a:rPr lang="en-US" b="1" dirty="0"/>
              <a:t>Work Environment</a:t>
            </a:r>
          </a:p>
        </p:txBody>
      </p:sp>
      <p:sp>
        <p:nvSpPr>
          <p:cNvPr id="8" name="TextBox 7">
            <a:extLst>
              <a:ext uri="{FF2B5EF4-FFF2-40B4-BE49-F238E27FC236}">
                <a16:creationId xmlns:a16="http://schemas.microsoft.com/office/drawing/2014/main" id="{B3830A31-89DF-D00E-9C82-BC635A683D16}"/>
              </a:ext>
            </a:extLst>
          </p:cNvPr>
          <p:cNvSpPr txBox="1"/>
          <p:nvPr/>
        </p:nvSpPr>
        <p:spPr>
          <a:xfrm>
            <a:off x="1825247" y="353661"/>
            <a:ext cx="2121884" cy="800219"/>
          </a:xfrm>
          <a:prstGeom prst="rect">
            <a:avLst/>
          </a:prstGeom>
          <a:solidFill>
            <a:srgbClr val="D4ECE8"/>
          </a:solidFill>
          <a:ln>
            <a:solidFill>
              <a:schemeClr val="tx1"/>
            </a:solidFill>
          </a:ln>
        </p:spPr>
        <p:txBody>
          <a:bodyPr wrap="square" rtlCol="0">
            <a:spAutoFit/>
          </a:bodyPr>
          <a:lstStyle/>
          <a:p>
            <a:r>
              <a:rPr lang="en-US" b="1" dirty="0"/>
              <a:t>Clinician Brain</a:t>
            </a:r>
          </a:p>
          <a:p>
            <a:r>
              <a:rPr lang="en-US" sz="1400" b="1" dirty="0"/>
              <a:t>Uncontrolled stress- </a:t>
            </a:r>
            <a:r>
              <a:rPr lang="en-US" sz="1400" dirty="0"/>
              <a:t>situationally inescapable, </a:t>
            </a:r>
            <a:endParaRPr lang="en-US" sz="1400" b="1" dirty="0"/>
          </a:p>
        </p:txBody>
      </p:sp>
      <p:sp>
        <p:nvSpPr>
          <p:cNvPr id="9" name="TextBox 8">
            <a:extLst>
              <a:ext uri="{FF2B5EF4-FFF2-40B4-BE49-F238E27FC236}">
                <a16:creationId xmlns:a16="http://schemas.microsoft.com/office/drawing/2014/main" id="{57B00196-1E90-9D58-6FD6-5536032F4174}"/>
              </a:ext>
            </a:extLst>
          </p:cNvPr>
          <p:cNvSpPr txBox="1"/>
          <p:nvPr/>
        </p:nvSpPr>
        <p:spPr>
          <a:xfrm>
            <a:off x="3947130" y="347272"/>
            <a:ext cx="4471077" cy="1231106"/>
          </a:xfrm>
          <a:prstGeom prst="rect">
            <a:avLst/>
          </a:prstGeom>
          <a:solidFill>
            <a:srgbClr val="A9E1FF"/>
          </a:solidFill>
          <a:ln>
            <a:solidFill>
              <a:schemeClr val="tx1"/>
            </a:solidFill>
          </a:ln>
        </p:spPr>
        <p:txBody>
          <a:bodyPr wrap="square" rtlCol="0">
            <a:spAutoFit/>
          </a:bodyPr>
          <a:lstStyle/>
          <a:p>
            <a:r>
              <a:rPr lang="en-US" b="1" dirty="0"/>
              <a:t>    Pre-clinical phase biological changes</a:t>
            </a:r>
            <a:r>
              <a:rPr lang="en-US" dirty="0"/>
              <a:t>. </a:t>
            </a:r>
            <a:r>
              <a:rPr lang="en-US" sz="1400" dirty="0"/>
              <a:t>Inflammatory cytokines, cortisol, chronic glutamate (excitatory) excess , enzyme changes,</a:t>
            </a:r>
          </a:p>
          <a:p>
            <a:r>
              <a:rPr lang="en-US" sz="1400" dirty="0"/>
              <a:t>Endothelial impact-microvascular atherosclerosis, stiffness, autoregulation impaired, small bleeds and infarcts.</a:t>
            </a:r>
          </a:p>
        </p:txBody>
      </p:sp>
      <p:sp>
        <p:nvSpPr>
          <p:cNvPr id="10" name="TextBox 9">
            <a:extLst>
              <a:ext uri="{FF2B5EF4-FFF2-40B4-BE49-F238E27FC236}">
                <a16:creationId xmlns:a16="http://schemas.microsoft.com/office/drawing/2014/main" id="{FB0820B3-E306-417C-0408-86A3FA48AE74}"/>
              </a:ext>
            </a:extLst>
          </p:cNvPr>
          <p:cNvSpPr txBox="1"/>
          <p:nvPr/>
        </p:nvSpPr>
        <p:spPr>
          <a:xfrm>
            <a:off x="9974834" y="3172402"/>
            <a:ext cx="1459035" cy="923330"/>
          </a:xfrm>
          <a:prstGeom prst="rect">
            <a:avLst/>
          </a:prstGeom>
          <a:solidFill>
            <a:srgbClr val="FDE2F4"/>
          </a:solidFill>
          <a:ln>
            <a:solidFill>
              <a:schemeClr val="tx1"/>
            </a:solidFill>
          </a:ln>
        </p:spPr>
        <p:txBody>
          <a:bodyPr wrap="square" rtlCol="0">
            <a:spAutoFit/>
          </a:bodyPr>
          <a:lstStyle/>
          <a:p>
            <a:r>
              <a:rPr lang="en-US" b="1" dirty="0"/>
              <a:t>Clinician </a:t>
            </a:r>
          </a:p>
          <a:p>
            <a:r>
              <a:rPr lang="en-US" b="1" dirty="0"/>
              <a:t>Symptomatic</a:t>
            </a:r>
          </a:p>
          <a:p>
            <a:r>
              <a:rPr lang="en-US" b="1" dirty="0"/>
              <a:t> Impact</a:t>
            </a:r>
          </a:p>
        </p:txBody>
      </p:sp>
      <p:sp>
        <p:nvSpPr>
          <p:cNvPr id="12" name="TextBox 11">
            <a:extLst>
              <a:ext uri="{FF2B5EF4-FFF2-40B4-BE49-F238E27FC236}">
                <a16:creationId xmlns:a16="http://schemas.microsoft.com/office/drawing/2014/main" id="{FFD29C53-55E6-DBA3-1A13-6F339D272FBA}"/>
              </a:ext>
            </a:extLst>
          </p:cNvPr>
          <p:cNvSpPr txBox="1"/>
          <p:nvPr/>
        </p:nvSpPr>
        <p:spPr>
          <a:xfrm>
            <a:off x="8414473" y="369788"/>
            <a:ext cx="2289879" cy="1015663"/>
          </a:xfrm>
          <a:prstGeom prst="rect">
            <a:avLst/>
          </a:prstGeom>
          <a:solidFill>
            <a:srgbClr val="F4DCDB"/>
          </a:solidFill>
          <a:ln>
            <a:solidFill>
              <a:schemeClr val="tx1"/>
            </a:solidFill>
          </a:ln>
        </p:spPr>
        <p:txBody>
          <a:bodyPr wrap="square" rtlCol="0">
            <a:spAutoFit/>
          </a:bodyPr>
          <a:lstStyle/>
          <a:p>
            <a:r>
              <a:rPr lang="en-US" b="1" dirty="0"/>
              <a:t>Brain impact </a:t>
            </a:r>
            <a:r>
              <a:rPr lang="en-US" sz="1400" b="1" dirty="0"/>
              <a:t>Microvascular changes, </a:t>
            </a:r>
          </a:p>
          <a:p>
            <a:r>
              <a:rPr lang="en-US" sz="1400" b="1" dirty="0"/>
              <a:t>negative neuroplasticity </a:t>
            </a:r>
          </a:p>
          <a:p>
            <a:r>
              <a:rPr lang="en-US" sz="1400" b="1" dirty="0"/>
              <a:t>White matter&gt; Grey matter.</a:t>
            </a:r>
          </a:p>
        </p:txBody>
      </p:sp>
      <p:pic>
        <p:nvPicPr>
          <p:cNvPr id="17" name="Picture 16">
            <a:extLst>
              <a:ext uri="{FF2B5EF4-FFF2-40B4-BE49-F238E27FC236}">
                <a16:creationId xmlns:a16="http://schemas.microsoft.com/office/drawing/2014/main" id="{EFEB23E5-3332-829E-7B56-F1B4F4C4DFD7}"/>
              </a:ext>
            </a:extLst>
          </p:cNvPr>
          <p:cNvPicPr>
            <a:picLocks noChangeAspect="1"/>
          </p:cNvPicPr>
          <p:nvPr/>
        </p:nvPicPr>
        <p:blipFill rotWithShape="1">
          <a:blip r:embed="rId3"/>
          <a:srcRect l="5025" t="3893" b="4224"/>
          <a:stretch/>
        </p:blipFill>
        <p:spPr>
          <a:xfrm>
            <a:off x="2895762" y="1761594"/>
            <a:ext cx="2482849" cy="4672321"/>
          </a:xfrm>
          <a:prstGeom prst="rect">
            <a:avLst/>
          </a:prstGeom>
        </p:spPr>
      </p:pic>
      <p:pic>
        <p:nvPicPr>
          <p:cNvPr id="18" name="Picture 17">
            <a:extLst>
              <a:ext uri="{FF2B5EF4-FFF2-40B4-BE49-F238E27FC236}">
                <a16:creationId xmlns:a16="http://schemas.microsoft.com/office/drawing/2014/main" id="{5F5B1123-0A9A-E78F-6A14-8EF802448822}"/>
              </a:ext>
            </a:extLst>
          </p:cNvPr>
          <p:cNvPicPr>
            <a:picLocks noChangeAspect="1"/>
          </p:cNvPicPr>
          <p:nvPr/>
        </p:nvPicPr>
        <p:blipFill rotWithShape="1">
          <a:blip r:embed="rId4"/>
          <a:srcRect l="18860" t="8789"/>
          <a:stretch/>
        </p:blipFill>
        <p:spPr>
          <a:xfrm>
            <a:off x="4205365" y="1656092"/>
            <a:ext cx="6381093" cy="1015663"/>
          </a:xfrm>
          <a:prstGeom prst="rect">
            <a:avLst/>
          </a:prstGeom>
        </p:spPr>
      </p:pic>
      <p:pic>
        <p:nvPicPr>
          <p:cNvPr id="19" name="Picture 18">
            <a:extLst>
              <a:ext uri="{FF2B5EF4-FFF2-40B4-BE49-F238E27FC236}">
                <a16:creationId xmlns:a16="http://schemas.microsoft.com/office/drawing/2014/main" id="{EFA0DFAF-9433-F825-B77E-38AA7C9BB8BA}"/>
              </a:ext>
            </a:extLst>
          </p:cNvPr>
          <p:cNvPicPr>
            <a:picLocks noChangeAspect="1"/>
          </p:cNvPicPr>
          <p:nvPr/>
        </p:nvPicPr>
        <p:blipFill>
          <a:blip r:embed="rId5"/>
          <a:stretch>
            <a:fillRect/>
          </a:stretch>
        </p:blipFill>
        <p:spPr>
          <a:xfrm>
            <a:off x="5092332" y="2652531"/>
            <a:ext cx="4007578" cy="1434812"/>
          </a:xfrm>
          <a:prstGeom prst="rect">
            <a:avLst/>
          </a:prstGeom>
        </p:spPr>
      </p:pic>
      <p:pic>
        <p:nvPicPr>
          <p:cNvPr id="20" name="Picture 19">
            <a:extLst>
              <a:ext uri="{FF2B5EF4-FFF2-40B4-BE49-F238E27FC236}">
                <a16:creationId xmlns:a16="http://schemas.microsoft.com/office/drawing/2014/main" id="{F14E96A7-D17E-528D-0F4C-442500FE39D4}"/>
              </a:ext>
            </a:extLst>
          </p:cNvPr>
          <p:cNvPicPr>
            <a:picLocks noChangeAspect="1"/>
          </p:cNvPicPr>
          <p:nvPr/>
        </p:nvPicPr>
        <p:blipFill>
          <a:blip r:embed="rId6"/>
          <a:stretch>
            <a:fillRect/>
          </a:stretch>
        </p:blipFill>
        <p:spPr>
          <a:xfrm>
            <a:off x="5365139" y="4140861"/>
            <a:ext cx="4139588" cy="1295111"/>
          </a:xfrm>
          <a:prstGeom prst="rect">
            <a:avLst/>
          </a:prstGeom>
        </p:spPr>
      </p:pic>
      <p:pic>
        <p:nvPicPr>
          <p:cNvPr id="21" name="Picture 20">
            <a:extLst>
              <a:ext uri="{FF2B5EF4-FFF2-40B4-BE49-F238E27FC236}">
                <a16:creationId xmlns:a16="http://schemas.microsoft.com/office/drawing/2014/main" id="{91457ECB-1B59-4D83-3772-496AA65878A7}"/>
              </a:ext>
            </a:extLst>
          </p:cNvPr>
          <p:cNvPicPr>
            <a:picLocks noChangeAspect="1"/>
          </p:cNvPicPr>
          <p:nvPr/>
        </p:nvPicPr>
        <p:blipFill>
          <a:blip r:embed="rId7"/>
          <a:stretch>
            <a:fillRect/>
          </a:stretch>
        </p:blipFill>
        <p:spPr>
          <a:xfrm>
            <a:off x="4395830" y="5435972"/>
            <a:ext cx="5024225" cy="1162009"/>
          </a:xfrm>
          <a:prstGeom prst="rect">
            <a:avLst/>
          </a:prstGeom>
        </p:spPr>
      </p:pic>
      <p:sp>
        <p:nvSpPr>
          <p:cNvPr id="2" name="TextBox 1">
            <a:extLst>
              <a:ext uri="{FF2B5EF4-FFF2-40B4-BE49-F238E27FC236}">
                <a16:creationId xmlns:a16="http://schemas.microsoft.com/office/drawing/2014/main" id="{174A56B1-FA11-FEA9-2B4B-62C89FF164C6}"/>
              </a:ext>
            </a:extLst>
          </p:cNvPr>
          <p:cNvSpPr txBox="1"/>
          <p:nvPr/>
        </p:nvSpPr>
        <p:spPr>
          <a:xfrm>
            <a:off x="4110736" y="2878952"/>
            <a:ext cx="895351" cy="600164"/>
          </a:xfrm>
          <a:prstGeom prst="rect">
            <a:avLst/>
          </a:prstGeom>
          <a:solidFill>
            <a:srgbClr val="E9FDF9"/>
          </a:solidFill>
          <a:ln>
            <a:solidFill>
              <a:schemeClr val="tx1"/>
            </a:solidFill>
          </a:ln>
        </p:spPr>
        <p:txBody>
          <a:bodyPr wrap="square" rtlCol="0">
            <a:spAutoFit/>
          </a:bodyPr>
          <a:lstStyle/>
          <a:p>
            <a:r>
              <a:rPr lang="en-US" sz="1100" dirty="0"/>
              <a:t>Wise brain</a:t>
            </a:r>
          </a:p>
          <a:p>
            <a:r>
              <a:rPr lang="en-US" sz="1100" b="1" dirty="0"/>
              <a:t>Prefrontal </a:t>
            </a:r>
          </a:p>
          <a:p>
            <a:r>
              <a:rPr lang="en-US" sz="1100" b="1" dirty="0"/>
              <a:t>Cortex (PFC)</a:t>
            </a:r>
          </a:p>
        </p:txBody>
      </p:sp>
    </p:spTree>
    <p:extLst>
      <p:ext uri="{BB962C8B-B14F-4D97-AF65-F5344CB8AC3E}">
        <p14:creationId xmlns:p14="http://schemas.microsoft.com/office/powerpoint/2010/main" val="6077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827" y="75702"/>
            <a:ext cx="10280801" cy="1266553"/>
          </a:xfrm>
        </p:spPr>
        <p:txBody>
          <a:bodyPr>
            <a:noAutofit/>
          </a:bodyPr>
          <a:lstStyle/>
          <a:p>
            <a:pPr algn="ctr"/>
            <a:r>
              <a:rPr lang="en-US" sz="4000" b="1" dirty="0"/>
              <a:t>Neuroanatomical Impact of Burnout</a:t>
            </a:r>
            <a:br>
              <a:rPr lang="en-US" sz="3200" b="1" dirty="0"/>
            </a:br>
            <a:r>
              <a:rPr lang="en-US" sz="3200" b="1" dirty="0"/>
              <a:t> </a:t>
            </a:r>
          </a:p>
        </p:txBody>
      </p:sp>
      <p:pic>
        <p:nvPicPr>
          <p:cNvPr id="3" name="Picture 2"/>
          <p:cNvPicPr>
            <a:picLocks noChangeAspect="1"/>
          </p:cNvPicPr>
          <p:nvPr/>
        </p:nvPicPr>
        <p:blipFill rotWithShape="1">
          <a:blip r:embed="rId2"/>
          <a:srcRect b="15313"/>
          <a:stretch/>
        </p:blipFill>
        <p:spPr>
          <a:xfrm>
            <a:off x="412562" y="1342255"/>
            <a:ext cx="11517332" cy="4671087"/>
          </a:xfrm>
          <a:prstGeom prst="rect">
            <a:avLst/>
          </a:prstGeom>
        </p:spPr>
      </p:pic>
      <p:sp>
        <p:nvSpPr>
          <p:cNvPr id="4" name="TextBox 3"/>
          <p:cNvSpPr txBox="1"/>
          <p:nvPr/>
        </p:nvSpPr>
        <p:spPr>
          <a:xfrm>
            <a:off x="1406544" y="6136878"/>
            <a:ext cx="10523350" cy="461665"/>
          </a:xfrm>
          <a:prstGeom prst="rect">
            <a:avLst/>
          </a:prstGeom>
          <a:noFill/>
        </p:spPr>
        <p:txBody>
          <a:bodyPr wrap="square" rtlCol="0">
            <a:spAutoFit/>
          </a:bodyPr>
          <a:lstStyle/>
          <a:p>
            <a:r>
              <a:rPr lang="en-US" sz="1200" dirty="0"/>
              <a:t>Figure from: Privitera MR. Promoting Clinician Wellbeing and Patient Safety Using Human Factors Science:  </a:t>
            </a:r>
          </a:p>
          <a:p>
            <a:r>
              <a:rPr lang="en-US" sz="1200" dirty="0"/>
              <a:t>     Reducing Unnecessary Occupational Stress. Health 2022. (14) 1334-1356</a:t>
            </a:r>
          </a:p>
        </p:txBody>
      </p:sp>
    </p:spTree>
    <p:extLst>
      <p:ext uri="{BB962C8B-B14F-4D97-AF65-F5344CB8AC3E}">
        <p14:creationId xmlns:p14="http://schemas.microsoft.com/office/powerpoint/2010/main" val="5633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9C7F2A9-4C14-E349-C9CB-46D30391ABBC}"/>
              </a:ext>
            </a:extLst>
          </p:cNvPr>
          <p:cNvSpPr txBox="1"/>
          <p:nvPr/>
        </p:nvSpPr>
        <p:spPr>
          <a:xfrm>
            <a:off x="998738" y="4535427"/>
            <a:ext cx="10689398" cy="2308324"/>
          </a:xfrm>
          <a:prstGeom prst="rect">
            <a:avLst/>
          </a:prstGeom>
          <a:noFill/>
        </p:spPr>
        <p:txBody>
          <a:bodyPr wrap="square">
            <a:spAutoFit/>
          </a:bodyPr>
          <a:lstStyle/>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Cognitive Work</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Harder to quantify. </a:t>
            </a:r>
            <a:r>
              <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ultiple expectations add up to more than is possible in 1 FTE.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Calibri" panose="020F0502020204030204" pitchFamily="34" charset="0"/>
              </a:rPr>
              <a:t>Leadership not aware of danger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since comes from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valid authorities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Halo bias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685800" lvl="1" indent="-228600">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Authorities do</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not keep track of each other’s requirements.</a:t>
            </a:r>
          </a:p>
          <a:p>
            <a:pPr marL="685800" lvl="1" indent="-2286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 single agency oversees or keeps track of total expectations. </a:t>
            </a:r>
          </a:p>
          <a:p>
            <a:pPr marL="1200150" lvl="2"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Only convergence path is at  Hospital Administrative C Suite, through which all requirements flow. </a:t>
            </a:r>
          </a:p>
          <a:p>
            <a:pPr marL="1143000" lvl="2" indent="-228600">
              <a:buFont typeface="Arial" panose="020B0604020202020204" pitchFamily="34" charset="0"/>
              <a:buChar char="•"/>
              <a:defRPr/>
            </a:pPr>
            <a:r>
              <a:rPr kumimoji="0" lang="en-US" b="0"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Only control</a:t>
            </a:r>
            <a:r>
              <a:rPr kumimoji="0" lang="en-US" b="0" i="0"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institution is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HOW TO IMPLEMENT requirements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enter  Cognitive &amp; Organizational Ergonomics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R="0" lvl="0" algn="l" defTabSz="914400" rtl="0" eaLnBrk="1" fontAlgn="auto" latinLnBrk="0" hangingPunct="1">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 name="Picture 1">
            <a:extLst>
              <a:ext uri="{FF2B5EF4-FFF2-40B4-BE49-F238E27FC236}">
                <a16:creationId xmlns:a16="http://schemas.microsoft.com/office/drawing/2014/main" id="{81B3AB43-7359-96EF-07BF-5D0EBF8FA948}"/>
              </a:ext>
            </a:extLst>
          </p:cNvPr>
          <p:cNvPicPr>
            <a:picLocks noChangeAspect="1"/>
          </p:cNvPicPr>
          <p:nvPr/>
        </p:nvPicPr>
        <p:blipFill>
          <a:blip r:embed="rId2"/>
          <a:stretch>
            <a:fillRect/>
          </a:stretch>
        </p:blipFill>
        <p:spPr>
          <a:xfrm>
            <a:off x="457686" y="1189441"/>
            <a:ext cx="10132729" cy="3208074"/>
          </a:xfrm>
          <a:prstGeom prst="rect">
            <a:avLst/>
          </a:prstGeom>
        </p:spPr>
      </p:pic>
      <p:sp>
        <p:nvSpPr>
          <p:cNvPr id="3" name="Title 3">
            <a:extLst>
              <a:ext uri="{FF2B5EF4-FFF2-40B4-BE49-F238E27FC236}">
                <a16:creationId xmlns:a16="http://schemas.microsoft.com/office/drawing/2014/main" id="{D028C5A6-E254-FE48-EC1D-70791503CB81}"/>
              </a:ext>
            </a:extLst>
          </p:cNvPr>
          <p:cNvSpPr>
            <a:spLocks noGrp="1"/>
          </p:cNvSpPr>
          <p:nvPr>
            <p:ph type="title"/>
          </p:nvPr>
        </p:nvSpPr>
        <p:spPr>
          <a:xfrm>
            <a:off x="777300" y="14249"/>
            <a:ext cx="11310528" cy="1325563"/>
          </a:xfrm>
        </p:spPr>
        <p:txBody>
          <a:bodyPr>
            <a:normAutofit/>
          </a:bodyPr>
          <a:lstStyle/>
          <a:p>
            <a:r>
              <a:rPr lang="en-US" sz="3200" b="1" dirty="0"/>
              <a:t>Nowadays… Less Work is Physical and More is Cognitive Work.</a:t>
            </a:r>
          </a:p>
        </p:txBody>
      </p:sp>
      <p:pic>
        <p:nvPicPr>
          <p:cNvPr id="7" name="Picture 6">
            <a:extLst>
              <a:ext uri="{FF2B5EF4-FFF2-40B4-BE49-F238E27FC236}">
                <a16:creationId xmlns:a16="http://schemas.microsoft.com/office/drawing/2014/main" id="{E3077303-D5F1-7C51-314E-2F1C57FF5AF9}"/>
              </a:ext>
            </a:extLst>
          </p:cNvPr>
          <p:cNvPicPr>
            <a:picLocks noChangeAspect="1"/>
          </p:cNvPicPr>
          <p:nvPr/>
        </p:nvPicPr>
        <p:blipFill>
          <a:blip r:embed="rId3"/>
          <a:stretch>
            <a:fillRect/>
          </a:stretch>
        </p:blipFill>
        <p:spPr>
          <a:xfrm>
            <a:off x="0" y="14249"/>
            <a:ext cx="12192000" cy="4417143"/>
          </a:xfrm>
          <a:prstGeom prst="rect">
            <a:avLst/>
          </a:prstGeom>
        </p:spPr>
      </p:pic>
    </p:spTree>
    <p:extLst>
      <p:ext uri="{BB962C8B-B14F-4D97-AF65-F5344CB8AC3E}">
        <p14:creationId xmlns:p14="http://schemas.microsoft.com/office/powerpoint/2010/main" val="12494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C2C8-7739-52BA-237D-568DF266E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1E7D4-EEBB-26DF-6486-4B677E4031F5}"/>
              </a:ext>
            </a:extLst>
          </p:cNvPr>
          <p:cNvSpPr>
            <a:spLocks noGrp="1"/>
          </p:cNvSpPr>
          <p:nvPr>
            <p:ph type="title"/>
          </p:nvPr>
        </p:nvSpPr>
        <p:spPr>
          <a:xfrm>
            <a:off x="2266425" y="-232021"/>
            <a:ext cx="10057002" cy="1143000"/>
          </a:xfrm>
        </p:spPr>
        <p:txBody>
          <a:bodyPr>
            <a:normAutofit/>
          </a:bodyPr>
          <a:lstStyle/>
          <a:p>
            <a:r>
              <a:rPr lang="en-US" b="1" dirty="0"/>
              <a:t> </a:t>
            </a:r>
            <a:r>
              <a:rPr lang="en-US" sz="3600" b="1" dirty="0"/>
              <a:t> Factors that Affect Cognitive Overload</a:t>
            </a:r>
          </a:p>
        </p:txBody>
      </p:sp>
      <p:sp>
        <p:nvSpPr>
          <p:cNvPr id="3" name="Content Placeholder 2">
            <a:extLst>
              <a:ext uri="{FF2B5EF4-FFF2-40B4-BE49-F238E27FC236}">
                <a16:creationId xmlns:a16="http://schemas.microsoft.com/office/drawing/2014/main" id="{320A4E90-D196-AA09-D985-ED3C5C203B8D}"/>
              </a:ext>
            </a:extLst>
          </p:cNvPr>
          <p:cNvSpPr>
            <a:spLocks noGrp="1"/>
          </p:cNvSpPr>
          <p:nvPr>
            <p:ph idx="1"/>
          </p:nvPr>
        </p:nvSpPr>
        <p:spPr>
          <a:xfrm>
            <a:off x="247649" y="840613"/>
            <a:ext cx="11857666" cy="5627407"/>
          </a:xfrm>
        </p:spPr>
        <p:txBody>
          <a:bodyPr>
            <a:normAutofit fontScale="92500"/>
          </a:bodyPr>
          <a:lstStyle/>
          <a:p>
            <a:pPr marL="514350" indent="-514350">
              <a:buFont typeface="+mj-lt"/>
              <a:buAutoNum type="arabicPeriod"/>
            </a:pPr>
            <a:r>
              <a:rPr lang="en-US" sz="2600" dirty="0"/>
              <a:t>Too much information </a:t>
            </a:r>
            <a:r>
              <a:rPr lang="en-US" sz="2600" b="1" dirty="0"/>
              <a:t>supply</a:t>
            </a:r>
          </a:p>
          <a:p>
            <a:pPr marL="514350" indent="-514350">
              <a:buFont typeface="+mj-lt"/>
              <a:buAutoNum type="arabicPeriod"/>
            </a:pPr>
            <a:r>
              <a:rPr lang="en-US" sz="2600" dirty="0"/>
              <a:t>Too much information </a:t>
            </a:r>
            <a:r>
              <a:rPr lang="en-US" sz="2600" b="1" dirty="0"/>
              <a:t>demand</a:t>
            </a:r>
          </a:p>
          <a:p>
            <a:pPr marL="514350" indent="-514350">
              <a:buFont typeface="+mj-lt"/>
              <a:buAutoNum type="arabicPeriod"/>
            </a:pPr>
            <a:r>
              <a:rPr lang="en-US" sz="2600" dirty="0"/>
              <a:t>Constant </a:t>
            </a:r>
            <a:r>
              <a:rPr lang="en-US" sz="2600" b="1" dirty="0"/>
              <a:t>multitasking</a:t>
            </a:r>
            <a:r>
              <a:rPr lang="en-US" sz="2600" dirty="0"/>
              <a:t> and </a:t>
            </a:r>
            <a:r>
              <a:rPr lang="en-US" sz="2600" b="1" dirty="0"/>
              <a:t>interruptions</a:t>
            </a:r>
          </a:p>
          <a:p>
            <a:pPr marL="514350" indent="-514350">
              <a:buFont typeface="+mj-lt"/>
              <a:buAutoNum type="arabicPeriod"/>
            </a:pPr>
            <a:r>
              <a:rPr lang="en-US" sz="2600" dirty="0"/>
              <a:t>Online misbehavior </a:t>
            </a:r>
            <a:r>
              <a:rPr lang="en-US" sz="2600" b="1" dirty="0"/>
              <a:t>increases</a:t>
            </a:r>
            <a:r>
              <a:rPr lang="en-US" sz="2600" dirty="0"/>
              <a:t> </a:t>
            </a:r>
            <a:r>
              <a:rPr lang="en-US" sz="2600" b="1" dirty="0"/>
              <a:t>security </a:t>
            </a:r>
            <a:r>
              <a:rPr lang="en-US" sz="2600" dirty="0"/>
              <a:t>procedures</a:t>
            </a:r>
            <a:r>
              <a:rPr lang="en-US" sz="2600" b="1" dirty="0"/>
              <a:t> for those</a:t>
            </a:r>
            <a:r>
              <a:rPr lang="en-US" sz="2600" dirty="0"/>
              <a:t> legitimately using system</a:t>
            </a:r>
            <a:r>
              <a:rPr lang="en-US" sz="2600" b="1" dirty="0"/>
              <a:t>.</a:t>
            </a:r>
          </a:p>
          <a:p>
            <a:pPr marL="514350" indent="-514350">
              <a:buFont typeface="+mj-lt"/>
              <a:buAutoNum type="arabicPeriod"/>
            </a:pPr>
            <a:r>
              <a:rPr lang="en-US" sz="2600" b="1" dirty="0"/>
              <a:t>Authorities </a:t>
            </a:r>
            <a:r>
              <a:rPr lang="en-US" sz="2600" dirty="0"/>
              <a:t>that generate the information have</a:t>
            </a:r>
            <a:r>
              <a:rPr lang="en-US" sz="2600" b="1" dirty="0"/>
              <a:t> inadequate awareness </a:t>
            </a:r>
            <a:r>
              <a:rPr lang="en-US" sz="2600" dirty="0"/>
              <a:t>of </a:t>
            </a:r>
            <a:r>
              <a:rPr lang="en-US" sz="2600" u="sng" dirty="0"/>
              <a:t>total additive</a:t>
            </a:r>
            <a:r>
              <a:rPr lang="en-US" sz="2600" dirty="0"/>
              <a:t> impact made. </a:t>
            </a:r>
          </a:p>
          <a:p>
            <a:pPr marL="514350" indent="-514350">
              <a:buFont typeface="+mj-lt"/>
              <a:buAutoNum type="arabicPeriod"/>
            </a:pPr>
            <a:r>
              <a:rPr lang="en-US" sz="2600" b="1" dirty="0"/>
              <a:t>Workplace Infrastructure inadequate </a:t>
            </a:r>
            <a:r>
              <a:rPr lang="en-US" sz="2600" dirty="0"/>
              <a:t>to reduce the individual’s need for:</a:t>
            </a:r>
          </a:p>
          <a:p>
            <a:pPr marL="1314450" lvl="2" indent="-514350">
              <a:buFont typeface="+mj-lt"/>
              <a:buAutoNum type="alphaLcPeriod"/>
            </a:pPr>
            <a:r>
              <a:rPr lang="en-US" dirty="0"/>
              <a:t>Planning</a:t>
            </a:r>
          </a:p>
          <a:p>
            <a:pPr marL="1314450" lvl="2" indent="-514350">
              <a:buFont typeface="+mj-lt"/>
              <a:buAutoNum type="alphaLcPeriod"/>
            </a:pPr>
            <a:r>
              <a:rPr lang="en-US" dirty="0"/>
              <a:t>Facilitating</a:t>
            </a:r>
          </a:p>
          <a:p>
            <a:pPr marL="1314450" lvl="2" indent="-514350">
              <a:buFont typeface="+mj-lt"/>
              <a:buAutoNum type="alphaLcPeriod"/>
            </a:pPr>
            <a:r>
              <a:rPr lang="en-US" dirty="0"/>
              <a:t>Managing</a:t>
            </a:r>
          </a:p>
          <a:p>
            <a:pPr marL="1314450" lvl="2" indent="-514350">
              <a:buFont typeface="+mj-lt"/>
              <a:buAutoNum type="alphaLcPeriod"/>
            </a:pPr>
            <a:r>
              <a:rPr lang="en-US" dirty="0"/>
              <a:t>Monitoring</a:t>
            </a:r>
          </a:p>
          <a:p>
            <a:pPr marL="1314450" lvl="2" indent="-514350">
              <a:buFont typeface="+mj-lt"/>
              <a:buAutoNum type="alphaLcPeriod"/>
            </a:pPr>
            <a:r>
              <a:rPr lang="en-US" dirty="0"/>
              <a:t>Reminding</a:t>
            </a:r>
          </a:p>
          <a:p>
            <a:pPr marL="1314450" lvl="2" indent="-514350">
              <a:buFont typeface="+mj-lt"/>
              <a:buAutoNum type="alphaLcPeriod"/>
            </a:pPr>
            <a:r>
              <a:rPr lang="en-US" dirty="0"/>
              <a:t>Classifying </a:t>
            </a:r>
          </a:p>
          <a:p>
            <a:pPr marL="1314450" lvl="2" indent="-514350">
              <a:buFont typeface="+mj-lt"/>
              <a:buAutoNum type="alphaLcPeriod"/>
            </a:pPr>
            <a:r>
              <a:rPr lang="en-US" dirty="0"/>
              <a:t>Sorting for salience</a:t>
            </a:r>
          </a:p>
          <a:p>
            <a:pPr marL="800100" lvl="2" indent="0">
              <a:buNone/>
            </a:pPr>
            <a:r>
              <a:rPr lang="en-US" dirty="0"/>
              <a:t>        </a:t>
            </a:r>
          </a:p>
          <a:p>
            <a:pPr marL="0" indent="0">
              <a:buNone/>
            </a:pPr>
            <a:endParaRPr lang="en-US" dirty="0"/>
          </a:p>
        </p:txBody>
      </p:sp>
      <p:sp>
        <p:nvSpPr>
          <p:cNvPr id="4" name="TextBox 3">
            <a:extLst>
              <a:ext uri="{FF2B5EF4-FFF2-40B4-BE49-F238E27FC236}">
                <a16:creationId xmlns:a16="http://schemas.microsoft.com/office/drawing/2014/main" id="{D101DC8B-3E5E-3FB2-2CEA-39559582626B}"/>
              </a:ext>
            </a:extLst>
          </p:cNvPr>
          <p:cNvSpPr txBox="1"/>
          <p:nvPr/>
        </p:nvSpPr>
        <p:spPr>
          <a:xfrm>
            <a:off x="902588" y="6397654"/>
            <a:ext cx="10866567" cy="369332"/>
          </a:xfrm>
          <a:prstGeom prst="rect">
            <a:avLst/>
          </a:prstGeom>
          <a:noFill/>
        </p:spPr>
        <p:txBody>
          <a:bodyPr wrap="square" rtlCol="0">
            <a:spAutoFit/>
          </a:bodyPr>
          <a:lstStyle/>
          <a:p>
            <a:r>
              <a:rPr lang="en-US" dirty="0">
                <a:solidFill>
                  <a:prstClr val="black"/>
                </a:solidFill>
              </a:rPr>
              <a:t>Adapted with update additions,  from </a:t>
            </a:r>
            <a:r>
              <a:rPr lang="en-US" dirty="0" err="1">
                <a:solidFill>
                  <a:prstClr val="black"/>
                </a:solidFill>
              </a:rPr>
              <a:t>Kirsh</a:t>
            </a:r>
            <a:r>
              <a:rPr lang="en-US" dirty="0">
                <a:solidFill>
                  <a:prstClr val="black"/>
                </a:solidFill>
              </a:rPr>
              <a:t>, D. A Few Thoughts on Cognitive Overload. </a:t>
            </a:r>
            <a:r>
              <a:rPr lang="en-US" dirty="0" err="1">
                <a:solidFill>
                  <a:prstClr val="black"/>
                </a:solidFill>
              </a:rPr>
              <a:t>Intellectia</a:t>
            </a:r>
            <a:r>
              <a:rPr lang="en-US" dirty="0">
                <a:solidFill>
                  <a:prstClr val="black"/>
                </a:solidFill>
              </a:rPr>
              <a:t> 1(30) 19-51. 2000</a:t>
            </a:r>
          </a:p>
        </p:txBody>
      </p:sp>
    </p:spTree>
    <p:extLst>
      <p:ext uri="{BB962C8B-B14F-4D97-AF65-F5344CB8AC3E}">
        <p14:creationId xmlns:p14="http://schemas.microsoft.com/office/powerpoint/2010/main" val="19769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9" t="10573" r="41215"/>
          <a:stretch/>
        </p:blipFill>
        <p:spPr bwMode="auto">
          <a:xfrm>
            <a:off x="776864" y="715818"/>
            <a:ext cx="6433562" cy="605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29E9C81E-8151-7187-ABB2-4906FE482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773" t="10573" r="-1"/>
          <a:stretch/>
        </p:blipFill>
        <p:spPr bwMode="auto">
          <a:xfrm>
            <a:off x="7210426" y="715818"/>
            <a:ext cx="4793218" cy="605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838898C0-8C8D-1B91-E20D-AF2C2B3AADE1}"/>
              </a:ext>
            </a:extLst>
          </p:cNvPr>
          <p:cNvSpPr>
            <a:spLocks noGrp="1"/>
          </p:cNvSpPr>
          <p:nvPr>
            <p:ph type="title"/>
          </p:nvPr>
        </p:nvSpPr>
        <p:spPr>
          <a:xfrm>
            <a:off x="3124200" y="-301625"/>
            <a:ext cx="6134100" cy="1325563"/>
          </a:xfrm>
        </p:spPr>
        <p:txBody>
          <a:bodyPr/>
          <a:lstStyle/>
          <a:p>
            <a:r>
              <a:rPr lang="en-US" b="1" dirty="0"/>
              <a:t>NASA TLX Cognitive Load</a:t>
            </a:r>
          </a:p>
        </p:txBody>
      </p:sp>
    </p:spTree>
    <p:extLst>
      <p:ext uri="{BB962C8B-B14F-4D97-AF65-F5344CB8AC3E}">
        <p14:creationId xmlns:p14="http://schemas.microsoft.com/office/powerpoint/2010/main" val="3086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DC0-C152-2605-F90C-7DB3629B7A52}"/>
              </a:ext>
            </a:extLst>
          </p:cNvPr>
          <p:cNvSpPr>
            <a:spLocks noGrp="1"/>
          </p:cNvSpPr>
          <p:nvPr>
            <p:ph type="title"/>
          </p:nvPr>
        </p:nvSpPr>
        <p:spPr>
          <a:xfrm>
            <a:off x="3642594" y="-219313"/>
            <a:ext cx="4906812" cy="1325563"/>
          </a:xfrm>
        </p:spPr>
        <p:txBody>
          <a:bodyPr>
            <a:normAutofit/>
          </a:bodyPr>
          <a:lstStyle/>
          <a:p>
            <a:r>
              <a:rPr lang="en-US" b="1" dirty="0"/>
              <a:t>Thinking Processes</a:t>
            </a:r>
          </a:p>
        </p:txBody>
      </p:sp>
      <p:sp>
        <p:nvSpPr>
          <p:cNvPr id="3" name="Content Placeholder 2">
            <a:extLst>
              <a:ext uri="{FF2B5EF4-FFF2-40B4-BE49-F238E27FC236}">
                <a16:creationId xmlns:a16="http://schemas.microsoft.com/office/drawing/2014/main" id="{FFD25196-D17E-629C-4CF0-842FB616E57A}"/>
              </a:ext>
            </a:extLst>
          </p:cNvPr>
          <p:cNvSpPr>
            <a:spLocks noGrp="1"/>
          </p:cNvSpPr>
          <p:nvPr>
            <p:ph idx="1"/>
          </p:nvPr>
        </p:nvSpPr>
        <p:spPr>
          <a:xfrm>
            <a:off x="452507" y="1294254"/>
            <a:ext cx="11658600" cy="5266707"/>
          </a:xfrm>
        </p:spPr>
        <p:txBody>
          <a:bodyPr>
            <a:normAutofit fontScale="92500" lnSpcReduction="10000"/>
          </a:bodyPr>
          <a:lstStyle/>
          <a:p>
            <a:pPr marL="0" indent="0">
              <a:buNone/>
            </a:pPr>
            <a:r>
              <a:rPr lang="en-US" dirty="0"/>
              <a:t> </a:t>
            </a:r>
          </a:p>
          <a:p>
            <a:pPr marL="457200" lvl="1" indent="0">
              <a:buNone/>
            </a:pPr>
            <a:r>
              <a:rPr lang="en-US" b="1" u="sng" dirty="0"/>
              <a:t>Types of Cognition</a:t>
            </a:r>
            <a:endParaRPr lang="en-US" dirty="0"/>
          </a:p>
          <a:p>
            <a:pPr lvl="1"/>
            <a:r>
              <a:rPr lang="en-US" b="1" dirty="0"/>
              <a:t>Automatic Thought </a:t>
            </a:r>
            <a:r>
              <a:rPr lang="en-US" dirty="0"/>
              <a:t>(</a:t>
            </a:r>
            <a:r>
              <a:rPr lang="en-US" i="1" dirty="0"/>
              <a:t>Low brain resource use) Habit Memory, System 1 Thinking</a:t>
            </a:r>
            <a:r>
              <a:rPr lang="en-US" dirty="0"/>
              <a:t>. </a:t>
            </a:r>
          </a:p>
          <a:p>
            <a:pPr lvl="2"/>
            <a:r>
              <a:rPr lang="en-US" sz="2400" b="1" dirty="0"/>
              <a:t>Stimulus </a:t>
            </a:r>
            <a:r>
              <a:rPr lang="en-US" sz="2400" b="1" dirty="0">
                <a:sym typeface="Wingdings" panose="05000000000000000000" pitchFamily="2" charset="2"/>
              </a:rPr>
              <a:t> response in behavior. </a:t>
            </a:r>
            <a:r>
              <a:rPr lang="en-US" sz="2400" dirty="0">
                <a:sym typeface="Wingdings" panose="05000000000000000000" pitchFamily="2" charset="2"/>
              </a:rPr>
              <a:t>Routines. </a:t>
            </a:r>
          </a:p>
          <a:p>
            <a:pPr marL="457200" lvl="1" indent="0">
              <a:buNone/>
            </a:pPr>
            <a:r>
              <a:rPr lang="en-US" dirty="0">
                <a:sym typeface="Wingdings" panose="05000000000000000000" pitchFamily="2" charset="2"/>
              </a:rPr>
              <a:t>      When low resource state, brain switches to Automatic thought (fatigue, stress, sleep  </a:t>
            </a:r>
          </a:p>
          <a:p>
            <a:pPr marL="457200" lvl="1" indent="0">
              <a:buNone/>
            </a:pPr>
            <a:r>
              <a:rPr lang="en-US" dirty="0">
                <a:sym typeface="Wingdings" panose="05000000000000000000" pitchFamily="2" charset="2"/>
              </a:rPr>
              <a:t>      	 deprivation). </a:t>
            </a:r>
          </a:p>
          <a:p>
            <a:pPr marL="457200" lvl="1" indent="0">
              <a:buNone/>
            </a:pPr>
            <a:r>
              <a:rPr lang="en-US" dirty="0"/>
              <a:t>     </a:t>
            </a:r>
          </a:p>
          <a:p>
            <a:pPr lvl="1"/>
            <a:r>
              <a:rPr lang="en-US" b="1" dirty="0"/>
              <a:t>Controlled Thought </a:t>
            </a:r>
            <a:r>
              <a:rPr lang="en-US" dirty="0"/>
              <a:t>(</a:t>
            </a:r>
            <a:r>
              <a:rPr lang="en-US" i="1" dirty="0"/>
              <a:t>High neural resource use</a:t>
            </a:r>
            <a:r>
              <a:rPr lang="en-US" dirty="0"/>
              <a:t>), Executive Function, Cognitive Flexible Memory, 	System 2 Thinking. </a:t>
            </a:r>
          </a:p>
          <a:p>
            <a:pPr lvl="2"/>
            <a:r>
              <a:rPr lang="en-US" sz="2400" b="1" dirty="0"/>
              <a:t>Differential thinking in diagnosis, choosing pros/cons of treatment, etc.</a:t>
            </a:r>
          </a:p>
          <a:p>
            <a:pPr lvl="2"/>
            <a:r>
              <a:rPr lang="en-US" dirty="0"/>
              <a:t>Highly trained, </a:t>
            </a:r>
            <a:r>
              <a:rPr lang="en-US" u="sng" dirty="0"/>
              <a:t>limited</a:t>
            </a:r>
            <a:r>
              <a:rPr lang="en-US" dirty="0"/>
              <a:t> and “</a:t>
            </a:r>
            <a:r>
              <a:rPr lang="en-US" u="sng" dirty="0"/>
              <a:t>expensive”</a:t>
            </a:r>
            <a:r>
              <a:rPr lang="en-US" dirty="0"/>
              <a:t> resource, </a:t>
            </a:r>
            <a:r>
              <a:rPr lang="en-US" u="sng" dirty="0"/>
              <a:t>needs to be restored</a:t>
            </a:r>
            <a:r>
              <a:rPr lang="en-US" dirty="0"/>
              <a:t>.</a:t>
            </a:r>
          </a:p>
          <a:p>
            <a:pPr lvl="2"/>
            <a:r>
              <a:rPr lang="en-US" dirty="0"/>
              <a:t>Predominant brain resource reason patients see us. </a:t>
            </a:r>
          </a:p>
          <a:p>
            <a:pPr marL="457200" lvl="1" indent="0">
              <a:buNone/>
            </a:pPr>
            <a:endParaRPr lang="en-US" dirty="0"/>
          </a:p>
          <a:p>
            <a:pPr marL="457200" lvl="1" indent="0">
              <a:buNone/>
            </a:pPr>
            <a:r>
              <a:rPr lang="en-US" b="1" u="sng" dirty="0"/>
              <a:t>Default Mode Network (DMN)</a:t>
            </a:r>
            <a:r>
              <a:rPr lang="en-US" b="1" dirty="0"/>
              <a:t>.</a:t>
            </a:r>
          </a:p>
          <a:p>
            <a:pPr lvl="1"/>
            <a:r>
              <a:rPr lang="en-US" dirty="0"/>
              <a:t>Intuition, daydreaming, creativity, insights, meditation, mind-wandering, resting state.       “Reset button” occurs here. Restorative of brain resources. </a:t>
            </a:r>
          </a:p>
          <a:p>
            <a:pPr marL="457200" lvl="1" indent="0">
              <a:buNone/>
            </a:pPr>
            <a:endParaRPr lang="en-US" dirty="0"/>
          </a:p>
          <a:p>
            <a:pPr marL="457200" lvl="1" indent="0">
              <a:buNone/>
            </a:pPr>
            <a:endParaRPr lang="en-US" dirty="0"/>
          </a:p>
        </p:txBody>
      </p:sp>
      <p:sp>
        <p:nvSpPr>
          <p:cNvPr id="10" name="TextBox 9">
            <a:extLst>
              <a:ext uri="{FF2B5EF4-FFF2-40B4-BE49-F238E27FC236}">
                <a16:creationId xmlns:a16="http://schemas.microsoft.com/office/drawing/2014/main" id="{E4839072-23DC-FF42-DE42-BBEB0072EE94}"/>
              </a:ext>
            </a:extLst>
          </p:cNvPr>
          <p:cNvSpPr txBox="1"/>
          <p:nvPr/>
        </p:nvSpPr>
        <p:spPr>
          <a:xfrm>
            <a:off x="2939242" y="881399"/>
            <a:ext cx="8293618" cy="369332"/>
          </a:xfrm>
          <a:prstGeom prst="rect">
            <a:avLst/>
          </a:prstGeom>
          <a:noFill/>
        </p:spPr>
        <p:txBody>
          <a:bodyPr wrap="square">
            <a:spAutoFit/>
          </a:bodyPr>
          <a:lstStyle/>
          <a:p>
            <a:pPr eaLnBrk="0" fontAlgn="base" hangingPunct="0">
              <a:spcBef>
                <a:spcPct val="0"/>
              </a:spcBef>
              <a:spcAft>
                <a:spcPct val="0"/>
              </a:spcAft>
            </a:pPr>
            <a:r>
              <a:rPr lang="en-US" sz="1800" b="1" dirty="0">
                <a:solidFill>
                  <a:srgbClr val="000000"/>
                </a:solidFill>
                <a:latin typeface="Arial" charset="0"/>
              </a:rPr>
              <a:t>Brain cells </a:t>
            </a:r>
            <a:r>
              <a:rPr lang="en-US" sz="1800" dirty="0">
                <a:solidFill>
                  <a:srgbClr val="000000"/>
                </a:solidFill>
                <a:latin typeface="Arial" charset="0"/>
              </a:rPr>
              <a:t>(neurons) need </a:t>
            </a:r>
            <a:r>
              <a:rPr lang="en-US" sz="1800" b="1" dirty="0">
                <a:solidFill>
                  <a:srgbClr val="000000"/>
                </a:solidFill>
                <a:latin typeface="Arial" charset="0"/>
              </a:rPr>
              <a:t>glucose and oxygen </a:t>
            </a:r>
          </a:p>
        </p:txBody>
      </p:sp>
      <p:pic>
        <p:nvPicPr>
          <p:cNvPr id="2050" name="Picture 2" descr="C:\Users\MPrivitera\AppData\Local\Microsoft\Windows\Temporary Internet Files\Content.IE5\6KICQYZR\Metacogni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21246" y="694593"/>
            <a:ext cx="617996" cy="6492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B14E593-18F5-56C3-594B-FD2B61FE6B6F}"/>
              </a:ext>
            </a:extLst>
          </p:cNvPr>
          <p:cNvGrpSpPr/>
          <p:nvPr/>
        </p:nvGrpSpPr>
        <p:grpSpPr>
          <a:xfrm>
            <a:off x="8948755" y="4569903"/>
            <a:ext cx="762000" cy="576130"/>
            <a:chOff x="533400" y="1752600"/>
            <a:chExt cx="4800600" cy="2571572"/>
          </a:xfrm>
        </p:grpSpPr>
        <p:pic>
          <p:nvPicPr>
            <p:cNvPr id="13" name="irc_mi" descr="http://betanews.com/wp-content/uploads/2015/03/battery_life.jpg">
              <a:hlinkClick r:id="rId3"/>
              <a:extLst>
                <a:ext uri="{FF2B5EF4-FFF2-40B4-BE49-F238E27FC236}">
                  <a16:creationId xmlns:a16="http://schemas.microsoft.com/office/drawing/2014/main" id="{F6A30992-2FD0-36B8-D3AC-55A77263D2BB}"/>
                </a:ext>
              </a:extLst>
            </p:cNvPr>
            <p:cNvPicPr>
              <a:picLocks/>
            </p:cNvPicPr>
            <p:nvPr/>
          </p:nvPicPr>
          <p:blipFill rotWithShape="1">
            <a:blip r:embed="rId4" cstate="print">
              <a:extLst>
                <a:ext uri="{28A0092B-C50C-407E-A947-70E740481C1C}">
                  <a14:useLocalDpi xmlns:a14="http://schemas.microsoft.com/office/drawing/2010/main" val="0"/>
                </a:ext>
              </a:extLst>
            </a:blip>
            <a:srcRect l="76615" t="13084" r="2341" b="12150"/>
            <a:stretch/>
          </p:blipFill>
          <p:spPr bwMode="auto">
            <a:xfrm>
              <a:off x="533400" y="1752600"/>
              <a:ext cx="1427149" cy="2563739"/>
            </a:xfrm>
            <a:prstGeom prst="rect">
              <a:avLst/>
            </a:prstGeom>
            <a:noFill/>
            <a:ln>
              <a:noFill/>
            </a:ln>
          </p:spPr>
        </p:pic>
        <p:pic>
          <p:nvPicPr>
            <p:cNvPr id="14" name="irc_mi" descr="http://betanews.com/wp-content/uploads/2015/03/battery_life.jpg">
              <a:hlinkClick r:id="rId3"/>
              <a:extLst>
                <a:ext uri="{FF2B5EF4-FFF2-40B4-BE49-F238E27FC236}">
                  <a16:creationId xmlns:a16="http://schemas.microsoft.com/office/drawing/2014/main" id="{21159AF3-5BFE-E0AB-0FA3-1B8119FF2A57}"/>
                </a:ext>
              </a:extLst>
            </p:cNvPr>
            <p:cNvPicPr>
              <a:picLocks/>
            </p:cNvPicPr>
            <p:nvPr/>
          </p:nvPicPr>
          <p:blipFill rotWithShape="1">
            <a:blip r:embed="rId5" cstate="print">
              <a:extLst>
                <a:ext uri="{28A0092B-C50C-407E-A947-70E740481C1C}">
                  <a14:useLocalDpi xmlns:a14="http://schemas.microsoft.com/office/drawing/2010/main" val="0"/>
                </a:ext>
              </a:extLst>
            </a:blip>
            <a:srcRect l="20729" t="15610" r="61011" b="15431"/>
            <a:stretch/>
          </p:blipFill>
          <p:spPr bwMode="auto">
            <a:xfrm>
              <a:off x="2496084" y="1828800"/>
              <a:ext cx="1085316" cy="2469735"/>
            </a:xfrm>
            <a:prstGeom prst="rect">
              <a:avLst/>
            </a:prstGeom>
            <a:noFill/>
            <a:ln>
              <a:noFill/>
            </a:ln>
          </p:spPr>
        </p:pic>
        <p:pic>
          <p:nvPicPr>
            <p:cNvPr id="15" name="irc_mi" descr="http://betanews.com/wp-content/uploads/2015/03/battery_life.jpg">
              <a:hlinkClick r:id="rId3"/>
              <a:extLst>
                <a:ext uri="{FF2B5EF4-FFF2-40B4-BE49-F238E27FC236}">
                  <a16:creationId xmlns:a16="http://schemas.microsoft.com/office/drawing/2014/main" id="{92433F4B-4E79-D133-BE58-CC0D35CB4865}"/>
                </a:ext>
              </a:extLst>
            </p:cNvPr>
            <p:cNvPicPr>
              <a:picLocks/>
            </p:cNvPicPr>
            <p:nvPr/>
          </p:nvPicPr>
          <p:blipFill rotWithShape="1">
            <a:blip r:embed="rId6" cstate="print">
              <a:extLst>
                <a:ext uri="{28A0092B-C50C-407E-A947-70E740481C1C}">
                  <a14:useLocalDpi xmlns:a14="http://schemas.microsoft.com/office/drawing/2010/main" val="0"/>
                </a:ext>
              </a:extLst>
            </a:blip>
            <a:srcRect l="1031" t="14178" r="79415" b="16147"/>
            <a:stretch/>
          </p:blipFill>
          <p:spPr bwMode="auto">
            <a:xfrm>
              <a:off x="4171772" y="1828800"/>
              <a:ext cx="1162228" cy="2495372"/>
            </a:xfrm>
            <a:prstGeom prst="rect">
              <a:avLst/>
            </a:prstGeom>
            <a:noFill/>
            <a:ln>
              <a:noFill/>
            </a:ln>
          </p:spPr>
        </p:pic>
        <p:sp>
          <p:nvSpPr>
            <p:cNvPr id="16" name="Right Arrow 8">
              <a:extLst>
                <a:ext uri="{FF2B5EF4-FFF2-40B4-BE49-F238E27FC236}">
                  <a16:creationId xmlns:a16="http://schemas.microsoft.com/office/drawing/2014/main" id="{12136A49-D3E5-4D4A-0490-6085BAB467A5}"/>
                </a:ext>
              </a:extLst>
            </p:cNvPr>
            <p:cNvSpPr/>
            <p:nvPr/>
          </p:nvSpPr>
          <p:spPr>
            <a:xfrm>
              <a:off x="1828800" y="283417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EAE9"/>
                </a:solidFill>
              </a:endParaRPr>
            </a:p>
          </p:txBody>
        </p:sp>
        <p:sp>
          <p:nvSpPr>
            <p:cNvPr id="17" name="Right Arrow 9">
              <a:extLst>
                <a:ext uri="{FF2B5EF4-FFF2-40B4-BE49-F238E27FC236}">
                  <a16:creationId xmlns:a16="http://schemas.microsoft.com/office/drawing/2014/main" id="{E07BA2D4-CD67-C8D6-0F61-74AC2E1B56C5}"/>
                </a:ext>
              </a:extLst>
            </p:cNvPr>
            <p:cNvSpPr/>
            <p:nvPr/>
          </p:nvSpPr>
          <p:spPr>
            <a:xfrm>
              <a:off x="3581400" y="281940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EAE9"/>
                </a:solidFill>
              </a:endParaRPr>
            </a:p>
          </p:txBody>
        </p:sp>
      </p:grpSp>
      <p:sp>
        <p:nvSpPr>
          <p:cNvPr id="18" name="TextBox 17">
            <a:extLst>
              <a:ext uri="{FF2B5EF4-FFF2-40B4-BE49-F238E27FC236}">
                <a16:creationId xmlns:a16="http://schemas.microsoft.com/office/drawing/2014/main" id="{B1EDE93C-BCAA-1820-B94E-FB4AD12DF855}"/>
              </a:ext>
            </a:extLst>
          </p:cNvPr>
          <p:cNvSpPr txBox="1"/>
          <p:nvPr/>
        </p:nvSpPr>
        <p:spPr>
          <a:xfrm rot="16200000">
            <a:off x="-1196544" y="3037525"/>
            <a:ext cx="3233350" cy="584775"/>
          </a:xfrm>
          <a:prstGeom prst="rect">
            <a:avLst/>
          </a:prstGeom>
          <a:noFill/>
          <a:ln>
            <a:solidFill>
              <a:schemeClr val="tx1"/>
            </a:solidFill>
          </a:ln>
        </p:spPr>
        <p:txBody>
          <a:bodyPr wrap="square" rtlCol="0">
            <a:spAutoFit/>
          </a:bodyPr>
          <a:lstStyle/>
          <a:p>
            <a:pPr algn="ctr"/>
            <a:r>
              <a:rPr lang="en-US" b="1" dirty="0"/>
              <a:t>Task Positive:  </a:t>
            </a:r>
          </a:p>
          <a:p>
            <a:pPr algn="ctr"/>
            <a:r>
              <a:rPr lang="en-US" sz="1400" dirty="0"/>
              <a:t>Working on a Task    </a:t>
            </a:r>
          </a:p>
        </p:txBody>
      </p:sp>
      <p:sp>
        <p:nvSpPr>
          <p:cNvPr id="19" name="TextBox 18">
            <a:extLst>
              <a:ext uri="{FF2B5EF4-FFF2-40B4-BE49-F238E27FC236}">
                <a16:creationId xmlns:a16="http://schemas.microsoft.com/office/drawing/2014/main" id="{EEE7828B-DF93-4D84-6669-7F6D90DFCEB8}"/>
              </a:ext>
            </a:extLst>
          </p:cNvPr>
          <p:cNvSpPr txBox="1"/>
          <p:nvPr/>
        </p:nvSpPr>
        <p:spPr>
          <a:xfrm rot="16200000">
            <a:off x="-445788" y="5632241"/>
            <a:ext cx="1796591" cy="584775"/>
          </a:xfrm>
          <a:prstGeom prst="rect">
            <a:avLst/>
          </a:prstGeom>
          <a:noFill/>
          <a:ln>
            <a:solidFill>
              <a:schemeClr val="tx1"/>
            </a:solidFill>
          </a:ln>
        </p:spPr>
        <p:txBody>
          <a:bodyPr wrap="square" rtlCol="0">
            <a:spAutoFit/>
          </a:bodyPr>
          <a:lstStyle/>
          <a:p>
            <a:pPr algn="ctr"/>
            <a:r>
              <a:rPr lang="en-US" b="1" dirty="0"/>
              <a:t>Task Negative: </a:t>
            </a:r>
          </a:p>
          <a:p>
            <a:pPr algn="ctr"/>
            <a:r>
              <a:rPr lang="en-US" sz="1400" dirty="0"/>
              <a:t>Not working on Task</a:t>
            </a:r>
          </a:p>
        </p:txBody>
      </p:sp>
    </p:spTree>
    <p:extLst>
      <p:ext uri="{BB962C8B-B14F-4D97-AF65-F5344CB8AC3E}">
        <p14:creationId xmlns:p14="http://schemas.microsoft.com/office/powerpoint/2010/main" val="29435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B52A-5709-FFA7-1D23-9287486E9E39}"/>
              </a:ext>
            </a:extLst>
          </p:cNvPr>
          <p:cNvSpPr>
            <a:spLocks noGrp="1"/>
          </p:cNvSpPr>
          <p:nvPr>
            <p:ph type="title"/>
          </p:nvPr>
        </p:nvSpPr>
        <p:spPr>
          <a:xfrm>
            <a:off x="649357" y="126586"/>
            <a:ext cx="1051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09248905-B54B-1268-54C3-65D67AF43379}"/>
              </a:ext>
            </a:extLst>
          </p:cNvPr>
          <p:cNvSpPr>
            <a:spLocks noGrp="1"/>
          </p:cNvSpPr>
          <p:nvPr>
            <p:ph idx="1"/>
          </p:nvPr>
        </p:nvSpPr>
        <p:spPr>
          <a:xfrm>
            <a:off x="649357" y="1253331"/>
            <a:ext cx="11337234" cy="1788043"/>
          </a:xfrm>
        </p:spPr>
        <p:txBody>
          <a:bodyPr>
            <a:normAutofit fontScale="70000" lnSpcReduction="20000"/>
          </a:bodyPr>
          <a:lstStyle/>
          <a:p>
            <a:pPr marL="0" indent="0" algn="l" fontAlgn="base">
              <a:lnSpc>
                <a:spcPct val="120000"/>
              </a:lnSpc>
              <a:spcBef>
                <a:spcPts val="0"/>
              </a:spcBef>
              <a:buNone/>
            </a:pPr>
            <a:r>
              <a:rPr lang="en-US" sz="3000" i="0" dirty="0">
                <a:solidFill>
                  <a:srgbClr val="212529"/>
                </a:solidFill>
                <a:effectLst/>
                <a:latin typeface="inherit"/>
              </a:rPr>
              <a:t>By the end of this session, participants will be able to:</a:t>
            </a:r>
            <a:endParaRPr lang="en-US" sz="3000" i="0" dirty="0">
              <a:solidFill>
                <a:srgbClr val="212529"/>
              </a:solidFill>
              <a:effectLst/>
              <a:latin typeface="Franklin Gothic Book" panose="020B0503020102020204" pitchFamily="34" charset="0"/>
            </a:endParaRPr>
          </a:p>
          <a:p>
            <a:pPr marL="514350" indent="-514350" fontAlgn="base">
              <a:lnSpc>
                <a:spcPct val="120000"/>
              </a:lnSpc>
              <a:spcBef>
                <a:spcPts val="0"/>
              </a:spcBef>
              <a:buFont typeface="+mj-lt"/>
              <a:buAutoNum type="arabicPeriod"/>
            </a:pPr>
            <a:r>
              <a:rPr lang="en-US" sz="3000" i="0" dirty="0">
                <a:solidFill>
                  <a:srgbClr val="212529"/>
                </a:solidFill>
                <a:effectLst/>
                <a:latin typeface="inherit"/>
              </a:rPr>
              <a:t>Define, recognize and recite ways to reduce extraneous cognitive load in an organizational system; </a:t>
            </a:r>
            <a:endParaRPr lang="en-US" sz="3000" i="0" dirty="0">
              <a:solidFill>
                <a:srgbClr val="212529"/>
              </a:solidFill>
              <a:effectLst/>
              <a:latin typeface="Franklin Gothic Book" panose="020B0503020102020204" pitchFamily="34" charset="0"/>
            </a:endParaRPr>
          </a:p>
          <a:p>
            <a:pPr marL="0" indent="0" algn="l" fontAlgn="base">
              <a:lnSpc>
                <a:spcPct val="120000"/>
              </a:lnSpc>
              <a:spcBef>
                <a:spcPts val="0"/>
              </a:spcBef>
              <a:buNone/>
            </a:pPr>
            <a:r>
              <a:rPr lang="en-US" sz="3000" i="0" dirty="0">
                <a:solidFill>
                  <a:srgbClr val="212529"/>
                </a:solidFill>
                <a:effectLst/>
                <a:latin typeface="inherit"/>
              </a:rPr>
              <a:t>2.    Apply principles of cognitive and organizational ergonomics that are transferable  between  	environments and situations</a:t>
            </a:r>
            <a:endParaRPr lang="en-US" sz="3000" i="0" dirty="0">
              <a:solidFill>
                <a:srgbClr val="212529"/>
              </a:solidFill>
              <a:effectLst/>
              <a:latin typeface="Franklin Gothic Book" panose="020B0503020102020204" pitchFamily="34" charset="0"/>
            </a:endParaRPr>
          </a:p>
          <a:p>
            <a:pPr marL="0" indent="0">
              <a:buNone/>
            </a:pPr>
            <a:endParaRPr lang="en-US" dirty="0"/>
          </a:p>
        </p:txBody>
      </p:sp>
      <p:sp>
        <p:nvSpPr>
          <p:cNvPr id="4" name="Title 1">
            <a:extLst>
              <a:ext uri="{FF2B5EF4-FFF2-40B4-BE49-F238E27FC236}">
                <a16:creationId xmlns:a16="http://schemas.microsoft.com/office/drawing/2014/main" id="{6170C412-63D8-4F16-7EC8-DD4F3B97EF51}"/>
              </a:ext>
            </a:extLst>
          </p:cNvPr>
          <p:cNvSpPr txBox="1">
            <a:spLocks/>
          </p:cNvSpPr>
          <p:nvPr/>
        </p:nvSpPr>
        <p:spPr>
          <a:xfrm>
            <a:off x="649357" y="28727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Plan</a:t>
            </a:r>
          </a:p>
        </p:txBody>
      </p:sp>
      <p:sp>
        <p:nvSpPr>
          <p:cNvPr id="5" name="Content Placeholder 2">
            <a:extLst>
              <a:ext uri="{FF2B5EF4-FFF2-40B4-BE49-F238E27FC236}">
                <a16:creationId xmlns:a16="http://schemas.microsoft.com/office/drawing/2014/main" id="{30D4F333-DFA3-640A-6C87-CB1AA49E4881}"/>
              </a:ext>
            </a:extLst>
          </p:cNvPr>
          <p:cNvSpPr txBox="1">
            <a:spLocks/>
          </p:cNvSpPr>
          <p:nvPr/>
        </p:nvSpPr>
        <p:spPr>
          <a:xfrm>
            <a:off x="854766" y="3816627"/>
            <a:ext cx="11337234" cy="282833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20000"/>
              </a:lnSpc>
              <a:spcBef>
                <a:spcPts val="0"/>
              </a:spcBef>
            </a:pPr>
            <a:r>
              <a:rPr lang="en-US" sz="3000" dirty="0">
                <a:solidFill>
                  <a:srgbClr val="212529"/>
                </a:solidFill>
                <a:latin typeface="inherit"/>
              </a:rPr>
              <a:t>Historical analogy of “invisible” hazards.</a:t>
            </a:r>
          </a:p>
          <a:p>
            <a:pPr fontAlgn="base">
              <a:lnSpc>
                <a:spcPct val="120000"/>
              </a:lnSpc>
              <a:spcBef>
                <a:spcPts val="0"/>
              </a:spcBef>
            </a:pPr>
            <a:r>
              <a:rPr lang="en-US" sz="3000" dirty="0">
                <a:solidFill>
                  <a:srgbClr val="212529"/>
                </a:solidFill>
                <a:latin typeface="inherit"/>
              </a:rPr>
              <a:t>Impact of uncontrolled stress on clinician brain, wellbeing, quality and safety.</a:t>
            </a:r>
          </a:p>
          <a:p>
            <a:pPr fontAlgn="base">
              <a:lnSpc>
                <a:spcPct val="120000"/>
              </a:lnSpc>
              <a:spcBef>
                <a:spcPts val="0"/>
              </a:spcBef>
            </a:pPr>
            <a:r>
              <a:rPr lang="en-US" sz="3000" dirty="0">
                <a:solidFill>
                  <a:srgbClr val="212529"/>
                </a:solidFill>
                <a:latin typeface="inherit"/>
              </a:rPr>
              <a:t>Concepts from Human Factors/ Ergonomics (HFE) Science that can be used in everyday 	 	operations to “see”, anticipate and reduce risk of harm from work environment.</a:t>
            </a:r>
          </a:p>
          <a:p>
            <a:pPr fontAlgn="base">
              <a:lnSpc>
                <a:spcPct val="120000"/>
              </a:lnSpc>
              <a:spcBef>
                <a:spcPts val="0"/>
              </a:spcBef>
            </a:pPr>
            <a:r>
              <a:rPr lang="en-US" sz="3000" dirty="0">
                <a:solidFill>
                  <a:srgbClr val="212529"/>
                </a:solidFill>
                <a:latin typeface="inherit"/>
              </a:rPr>
              <a:t>Where this is headed/ Next generation development</a:t>
            </a:r>
          </a:p>
          <a:p>
            <a:pPr fontAlgn="base">
              <a:lnSpc>
                <a:spcPct val="120000"/>
              </a:lnSpc>
              <a:spcBef>
                <a:spcPts val="0"/>
              </a:spcBef>
            </a:pPr>
            <a:r>
              <a:rPr lang="en-US" sz="3000" dirty="0">
                <a:solidFill>
                  <a:srgbClr val="212529"/>
                </a:solidFill>
                <a:latin typeface="inherit"/>
              </a:rPr>
              <a:t>Supplemental slides at end for more application.</a:t>
            </a:r>
            <a:endParaRPr lang="en-US" dirty="0"/>
          </a:p>
        </p:txBody>
      </p:sp>
    </p:spTree>
    <p:extLst>
      <p:ext uri="{BB962C8B-B14F-4D97-AF65-F5344CB8AC3E}">
        <p14:creationId xmlns:p14="http://schemas.microsoft.com/office/powerpoint/2010/main" val="30305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1CA483-64B0-4A27-F12F-5EE618E5CCC5}"/>
              </a:ext>
            </a:extLst>
          </p:cNvPr>
          <p:cNvSpPr>
            <a:spLocks noGrp="1"/>
          </p:cNvSpPr>
          <p:nvPr>
            <p:ph type="title"/>
          </p:nvPr>
        </p:nvSpPr>
        <p:spPr>
          <a:xfrm>
            <a:off x="-224659" y="167205"/>
            <a:ext cx="10515600" cy="1325563"/>
          </a:xfrm>
        </p:spPr>
        <p:txBody>
          <a:bodyPr/>
          <a:lstStyle/>
          <a:p>
            <a:pPr algn="ctr"/>
            <a:r>
              <a:rPr lang="en-US" b="1" dirty="0"/>
              <a:t>Brain Resources and </a:t>
            </a:r>
            <a:br>
              <a:rPr lang="en-US" b="1" dirty="0"/>
            </a:br>
            <a:r>
              <a:rPr lang="en-US" b="1" dirty="0"/>
              <a:t>Controlled Thought Processing</a:t>
            </a:r>
          </a:p>
        </p:txBody>
      </p:sp>
      <p:sp>
        <p:nvSpPr>
          <p:cNvPr id="6" name="Content Placeholder 5">
            <a:extLst>
              <a:ext uri="{FF2B5EF4-FFF2-40B4-BE49-F238E27FC236}">
                <a16:creationId xmlns:a16="http://schemas.microsoft.com/office/drawing/2014/main" id="{FAD90601-7152-200C-E167-798B23E385B1}"/>
              </a:ext>
            </a:extLst>
          </p:cNvPr>
          <p:cNvSpPr>
            <a:spLocks noGrp="1"/>
          </p:cNvSpPr>
          <p:nvPr>
            <p:ph idx="1"/>
          </p:nvPr>
        </p:nvSpPr>
        <p:spPr>
          <a:xfrm>
            <a:off x="146225" y="1655569"/>
            <a:ext cx="12045775" cy="4351338"/>
          </a:xfrm>
        </p:spPr>
        <p:txBody>
          <a:bodyPr>
            <a:normAutofit fontScale="92500"/>
          </a:bodyPr>
          <a:lstStyle/>
          <a:p>
            <a:pPr>
              <a:lnSpc>
                <a:spcPct val="100000"/>
              </a:lnSpc>
              <a:spcBef>
                <a:spcPts val="0"/>
              </a:spcBef>
            </a:pPr>
            <a:r>
              <a:rPr lang="en-US" dirty="0"/>
              <a:t>Mental processing occurs in </a:t>
            </a:r>
            <a:r>
              <a:rPr lang="en-US" b="1" dirty="0"/>
              <a:t>Working Memory (WM). </a:t>
            </a:r>
          </a:p>
          <a:p>
            <a:pPr marL="0" indent="0">
              <a:lnSpc>
                <a:spcPct val="100000"/>
              </a:lnSpc>
              <a:spcBef>
                <a:spcPts val="0"/>
              </a:spcBef>
              <a:buNone/>
            </a:pPr>
            <a:r>
              <a:rPr lang="en-US" dirty="0"/>
              <a:t>      Utilizes </a:t>
            </a:r>
            <a:r>
              <a:rPr lang="en-US" b="1" dirty="0"/>
              <a:t>brain resources, </a:t>
            </a:r>
            <a:r>
              <a:rPr lang="en-US" dirty="0"/>
              <a:t>which are </a:t>
            </a:r>
            <a:r>
              <a:rPr lang="en-US" u="sng" dirty="0"/>
              <a:t>finite.</a:t>
            </a:r>
            <a:r>
              <a:rPr lang="en-US" dirty="0"/>
              <a:t> </a:t>
            </a:r>
          </a:p>
          <a:p>
            <a:pPr>
              <a:lnSpc>
                <a:spcPct val="100000"/>
              </a:lnSpc>
              <a:spcBef>
                <a:spcPts val="0"/>
              </a:spcBef>
            </a:pPr>
            <a:r>
              <a:rPr lang="en-US" dirty="0"/>
              <a:t>Operates over 15-30 seconds to process, manipulate information, </a:t>
            </a:r>
          </a:p>
          <a:p>
            <a:pPr marL="457200" lvl="1" indent="0">
              <a:buNone/>
            </a:pPr>
            <a:r>
              <a:rPr lang="en-US" dirty="0"/>
              <a:t>   	 learn new material, problem-solve, retrieve from long term memory.</a:t>
            </a:r>
          </a:p>
          <a:p>
            <a:pPr lvl="1"/>
            <a:r>
              <a:rPr lang="en-US" b="1" dirty="0"/>
              <a:t>How information is presented affects </a:t>
            </a:r>
            <a:r>
              <a:rPr lang="en-US" b="1" u="sng" dirty="0"/>
              <a:t>quantity</a:t>
            </a:r>
            <a:r>
              <a:rPr lang="en-US" b="1" dirty="0"/>
              <a:t> of brain resources used</a:t>
            </a:r>
            <a:r>
              <a:rPr lang="en-US" dirty="0"/>
              <a:t>.</a:t>
            </a:r>
          </a:p>
          <a:p>
            <a:pPr lvl="1"/>
            <a:r>
              <a:rPr lang="en-US" dirty="0"/>
              <a:t>“Allocating brain resources” = “</a:t>
            </a:r>
            <a:r>
              <a:rPr lang="en-US" b="1" dirty="0"/>
              <a:t>allocating attention”</a:t>
            </a:r>
            <a:r>
              <a:rPr lang="en-US" b="1" baseline="30000" dirty="0"/>
              <a:t>1</a:t>
            </a:r>
            <a:r>
              <a:rPr lang="en-US" b="1" dirty="0"/>
              <a:t>.</a:t>
            </a:r>
          </a:p>
          <a:p>
            <a:pPr marL="457200" lvl="1" indent="0">
              <a:buNone/>
            </a:pPr>
            <a:endParaRPr lang="en-US" b="1" dirty="0"/>
          </a:p>
          <a:p>
            <a:pPr>
              <a:lnSpc>
                <a:spcPct val="120000"/>
              </a:lnSpc>
              <a:spcBef>
                <a:spcPts val="0"/>
              </a:spcBef>
            </a:pPr>
            <a:r>
              <a:rPr lang="en-US" b="1" dirty="0"/>
              <a:t>Cognitive Load (CL)</a:t>
            </a:r>
            <a:r>
              <a:rPr lang="en-US" dirty="0"/>
              <a:t>: Measure of information held and processed in WM at one time. </a:t>
            </a:r>
          </a:p>
          <a:p>
            <a:pPr lvl="1"/>
            <a:r>
              <a:rPr lang="en-US" dirty="0"/>
              <a:t>CL has three divisions: </a:t>
            </a:r>
            <a:r>
              <a:rPr lang="en-US" b="1" dirty="0"/>
              <a:t>Intrinsic</a:t>
            </a:r>
            <a:r>
              <a:rPr lang="en-US" dirty="0"/>
              <a:t>, </a:t>
            </a:r>
            <a:r>
              <a:rPr lang="en-US" b="1" dirty="0"/>
              <a:t>Germane</a:t>
            </a:r>
            <a:r>
              <a:rPr lang="en-US" dirty="0"/>
              <a:t> and </a:t>
            </a:r>
            <a:r>
              <a:rPr lang="en-US" b="1" dirty="0"/>
              <a:t>Extraneous Cognitive Load</a:t>
            </a:r>
            <a:r>
              <a:rPr lang="en-US" dirty="0"/>
              <a:t>. </a:t>
            </a:r>
          </a:p>
          <a:p>
            <a:pPr lvl="1"/>
            <a:r>
              <a:rPr lang="en-US" dirty="0"/>
              <a:t>Higher Total CL </a:t>
            </a:r>
            <a:r>
              <a:rPr lang="en-US" dirty="0">
                <a:sym typeface="Wingdings" panose="05000000000000000000" pitchFamily="2" charset="2"/>
              </a:rPr>
              <a:t></a:t>
            </a:r>
            <a:r>
              <a:rPr lang="en-US" dirty="0"/>
              <a:t> more brain resources consumed.</a:t>
            </a:r>
          </a:p>
          <a:p>
            <a:pPr lvl="1"/>
            <a:r>
              <a:rPr lang="en-US" dirty="0"/>
              <a:t>All humans have Cognitive Load </a:t>
            </a:r>
            <a:r>
              <a:rPr lang="en-US" u="sng" dirty="0"/>
              <a:t>threshold</a:t>
            </a:r>
            <a:r>
              <a:rPr lang="en-US" dirty="0"/>
              <a:t>. If exceeded can lead to medical error.</a:t>
            </a:r>
          </a:p>
          <a:p>
            <a:endParaRPr lang="en-US" dirty="0"/>
          </a:p>
        </p:txBody>
      </p:sp>
      <p:sp>
        <p:nvSpPr>
          <p:cNvPr id="7" name="TextBox 6">
            <a:extLst>
              <a:ext uri="{FF2B5EF4-FFF2-40B4-BE49-F238E27FC236}">
                <a16:creationId xmlns:a16="http://schemas.microsoft.com/office/drawing/2014/main" id="{144C400D-3375-D50F-768C-C3525FB2CAB1}"/>
              </a:ext>
            </a:extLst>
          </p:cNvPr>
          <p:cNvSpPr txBox="1"/>
          <p:nvPr/>
        </p:nvSpPr>
        <p:spPr>
          <a:xfrm>
            <a:off x="341746" y="6169709"/>
            <a:ext cx="12829309" cy="646331"/>
          </a:xfrm>
          <a:prstGeom prst="rect">
            <a:avLst/>
          </a:prstGeom>
          <a:noFill/>
        </p:spPr>
        <p:txBody>
          <a:bodyPr wrap="square" rtlCol="0">
            <a:spAutoFit/>
          </a:bodyPr>
          <a:lstStyle/>
          <a:p>
            <a:pPr marL="342900" indent="-342900">
              <a:buAutoNum type="arabicPeriod"/>
            </a:pPr>
            <a:r>
              <a:rPr lang="en-US" dirty="0"/>
              <a:t>Harry E, Sweller J. Cognitive Load Theory and Patient Safety.  In Ruskin KJ, Stiegler MP and Rosenbaum SH. Quality and </a:t>
            </a:r>
          </a:p>
          <a:p>
            <a:r>
              <a:rPr lang="en-US" dirty="0"/>
              <a:t>        Safety in Anesthesia and Perioperative Care. 2016. pp 16-21. Oxford University Press.</a:t>
            </a:r>
          </a:p>
        </p:txBody>
      </p:sp>
      <p:pic>
        <p:nvPicPr>
          <p:cNvPr id="8" name="Picture 7">
            <a:extLst>
              <a:ext uri="{FF2B5EF4-FFF2-40B4-BE49-F238E27FC236}">
                <a16:creationId xmlns:a16="http://schemas.microsoft.com/office/drawing/2014/main" id="{8A29D5D6-AF46-EEA5-64A3-A4663A0983D7}"/>
              </a:ext>
            </a:extLst>
          </p:cNvPr>
          <p:cNvPicPr>
            <a:picLocks noChangeAspect="1"/>
          </p:cNvPicPr>
          <p:nvPr/>
        </p:nvPicPr>
        <p:blipFill>
          <a:blip r:embed="rId2"/>
          <a:stretch>
            <a:fillRect/>
          </a:stretch>
        </p:blipFill>
        <p:spPr>
          <a:xfrm>
            <a:off x="8733045" y="167205"/>
            <a:ext cx="2867425" cy="2400635"/>
          </a:xfrm>
          <a:prstGeom prst="rect">
            <a:avLst/>
          </a:prstGeom>
        </p:spPr>
      </p:pic>
    </p:spTree>
    <p:extLst>
      <p:ext uri="{BB962C8B-B14F-4D97-AF65-F5344CB8AC3E}">
        <p14:creationId xmlns:p14="http://schemas.microsoft.com/office/powerpoint/2010/main" val="293837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EAD8-8117-BC62-0FC6-2029ACE0A4B8}"/>
              </a:ext>
            </a:extLst>
          </p:cNvPr>
          <p:cNvSpPr>
            <a:spLocks noGrp="1"/>
          </p:cNvSpPr>
          <p:nvPr>
            <p:ph type="title"/>
          </p:nvPr>
        </p:nvSpPr>
        <p:spPr>
          <a:xfrm>
            <a:off x="446580" y="-99348"/>
            <a:ext cx="11560029" cy="1325563"/>
          </a:xfrm>
        </p:spPr>
        <p:txBody>
          <a:bodyPr>
            <a:normAutofit/>
          </a:bodyPr>
          <a:lstStyle/>
          <a:p>
            <a:pPr algn="ctr"/>
            <a:r>
              <a:rPr lang="en-US" b="1" dirty="0"/>
              <a:t> Working Memory Limitations</a:t>
            </a:r>
            <a:br>
              <a:rPr lang="en-US" b="1" dirty="0"/>
            </a:br>
            <a:r>
              <a:rPr lang="en-US" sz="2800" b="1" dirty="0"/>
              <a:t>Examples of Our Work-arounds</a:t>
            </a:r>
          </a:p>
        </p:txBody>
      </p:sp>
      <p:sp>
        <p:nvSpPr>
          <p:cNvPr id="3" name="Content Placeholder 2">
            <a:extLst>
              <a:ext uri="{FF2B5EF4-FFF2-40B4-BE49-F238E27FC236}">
                <a16:creationId xmlns:a16="http://schemas.microsoft.com/office/drawing/2014/main" id="{8034E254-6563-8483-7770-6BFFF0C60935}"/>
              </a:ext>
            </a:extLst>
          </p:cNvPr>
          <p:cNvSpPr>
            <a:spLocks noGrp="1"/>
          </p:cNvSpPr>
          <p:nvPr>
            <p:ph idx="1"/>
          </p:nvPr>
        </p:nvSpPr>
        <p:spPr>
          <a:xfrm>
            <a:off x="343249" y="1524320"/>
            <a:ext cx="8700846" cy="5094594"/>
          </a:xfrm>
        </p:spPr>
        <p:txBody>
          <a:bodyPr>
            <a:normAutofit fontScale="92500" lnSpcReduction="10000"/>
          </a:bodyPr>
          <a:lstStyle/>
          <a:p>
            <a:r>
              <a:rPr lang="en-US" b="1" dirty="0"/>
              <a:t>Dashboards-</a:t>
            </a:r>
            <a:r>
              <a:rPr lang="en-US" dirty="0"/>
              <a:t> </a:t>
            </a:r>
            <a:r>
              <a:rPr lang="en-US" i="1" dirty="0"/>
              <a:t>at-a-glance views </a:t>
            </a:r>
            <a:r>
              <a:rPr lang="en-US" dirty="0"/>
              <a:t>of  data sets relevant to 	operation toward a particular objective . </a:t>
            </a:r>
          </a:p>
          <a:p>
            <a:pPr marL="0" indent="0">
              <a:buNone/>
            </a:pPr>
            <a:endParaRPr lang="en-US" b="1" dirty="0"/>
          </a:p>
          <a:p>
            <a:r>
              <a:rPr lang="en-US" b="1" dirty="0"/>
              <a:t>Cross-comparison Chart-</a:t>
            </a:r>
            <a:r>
              <a:rPr lang="en-US" dirty="0"/>
              <a:t> S</a:t>
            </a:r>
            <a:r>
              <a:rPr lang="en-US" i="1" dirty="0"/>
              <a:t>ide-to-side comparisons </a:t>
            </a:r>
            <a:r>
              <a:rPr lang="en-US" dirty="0"/>
              <a:t>of 	two or more sets of data.</a:t>
            </a:r>
          </a:p>
          <a:p>
            <a:pPr marL="0" indent="0">
              <a:buNone/>
            </a:pPr>
            <a:r>
              <a:rPr lang="en-US" dirty="0"/>
              <a:t>	Helps illustrate similarities, differences, learn new 	material, make decisions, draw conclusions. </a:t>
            </a:r>
          </a:p>
          <a:p>
            <a:pPr marL="0" indent="0">
              <a:buNone/>
            </a:pPr>
            <a:endParaRPr lang="en-US" dirty="0"/>
          </a:p>
          <a:p>
            <a:r>
              <a:rPr lang="en-US" b="1" dirty="0"/>
              <a:t>Folders/ Directory.</a:t>
            </a:r>
            <a:r>
              <a:rPr lang="en-US" dirty="0"/>
              <a:t> Contain </a:t>
            </a:r>
            <a:r>
              <a:rPr lang="en-US" i="1" dirty="0"/>
              <a:t>group of related items </a:t>
            </a:r>
            <a:r>
              <a:rPr lang="en-US" dirty="0"/>
              <a:t>or 	documents.</a:t>
            </a:r>
          </a:p>
          <a:p>
            <a:pPr lvl="2"/>
            <a:r>
              <a:rPr lang="en-US" sz="2800" dirty="0"/>
              <a:t>Super-ordinate, basic, sub-ordinate categories</a:t>
            </a:r>
          </a:p>
          <a:p>
            <a:pPr marL="0" indent="0">
              <a:buNone/>
            </a:pPr>
            <a:r>
              <a:rPr lang="en-US" dirty="0"/>
              <a:t>	 Brain can more easily and quickly comprehend and find 	related information for decisions or material to be used.</a:t>
            </a:r>
          </a:p>
        </p:txBody>
      </p:sp>
      <p:pic>
        <p:nvPicPr>
          <p:cNvPr id="1026" name="Picture 2" descr="Laminated Commercial Airplane Cockpit Flight Deck View Photo Photograph  Poster Dry Erase Sign 18x12">
            <a:extLst>
              <a:ext uri="{FF2B5EF4-FFF2-40B4-BE49-F238E27FC236}">
                <a16:creationId xmlns:a16="http://schemas.microsoft.com/office/drawing/2014/main" id="{A1C7D847-B40D-3EB3-C3D5-6470E6E5D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0302" y="1178969"/>
            <a:ext cx="2606307" cy="1737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Ultimate Guide to Making a Comparison Chart | Edraw">
            <a:extLst>
              <a:ext uri="{FF2B5EF4-FFF2-40B4-BE49-F238E27FC236}">
                <a16:creationId xmlns:a16="http://schemas.microsoft.com/office/drawing/2014/main" id="{3F707BB3-B856-ADC4-DB40-972E56B6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276" y="3023766"/>
            <a:ext cx="2792358" cy="19718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lder Icon Set Screenshot">
            <a:extLst>
              <a:ext uri="{FF2B5EF4-FFF2-40B4-BE49-F238E27FC236}">
                <a16:creationId xmlns:a16="http://schemas.microsoft.com/office/drawing/2014/main" id="{01D0660E-139E-A017-DEFC-7964BB4DF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104" b="50000"/>
          <a:stretch/>
        </p:blipFill>
        <p:spPr bwMode="auto">
          <a:xfrm>
            <a:off x="9519581" y="4995600"/>
            <a:ext cx="2439465" cy="176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8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6378-7A54-4792-8A93-60B620EE292B}"/>
              </a:ext>
            </a:extLst>
          </p:cNvPr>
          <p:cNvSpPr>
            <a:spLocks noGrp="1"/>
          </p:cNvSpPr>
          <p:nvPr>
            <p:ph type="title"/>
          </p:nvPr>
        </p:nvSpPr>
        <p:spPr>
          <a:xfrm>
            <a:off x="2821834" y="-120467"/>
            <a:ext cx="11134720" cy="1325563"/>
          </a:xfrm>
        </p:spPr>
        <p:txBody>
          <a:bodyPr>
            <a:normAutofit/>
          </a:bodyPr>
          <a:lstStyle/>
          <a:p>
            <a:r>
              <a:rPr lang="en-US" b="1" dirty="0"/>
              <a:t>Controlled Thought </a:t>
            </a:r>
            <a:br>
              <a:rPr lang="en-US" b="1" dirty="0"/>
            </a:br>
            <a:endParaRPr lang="en-US" sz="2000" b="1" dirty="0"/>
          </a:p>
        </p:txBody>
      </p:sp>
      <p:sp>
        <p:nvSpPr>
          <p:cNvPr id="11" name="Rectangle: Rounded Corners 10">
            <a:extLst>
              <a:ext uri="{FF2B5EF4-FFF2-40B4-BE49-F238E27FC236}">
                <a16:creationId xmlns:a16="http://schemas.microsoft.com/office/drawing/2014/main" id="{D04DF11B-5325-43DC-AA10-8FEEF9572409}"/>
              </a:ext>
            </a:extLst>
          </p:cNvPr>
          <p:cNvSpPr/>
          <p:nvPr/>
        </p:nvSpPr>
        <p:spPr>
          <a:xfrm>
            <a:off x="839541" y="1113342"/>
            <a:ext cx="2151840" cy="1709027"/>
          </a:xfrm>
          <a:prstGeom prst="roundRect">
            <a:avLst/>
          </a:prstGeom>
          <a:noFill/>
          <a:ln w="28575">
            <a:solidFill>
              <a:srgbClr val="476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Intrinsic load: </a:t>
            </a: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Inherent level of cognitive effort  for task-complexity. (simplify where possible)</a:t>
            </a:r>
          </a:p>
        </p:txBody>
      </p:sp>
      <p:sp>
        <p:nvSpPr>
          <p:cNvPr id="19" name="Rectangle: Rounded Corners 18">
            <a:extLst>
              <a:ext uri="{FF2B5EF4-FFF2-40B4-BE49-F238E27FC236}">
                <a16:creationId xmlns:a16="http://schemas.microsoft.com/office/drawing/2014/main" id="{1EBC9D60-8119-4941-834E-0E4A609D9FC7}"/>
              </a:ext>
            </a:extLst>
          </p:cNvPr>
          <p:cNvSpPr/>
          <p:nvPr/>
        </p:nvSpPr>
        <p:spPr>
          <a:xfrm>
            <a:off x="2996395" y="918919"/>
            <a:ext cx="2472098" cy="2052770"/>
          </a:xfrm>
          <a:prstGeom prst="roundRect">
            <a:avLst/>
          </a:prstGeom>
          <a:noFill/>
          <a:ln w="28575">
            <a:solidFill>
              <a:srgbClr val="476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Germane load: </a:t>
            </a: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Cognitive effort in making </a:t>
            </a:r>
            <a:r>
              <a:rPr kumimoji="0" lang="en-US" sz="1800" b="0" i="0" u="sng" strike="noStrike" kern="1200" cap="none" spc="0" normalizeH="0" baseline="0" noProof="0" dirty="0">
                <a:ln>
                  <a:noFill/>
                </a:ln>
                <a:solidFill>
                  <a:srgbClr val="E7E6E6">
                    <a:lumMod val="25000"/>
                  </a:srgbClr>
                </a:solidFill>
                <a:effectLst/>
                <a:uLnTx/>
                <a:uFillTx/>
                <a:latin typeface="Calibri" panose="020F0502020204030204"/>
                <a:ea typeface="+mn-ea"/>
                <a:cs typeface="+mn-cs"/>
              </a:rPr>
              <a:t>mental model </a:t>
            </a: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into Long Term Memory(LTM) or recognition and  retrieval. </a:t>
            </a:r>
          </a:p>
        </p:txBody>
      </p:sp>
      <p:sp>
        <p:nvSpPr>
          <p:cNvPr id="20" name="Rectangle: Rounded Corners 19">
            <a:extLst>
              <a:ext uri="{FF2B5EF4-FFF2-40B4-BE49-F238E27FC236}">
                <a16:creationId xmlns:a16="http://schemas.microsoft.com/office/drawing/2014/main" id="{15ACB505-0841-416E-958A-870ED62E88EE}"/>
              </a:ext>
            </a:extLst>
          </p:cNvPr>
          <p:cNvSpPr/>
          <p:nvPr/>
        </p:nvSpPr>
        <p:spPr>
          <a:xfrm>
            <a:off x="5524785" y="947286"/>
            <a:ext cx="2534651" cy="145875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Extraneous load: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Cognitive effort that is unnecessary and  can be removed with better design</a:t>
            </a:r>
          </a:p>
        </p:txBody>
      </p:sp>
      <p:sp>
        <p:nvSpPr>
          <p:cNvPr id="21" name="Rectangle 20">
            <a:extLst>
              <a:ext uri="{FF2B5EF4-FFF2-40B4-BE49-F238E27FC236}">
                <a16:creationId xmlns:a16="http://schemas.microsoft.com/office/drawing/2014/main" id="{7BF1E13E-6C1B-432E-98BB-3EF972590A7E}"/>
              </a:ext>
            </a:extLst>
          </p:cNvPr>
          <p:cNvSpPr/>
          <p:nvPr/>
        </p:nvSpPr>
        <p:spPr>
          <a:xfrm>
            <a:off x="8097701" y="1640610"/>
            <a:ext cx="1303164" cy="1028440"/>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Mental Reserves</a:t>
            </a:r>
          </a:p>
        </p:txBody>
      </p:sp>
      <p:sp>
        <p:nvSpPr>
          <p:cNvPr id="25" name="TextBox 24">
            <a:extLst>
              <a:ext uri="{FF2B5EF4-FFF2-40B4-BE49-F238E27FC236}">
                <a16:creationId xmlns:a16="http://schemas.microsoft.com/office/drawing/2014/main" id="{BBFD6784-D9C3-4895-A5BA-B825F57FDCE0}"/>
              </a:ext>
            </a:extLst>
          </p:cNvPr>
          <p:cNvSpPr txBox="1"/>
          <p:nvPr/>
        </p:nvSpPr>
        <p:spPr>
          <a:xfrm rot="16200000">
            <a:off x="143294" y="1757779"/>
            <a:ext cx="9771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Healthy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Load</a:t>
            </a:r>
          </a:p>
        </p:txBody>
      </p:sp>
      <p:sp>
        <p:nvSpPr>
          <p:cNvPr id="3" name="TextBox 2"/>
          <p:cNvSpPr txBox="1"/>
          <p:nvPr/>
        </p:nvSpPr>
        <p:spPr>
          <a:xfrm flipH="1">
            <a:off x="8688850" y="277456"/>
            <a:ext cx="16456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Cognitive capacity</a:t>
            </a:r>
          </a:p>
        </p:txBody>
      </p:sp>
      <p:cxnSp>
        <p:nvCxnSpPr>
          <p:cNvPr id="5" name="Straight Arrow Connector 4"/>
          <p:cNvCxnSpPr/>
          <p:nvPr/>
        </p:nvCxnSpPr>
        <p:spPr>
          <a:xfrm>
            <a:off x="9427555" y="1145422"/>
            <a:ext cx="2692" cy="528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FC28AB2B-8702-4BFD-A876-AB77C1AD8784}"/>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795704" y="3291840"/>
            <a:ext cx="2385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Components of diagnosing  Congestive Heart Failure.</a:t>
            </a:r>
          </a:p>
        </p:txBody>
      </p:sp>
      <p:sp>
        <p:nvSpPr>
          <p:cNvPr id="10" name="TextBox 9"/>
          <p:cNvSpPr txBox="1"/>
          <p:nvPr/>
        </p:nvSpPr>
        <p:spPr>
          <a:xfrm>
            <a:off x="3318364" y="3315341"/>
            <a:ext cx="20180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Taking a history of symptoms.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Forming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mental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the information  obtained that matches LTM model.</a:t>
            </a:r>
          </a:p>
        </p:txBody>
      </p:sp>
      <p:sp>
        <p:nvSpPr>
          <p:cNvPr id="12" name="TextBox 11"/>
          <p:cNvSpPr txBox="1"/>
          <p:nvPr/>
        </p:nvSpPr>
        <p:spPr>
          <a:xfrm>
            <a:off x="5686436" y="2843717"/>
            <a:ext cx="270275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E</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ffort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receiving/</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sorting through and integrating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three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different family members calling clinician with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same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history</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Solution: </a:t>
            </a:r>
            <a:r>
              <a:rPr lang="en-US" u="sng" dirty="0">
                <a:solidFill>
                  <a:prstClr val="black"/>
                </a:solidFill>
                <a:latin typeface="Calibri" panose="020F0502020204030204"/>
              </a:rPr>
              <a:t>One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Family representative elected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Rounded Corners 10">
            <a:extLst>
              <a:ext uri="{FF2B5EF4-FFF2-40B4-BE49-F238E27FC236}">
                <a16:creationId xmlns:a16="http://schemas.microsoft.com/office/drawing/2014/main" id="{D04DF11B-5325-43DC-AA10-8FEEF9572409}"/>
              </a:ext>
            </a:extLst>
          </p:cNvPr>
          <p:cNvSpPr/>
          <p:nvPr/>
        </p:nvSpPr>
        <p:spPr>
          <a:xfrm>
            <a:off x="721502" y="3326368"/>
            <a:ext cx="2387918" cy="121564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33" name="Rectangle: Rounded Corners 18">
            <a:extLst>
              <a:ext uri="{FF2B5EF4-FFF2-40B4-BE49-F238E27FC236}">
                <a16:creationId xmlns:a16="http://schemas.microsoft.com/office/drawing/2014/main" id="{1EBC9D60-8119-4941-834E-0E4A609D9FC7}"/>
              </a:ext>
            </a:extLst>
          </p:cNvPr>
          <p:cNvSpPr/>
          <p:nvPr/>
        </p:nvSpPr>
        <p:spPr>
          <a:xfrm>
            <a:off x="3181095" y="3351650"/>
            <a:ext cx="2822140" cy="188659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35" name="Rectangle: Rounded Corners 19">
            <a:extLst>
              <a:ext uri="{FF2B5EF4-FFF2-40B4-BE49-F238E27FC236}">
                <a16:creationId xmlns:a16="http://schemas.microsoft.com/office/drawing/2014/main" id="{15ACB505-0841-416E-958A-870ED62E88EE}"/>
              </a:ext>
            </a:extLst>
          </p:cNvPr>
          <p:cNvSpPr/>
          <p:nvPr/>
        </p:nvSpPr>
        <p:spPr>
          <a:xfrm>
            <a:off x="5647890" y="3158760"/>
            <a:ext cx="2684871" cy="246490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7" name="Down Arrow 16"/>
          <p:cNvSpPr/>
          <p:nvPr/>
        </p:nvSpPr>
        <p:spPr>
          <a:xfrm>
            <a:off x="1988399" y="3013544"/>
            <a:ext cx="245185" cy="278296"/>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Down Arrow 36"/>
          <p:cNvSpPr/>
          <p:nvPr/>
        </p:nvSpPr>
        <p:spPr>
          <a:xfrm>
            <a:off x="4109852" y="3077549"/>
            <a:ext cx="245185" cy="278296"/>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own Arrow 17"/>
          <p:cNvSpPr/>
          <p:nvPr/>
        </p:nvSpPr>
        <p:spPr>
          <a:xfrm>
            <a:off x="6680645" y="2521603"/>
            <a:ext cx="208440" cy="30076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0B090B76-0E39-46AB-B0A4-61CAA7599546}"/>
              </a:ext>
            </a:extLst>
          </p:cNvPr>
          <p:cNvCxnSpPr>
            <a:cxnSpLocks/>
          </p:cNvCxnSpPr>
          <p:nvPr/>
        </p:nvCxnSpPr>
        <p:spPr>
          <a:xfrm flipH="1">
            <a:off x="9427555" y="1432830"/>
            <a:ext cx="23997" cy="440184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7A4201-F100-5305-E961-35DDA39DD648}"/>
              </a:ext>
            </a:extLst>
          </p:cNvPr>
          <p:cNvSpPr txBox="1"/>
          <p:nvPr/>
        </p:nvSpPr>
        <p:spPr>
          <a:xfrm>
            <a:off x="418744" y="6026199"/>
            <a:ext cx="11912837" cy="646331"/>
          </a:xfrm>
          <a:prstGeom prst="rect">
            <a:avLst/>
          </a:prstGeom>
          <a:noFill/>
        </p:spPr>
        <p:txBody>
          <a:bodyPr wrap="square" rtlCol="0">
            <a:spAutoFit/>
          </a:bodyPr>
          <a:lstStyle/>
          <a:p>
            <a:pPr marL="285750" indent="-285750">
              <a:buFont typeface="Arial" panose="020B0604020202020204" pitchFamily="34" charset="0"/>
              <a:buChar char="•"/>
            </a:pPr>
            <a:r>
              <a:rPr lang="en-US" dirty="0"/>
              <a:t>Want to </a:t>
            </a:r>
            <a:r>
              <a:rPr lang="en-US" u="sng" dirty="0"/>
              <a:t>reduce</a:t>
            </a:r>
            <a:r>
              <a:rPr lang="en-US" dirty="0"/>
              <a:t> Extraneous Cognitive Load to free up Working Memory resources to process Intrinsic Load. </a:t>
            </a:r>
          </a:p>
          <a:p>
            <a:pPr marL="285750" indent="-285750">
              <a:buFont typeface="Arial" panose="020B0604020202020204" pitchFamily="34" charset="0"/>
              <a:buChar char="•"/>
            </a:pPr>
            <a:r>
              <a:rPr lang="en-US" dirty="0"/>
              <a:t>Most optimal information presentation method  keeps Germane Load efficient—well studied in Education Literature.</a:t>
            </a:r>
          </a:p>
        </p:txBody>
      </p:sp>
      <p:sp>
        <p:nvSpPr>
          <p:cNvPr id="7" name="TextBox 6">
            <a:extLst>
              <a:ext uri="{FF2B5EF4-FFF2-40B4-BE49-F238E27FC236}">
                <a16:creationId xmlns:a16="http://schemas.microsoft.com/office/drawing/2014/main" id="{D04E68BF-C5C2-F54C-62C9-5616E6FFA078}"/>
              </a:ext>
            </a:extLst>
          </p:cNvPr>
          <p:cNvSpPr txBox="1"/>
          <p:nvPr/>
        </p:nvSpPr>
        <p:spPr>
          <a:xfrm rot="16200000">
            <a:off x="-818909" y="4029797"/>
            <a:ext cx="2485549" cy="369332"/>
          </a:xfrm>
          <a:prstGeom prst="rect">
            <a:avLst/>
          </a:prstGeom>
          <a:noFill/>
        </p:spPr>
        <p:txBody>
          <a:bodyPr wrap="square" rtlCol="0">
            <a:spAutoFit/>
          </a:bodyPr>
          <a:lstStyle/>
          <a:p>
            <a:r>
              <a:rPr lang="en-US" dirty="0"/>
              <a:t>Examples in Practice</a:t>
            </a:r>
          </a:p>
        </p:txBody>
      </p:sp>
    </p:spTree>
    <p:extLst>
      <p:ext uri="{BB962C8B-B14F-4D97-AF65-F5344CB8AC3E}">
        <p14:creationId xmlns:p14="http://schemas.microsoft.com/office/powerpoint/2010/main" val="27467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282" y="200405"/>
            <a:ext cx="11579766" cy="716692"/>
          </a:xfrm>
          <a:solidFill>
            <a:schemeClr val="bg1"/>
          </a:solidFill>
        </p:spPr>
        <p:txBody>
          <a:bodyPr>
            <a:noAutofit/>
          </a:bodyPr>
          <a:lstStyle/>
          <a:p>
            <a:pPr algn="ctr"/>
            <a:r>
              <a:rPr lang="en-US" sz="3600" b="1" dirty="0"/>
              <a:t>Brain Resources (Attention) Used By These Activities.</a:t>
            </a:r>
            <a:br>
              <a:rPr lang="en-US" sz="3600" b="1" dirty="0"/>
            </a:br>
            <a:r>
              <a:rPr lang="en-US" sz="2400" b="1" dirty="0"/>
              <a:t>If Unnecessary is Extraneous Cognitive Load</a:t>
            </a:r>
            <a:endParaRPr lang="en-US" sz="2400" b="1" dirty="0">
              <a:solidFill>
                <a:schemeClr val="accent1">
                  <a:lumMod val="75000"/>
                </a:schemeClr>
              </a:solidFill>
            </a:endParaRPr>
          </a:p>
        </p:txBody>
      </p:sp>
      <p:sp>
        <p:nvSpPr>
          <p:cNvPr id="5" name="Content Placeholder 4"/>
          <p:cNvSpPr>
            <a:spLocks noGrp="1"/>
          </p:cNvSpPr>
          <p:nvPr>
            <p:ph idx="1"/>
          </p:nvPr>
        </p:nvSpPr>
        <p:spPr>
          <a:xfrm>
            <a:off x="140845" y="1425746"/>
            <a:ext cx="11910309" cy="4299020"/>
          </a:xfrm>
        </p:spPr>
        <p:txBody>
          <a:bodyPr>
            <a:noAutofit/>
          </a:bodyPr>
          <a:lstStyle/>
          <a:p>
            <a:pPr lvl="0">
              <a:lnSpc>
                <a:spcPct val="100000"/>
              </a:lnSpc>
              <a:spcBef>
                <a:spcPts val="0"/>
              </a:spcBef>
            </a:pPr>
            <a:r>
              <a:rPr lang="en-US" sz="3200" dirty="0"/>
              <a:t>Decision making </a:t>
            </a:r>
            <a:r>
              <a:rPr lang="en-US" sz="2000" i="1" dirty="0"/>
              <a:t>(no matter the </a:t>
            </a:r>
            <a:r>
              <a:rPr lang="en-US" sz="2000" i="1" u="sng" dirty="0"/>
              <a:t>size</a:t>
            </a:r>
            <a:r>
              <a:rPr lang="en-US" sz="2000" i="1" dirty="0"/>
              <a:t> of decision, e.g. too many EMR clicks</a:t>
            </a:r>
            <a:r>
              <a:rPr lang="en-US" sz="2000" b="1" i="1" dirty="0"/>
              <a:t>)</a:t>
            </a:r>
          </a:p>
          <a:p>
            <a:pPr lvl="0">
              <a:lnSpc>
                <a:spcPct val="100000"/>
              </a:lnSpc>
              <a:spcBef>
                <a:spcPts val="0"/>
              </a:spcBef>
            </a:pPr>
            <a:r>
              <a:rPr lang="en-US" sz="3200" dirty="0"/>
              <a:t>Sorting and classifying information- </a:t>
            </a:r>
            <a:r>
              <a:rPr lang="en-US" sz="2000" i="1" dirty="0"/>
              <a:t>(e.g., device layout,  where to routinely find 	information)</a:t>
            </a:r>
          </a:p>
          <a:p>
            <a:pPr lvl="0">
              <a:lnSpc>
                <a:spcPct val="100000"/>
              </a:lnSpc>
              <a:spcBef>
                <a:spcPts val="0"/>
              </a:spcBef>
            </a:pPr>
            <a:r>
              <a:rPr lang="en-US" sz="3200" dirty="0"/>
              <a:t>Multitasking and getting back on track after interruption </a:t>
            </a:r>
          </a:p>
          <a:p>
            <a:pPr lvl="0">
              <a:lnSpc>
                <a:spcPct val="100000"/>
              </a:lnSpc>
              <a:spcBef>
                <a:spcPts val="0"/>
              </a:spcBef>
            </a:pPr>
            <a:r>
              <a:rPr lang="en-US" sz="3200" dirty="0"/>
              <a:t>Demanding your attention </a:t>
            </a:r>
            <a:r>
              <a:rPr lang="en-US" sz="2000" i="1" dirty="0"/>
              <a:t>(e.g. Best Practice Alerts (BPAs)-&gt; instead </a:t>
            </a:r>
            <a:r>
              <a:rPr lang="en-US" sz="2000" i="1" u="sng" dirty="0"/>
              <a:t>consider calling attention </a:t>
            </a:r>
            <a:r>
              <a:rPr lang="en-US" sz="2000" i="1" dirty="0"/>
              <a:t>	i.e. by font size, color used, location)</a:t>
            </a:r>
          </a:p>
          <a:p>
            <a:pPr lvl="0">
              <a:lnSpc>
                <a:spcPct val="100000"/>
              </a:lnSpc>
              <a:spcBef>
                <a:spcPts val="0"/>
              </a:spcBef>
            </a:pPr>
            <a:r>
              <a:rPr lang="en-US" sz="3200" dirty="0"/>
              <a:t>Splitting attention </a:t>
            </a:r>
            <a:r>
              <a:rPr lang="en-US" sz="2000" i="1" dirty="0"/>
              <a:t>(excessive time or distance between getting information and executing action)</a:t>
            </a:r>
          </a:p>
          <a:p>
            <a:pPr lvl="0">
              <a:lnSpc>
                <a:spcPct val="100000"/>
              </a:lnSpc>
              <a:spcBef>
                <a:spcPts val="0"/>
              </a:spcBef>
            </a:pPr>
            <a:r>
              <a:rPr lang="en-US" sz="3200" dirty="0"/>
              <a:t>Self-regulation </a:t>
            </a:r>
            <a:r>
              <a:rPr lang="en-US" sz="2000" i="1" dirty="0"/>
              <a:t>(to maintain professionalism despite how treated or medically dealing 	with patient 	stress/injury/ bleeding, etc.- “</a:t>
            </a:r>
            <a:r>
              <a:rPr lang="en-US" sz="2000" i="1" dirty="0" err="1"/>
              <a:t>aequinimitas</a:t>
            </a:r>
            <a:r>
              <a:rPr lang="en-US" sz="2000" i="1" dirty="0"/>
              <a:t>” : coolness, presence of mind despite the circumstances. . </a:t>
            </a:r>
          </a:p>
          <a:p>
            <a:pPr lvl="0">
              <a:lnSpc>
                <a:spcPct val="100000"/>
              </a:lnSpc>
              <a:spcBef>
                <a:spcPts val="0"/>
              </a:spcBef>
            </a:pPr>
            <a:r>
              <a:rPr lang="en-US" sz="3200" dirty="0"/>
              <a:t>Emotion work </a:t>
            </a:r>
            <a:r>
              <a:rPr lang="en-US" sz="2000" i="1" dirty="0"/>
              <a:t>(dealing with sadness, loss, compassion for distressed patients or families, or the                              	moral distress from working conditions)</a:t>
            </a:r>
            <a:endParaRPr lang="en-US" sz="2000" dirty="0"/>
          </a:p>
        </p:txBody>
      </p:sp>
      <p:grpSp>
        <p:nvGrpSpPr>
          <p:cNvPr id="7" name="Group 6"/>
          <p:cNvGrpSpPr/>
          <p:nvPr/>
        </p:nvGrpSpPr>
        <p:grpSpPr>
          <a:xfrm>
            <a:off x="10930854" y="763397"/>
            <a:ext cx="883803" cy="591361"/>
            <a:chOff x="533400" y="1752600"/>
            <a:chExt cx="4800600" cy="2571572"/>
          </a:xfrm>
        </p:grpSpPr>
        <p:pic>
          <p:nvPicPr>
            <p:cNvPr id="8" name="irc_mi" descr="http://betanews.com/wp-content/uploads/2015/03/battery_life.jpg">
              <a:hlinkClick r:id="rId3"/>
            </p:cNvPr>
            <p:cNvPicPr>
              <a:picLocks/>
            </p:cNvPicPr>
            <p:nvPr/>
          </p:nvPicPr>
          <p:blipFill rotWithShape="1">
            <a:blip r:embed="rId4" cstate="print">
              <a:extLst>
                <a:ext uri="{28A0092B-C50C-407E-A947-70E740481C1C}">
                  <a14:useLocalDpi xmlns:a14="http://schemas.microsoft.com/office/drawing/2010/main" val="0"/>
                </a:ext>
              </a:extLst>
            </a:blip>
            <a:srcRect l="76615" t="13084" r="2341" b="12150"/>
            <a:stretch/>
          </p:blipFill>
          <p:spPr bwMode="auto">
            <a:xfrm>
              <a:off x="533400" y="1752600"/>
              <a:ext cx="1427148" cy="2563740"/>
            </a:xfrm>
            <a:prstGeom prst="rect">
              <a:avLst/>
            </a:prstGeom>
            <a:noFill/>
            <a:ln>
              <a:noFill/>
            </a:ln>
          </p:spPr>
        </p:pic>
        <p:pic>
          <p:nvPicPr>
            <p:cNvPr id="9" name="irc_mi" descr="http://betanews.com/wp-content/uploads/2015/03/battery_life.jpg">
              <a:hlinkClick r:id="rId3"/>
            </p:cNvPr>
            <p:cNvPicPr>
              <a:picLocks/>
            </p:cNvPicPr>
            <p:nvPr/>
          </p:nvPicPr>
          <p:blipFill rotWithShape="1">
            <a:blip r:embed="rId5" cstate="print">
              <a:extLst>
                <a:ext uri="{28A0092B-C50C-407E-A947-70E740481C1C}">
                  <a14:useLocalDpi xmlns:a14="http://schemas.microsoft.com/office/drawing/2010/main" val="0"/>
                </a:ext>
              </a:extLst>
            </a:blip>
            <a:srcRect l="20729" t="15610" r="61011" b="15431"/>
            <a:stretch/>
          </p:blipFill>
          <p:spPr bwMode="auto">
            <a:xfrm>
              <a:off x="2496084" y="1828800"/>
              <a:ext cx="1085316" cy="2469735"/>
            </a:xfrm>
            <a:prstGeom prst="rect">
              <a:avLst/>
            </a:prstGeom>
            <a:noFill/>
            <a:ln>
              <a:noFill/>
            </a:ln>
          </p:spPr>
        </p:pic>
        <p:pic>
          <p:nvPicPr>
            <p:cNvPr id="10" name="irc_mi" descr="http://betanews.com/wp-content/uploads/2015/03/battery_life.jpg">
              <a:hlinkClick r:id="rId3"/>
            </p:cNvPr>
            <p:cNvPicPr>
              <a:picLocks/>
            </p:cNvPicPr>
            <p:nvPr/>
          </p:nvPicPr>
          <p:blipFill rotWithShape="1">
            <a:blip r:embed="rId6" cstate="print">
              <a:extLst>
                <a:ext uri="{28A0092B-C50C-407E-A947-70E740481C1C}">
                  <a14:useLocalDpi xmlns:a14="http://schemas.microsoft.com/office/drawing/2010/main" val="0"/>
                </a:ext>
              </a:extLst>
            </a:blip>
            <a:srcRect l="1031" t="14178" r="79415" b="16147"/>
            <a:stretch/>
          </p:blipFill>
          <p:spPr bwMode="auto">
            <a:xfrm>
              <a:off x="4171772" y="1828800"/>
              <a:ext cx="1162228" cy="2495372"/>
            </a:xfrm>
            <a:prstGeom prst="rect">
              <a:avLst/>
            </a:prstGeom>
            <a:noFill/>
            <a:ln>
              <a:noFill/>
            </a:ln>
          </p:spPr>
        </p:pic>
        <p:sp>
          <p:nvSpPr>
            <p:cNvPr id="11" name="Right Arrow 10"/>
            <p:cNvSpPr/>
            <p:nvPr/>
          </p:nvSpPr>
          <p:spPr>
            <a:xfrm>
              <a:off x="1828800" y="283417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AE9"/>
                </a:solidFill>
                <a:effectLst/>
                <a:uLnTx/>
                <a:uFillTx/>
                <a:latin typeface="Calibri" panose="020F0502020204030204"/>
                <a:ea typeface="+mn-ea"/>
                <a:cs typeface="+mn-cs"/>
              </a:endParaRPr>
            </a:p>
          </p:txBody>
        </p:sp>
        <p:sp>
          <p:nvSpPr>
            <p:cNvPr id="12" name="Right Arrow 11"/>
            <p:cNvSpPr/>
            <p:nvPr/>
          </p:nvSpPr>
          <p:spPr>
            <a:xfrm>
              <a:off x="3581400" y="281940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AE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251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968A0-45DD-33AF-BC51-3E01E3CCCACC}"/>
              </a:ext>
            </a:extLst>
          </p:cNvPr>
          <p:cNvPicPr>
            <a:picLocks noChangeAspect="1"/>
          </p:cNvPicPr>
          <p:nvPr/>
        </p:nvPicPr>
        <p:blipFill rotWithShape="1">
          <a:blip r:embed="rId2"/>
          <a:srcRect t="25179" b="29399"/>
          <a:stretch/>
        </p:blipFill>
        <p:spPr>
          <a:xfrm>
            <a:off x="2012559" y="1962267"/>
            <a:ext cx="7993851" cy="3825688"/>
          </a:xfrm>
          <a:prstGeom prst="rect">
            <a:avLst/>
          </a:prstGeom>
        </p:spPr>
      </p:pic>
      <p:sp>
        <p:nvSpPr>
          <p:cNvPr id="2" name="TextBox 1">
            <a:extLst>
              <a:ext uri="{FF2B5EF4-FFF2-40B4-BE49-F238E27FC236}">
                <a16:creationId xmlns:a16="http://schemas.microsoft.com/office/drawing/2014/main" id="{C11DF8DA-0471-86FE-AA20-501F2D7C3CDC}"/>
              </a:ext>
            </a:extLst>
          </p:cNvPr>
          <p:cNvSpPr txBox="1"/>
          <p:nvPr/>
        </p:nvSpPr>
        <p:spPr>
          <a:xfrm>
            <a:off x="2946188" y="1162047"/>
            <a:ext cx="8433564" cy="400110"/>
          </a:xfrm>
          <a:prstGeom prst="rect">
            <a:avLst/>
          </a:prstGeom>
          <a:noFill/>
        </p:spPr>
        <p:txBody>
          <a:bodyPr wrap="square" rtlCol="0">
            <a:spAutoFit/>
          </a:bodyPr>
          <a:lstStyle/>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Patient safety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a component of system performance.  </a:t>
            </a:r>
          </a:p>
        </p:txBody>
      </p:sp>
      <p:sp>
        <p:nvSpPr>
          <p:cNvPr id="4" name="TextBox 3">
            <a:extLst>
              <a:ext uri="{FF2B5EF4-FFF2-40B4-BE49-F238E27FC236}">
                <a16:creationId xmlns:a16="http://schemas.microsoft.com/office/drawing/2014/main" id="{2E395E78-6051-1E9F-7372-DF4600534415}"/>
              </a:ext>
            </a:extLst>
          </p:cNvPr>
          <p:cNvSpPr txBox="1"/>
          <p:nvPr/>
        </p:nvSpPr>
        <p:spPr>
          <a:xfrm>
            <a:off x="2672592" y="796215"/>
            <a:ext cx="8980756" cy="400110"/>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Goal:</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Optimize worker well-being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overall system performance.</a:t>
            </a:r>
          </a:p>
        </p:txBody>
      </p:sp>
      <p:pic>
        <p:nvPicPr>
          <p:cNvPr id="10" name="Picture 9">
            <a:extLst>
              <a:ext uri="{FF2B5EF4-FFF2-40B4-BE49-F238E27FC236}">
                <a16:creationId xmlns:a16="http://schemas.microsoft.com/office/drawing/2014/main" id="{C75900D4-11A4-4A23-91A2-FBC708DFEFCD}"/>
              </a:ext>
            </a:extLst>
          </p:cNvPr>
          <p:cNvPicPr>
            <a:picLocks noChangeAspect="1"/>
          </p:cNvPicPr>
          <p:nvPr/>
        </p:nvPicPr>
        <p:blipFill rotWithShape="1">
          <a:blip r:embed="rId2"/>
          <a:srcRect l="16758" t="2900" r="13007" b="90763"/>
          <a:stretch/>
        </p:blipFill>
        <p:spPr>
          <a:xfrm>
            <a:off x="2591261" y="6105"/>
            <a:ext cx="7263361" cy="690543"/>
          </a:xfrm>
          <a:prstGeom prst="rect">
            <a:avLst/>
          </a:prstGeom>
        </p:spPr>
      </p:pic>
      <p:pic>
        <p:nvPicPr>
          <p:cNvPr id="11" name="Picture 10">
            <a:extLst>
              <a:ext uri="{FF2B5EF4-FFF2-40B4-BE49-F238E27FC236}">
                <a16:creationId xmlns:a16="http://schemas.microsoft.com/office/drawing/2014/main" id="{DACEEDE5-E49B-8B3A-5A72-D68338A81E8D}"/>
              </a:ext>
            </a:extLst>
          </p:cNvPr>
          <p:cNvPicPr>
            <a:picLocks noChangeAspect="1"/>
          </p:cNvPicPr>
          <p:nvPr/>
        </p:nvPicPr>
        <p:blipFill rotWithShape="1">
          <a:blip r:embed="rId2"/>
          <a:srcRect l="34671" t="8789" r="31256" b="84853"/>
          <a:stretch/>
        </p:blipFill>
        <p:spPr>
          <a:xfrm>
            <a:off x="4931498" y="1654182"/>
            <a:ext cx="2155971" cy="423893"/>
          </a:xfrm>
          <a:prstGeom prst="rect">
            <a:avLst/>
          </a:prstGeom>
        </p:spPr>
      </p:pic>
      <p:pic>
        <p:nvPicPr>
          <p:cNvPr id="12" name="Picture 11">
            <a:extLst>
              <a:ext uri="{FF2B5EF4-FFF2-40B4-BE49-F238E27FC236}">
                <a16:creationId xmlns:a16="http://schemas.microsoft.com/office/drawing/2014/main" id="{A0C62C99-9E73-4714-835D-B2F8243484B1}"/>
              </a:ext>
            </a:extLst>
          </p:cNvPr>
          <p:cNvPicPr>
            <a:picLocks noChangeAspect="1"/>
          </p:cNvPicPr>
          <p:nvPr/>
        </p:nvPicPr>
        <p:blipFill rotWithShape="1">
          <a:blip r:embed="rId2"/>
          <a:srcRect l="33011" t="79803" r="44186" b="16203"/>
          <a:stretch/>
        </p:blipFill>
        <p:spPr>
          <a:xfrm>
            <a:off x="5644562" y="6253354"/>
            <a:ext cx="1442907" cy="266265"/>
          </a:xfrm>
          <a:prstGeom prst="rect">
            <a:avLst/>
          </a:prstGeom>
        </p:spPr>
      </p:pic>
    </p:spTree>
    <p:extLst>
      <p:ext uri="{BB962C8B-B14F-4D97-AF65-F5344CB8AC3E}">
        <p14:creationId xmlns:p14="http://schemas.microsoft.com/office/powerpoint/2010/main" val="21636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0FD8BF-1882-C4B9-7C0A-3E8FFD2AB8D4}"/>
              </a:ext>
            </a:extLst>
          </p:cNvPr>
          <p:cNvSpPr txBox="1"/>
          <p:nvPr/>
        </p:nvSpPr>
        <p:spPr>
          <a:xfrm>
            <a:off x="1635881" y="429463"/>
            <a:ext cx="9510292" cy="2062103"/>
          </a:xfrm>
          <a:prstGeom prst="rect">
            <a:avLst/>
          </a:prstGeom>
          <a:noFill/>
          <a:ln w="28575">
            <a:solidFill>
              <a:schemeClr val="tx1"/>
            </a:solidFill>
          </a:ln>
        </p:spPr>
        <p:txBody>
          <a:bodyPr wrap="square" rtlCol="0">
            <a:spAutoFit/>
          </a:bodyPr>
          <a:lstStyle/>
          <a:p>
            <a:pPr algn="l"/>
            <a:r>
              <a:rPr lang="en-US" sz="2400" b="1" dirty="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Organizational (</a:t>
            </a:r>
            <a:r>
              <a:rPr lang="en-US" sz="3200" b="1" i="0" u="none" strike="noStrike" baseline="0" dirty="0">
                <a:solidFill>
                  <a:srgbClr val="000000"/>
                </a:solidFill>
                <a:latin typeface="Arial" panose="020B0604020202020204" pitchFamily="34" charset="0"/>
                <a:cs typeface="Arial" panose="020B0604020202020204" pitchFamily="34" charset="0"/>
              </a:rPr>
              <a:t>Macro) Ergonomics</a:t>
            </a:r>
          </a:p>
          <a:p>
            <a:pPr algn="l"/>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Two Major Precepts:                </a:t>
            </a:r>
            <a:endParaRPr lang="en-US" sz="2400" i="0" u="none" strike="noStrike" baseline="0" dirty="0">
              <a:solidFill>
                <a:srgbClr val="000000"/>
              </a:solidFill>
              <a:latin typeface="Arial" panose="020B0604020202020204" pitchFamily="34" charset="0"/>
              <a:cs typeface="Arial" panose="020B0604020202020204" pitchFamily="34" charset="0"/>
            </a:endParaRPr>
          </a:p>
          <a:p>
            <a:pPr lvl="1"/>
            <a:r>
              <a:rPr lang="en-US" sz="2400" b="1" i="0" u="none" strike="noStrike" baseline="0" dirty="0">
                <a:solidFill>
                  <a:srgbClr val="000000"/>
                </a:solidFill>
                <a:latin typeface="Arial" panose="020B0604020202020204" pitchFamily="34" charset="0"/>
                <a:cs typeface="Arial" panose="020B0604020202020204" pitchFamily="34" charset="0"/>
              </a:rPr>
              <a:t>	1) “Think big(ger)… Think Systems” </a:t>
            </a:r>
          </a:p>
          <a:p>
            <a:pPr lvl="1"/>
            <a:r>
              <a:rPr lang="en-US" sz="2400" b="1" i="0" u="none" strike="noStrike" baseline="0" dirty="0">
                <a:solidFill>
                  <a:srgbClr val="000000"/>
                </a:solidFill>
                <a:latin typeface="Arial" panose="020B0604020202020204" pitchFamily="34" charset="0"/>
                <a:cs typeface="Arial" panose="020B0604020202020204" pitchFamily="34" charset="0"/>
              </a:rPr>
              <a:t>	2) “Good ergonomics is good economics</a:t>
            </a:r>
            <a:r>
              <a:rPr lang="en-US" sz="2400" b="1" i="0" u="none" strike="noStrike" baseline="30000" dirty="0">
                <a:solidFill>
                  <a:srgbClr val="000000"/>
                </a:solidFill>
                <a:latin typeface="Arial" panose="020B0604020202020204" pitchFamily="34" charset="0"/>
                <a:cs typeface="Arial" panose="020B0604020202020204" pitchFamily="34" charset="0"/>
              </a:rPr>
              <a:t>1</a:t>
            </a:r>
            <a:r>
              <a:rPr lang="en-US" sz="2400" b="1" i="0" u="none" strike="noStrike" baseline="0" dirty="0">
                <a:solidFill>
                  <a:srgbClr val="000000"/>
                </a:solidFill>
                <a:latin typeface="Arial" panose="020B0604020202020204" pitchFamily="34" charset="0"/>
                <a:cs typeface="Arial" panose="020B0604020202020204" pitchFamily="34" charset="0"/>
              </a:rPr>
              <a:t>”</a:t>
            </a:r>
          </a:p>
          <a:p>
            <a:pPr lvl="1"/>
            <a:r>
              <a:rPr lang="en-US" sz="24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(Attributed to Hal W Hendrick: “Father of Macro-Ergonomics”</a:t>
            </a:r>
            <a:r>
              <a:rPr lang="en-US" sz="1200" i="0" u="none" strike="noStrike" baseline="0" dirty="0">
                <a:solidFill>
                  <a:srgbClr val="000000"/>
                </a:solidFill>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7EA9A-E711-7274-671C-9DE4AD1EE5AE}"/>
              </a:ext>
            </a:extLst>
          </p:cNvPr>
          <p:cNvSpPr txBox="1"/>
          <p:nvPr/>
        </p:nvSpPr>
        <p:spPr>
          <a:xfrm>
            <a:off x="1258362" y="5855003"/>
            <a:ext cx="10265329" cy="938719"/>
          </a:xfrm>
          <a:prstGeom prst="rect">
            <a:avLst/>
          </a:prstGeom>
          <a:noFill/>
        </p:spPr>
        <p:txBody>
          <a:bodyPr wrap="square" rtlCol="0">
            <a:spAutoFit/>
          </a:bodyPr>
          <a:lstStyle/>
          <a:p>
            <a:pPr marL="228600" indent="-228600" algn="l">
              <a:buAutoNum type="arabicPeriod"/>
            </a:pPr>
            <a:r>
              <a:rPr lang="en-US" sz="1100" b="0" i="0" u="none" strike="noStrike" baseline="0" dirty="0">
                <a:solidFill>
                  <a:srgbClr val="000000"/>
                </a:solidFill>
                <a:latin typeface="Arial" panose="020B0604020202020204" pitchFamily="34" charset="0"/>
                <a:cs typeface="Arial" panose="020B0604020202020204" pitchFamily="34" charset="0"/>
              </a:rPr>
              <a:t>Holden, R.J., Rivera, A.J. and Carayon, P. (2015) Occupational </a:t>
            </a:r>
            <a:r>
              <a:rPr lang="en-US" sz="1100" b="0" i="0" u="none" strike="noStrike" baseline="0" dirty="0" err="1">
                <a:solidFill>
                  <a:srgbClr val="000000"/>
                </a:solidFill>
                <a:latin typeface="Arial" panose="020B0604020202020204" pitchFamily="34" charset="0"/>
                <a:cs typeface="Arial" panose="020B0604020202020204" pitchFamily="34" charset="0"/>
              </a:rPr>
              <a:t>Macroergonomics</a:t>
            </a:r>
            <a:r>
              <a:rPr lang="en-US" sz="1100" b="0" i="0" u="none" strike="noStrike" baseline="0" dirty="0">
                <a:solidFill>
                  <a:srgbClr val="000000"/>
                </a:solidFill>
                <a:latin typeface="Arial" panose="020B0604020202020204" pitchFamily="34" charset="0"/>
                <a:cs typeface="Arial" panose="020B0604020202020204" pitchFamily="34" charset="0"/>
              </a:rPr>
              <a:t>: Principles, Scope, Value, and Methods. IIE Transactions on Occupational  </a:t>
            </a:r>
          </a:p>
          <a:p>
            <a:pPr algn="l"/>
            <a:r>
              <a:rPr lang="en-US" sz="110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Ergonomics  and Human Factors , 3, 1-8. </a:t>
            </a:r>
            <a:r>
              <a:rPr lang="en-US" sz="1100" b="0" i="0" u="none" strike="noStrike" baseline="0" dirty="0">
                <a:solidFill>
                  <a:srgbClr val="0000FF"/>
                </a:solidFill>
                <a:latin typeface="Arial" panose="020B0604020202020204" pitchFamily="34" charset="0"/>
                <a:cs typeface="Arial" panose="020B0604020202020204" pitchFamily="34" charset="0"/>
                <a:hlinkClick r:id="rId3"/>
              </a:rPr>
              <a:t>https://doi.org/10.1080/21577323.2015.1027638</a:t>
            </a:r>
            <a:endParaRPr lang="en-US" sz="1100" b="0" i="0" u="none" strike="noStrike" baseline="0" dirty="0">
              <a:solidFill>
                <a:srgbClr val="0000FF"/>
              </a:solidFill>
              <a:latin typeface="Arial" panose="020B0604020202020204" pitchFamily="34" charset="0"/>
              <a:cs typeface="Arial" panose="020B0604020202020204" pitchFamily="34" charset="0"/>
            </a:endParaRPr>
          </a:p>
          <a:p>
            <a:r>
              <a:rPr lang="en-US" sz="1100" dirty="0">
                <a:solidFill>
                  <a:srgbClr val="333333"/>
                </a:solidFill>
                <a:effectLst/>
                <a:latin typeface="Arial" panose="020B0604020202020204" pitchFamily="34" charset="0"/>
                <a:cs typeface="Arial" panose="020B0604020202020204" pitchFamily="34" charset="0"/>
              </a:rPr>
              <a:t>2. Hendrick, H. W., &amp; Kleiner, B. M. (Eds.). (2002). </a:t>
            </a:r>
            <a:r>
              <a:rPr lang="en-US" sz="1100" i="1" dirty="0">
                <a:solidFill>
                  <a:srgbClr val="333333"/>
                </a:solidFill>
                <a:effectLst/>
                <a:latin typeface="Arial" panose="020B0604020202020204" pitchFamily="34" charset="0"/>
                <a:cs typeface="Arial" panose="020B0604020202020204" pitchFamily="34" charset="0"/>
              </a:rPr>
              <a:t>Macroergonomics: Theory, methods,</a:t>
            </a:r>
            <a:r>
              <a:rPr lang="en-US" sz="1100" i="1" dirty="0">
                <a:solidFill>
                  <a:srgbClr val="333333"/>
                </a:solidFill>
                <a:latin typeface="Arial" panose="020B0604020202020204" pitchFamily="34" charset="0"/>
                <a:cs typeface="Arial" panose="020B0604020202020204" pitchFamily="34" charset="0"/>
              </a:rPr>
              <a:t> </a:t>
            </a:r>
            <a:r>
              <a:rPr lang="en-US" sz="1100" i="1" dirty="0">
                <a:solidFill>
                  <a:srgbClr val="333333"/>
                </a:solidFill>
                <a:effectLst/>
                <a:latin typeface="Arial" panose="020B0604020202020204" pitchFamily="34" charset="0"/>
                <a:cs typeface="Arial" panose="020B0604020202020204" pitchFamily="34" charset="0"/>
              </a:rPr>
              <a:t>and applications.</a:t>
            </a:r>
            <a:r>
              <a:rPr lang="en-US" sz="1100" dirty="0">
                <a:solidFill>
                  <a:srgbClr val="333333"/>
                </a:solidFill>
                <a:effectLst/>
                <a:latin typeface="Arial" panose="020B0604020202020204" pitchFamily="34" charset="0"/>
                <a:cs typeface="Arial" panose="020B0604020202020204" pitchFamily="34" charset="0"/>
              </a:rPr>
              <a:t> Lawrence Erlbaum Associates</a:t>
            </a:r>
            <a:r>
              <a:rPr lang="en-US" sz="1100" dirty="0">
                <a:solidFill>
                  <a:srgbClr val="333333"/>
                </a:solidFill>
                <a:latin typeface="Arial" panose="020B0604020202020204" pitchFamily="34" charset="0"/>
                <a:cs typeface="Arial" panose="020B0604020202020204" pitchFamily="34" charset="0"/>
              </a:rPr>
              <a:t>   </a:t>
            </a:r>
          </a:p>
          <a:p>
            <a:r>
              <a:rPr lang="en-US" sz="1100" dirty="0">
                <a:solidFill>
                  <a:srgbClr val="333333"/>
                </a:solidFill>
                <a:latin typeface="Arial" panose="020B0604020202020204" pitchFamily="34" charset="0"/>
                <a:cs typeface="Arial" panose="020B0604020202020204" pitchFamily="34" charset="0"/>
              </a:rPr>
              <a:t>      	Publishers.</a:t>
            </a:r>
            <a:r>
              <a:rPr lang="en-US" sz="1100" dirty="0">
                <a:solidFill>
                  <a:srgbClr val="333333"/>
                </a:solidFill>
                <a:effectLst/>
                <a:latin typeface="Arial" panose="020B0604020202020204" pitchFamily="34" charset="0"/>
                <a:cs typeface="Arial" panose="020B0604020202020204" pitchFamily="34" charset="0"/>
              </a:rPr>
              <a:t> </a:t>
            </a:r>
            <a:r>
              <a:rPr lang="en-US" sz="1100" u="none" strike="noStrike" dirty="0">
                <a:solidFill>
                  <a:srgbClr val="2C72B7"/>
                </a:solidFill>
                <a:effectLst/>
                <a:latin typeface="Arial" panose="020B0604020202020204" pitchFamily="34" charset="0"/>
                <a:cs typeface="Arial" panose="020B0604020202020204" pitchFamily="34" charset="0"/>
                <a:hlinkClick r:id="rId4"/>
              </a:rPr>
              <a:t>https://doi.org/10.1201/b12477</a:t>
            </a:r>
            <a:endParaRPr lang="en-US" sz="1100" u="none" strike="noStrike" dirty="0">
              <a:solidFill>
                <a:srgbClr val="2C72B7"/>
              </a:solidFill>
              <a:effectLst/>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Hendrick HW.(2003). Determining the cost-benefit of ergonomics projects and factors that lead to their success. Applied Ergonomics, 34, 419-427.</a:t>
            </a:r>
          </a:p>
        </p:txBody>
      </p:sp>
      <p:sp>
        <p:nvSpPr>
          <p:cNvPr id="7" name="TextBox 6">
            <a:extLst>
              <a:ext uri="{FF2B5EF4-FFF2-40B4-BE49-F238E27FC236}">
                <a16:creationId xmlns:a16="http://schemas.microsoft.com/office/drawing/2014/main" id="{874792E8-6557-81B0-EB8F-126F79AAF94F}"/>
              </a:ext>
            </a:extLst>
          </p:cNvPr>
          <p:cNvSpPr txBox="1"/>
          <p:nvPr/>
        </p:nvSpPr>
        <p:spPr>
          <a:xfrm>
            <a:off x="1635881" y="3212602"/>
            <a:ext cx="10466637" cy="1200329"/>
          </a:xfrm>
          <a:prstGeom prst="rect">
            <a:avLst/>
          </a:prstGeom>
          <a:noFill/>
        </p:spPr>
        <p:txBody>
          <a:bodyPr wrap="square" rtlCol="0">
            <a:spAutoFit/>
          </a:bodyPr>
          <a:lstStyle/>
          <a:p>
            <a:pPr marL="285750" indent="-285750">
              <a:buFont typeface="Arial" panose="020B0604020202020204" pitchFamily="34" charset="0"/>
              <a:buChar char="•"/>
            </a:pPr>
            <a:r>
              <a:rPr lang="en-US" b="1" i="0" dirty="0">
                <a:solidFill>
                  <a:srgbClr val="333333"/>
                </a:solidFill>
                <a:effectLst/>
                <a:latin typeface="Arial" panose="020B0604020202020204" pitchFamily="34" charset="0"/>
                <a:cs typeface="Arial" panose="020B0604020202020204" pitchFamily="34" charset="0"/>
              </a:rPr>
              <a:t>Macroergonomics : Structure and processes </a:t>
            </a:r>
            <a:r>
              <a:rPr lang="en-US" b="0" i="0" dirty="0">
                <a:solidFill>
                  <a:srgbClr val="333333"/>
                </a:solidFill>
                <a:effectLst/>
                <a:latin typeface="Arial" panose="020B0604020202020204" pitchFamily="34" charset="0"/>
                <a:cs typeface="Arial" panose="020B0604020202020204" pitchFamily="34" charset="0"/>
              </a:rPr>
              <a:t>of the </a:t>
            </a:r>
            <a:r>
              <a:rPr lang="en-US" b="0" i="1" u="sng" dirty="0">
                <a:solidFill>
                  <a:srgbClr val="333333"/>
                </a:solidFill>
                <a:effectLst/>
                <a:latin typeface="Arial" panose="020B0604020202020204" pitchFamily="34" charset="0"/>
                <a:cs typeface="Arial" panose="020B0604020202020204" pitchFamily="34" charset="0"/>
              </a:rPr>
              <a:t>overall work system</a:t>
            </a:r>
            <a:r>
              <a:rPr lang="en-US" b="0" i="1" dirty="0">
                <a:solidFill>
                  <a:srgbClr val="333333"/>
                </a:solidFill>
                <a:effectLst/>
                <a:latin typeface="Arial" panose="020B0604020202020204" pitchFamily="34" charset="0"/>
                <a:cs typeface="Arial" panose="020B0604020202020204" pitchFamily="34" charset="0"/>
              </a:rPr>
              <a:t>. </a:t>
            </a:r>
          </a:p>
          <a:p>
            <a:pPr lvl="1"/>
            <a:r>
              <a:rPr lang="en-US" b="0" i="1" dirty="0">
                <a:solidFill>
                  <a:srgbClr val="333333"/>
                </a:solidFill>
                <a:effectLst/>
                <a:latin typeface="Arial" panose="020B0604020202020204" pitchFamily="34" charset="0"/>
                <a:cs typeface="Arial" panose="020B0604020202020204" pitchFamily="34" charset="0"/>
              </a:rPr>
              <a:t> 	</a:t>
            </a:r>
            <a:r>
              <a:rPr lang="en-US" b="0" dirty="0">
                <a:solidFill>
                  <a:srgbClr val="333333"/>
                </a:solidFill>
                <a:effectLst/>
                <a:latin typeface="Arial" panose="020B0604020202020204" pitchFamily="34" charset="0"/>
                <a:cs typeface="Arial" panose="020B0604020202020204" pitchFamily="34" charset="0"/>
              </a:rPr>
              <a:t>H</a:t>
            </a:r>
            <a:r>
              <a:rPr lang="en-US" b="0" i="0" dirty="0">
                <a:solidFill>
                  <a:srgbClr val="333333"/>
                </a:solidFill>
                <a:effectLst/>
                <a:latin typeface="Arial" panose="020B0604020202020204" pitchFamily="34" charset="0"/>
                <a:cs typeface="Arial" panose="020B0604020202020204" pitchFamily="34" charset="0"/>
              </a:rPr>
              <a:t>ow to modify them to be more effective.</a:t>
            </a:r>
          </a:p>
          <a:p>
            <a:pPr marL="285750" indent="-285750">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Jobs and human-machine interfaces </a:t>
            </a:r>
            <a:r>
              <a:rPr lang="en-US" b="1" i="0" dirty="0">
                <a:solidFill>
                  <a:srgbClr val="333333"/>
                </a:solidFill>
                <a:effectLst/>
                <a:latin typeface="Arial" panose="020B0604020202020204" pitchFamily="34" charset="0"/>
                <a:cs typeface="Arial" panose="020B0604020202020204" pitchFamily="34" charset="0"/>
              </a:rPr>
              <a:t>are compatible with the work system's design</a:t>
            </a:r>
            <a:r>
              <a:rPr lang="en-US" b="0" i="0" baseline="30000" dirty="0">
                <a:solidFill>
                  <a:srgbClr val="333333"/>
                </a:solidFill>
                <a:effectLst/>
                <a:latin typeface="Arial" panose="020B0604020202020204" pitchFamily="34" charset="0"/>
                <a:cs typeface="Arial" panose="020B0604020202020204" pitchFamily="34" charset="0"/>
              </a:rPr>
              <a:t>2  </a:t>
            </a:r>
          </a:p>
          <a:p>
            <a:r>
              <a:rPr lang="en-US" baseline="30000" dirty="0">
                <a:solidFill>
                  <a:srgbClr val="333333"/>
                </a:solidFill>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a:t>
            </a:r>
            <a:r>
              <a:rPr lang="en-US" dirty="0">
                <a:solidFill>
                  <a:srgbClr val="333333"/>
                </a:solidFill>
                <a:latin typeface="Arial" panose="020B0604020202020204" pitchFamily="34" charset="0"/>
                <a:cs typeface="Arial" panose="020B0604020202020204" pitchFamily="34" charset="0"/>
              </a:rPr>
              <a:t>human/ work system interface).</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464799-DF07-C822-8069-4C43481A6B90}"/>
              </a:ext>
            </a:extLst>
          </p:cNvPr>
          <p:cNvSpPr txBox="1"/>
          <p:nvPr/>
        </p:nvSpPr>
        <p:spPr>
          <a:xfrm>
            <a:off x="1635881" y="4547455"/>
            <a:ext cx="1126052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Workplaces designed with HFE principles</a:t>
            </a:r>
            <a:r>
              <a:rPr lang="en-US" dirty="0">
                <a:latin typeface="Arial" panose="020B0604020202020204" pitchFamily="34" charset="0"/>
                <a:cs typeface="Arial" panose="020B0604020202020204" pitchFamily="34" charset="0"/>
              </a:rPr>
              <a:t>: Better performance and economic results.</a:t>
            </a:r>
          </a:p>
          <a:p>
            <a:r>
              <a:rPr lang="en-US" dirty="0">
                <a:latin typeface="Arial" panose="020B0604020202020204" pitchFamily="34" charset="0"/>
                <a:cs typeface="Arial" panose="020B0604020202020204" pitchFamily="34" charset="0"/>
              </a:rPr>
              <a:t>	                                                                “Simply and unquestionably good business</a:t>
            </a:r>
            <a:r>
              <a:rPr lang="en-US" dirty="0"/>
              <a:t>”</a:t>
            </a:r>
            <a:r>
              <a:rPr lang="en-US" baseline="30000" dirty="0"/>
              <a:t>3</a:t>
            </a:r>
            <a:r>
              <a:rPr lang="en-US" dirty="0"/>
              <a:t> .</a:t>
            </a:r>
          </a:p>
        </p:txBody>
      </p:sp>
    </p:spTree>
    <p:extLst>
      <p:ext uri="{BB962C8B-B14F-4D97-AF65-F5344CB8AC3E}">
        <p14:creationId xmlns:p14="http://schemas.microsoft.com/office/powerpoint/2010/main" val="28547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4753" y="0"/>
            <a:ext cx="12053795" cy="1325563"/>
          </a:xfrm>
        </p:spPr>
        <p:txBody>
          <a:bodyPr/>
          <a:lstStyle/>
          <a:p>
            <a:r>
              <a:rPr lang="en-US" dirty="0"/>
              <a:t>  </a:t>
            </a:r>
            <a:r>
              <a:rPr lang="en-US" b="1" dirty="0"/>
              <a:t>Reasons for Invisibility of Human Factor Effects</a:t>
            </a:r>
          </a:p>
        </p:txBody>
      </p:sp>
      <p:pic>
        <p:nvPicPr>
          <p:cNvPr id="2" name="Picture 1"/>
          <p:cNvPicPr>
            <a:picLocks noChangeAspect="1"/>
          </p:cNvPicPr>
          <p:nvPr/>
        </p:nvPicPr>
        <p:blipFill rotWithShape="1">
          <a:blip r:embed="rId2"/>
          <a:srcRect t="13817" r="91882"/>
          <a:stretch/>
        </p:blipFill>
        <p:spPr>
          <a:xfrm>
            <a:off x="719321" y="952759"/>
            <a:ext cx="986054" cy="932114"/>
          </a:xfrm>
          <a:prstGeom prst="rect">
            <a:avLst/>
          </a:prstGeom>
        </p:spPr>
      </p:pic>
      <p:pic>
        <p:nvPicPr>
          <p:cNvPr id="18" name="Picture 17"/>
          <p:cNvPicPr>
            <a:picLocks noChangeAspect="1"/>
          </p:cNvPicPr>
          <p:nvPr/>
        </p:nvPicPr>
        <p:blipFill rotWithShape="1">
          <a:blip r:embed="rId3"/>
          <a:srcRect l="872" t="2737" r="92580" b="62751"/>
          <a:stretch/>
        </p:blipFill>
        <p:spPr>
          <a:xfrm>
            <a:off x="744753" y="2852281"/>
            <a:ext cx="778607" cy="761219"/>
          </a:xfrm>
          <a:prstGeom prst="rect">
            <a:avLst/>
          </a:prstGeom>
        </p:spPr>
      </p:pic>
      <p:pic>
        <p:nvPicPr>
          <p:cNvPr id="19" name="Picture 18"/>
          <p:cNvPicPr>
            <a:picLocks noChangeAspect="1"/>
          </p:cNvPicPr>
          <p:nvPr/>
        </p:nvPicPr>
        <p:blipFill rotWithShape="1">
          <a:blip r:embed="rId4"/>
          <a:srcRect t="4874" r="92564"/>
          <a:stretch/>
        </p:blipFill>
        <p:spPr>
          <a:xfrm>
            <a:off x="572639" y="3963926"/>
            <a:ext cx="981070" cy="835985"/>
          </a:xfrm>
          <a:prstGeom prst="rect">
            <a:avLst/>
          </a:prstGeom>
        </p:spPr>
      </p:pic>
      <p:pic>
        <p:nvPicPr>
          <p:cNvPr id="20" name="Picture 19"/>
          <p:cNvPicPr>
            <a:picLocks noChangeAspect="1"/>
          </p:cNvPicPr>
          <p:nvPr/>
        </p:nvPicPr>
        <p:blipFill rotWithShape="1">
          <a:blip r:embed="rId5"/>
          <a:srcRect t="4872" r="92996" b="76336"/>
          <a:stretch/>
        </p:blipFill>
        <p:spPr>
          <a:xfrm>
            <a:off x="580754" y="4930629"/>
            <a:ext cx="1132736" cy="508003"/>
          </a:xfrm>
          <a:prstGeom prst="rect">
            <a:avLst/>
          </a:prstGeom>
        </p:spPr>
      </p:pic>
      <p:sp>
        <p:nvSpPr>
          <p:cNvPr id="4" name="TextBox 3"/>
          <p:cNvSpPr txBox="1"/>
          <p:nvPr/>
        </p:nvSpPr>
        <p:spPr>
          <a:xfrm>
            <a:off x="1820322" y="1371540"/>
            <a:ext cx="9609646" cy="400110"/>
          </a:xfrm>
          <a:prstGeom prst="rect">
            <a:avLst/>
          </a:prstGeom>
          <a:noFill/>
        </p:spPr>
        <p:txBody>
          <a:bodyPr wrap="square" rtlCol="0">
            <a:spAutoFit/>
          </a:bodyPr>
          <a:lstStyle/>
          <a:p>
            <a:r>
              <a:rPr lang="en-US" sz="2000" b="1" dirty="0"/>
              <a:t>Non familiarity </a:t>
            </a:r>
            <a:r>
              <a:rPr lang="en-US" sz="2000" dirty="0"/>
              <a:t>with terms and concepts of Human Factors/ Ergonomics </a:t>
            </a:r>
          </a:p>
        </p:txBody>
      </p:sp>
      <p:sp>
        <p:nvSpPr>
          <p:cNvPr id="7" name="TextBox 6"/>
          <p:cNvSpPr txBox="1"/>
          <p:nvPr/>
        </p:nvSpPr>
        <p:spPr>
          <a:xfrm>
            <a:off x="1849315" y="1995128"/>
            <a:ext cx="9355016" cy="400110"/>
          </a:xfrm>
          <a:prstGeom prst="rect">
            <a:avLst/>
          </a:prstGeom>
          <a:noFill/>
        </p:spPr>
        <p:txBody>
          <a:bodyPr wrap="square" rtlCol="0">
            <a:spAutoFit/>
          </a:bodyPr>
          <a:lstStyle/>
          <a:p>
            <a:r>
              <a:rPr lang="en-US" sz="2000" b="1" dirty="0"/>
              <a:t>Authority effect-  </a:t>
            </a:r>
            <a:r>
              <a:rPr lang="en-US" sz="2000" dirty="0"/>
              <a:t>We do what national state or industry authorities tell us to do.</a:t>
            </a:r>
          </a:p>
        </p:txBody>
      </p:sp>
      <p:sp>
        <p:nvSpPr>
          <p:cNvPr id="10" name="TextBox 9"/>
          <p:cNvSpPr txBox="1"/>
          <p:nvPr/>
        </p:nvSpPr>
        <p:spPr>
          <a:xfrm>
            <a:off x="1820322" y="2657909"/>
            <a:ext cx="9667630" cy="1600438"/>
          </a:xfrm>
          <a:prstGeom prst="rect">
            <a:avLst/>
          </a:prstGeom>
          <a:noFill/>
        </p:spPr>
        <p:txBody>
          <a:bodyPr wrap="square" rtlCol="0">
            <a:spAutoFit/>
          </a:bodyPr>
          <a:lstStyle/>
          <a:p>
            <a:r>
              <a:rPr lang="en-US" sz="2000" b="1" dirty="0"/>
              <a:t>Financial measures frequently change</a:t>
            </a:r>
          </a:p>
          <a:p>
            <a:pPr marL="285750" indent="-285750">
              <a:buFont typeface="Arial" panose="020B0604020202020204" pitchFamily="34" charset="0"/>
              <a:buChar char="•"/>
            </a:pPr>
            <a:r>
              <a:rPr lang="en-US" sz="2000" dirty="0"/>
              <a:t>Surge of metrics and mandatories</a:t>
            </a:r>
          </a:p>
          <a:p>
            <a:pPr marL="285750" indent="-285750">
              <a:buFont typeface="Arial" panose="020B0604020202020204" pitchFamily="34" charset="0"/>
              <a:buChar char="•"/>
            </a:pPr>
            <a:r>
              <a:rPr lang="en-US" sz="2000" dirty="0"/>
              <a:t>“Pay for Performance”- requires “quality”, “value” or “safety” measures.</a:t>
            </a:r>
          </a:p>
          <a:p>
            <a:pPr marL="285750" indent="-285750">
              <a:buFont typeface="Arial" panose="020B0604020202020204" pitchFamily="34" charset="0"/>
              <a:buChar char="•"/>
            </a:pPr>
            <a:r>
              <a:rPr lang="en-US" sz="2000" dirty="0"/>
              <a:t>Consumes leadership attention</a:t>
            </a:r>
          </a:p>
          <a:p>
            <a:endParaRPr lang="en-US" dirty="0"/>
          </a:p>
        </p:txBody>
      </p:sp>
      <p:sp>
        <p:nvSpPr>
          <p:cNvPr id="11" name="TextBox 10"/>
          <p:cNvSpPr txBox="1"/>
          <p:nvPr/>
        </p:nvSpPr>
        <p:spPr>
          <a:xfrm>
            <a:off x="1820322" y="4258347"/>
            <a:ext cx="9468106" cy="400110"/>
          </a:xfrm>
          <a:prstGeom prst="rect">
            <a:avLst/>
          </a:prstGeom>
          <a:noFill/>
        </p:spPr>
        <p:txBody>
          <a:bodyPr wrap="square" rtlCol="0">
            <a:spAutoFit/>
          </a:bodyPr>
          <a:lstStyle/>
          <a:p>
            <a:r>
              <a:rPr lang="en-US" sz="2000" b="1" dirty="0"/>
              <a:t>Costs silos</a:t>
            </a:r>
            <a:r>
              <a:rPr lang="en-US" sz="2000" dirty="0"/>
              <a:t>—obscures how costs relate to each other</a:t>
            </a:r>
          </a:p>
        </p:txBody>
      </p:sp>
      <p:sp>
        <p:nvSpPr>
          <p:cNvPr id="12" name="TextBox 11"/>
          <p:cNvSpPr txBox="1"/>
          <p:nvPr/>
        </p:nvSpPr>
        <p:spPr>
          <a:xfrm>
            <a:off x="1713490" y="4930629"/>
            <a:ext cx="9823309" cy="1631216"/>
          </a:xfrm>
          <a:prstGeom prst="rect">
            <a:avLst/>
          </a:prstGeom>
          <a:noFill/>
        </p:spPr>
        <p:txBody>
          <a:bodyPr wrap="square" rtlCol="0">
            <a:spAutoFit/>
          </a:bodyPr>
          <a:lstStyle/>
          <a:p>
            <a:r>
              <a:rPr lang="en-US" sz="2000" b="1" dirty="0"/>
              <a:t>Halo bias-</a:t>
            </a:r>
          </a:p>
          <a:p>
            <a:pPr marL="285750" indent="-285750">
              <a:buFont typeface="Arial" panose="020B0604020202020204" pitchFamily="34" charset="0"/>
              <a:buChar char="•"/>
            </a:pPr>
            <a:r>
              <a:rPr lang="en-US" sz="2000" dirty="0"/>
              <a:t>Assigning the term “quality” or “patient safety” to a process may reduce questioning the  	science behind it.</a:t>
            </a:r>
          </a:p>
          <a:p>
            <a:pPr marL="285750" indent="-285750">
              <a:buFont typeface="Arial" panose="020B0604020202020204" pitchFamily="34" charset="0"/>
              <a:buChar char="•"/>
            </a:pPr>
            <a:r>
              <a:rPr lang="en-US" sz="2000" dirty="0"/>
              <a:t>Assumption: Must be good since termed “quality” or “safety” metrics</a:t>
            </a:r>
          </a:p>
          <a:p>
            <a:pPr marL="285750" indent="-285750">
              <a:buFont typeface="Arial" panose="020B0604020202020204" pitchFamily="34" charset="0"/>
              <a:buChar char="•"/>
            </a:pPr>
            <a:r>
              <a:rPr lang="en-US" sz="2000" dirty="0"/>
              <a:t>Logic becomes circular and self-perpetuating- despite accumulated total harm.</a:t>
            </a:r>
          </a:p>
        </p:txBody>
      </p:sp>
      <p:pic>
        <p:nvPicPr>
          <p:cNvPr id="13" name="Picture 12"/>
          <p:cNvPicPr>
            <a:picLocks noChangeAspect="1"/>
          </p:cNvPicPr>
          <p:nvPr/>
        </p:nvPicPr>
        <p:blipFill rotWithShape="1">
          <a:blip r:embed="rId6"/>
          <a:srcRect l="45789" t="8825" r="7332" b="6206"/>
          <a:stretch/>
        </p:blipFill>
        <p:spPr>
          <a:xfrm>
            <a:off x="652719" y="1890951"/>
            <a:ext cx="962674" cy="774441"/>
          </a:xfrm>
          <a:prstGeom prst="rect">
            <a:avLst/>
          </a:prstGeom>
          <a:ln>
            <a:solidFill>
              <a:schemeClr val="bg1"/>
            </a:solidFill>
          </a:ln>
        </p:spPr>
      </p:pic>
    </p:spTree>
    <p:extLst>
      <p:ext uri="{BB962C8B-B14F-4D97-AF65-F5344CB8AC3E}">
        <p14:creationId xmlns:p14="http://schemas.microsoft.com/office/powerpoint/2010/main" val="26804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59"/>
          <a:stretch/>
        </p:blipFill>
        <p:spPr>
          <a:xfrm>
            <a:off x="2219982" y="1843487"/>
            <a:ext cx="7772400" cy="2895600"/>
          </a:xfrm>
          <a:prstGeom prst="rect">
            <a:avLst/>
          </a:prstGeom>
        </p:spPr>
      </p:pic>
      <p:pic>
        <p:nvPicPr>
          <p:cNvPr id="6" name="Picture 5"/>
          <p:cNvPicPr>
            <a:picLocks noChangeAspect="1"/>
          </p:cNvPicPr>
          <p:nvPr/>
        </p:nvPicPr>
        <p:blipFill>
          <a:blip r:embed="rId3"/>
          <a:stretch>
            <a:fillRect/>
          </a:stretch>
        </p:blipFill>
        <p:spPr>
          <a:xfrm>
            <a:off x="1518835" y="5434097"/>
            <a:ext cx="9876596" cy="1394112"/>
          </a:xfrm>
          <a:prstGeom prst="rect">
            <a:avLst/>
          </a:prstGeom>
        </p:spPr>
      </p:pic>
      <p:pic>
        <p:nvPicPr>
          <p:cNvPr id="7" name="Picture 6"/>
          <p:cNvPicPr>
            <a:picLocks noChangeAspect="1"/>
          </p:cNvPicPr>
          <p:nvPr/>
        </p:nvPicPr>
        <p:blipFill>
          <a:blip r:embed="rId4"/>
          <a:stretch>
            <a:fillRect/>
          </a:stretch>
        </p:blipFill>
        <p:spPr>
          <a:xfrm>
            <a:off x="1746206" y="1456616"/>
            <a:ext cx="8839200" cy="448384"/>
          </a:xfrm>
          <a:prstGeom prst="rect">
            <a:avLst/>
          </a:prstGeom>
        </p:spPr>
      </p:pic>
      <p:sp>
        <p:nvSpPr>
          <p:cNvPr id="8" name="Rectangle 7">
            <a:extLst>
              <a:ext uri="{FF2B5EF4-FFF2-40B4-BE49-F238E27FC236}">
                <a16:creationId xmlns:a16="http://schemas.microsoft.com/office/drawing/2014/main" id="{F7F65DC3-5B5B-4E4F-931A-CF144622846B}"/>
              </a:ext>
            </a:extLst>
          </p:cNvPr>
          <p:cNvSpPr/>
          <p:nvPr/>
        </p:nvSpPr>
        <p:spPr>
          <a:xfrm>
            <a:off x="1844746" y="430954"/>
            <a:ext cx="8676596" cy="5143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National, State, Local, and Industry [External]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Requirements</a:t>
            </a:r>
          </a:p>
        </p:txBody>
      </p:sp>
      <p:sp>
        <p:nvSpPr>
          <p:cNvPr id="18" name="TextBox 17"/>
          <p:cNvSpPr txBox="1"/>
          <p:nvPr/>
        </p:nvSpPr>
        <p:spPr>
          <a:xfrm>
            <a:off x="3429001" y="1154668"/>
            <a:ext cx="6056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Basic Knowledge about Burnout and Cognitive Load</a:t>
            </a:r>
          </a:p>
        </p:txBody>
      </p:sp>
      <p:cxnSp>
        <p:nvCxnSpPr>
          <p:cNvPr id="5" name="Straight Arrow Connector 4"/>
          <p:cNvCxnSpPr/>
          <p:nvPr/>
        </p:nvCxnSpPr>
        <p:spPr>
          <a:xfrm flipH="1">
            <a:off x="2997642" y="892015"/>
            <a:ext cx="7952" cy="238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970047" y="910824"/>
            <a:ext cx="7952" cy="238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263034" y="903101"/>
            <a:ext cx="7952" cy="238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235439" y="892015"/>
            <a:ext cx="7952" cy="238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5"/>
          <a:srcRect t="25720" b="-1"/>
          <a:stretch/>
        </p:blipFill>
        <p:spPr>
          <a:xfrm>
            <a:off x="2219982" y="2594026"/>
            <a:ext cx="7926124" cy="2180404"/>
          </a:xfrm>
          <a:prstGeom prst="rect">
            <a:avLst/>
          </a:prstGeom>
        </p:spPr>
      </p:pic>
      <p:pic>
        <p:nvPicPr>
          <p:cNvPr id="14" name="Picture 13"/>
          <p:cNvPicPr>
            <a:picLocks noChangeAspect="1"/>
          </p:cNvPicPr>
          <p:nvPr/>
        </p:nvPicPr>
        <p:blipFill rotWithShape="1">
          <a:blip r:embed="rId6"/>
          <a:srcRect t="14917" b="7901"/>
          <a:stretch/>
        </p:blipFill>
        <p:spPr>
          <a:xfrm>
            <a:off x="1139299" y="3277987"/>
            <a:ext cx="10053013" cy="998439"/>
          </a:xfrm>
          <a:prstGeom prst="rect">
            <a:avLst/>
          </a:prstGeom>
        </p:spPr>
      </p:pic>
      <p:sp>
        <p:nvSpPr>
          <p:cNvPr id="17" name="Rectangle 16"/>
          <p:cNvSpPr/>
          <p:nvPr/>
        </p:nvSpPr>
        <p:spPr>
          <a:xfrm>
            <a:off x="890546" y="1226794"/>
            <a:ext cx="10702456" cy="3257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rotWithShape="1">
          <a:blip r:embed="rId7"/>
          <a:srcRect t="10377"/>
          <a:stretch/>
        </p:blipFill>
        <p:spPr>
          <a:xfrm>
            <a:off x="198783" y="4718712"/>
            <a:ext cx="10751375" cy="702358"/>
          </a:xfrm>
          <a:prstGeom prst="rect">
            <a:avLst/>
          </a:prstGeom>
        </p:spPr>
      </p:pic>
      <p:sp>
        <p:nvSpPr>
          <p:cNvPr id="9" name="TextBox 8"/>
          <p:cNvSpPr txBox="1"/>
          <p:nvPr/>
        </p:nvSpPr>
        <p:spPr>
          <a:xfrm>
            <a:off x="198783" y="4699188"/>
            <a:ext cx="11750636"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More brain power and energy to take better, more effective care of patients. Improved work satisfaction.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Being helped with compliance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M</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essage that leadership cares about their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Rectangle 2"/>
          <p:cNvSpPr/>
          <p:nvPr/>
        </p:nvSpPr>
        <p:spPr>
          <a:xfrm>
            <a:off x="3005594" y="1594338"/>
            <a:ext cx="1097483" cy="24914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8323963" y="1594338"/>
            <a:ext cx="1668419" cy="24914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8FBFC4C-4A5E-1340-793C-F3F057EB2CDC}"/>
              </a:ext>
            </a:extLst>
          </p:cNvPr>
          <p:cNvSpPr txBox="1"/>
          <p:nvPr/>
        </p:nvSpPr>
        <p:spPr>
          <a:xfrm>
            <a:off x="2656908" y="-9036"/>
            <a:ext cx="7335474" cy="400110"/>
          </a:xfrm>
          <a:prstGeom prst="rect">
            <a:avLst/>
          </a:prstGeom>
          <a:noFill/>
        </p:spPr>
        <p:txBody>
          <a:bodyPr wrap="square" rtlCol="0">
            <a:spAutoFit/>
          </a:bodyPr>
          <a:lstStyle/>
          <a:p>
            <a:r>
              <a:rPr lang="en-US" sz="2000" b="1" dirty="0"/>
              <a:t>Application Illustration of HFE Used By Hospital Leadership</a:t>
            </a:r>
          </a:p>
        </p:txBody>
      </p:sp>
    </p:spTree>
    <p:extLst>
      <p:ext uri="{BB962C8B-B14F-4D97-AF65-F5344CB8AC3E}">
        <p14:creationId xmlns:p14="http://schemas.microsoft.com/office/powerpoint/2010/main" val="34282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616F2F8-AF55-43B8-9187-BF81A40CD66B}"/>
              </a:ext>
            </a:extLst>
          </p:cNvPr>
          <p:cNvSpPr/>
          <p:nvPr/>
        </p:nvSpPr>
        <p:spPr>
          <a:xfrm>
            <a:off x="9435553" y="1432830"/>
            <a:ext cx="2593365" cy="3752596"/>
          </a:xfrm>
          <a:prstGeom prst="rect">
            <a:avLst/>
          </a:prstGeom>
          <a:solidFill>
            <a:srgbClr val="FF0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C26378-7A54-4792-8A93-60B620EE292B}"/>
              </a:ext>
            </a:extLst>
          </p:cNvPr>
          <p:cNvSpPr>
            <a:spLocks noGrp="1"/>
          </p:cNvSpPr>
          <p:nvPr>
            <p:ph type="title"/>
          </p:nvPr>
        </p:nvSpPr>
        <p:spPr>
          <a:xfrm>
            <a:off x="2105238" y="-386755"/>
            <a:ext cx="7346314" cy="1325563"/>
          </a:xfrm>
        </p:spPr>
        <p:txBody>
          <a:bodyPr/>
          <a:lstStyle/>
          <a:p>
            <a:r>
              <a:rPr lang="en-US" b="1" dirty="0"/>
              <a:t>      </a:t>
            </a:r>
            <a:r>
              <a:rPr lang="en-US" sz="3200" b="1" dirty="0"/>
              <a:t>Individual Task-Specific Cognitive Load</a:t>
            </a:r>
          </a:p>
        </p:txBody>
      </p:sp>
      <p:sp>
        <p:nvSpPr>
          <p:cNvPr id="11" name="Rectangle: Rounded Corners 10">
            <a:extLst>
              <a:ext uri="{FF2B5EF4-FFF2-40B4-BE49-F238E27FC236}">
                <a16:creationId xmlns:a16="http://schemas.microsoft.com/office/drawing/2014/main" id="{D04DF11B-5325-43DC-AA10-8FEEF9572409}"/>
              </a:ext>
            </a:extLst>
          </p:cNvPr>
          <p:cNvSpPr/>
          <p:nvPr/>
        </p:nvSpPr>
        <p:spPr>
          <a:xfrm>
            <a:off x="1252006" y="1596192"/>
            <a:ext cx="1929090" cy="1196446"/>
          </a:xfrm>
          <a:prstGeom prst="roundRect">
            <a:avLst/>
          </a:prstGeom>
          <a:noFill/>
          <a:ln w="28575">
            <a:solidFill>
              <a:srgbClr val="476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Intrinsic Cognitive Load: </a:t>
            </a: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inherent level of cognitive  difficulty; immutable</a:t>
            </a:r>
          </a:p>
        </p:txBody>
      </p:sp>
      <p:cxnSp>
        <p:nvCxnSpPr>
          <p:cNvPr id="13" name="Straight Connector 12">
            <a:extLst>
              <a:ext uri="{FF2B5EF4-FFF2-40B4-BE49-F238E27FC236}">
                <a16:creationId xmlns:a16="http://schemas.microsoft.com/office/drawing/2014/main" id="{0B090B76-0E39-46AB-B0A4-61CAA7599546}"/>
              </a:ext>
            </a:extLst>
          </p:cNvPr>
          <p:cNvCxnSpPr>
            <a:cxnSpLocks/>
          </p:cNvCxnSpPr>
          <p:nvPr/>
        </p:nvCxnSpPr>
        <p:spPr>
          <a:xfrm>
            <a:off x="9451552" y="1432830"/>
            <a:ext cx="0" cy="375259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EBC9D60-8119-4941-834E-0E4A609D9FC7}"/>
              </a:ext>
            </a:extLst>
          </p:cNvPr>
          <p:cNvSpPr/>
          <p:nvPr/>
        </p:nvSpPr>
        <p:spPr>
          <a:xfrm>
            <a:off x="3255297" y="1592349"/>
            <a:ext cx="2107526" cy="1176417"/>
          </a:xfrm>
          <a:prstGeom prst="roundRect">
            <a:avLst/>
          </a:prstGeom>
          <a:noFill/>
          <a:ln w="28575">
            <a:solidFill>
              <a:srgbClr val="476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Germane Cognitive Load: </a:t>
            </a:r>
            <a:r>
              <a:rPr kumimoji="0" lang="en-US" sz="140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Exertion of making mental model into Long Term Memory</a:t>
            </a:r>
          </a:p>
        </p:txBody>
      </p:sp>
      <p:sp>
        <p:nvSpPr>
          <p:cNvPr id="20" name="Rectangle: Rounded Corners 19">
            <a:extLst>
              <a:ext uri="{FF2B5EF4-FFF2-40B4-BE49-F238E27FC236}">
                <a16:creationId xmlns:a16="http://schemas.microsoft.com/office/drawing/2014/main" id="{15ACB505-0841-416E-958A-870ED62E88EE}"/>
              </a:ext>
            </a:extLst>
          </p:cNvPr>
          <p:cNvSpPr/>
          <p:nvPr/>
        </p:nvSpPr>
        <p:spPr>
          <a:xfrm>
            <a:off x="5437024" y="1588508"/>
            <a:ext cx="2460449" cy="109183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Extraneous Cognitive Load: </a:t>
            </a:r>
            <a:r>
              <a:rPr kumimoji="0" lang="en-US" sz="140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a:t>
            </a: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an be removed with better design, appropriate expectations</a:t>
            </a:r>
          </a:p>
        </p:txBody>
      </p:sp>
      <p:sp>
        <p:nvSpPr>
          <p:cNvPr id="21" name="Rectangle 20">
            <a:extLst>
              <a:ext uri="{FF2B5EF4-FFF2-40B4-BE49-F238E27FC236}">
                <a16:creationId xmlns:a16="http://schemas.microsoft.com/office/drawing/2014/main" id="{7BF1E13E-6C1B-432E-98BB-3EF972590A7E}"/>
              </a:ext>
            </a:extLst>
          </p:cNvPr>
          <p:cNvSpPr/>
          <p:nvPr/>
        </p:nvSpPr>
        <p:spPr>
          <a:xfrm>
            <a:off x="7971674" y="1602270"/>
            <a:ext cx="1337506" cy="1028440"/>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Mental Reserves</a:t>
            </a:r>
          </a:p>
        </p:txBody>
      </p:sp>
      <p:sp>
        <p:nvSpPr>
          <p:cNvPr id="25" name="TextBox 24">
            <a:extLst>
              <a:ext uri="{FF2B5EF4-FFF2-40B4-BE49-F238E27FC236}">
                <a16:creationId xmlns:a16="http://schemas.microsoft.com/office/drawing/2014/main" id="{BBFD6784-D9C3-4895-A5BA-B825F57FDCE0}"/>
              </a:ext>
            </a:extLst>
          </p:cNvPr>
          <p:cNvSpPr txBox="1"/>
          <p:nvPr/>
        </p:nvSpPr>
        <p:spPr>
          <a:xfrm>
            <a:off x="121705" y="1660292"/>
            <a:ext cx="88947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Healthy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Load </a:t>
            </a:r>
          </a:p>
        </p:txBody>
      </p:sp>
      <p:sp>
        <p:nvSpPr>
          <p:cNvPr id="3" name="TextBox 2"/>
          <p:cNvSpPr txBox="1"/>
          <p:nvPr/>
        </p:nvSpPr>
        <p:spPr>
          <a:xfrm flipH="1">
            <a:off x="8510179" y="833574"/>
            <a:ext cx="2663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Cognitive capacity</a:t>
            </a:r>
          </a:p>
        </p:txBody>
      </p:sp>
      <p:cxnSp>
        <p:nvCxnSpPr>
          <p:cNvPr id="5" name="Straight Arrow Connector 4"/>
          <p:cNvCxnSpPr/>
          <p:nvPr/>
        </p:nvCxnSpPr>
        <p:spPr>
          <a:xfrm>
            <a:off x="9427555" y="1145422"/>
            <a:ext cx="15998" cy="2571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09845" y="5465787"/>
            <a:ext cx="85274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These Occur In Overload: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Automatic thought-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learned response from stimulus. No differential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Load shedding-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offload information, first low risk, then random shedding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Goal shielding-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 allow new information into brain processing (</a:t>
            </a:r>
            <a:r>
              <a:rPr lang="en-US" sz="1600" dirty="0">
                <a:solidFill>
                  <a:prstClr val="black"/>
                </a:solidFill>
                <a:latin typeface="Calibri" panose="020F0502020204030204"/>
              </a:rPr>
              <a:t>over-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focused</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on achieving goal)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Slide Number Placeholder 5">
            <a:extLst>
              <a:ext uri="{FF2B5EF4-FFF2-40B4-BE49-F238E27FC236}">
                <a16:creationId xmlns:a16="http://schemas.microsoft.com/office/drawing/2014/main" id="{FC28AB2B-8702-4BFD-A876-AB77C1AD8784}"/>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8" name="Group 27"/>
          <p:cNvGrpSpPr/>
          <p:nvPr/>
        </p:nvGrpSpPr>
        <p:grpSpPr>
          <a:xfrm>
            <a:off x="10561794" y="173162"/>
            <a:ext cx="871275" cy="566381"/>
            <a:chOff x="533400" y="1752600"/>
            <a:chExt cx="4800600" cy="2571572"/>
          </a:xfrm>
        </p:grpSpPr>
        <p:pic>
          <p:nvPicPr>
            <p:cNvPr id="29" name="irc_mi" descr="http://betanews.com/wp-content/uploads/2015/03/battery_life.jpg">
              <a:hlinkClick r:id="rId3"/>
            </p:cNvPr>
            <p:cNvPicPr>
              <a:picLocks/>
            </p:cNvPicPr>
            <p:nvPr/>
          </p:nvPicPr>
          <p:blipFill rotWithShape="1">
            <a:blip r:embed="rId4" cstate="print">
              <a:extLst>
                <a:ext uri="{28A0092B-C50C-407E-A947-70E740481C1C}">
                  <a14:useLocalDpi xmlns:a14="http://schemas.microsoft.com/office/drawing/2010/main" val="0"/>
                </a:ext>
              </a:extLst>
            </a:blip>
            <a:srcRect l="76615" t="13084" r="2341" b="12150"/>
            <a:stretch/>
          </p:blipFill>
          <p:spPr bwMode="auto">
            <a:xfrm>
              <a:off x="533400" y="1752600"/>
              <a:ext cx="1427148" cy="2563740"/>
            </a:xfrm>
            <a:prstGeom prst="rect">
              <a:avLst/>
            </a:prstGeom>
            <a:noFill/>
            <a:ln>
              <a:noFill/>
            </a:ln>
          </p:spPr>
        </p:pic>
        <p:pic>
          <p:nvPicPr>
            <p:cNvPr id="30" name="irc_mi" descr="http://betanews.com/wp-content/uploads/2015/03/battery_life.jpg">
              <a:hlinkClick r:id="rId3"/>
            </p:cNvPr>
            <p:cNvPicPr>
              <a:picLocks/>
            </p:cNvPicPr>
            <p:nvPr/>
          </p:nvPicPr>
          <p:blipFill rotWithShape="1">
            <a:blip r:embed="rId5" cstate="print">
              <a:extLst>
                <a:ext uri="{28A0092B-C50C-407E-A947-70E740481C1C}">
                  <a14:useLocalDpi xmlns:a14="http://schemas.microsoft.com/office/drawing/2010/main" val="0"/>
                </a:ext>
              </a:extLst>
            </a:blip>
            <a:srcRect l="20729" t="15610" r="61011" b="15431"/>
            <a:stretch/>
          </p:blipFill>
          <p:spPr bwMode="auto">
            <a:xfrm>
              <a:off x="2496084" y="1828800"/>
              <a:ext cx="1085316" cy="2469735"/>
            </a:xfrm>
            <a:prstGeom prst="rect">
              <a:avLst/>
            </a:prstGeom>
            <a:noFill/>
            <a:ln>
              <a:noFill/>
            </a:ln>
          </p:spPr>
        </p:pic>
        <p:pic>
          <p:nvPicPr>
            <p:cNvPr id="31" name="irc_mi" descr="http://betanews.com/wp-content/uploads/2015/03/battery_life.jpg">
              <a:hlinkClick r:id="rId3"/>
            </p:cNvPr>
            <p:cNvPicPr>
              <a:picLocks/>
            </p:cNvPicPr>
            <p:nvPr/>
          </p:nvPicPr>
          <p:blipFill rotWithShape="1">
            <a:blip r:embed="rId6" cstate="print">
              <a:extLst>
                <a:ext uri="{28A0092B-C50C-407E-A947-70E740481C1C}">
                  <a14:useLocalDpi xmlns:a14="http://schemas.microsoft.com/office/drawing/2010/main" val="0"/>
                </a:ext>
              </a:extLst>
            </a:blip>
            <a:srcRect l="1031" t="14178" r="79415" b="16147"/>
            <a:stretch/>
          </p:blipFill>
          <p:spPr bwMode="auto">
            <a:xfrm>
              <a:off x="4171772" y="1828800"/>
              <a:ext cx="1162228" cy="2495372"/>
            </a:xfrm>
            <a:prstGeom prst="rect">
              <a:avLst/>
            </a:prstGeom>
            <a:noFill/>
            <a:ln>
              <a:noFill/>
            </a:ln>
          </p:spPr>
        </p:pic>
        <p:sp>
          <p:nvSpPr>
            <p:cNvPr id="33" name="Right Arrow 32"/>
            <p:cNvSpPr/>
            <p:nvPr/>
          </p:nvSpPr>
          <p:spPr>
            <a:xfrm>
              <a:off x="1828800" y="283417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EAE9"/>
                </a:solidFill>
                <a:effectLst/>
                <a:uLnTx/>
                <a:uFillTx/>
                <a:latin typeface="Calibri" panose="020F0502020204030204"/>
                <a:ea typeface="+mn-ea"/>
                <a:cs typeface="+mn-cs"/>
              </a:endParaRPr>
            </a:p>
          </p:txBody>
        </p:sp>
        <p:sp>
          <p:nvSpPr>
            <p:cNvPr id="34" name="Right Arrow 33"/>
            <p:cNvSpPr/>
            <p:nvPr/>
          </p:nvSpPr>
          <p:spPr>
            <a:xfrm>
              <a:off x="3581400" y="281940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EAE9"/>
                </a:solidFill>
                <a:effectLst/>
                <a:uLnTx/>
                <a:uFillTx/>
                <a:latin typeface="Calibri" panose="020F0502020204030204"/>
                <a:ea typeface="+mn-ea"/>
                <a:cs typeface="+mn-cs"/>
              </a:endParaRPr>
            </a:p>
          </p:txBody>
        </p:sp>
      </p:grpSp>
      <p:sp>
        <p:nvSpPr>
          <p:cNvPr id="46" name="TextBox 45"/>
          <p:cNvSpPr txBox="1"/>
          <p:nvPr/>
        </p:nvSpPr>
        <p:spPr>
          <a:xfrm>
            <a:off x="10081925" y="1528518"/>
            <a:ext cx="1257364" cy="369332"/>
          </a:xfrm>
          <a:prstGeom prst="rect">
            <a:avLst/>
          </a:prstGeom>
          <a:noFill/>
        </p:spPr>
        <p:txBody>
          <a:bodyPr wrap="square" rtlCol="0">
            <a:spAutoFit/>
          </a:bodyPr>
          <a:lstStyle/>
          <a:p>
            <a:r>
              <a:rPr lang="en-US" b="1" u="sng" dirty="0"/>
              <a:t>Overload</a:t>
            </a:r>
          </a:p>
        </p:txBody>
      </p:sp>
      <p:sp>
        <p:nvSpPr>
          <p:cNvPr id="15" name="TextBox 14"/>
          <p:cNvSpPr txBox="1"/>
          <p:nvPr/>
        </p:nvSpPr>
        <p:spPr>
          <a:xfrm>
            <a:off x="9491901" y="2159070"/>
            <a:ext cx="2310504" cy="584775"/>
          </a:xfrm>
          <a:prstGeom prst="rect">
            <a:avLst/>
          </a:prstGeom>
          <a:noFill/>
        </p:spPr>
        <p:txBody>
          <a:bodyPr wrap="none" rtlCol="0">
            <a:spAutoFit/>
          </a:bodyPr>
          <a:lstStyle/>
          <a:p>
            <a:r>
              <a:rPr lang="en-US" sz="1600" dirty="0"/>
              <a:t>Work demands exceed</a:t>
            </a:r>
          </a:p>
          <a:p>
            <a:r>
              <a:rPr lang="en-US" sz="1600" dirty="0"/>
              <a:t> neural  (brain) resources.</a:t>
            </a:r>
          </a:p>
        </p:txBody>
      </p:sp>
      <p:sp>
        <p:nvSpPr>
          <p:cNvPr id="17" name="TextBox 16"/>
          <p:cNvSpPr txBox="1"/>
          <p:nvPr/>
        </p:nvSpPr>
        <p:spPr>
          <a:xfrm>
            <a:off x="9517114" y="2776813"/>
            <a:ext cx="1534394" cy="584775"/>
          </a:xfrm>
          <a:prstGeom prst="rect">
            <a:avLst/>
          </a:prstGeom>
          <a:noFill/>
        </p:spPr>
        <p:txBody>
          <a:bodyPr wrap="none" rtlCol="0">
            <a:spAutoFit/>
          </a:bodyPr>
          <a:lstStyle/>
          <a:p>
            <a:r>
              <a:rPr lang="en-US" sz="1600" dirty="0"/>
              <a:t>Risk for errors </a:t>
            </a:r>
          </a:p>
          <a:p>
            <a:r>
              <a:rPr lang="en-US" sz="1600" dirty="0"/>
              <a:t>increase greatly.</a:t>
            </a:r>
          </a:p>
        </p:txBody>
      </p:sp>
      <p:sp>
        <p:nvSpPr>
          <p:cNvPr id="47" name="TextBox 46"/>
          <p:cNvSpPr txBox="1"/>
          <p:nvPr/>
        </p:nvSpPr>
        <p:spPr>
          <a:xfrm>
            <a:off x="3330224" y="1172266"/>
            <a:ext cx="2761489" cy="276999"/>
          </a:xfrm>
          <a:prstGeom prst="rect">
            <a:avLst/>
          </a:prstGeom>
          <a:noFill/>
        </p:spPr>
        <p:txBody>
          <a:bodyPr wrap="square" rtlCol="0">
            <a:spAutoFit/>
          </a:bodyPr>
          <a:lstStyle/>
          <a:p>
            <a:r>
              <a:rPr lang="en-US" sz="1200" b="1" dirty="0"/>
              <a:t>Individual Task Related Cognitive Load</a:t>
            </a:r>
          </a:p>
        </p:txBody>
      </p:sp>
      <p:cxnSp>
        <p:nvCxnSpPr>
          <p:cNvPr id="51" name="Straight Connector 50"/>
          <p:cNvCxnSpPr/>
          <p:nvPr/>
        </p:nvCxnSpPr>
        <p:spPr>
          <a:xfrm>
            <a:off x="1252006" y="1450946"/>
            <a:ext cx="6593711" cy="20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61842" y="1330493"/>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845717" y="1334200"/>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F7D7016-BD9C-B6DF-A566-9FB2779B50A5}"/>
              </a:ext>
            </a:extLst>
          </p:cNvPr>
          <p:cNvPicPr>
            <a:picLocks noChangeAspect="1"/>
          </p:cNvPicPr>
          <p:nvPr/>
        </p:nvPicPr>
        <p:blipFill>
          <a:blip r:embed="rId7"/>
          <a:stretch>
            <a:fillRect/>
          </a:stretch>
        </p:blipFill>
        <p:spPr>
          <a:xfrm>
            <a:off x="9510941" y="4279049"/>
            <a:ext cx="2191532" cy="257211"/>
          </a:xfrm>
          <a:prstGeom prst="rect">
            <a:avLst/>
          </a:prstGeom>
        </p:spPr>
      </p:pic>
      <p:pic>
        <p:nvPicPr>
          <p:cNvPr id="12" name="Picture 11">
            <a:extLst>
              <a:ext uri="{FF2B5EF4-FFF2-40B4-BE49-F238E27FC236}">
                <a16:creationId xmlns:a16="http://schemas.microsoft.com/office/drawing/2014/main" id="{0A99AB25-FED1-1612-C6EE-BA7EBBBA244C}"/>
              </a:ext>
            </a:extLst>
          </p:cNvPr>
          <p:cNvPicPr>
            <a:picLocks noChangeAspect="1"/>
          </p:cNvPicPr>
          <p:nvPr/>
        </p:nvPicPr>
        <p:blipFill rotWithShape="1">
          <a:blip r:embed="rId8"/>
          <a:srcRect l="5523"/>
          <a:stretch/>
        </p:blipFill>
        <p:spPr>
          <a:xfrm>
            <a:off x="1231016" y="3375767"/>
            <a:ext cx="10726232" cy="1836953"/>
          </a:xfrm>
          <a:prstGeom prst="rect">
            <a:avLst/>
          </a:prstGeom>
        </p:spPr>
      </p:pic>
      <p:sp>
        <p:nvSpPr>
          <p:cNvPr id="4" name="TextBox 3">
            <a:extLst>
              <a:ext uri="{FF2B5EF4-FFF2-40B4-BE49-F238E27FC236}">
                <a16:creationId xmlns:a16="http://schemas.microsoft.com/office/drawing/2014/main" id="{77CD2F1E-F698-36AE-6891-7E04E1D82BF8}"/>
              </a:ext>
            </a:extLst>
          </p:cNvPr>
          <p:cNvSpPr txBox="1"/>
          <p:nvPr/>
        </p:nvSpPr>
        <p:spPr>
          <a:xfrm>
            <a:off x="-209540" y="3494024"/>
            <a:ext cx="1551963" cy="923330"/>
          </a:xfrm>
          <a:prstGeom prst="rect">
            <a:avLst/>
          </a:prstGeom>
          <a:noFill/>
        </p:spPr>
        <p:txBody>
          <a:bodyPr wrap="square" rtlCol="0">
            <a:spAutoFit/>
          </a:bodyPr>
          <a:lstStyle/>
          <a:p>
            <a:pPr algn="ctr"/>
            <a:r>
              <a:rPr lang="en-US" sz="2000" b="1" dirty="0">
                <a:solidFill>
                  <a:srgbClr val="FF0000"/>
                </a:solidFill>
              </a:rPr>
              <a:t>Overload </a:t>
            </a:r>
          </a:p>
          <a:p>
            <a:pPr algn="ctr"/>
            <a:r>
              <a:rPr lang="en-US" sz="2000" b="1" dirty="0">
                <a:solidFill>
                  <a:srgbClr val="FF0000"/>
                </a:solidFill>
              </a:rPr>
              <a:t>Type I</a:t>
            </a:r>
          </a:p>
          <a:p>
            <a:pPr algn="ctr"/>
            <a:r>
              <a:rPr lang="en-US" sz="1400" dirty="0">
                <a:solidFill>
                  <a:srgbClr val="FF0000"/>
                </a:solidFill>
              </a:rPr>
              <a:t>   </a:t>
            </a:r>
            <a:r>
              <a:rPr lang="en-US" sz="1400" b="1" dirty="0">
                <a:solidFill>
                  <a:srgbClr val="FF0000"/>
                </a:solidFill>
              </a:rPr>
              <a:t>(Individual Task)</a:t>
            </a:r>
          </a:p>
        </p:txBody>
      </p:sp>
    </p:spTree>
    <p:extLst>
      <p:ext uri="{BB962C8B-B14F-4D97-AF65-F5344CB8AC3E}">
        <p14:creationId xmlns:p14="http://schemas.microsoft.com/office/powerpoint/2010/main" val="15517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616F2F8-AF55-43B8-9187-BF81A40CD66B}"/>
              </a:ext>
            </a:extLst>
          </p:cNvPr>
          <p:cNvSpPr/>
          <p:nvPr/>
        </p:nvSpPr>
        <p:spPr>
          <a:xfrm>
            <a:off x="9435554" y="1663960"/>
            <a:ext cx="2748571" cy="4511902"/>
          </a:xfrm>
          <a:prstGeom prst="rect">
            <a:avLst/>
          </a:prstGeom>
          <a:solidFill>
            <a:srgbClr val="FF0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srcRect l="7633" t="6316"/>
          <a:stretch/>
        </p:blipFill>
        <p:spPr>
          <a:xfrm>
            <a:off x="1273255" y="1926934"/>
            <a:ext cx="10918745" cy="1872973"/>
          </a:xfrm>
          <a:prstGeom prst="rect">
            <a:avLst/>
          </a:prstGeom>
        </p:spPr>
      </p:pic>
      <p:sp>
        <p:nvSpPr>
          <p:cNvPr id="4" name="TextBox 3"/>
          <p:cNvSpPr txBox="1"/>
          <p:nvPr/>
        </p:nvSpPr>
        <p:spPr>
          <a:xfrm>
            <a:off x="2843467" y="19387"/>
            <a:ext cx="6148814" cy="461665"/>
          </a:xfrm>
          <a:prstGeom prst="rect">
            <a:avLst/>
          </a:prstGeom>
          <a:noFill/>
        </p:spPr>
        <p:txBody>
          <a:bodyPr wrap="square" rtlCol="0">
            <a:spAutoFit/>
          </a:bodyPr>
          <a:lstStyle/>
          <a:p>
            <a:r>
              <a:rPr lang="en-US" sz="2400" b="1" dirty="0"/>
              <a:t>Total Cognitive Load Within The Work System</a:t>
            </a:r>
          </a:p>
        </p:txBody>
      </p:sp>
      <p:sp>
        <p:nvSpPr>
          <p:cNvPr id="5" name="Rectangle 4"/>
          <p:cNvSpPr/>
          <p:nvPr/>
        </p:nvSpPr>
        <p:spPr>
          <a:xfrm>
            <a:off x="485763" y="518205"/>
            <a:ext cx="10457920" cy="461665"/>
          </a:xfrm>
          <a:prstGeom prst="rect">
            <a:avLst/>
          </a:prstGeom>
        </p:spPr>
        <p:txBody>
          <a:bodyPr wrap="square">
            <a:spAutoFit/>
          </a:bodyPr>
          <a:lstStyle/>
          <a:p>
            <a:pPr algn="ctr"/>
            <a:r>
              <a:rPr lang="en-US" b="1" dirty="0"/>
              <a:t>  </a:t>
            </a:r>
            <a:r>
              <a:rPr lang="en-US" sz="2400" dirty="0"/>
              <a:t>Individual Task Cognitive Load PLUS System’s Existing Extraneous Cognitive Load </a:t>
            </a:r>
          </a:p>
        </p:txBody>
      </p:sp>
      <p:sp>
        <p:nvSpPr>
          <p:cNvPr id="6" name="TextBox 5"/>
          <p:cNvSpPr txBox="1"/>
          <p:nvPr/>
        </p:nvSpPr>
        <p:spPr>
          <a:xfrm flipH="1">
            <a:off x="8339442" y="1223611"/>
            <a:ext cx="1934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Cognitive capacity</a:t>
            </a:r>
          </a:p>
        </p:txBody>
      </p:sp>
      <p:cxnSp>
        <p:nvCxnSpPr>
          <p:cNvPr id="7" name="Straight Arrow Connector 6"/>
          <p:cNvCxnSpPr/>
          <p:nvPr/>
        </p:nvCxnSpPr>
        <p:spPr>
          <a:xfrm>
            <a:off x="9464665" y="1663959"/>
            <a:ext cx="0" cy="2629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1153047" y="398947"/>
            <a:ext cx="871275" cy="566381"/>
            <a:chOff x="533400" y="1752600"/>
            <a:chExt cx="4800600" cy="2571572"/>
          </a:xfrm>
        </p:grpSpPr>
        <p:pic>
          <p:nvPicPr>
            <p:cNvPr id="9" name="irc_mi" descr="http://betanews.com/wp-content/uploads/2015/03/battery_life.jpg">
              <a:hlinkClick r:id="rId3"/>
            </p:cNvPr>
            <p:cNvPicPr>
              <a:picLocks/>
            </p:cNvPicPr>
            <p:nvPr/>
          </p:nvPicPr>
          <p:blipFill rotWithShape="1">
            <a:blip r:embed="rId4" cstate="print">
              <a:extLst>
                <a:ext uri="{28A0092B-C50C-407E-A947-70E740481C1C}">
                  <a14:useLocalDpi xmlns:a14="http://schemas.microsoft.com/office/drawing/2010/main" val="0"/>
                </a:ext>
              </a:extLst>
            </a:blip>
            <a:srcRect l="76615" t="13084" r="2341" b="12150"/>
            <a:stretch/>
          </p:blipFill>
          <p:spPr bwMode="auto">
            <a:xfrm>
              <a:off x="533400" y="1752600"/>
              <a:ext cx="1427148" cy="2563740"/>
            </a:xfrm>
            <a:prstGeom prst="rect">
              <a:avLst/>
            </a:prstGeom>
            <a:noFill/>
            <a:ln>
              <a:noFill/>
            </a:ln>
          </p:spPr>
        </p:pic>
        <p:pic>
          <p:nvPicPr>
            <p:cNvPr id="10" name="irc_mi" descr="http://betanews.com/wp-content/uploads/2015/03/battery_life.jpg">
              <a:hlinkClick r:id="rId3"/>
            </p:cNvPr>
            <p:cNvPicPr>
              <a:picLocks/>
            </p:cNvPicPr>
            <p:nvPr/>
          </p:nvPicPr>
          <p:blipFill rotWithShape="1">
            <a:blip r:embed="rId5" cstate="print">
              <a:extLst>
                <a:ext uri="{28A0092B-C50C-407E-A947-70E740481C1C}">
                  <a14:useLocalDpi xmlns:a14="http://schemas.microsoft.com/office/drawing/2010/main" val="0"/>
                </a:ext>
              </a:extLst>
            </a:blip>
            <a:srcRect l="20729" t="15610" r="61011" b="15431"/>
            <a:stretch/>
          </p:blipFill>
          <p:spPr bwMode="auto">
            <a:xfrm>
              <a:off x="2496084" y="1828800"/>
              <a:ext cx="1085316" cy="2469735"/>
            </a:xfrm>
            <a:prstGeom prst="rect">
              <a:avLst/>
            </a:prstGeom>
            <a:noFill/>
            <a:ln>
              <a:noFill/>
            </a:ln>
          </p:spPr>
        </p:pic>
        <p:pic>
          <p:nvPicPr>
            <p:cNvPr id="11" name="irc_mi" descr="http://betanews.com/wp-content/uploads/2015/03/battery_life.jpg">
              <a:hlinkClick r:id="rId3"/>
            </p:cNvPr>
            <p:cNvPicPr>
              <a:picLocks/>
            </p:cNvPicPr>
            <p:nvPr/>
          </p:nvPicPr>
          <p:blipFill rotWithShape="1">
            <a:blip r:embed="rId6" cstate="print">
              <a:extLst>
                <a:ext uri="{28A0092B-C50C-407E-A947-70E740481C1C}">
                  <a14:useLocalDpi xmlns:a14="http://schemas.microsoft.com/office/drawing/2010/main" val="0"/>
                </a:ext>
              </a:extLst>
            </a:blip>
            <a:srcRect l="1031" t="14178" r="79415" b="16147"/>
            <a:stretch/>
          </p:blipFill>
          <p:spPr bwMode="auto">
            <a:xfrm>
              <a:off x="4171772" y="1828800"/>
              <a:ext cx="1162228" cy="2495372"/>
            </a:xfrm>
            <a:prstGeom prst="rect">
              <a:avLst/>
            </a:prstGeom>
            <a:noFill/>
            <a:ln>
              <a:noFill/>
            </a:ln>
          </p:spPr>
        </p:pic>
        <p:sp>
          <p:nvSpPr>
            <p:cNvPr id="12" name="Right Arrow 11"/>
            <p:cNvSpPr/>
            <p:nvPr/>
          </p:nvSpPr>
          <p:spPr>
            <a:xfrm>
              <a:off x="1828800" y="283417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EAE9"/>
                </a:solidFill>
                <a:effectLst/>
                <a:uLnTx/>
                <a:uFillTx/>
                <a:latin typeface="Calibri" panose="020F0502020204030204"/>
                <a:ea typeface="+mn-ea"/>
                <a:cs typeface="+mn-cs"/>
              </a:endParaRPr>
            </a:p>
          </p:txBody>
        </p:sp>
        <p:sp>
          <p:nvSpPr>
            <p:cNvPr id="13" name="Right Arrow 12"/>
            <p:cNvSpPr/>
            <p:nvPr/>
          </p:nvSpPr>
          <p:spPr>
            <a:xfrm>
              <a:off x="3581400" y="2819400"/>
              <a:ext cx="685800"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EAE9"/>
                </a:solidFill>
                <a:effectLst/>
                <a:uLnTx/>
                <a:uFillTx/>
                <a:latin typeface="Calibri" panose="020F0502020204030204"/>
                <a:ea typeface="+mn-ea"/>
                <a:cs typeface="+mn-cs"/>
              </a:endParaRPr>
            </a:p>
          </p:txBody>
        </p:sp>
      </p:grpSp>
      <p:sp>
        <p:nvSpPr>
          <p:cNvPr id="14" name="TextBox 13"/>
          <p:cNvSpPr txBox="1"/>
          <p:nvPr/>
        </p:nvSpPr>
        <p:spPr>
          <a:xfrm>
            <a:off x="1187570" y="6175861"/>
            <a:ext cx="10130287" cy="646331"/>
          </a:xfrm>
          <a:prstGeom prst="rect">
            <a:avLst/>
          </a:prstGeom>
          <a:noFill/>
          <a:ln w="19050">
            <a:solidFill>
              <a:schemeClr val="tx1"/>
            </a:solidFill>
          </a:ln>
        </p:spPr>
        <p:txBody>
          <a:bodyPr wrap="square" rtlCol="0">
            <a:spAutoFit/>
          </a:bodyPr>
          <a:lstStyle/>
          <a:p>
            <a:r>
              <a:rPr lang="en-US" b="1" dirty="0"/>
              <a:t>Work demand exceeds available  resources; Errors increase greatly. </a:t>
            </a:r>
          </a:p>
          <a:p>
            <a:r>
              <a:rPr lang="en-US" b="1" dirty="0"/>
              <a:t>	If chronic, leads to high  occupational stress with brain impact to clinician.</a:t>
            </a:r>
          </a:p>
        </p:txBody>
      </p:sp>
      <p:sp>
        <p:nvSpPr>
          <p:cNvPr id="15" name="TextBox 14"/>
          <p:cNvSpPr txBox="1"/>
          <p:nvPr/>
        </p:nvSpPr>
        <p:spPr>
          <a:xfrm>
            <a:off x="10210403" y="1742268"/>
            <a:ext cx="1257364" cy="369332"/>
          </a:xfrm>
          <a:prstGeom prst="rect">
            <a:avLst/>
          </a:prstGeom>
          <a:noFill/>
        </p:spPr>
        <p:txBody>
          <a:bodyPr wrap="square" rtlCol="0">
            <a:spAutoFit/>
          </a:bodyPr>
          <a:lstStyle/>
          <a:p>
            <a:r>
              <a:rPr lang="en-US" b="1" u="sng" dirty="0"/>
              <a:t>Overload</a:t>
            </a:r>
          </a:p>
        </p:txBody>
      </p:sp>
      <p:cxnSp>
        <p:nvCxnSpPr>
          <p:cNvPr id="17" name="Straight Connector 16"/>
          <p:cNvCxnSpPr/>
          <p:nvPr/>
        </p:nvCxnSpPr>
        <p:spPr>
          <a:xfrm>
            <a:off x="1361268" y="1809782"/>
            <a:ext cx="4366708" cy="10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28508" y="3873260"/>
            <a:ext cx="4456982" cy="17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00881" y="3756777"/>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81436" y="1711530"/>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27976" y="1663959"/>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85490" y="3722446"/>
            <a:ext cx="0" cy="238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27174" y="1525459"/>
            <a:ext cx="2761489" cy="276999"/>
          </a:xfrm>
          <a:prstGeom prst="rect">
            <a:avLst/>
          </a:prstGeom>
          <a:noFill/>
        </p:spPr>
        <p:txBody>
          <a:bodyPr wrap="square" rtlCol="0">
            <a:spAutoFit/>
          </a:bodyPr>
          <a:lstStyle/>
          <a:p>
            <a:r>
              <a:rPr lang="en-US" sz="1200" b="1" dirty="0"/>
              <a:t>Individual Task Related Cognitive Load</a:t>
            </a:r>
          </a:p>
        </p:txBody>
      </p:sp>
      <p:sp>
        <p:nvSpPr>
          <p:cNvPr id="35" name="TextBox 34"/>
          <p:cNvSpPr txBox="1"/>
          <p:nvPr/>
        </p:nvSpPr>
        <p:spPr>
          <a:xfrm>
            <a:off x="2246970" y="3629668"/>
            <a:ext cx="2761489" cy="276999"/>
          </a:xfrm>
          <a:prstGeom prst="rect">
            <a:avLst/>
          </a:prstGeom>
          <a:noFill/>
        </p:spPr>
        <p:txBody>
          <a:bodyPr wrap="square" rtlCol="0">
            <a:spAutoFit/>
          </a:bodyPr>
          <a:lstStyle/>
          <a:p>
            <a:r>
              <a:rPr lang="en-US" sz="1200" b="1" dirty="0"/>
              <a:t>Individual Task Related Cognitive Load</a:t>
            </a:r>
          </a:p>
        </p:txBody>
      </p:sp>
      <p:pic>
        <p:nvPicPr>
          <p:cNvPr id="19" name="Picture 18">
            <a:extLst>
              <a:ext uri="{FF2B5EF4-FFF2-40B4-BE49-F238E27FC236}">
                <a16:creationId xmlns:a16="http://schemas.microsoft.com/office/drawing/2014/main" id="{8705BC90-3056-D8BB-BB37-F9FD0388968A}"/>
              </a:ext>
            </a:extLst>
          </p:cNvPr>
          <p:cNvPicPr>
            <a:picLocks noChangeAspect="1"/>
          </p:cNvPicPr>
          <p:nvPr/>
        </p:nvPicPr>
        <p:blipFill rotWithShape="1">
          <a:blip r:embed="rId7"/>
          <a:srcRect l="45865" t="5985"/>
          <a:stretch/>
        </p:blipFill>
        <p:spPr>
          <a:xfrm>
            <a:off x="5960239" y="3906667"/>
            <a:ext cx="6064083" cy="2142395"/>
          </a:xfrm>
          <a:prstGeom prst="rect">
            <a:avLst/>
          </a:prstGeom>
        </p:spPr>
      </p:pic>
      <p:pic>
        <p:nvPicPr>
          <p:cNvPr id="25" name="Picture 24">
            <a:extLst>
              <a:ext uri="{FF2B5EF4-FFF2-40B4-BE49-F238E27FC236}">
                <a16:creationId xmlns:a16="http://schemas.microsoft.com/office/drawing/2014/main" id="{FA118087-B689-F56E-C32B-A9539C965DB1}"/>
              </a:ext>
            </a:extLst>
          </p:cNvPr>
          <p:cNvPicPr>
            <a:picLocks noChangeAspect="1"/>
          </p:cNvPicPr>
          <p:nvPr/>
        </p:nvPicPr>
        <p:blipFill rotWithShape="1">
          <a:blip r:embed="rId7"/>
          <a:srcRect l="7019" t="8483" r="53899" b="7236"/>
          <a:stretch/>
        </p:blipFill>
        <p:spPr>
          <a:xfrm>
            <a:off x="1319353" y="3977195"/>
            <a:ext cx="4598521" cy="2000065"/>
          </a:xfrm>
          <a:prstGeom prst="rect">
            <a:avLst/>
          </a:prstGeom>
        </p:spPr>
      </p:pic>
      <p:sp>
        <p:nvSpPr>
          <p:cNvPr id="2" name="TextBox 1">
            <a:extLst>
              <a:ext uri="{FF2B5EF4-FFF2-40B4-BE49-F238E27FC236}">
                <a16:creationId xmlns:a16="http://schemas.microsoft.com/office/drawing/2014/main" id="{BB33B766-2C78-FAFE-81B1-4F1DB6ADABFB}"/>
              </a:ext>
            </a:extLst>
          </p:cNvPr>
          <p:cNvSpPr txBox="1"/>
          <p:nvPr/>
        </p:nvSpPr>
        <p:spPr>
          <a:xfrm>
            <a:off x="-111522" y="4244755"/>
            <a:ext cx="1588567" cy="1261884"/>
          </a:xfrm>
          <a:prstGeom prst="rect">
            <a:avLst/>
          </a:prstGeom>
          <a:noFill/>
        </p:spPr>
        <p:txBody>
          <a:bodyPr wrap="square" rtlCol="0">
            <a:spAutoFit/>
          </a:bodyPr>
          <a:lstStyle/>
          <a:p>
            <a:pPr algn="ctr"/>
            <a:r>
              <a:rPr lang="en-US" sz="2000" b="1" dirty="0">
                <a:solidFill>
                  <a:srgbClr val="FF0000"/>
                </a:solidFill>
              </a:rPr>
              <a:t>Overload </a:t>
            </a:r>
          </a:p>
          <a:p>
            <a:pPr algn="ctr"/>
            <a:r>
              <a:rPr lang="en-US" sz="2000" b="1" dirty="0">
                <a:solidFill>
                  <a:srgbClr val="FF0000"/>
                </a:solidFill>
              </a:rPr>
              <a:t>Type II</a:t>
            </a:r>
          </a:p>
          <a:p>
            <a:r>
              <a:rPr lang="en-US" sz="1200" b="1" dirty="0">
                <a:solidFill>
                  <a:srgbClr val="FF0000"/>
                </a:solidFill>
              </a:rPr>
              <a:t>       (Task inserted    </a:t>
            </a:r>
          </a:p>
          <a:p>
            <a:r>
              <a:rPr lang="en-US" sz="1200" b="1" dirty="0">
                <a:solidFill>
                  <a:srgbClr val="FF0000"/>
                </a:solidFill>
              </a:rPr>
              <a:t>         into System. </a:t>
            </a:r>
          </a:p>
          <a:p>
            <a:r>
              <a:rPr lang="en-US" sz="1200" b="1" dirty="0">
                <a:solidFill>
                  <a:srgbClr val="FF0000"/>
                </a:solidFill>
              </a:rPr>
              <a:t>       Additive Impact).  </a:t>
            </a:r>
          </a:p>
        </p:txBody>
      </p:sp>
      <p:pic>
        <p:nvPicPr>
          <p:cNvPr id="26" name="Picture 25">
            <a:extLst>
              <a:ext uri="{FF2B5EF4-FFF2-40B4-BE49-F238E27FC236}">
                <a16:creationId xmlns:a16="http://schemas.microsoft.com/office/drawing/2014/main" id="{E649D2E7-9854-21F3-D84B-FE4AB4CA8860}"/>
              </a:ext>
            </a:extLst>
          </p:cNvPr>
          <p:cNvPicPr>
            <a:picLocks noChangeAspect="1"/>
          </p:cNvPicPr>
          <p:nvPr/>
        </p:nvPicPr>
        <p:blipFill rotWithShape="1">
          <a:blip r:embed="rId2"/>
          <a:srcRect t="6316" r="91992" b="15981"/>
          <a:stretch/>
        </p:blipFill>
        <p:spPr>
          <a:xfrm rot="5400000">
            <a:off x="322950" y="1951428"/>
            <a:ext cx="719624" cy="1180985"/>
          </a:xfrm>
          <a:prstGeom prst="rect">
            <a:avLst/>
          </a:prstGeom>
        </p:spPr>
      </p:pic>
    </p:spTree>
    <p:extLst>
      <p:ext uri="{BB962C8B-B14F-4D97-AF65-F5344CB8AC3E}">
        <p14:creationId xmlns:p14="http://schemas.microsoft.com/office/powerpoint/2010/main" val="29523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4CE34-2300-4DC2-99E7-8D5DC4EF4013}"/>
              </a:ext>
            </a:extLst>
          </p:cNvPr>
          <p:cNvSpPr>
            <a:spLocks noGrp="1"/>
          </p:cNvSpPr>
          <p:nvPr>
            <p:ph type="title"/>
          </p:nvPr>
        </p:nvSpPr>
        <p:spPr>
          <a:xfrm>
            <a:off x="420498" y="212450"/>
            <a:ext cx="11351003" cy="1325563"/>
          </a:xfrm>
        </p:spPr>
        <p:txBody>
          <a:bodyPr>
            <a:normAutofit/>
          </a:bodyPr>
          <a:lstStyle/>
          <a:p>
            <a:pPr algn="ctr"/>
            <a:r>
              <a:rPr lang="en-US" sz="3600" b="1" u="sng" dirty="0"/>
              <a:t>Historical Example</a:t>
            </a:r>
            <a:r>
              <a:rPr lang="en-US" sz="3600" b="1" dirty="0"/>
              <a:t>: Invisible Hazard</a:t>
            </a:r>
            <a:r>
              <a:rPr lang="en-US" sz="3600" dirty="0"/>
              <a:t>: </a:t>
            </a:r>
            <a:br>
              <a:rPr lang="en-US" sz="3600" dirty="0"/>
            </a:br>
            <a:r>
              <a:rPr lang="en-US" sz="2700" dirty="0"/>
              <a:t>Culture, Halo Bias impaired recognition of real pathological factors.</a:t>
            </a:r>
          </a:p>
        </p:txBody>
      </p:sp>
      <p:pic>
        <p:nvPicPr>
          <p:cNvPr id="7" name="Picture 6">
            <a:extLst>
              <a:ext uri="{FF2B5EF4-FFF2-40B4-BE49-F238E27FC236}">
                <a16:creationId xmlns:a16="http://schemas.microsoft.com/office/drawing/2014/main" id="{BAA89094-BBDD-DB50-21A1-73ACEA670310}"/>
              </a:ext>
            </a:extLst>
          </p:cNvPr>
          <p:cNvPicPr>
            <a:picLocks noChangeAspect="1"/>
          </p:cNvPicPr>
          <p:nvPr/>
        </p:nvPicPr>
        <p:blipFill>
          <a:blip r:embed="rId2"/>
          <a:stretch>
            <a:fillRect/>
          </a:stretch>
        </p:blipFill>
        <p:spPr>
          <a:xfrm>
            <a:off x="152962" y="1967346"/>
            <a:ext cx="2411851" cy="3506215"/>
          </a:xfrm>
          <a:prstGeom prst="rect">
            <a:avLst/>
          </a:prstGeom>
        </p:spPr>
      </p:pic>
      <p:sp>
        <p:nvSpPr>
          <p:cNvPr id="8" name="TextBox 7">
            <a:extLst>
              <a:ext uri="{FF2B5EF4-FFF2-40B4-BE49-F238E27FC236}">
                <a16:creationId xmlns:a16="http://schemas.microsoft.com/office/drawing/2014/main" id="{7F6063D4-0AF1-C567-4FE7-3B35DB7F3407}"/>
              </a:ext>
            </a:extLst>
          </p:cNvPr>
          <p:cNvSpPr txBox="1"/>
          <p:nvPr/>
        </p:nvSpPr>
        <p:spPr>
          <a:xfrm>
            <a:off x="140278" y="5473561"/>
            <a:ext cx="3120959" cy="830997"/>
          </a:xfrm>
          <a:prstGeom prst="rect">
            <a:avLst/>
          </a:prstGeom>
          <a:noFill/>
        </p:spPr>
        <p:txBody>
          <a:bodyPr wrap="square" rtlCol="0">
            <a:spAutoFit/>
          </a:bodyPr>
          <a:lstStyle/>
          <a:p>
            <a:r>
              <a:rPr lang="en-US" sz="1600" b="1" i="0" dirty="0">
                <a:solidFill>
                  <a:srgbClr val="4D5156"/>
                </a:solidFill>
                <a:effectLst/>
                <a:latin typeface="Roboto" panose="02000000000000000000" pitchFamily="2" charset="0"/>
              </a:rPr>
              <a:t>Ignaz Philipp Semmelweis </a:t>
            </a:r>
          </a:p>
          <a:p>
            <a:r>
              <a:rPr lang="en-US" sz="1600" dirty="0">
                <a:solidFill>
                  <a:srgbClr val="4D5156"/>
                </a:solidFill>
                <a:latin typeface="Roboto" panose="02000000000000000000" pitchFamily="2" charset="0"/>
              </a:rPr>
              <a:t>Hungarian Physician.</a:t>
            </a:r>
            <a:r>
              <a:rPr lang="en-US" sz="1600" b="0" i="0" dirty="0">
                <a:solidFill>
                  <a:srgbClr val="4D5156"/>
                </a:solidFill>
                <a:effectLst/>
                <a:latin typeface="Roboto" panose="02000000000000000000" pitchFamily="2" charset="0"/>
              </a:rPr>
              <a:t> </a:t>
            </a:r>
          </a:p>
          <a:p>
            <a:r>
              <a:rPr lang="en-US" sz="1600" b="1" dirty="0">
                <a:solidFill>
                  <a:srgbClr val="4D5156"/>
                </a:solidFill>
                <a:latin typeface="Roboto" panose="02000000000000000000" pitchFamily="2" charset="0"/>
              </a:rPr>
              <a:t>1818-1865.</a:t>
            </a:r>
            <a:endParaRPr lang="en-US" sz="1600" b="1" dirty="0"/>
          </a:p>
        </p:txBody>
      </p:sp>
      <p:sp>
        <p:nvSpPr>
          <p:cNvPr id="9" name="TextBox 8">
            <a:extLst>
              <a:ext uri="{FF2B5EF4-FFF2-40B4-BE49-F238E27FC236}">
                <a16:creationId xmlns:a16="http://schemas.microsoft.com/office/drawing/2014/main" id="{79DD7A28-94F5-14AD-A94D-81327905AC84}"/>
              </a:ext>
            </a:extLst>
          </p:cNvPr>
          <p:cNvSpPr txBox="1"/>
          <p:nvPr/>
        </p:nvSpPr>
        <p:spPr>
          <a:xfrm>
            <a:off x="2661581" y="1689128"/>
            <a:ext cx="9619902" cy="37548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0" dirty="0">
                <a:solidFill>
                  <a:srgbClr val="4D5156"/>
                </a:solidFill>
                <a:effectLst/>
                <a:latin typeface="Roboto" panose="02000000000000000000" pitchFamily="2" charset="0"/>
              </a:rPr>
              <a:t>Early pioneer of antiseptic procedures, used scientific method.</a:t>
            </a:r>
          </a:p>
          <a:p>
            <a:pPr marL="285750" indent="-285750">
              <a:buFont typeface="Arial" panose="020B0604020202020204" pitchFamily="34" charset="0"/>
              <a:buChar char="•"/>
            </a:pPr>
            <a:r>
              <a:rPr lang="en-US" sz="2000" b="1" dirty="0">
                <a:solidFill>
                  <a:srgbClr val="4D5156"/>
                </a:solidFill>
                <a:latin typeface="Roboto" panose="02000000000000000000" pitchFamily="2" charset="0"/>
              </a:rPr>
              <a:t>1861</a:t>
            </a:r>
            <a:r>
              <a:rPr lang="en-US" sz="2000" dirty="0">
                <a:solidFill>
                  <a:srgbClr val="4D5156"/>
                </a:solidFill>
                <a:latin typeface="Roboto" panose="02000000000000000000" pitchFamily="2" charset="0"/>
              </a:rPr>
              <a:t>: </a:t>
            </a:r>
            <a:r>
              <a:rPr lang="en-US" sz="2000" b="1" dirty="0">
                <a:solidFill>
                  <a:srgbClr val="4D5156"/>
                </a:solidFill>
                <a:latin typeface="Roboto" panose="02000000000000000000" pitchFamily="2" charset="0"/>
              </a:rPr>
              <a:t>H</a:t>
            </a:r>
            <a:r>
              <a:rPr lang="en-US" sz="2000" b="1" u="sng" dirty="0">
                <a:solidFill>
                  <a:srgbClr val="4D5156"/>
                </a:solidFill>
                <a:latin typeface="Roboto" panose="02000000000000000000" pitchFamily="2" charset="0"/>
              </a:rPr>
              <a:t>andwashing enforced</a:t>
            </a:r>
            <a:r>
              <a:rPr lang="en-US" sz="2000" b="1" dirty="0">
                <a:solidFill>
                  <a:srgbClr val="4D5156"/>
                </a:solidFill>
                <a:latin typeface="Roboto" panose="02000000000000000000" pitchFamily="2" charset="0"/>
              </a:rPr>
              <a:t> to prevent puerperal fever (childbed fever).</a:t>
            </a:r>
          </a:p>
          <a:p>
            <a:pPr marL="285750" indent="-285750">
              <a:buFont typeface="Arial" panose="020B0604020202020204" pitchFamily="34" charset="0"/>
              <a:buChar char="•"/>
            </a:pPr>
            <a:r>
              <a:rPr lang="en-US" sz="2000" b="1" dirty="0">
                <a:solidFill>
                  <a:srgbClr val="4D5156"/>
                </a:solidFill>
                <a:latin typeface="Roboto" panose="02000000000000000000" pitchFamily="2" charset="0"/>
              </a:rPr>
              <a:t> </a:t>
            </a:r>
            <a:r>
              <a:rPr lang="en-US" sz="2000" b="0" i="0" dirty="0">
                <a:solidFill>
                  <a:srgbClr val="202122"/>
                </a:solidFill>
                <a:effectLst/>
                <a:latin typeface="Arial" panose="020B0604020202020204" pitchFamily="34" charset="0"/>
              </a:rPr>
              <a:t>Ideas rejected by medical establishment.  </a:t>
            </a:r>
          </a:p>
          <a:p>
            <a:pPr marL="742950" lvl="1" indent="-285750">
              <a:buFont typeface="Arial" panose="020B0604020202020204" pitchFamily="34" charset="0"/>
              <a:buChar char="•"/>
            </a:pPr>
            <a:r>
              <a:rPr lang="en-US" sz="2000" dirty="0">
                <a:solidFill>
                  <a:srgbClr val="4D5156"/>
                </a:solidFill>
                <a:latin typeface="Roboto" panose="02000000000000000000" pitchFamily="2" charset="0"/>
              </a:rPr>
              <a:t>Offended superiors, alienated colleagues, was ridiculed.</a:t>
            </a:r>
          </a:p>
          <a:p>
            <a:pPr marL="742950" lvl="1" indent="-285750">
              <a:buFont typeface="Arial" panose="020B0604020202020204" pitchFamily="34" charset="0"/>
              <a:buChar char="•"/>
            </a:pPr>
            <a:r>
              <a:rPr lang="en-US" sz="2000" i="1" dirty="0">
                <a:solidFill>
                  <a:srgbClr val="4D5156"/>
                </a:solidFill>
                <a:latin typeface="Roboto" panose="02000000000000000000" pitchFamily="2" charset="0"/>
              </a:rPr>
              <a:t>Dealt with </a:t>
            </a:r>
            <a:r>
              <a:rPr lang="en-US" sz="2000" i="1" u="sng" dirty="0">
                <a:solidFill>
                  <a:srgbClr val="4D5156"/>
                </a:solidFill>
                <a:latin typeface="Roboto" panose="02000000000000000000" pitchFamily="2" charset="0"/>
              </a:rPr>
              <a:t>Halo bias.</a:t>
            </a:r>
            <a:r>
              <a:rPr lang="en-US" sz="2000" dirty="0">
                <a:solidFill>
                  <a:srgbClr val="4D5156"/>
                </a:solidFill>
                <a:latin typeface="Roboto" panose="02000000000000000000" pitchFamily="2" charset="0"/>
              </a:rPr>
              <a:t>  Was told: </a:t>
            </a:r>
            <a:r>
              <a:rPr lang="en-US" sz="2000" b="1" dirty="0">
                <a:solidFill>
                  <a:srgbClr val="4D5156"/>
                </a:solidFill>
                <a:latin typeface="Roboto" panose="02000000000000000000" pitchFamily="2" charset="0"/>
              </a:rPr>
              <a:t>“Gentlemen don’t have to wash their hands”.</a:t>
            </a:r>
          </a:p>
          <a:p>
            <a:pPr lvl="1"/>
            <a:endParaRPr lang="en-US" sz="2000" dirty="0">
              <a:solidFill>
                <a:srgbClr val="4D5156"/>
              </a:solidFill>
              <a:latin typeface="Roboto" panose="02000000000000000000" pitchFamily="2" charset="0"/>
            </a:endParaRPr>
          </a:p>
          <a:p>
            <a:pPr marL="742950" lvl="1" indent="-285750">
              <a:buFont typeface="Arial" panose="020B0604020202020204" pitchFamily="34" charset="0"/>
              <a:buChar char="•"/>
            </a:pPr>
            <a:r>
              <a:rPr lang="en-US" sz="2000" b="1" dirty="0">
                <a:solidFill>
                  <a:srgbClr val="4D5156"/>
                </a:solidFill>
                <a:latin typeface="Roboto" panose="02000000000000000000" pitchFamily="2" charset="0"/>
              </a:rPr>
              <a:t>Later: Germ theory of disease accepted 1880-1920</a:t>
            </a:r>
            <a:r>
              <a:rPr lang="en-US" sz="2000" dirty="0">
                <a:solidFill>
                  <a:srgbClr val="4D5156"/>
                </a:solidFill>
                <a:latin typeface="Roboto" panose="02000000000000000000" pitchFamily="2" charset="0"/>
              </a:rPr>
              <a:t>.</a:t>
            </a:r>
          </a:p>
          <a:p>
            <a:pPr marL="742950" lvl="1" indent="-285750">
              <a:buFont typeface="Arial" panose="020B0604020202020204" pitchFamily="34" charset="0"/>
              <a:buChar char="•"/>
            </a:pPr>
            <a:r>
              <a:rPr lang="en-US" sz="2000" dirty="0">
                <a:solidFill>
                  <a:srgbClr val="4D5156"/>
                </a:solidFill>
                <a:latin typeface="Roboto" panose="02000000000000000000" pitchFamily="2" charset="0"/>
              </a:rPr>
              <a:t>Afterward was called “Savior of mothers”</a:t>
            </a:r>
          </a:p>
          <a:p>
            <a:pPr lvl="1"/>
            <a:endParaRPr lang="en-US" sz="2000" dirty="0">
              <a:solidFill>
                <a:srgbClr val="4D5156"/>
              </a:solidFill>
              <a:latin typeface="Roboto" panose="02000000000000000000" pitchFamily="2" charset="0"/>
            </a:endParaRPr>
          </a:p>
          <a:p>
            <a:pPr>
              <a:lnSpc>
                <a:spcPct val="150000"/>
              </a:lnSpc>
            </a:pPr>
            <a:endParaRPr lang="en-US" sz="2000" dirty="0">
              <a:solidFill>
                <a:srgbClr val="4D5156"/>
              </a:solidFill>
              <a:latin typeface="Roboto" panose="02000000000000000000" pitchFamily="2" charset="0"/>
            </a:endParaRPr>
          </a:p>
          <a:p>
            <a:pPr marL="285750" indent="-285750">
              <a:buFont typeface="Arial" panose="020B0604020202020204" pitchFamily="34" charset="0"/>
              <a:buChar char="•"/>
            </a:pPr>
            <a:endParaRPr lang="en-US" dirty="0">
              <a:solidFill>
                <a:srgbClr val="4D5156"/>
              </a:solidFill>
              <a:latin typeface="Roboto" panose="02000000000000000000" pitchFamily="2" charset="0"/>
            </a:endParaRPr>
          </a:p>
        </p:txBody>
      </p:sp>
      <p:sp>
        <p:nvSpPr>
          <p:cNvPr id="2" name="TextBox 1">
            <a:extLst>
              <a:ext uri="{FF2B5EF4-FFF2-40B4-BE49-F238E27FC236}">
                <a16:creationId xmlns:a16="http://schemas.microsoft.com/office/drawing/2014/main" id="{7957E221-D2F3-21D4-7346-523E3754249E}"/>
              </a:ext>
            </a:extLst>
          </p:cNvPr>
          <p:cNvSpPr txBox="1"/>
          <p:nvPr/>
        </p:nvSpPr>
        <p:spPr>
          <a:xfrm>
            <a:off x="3261237" y="4857226"/>
            <a:ext cx="8790485" cy="1169551"/>
          </a:xfrm>
          <a:prstGeom prst="rect">
            <a:avLst/>
          </a:prstGeom>
          <a:noFill/>
        </p:spPr>
        <p:txBody>
          <a:bodyPr wrap="square" rtlCol="0">
            <a:spAutoFit/>
          </a:bodyPr>
          <a:lstStyle/>
          <a:p>
            <a:pPr>
              <a:lnSpc>
                <a:spcPct val="150000"/>
              </a:lnSpc>
            </a:pPr>
            <a:r>
              <a:rPr lang="en-US" sz="2000">
                <a:solidFill>
                  <a:srgbClr val="4D5156"/>
                </a:solidFill>
                <a:latin typeface="Roboto" panose="02000000000000000000" pitchFamily="2" charset="0"/>
              </a:rPr>
              <a:t>His personal journey was difficult:</a:t>
            </a:r>
          </a:p>
          <a:p>
            <a:pPr marL="742950" lvl="1" indent="-285750">
              <a:buFont typeface="Arial" panose="020B0604020202020204" pitchFamily="34" charset="0"/>
              <a:buChar char="•"/>
            </a:pPr>
            <a:r>
              <a:rPr lang="en-US" sz="2000">
                <a:solidFill>
                  <a:srgbClr val="4D5156"/>
                </a:solidFill>
                <a:latin typeface="Roboto" panose="02000000000000000000" pitchFamily="2" charset="0"/>
              </a:rPr>
              <a:t>Colleagues arranged his admission to a mental institution. </a:t>
            </a:r>
          </a:p>
          <a:p>
            <a:pPr marL="742950" lvl="1" indent="-285750">
              <a:buFont typeface="Arial" panose="020B0604020202020204" pitchFamily="34" charset="0"/>
              <a:buChar char="•"/>
            </a:pPr>
            <a:r>
              <a:rPr lang="en-US" sz="2000">
                <a:solidFill>
                  <a:srgbClr val="4D5156"/>
                </a:solidFill>
                <a:latin typeface="Roboto" panose="02000000000000000000" pitchFamily="2" charset="0"/>
              </a:rPr>
              <a:t>Beaten by guards while trying to escape, died of sepsis from injuries.</a:t>
            </a:r>
            <a:endParaRPr lang="en-US" sz="2000" dirty="0">
              <a:solidFill>
                <a:srgbClr val="4D5156"/>
              </a:solidFill>
              <a:latin typeface="Roboto" panose="02000000000000000000" pitchFamily="2" charset="0"/>
            </a:endParaRPr>
          </a:p>
        </p:txBody>
      </p:sp>
    </p:spTree>
    <p:extLst>
      <p:ext uri="{BB962C8B-B14F-4D97-AF65-F5344CB8AC3E}">
        <p14:creationId xmlns:p14="http://schemas.microsoft.com/office/powerpoint/2010/main" val="11269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856" y="-133848"/>
            <a:ext cx="8731340" cy="1143000"/>
          </a:xfrm>
        </p:spPr>
        <p:txBody>
          <a:bodyPr>
            <a:normAutofit/>
          </a:bodyPr>
          <a:lstStyle/>
          <a:p>
            <a:r>
              <a:rPr lang="en-US" b="1" dirty="0"/>
              <a:t>Split Attention Principle</a:t>
            </a:r>
            <a:br>
              <a:rPr lang="en-US" b="1" dirty="0"/>
            </a:br>
            <a:r>
              <a:rPr lang="en-US" sz="1800" b="1" dirty="0"/>
              <a:t>Affects amount of brain resources used</a:t>
            </a:r>
          </a:p>
        </p:txBody>
      </p:sp>
      <p:sp>
        <p:nvSpPr>
          <p:cNvPr id="3" name="Content Placeholder 2"/>
          <p:cNvSpPr>
            <a:spLocks noGrp="1"/>
          </p:cNvSpPr>
          <p:nvPr>
            <p:ph idx="1"/>
          </p:nvPr>
        </p:nvSpPr>
        <p:spPr>
          <a:xfrm>
            <a:off x="-191502" y="570852"/>
            <a:ext cx="11266999" cy="6027089"/>
          </a:xfrm>
        </p:spPr>
        <p:txBody>
          <a:bodyPr>
            <a:normAutofit/>
          </a:bodyPr>
          <a:lstStyle/>
          <a:p>
            <a:pPr marL="457200" lvl="1" indent="0">
              <a:buNone/>
            </a:pPr>
            <a:endParaRPr lang="en-US" sz="3100" b="1" u="sng" dirty="0"/>
          </a:p>
          <a:p>
            <a:pPr marL="457200" lvl="1" indent="0">
              <a:buNone/>
            </a:pPr>
            <a:endParaRPr lang="en-US" sz="3100" b="1" u="sng" dirty="0"/>
          </a:p>
          <a:p>
            <a:pPr lvl="1"/>
            <a:r>
              <a:rPr lang="en-US" sz="3100" b="1" u="sng" dirty="0"/>
              <a:t>Space</a:t>
            </a:r>
            <a:r>
              <a:rPr lang="en-US" sz="3100" b="1" dirty="0"/>
              <a:t>  (spatial split attention)—</a:t>
            </a:r>
          </a:p>
          <a:p>
            <a:pPr lvl="2"/>
            <a:r>
              <a:rPr lang="en-US" sz="3100" dirty="0"/>
              <a:t>Reduce </a:t>
            </a:r>
            <a:r>
              <a:rPr lang="en-US" sz="3100" u="sng" dirty="0"/>
              <a:t>space</a:t>
            </a:r>
            <a:r>
              <a:rPr lang="en-US" sz="3100" dirty="0"/>
              <a:t> between information</a:t>
            </a:r>
          </a:p>
          <a:p>
            <a:pPr marL="914400" lvl="2" indent="0">
              <a:buNone/>
            </a:pPr>
            <a:r>
              <a:rPr lang="en-US" sz="3100" dirty="0"/>
              <a:t>     sources so it requires less                                                         </a:t>
            </a:r>
          </a:p>
          <a:p>
            <a:pPr marL="914400" lvl="2" indent="0">
              <a:buNone/>
            </a:pPr>
            <a:r>
              <a:rPr lang="en-US" sz="3100" dirty="0"/>
              <a:t>     brain power to learn.</a:t>
            </a:r>
          </a:p>
          <a:p>
            <a:pPr marL="457200" lvl="1" indent="0">
              <a:buNone/>
            </a:pPr>
            <a:endParaRPr lang="en-US" sz="2800" dirty="0"/>
          </a:p>
          <a:p>
            <a:pPr lvl="1"/>
            <a:r>
              <a:rPr lang="en-US" sz="3100" b="1" u="sng" dirty="0"/>
              <a:t>Time</a:t>
            </a:r>
            <a:r>
              <a:rPr lang="en-US" sz="3100" b="1" dirty="0"/>
              <a:t> (temporal split attention)—</a:t>
            </a:r>
          </a:p>
          <a:p>
            <a:pPr lvl="2"/>
            <a:r>
              <a:rPr lang="en-US" sz="3100" dirty="0"/>
              <a:t> Reduce </a:t>
            </a:r>
            <a:r>
              <a:rPr lang="en-US" sz="3100" u="sng" dirty="0"/>
              <a:t>time</a:t>
            </a:r>
            <a:r>
              <a:rPr lang="en-US" sz="3100" dirty="0"/>
              <a:t> between the</a:t>
            </a:r>
          </a:p>
          <a:p>
            <a:pPr marL="914400" lvl="2" indent="0">
              <a:buNone/>
            </a:pPr>
            <a:r>
              <a:rPr lang="en-US" sz="3100" dirty="0"/>
              <a:t>    delivery </a:t>
            </a:r>
            <a:r>
              <a:rPr lang="en-US" sz="3400" dirty="0"/>
              <a:t>of one </a:t>
            </a:r>
            <a:r>
              <a:rPr lang="en-US" sz="3100" dirty="0"/>
              <a:t>source of information and the next </a:t>
            </a:r>
          </a:p>
          <a:p>
            <a:pPr marL="914400" lvl="2" indent="0">
              <a:buNone/>
            </a:pPr>
            <a:r>
              <a:rPr lang="en-US" sz="3100" dirty="0"/>
              <a:t>    to reduce brain power needed to </a:t>
            </a:r>
            <a:r>
              <a:rPr lang="en-US" sz="3100" u="sng" dirty="0"/>
              <a:t>code them as one unit </a:t>
            </a:r>
          </a:p>
          <a:p>
            <a:pPr marL="914400" lvl="2" indent="0">
              <a:buNone/>
            </a:pPr>
            <a:r>
              <a:rPr lang="en-US" sz="3100" dirty="0"/>
              <a:t>    in Long Term Memory (LTM). </a:t>
            </a:r>
          </a:p>
        </p:txBody>
      </p:sp>
      <p:sp>
        <p:nvSpPr>
          <p:cNvPr id="6" name="TextBox 5">
            <a:extLst>
              <a:ext uri="{FF2B5EF4-FFF2-40B4-BE49-F238E27FC236}">
                <a16:creationId xmlns:a16="http://schemas.microsoft.com/office/drawing/2014/main" id="{2A67ECBE-EF0E-5125-E418-265A758B9509}"/>
              </a:ext>
            </a:extLst>
          </p:cNvPr>
          <p:cNvSpPr txBox="1"/>
          <p:nvPr/>
        </p:nvSpPr>
        <p:spPr>
          <a:xfrm>
            <a:off x="7486180" y="811612"/>
            <a:ext cx="4015126" cy="646331"/>
          </a:xfrm>
          <a:prstGeom prst="rect">
            <a:avLst/>
          </a:prstGeom>
          <a:solidFill>
            <a:schemeClr val="bg1"/>
          </a:solidFill>
        </p:spPr>
        <p:txBody>
          <a:bodyPr wrap="square" rtlCol="0">
            <a:spAutoFit/>
          </a:bodyPr>
          <a:lstStyle/>
          <a:p>
            <a:r>
              <a:rPr lang="en-US" b="1" dirty="0"/>
              <a:t>Which one requires less cognitive load</a:t>
            </a:r>
          </a:p>
          <a:p>
            <a:r>
              <a:rPr lang="en-US" b="1" dirty="0"/>
              <a:t> to understand/learn?</a:t>
            </a:r>
          </a:p>
        </p:txBody>
      </p:sp>
      <p:pic>
        <p:nvPicPr>
          <p:cNvPr id="7" name="Picture 6">
            <a:extLst>
              <a:ext uri="{FF2B5EF4-FFF2-40B4-BE49-F238E27FC236}">
                <a16:creationId xmlns:a16="http://schemas.microsoft.com/office/drawing/2014/main" id="{65EB8605-CCFD-2962-04BF-C660802CE1C4}"/>
              </a:ext>
            </a:extLst>
          </p:cNvPr>
          <p:cNvPicPr>
            <a:picLocks noChangeAspect="1"/>
          </p:cNvPicPr>
          <p:nvPr/>
        </p:nvPicPr>
        <p:blipFill rotWithShape="1">
          <a:blip r:embed="rId2"/>
          <a:srcRect r="51995"/>
          <a:stretch/>
        </p:blipFill>
        <p:spPr>
          <a:xfrm>
            <a:off x="7281644" y="1463264"/>
            <a:ext cx="2354426" cy="3522446"/>
          </a:xfrm>
          <a:prstGeom prst="rect">
            <a:avLst/>
          </a:prstGeom>
        </p:spPr>
      </p:pic>
      <p:pic>
        <p:nvPicPr>
          <p:cNvPr id="8" name="Picture 7">
            <a:extLst>
              <a:ext uri="{FF2B5EF4-FFF2-40B4-BE49-F238E27FC236}">
                <a16:creationId xmlns:a16="http://schemas.microsoft.com/office/drawing/2014/main" id="{EAEBE560-F640-5CF9-EC24-E90694D14335}"/>
              </a:ext>
            </a:extLst>
          </p:cNvPr>
          <p:cNvPicPr>
            <a:picLocks noChangeAspect="1"/>
          </p:cNvPicPr>
          <p:nvPr/>
        </p:nvPicPr>
        <p:blipFill rotWithShape="1">
          <a:blip r:embed="rId2"/>
          <a:srcRect l="48429"/>
          <a:stretch/>
        </p:blipFill>
        <p:spPr>
          <a:xfrm>
            <a:off x="9636070" y="1457943"/>
            <a:ext cx="2500836" cy="3522446"/>
          </a:xfrm>
          <a:prstGeom prst="rect">
            <a:avLst/>
          </a:prstGeom>
        </p:spPr>
      </p:pic>
    </p:spTree>
    <p:extLst>
      <p:ext uri="{BB962C8B-B14F-4D97-AF65-F5344CB8AC3E}">
        <p14:creationId xmlns:p14="http://schemas.microsoft.com/office/powerpoint/2010/main" val="59754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763"/>
            <a:ext cx="11785600" cy="1143000"/>
          </a:xfrm>
        </p:spPr>
        <p:txBody>
          <a:bodyPr>
            <a:normAutofit fontScale="90000"/>
          </a:bodyPr>
          <a:lstStyle/>
          <a:p>
            <a:pPr algn="ctr"/>
            <a:r>
              <a:rPr lang="en-US" sz="4000" b="1" dirty="0"/>
              <a:t>Inattentional Blindness:</a:t>
            </a:r>
            <a:br>
              <a:rPr lang="en-US" sz="4000" b="1" dirty="0"/>
            </a:br>
            <a:r>
              <a:rPr lang="en-US" sz="2700" b="1" dirty="0"/>
              <a:t>Added mental load can impair your ability to see/detect what you’re looking at. </a:t>
            </a:r>
            <a:br>
              <a:rPr lang="en-US" sz="2700" b="1" dirty="0"/>
            </a:br>
            <a:r>
              <a:rPr lang="en-US" sz="3600" b="1" dirty="0">
                <a:solidFill>
                  <a:schemeClr val="accent1"/>
                </a:solidFill>
              </a:rPr>
              <a:t>Brain issue, not eye issue.</a:t>
            </a:r>
            <a:br>
              <a:rPr lang="en-US" sz="3600" b="1" dirty="0">
                <a:solidFill>
                  <a:schemeClr val="accent1"/>
                </a:solidFill>
              </a:rPr>
            </a:br>
            <a:endParaRPr lang="en-US" sz="3600" b="1" dirty="0">
              <a:solidFill>
                <a:schemeClr val="accent1"/>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2435" b="2750"/>
          <a:stretch/>
        </p:blipFill>
        <p:spPr bwMode="auto">
          <a:xfrm>
            <a:off x="2489775" y="5301734"/>
            <a:ext cx="646179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66188" y="5911334"/>
            <a:ext cx="5925533"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charset="0"/>
              </a:rPr>
              <a:t>Pérez-Moreno E. et al. </a:t>
            </a:r>
            <a:r>
              <a:rPr lang="en-US" dirty="0" err="1">
                <a:solidFill>
                  <a:srgbClr val="000000"/>
                </a:solidFill>
                <a:latin typeface="Arial" charset="0"/>
              </a:rPr>
              <a:t>Psicol</a:t>
            </a:r>
            <a:r>
              <a:rPr lang="el-GR" dirty="0">
                <a:solidFill>
                  <a:srgbClr val="000000"/>
                </a:solidFill>
                <a:latin typeface="Arial" charset="0"/>
              </a:rPr>
              <a:t>ὁ</a:t>
            </a:r>
            <a:r>
              <a:rPr lang="en-US" dirty="0" err="1">
                <a:solidFill>
                  <a:srgbClr val="000000"/>
                </a:solidFill>
                <a:latin typeface="Arial" charset="0"/>
              </a:rPr>
              <a:t>gica</a:t>
            </a:r>
            <a:r>
              <a:rPr lang="en-US" dirty="0">
                <a:solidFill>
                  <a:srgbClr val="000000"/>
                </a:solidFill>
                <a:latin typeface="Arial" charset="0"/>
              </a:rPr>
              <a:t> (2011), 32, 255-278. </a:t>
            </a:r>
          </a:p>
        </p:txBody>
      </p:sp>
      <p:sp>
        <p:nvSpPr>
          <p:cNvPr id="5" name="TextBox 4"/>
          <p:cNvSpPr txBox="1"/>
          <p:nvPr/>
        </p:nvSpPr>
        <p:spPr>
          <a:xfrm>
            <a:off x="854949" y="3568196"/>
            <a:ext cx="1204176" cy="923330"/>
          </a:xfrm>
          <a:prstGeom prst="rect">
            <a:avLst/>
          </a:prstGeom>
          <a:noFill/>
        </p:spPr>
        <p:txBody>
          <a:bodyPr wrap="none" rtlCol="0">
            <a:spAutoFit/>
          </a:bodyPr>
          <a:lstStyle/>
          <a:p>
            <a:r>
              <a:rPr lang="en-US" dirty="0">
                <a:solidFill>
                  <a:srgbClr val="FF0000"/>
                </a:solidFill>
              </a:rPr>
              <a:t>Increasing </a:t>
            </a:r>
          </a:p>
          <a:p>
            <a:r>
              <a:rPr lang="en-US" dirty="0">
                <a:solidFill>
                  <a:srgbClr val="FF0000"/>
                </a:solidFill>
              </a:rPr>
              <a:t>Mental </a:t>
            </a:r>
          </a:p>
          <a:p>
            <a:r>
              <a:rPr lang="en-US" dirty="0">
                <a:solidFill>
                  <a:srgbClr val="FF0000"/>
                </a:solidFill>
              </a:rPr>
              <a:t>Load</a:t>
            </a:r>
          </a:p>
        </p:txBody>
      </p:sp>
      <p:cxnSp>
        <p:nvCxnSpPr>
          <p:cNvPr id="7" name="Straight Arrow Connector 6"/>
          <p:cNvCxnSpPr/>
          <p:nvPr/>
        </p:nvCxnSpPr>
        <p:spPr bwMode="auto">
          <a:xfrm flipV="1">
            <a:off x="2183892" y="3189962"/>
            <a:ext cx="0" cy="1537422"/>
          </a:xfrm>
          <a:prstGeom prst="straightConnector1">
            <a:avLst/>
          </a:prstGeom>
          <a:solidFill>
            <a:schemeClr val="accent1"/>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Table 12">
            <a:extLst>
              <a:ext uri="{FF2B5EF4-FFF2-40B4-BE49-F238E27FC236}">
                <a16:creationId xmlns:a16="http://schemas.microsoft.com/office/drawing/2014/main" id="{56CC2EFE-C7FB-5479-8151-54CA6DDD9C84}"/>
              </a:ext>
            </a:extLst>
          </p:cNvPr>
          <p:cNvGraphicFramePr>
            <a:graphicFrameLocks noGrp="1"/>
          </p:cNvGraphicFramePr>
          <p:nvPr>
            <p:extLst>
              <p:ext uri="{D42A27DB-BD31-4B8C-83A1-F6EECF244321}">
                <p14:modId xmlns:p14="http://schemas.microsoft.com/office/powerpoint/2010/main" val="3518267956"/>
              </p:ext>
            </p:extLst>
          </p:nvPr>
        </p:nvGraphicFramePr>
        <p:xfrm>
          <a:off x="2489772" y="1721842"/>
          <a:ext cx="6979445" cy="2936240"/>
        </p:xfrm>
        <a:graphic>
          <a:graphicData uri="http://schemas.openxmlformats.org/drawingml/2006/table">
            <a:tbl>
              <a:tblPr firstRow="1" bandRow="1">
                <a:tableStyleId>{5C22544A-7EE6-4342-B048-85BDC9FD1C3A}</a:tableStyleId>
              </a:tblPr>
              <a:tblGrid>
                <a:gridCol w="2201496">
                  <a:extLst>
                    <a:ext uri="{9D8B030D-6E8A-4147-A177-3AD203B41FA5}">
                      <a16:colId xmlns:a16="http://schemas.microsoft.com/office/drawing/2014/main" val="712370888"/>
                    </a:ext>
                  </a:extLst>
                </a:gridCol>
                <a:gridCol w="2451469">
                  <a:extLst>
                    <a:ext uri="{9D8B030D-6E8A-4147-A177-3AD203B41FA5}">
                      <a16:colId xmlns:a16="http://schemas.microsoft.com/office/drawing/2014/main" val="1751181971"/>
                    </a:ext>
                  </a:extLst>
                </a:gridCol>
                <a:gridCol w="1163240">
                  <a:extLst>
                    <a:ext uri="{9D8B030D-6E8A-4147-A177-3AD203B41FA5}">
                      <a16:colId xmlns:a16="http://schemas.microsoft.com/office/drawing/2014/main" val="2564351392"/>
                    </a:ext>
                  </a:extLst>
                </a:gridCol>
                <a:gridCol w="1163240">
                  <a:extLst>
                    <a:ext uri="{9D8B030D-6E8A-4147-A177-3AD203B41FA5}">
                      <a16:colId xmlns:a16="http://schemas.microsoft.com/office/drawing/2014/main" val="151190659"/>
                    </a:ext>
                  </a:extLst>
                </a:gridCol>
              </a:tblGrid>
              <a:tr h="0">
                <a:tc>
                  <a:txBody>
                    <a:bodyPr/>
                    <a:lstStyle/>
                    <a:p>
                      <a:endParaRPr lang="en-US" dirty="0"/>
                    </a:p>
                  </a:txBody>
                  <a:tcPr/>
                </a:tc>
                <a:tc>
                  <a:txBody>
                    <a:bodyPr/>
                    <a:lstStyle/>
                    <a:p>
                      <a:endParaRPr lang="en-US"/>
                    </a:p>
                  </a:txBody>
                  <a:tcPr/>
                </a:tc>
                <a:tc gridSpan="2">
                  <a:txBody>
                    <a:bodyPr/>
                    <a:lstStyle/>
                    <a:p>
                      <a:r>
                        <a:rPr lang="en-US" dirty="0"/>
                        <a:t>Portion of Detected/Looked at stimuli by mental load</a:t>
                      </a:r>
                    </a:p>
                  </a:txBody>
                  <a:tcPr/>
                </a:tc>
                <a:tc hMerge="1">
                  <a:txBody>
                    <a:bodyPr/>
                    <a:lstStyle/>
                    <a:p>
                      <a:endParaRPr lang="en-US"/>
                    </a:p>
                  </a:txBody>
                  <a:tcPr/>
                </a:tc>
                <a:extLst>
                  <a:ext uri="{0D108BD9-81ED-4DB2-BD59-A6C34878D82A}">
                    <a16:rowId xmlns:a16="http://schemas.microsoft.com/office/drawing/2014/main" val="2748004737"/>
                  </a:ext>
                </a:extLst>
              </a:tr>
              <a:tr h="370840">
                <a:tc>
                  <a:txBody>
                    <a:bodyPr/>
                    <a:lstStyle/>
                    <a:p>
                      <a:endParaRPr lang="en-US"/>
                    </a:p>
                  </a:txBody>
                  <a:tcPr/>
                </a:tc>
                <a:tc>
                  <a:txBody>
                    <a:bodyPr/>
                    <a:lstStyle/>
                    <a:p>
                      <a:endParaRPr lang="en-US"/>
                    </a:p>
                  </a:txBody>
                  <a:tcPr/>
                </a:tc>
                <a:tc>
                  <a:txBody>
                    <a:bodyPr/>
                    <a:lstStyle/>
                    <a:p>
                      <a:r>
                        <a:rPr lang="en-US" b="1" dirty="0"/>
                        <a:t>Mean</a:t>
                      </a:r>
                    </a:p>
                  </a:txBody>
                  <a:tcPr/>
                </a:tc>
                <a:tc>
                  <a:txBody>
                    <a:bodyPr/>
                    <a:lstStyle/>
                    <a:p>
                      <a:r>
                        <a:rPr lang="en-US" b="1" dirty="0"/>
                        <a:t>SE</a:t>
                      </a:r>
                    </a:p>
                  </a:txBody>
                  <a:tcPr/>
                </a:tc>
                <a:extLst>
                  <a:ext uri="{0D108BD9-81ED-4DB2-BD59-A6C34878D82A}">
                    <a16:rowId xmlns:a16="http://schemas.microsoft.com/office/drawing/2014/main" val="1621477311"/>
                  </a:ext>
                </a:extLst>
              </a:tr>
              <a:tr h="370840">
                <a:tc>
                  <a:txBody>
                    <a:bodyPr/>
                    <a:lstStyle/>
                    <a:p>
                      <a:r>
                        <a:rPr lang="en-US" b="1" dirty="0"/>
                        <a:t>Extra added  </a:t>
                      </a:r>
                    </a:p>
                    <a:p>
                      <a:r>
                        <a:rPr lang="en-US" b="1" dirty="0"/>
                        <a:t>High Mental Load.</a:t>
                      </a:r>
                    </a:p>
                  </a:txBody>
                  <a:tcPr/>
                </a:tc>
                <a:tc>
                  <a:txBody>
                    <a:bodyPr/>
                    <a:lstStyle/>
                    <a:p>
                      <a:r>
                        <a:rPr lang="en-US" dirty="0"/>
                        <a:t>Detection with HML</a:t>
                      </a:r>
                    </a:p>
                  </a:txBody>
                  <a:tcPr/>
                </a:tc>
                <a:tc>
                  <a:txBody>
                    <a:bodyPr/>
                    <a:lstStyle/>
                    <a:p>
                      <a:r>
                        <a:rPr lang="en-US" dirty="0"/>
                        <a:t>.75</a:t>
                      </a:r>
                    </a:p>
                  </a:txBody>
                  <a:tcPr/>
                </a:tc>
                <a:tc>
                  <a:txBody>
                    <a:bodyPr/>
                    <a:lstStyle/>
                    <a:p>
                      <a:r>
                        <a:rPr lang="en-US" dirty="0"/>
                        <a:t>0.03</a:t>
                      </a:r>
                    </a:p>
                  </a:txBody>
                  <a:tcPr/>
                </a:tc>
                <a:extLst>
                  <a:ext uri="{0D108BD9-81ED-4DB2-BD59-A6C34878D82A}">
                    <a16:rowId xmlns:a16="http://schemas.microsoft.com/office/drawing/2014/main" val="1826169123"/>
                  </a:ext>
                </a:extLst>
              </a:tr>
              <a:tr h="370840">
                <a:tc>
                  <a:txBody>
                    <a:bodyPr/>
                    <a:lstStyle/>
                    <a:p>
                      <a:r>
                        <a:rPr lang="en-US" b="1" dirty="0"/>
                        <a:t>Extra added</a:t>
                      </a:r>
                    </a:p>
                    <a:p>
                      <a:r>
                        <a:rPr lang="en-US" b="1" dirty="0"/>
                        <a:t> Low Mental Load</a:t>
                      </a:r>
                    </a:p>
                  </a:txBody>
                  <a:tcPr/>
                </a:tc>
                <a:tc>
                  <a:txBody>
                    <a:bodyPr/>
                    <a:lstStyle/>
                    <a:p>
                      <a:r>
                        <a:rPr lang="en-US" dirty="0"/>
                        <a:t>Detection with LML</a:t>
                      </a:r>
                    </a:p>
                  </a:txBody>
                  <a:tcPr/>
                </a:tc>
                <a:tc>
                  <a:txBody>
                    <a:bodyPr/>
                    <a:lstStyle/>
                    <a:p>
                      <a:r>
                        <a:rPr lang="en-US" dirty="0"/>
                        <a:t>.77</a:t>
                      </a:r>
                    </a:p>
                  </a:txBody>
                  <a:tcPr/>
                </a:tc>
                <a:tc>
                  <a:txBody>
                    <a:bodyPr/>
                    <a:lstStyle/>
                    <a:p>
                      <a:r>
                        <a:rPr lang="en-US" dirty="0"/>
                        <a:t>0.03</a:t>
                      </a:r>
                    </a:p>
                  </a:txBody>
                  <a:tcPr/>
                </a:tc>
                <a:extLst>
                  <a:ext uri="{0D108BD9-81ED-4DB2-BD59-A6C34878D82A}">
                    <a16:rowId xmlns:a16="http://schemas.microsoft.com/office/drawing/2014/main" val="1707787814"/>
                  </a:ext>
                </a:extLst>
              </a:tr>
              <a:tr h="370840">
                <a:tc>
                  <a:txBody>
                    <a:bodyPr/>
                    <a:lstStyle/>
                    <a:p>
                      <a:r>
                        <a:rPr lang="en-US" b="1" dirty="0"/>
                        <a:t>Baseline Conditions</a:t>
                      </a:r>
                    </a:p>
                  </a:txBody>
                  <a:tcPr/>
                </a:tc>
                <a:tc>
                  <a:txBody>
                    <a:bodyPr/>
                    <a:lstStyle/>
                    <a:p>
                      <a:r>
                        <a:rPr lang="en-US" dirty="0"/>
                        <a:t>Detection</a:t>
                      </a:r>
                    </a:p>
                  </a:txBody>
                  <a:tcPr/>
                </a:tc>
                <a:tc>
                  <a:txBody>
                    <a:bodyPr/>
                    <a:lstStyle/>
                    <a:p>
                      <a:r>
                        <a:rPr lang="en-US" dirty="0"/>
                        <a:t>.89</a:t>
                      </a:r>
                    </a:p>
                  </a:txBody>
                  <a:tcPr/>
                </a:tc>
                <a:tc>
                  <a:txBody>
                    <a:bodyPr/>
                    <a:lstStyle/>
                    <a:p>
                      <a:r>
                        <a:rPr lang="en-US" dirty="0"/>
                        <a:t>0.03</a:t>
                      </a:r>
                    </a:p>
                  </a:txBody>
                  <a:tcPr/>
                </a:tc>
                <a:extLst>
                  <a:ext uri="{0D108BD9-81ED-4DB2-BD59-A6C34878D82A}">
                    <a16:rowId xmlns:a16="http://schemas.microsoft.com/office/drawing/2014/main" val="1867795361"/>
                  </a:ext>
                </a:extLst>
              </a:tr>
            </a:tbl>
          </a:graphicData>
        </a:graphic>
      </p:graphicFrame>
      <p:sp>
        <p:nvSpPr>
          <p:cNvPr id="3" name="Rectangle 2"/>
          <p:cNvSpPr/>
          <p:nvPr/>
        </p:nvSpPr>
        <p:spPr bwMode="auto">
          <a:xfrm>
            <a:off x="7196013" y="2714889"/>
            <a:ext cx="685800" cy="19888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MS Pゴシック" charset="0"/>
              <a:cs typeface="MS Pゴシック" charset="0"/>
            </a:endParaRPr>
          </a:p>
        </p:txBody>
      </p:sp>
      <p:sp>
        <p:nvSpPr>
          <p:cNvPr id="16" name="TextBox 15">
            <a:extLst>
              <a:ext uri="{FF2B5EF4-FFF2-40B4-BE49-F238E27FC236}">
                <a16:creationId xmlns:a16="http://schemas.microsoft.com/office/drawing/2014/main" id="{00FC7EF6-3A73-C9AB-0008-466EC7EAF08C}"/>
              </a:ext>
            </a:extLst>
          </p:cNvPr>
          <p:cNvSpPr txBox="1"/>
          <p:nvPr/>
        </p:nvSpPr>
        <p:spPr>
          <a:xfrm>
            <a:off x="10008108" y="3243009"/>
            <a:ext cx="1647768" cy="1200329"/>
          </a:xfrm>
          <a:prstGeom prst="rect">
            <a:avLst/>
          </a:prstGeom>
          <a:noFill/>
        </p:spPr>
        <p:txBody>
          <a:bodyPr wrap="square" rtlCol="0">
            <a:spAutoFit/>
          </a:bodyPr>
          <a:lstStyle/>
          <a:p>
            <a:r>
              <a:rPr lang="en-US" dirty="0">
                <a:solidFill>
                  <a:srgbClr val="FF0000"/>
                </a:solidFill>
              </a:rPr>
              <a:t>Decreasing</a:t>
            </a:r>
          </a:p>
          <a:p>
            <a:r>
              <a:rPr lang="en-US" dirty="0">
                <a:solidFill>
                  <a:srgbClr val="FF0000"/>
                </a:solidFill>
              </a:rPr>
              <a:t>portion of stimuli detected</a:t>
            </a:r>
          </a:p>
        </p:txBody>
      </p:sp>
      <p:cxnSp>
        <p:nvCxnSpPr>
          <p:cNvPr id="17" name="Straight Arrow Connector 16">
            <a:extLst>
              <a:ext uri="{FF2B5EF4-FFF2-40B4-BE49-F238E27FC236}">
                <a16:creationId xmlns:a16="http://schemas.microsoft.com/office/drawing/2014/main" id="{27E579C5-D623-5EA3-706C-7E2122661360}"/>
              </a:ext>
            </a:extLst>
          </p:cNvPr>
          <p:cNvCxnSpPr/>
          <p:nvPr/>
        </p:nvCxnSpPr>
        <p:spPr bwMode="auto">
          <a:xfrm flipV="1">
            <a:off x="9762840" y="3064706"/>
            <a:ext cx="0" cy="1556936"/>
          </a:xfrm>
          <a:prstGeom prst="straightConnector1">
            <a:avLst/>
          </a:prstGeom>
          <a:solidFill>
            <a:schemeClr val="accent1"/>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916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56" y="-254946"/>
            <a:ext cx="10515600" cy="1325563"/>
          </a:xfrm>
        </p:spPr>
        <p:txBody>
          <a:bodyPr/>
          <a:lstStyle/>
          <a:p>
            <a:pPr algn="ctr"/>
            <a:r>
              <a:rPr lang="en-US" b="1" dirty="0"/>
              <a:t>Interruptions: </a:t>
            </a:r>
            <a:br>
              <a:rPr lang="en-US" b="1" dirty="0"/>
            </a:br>
            <a:r>
              <a:rPr lang="en-US" sz="1800" b="1" dirty="0"/>
              <a:t>Texts, pages,  Best Practice Alerts, notifications, etc.</a:t>
            </a:r>
          </a:p>
        </p:txBody>
      </p:sp>
      <p:sp>
        <p:nvSpPr>
          <p:cNvPr id="3" name="Content Placeholder 2"/>
          <p:cNvSpPr>
            <a:spLocks noGrp="1"/>
          </p:cNvSpPr>
          <p:nvPr>
            <p:ph sz="half" idx="1"/>
          </p:nvPr>
        </p:nvSpPr>
        <p:spPr>
          <a:xfrm>
            <a:off x="-27965" y="4030040"/>
            <a:ext cx="6090020" cy="2471428"/>
          </a:xfrm>
        </p:spPr>
        <p:txBody>
          <a:bodyPr>
            <a:normAutofit/>
          </a:bodyPr>
          <a:lstStyle/>
          <a:p>
            <a:pPr marL="0" indent="0">
              <a:lnSpc>
                <a:spcPct val="100000"/>
              </a:lnSpc>
              <a:spcBef>
                <a:spcPts val="0"/>
              </a:spcBef>
              <a:buNone/>
            </a:pPr>
            <a:endParaRPr lang="en-US" sz="2200" dirty="0"/>
          </a:p>
          <a:p>
            <a:pPr>
              <a:lnSpc>
                <a:spcPct val="100000"/>
              </a:lnSpc>
              <a:spcBef>
                <a:spcPts val="0"/>
              </a:spcBef>
            </a:pPr>
            <a:r>
              <a:rPr lang="en-US" sz="1800" dirty="0"/>
              <a:t>It takes 23 minutes and 15 seconds to get well focused again on what you were doing after interruption. </a:t>
            </a:r>
          </a:p>
          <a:p>
            <a:pPr marL="0" indent="0">
              <a:lnSpc>
                <a:spcPct val="100000"/>
              </a:lnSpc>
              <a:spcBef>
                <a:spcPts val="0"/>
              </a:spcBef>
              <a:buNone/>
            </a:pPr>
            <a:r>
              <a:rPr lang="en-US" sz="1800" b="1" dirty="0"/>
              <a:t>     This increases stress, frustration, time pressure and effort</a:t>
            </a:r>
            <a:r>
              <a:rPr lang="en-US" sz="1800" b="1" baseline="30000" dirty="0"/>
              <a:t>1 </a:t>
            </a:r>
            <a:r>
              <a:rPr lang="en-US" sz="1400" b="1" dirty="0"/>
              <a:t>.</a:t>
            </a:r>
          </a:p>
        </p:txBody>
      </p:sp>
      <p:sp>
        <p:nvSpPr>
          <p:cNvPr id="6" name="TextBox 5"/>
          <p:cNvSpPr txBox="1"/>
          <p:nvPr/>
        </p:nvSpPr>
        <p:spPr>
          <a:xfrm>
            <a:off x="202423" y="5853209"/>
            <a:ext cx="6311970" cy="1169551"/>
          </a:xfrm>
          <a:prstGeom prst="rect">
            <a:avLst/>
          </a:prstGeom>
          <a:noFill/>
        </p:spPr>
        <p:txBody>
          <a:bodyPr wrap="square" rtlCol="0">
            <a:spAutoFit/>
          </a:bodyPr>
          <a:lstStyle/>
          <a:p>
            <a:pPr marL="342900" indent="-342900">
              <a:buAutoNum type="arabicPeriod"/>
            </a:pPr>
            <a:r>
              <a:rPr lang="en-US" sz="1200" dirty="0"/>
              <a:t>Mark G, Gudith D, Klocke U. The Cost of Interrupted Work: More speed and stress. </a:t>
            </a:r>
            <a:r>
              <a:rPr lang="en-US" sz="1200" dirty="0">
                <a:hlinkClick r:id="rId2"/>
              </a:rPr>
              <a:t>https://www.ics.uci.edu/~gmark/chi08-mark.pdf</a:t>
            </a:r>
            <a:endParaRPr lang="en-US" sz="1200" dirty="0"/>
          </a:p>
          <a:p>
            <a:r>
              <a:rPr lang="en-US" sz="1200" dirty="0"/>
              <a:t>2.  Westbrook JI, </a:t>
            </a:r>
            <a:r>
              <a:rPr lang="en-US" sz="1200" dirty="0" err="1"/>
              <a:t>Coiera</a:t>
            </a:r>
            <a:r>
              <a:rPr lang="en-US" sz="1200" dirty="0"/>
              <a:t> E, et al. The impact of interruptions  on clinical task completion.</a:t>
            </a:r>
          </a:p>
          <a:p>
            <a:r>
              <a:rPr lang="en-US" sz="1200" dirty="0"/>
              <a:t>            Qual </a:t>
            </a:r>
            <a:r>
              <a:rPr lang="en-US" sz="1200" dirty="0" err="1"/>
              <a:t>Saf</a:t>
            </a:r>
            <a:r>
              <a:rPr lang="en-US" sz="1200" dirty="0"/>
              <a:t> Health Care 2010  19:284-289</a:t>
            </a:r>
          </a:p>
          <a:p>
            <a:endParaRPr lang="en-US" sz="1200" dirty="0"/>
          </a:p>
          <a:p>
            <a:endParaRPr lang="en-US" sz="1000" dirty="0"/>
          </a:p>
        </p:txBody>
      </p:sp>
      <p:pic>
        <p:nvPicPr>
          <p:cNvPr id="9" name="Picture 8">
            <a:extLst>
              <a:ext uri="{FF2B5EF4-FFF2-40B4-BE49-F238E27FC236}">
                <a16:creationId xmlns:a16="http://schemas.microsoft.com/office/drawing/2014/main" id="{55E222E4-1BCA-8755-21D4-EB12130C17B2}"/>
              </a:ext>
            </a:extLst>
          </p:cNvPr>
          <p:cNvPicPr>
            <a:picLocks noChangeAspect="1"/>
          </p:cNvPicPr>
          <p:nvPr/>
        </p:nvPicPr>
        <p:blipFill>
          <a:blip r:embed="rId3"/>
          <a:stretch>
            <a:fillRect/>
          </a:stretch>
        </p:blipFill>
        <p:spPr>
          <a:xfrm>
            <a:off x="19956" y="929128"/>
            <a:ext cx="6042099" cy="2947691"/>
          </a:xfrm>
          <a:prstGeom prst="rect">
            <a:avLst/>
          </a:prstGeom>
        </p:spPr>
      </p:pic>
      <p:pic>
        <p:nvPicPr>
          <p:cNvPr id="11" name="Picture 10">
            <a:extLst>
              <a:ext uri="{FF2B5EF4-FFF2-40B4-BE49-F238E27FC236}">
                <a16:creationId xmlns:a16="http://schemas.microsoft.com/office/drawing/2014/main" id="{8E5DB41A-2437-20E4-CBF7-B45BD1BF86AF}"/>
              </a:ext>
            </a:extLst>
          </p:cNvPr>
          <p:cNvPicPr>
            <a:picLocks noChangeAspect="1"/>
          </p:cNvPicPr>
          <p:nvPr/>
        </p:nvPicPr>
        <p:blipFill>
          <a:blip r:embed="rId4"/>
          <a:stretch>
            <a:fillRect/>
          </a:stretch>
        </p:blipFill>
        <p:spPr>
          <a:xfrm>
            <a:off x="6271437" y="929128"/>
            <a:ext cx="5460799" cy="4756179"/>
          </a:xfrm>
          <a:prstGeom prst="rect">
            <a:avLst/>
          </a:prstGeom>
        </p:spPr>
      </p:pic>
      <p:sp>
        <p:nvSpPr>
          <p:cNvPr id="7" name="Rectangle 6">
            <a:extLst>
              <a:ext uri="{FF2B5EF4-FFF2-40B4-BE49-F238E27FC236}">
                <a16:creationId xmlns:a16="http://schemas.microsoft.com/office/drawing/2014/main" id="{41E7558F-4C81-D223-2C8A-3D6AE195D50F}"/>
              </a:ext>
            </a:extLst>
          </p:cNvPr>
          <p:cNvSpPr/>
          <p:nvPr/>
        </p:nvSpPr>
        <p:spPr>
          <a:xfrm>
            <a:off x="2097247" y="2902591"/>
            <a:ext cx="553674" cy="4502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3FD83A-9379-5F84-896C-ADA50D7010F2}"/>
              </a:ext>
            </a:extLst>
          </p:cNvPr>
          <p:cNvSpPr/>
          <p:nvPr/>
        </p:nvSpPr>
        <p:spPr>
          <a:xfrm>
            <a:off x="2925645" y="2402973"/>
            <a:ext cx="553674" cy="4502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40A17D-B7F8-C4C1-BFC3-E326C2820F8D}"/>
              </a:ext>
            </a:extLst>
          </p:cNvPr>
          <p:cNvSpPr/>
          <p:nvPr/>
        </p:nvSpPr>
        <p:spPr>
          <a:xfrm>
            <a:off x="3662136" y="2395157"/>
            <a:ext cx="553674" cy="4502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2E40B6-467B-2840-628F-E5B0BD9A749E}"/>
              </a:ext>
            </a:extLst>
          </p:cNvPr>
          <p:cNvSpPr/>
          <p:nvPr/>
        </p:nvSpPr>
        <p:spPr>
          <a:xfrm>
            <a:off x="4425192" y="2377826"/>
            <a:ext cx="553674" cy="4502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15E7C7-9FBD-3629-82F0-B0FC9CBF2C7B}"/>
              </a:ext>
            </a:extLst>
          </p:cNvPr>
          <p:cNvSpPr/>
          <p:nvPr/>
        </p:nvSpPr>
        <p:spPr>
          <a:xfrm>
            <a:off x="5225782" y="2902590"/>
            <a:ext cx="553674" cy="4502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34A2E7-6698-7442-7A35-0C5ED72F8D17}"/>
              </a:ext>
            </a:extLst>
          </p:cNvPr>
          <p:cNvSpPr txBox="1"/>
          <p:nvPr/>
        </p:nvSpPr>
        <p:spPr>
          <a:xfrm>
            <a:off x="6192784" y="5750112"/>
            <a:ext cx="5796793" cy="923330"/>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Char char="•"/>
            </a:pPr>
            <a:r>
              <a:rPr lang="en-US" sz="1800" b="1" dirty="0"/>
              <a:t>More interruptions cause you to take longer to complete  a clinical task</a:t>
            </a:r>
            <a:r>
              <a:rPr lang="en-US" sz="1800" b="1" baseline="30000" dirty="0"/>
              <a:t>2</a:t>
            </a:r>
            <a:r>
              <a:rPr lang="en-US" sz="1800" b="1" dirty="0"/>
              <a:t>.</a:t>
            </a:r>
          </a:p>
          <a:p>
            <a:pPr>
              <a:lnSpc>
                <a:spcPct val="100000"/>
              </a:lnSpc>
              <a:spcBef>
                <a:spcPts val="0"/>
              </a:spcBef>
            </a:pPr>
            <a:endParaRPr lang="en-US" sz="1800" dirty="0"/>
          </a:p>
        </p:txBody>
      </p:sp>
    </p:spTree>
    <p:extLst>
      <p:ext uri="{BB962C8B-B14F-4D97-AF65-F5344CB8AC3E}">
        <p14:creationId xmlns:p14="http://schemas.microsoft.com/office/powerpoint/2010/main" val="17458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4005-AB0F-1342-EA2A-7044902471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E93277-419A-DBC4-81EA-02979645BF30}"/>
              </a:ext>
            </a:extLst>
          </p:cNvPr>
          <p:cNvPicPr>
            <a:picLocks noChangeAspect="1"/>
          </p:cNvPicPr>
          <p:nvPr/>
        </p:nvPicPr>
        <p:blipFill rotWithShape="1">
          <a:blip r:embed="rId2"/>
          <a:srcRect t="4754" r="8068" b="6709"/>
          <a:stretch/>
        </p:blipFill>
        <p:spPr>
          <a:xfrm>
            <a:off x="447150" y="3653825"/>
            <a:ext cx="3484875" cy="2403227"/>
          </a:xfrm>
          <a:prstGeom prst="rect">
            <a:avLst/>
          </a:prstGeom>
        </p:spPr>
      </p:pic>
      <p:pic>
        <p:nvPicPr>
          <p:cNvPr id="3" name="Picture 2">
            <a:extLst>
              <a:ext uri="{FF2B5EF4-FFF2-40B4-BE49-F238E27FC236}">
                <a16:creationId xmlns:a16="http://schemas.microsoft.com/office/drawing/2014/main" id="{BB7EABC9-9DB9-9D5A-A6A9-F9D48B80F8ED}"/>
              </a:ext>
            </a:extLst>
          </p:cNvPr>
          <p:cNvPicPr>
            <a:picLocks noChangeAspect="1"/>
          </p:cNvPicPr>
          <p:nvPr/>
        </p:nvPicPr>
        <p:blipFill rotWithShape="1">
          <a:blip r:embed="rId3"/>
          <a:srcRect r="8125"/>
          <a:stretch/>
        </p:blipFill>
        <p:spPr>
          <a:xfrm>
            <a:off x="347139" y="922790"/>
            <a:ext cx="4115804" cy="2686050"/>
          </a:xfrm>
          <a:prstGeom prst="rect">
            <a:avLst/>
          </a:prstGeom>
        </p:spPr>
      </p:pic>
      <p:sp>
        <p:nvSpPr>
          <p:cNvPr id="6" name="TextBox 5">
            <a:extLst>
              <a:ext uri="{FF2B5EF4-FFF2-40B4-BE49-F238E27FC236}">
                <a16:creationId xmlns:a16="http://schemas.microsoft.com/office/drawing/2014/main" id="{051F2BAA-E485-A03C-E68F-BAA13CF587A7}"/>
              </a:ext>
            </a:extLst>
          </p:cNvPr>
          <p:cNvSpPr txBox="1"/>
          <p:nvPr/>
        </p:nvSpPr>
        <p:spPr>
          <a:xfrm>
            <a:off x="1259756" y="-5971"/>
            <a:ext cx="10121276" cy="1077218"/>
          </a:xfrm>
          <a:prstGeom prst="rect">
            <a:avLst/>
          </a:prstGeom>
          <a:noFill/>
        </p:spPr>
        <p:txBody>
          <a:bodyPr wrap="square" rtlCol="0">
            <a:spAutoFit/>
          </a:bodyPr>
          <a:lstStyle/>
          <a:p>
            <a:pPr algn="ctr"/>
            <a:r>
              <a:rPr lang="en-US" sz="2800" b="1" dirty="0"/>
              <a:t>Anatomy of an Interruption:</a:t>
            </a:r>
          </a:p>
          <a:p>
            <a:pPr algn="ctr"/>
            <a:r>
              <a:rPr lang="en-US" b="1" dirty="0">
                <a:solidFill>
                  <a:schemeClr val="accent1"/>
                </a:solidFill>
              </a:rPr>
              <a:t>Understanding these can</a:t>
            </a:r>
          </a:p>
          <a:p>
            <a:pPr algn="ctr"/>
            <a:r>
              <a:rPr lang="en-US" b="1" dirty="0">
                <a:solidFill>
                  <a:schemeClr val="accent1"/>
                </a:solidFill>
              </a:rPr>
              <a:t>  help risk/ benefit  assessments </a:t>
            </a:r>
          </a:p>
        </p:txBody>
      </p:sp>
      <p:sp>
        <p:nvSpPr>
          <p:cNvPr id="10" name="Rectangle 9">
            <a:extLst>
              <a:ext uri="{FF2B5EF4-FFF2-40B4-BE49-F238E27FC236}">
                <a16:creationId xmlns:a16="http://schemas.microsoft.com/office/drawing/2014/main" id="{B83EC67C-1201-834F-6098-A4D860F9F31D}"/>
              </a:ext>
            </a:extLst>
          </p:cNvPr>
          <p:cNvSpPr/>
          <p:nvPr/>
        </p:nvSpPr>
        <p:spPr>
          <a:xfrm>
            <a:off x="2405041" y="5338015"/>
            <a:ext cx="1196744" cy="571849"/>
          </a:xfrm>
          <a:prstGeom prst="rect">
            <a:avLst/>
          </a:prstGeom>
          <a:noFill/>
          <a:ln w="38100">
            <a:solidFill>
              <a:srgbClr val="81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9EF6F7-BD18-7E8D-5466-CDFAE819A4C9}"/>
              </a:ext>
            </a:extLst>
          </p:cNvPr>
          <p:cNvSpPr txBox="1"/>
          <p:nvPr/>
        </p:nvSpPr>
        <p:spPr>
          <a:xfrm>
            <a:off x="108358" y="6334525"/>
            <a:ext cx="6550406" cy="669414"/>
          </a:xfrm>
          <a:prstGeom prst="rect">
            <a:avLst/>
          </a:prstGeom>
          <a:noFill/>
        </p:spPr>
        <p:txBody>
          <a:bodyPr wrap="square" rtlCol="0">
            <a:spAutoFit/>
          </a:bodyPr>
          <a:lstStyle/>
          <a:p>
            <a:r>
              <a:rPr lang="en-US" sz="900" dirty="0"/>
              <a:t>Attentional Blink: </a:t>
            </a:r>
            <a:r>
              <a:rPr lang="en-US" sz="900" dirty="0" err="1"/>
              <a:t>Nieuwenstein</a:t>
            </a:r>
            <a:r>
              <a:rPr lang="en-US" sz="900" dirty="0"/>
              <a:t> M, Van der Burg, R et al. Temporal constraints on conscious vision: On the ubiquitous nature of the attentional blink Journal of Vision August 2009, Vol.9, 18. </a:t>
            </a:r>
            <a:r>
              <a:rPr lang="en-US" sz="900" dirty="0" err="1"/>
              <a:t>doi:</a:t>
            </a:r>
            <a:r>
              <a:rPr lang="en-US" sz="900" dirty="0" err="1">
                <a:hlinkClick r:id="rId4"/>
              </a:rPr>
              <a:t>https</a:t>
            </a:r>
            <a:r>
              <a:rPr lang="en-US" sz="900" dirty="0">
                <a:hlinkClick r:id="rId4"/>
              </a:rPr>
              <a:t>://doi.org/10.1167/9.9.18</a:t>
            </a:r>
            <a:endParaRPr lang="en-US" sz="900" dirty="0"/>
          </a:p>
          <a:p>
            <a:r>
              <a:rPr lang="en-US" sz="900" i="0" u="none" strike="noStrike" baseline="0" dirty="0">
                <a:solidFill>
                  <a:srgbClr val="000000"/>
                </a:solidFill>
                <a:latin typeface="Times New Roman" panose="02020603050405020304" pitchFamily="18" charset="0"/>
              </a:rPr>
              <a:t>Schmidt B.  Interruptions Lead to Errors and Unfinished… Wait, What Was I Doing?  February 11, 2013 PSQH</a:t>
            </a:r>
          </a:p>
          <a:p>
            <a:endParaRPr lang="en-US" sz="1050" dirty="0"/>
          </a:p>
        </p:txBody>
      </p:sp>
      <p:cxnSp>
        <p:nvCxnSpPr>
          <p:cNvPr id="4" name="Straight Arrow Connector 3">
            <a:extLst>
              <a:ext uri="{FF2B5EF4-FFF2-40B4-BE49-F238E27FC236}">
                <a16:creationId xmlns:a16="http://schemas.microsoft.com/office/drawing/2014/main" id="{FDB1F0AB-C28D-067F-C005-59403A3DB4C8}"/>
              </a:ext>
            </a:extLst>
          </p:cNvPr>
          <p:cNvCxnSpPr/>
          <p:nvPr/>
        </p:nvCxnSpPr>
        <p:spPr>
          <a:xfrm flipV="1">
            <a:off x="1803633" y="1652631"/>
            <a:ext cx="0" cy="1048624"/>
          </a:xfrm>
          <a:prstGeom prst="straightConnector1">
            <a:avLst/>
          </a:prstGeom>
          <a:ln>
            <a:solidFill>
              <a:srgbClr val="32BEF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211505-5E25-52C7-CA3E-87989360DE7C}"/>
              </a:ext>
            </a:extLst>
          </p:cNvPr>
          <p:cNvSpPr txBox="1"/>
          <p:nvPr/>
        </p:nvSpPr>
        <p:spPr>
          <a:xfrm>
            <a:off x="674853" y="2778080"/>
            <a:ext cx="1103184" cy="646331"/>
          </a:xfrm>
          <a:prstGeom prst="rect">
            <a:avLst/>
          </a:prstGeom>
          <a:noFill/>
        </p:spPr>
        <p:txBody>
          <a:bodyPr wrap="square" rtlCol="0">
            <a:spAutoFit/>
          </a:bodyPr>
          <a:lstStyle/>
          <a:p>
            <a:r>
              <a:rPr lang="en-US" sz="1200" b="1" dirty="0">
                <a:solidFill>
                  <a:srgbClr val="00B0F0"/>
                </a:solidFill>
              </a:rPr>
              <a:t>Effort applied</a:t>
            </a:r>
          </a:p>
          <a:p>
            <a:r>
              <a:rPr lang="en-US" sz="1200" b="1" dirty="0">
                <a:solidFill>
                  <a:srgbClr val="00B0F0"/>
                </a:solidFill>
              </a:rPr>
              <a:t> to focus upon  </a:t>
            </a:r>
          </a:p>
          <a:p>
            <a:r>
              <a:rPr lang="en-US" sz="1200" b="1" dirty="0">
                <a:solidFill>
                  <a:srgbClr val="00B0F0"/>
                </a:solidFill>
              </a:rPr>
              <a:t> Task 1.</a:t>
            </a:r>
          </a:p>
        </p:txBody>
      </p:sp>
      <p:sp>
        <p:nvSpPr>
          <p:cNvPr id="13" name="Rectangle 12">
            <a:extLst>
              <a:ext uri="{FF2B5EF4-FFF2-40B4-BE49-F238E27FC236}">
                <a16:creationId xmlns:a16="http://schemas.microsoft.com/office/drawing/2014/main" id="{2CC38DC6-367F-AED9-E6AA-1007ACE1188E}"/>
              </a:ext>
            </a:extLst>
          </p:cNvPr>
          <p:cNvSpPr/>
          <p:nvPr/>
        </p:nvSpPr>
        <p:spPr>
          <a:xfrm>
            <a:off x="2368903" y="5289232"/>
            <a:ext cx="1269020" cy="6694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346A78-B54C-ECCF-A381-4519FDAF31E7}"/>
              </a:ext>
            </a:extLst>
          </p:cNvPr>
          <p:cNvSpPr txBox="1"/>
          <p:nvPr/>
        </p:nvSpPr>
        <p:spPr>
          <a:xfrm>
            <a:off x="9942288" y="4119521"/>
            <a:ext cx="2300245" cy="1323439"/>
          </a:xfrm>
          <a:prstGeom prst="rect">
            <a:avLst/>
          </a:prstGeom>
          <a:noFill/>
        </p:spPr>
        <p:txBody>
          <a:bodyPr wrap="square" rtlCol="0">
            <a:spAutoFit/>
          </a:bodyPr>
          <a:lstStyle/>
          <a:p>
            <a:r>
              <a:rPr lang="en-US" sz="1600" b="1" dirty="0">
                <a:solidFill>
                  <a:srgbClr val="00B050"/>
                </a:solidFill>
              </a:rPr>
              <a:t>*Helps if interrupter can </a:t>
            </a:r>
          </a:p>
          <a:p>
            <a:r>
              <a:rPr lang="en-US" sz="1600" b="1" dirty="0">
                <a:solidFill>
                  <a:srgbClr val="00B050"/>
                </a:solidFill>
              </a:rPr>
              <a:t>  give reminder cue </a:t>
            </a:r>
          </a:p>
          <a:p>
            <a:r>
              <a:rPr lang="en-US" sz="1600" b="1" dirty="0">
                <a:solidFill>
                  <a:srgbClr val="00B050"/>
                </a:solidFill>
              </a:rPr>
              <a:t>to clinician about</a:t>
            </a:r>
          </a:p>
          <a:p>
            <a:r>
              <a:rPr lang="en-US" sz="1600" b="1" dirty="0">
                <a:solidFill>
                  <a:srgbClr val="00B050"/>
                </a:solidFill>
              </a:rPr>
              <a:t> where they left off</a:t>
            </a:r>
          </a:p>
          <a:p>
            <a:r>
              <a:rPr lang="en-US" sz="1600" b="1" dirty="0">
                <a:solidFill>
                  <a:srgbClr val="00B050"/>
                </a:solidFill>
              </a:rPr>
              <a:t>on Task 1.</a:t>
            </a:r>
          </a:p>
        </p:txBody>
      </p:sp>
      <p:sp>
        <p:nvSpPr>
          <p:cNvPr id="2" name="TextBox 1">
            <a:extLst>
              <a:ext uri="{FF2B5EF4-FFF2-40B4-BE49-F238E27FC236}">
                <a16:creationId xmlns:a16="http://schemas.microsoft.com/office/drawing/2014/main" id="{2DA8F7A0-E403-3D0D-E507-D05539A656B7}"/>
              </a:ext>
            </a:extLst>
          </p:cNvPr>
          <p:cNvSpPr txBox="1"/>
          <p:nvPr/>
        </p:nvSpPr>
        <p:spPr>
          <a:xfrm rot="16200000">
            <a:off x="-49515" y="1923887"/>
            <a:ext cx="1048625" cy="400110"/>
          </a:xfrm>
          <a:prstGeom prst="rect">
            <a:avLst/>
          </a:prstGeom>
          <a:noFill/>
        </p:spPr>
        <p:txBody>
          <a:bodyPr wrap="square" rtlCol="0">
            <a:spAutoFit/>
          </a:bodyPr>
          <a:lstStyle/>
          <a:p>
            <a:r>
              <a:rPr lang="en-US" sz="2000" b="1" dirty="0"/>
              <a:t>Focus -&gt;</a:t>
            </a:r>
          </a:p>
        </p:txBody>
      </p:sp>
      <p:pic>
        <p:nvPicPr>
          <p:cNvPr id="16" name="Picture 15">
            <a:extLst>
              <a:ext uri="{FF2B5EF4-FFF2-40B4-BE49-F238E27FC236}">
                <a16:creationId xmlns:a16="http://schemas.microsoft.com/office/drawing/2014/main" id="{73FB4505-EB49-DDF8-5AB3-A5E5342297B7}"/>
              </a:ext>
            </a:extLst>
          </p:cNvPr>
          <p:cNvPicPr>
            <a:picLocks noChangeAspect="1"/>
          </p:cNvPicPr>
          <p:nvPr/>
        </p:nvPicPr>
        <p:blipFill>
          <a:blip r:embed="rId5"/>
          <a:stretch>
            <a:fillRect/>
          </a:stretch>
        </p:blipFill>
        <p:spPr>
          <a:xfrm>
            <a:off x="6526864" y="1006656"/>
            <a:ext cx="4405380" cy="3112865"/>
          </a:xfrm>
          <a:prstGeom prst="rect">
            <a:avLst/>
          </a:prstGeom>
        </p:spPr>
      </p:pic>
      <p:sp>
        <p:nvSpPr>
          <p:cNvPr id="9" name="Rectangle 8">
            <a:extLst>
              <a:ext uri="{FF2B5EF4-FFF2-40B4-BE49-F238E27FC236}">
                <a16:creationId xmlns:a16="http://schemas.microsoft.com/office/drawing/2014/main" id="{F3BC22A7-1A64-FAD2-BA8F-5A9737D65524}"/>
              </a:ext>
            </a:extLst>
          </p:cNvPr>
          <p:cNvSpPr/>
          <p:nvPr/>
        </p:nvSpPr>
        <p:spPr>
          <a:xfrm>
            <a:off x="9092683" y="3007494"/>
            <a:ext cx="1178153" cy="571849"/>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C0483EF-EB73-391C-6885-DFA15ECAAB06}"/>
              </a:ext>
            </a:extLst>
          </p:cNvPr>
          <p:cNvPicPr>
            <a:picLocks noChangeAspect="1"/>
          </p:cNvPicPr>
          <p:nvPr/>
        </p:nvPicPr>
        <p:blipFill>
          <a:blip r:embed="rId6"/>
          <a:stretch>
            <a:fillRect/>
          </a:stretch>
        </p:blipFill>
        <p:spPr>
          <a:xfrm>
            <a:off x="6477170" y="3129674"/>
            <a:ext cx="1103184" cy="719468"/>
          </a:xfrm>
          <a:prstGeom prst="rect">
            <a:avLst/>
          </a:prstGeom>
          <a:ln w="57150">
            <a:solidFill>
              <a:srgbClr val="00B050"/>
            </a:solidFill>
          </a:ln>
        </p:spPr>
      </p:pic>
      <p:sp>
        <p:nvSpPr>
          <p:cNvPr id="7" name="TextBox 6">
            <a:extLst>
              <a:ext uri="{FF2B5EF4-FFF2-40B4-BE49-F238E27FC236}">
                <a16:creationId xmlns:a16="http://schemas.microsoft.com/office/drawing/2014/main" id="{C8883D33-2E52-A8EE-4ED4-ABAC62462130}"/>
              </a:ext>
            </a:extLst>
          </p:cNvPr>
          <p:cNvSpPr txBox="1"/>
          <p:nvPr/>
        </p:nvSpPr>
        <p:spPr>
          <a:xfrm>
            <a:off x="6320394" y="3996330"/>
            <a:ext cx="3631877" cy="280076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B050"/>
                </a:solidFill>
              </a:rPr>
              <a:t>Direct Patient Safety Issue</a:t>
            </a:r>
          </a:p>
          <a:p>
            <a:pPr marL="285750" indent="-285750">
              <a:buFont typeface="Arial" panose="020B0604020202020204" pitchFamily="34" charset="0"/>
              <a:buChar char="•"/>
            </a:pPr>
            <a:r>
              <a:rPr lang="en-US" sz="1600" b="1" dirty="0">
                <a:solidFill>
                  <a:srgbClr val="FF0000"/>
                </a:solidFill>
              </a:rPr>
              <a:t>Increased Costs/lowered efficiency</a:t>
            </a:r>
          </a:p>
          <a:p>
            <a:pPr marL="285750" indent="-285750">
              <a:buFont typeface="Arial" panose="020B0604020202020204" pitchFamily="34" charset="0"/>
              <a:buChar char="•"/>
            </a:pPr>
            <a:r>
              <a:rPr lang="en-US" sz="1600" b="1" dirty="0">
                <a:solidFill>
                  <a:srgbClr val="00B0F0"/>
                </a:solidFill>
              </a:rPr>
              <a:t>Brain (cognitive) wear and tear</a:t>
            </a:r>
            <a:r>
              <a:rPr lang="en-US" sz="1600" dirty="0">
                <a:solidFill>
                  <a:srgbClr val="00B0F0"/>
                </a:solidFill>
              </a:rPr>
              <a:t>, decreased personal efficiency, cognitive fatigue (depletion of working memory resource)…. </a:t>
            </a:r>
          </a:p>
          <a:p>
            <a:pPr marL="285750" indent="-285750">
              <a:buFont typeface="Arial" panose="020B0604020202020204" pitchFamily="34" charset="0"/>
              <a:buChar char="•"/>
            </a:pPr>
            <a:r>
              <a:rPr lang="en-US" sz="1600" b="1" dirty="0">
                <a:solidFill>
                  <a:srgbClr val="00B050"/>
                </a:solidFill>
              </a:rPr>
              <a:t>Leads to indirect risk to patient safety</a:t>
            </a:r>
            <a:r>
              <a:rPr lang="en-US" sz="1600" dirty="0">
                <a:solidFill>
                  <a:srgbClr val="00B050"/>
                </a:solidFill>
              </a:rPr>
              <a:t>.</a:t>
            </a:r>
          </a:p>
          <a:p>
            <a:pPr marL="285750" indent="-285750">
              <a:buFont typeface="Arial" panose="020B0604020202020204" pitchFamily="34" charset="0"/>
              <a:buChar char="•"/>
            </a:pPr>
            <a:r>
              <a:rPr lang="en-US" sz="1600" b="1" dirty="0">
                <a:solidFill>
                  <a:srgbClr val="00B050"/>
                </a:solidFill>
              </a:rPr>
              <a:t>P</a:t>
            </a:r>
            <a:r>
              <a:rPr lang="en-US" sz="1600" b="1" dirty="0">
                <a:solidFill>
                  <a:srgbClr val="00B0F0"/>
                </a:solidFill>
              </a:rPr>
              <a:t>ersonal stress, risk of Work    </a:t>
            </a:r>
          </a:p>
          <a:p>
            <a:r>
              <a:rPr lang="en-US" sz="1600" b="1" dirty="0">
                <a:solidFill>
                  <a:srgbClr val="00B0F0"/>
                </a:solidFill>
              </a:rPr>
              <a:t>      Outside of Work (WOW), family  </a:t>
            </a:r>
          </a:p>
          <a:p>
            <a:r>
              <a:rPr lang="en-US" sz="1600" b="1" dirty="0">
                <a:solidFill>
                  <a:srgbClr val="00B0F0"/>
                </a:solidFill>
              </a:rPr>
              <a:t>      strain. </a:t>
            </a:r>
          </a:p>
        </p:txBody>
      </p:sp>
    </p:spTree>
    <p:extLst>
      <p:ext uri="{BB962C8B-B14F-4D97-AF65-F5344CB8AC3E}">
        <p14:creationId xmlns:p14="http://schemas.microsoft.com/office/powerpoint/2010/main" val="38184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991" y="0"/>
            <a:ext cx="3041009" cy="1143000"/>
          </a:xfrm>
        </p:spPr>
        <p:txBody>
          <a:bodyPr/>
          <a:lstStyle/>
          <a:p>
            <a:r>
              <a:rPr lang="en-US" b="1" dirty="0"/>
              <a:t>Satisficing</a:t>
            </a:r>
            <a:r>
              <a:rPr lang="en-US" sz="3600" b="1" baseline="30000" dirty="0"/>
              <a:t>*-</a:t>
            </a:r>
          </a:p>
        </p:txBody>
      </p:sp>
      <p:sp>
        <p:nvSpPr>
          <p:cNvPr id="3" name="Content Placeholder 2"/>
          <p:cNvSpPr>
            <a:spLocks noGrp="1"/>
          </p:cNvSpPr>
          <p:nvPr>
            <p:ph idx="1"/>
          </p:nvPr>
        </p:nvSpPr>
        <p:spPr>
          <a:xfrm>
            <a:off x="391486" y="1190785"/>
            <a:ext cx="11409027" cy="4724081"/>
          </a:xfrm>
        </p:spPr>
        <p:txBody>
          <a:bodyPr/>
          <a:lstStyle/>
          <a:p>
            <a:r>
              <a:rPr lang="en-US" dirty="0"/>
              <a:t>“Satisfactory and Sufficient”. </a:t>
            </a:r>
          </a:p>
          <a:p>
            <a:r>
              <a:rPr lang="en-US" dirty="0"/>
              <a:t>Optimizing productivity within existing resources.</a:t>
            </a:r>
          </a:p>
          <a:p>
            <a:r>
              <a:rPr lang="en-US" dirty="0"/>
              <a:t>Not the very best, but one that is </a:t>
            </a:r>
            <a:r>
              <a:rPr lang="en-US" u="sng" dirty="0"/>
              <a:t>satisfactory among the alternatives</a:t>
            </a:r>
            <a:r>
              <a:rPr lang="en-US" dirty="0"/>
              <a:t>.</a:t>
            </a:r>
          </a:p>
          <a:p>
            <a:pPr lvl="1"/>
            <a:endParaRPr lang="en-US" b="1" dirty="0"/>
          </a:p>
          <a:p>
            <a:pPr lvl="1"/>
            <a:r>
              <a:rPr lang="en-US" b="1" dirty="0"/>
              <a:t>For things that don’t matter critically</a:t>
            </a:r>
          </a:p>
          <a:p>
            <a:pPr lvl="2"/>
            <a:r>
              <a:rPr lang="en-US" dirty="0"/>
              <a:t>E.g., You don’t know if your dry cleaner is the best, but is good enough</a:t>
            </a:r>
          </a:p>
          <a:p>
            <a:pPr lvl="2"/>
            <a:r>
              <a:rPr lang="en-US" dirty="0"/>
              <a:t>Don’t know if local coffee shop is the best coffee but is good enough.</a:t>
            </a:r>
          </a:p>
        </p:txBody>
      </p:sp>
      <p:sp>
        <p:nvSpPr>
          <p:cNvPr id="4" name="TextBox 3"/>
          <p:cNvSpPr txBox="1"/>
          <p:nvPr/>
        </p:nvSpPr>
        <p:spPr>
          <a:xfrm>
            <a:off x="2457531" y="6022540"/>
            <a:ext cx="6904454" cy="646331"/>
          </a:xfrm>
          <a:prstGeom prst="rect">
            <a:avLst/>
          </a:prstGeom>
          <a:noFill/>
        </p:spPr>
        <p:txBody>
          <a:bodyPr wrap="none" rtlCol="0">
            <a:spAutoFit/>
          </a:bodyPr>
          <a:lstStyle/>
          <a:p>
            <a:r>
              <a:rPr lang="en-US" dirty="0"/>
              <a:t>*Coined by Herbert Simon: Nobel Prize winner and one of the founders</a:t>
            </a:r>
          </a:p>
          <a:p>
            <a:r>
              <a:rPr lang="en-US" dirty="0"/>
              <a:t> of fields of organization theory and information processing</a:t>
            </a:r>
          </a:p>
        </p:txBody>
      </p:sp>
      <p:sp>
        <p:nvSpPr>
          <p:cNvPr id="5" name="Isosceles Triangle 4"/>
          <p:cNvSpPr/>
          <p:nvPr/>
        </p:nvSpPr>
        <p:spPr bwMode="auto">
          <a:xfrm>
            <a:off x="8305800" y="4992469"/>
            <a:ext cx="762000" cy="5334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MS Pゴシック" charset="0"/>
              <a:cs typeface="MS Pゴシック" charset="0"/>
            </a:endParaRPr>
          </a:p>
        </p:txBody>
      </p:sp>
      <p:cxnSp>
        <p:nvCxnSpPr>
          <p:cNvPr id="7" name="Straight Connector 6"/>
          <p:cNvCxnSpPr/>
          <p:nvPr/>
        </p:nvCxnSpPr>
        <p:spPr bwMode="auto">
          <a:xfrm>
            <a:off x="7239000" y="4953000"/>
            <a:ext cx="2895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7175532" y="4614446"/>
            <a:ext cx="673069" cy="338554"/>
          </a:xfrm>
          <a:prstGeom prst="rect">
            <a:avLst/>
          </a:prstGeom>
          <a:noFill/>
          <a:ln>
            <a:solidFill>
              <a:schemeClr val="tx1"/>
            </a:solidFill>
          </a:ln>
        </p:spPr>
        <p:txBody>
          <a:bodyPr wrap="none" rtlCol="0">
            <a:spAutoFit/>
          </a:bodyPr>
          <a:lstStyle/>
          <a:p>
            <a:r>
              <a:rPr lang="en-US" sz="1600" dirty="0"/>
              <a:t>Effort</a:t>
            </a:r>
          </a:p>
        </p:txBody>
      </p:sp>
      <p:sp>
        <p:nvSpPr>
          <p:cNvPr id="9" name="TextBox 8"/>
          <p:cNvSpPr txBox="1"/>
          <p:nvPr/>
        </p:nvSpPr>
        <p:spPr>
          <a:xfrm>
            <a:off x="9296401" y="4648200"/>
            <a:ext cx="790601" cy="338554"/>
          </a:xfrm>
          <a:prstGeom prst="rect">
            <a:avLst/>
          </a:prstGeom>
          <a:noFill/>
          <a:ln>
            <a:solidFill>
              <a:schemeClr val="tx1"/>
            </a:solidFill>
          </a:ln>
        </p:spPr>
        <p:txBody>
          <a:bodyPr wrap="none" rtlCol="0">
            <a:spAutoFit/>
          </a:bodyPr>
          <a:lstStyle/>
          <a:p>
            <a:r>
              <a:rPr lang="en-US" sz="1600" dirty="0"/>
              <a:t>Benefit</a:t>
            </a:r>
          </a:p>
        </p:txBody>
      </p:sp>
      <p:sp>
        <p:nvSpPr>
          <p:cNvPr id="6" name="TextBox 5">
            <a:extLst>
              <a:ext uri="{FF2B5EF4-FFF2-40B4-BE49-F238E27FC236}">
                <a16:creationId xmlns:a16="http://schemas.microsoft.com/office/drawing/2014/main" id="{629495B6-E5B1-9C5B-4693-975CAEA2DCB2}"/>
              </a:ext>
            </a:extLst>
          </p:cNvPr>
          <p:cNvSpPr txBox="1"/>
          <p:nvPr/>
        </p:nvSpPr>
        <p:spPr>
          <a:xfrm>
            <a:off x="7152481" y="248334"/>
            <a:ext cx="4569777" cy="1015663"/>
          </a:xfrm>
          <a:prstGeom prst="rect">
            <a:avLst/>
          </a:prstGeom>
          <a:noFill/>
        </p:spPr>
        <p:txBody>
          <a:bodyPr wrap="none" rtlCol="0">
            <a:spAutoFit/>
          </a:bodyPr>
          <a:lstStyle/>
          <a:p>
            <a:r>
              <a:rPr lang="en-US" sz="2000" b="1" dirty="0"/>
              <a:t>Strategy for dealing with finite resources.</a:t>
            </a:r>
          </a:p>
          <a:p>
            <a:r>
              <a:rPr lang="en-US" sz="2000" b="1" dirty="0"/>
              <a:t> E.g., Cognitive Resources</a:t>
            </a:r>
          </a:p>
          <a:p>
            <a:r>
              <a:rPr lang="en-US" sz="2000" b="1" dirty="0"/>
              <a:t>          are a Finite Resource</a:t>
            </a:r>
          </a:p>
        </p:txBody>
      </p:sp>
    </p:spTree>
    <p:extLst>
      <p:ext uri="{BB962C8B-B14F-4D97-AF65-F5344CB8AC3E}">
        <p14:creationId xmlns:p14="http://schemas.microsoft.com/office/powerpoint/2010/main" val="965856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E7F7E0-9B09-3FB1-BC2E-3972BACED9B9}"/>
              </a:ext>
            </a:extLst>
          </p:cNvPr>
          <p:cNvPicPr>
            <a:picLocks noChangeAspect="1"/>
          </p:cNvPicPr>
          <p:nvPr/>
        </p:nvPicPr>
        <p:blipFill rotWithShape="1">
          <a:blip r:embed="rId2"/>
          <a:srcRect l="72527" t="26172"/>
          <a:stretch/>
        </p:blipFill>
        <p:spPr>
          <a:xfrm>
            <a:off x="7874001" y="1202630"/>
            <a:ext cx="4101789" cy="2373746"/>
          </a:xfrm>
          <a:prstGeom prst="rect">
            <a:avLst/>
          </a:prstGeom>
        </p:spPr>
      </p:pic>
      <p:pic>
        <p:nvPicPr>
          <p:cNvPr id="4" name="Picture 3">
            <a:extLst>
              <a:ext uri="{FF2B5EF4-FFF2-40B4-BE49-F238E27FC236}">
                <a16:creationId xmlns:a16="http://schemas.microsoft.com/office/drawing/2014/main" id="{17C26D3E-91D4-7DF1-C319-A22D8114A165}"/>
              </a:ext>
            </a:extLst>
          </p:cNvPr>
          <p:cNvPicPr>
            <a:picLocks noChangeAspect="1"/>
          </p:cNvPicPr>
          <p:nvPr/>
        </p:nvPicPr>
        <p:blipFill rotWithShape="1">
          <a:blip r:embed="rId2"/>
          <a:srcRect b="75394"/>
          <a:stretch/>
        </p:blipFill>
        <p:spPr>
          <a:xfrm>
            <a:off x="68511" y="188929"/>
            <a:ext cx="10366236" cy="549302"/>
          </a:xfrm>
          <a:prstGeom prst="rect">
            <a:avLst/>
          </a:prstGeom>
        </p:spPr>
      </p:pic>
      <p:pic>
        <p:nvPicPr>
          <p:cNvPr id="5" name="Picture 4">
            <a:extLst>
              <a:ext uri="{FF2B5EF4-FFF2-40B4-BE49-F238E27FC236}">
                <a16:creationId xmlns:a16="http://schemas.microsoft.com/office/drawing/2014/main" id="{5DBE3DA6-59DA-EAFF-3941-3BE42636A926}"/>
              </a:ext>
            </a:extLst>
          </p:cNvPr>
          <p:cNvPicPr>
            <a:picLocks noChangeAspect="1"/>
          </p:cNvPicPr>
          <p:nvPr/>
        </p:nvPicPr>
        <p:blipFill rotWithShape="1">
          <a:blip r:embed="rId2"/>
          <a:srcRect t="43114" r="76415" b="20063"/>
          <a:stretch/>
        </p:blipFill>
        <p:spPr>
          <a:xfrm>
            <a:off x="747269" y="416720"/>
            <a:ext cx="2444839" cy="822037"/>
          </a:xfrm>
          <a:prstGeom prst="rect">
            <a:avLst/>
          </a:prstGeom>
        </p:spPr>
      </p:pic>
      <p:sp>
        <p:nvSpPr>
          <p:cNvPr id="6" name="TextBox 5">
            <a:extLst>
              <a:ext uri="{FF2B5EF4-FFF2-40B4-BE49-F238E27FC236}">
                <a16:creationId xmlns:a16="http://schemas.microsoft.com/office/drawing/2014/main" id="{1E0ECB95-DE85-3826-5450-CB7B3997BB45}"/>
              </a:ext>
            </a:extLst>
          </p:cNvPr>
          <p:cNvSpPr txBox="1"/>
          <p:nvPr/>
        </p:nvSpPr>
        <p:spPr>
          <a:xfrm>
            <a:off x="2018467" y="5913995"/>
            <a:ext cx="9839270" cy="646331"/>
          </a:xfrm>
          <a:prstGeom prst="rect">
            <a:avLst/>
          </a:prstGeom>
          <a:noFill/>
        </p:spPr>
        <p:txBody>
          <a:bodyPr wrap="square" rtlCol="0">
            <a:spAutoFit/>
          </a:bodyPr>
          <a:lstStyle/>
          <a:p>
            <a:r>
              <a:rPr lang="en-US" dirty="0"/>
              <a:t>Each authority is silo of operation. No over-arching authority aware of total combined mandatory requirements , laws, policies, guidelines imparted—</a:t>
            </a:r>
            <a:r>
              <a:rPr lang="en-US" b="1" dirty="0"/>
              <a:t>except at level of hospital leadership </a:t>
            </a:r>
          </a:p>
        </p:txBody>
      </p:sp>
      <p:pic>
        <p:nvPicPr>
          <p:cNvPr id="3" name="Picture 2">
            <a:extLst>
              <a:ext uri="{FF2B5EF4-FFF2-40B4-BE49-F238E27FC236}">
                <a16:creationId xmlns:a16="http://schemas.microsoft.com/office/drawing/2014/main" id="{FE7475FC-991B-C4CF-C705-209E5E2E4B6D}"/>
              </a:ext>
            </a:extLst>
          </p:cNvPr>
          <p:cNvPicPr>
            <a:picLocks noChangeAspect="1"/>
          </p:cNvPicPr>
          <p:nvPr/>
        </p:nvPicPr>
        <p:blipFill rotWithShape="1">
          <a:blip r:embed="rId2"/>
          <a:srcRect l="23496" t="26172" r="54413"/>
          <a:stretch/>
        </p:blipFill>
        <p:spPr>
          <a:xfrm>
            <a:off x="369354" y="1177390"/>
            <a:ext cx="3298226" cy="2373746"/>
          </a:xfrm>
          <a:prstGeom prst="rect">
            <a:avLst/>
          </a:prstGeom>
        </p:spPr>
      </p:pic>
      <p:pic>
        <p:nvPicPr>
          <p:cNvPr id="7" name="Picture 6">
            <a:extLst>
              <a:ext uri="{FF2B5EF4-FFF2-40B4-BE49-F238E27FC236}">
                <a16:creationId xmlns:a16="http://schemas.microsoft.com/office/drawing/2014/main" id="{8BBC5108-B2F1-B5EB-096A-31C22F7D6BE3}"/>
              </a:ext>
            </a:extLst>
          </p:cNvPr>
          <p:cNvPicPr>
            <a:picLocks noChangeAspect="1"/>
          </p:cNvPicPr>
          <p:nvPr/>
        </p:nvPicPr>
        <p:blipFill rotWithShape="1">
          <a:blip r:embed="rId2"/>
          <a:srcRect l="45803" t="26172" r="27411"/>
          <a:stretch/>
        </p:blipFill>
        <p:spPr>
          <a:xfrm>
            <a:off x="3710708" y="1238757"/>
            <a:ext cx="3999346" cy="2373746"/>
          </a:xfrm>
          <a:prstGeom prst="rect">
            <a:avLst/>
          </a:prstGeom>
        </p:spPr>
      </p:pic>
      <p:sp>
        <p:nvSpPr>
          <p:cNvPr id="8" name="TextBox 7">
            <a:extLst>
              <a:ext uri="{FF2B5EF4-FFF2-40B4-BE49-F238E27FC236}">
                <a16:creationId xmlns:a16="http://schemas.microsoft.com/office/drawing/2014/main" id="{C2716D21-A529-FE45-37E1-E12EE8FE795A}"/>
              </a:ext>
            </a:extLst>
          </p:cNvPr>
          <p:cNvSpPr txBox="1"/>
          <p:nvPr/>
        </p:nvSpPr>
        <p:spPr>
          <a:xfrm>
            <a:off x="4050819" y="3429000"/>
            <a:ext cx="3600512" cy="1077218"/>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Administrative Task demands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Mandatories,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policies,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rPr>
              <a:t>laws,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regulations, </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quality metrics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billing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prior auth’s,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workflow issues, </a:t>
            </a:r>
            <a:r>
              <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rPr>
              <a:t>EMR software</a:t>
            </a:r>
          </a:p>
        </p:txBody>
      </p:sp>
      <p:pic>
        <p:nvPicPr>
          <p:cNvPr id="10" name="irc_mi" descr="http://www.sourcecodefiles.com/wp-content/uploads/2014/06/hospital-management-system.jpg">
            <a:hlinkClick r:id="rId3"/>
            <a:extLst>
              <a:ext uri="{FF2B5EF4-FFF2-40B4-BE49-F238E27FC236}">
                <a16:creationId xmlns:a16="http://schemas.microsoft.com/office/drawing/2014/main" id="{19B7ABA5-6DD3-9941-6958-655E08066E88}"/>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83203" y="3616968"/>
            <a:ext cx="879295" cy="746654"/>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B59C137-A746-A9DD-6C01-D73029F12A50}"/>
              </a:ext>
            </a:extLst>
          </p:cNvPr>
          <p:cNvSpPr txBox="1"/>
          <p:nvPr/>
        </p:nvSpPr>
        <p:spPr>
          <a:xfrm>
            <a:off x="1732554" y="3508667"/>
            <a:ext cx="138364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rPr>
              <a:t>Meso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Organization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6700CB2-6D2C-19C8-1CB6-54895591516A}"/>
              </a:ext>
            </a:extLst>
          </p:cNvPr>
          <p:cNvSpPr txBox="1"/>
          <p:nvPr/>
        </p:nvSpPr>
        <p:spPr>
          <a:xfrm>
            <a:off x="8347284" y="3302111"/>
            <a:ext cx="3459895" cy="2308324"/>
          </a:xfrm>
          <a:prstGeom prst="rect">
            <a:avLst/>
          </a:prstGeom>
          <a:noFill/>
          <a:ln>
            <a:solidFill>
              <a:srgbClr val="FF0000"/>
            </a:solidFill>
          </a:ln>
        </p:spPr>
        <p:txBody>
          <a:bodyPr wrap="square" rtlCol="0">
            <a:spAutoFit/>
          </a:bodyPr>
          <a:lstStyle/>
          <a:p>
            <a:r>
              <a:rPr lang="en-US" b="1" dirty="0">
                <a:solidFill>
                  <a:srgbClr val="FF0000"/>
                </a:solidFill>
              </a:rPr>
              <a:t>Opportunity for control</a:t>
            </a:r>
            <a:r>
              <a:rPr lang="en-US" dirty="0">
                <a:solidFill>
                  <a:srgbClr val="FF0000"/>
                </a:solidFill>
              </a:rPr>
              <a:t>: </a:t>
            </a:r>
          </a:p>
          <a:p>
            <a:r>
              <a:rPr lang="en-US" b="1" dirty="0">
                <a:solidFill>
                  <a:srgbClr val="FF0000"/>
                </a:solidFill>
              </a:rPr>
              <a:t>How these are implemented </a:t>
            </a:r>
            <a:r>
              <a:rPr lang="en-US" dirty="0">
                <a:solidFill>
                  <a:srgbClr val="FF0000"/>
                </a:solidFill>
              </a:rPr>
              <a:t>will make a difference to clinicians’ wellbeing and  brainpower  needed for taking care of patients.</a:t>
            </a:r>
          </a:p>
          <a:p>
            <a:r>
              <a:rPr lang="en-US" b="1" dirty="0">
                <a:solidFill>
                  <a:srgbClr val="FF0000"/>
                </a:solidFill>
              </a:rPr>
              <a:t>Remove ECL, optimize GCL. </a:t>
            </a:r>
          </a:p>
          <a:p>
            <a:r>
              <a:rPr lang="en-US" b="1" dirty="0">
                <a:solidFill>
                  <a:srgbClr val="FF0000"/>
                </a:solidFill>
              </a:rPr>
              <a:t>ICL remains and meets requirements</a:t>
            </a:r>
            <a:r>
              <a:rPr lang="en-US" dirty="0">
                <a:solidFill>
                  <a:srgbClr val="FF0000"/>
                </a:solidFill>
              </a:rPr>
              <a:t>.</a:t>
            </a:r>
          </a:p>
        </p:txBody>
      </p:sp>
      <p:sp>
        <p:nvSpPr>
          <p:cNvPr id="14" name="Rectangle: Rounded Corners 13">
            <a:extLst>
              <a:ext uri="{FF2B5EF4-FFF2-40B4-BE49-F238E27FC236}">
                <a16:creationId xmlns:a16="http://schemas.microsoft.com/office/drawing/2014/main" id="{24D04BD8-6BD1-7AE8-4842-8ED65AE7F286}"/>
              </a:ext>
            </a:extLst>
          </p:cNvPr>
          <p:cNvSpPr/>
          <p:nvPr/>
        </p:nvSpPr>
        <p:spPr>
          <a:xfrm>
            <a:off x="276837" y="3187817"/>
            <a:ext cx="7977930" cy="168685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C9CF384-301C-876A-396B-1D2AE6801A4D}"/>
              </a:ext>
            </a:extLst>
          </p:cNvPr>
          <p:cNvPicPr>
            <a:picLocks noChangeAspect="1"/>
          </p:cNvPicPr>
          <p:nvPr/>
        </p:nvPicPr>
        <p:blipFill rotWithShape="1">
          <a:blip r:embed="rId5"/>
          <a:srcRect l="7921" t="12863" r="5864"/>
          <a:stretch/>
        </p:blipFill>
        <p:spPr>
          <a:xfrm>
            <a:off x="4050820" y="4972004"/>
            <a:ext cx="3499272" cy="941991"/>
          </a:xfrm>
          <a:prstGeom prst="rect">
            <a:avLst/>
          </a:prstGeom>
        </p:spPr>
      </p:pic>
    </p:spTree>
    <p:extLst>
      <p:ext uri="{BB962C8B-B14F-4D97-AF65-F5344CB8AC3E}">
        <p14:creationId xmlns:p14="http://schemas.microsoft.com/office/powerpoint/2010/main" val="115932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87328" y="224096"/>
            <a:ext cx="4567637" cy="857459"/>
          </a:xfrm>
          <a:prstGeom prst="rect">
            <a:avLst/>
          </a:prstGeom>
          <a:solidFill>
            <a:schemeClr val="bg1"/>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7" name="Picture 46"/>
          <p:cNvPicPr>
            <a:picLocks noChangeAspect="1"/>
          </p:cNvPicPr>
          <p:nvPr/>
        </p:nvPicPr>
        <p:blipFill rotWithShape="1">
          <a:blip r:embed="rId2"/>
          <a:srcRect b="2809"/>
          <a:stretch/>
        </p:blipFill>
        <p:spPr>
          <a:xfrm>
            <a:off x="5503246" y="484888"/>
            <a:ext cx="2984223" cy="128730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713920" y="2479301"/>
            <a:ext cx="2706639" cy="1963922"/>
          </a:xfrm>
          <a:prstGeom prst="rect">
            <a:avLst/>
          </a:prstGeom>
        </p:spPr>
      </p:pic>
      <p:sp>
        <p:nvSpPr>
          <p:cNvPr id="3" name="TextBox 2"/>
          <p:cNvSpPr txBox="1"/>
          <p:nvPr/>
        </p:nvSpPr>
        <p:spPr>
          <a:xfrm>
            <a:off x="4287328" y="31913"/>
            <a:ext cx="51536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Healthcare Ecosystem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r="53619"/>
          <a:stretch/>
        </p:blipFill>
        <p:spPr>
          <a:xfrm>
            <a:off x="8296398" y="2944431"/>
            <a:ext cx="1561040" cy="1756169"/>
          </a:xfrm>
          <a:prstGeom prst="rect">
            <a:avLst/>
          </a:prstGeom>
        </p:spPr>
      </p:pic>
      <p:sp>
        <p:nvSpPr>
          <p:cNvPr id="10" name="Rectangle 9"/>
          <p:cNvSpPr/>
          <p:nvPr/>
        </p:nvSpPr>
        <p:spPr>
          <a:xfrm>
            <a:off x="8854965" y="2314904"/>
            <a:ext cx="400176"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5"/>
          <a:srcRect t="9218" r="50464"/>
          <a:stretch/>
        </p:blipFill>
        <p:spPr>
          <a:xfrm>
            <a:off x="10238987" y="3132309"/>
            <a:ext cx="1277470" cy="1674352"/>
          </a:xfrm>
          <a:prstGeom prst="rect">
            <a:avLst/>
          </a:prstGeom>
        </p:spPr>
      </p:pic>
      <p:sp>
        <p:nvSpPr>
          <p:cNvPr id="18" name="TextBox 17"/>
          <p:cNvSpPr txBox="1"/>
          <p:nvPr/>
        </p:nvSpPr>
        <p:spPr>
          <a:xfrm>
            <a:off x="3272096" y="634126"/>
            <a:ext cx="2231150" cy="1200329"/>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Well-intended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EMR-  not well designed</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Multiple Quality Metrics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Patient Safety Movement.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Mandatory education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Patients as primary concern</a:t>
            </a:r>
          </a:p>
        </p:txBody>
      </p:sp>
      <p:sp>
        <p:nvSpPr>
          <p:cNvPr id="19" name="TextBox 18"/>
          <p:cNvSpPr txBox="1"/>
          <p:nvPr/>
        </p:nvSpPr>
        <p:spPr>
          <a:xfrm>
            <a:off x="8383788" y="629821"/>
            <a:ext cx="2644861"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 so well-intended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Hassle Factors by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intended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wear down clinician,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For-profit Agendas.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Healthcare as investment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Shareholders as primary concern</a:t>
            </a:r>
          </a:p>
        </p:txBody>
      </p:sp>
      <p:pic>
        <p:nvPicPr>
          <p:cNvPr id="21" name="Picture 20" descr="https://encrypted-tbn2.gstatic.com/images?q=tbn:ANd9GcQsIjsZwlcLxwkygWDrjw1mMdBIuRN7wDZ5Bc268RIY6Ay0VYzb-w">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953864" y="842362"/>
            <a:ext cx="887747" cy="801521"/>
          </a:xfrm>
          <a:prstGeom prst="rect">
            <a:avLst/>
          </a:prstGeom>
          <a:noFill/>
          <a:ln>
            <a:noFill/>
          </a:ln>
        </p:spPr>
      </p:pic>
      <p:sp>
        <p:nvSpPr>
          <p:cNvPr id="22" name="TextBox 21"/>
          <p:cNvSpPr txBox="1"/>
          <p:nvPr/>
        </p:nvSpPr>
        <p:spPr>
          <a:xfrm>
            <a:off x="1859685" y="924840"/>
            <a:ext cx="146606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rPr>
              <a:t>Macro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National,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industry, regulatory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irc_mi" descr="http://www.sourcecodefiles.com/wp-content/uploads/2014/06/hospital-management-system.jpg">
            <a:hlinkClick r:id="rId8"/>
          </p:cNvPr>
          <p:cNvPicPr/>
          <p:nvPr/>
        </p:nvPicPr>
        <p:blipFill rotWithShape="1">
          <a:blip r:embed="rId9">
            <a:extLst>
              <a:ext uri="{28A0092B-C50C-407E-A947-70E740481C1C}">
                <a14:useLocalDpi xmlns:a14="http://schemas.microsoft.com/office/drawing/2010/main" val="0"/>
              </a:ext>
            </a:extLst>
          </a:blip>
          <a:srcRect/>
          <a:stretch/>
        </p:blipFill>
        <p:spPr bwMode="auto">
          <a:xfrm>
            <a:off x="962316" y="2754319"/>
            <a:ext cx="879295" cy="746654"/>
          </a:xfrm>
          <a:prstGeom prst="rect">
            <a:avLst/>
          </a:prstGeom>
          <a:noFill/>
          <a:ln>
            <a:noFill/>
          </a:ln>
          <a:extLst>
            <a:ext uri="{53640926-AAD7-44D8-BBD7-CCE9431645EC}">
              <a14:shadowObscured xmlns:a14="http://schemas.microsoft.com/office/drawing/2010/main"/>
            </a:ext>
          </a:extLst>
        </p:spPr>
      </p:pic>
      <p:sp>
        <p:nvSpPr>
          <p:cNvPr id="24" name="TextBox 23"/>
          <p:cNvSpPr txBox="1"/>
          <p:nvPr/>
        </p:nvSpPr>
        <p:spPr>
          <a:xfrm>
            <a:off x="1924054" y="2687970"/>
            <a:ext cx="138364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rPr>
              <a:t>Meso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Organization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t="29616" b="34986"/>
          <a:stretch/>
        </p:blipFill>
        <p:spPr>
          <a:xfrm rot="5400000">
            <a:off x="5745352" y="5224299"/>
            <a:ext cx="2490062" cy="890124"/>
          </a:xfrm>
          <a:prstGeom prst="rect">
            <a:avLst/>
          </a:prstGeom>
        </p:spPr>
      </p:pic>
      <p:sp>
        <p:nvSpPr>
          <p:cNvPr id="8" name="Right Arrow 7"/>
          <p:cNvSpPr/>
          <p:nvPr/>
        </p:nvSpPr>
        <p:spPr>
          <a:xfrm>
            <a:off x="3593766" y="3870950"/>
            <a:ext cx="1994213" cy="129551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Human Factor Based Leadership</a:t>
            </a:r>
          </a:p>
        </p:txBody>
      </p:sp>
      <p:sp>
        <p:nvSpPr>
          <p:cNvPr id="13" name="Right Arrow 12"/>
          <p:cNvSpPr/>
          <p:nvPr/>
        </p:nvSpPr>
        <p:spPr>
          <a:xfrm>
            <a:off x="9440971" y="3441598"/>
            <a:ext cx="666374" cy="43764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8150655" y="1880399"/>
            <a:ext cx="3936975" cy="1200329"/>
          </a:xfrm>
          <a:prstGeom prst="rect">
            <a:avLst/>
          </a:prstGeom>
          <a:noFill/>
          <a:ln>
            <a:solidFill>
              <a:srgbClr val="7030A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Administrative Task demands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Mandatories,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policies,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rPr>
              <a:t>laws,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quality metrics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billing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prior auth’s,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 flow issues,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EMR software</a:t>
            </a:r>
          </a:p>
        </p:txBody>
      </p:sp>
      <p:sp>
        <p:nvSpPr>
          <p:cNvPr id="15" name="TextBox 14"/>
          <p:cNvSpPr txBox="1"/>
          <p:nvPr/>
        </p:nvSpPr>
        <p:spPr>
          <a:xfrm>
            <a:off x="5719621" y="4227001"/>
            <a:ext cx="2393511" cy="923330"/>
          </a:xfrm>
          <a:prstGeom prst="rect">
            <a:avLst/>
          </a:prstGeom>
          <a:solidFill>
            <a:srgbClr val="FFFF99"/>
          </a:solidFill>
          <a:ln w="12700">
            <a:solidFill>
              <a:srgbClr val="FF0000"/>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Programs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Reduce Extraneous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Cognitive Load</a:t>
            </a:r>
          </a:p>
        </p:txBody>
      </p:sp>
      <p:cxnSp>
        <p:nvCxnSpPr>
          <p:cNvPr id="25" name="Straight Arrow Connector 24"/>
          <p:cNvCxnSpPr/>
          <p:nvPr/>
        </p:nvCxnSpPr>
        <p:spPr>
          <a:xfrm>
            <a:off x="7879743" y="1734291"/>
            <a:ext cx="7951" cy="307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728703" y="1720867"/>
            <a:ext cx="7951" cy="3070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577663" y="1735169"/>
            <a:ext cx="7951" cy="3070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6582" y="1756930"/>
            <a:ext cx="7951" cy="30703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315542" y="1747287"/>
            <a:ext cx="7951" cy="30703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36551" y="1747287"/>
            <a:ext cx="7951" cy="3070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021515" y="1754766"/>
            <a:ext cx="7951" cy="30703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10434" y="1763642"/>
            <a:ext cx="7951" cy="3070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91300" y="1763642"/>
            <a:ext cx="7951" cy="3070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632309" y="1763642"/>
            <a:ext cx="7951" cy="3070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545321" y="1734291"/>
            <a:ext cx="7951" cy="307030"/>
          </a:xfrm>
          <a:prstGeom prst="straightConnector1">
            <a:avLst/>
          </a:prstGeom>
          <a:ln>
            <a:solidFill>
              <a:srgbClr val="AE469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49684" y="1763642"/>
            <a:ext cx="7951" cy="307030"/>
          </a:xfrm>
          <a:prstGeom prst="straightConnector1">
            <a:avLst/>
          </a:prstGeom>
          <a:ln>
            <a:solidFill>
              <a:srgbClr val="AE469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299020" y="1754766"/>
            <a:ext cx="7951" cy="30703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147980" y="1778317"/>
            <a:ext cx="7951" cy="3070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32821" y="1795872"/>
            <a:ext cx="7951" cy="3070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62645" y="2676171"/>
            <a:ext cx="19110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Business as Usual</a:t>
            </a:r>
          </a:p>
        </p:txBody>
      </p:sp>
      <p:sp>
        <p:nvSpPr>
          <p:cNvPr id="50" name="TextBox 49"/>
          <p:cNvSpPr txBox="1"/>
          <p:nvPr/>
        </p:nvSpPr>
        <p:spPr>
          <a:xfrm>
            <a:off x="3354011" y="2687970"/>
            <a:ext cx="11196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Hospital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Pathway</a:t>
            </a:r>
          </a:p>
        </p:txBody>
      </p:sp>
      <p:sp>
        <p:nvSpPr>
          <p:cNvPr id="57" name="TextBox 56"/>
          <p:cNvSpPr txBox="1"/>
          <p:nvPr/>
        </p:nvSpPr>
        <p:spPr>
          <a:xfrm>
            <a:off x="3090890" y="3577498"/>
            <a:ext cx="1504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Apply HFE</a:t>
            </a:r>
          </a:p>
        </p:txBody>
      </p:sp>
      <p:sp>
        <p:nvSpPr>
          <p:cNvPr id="58" name="TextBox 57"/>
          <p:cNvSpPr txBox="1"/>
          <p:nvPr/>
        </p:nvSpPr>
        <p:spPr>
          <a:xfrm>
            <a:off x="5277855" y="3127646"/>
            <a:ext cx="380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pic>
        <p:nvPicPr>
          <p:cNvPr id="60" name="Picture 59"/>
          <p:cNvPicPr>
            <a:picLocks noChangeAspect="1"/>
          </p:cNvPicPr>
          <p:nvPr/>
        </p:nvPicPr>
        <p:blipFill>
          <a:blip r:embed="rId11"/>
          <a:stretch>
            <a:fillRect/>
          </a:stretch>
        </p:blipFill>
        <p:spPr>
          <a:xfrm>
            <a:off x="4296052" y="3117668"/>
            <a:ext cx="424768" cy="1012909"/>
          </a:xfrm>
          <a:prstGeom prst="rect">
            <a:avLst/>
          </a:prstGeom>
        </p:spPr>
      </p:pic>
      <p:pic>
        <p:nvPicPr>
          <p:cNvPr id="61" name="Picture 60"/>
          <p:cNvPicPr>
            <a:picLocks noChangeAspect="1"/>
          </p:cNvPicPr>
          <p:nvPr/>
        </p:nvPicPr>
        <p:blipFill rotWithShape="1">
          <a:blip r:embed="rId12"/>
          <a:srcRect t="5746" r="2760"/>
          <a:stretch/>
        </p:blipFill>
        <p:spPr>
          <a:xfrm>
            <a:off x="8197617" y="4902589"/>
            <a:ext cx="3470980" cy="1858659"/>
          </a:xfrm>
          <a:prstGeom prst="rect">
            <a:avLst/>
          </a:prstGeom>
        </p:spPr>
      </p:pic>
      <p:cxnSp>
        <p:nvCxnSpPr>
          <p:cNvPr id="54" name="Straight Arrow Connector 53"/>
          <p:cNvCxnSpPr/>
          <p:nvPr/>
        </p:nvCxnSpPr>
        <p:spPr>
          <a:xfrm>
            <a:off x="4550497" y="3117668"/>
            <a:ext cx="11044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rotWithShape="1">
          <a:blip r:embed="rId13"/>
          <a:srcRect l="5295" t="9243" r="6089" b="11412"/>
          <a:stretch/>
        </p:blipFill>
        <p:spPr>
          <a:xfrm>
            <a:off x="602358" y="5141042"/>
            <a:ext cx="2694649" cy="1076241"/>
          </a:xfrm>
          <a:prstGeom prst="rect">
            <a:avLst/>
          </a:prstGeom>
        </p:spPr>
      </p:pic>
      <p:sp>
        <p:nvSpPr>
          <p:cNvPr id="64" name="TextBox 63"/>
          <p:cNvSpPr txBox="1"/>
          <p:nvPr/>
        </p:nvSpPr>
        <p:spPr>
          <a:xfrm>
            <a:off x="3658664" y="6046047"/>
            <a:ext cx="32054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Work outside of Work minimized.          Off time protected. </a:t>
            </a: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Physical emotional and cognitive restoration.</a:t>
            </a:r>
          </a:p>
        </p:txBody>
      </p:sp>
      <p:pic>
        <p:nvPicPr>
          <p:cNvPr id="66" name="Picture 65"/>
          <p:cNvPicPr>
            <a:picLocks noChangeAspect="1"/>
          </p:cNvPicPr>
          <p:nvPr/>
        </p:nvPicPr>
        <p:blipFill>
          <a:blip r:embed="rId14"/>
          <a:stretch>
            <a:fillRect/>
          </a:stretch>
        </p:blipFill>
        <p:spPr>
          <a:xfrm>
            <a:off x="3512318" y="5122717"/>
            <a:ext cx="2529300" cy="1020151"/>
          </a:xfrm>
          <a:prstGeom prst="rect">
            <a:avLst/>
          </a:prstGeom>
        </p:spPr>
      </p:pic>
      <p:pic>
        <p:nvPicPr>
          <p:cNvPr id="6" name="Picture 5">
            <a:extLst>
              <a:ext uri="{FF2B5EF4-FFF2-40B4-BE49-F238E27FC236}">
                <a16:creationId xmlns:a16="http://schemas.microsoft.com/office/drawing/2014/main" id="{B0D17875-B1DC-842D-49D3-454BD22D1D82}"/>
              </a:ext>
            </a:extLst>
          </p:cNvPr>
          <p:cNvPicPr>
            <a:picLocks noChangeAspect="1"/>
          </p:cNvPicPr>
          <p:nvPr/>
        </p:nvPicPr>
        <p:blipFill rotWithShape="1">
          <a:blip r:embed="rId15"/>
          <a:srcRect l="7921" t="12863" r="5864"/>
          <a:stretch/>
        </p:blipFill>
        <p:spPr>
          <a:xfrm>
            <a:off x="6040772" y="2076169"/>
            <a:ext cx="1911040" cy="647239"/>
          </a:xfrm>
          <a:prstGeom prst="rect">
            <a:avLst/>
          </a:prstGeom>
          <a:ln>
            <a:solidFill>
              <a:srgbClr val="FF0000"/>
            </a:solidFill>
            <a:prstDash val="dash"/>
          </a:ln>
        </p:spPr>
      </p:pic>
      <p:pic>
        <p:nvPicPr>
          <p:cNvPr id="9" name="Picture 8">
            <a:extLst>
              <a:ext uri="{FF2B5EF4-FFF2-40B4-BE49-F238E27FC236}">
                <a16:creationId xmlns:a16="http://schemas.microsoft.com/office/drawing/2014/main" id="{0232490A-44AF-FEAF-0738-27CAC9D93E2A}"/>
              </a:ext>
            </a:extLst>
          </p:cNvPr>
          <p:cNvPicPr>
            <a:picLocks noChangeAspect="1"/>
          </p:cNvPicPr>
          <p:nvPr/>
        </p:nvPicPr>
        <p:blipFill rotWithShape="1">
          <a:blip r:embed="rId16"/>
          <a:srcRect l="16975" r="17959" b="11013"/>
          <a:stretch/>
        </p:blipFill>
        <p:spPr>
          <a:xfrm>
            <a:off x="6694343" y="6239192"/>
            <a:ext cx="477280" cy="610359"/>
          </a:xfrm>
          <a:prstGeom prst="rect">
            <a:avLst/>
          </a:prstGeom>
          <a:ln>
            <a:solidFill>
              <a:srgbClr val="FF0000"/>
            </a:solidFill>
            <a:prstDash val="dash"/>
          </a:ln>
        </p:spPr>
      </p:pic>
    </p:spTree>
    <p:extLst>
      <p:ext uri="{BB962C8B-B14F-4D97-AF65-F5344CB8AC3E}">
        <p14:creationId xmlns:p14="http://schemas.microsoft.com/office/powerpoint/2010/main" val="2178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57"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31" t="24594" r="49728" b="29230"/>
          <a:stretch/>
        </p:blipFill>
        <p:spPr>
          <a:xfrm>
            <a:off x="3745617" y="3288975"/>
            <a:ext cx="1350014" cy="1650346"/>
          </a:xfrm>
          <a:prstGeom prst="rect">
            <a:avLst/>
          </a:prstGeom>
        </p:spPr>
      </p:pic>
      <p:pic>
        <p:nvPicPr>
          <p:cNvPr id="6" name="Picture 5"/>
          <p:cNvPicPr>
            <a:picLocks noChangeAspect="1"/>
          </p:cNvPicPr>
          <p:nvPr/>
        </p:nvPicPr>
        <p:blipFill rotWithShape="1">
          <a:blip r:embed="rId2"/>
          <a:srcRect l="52012" t="24823" r="11938" b="28615"/>
          <a:stretch/>
        </p:blipFill>
        <p:spPr>
          <a:xfrm>
            <a:off x="5854373" y="2343538"/>
            <a:ext cx="2147425" cy="2705197"/>
          </a:xfrm>
          <a:prstGeom prst="rect">
            <a:avLst/>
          </a:prstGeom>
        </p:spPr>
      </p:pic>
      <p:sp>
        <p:nvSpPr>
          <p:cNvPr id="8" name="Rectangle 7"/>
          <p:cNvSpPr/>
          <p:nvPr/>
        </p:nvSpPr>
        <p:spPr>
          <a:xfrm>
            <a:off x="3005665" y="911190"/>
            <a:ext cx="5697416" cy="41991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45150" y="1156697"/>
            <a:ext cx="5013470" cy="369332"/>
          </a:xfrm>
          <a:prstGeom prst="rect">
            <a:avLst/>
          </a:prstGeom>
          <a:noFill/>
          <a:ln>
            <a:solidFill>
              <a:schemeClr val="tx1"/>
            </a:solidFill>
            <a:prstDash val="dash"/>
          </a:ln>
        </p:spPr>
        <p:txBody>
          <a:bodyPr wrap="square" rtlCol="0">
            <a:spAutoFit/>
          </a:bodyPr>
          <a:lstStyle/>
          <a:p>
            <a:pPr algn="ctr"/>
            <a:r>
              <a:rPr lang="en-US" i="1" dirty="0"/>
              <a:t>Organizational Leadership</a:t>
            </a:r>
          </a:p>
        </p:txBody>
      </p:sp>
      <p:sp>
        <p:nvSpPr>
          <p:cNvPr id="11" name="TextBox 10"/>
          <p:cNvSpPr txBox="1"/>
          <p:nvPr/>
        </p:nvSpPr>
        <p:spPr>
          <a:xfrm>
            <a:off x="4645205" y="5068566"/>
            <a:ext cx="2196124" cy="369332"/>
          </a:xfrm>
          <a:prstGeom prst="rect">
            <a:avLst/>
          </a:prstGeom>
          <a:solidFill>
            <a:schemeClr val="bg1"/>
          </a:solidFill>
        </p:spPr>
        <p:txBody>
          <a:bodyPr wrap="square" rtlCol="0">
            <a:spAutoFit/>
          </a:bodyPr>
          <a:lstStyle/>
          <a:p>
            <a:r>
              <a:rPr lang="en-US" b="1" dirty="0"/>
              <a:t>Patient Care Delivery</a:t>
            </a:r>
          </a:p>
        </p:txBody>
      </p:sp>
      <p:sp>
        <p:nvSpPr>
          <p:cNvPr id="12" name="Rectangle 11"/>
          <p:cNvSpPr/>
          <p:nvPr/>
        </p:nvSpPr>
        <p:spPr>
          <a:xfrm>
            <a:off x="2384276" y="559909"/>
            <a:ext cx="7037983" cy="58744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85766" y="521432"/>
            <a:ext cx="2867903" cy="369332"/>
          </a:xfrm>
          <a:prstGeom prst="rect">
            <a:avLst/>
          </a:prstGeom>
          <a:noFill/>
        </p:spPr>
        <p:txBody>
          <a:bodyPr wrap="square" rtlCol="0">
            <a:spAutoFit/>
          </a:bodyPr>
          <a:lstStyle/>
          <a:p>
            <a:r>
              <a:rPr lang="en-US" b="1" dirty="0">
                <a:solidFill>
                  <a:schemeClr val="accent6">
                    <a:lumMod val="75000"/>
                  </a:schemeClr>
                </a:solidFill>
              </a:rPr>
              <a:t>Healthcare Environment</a:t>
            </a:r>
          </a:p>
        </p:txBody>
      </p:sp>
      <p:sp>
        <p:nvSpPr>
          <p:cNvPr id="14" name="TextBox 13"/>
          <p:cNvSpPr txBox="1"/>
          <p:nvPr/>
        </p:nvSpPr>
        <p:spPr>
          <a:xfrm>
            <a:off x="2496151" y="5708081"/>
            <a:ext cx="6815016" cy="707886"/>
          </a:xfrm>
          <a:prstGeom prst="rect">
            <a:avLst/>
          </a:prstGeom>
          <a:noFill/>
          <a:ln w="28575">
            <a:solidFill>
              <a:schemeClr val="accent6">
                <a:lumMod val="75000"/>
              </a:schemeClr>
            </a:solidFill>
          </a:ln>
        </p:spPr>
        <p:txBody>
          <a:bodyPr wrap="square" rtlCol="0">
            <a:spAutoFit/>
          </a:bodyPr>
          <a:lstStyle/>
          <a:p>
            <a:pPr algn="ctr"/>
            <a:r>
              <a:rPr lang="en-US" sz="2000" b="1" dirty="0">
                <a:solidFill>
                  <a:schemeClr val="accent6">
                    <a:lumMod val="75000"/>
                  </a:schemeClr>
                </a:solidFill>
              </a:rPr>
              <a:t>“Environmental Sensing</a:t>
            </a:r>
          </a:p>
          <a:p>
            <a:pPr algn="ctr"/>
            <a:r>
              <a:rPr lang="en-US" sz="2000" b="1" dirty="0">
                <a:solidFill>
                  <a:schemeClr val="accent6">
                    <a:lumMod val="75000"/>
                  </a:schemeClr>
                </a:solidFill>
              </a:rPr>
              <a:t> Devices”</a:t>
            </a:r>
            <a:endParaRPr lang="en-US" sz="2000" dirty="0"/>
          </a:p>
        </p:txBody>
      </p:sp>
      <p:sp>
        <p:nvSpPr>
          <p:cNvPr id="15" name="TextBox 14"/>
          <p:cNvSpPr txBox="1"/>
          <p:nvPr/>
        </p:nvSpPr>
        <p:spPr>
          <a:xfrm>
            <a:off x="2496151" y="5695645"/>
            <a:ext cx="1914769" cy="738664"/>
          </a:xfrm>
          <a:prstGeom prst="rect">
            <a:avLst/>
          </a:prstGeom>
          <a:noFill/>
          <a:ln w="12700">
            <a:solidFill>
              <a:srgbClr val="7030A0"/>
            </a:solidFill>
          </a:ln>
        </p:spPr>
        <p:txBody>
          <a:bodyPr wrap="square" rtlCol="0">
            <a:spAutoFit/>
          </a:bodyPr>
          <a:lstStyle/>
          <a:p>
            <a:pPr algn="ctr"/>
            <a:r>
              <a:rPr lang="en-US" sz="1400" b="1" dirty="0">
                <a:solidFill>
                  <a:srgbClr val="7030A0"/>
                </a:solidFill>
              </a:rPr>
              <a:t>Patient</a:t>
            </a:r>
          </a:p>
          <a:p>
            <a:pPr algn="ctr"/>
            <a:r>
              <a:rPr lang="en-US" sz="1400" b="1" dirty="0">
                <a:solidFill>
                  <a:srgbClr val="7030A0"/>
                </a:solidFill>
              </a:rPr>
              <a:t>Experience of </a:t>
            </a:r>
          </a:p>
          <a:p>
            <a:pPr algn="ctr"/>
            <a:r>
              <a:rPr lang="en-US" sz="1400" b="1" dirty="0">
                <a:solidFill>
                  <a:srgbClr val="7030A0"/>
                </a:solidFill>
              </a:rPr>
              <a:t>Receiving Healthcare</a:t>
            </a:r>
          </a:p>
        </p:txBody>
      </p:sp>
      <p:sp>
        <p:nvSpPr>
          <p:cNvPr id="16" name="TextBox 15"/>
          <p:cNvSpPr txBox="1"/>
          <p:nvPr/>
        </p:nvSpPr>
        <p:spPr>
          <a:xfrm>
            <a:off x="7324700" y="5709152"/>
            <a:ext cx="1972335" cy="738664"/>
          </a:xfrm>
          <a:prstGeom prst="rect">
            <a:avLst/>
          </a:prstGeom>
          <a:noFill/>
          <a:ln w="12700">
            <a:solidFill>
              <a:schemeClr val="accent1">
                <a:lumMod val="75000"/>
              </a:schemeClr>
            </a:solidFill>
          </a:ln>
        </p:spPr>
        <p:txBody>
          <a:bodyPr wrap="square" rtlCol="0">
            <a:spAutoFit/>
          </a:bodyPr>
          <a:lstStyle/>
          <a:p>
            <a:pPr algn="ctr"/>
            <a:r>
              <a:rPr lang="en-US" sz="1400" b="1" dirty="0">
                <a:solidFill>
                  <a:schemeClr val="accent1">
                    <a:lumMod val="75000"/>
                  </a:schemeClr>
                </a:solidFill>
              </a:rPr>
              <a:t>Clinician</a:t>
            </a:r>
          </a:p>
          <a:p>
            <a:pPr algn="ctr"/>
            <a:r>
              <a:rPr lang="en-US" sz="1400" b="1" dirty="0">
                <a:solidFill>
                  <a:schemeClr val="accent1">
                    <a:lumMod val="75000"/>
                  </a:schemeClr>
                </a:solidFill>
              </a:rPr>
              <a:t>Experience of </a:t>
            </a:r>
          </a:p>
          <a:p>
            <a:pPr algn="ctr"/>
            <a:r>
              <a:rPr lang="en-US" sz="1400" b="1" dirty="0">
                <a:solidFill>
                  <a:schemeClr val="accent1">
                    <a:lumMod val="75000"/>
                  </a:schemeClr>
                </a:solidFill>
              </a:rPr>
              <a:t>Providing Healthcare</a:t>
            </a:r>
          </a:p>
        </p:txBody>
      </p:sp>
      <p:sp>
        <p:nvSpPr>
          <p:cNvPr id="17" name="TextBox 16"/>
          <p:cNvSpPr txBox="1"/>
          <p:nvPr/>
        </p:nvSpPr>
        <p:spPr>
          <a:xfrm>
            <a:off x="5199103" y="850076"/>
            <a:ext cx="1641231" cy="369332"/>
          </a:xfrm>
          <a:prstGeom prst="rect">
            <a:avLst/>
          </a:prstGeom>
          <a:noFill/>
        </p:spPr>
        <p:txBody>
          <a:bodyPr wrap="square" rtlCol="0">
            <a:spAutoFit/>
          </a:bodyPr>
          <a:lstStyle/>
          <a:p>
            <a:r>
              <a:rPr lang="en-US" b="1" dirty="0"/>
              <a:t>Organization</a:t>
            </a:r>
          </a:p>
        </p:txBody>
      </p:sp>
      <p:sp>
        <p:nvSpPr>
          <p:cNvPr id="22" name="Curved Right Arrow 21"/>
          <p:cNvSpPr/>
          <p:nvPr/>
        </p:nvSpPr>
        <p:spPr>
          <a:xfrm rot="11284827" flipH="1">
            <a:off x="2262086" y="1008037"/>
            <a:ext cx="889668" cy="5052931"/>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389654" y="5336665"/>
            <a:ext cx="3324457" cy="338554"/>
          </a:xfrm>
          <a:prstGeom prst="rect">
            <a:avLst/>
          </a:prstGeom>
          <a:noFill/>
        </p:spPr>
        <p:txBody>
          <a:bodyPr wrap="square" rtlCol="0">
            <a:spAutoFit/>
          </a:bodyPr>
          <a:lstStyle/>
          <a:p>
            <a:r>
              <a:rPr lang="en-US" sz="1600" i="1" dirty="0"/>
              <a:t>Clinicians are buffers of poor systems</a:t>
            </a:r>
          </a:p>
        </p:txBody>
      </p:sp>
      <p:sp>
        <p:nvSpPr>
          <p:cNvPr id="29" name="TextBox 28"/>
          <p:cNvSpPr txBox="1"/>
          <p:nvPr/>
        </p:nvSpPr>
        <p:spPr>
          <a:xfrm>
            <a:off x="3501301" y="2430320"/>
            <a:ext cx="1811225" cy="2618415"/>
          </a:xfrm>
          <a:prstGeom prst="rect">
            <a:avLst/>
          </a:prstGeom>
          <a:noFill/>
          <a:ln w="19050">
            <a:solidFill>
              <a:schemeClr val="tx1"/>
            </a:solidFill>
            <a:prstDash val="dash"/>
          </a:ln>
        </p:spPr>
        <p:txBody>
          <a:bodyPr wrap="square" rtlCol="0">
            <a:spAutoFit/>
          </a:bodyPr>
          <a:lstStyle/>
          <a:p>
            <a:pPr algn="ctr"/>
            <a:r>
              <a:rPr lang="en-US" sz="1300" b="1" dirty="0"/>
              <a:t>Use Human Factors/ Ergonomics (HFE) as method to optimize</a:t>
            </a:r>
          </a:p>
          <a:p>
            <a:pPr algn="ctr"/>
            <a:r>
              <a:rPr lang="en-US" sz="1300" dirty="0"/>
              <a:t> </a:t>
            </a:r>
          </a:p>
          <a:p>
            <a:endParaRPr lang="en-US" dirty="0"/>
          </a:p>
          <a:p>
            <a:endParaRPr lang="en-US" dirty="0"/>
          </a:p>
          <a:p>
            <a:endParaRPr lang="en-US" dirty="0"/>
          </a:p>
          <a:p>
            <a:endParaRPr lang="en-US" dirty="0"/>
          </a:p>
          <a:p>
            <a:endParaRPr lang="en-US" dirty="0"/>
          </a:p>
          <a:p>
            <a:endParaRPr lang="en-US" dirty="0"/>
          </a:p>
        </p:txBody>
      </p:sp>
      <p:sp>
        <p:nvSpPr>
          <p:cNvPr id="20" name="TextBox 19"/>
          <p:cNvSpPr txBox="1"/>
          <p:nvPr/>
        </p:nvSpPr>
        <p:spPr>
          <a:xfrm>
            <a:off x="9571685" y="2343538"/>
            <a:ext cx="1807498" cy="4031873"/>
          </a:xfrm>
          <a:prstGeom prst="rect">
            <a:avLst/>
          </a:prstGeom>
          <a:noFill/>
        </p:spPr>
        <p:txBody>
          <a:bodyPr wrap="square" rtlCol="0">
            <a:spAutoFit/>
          </a:bodyPr>
          <a:lstStyle/>
          <a:p>
            <a:r>
              <a:rPr lang="en-US" sz="1400" dirty="0">
                <a:solidFill>
                  <a:schemeClr val="accent1">
                    <a:lumMod val="75000"/>
                  </a:schemeClr>
                </a:solidFill>
              </a:rPr>
              <a:t>-</a:t>
            </a:r>
            <a:r>
              <a:rPr lang="en-US" sz="1200" dirty="0">
                <a:solidFill>
                  <a:schemeClr val="accent5">
                    <a:lumMod val="75000"/>
                  </a:schemeClr>
                </a:solidFill>
              </a:rPr>
              <a:t>No metrics  </a:t>
            </a:r>
          </a:p>
          <a:p>
            <a:r>
              <a:rPr lang="en-US" sz="1200" dirty="0">
                <a:solidFill>
                  <a:schemeClr val="accent5">
                    <a:lumMod val="75000"/>
                  </a:schemeClr>
                </a:solidFill>
              </a:rPr>
              <a:t>  immediately</a:t>
            </a:r>
          </a:p>
          <a:p>
            <a:r>
              <a:rPr lang="en-US" sz="1200" dirty="0">
                <a:solidFill>
                  <a:schemeClr val="accent5">
                    <a:lumMod val="75000"/>
                  </a:schemeClr>
                </a:solidFill>
              </a:rPr>
              <a:t> tied</a:t>
            </a:r>
          </a:p>
          <a:p>
            <a:r>
              <a:rPr lang="en-US" sz="1200" dirty="0">
                <a:solidFill>
                  <a:schemeClr val="accent5">
                    <a:lumMod val="75000"/>
                  </a:schemeClr>
                </a:solidFill>
              </a:rPr>
              <a:t> to financial</a:t>
            </a:r>
          </a:p>
          <a:p>
            <a:r>
              <a:rPr lang="en-US" sz="1200" dirty="0">
                <a:solidFill>
                  <a:schemeClr val="accent5">
                    <a:lumMod val="75000"/>
                  </a:schemeClr>
                </a:solidFill>
              </a:rPr>
              <a:t> survival.</a:t>
            </a:r>
          </a:p>
          <a:p>
            <a:endParaRPr lang="en-US" sz="1200" dirty="0">
              <a:solidFill>
                <a:schemeClr val="accent5">
                  <a:lumMod val="75000"/>
                </a:schemeClr>
              </a:solidFill>
            </a:endParaRPr>
          </a:p>
          <a:p>
            <a:r>
              <a:rPr lang="en-US" sz="1200" dirty="0">
                <a:solidFill>
                  <a:schemeClr val="accent5">
                    <a:lumMod val="75000"/>
                  </a:schemeClr>
                </a:solidFill>
              </a:rPr>
              <a:t>-Medical Culture </a:t>
            </a:r>
          </a:p>
          <a:p>
            <a:r>
              <a:rPr lang="en-US" sz="1200" dirty="0">
                <a:solidFill>
                  <a:schemeClr val="accent5">
                    <a:lumMod val="75000"/>
                  </a:schemeClr>
                </a:solidFill>
              </a:rPr>
              <a:t> of  Endurance</a:t>
            </a:r>
          </a:p>
          <a:p>
            <a:r>
              <a:rPr lang="en-US" sz="1200" dirty="0">
                <a:solidFill>
                  <a:schemeClr val="accent5">
                    <a:lumMod val="75000"/>
                  </a:schemeClr>
                </a:solidFill>
              </a:rPr>
              <a:t> and Silence</a:t>
            </a:r>
          </a:p>
          <a:p>
            <a:r>
              <a:rPr lang="en-US" sz="1200" dirty="0">
                <a:solidFill>
                  <a:schemeClr val="accent5">
                    <a:lumMod val="75000"/>
                  </a:schemeClr>
                </a:solidFill>
              </a:rPr>
              <a:t> impairs. </a:t>
            </a:r>
          </a:p>
          <a:p>
            <a:endParaRPr lang="en-US" sz="1200" dirty="0">
              <a:solidFill>
                <a:schemeClr val="accent5">
                  <a:lumMod val="75000"/>
                </a:schemeClr>
              </a:solidFill>
            </a:endParaRPr>
          </a:p>
          <a:p>
            <a:r>
              <a:rPr lang="en-US" sz="1200" dirty="0">
                <a:solidFill>
                  <a:schemeClr val="accent5">
                    <a:lumMod val="75000"/>
                  </a:schemeClr>
                </a:solidFill>
              </a:rPr>
              <a:t>-Hierarchy and  </a:t>
            </a:r>
          </a:p>
          <a:p>
            <a:r>
              <a:rPr lang="en-US" sz="1200" dirty="0">
                <a:solidFill>
                  <a:schemeClr val="accent5">
                    <a:lumMod val="75000"/>
                  </a:schemeClr>
                </a:solidFill>
              </a:rPr>
              <a:t>  gatekeeping Impairs.</a:t>
            </a:r>
          </a:p>
          <a:p>
            <a:endParaRPr lang="en-US" sz="1200" dirty="0">
              <a:solidFill>
                <a:schemeClr val="accent5">
                  <a:lumMod val="75000"/>
                </a:schemeClr>
              </a:solidFill>
            </a:endParaRPr>
          </a:p>
          <a:p>
            <a:r>
              <a:rPr lang="en-US" sz="1200" dirty="0">
                <a:solidFill>
                  <a:schemeClr val="accent5">
                    <a:lumMod val="75000"/>
                  </a:schemeClr>
                </a:solidFill>
              </a:rPr>
              <a:t>-Reduced</a:t>
            </a:r>
          </a:p>
          <a:p>
            <a:r>
              <a:rPr lang="en-US" sz="1200" dirty="0">
                <a:solidFill>
                  <a:schemeClr val="accent5">
                    <a:lumMod val="75000"/>
                  </a:schemeClr>
                </a:solidFill>
              </a:rPr>
              <a:t> awareness  </a:t>
            </a:r>
          </a:p>
          <a:p>
            <a:r>
              <a:rPr lang="en-US" sz="1200" dirty="0">
                <a:solidFill>
                  <a:schemeClr val="accent5">
                    <a:lumMod val="75000"/>
                  </a:schemeClr>
                </a:solidFill>
              </a:rPr>
              <a:t>  and  </a:t>
            </a:r>
          </a:p>
          <a:p>
            <a:r>
              <a:rPr lang="en-US" sz="1200" dirty="0">
                <a:solidFill>
                  <a:schemeClr val="accent5">
                    <a:lumMod val="75000"/>
                  </a:schemeClr>
                </a:solidFill>
              </a:rPr>
              <a:t>  acknowledgement</a:t>
            </a:r>
          </a:p>
          <a:p>
            <a:r>
              <a:rPr lang="en-US" sz="1200" dirty="0">
                <a:solidFill>
                  <a:schemeClr val="accent5">
                    <a:lumMod val="75000"/>
                  </a:schemeClr>
                </a:solidFill>
              </a:rPr>
              <a:t>  of overwhelm.</a:t>
            </a:r>
          </a:p>
          <a:p>
            <a:endParaRPr lang="en-US" sz="1200" dirty="0">
              <a:solidFill>
                <a:schemeClr val="accent1">
                  <a:lumMod val="75000"/>
                </a:schemeClr>
              </a:solidFill>
            </a:endParaRPr>
          </a:p>
          <a:p>
            <a:endParaRPr lang="en-US" sz="1400" dirty="0">
              <a:solidFill>
                <a:schemeClr val="accent1">
                  <a:lumMod val="75000"/>
                </a:schemeClr>
              </a:solidFill>
            </a:endParaRPr>
          </a:p>
        </p:txBody>
      </p:sp>
      <p:sp>
        <p:nvSpPr>
          <p:cNvPr id="30" name="TextBox 29"/>
          <p:cNvSpPr txBox="1"/>
          <p:nvPr/>
        </p:nvSpPr>
        <p:spPr>
          <a:xfrm>
            <a:off x="1114360" y="20264"/>
            <a:ext cx="9875047" cy="738664"/>
          </a:xfrm>
          <a:prstGeom prst="rect">
            <a:avLst/>
          </a:prstGeom>
          <a:noFill/>
        </p:spPr>
        <p:txBody>
          <a:bodyPr wrap="square" rtlCol="0">
            <a:spAutoFit/>
          </a:bodyPr>
          <a:lstStyle/>
          <a:p>
            <a:pPr algn="ctr"/>
            <a:r>
              <a:rPr lang="en-US" sz="2400" b="1" dirty="0"/>
              <a:t>Sociotechnical System (STS) Perspective: Designing Effective Organizations </a:t>
            </a:r>
          </a:p>
          <a:p>
            <a:r>
              <a:rPr lang="en-US" b="1" dirty="0"/>
              <a:t>                         </a:t>
            </a:r>
            <a:endParaRPr lang="en-US" b="1" dirty="0">
              <a:solidFill>
                <a:srgbClr val="FF0000"/>
              </a:solidFill>
            </a:endParaRPr>
          </a:p>
        </p:txBody>
      </p:sp>
      <p:sp>
        <p:nvSpPr>
          <p:cNvPr id="31" name="Curved Right Arrow 30"/>
          <p:cNvSpPr/>
          <p:nvPr/>
        </p:nvSpPr>
        <p:spPr>
          <a:xfrm rot="10498054">
            <a:off x="8695145" y="1069897"/>
            <a:ext cx="906272" cy="4998398"/>
          </a:xfrm>
          <a:prstGeom prst="curvedRightArrow">
            <a:avLst/>
          </a:prstGeom>
          <a:solidFill>
            <a:schemeClr val="accent1">
              <a:lumMod val="20000"/>
              <a:lumOff val="80000"/>
            </a:schemeClr>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872068" y="1174767"/>
            <a:ext cx="140502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Calibri" panose="020F0502020204030204"/>
                <a:ea typeface="+mn-ea"/>
                <a:cs typeface="+mn-cs"/>
              </a:rPr>
              <a:t>-Patient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7030A0"/>
                </a:solidFill>
                <a:latin typeface="Calibri" panose="020F0502020204030204"/>
              </a:rPr>
              <a:t>  </a:t>
            </a:r>
            <a:r>
              <a:rPr kumimoji="0" lang="en-US" sz="1400" b="1" i="0" u="none" strike="noStrike" kern="1200" cap="none" spc="0" normalizeH="0" baseline="0" noProof="0" dirty="0">
                <a:ln>
                  <a:noFill/>
                </a:ln>
                <a:solidFill>
                  <a:srgbClr val="7030A0"/>
                </a:solidFill>
                <a:effectLst/>
                <a:uLnTx/>
                <a:uFillTx/>
                <a:latin typeface="Calibri" panose="020F0502020204030204"/>
                <a:ea typeface="+mn-ea"/>
                <a:cs typeface="+mn-cs"/>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Calibri" panose="020F0502020204030204"/>
                <a:ea typeface="+mn-ea"/>
                <a:cs typeface="+mn-cs"/>
              </a:rPr>
              <a: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Calibri" panose="020F0502020204030204"/>
                <a:ea typeface="+mn-ea"/>
                <a:cs typeface="+mn-cs"/>
              </a:rPr>
              <a:t>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Calibri" panose="020F0502020204030204"/>
                <a:ea typeface="+mn-ea"/>
                <a:cs typeface="+mn-cs"/>
              </a:rPr>
              <a:t>  Organizational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Calibri" panose="020F0502020204030204"/>
                <a:ea typeface="+mn-ea"/>
                <a:cs typeface="+mn-cs"/>
              </a:rPr>
              <a:t>  Leadership</a:t>
            </a:r>
          </a:p>
        </p:txBody>
      </p:sp>
      <p:sp>
        <p:nvSpPr>
          <p:cNvPr id="2" name="Rectangle 1"/>
          <p:cNvSpPr/>
          <p:nvPr/>
        </p:nvSpPr>
        <p:spPr>
          <a:xfrm>
            <a:off x="5960917" y="2414954"/>
            <a:ext cx="1919217" cy="2599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819344" y="3327934"/>
            <a:ext cx="1183153" cy="15984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902650" y="1165539"/>
            <a:ext cx="4298469" cy="646331"/>
          </a:xfrm>
          <a:prstGeom prst="rect">
            <a:avLst/>
          </a:prstGeom>
          <a:noFill/>
          <a:ln>
            <a:solidFill>
              <a:srgbClr val="000000"/>
            </a:solidFill>
            <a:prstDash val="dash"/>
          </a:ln>
        </p:spPr>
        <p:txBody>
          <a:bodyPr wrap="square" rtlCol="0">
            <a:spAutoFit/>
          </a:bodyPr>
          <a:lstStyle/>
          <a:p>
            <a:endParaRPr lang="en-US" dirty="0">
              <a:solidFill>
                <a:schemeClr val="accent2">
                  <a:lumMod val="75000"/>
                </a:schemeClr>
              </a:solidFill>
            </a:endParaRPr>
          </a:p>
          <a:p>
            <a:r>
              <a:rPr lang="en-US" b="1" dirty="0">
                <a:solidFill>
                  <a:srgbClr val="FF0000"/>
                </a:solidFill>
              </a:rPr>
              <a:t>Need feedback from patients and clinicians</a:t>
            </a:r>
          </a:p>
        </p:txBody>
      </p:sp>
      <p:grpSp>
        <p:nvGrpSpPr>
          <p:cNvPr id="25" name="Group 24"/>
          <p:cNvGrpSpPr/>
          <p:nvPr/>
        </p:nvGrpSpPr>
        <p:grpSpPr>
          <a:xfrm>
            <a:off x="4955257" y="1816299"/>
            <a:ext cx="1942607" cy="646331"/>
            <a:chOff x="4987977" y="1881842"/>
            <a:chExt cx="1665878" cy="646331"/>
          </a:xfrm>
        </p:grpSpPr>
        <p:sp>
          <p:nvSpPr>
            <p:cNvPr id="26" name="TextBox 25"/>
            <p:cNvSpPr txBox="1"/>
            <p:nvPr/>
          </p:nvSpPr>
          <p:spPr>
            <a:xfrm>
              <a:off x="4987977" y="1881842"/>
              <a:ext cx="1665878" cy="646331"/>
            </a:xfrm>
            <a:prstGeom prst="rect">
              <a:avLst/>
            </a:prstGeom>
            <a:noFill/>
          </p:spPr>
          <p:txBody>
            <a:bodyPr wrap="square" rtlCol="0">
              <a:spAutoFit/>
            </a:bodyPr>
            <a:lstStyle/>
            <a:p>
              <a:r>
                <a:rPr lang="en-US" b="1" dirty="0">
                  <a:solidFill>
                    <a:srgbClr val="FF0000"/>
                  </a:solidFill>
                </a:rPr>
                <a:t>Joint optimization</a:t>
              </a:r>
            </a:p>
          </p:txBody>
        </p:sp>
        <p:cxnSp>
          <p:nvCxnSpPr>
            <p:cNvPr id="27" name="Straight Arrow Connector 26"/>
            <p:cNvCxnSpPr/>
            <p:nvPr/>
          </p:nvCxnSpPr>
          <p:spPr>
            <a:xfrm>
              <a:off x="6002690" y="2246174"/>
              <a:ext cx="248816" cy="2052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41167" y="2255505"/>
              <a:ext cx="306371" cy="195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07723" y="6562900"/>
            <a:ext cx="13144822" cy="242246"/>
          </a:xfrm>
          <a:prstGeom prst="rect">
            <a:avLst/>
          </a:prstGeom>
          <a:noFill/>
        </p:spPr>
        <p:txBody>
          <a:bodyPr wrap="square" rtlCol="0">
            <a:spAutoFit/>
          </a:bodyPr>
          <a:lstStyle/>
          <a:p>
            <a:pPr marL="0" marR="0">
              <a:lnSpc>
                <a:spcPct val="115000"/>
              </a:lnSpc>
              <a:spcBef>
                <a:spcPts val="0"/>
              </a:spcBef>
              <a:spcAft>
                <a:spcPts val="0"/>
              </a:spcAft>
            </a:pPr>
            <a:r>
              <a:rPr lang="en-US" sz="900" dirty="0"/>
              <a:t> </a:t>
            </a:r>
            <a:r>
              <a:rPr lang="en-US" sz="800" dirty="0"/>
              <a:t>From  </a:t>
            </a:r>
            <a:r>
              <a:rPr lang="en-US" sz="800">
                <a:effectLst/>
                <a:ea typeface="Times New Roman" panose="02020603050405020304" pitchFamily="18" charset="0"/>
                <a:cs typeface="Times New Roman" panose="02020603050405020304" pitchFamily="18" charset="0"/>
              </a:rPr>
              <a:t>Privitera  MR</a:t>
            </a:r>
            <a:r>
              <a:rPr lang="en-US" sz="800" dirty="0">
                <a:effectLst/>
                <a:ea typeface="Times New Roman" panose="02020603050405020304" pitchFamily="18" charset="0"/>
                <a:cs typeface="Times New Roman" panose="02020603050405020304" pitchFamily="18" charset="0"/>
              </a:rPr>
              <a:t>. Promoting Clinician Wellbeing and Patient Safety Using Human Factors Science :Reducing Unnecessary Occupational Stress. Health 2022. (14) 1334-1356</a:t>
            </a:r>
            <a:endParaRPr lang="en-US" sz="8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9518407" y="911190"/>
            <a:ext cx="1782026" cy="1384995"/>
          </a:xfrm>
          <a:prstGeom prst="rect">
            <a:avLst/>
          </a:prstGeom>
          <a:noFill/>
        </p:spPr>
        <p:txBody>
          <a:bodyPr wrap="square" rtlCol="0">
            <a:spAutoFit/>
          </a:bodyPr>
          <a:lstStyle/>
          <a:p>
            <a:r>
              <a:rPr lang="en-US" sz="1400" dirty="0">
                <a:solidFill>
                  <a:schemeClr val="accent5">
                    <a:lumMod val="75000"/>
                  </a:schemeClr>
                </a:solidFill>
              </a:rPr>
              <a:t>-</a:t>
            </a:r>
            <a:r>
              <a:rPr lang="en-US" sz="1400" b="1" dirty="0">
                <a:solidFill>
                  <a:schemeClr val="accent5">
                    <a:lumMod val="75000"/>
                  </a:schemeClr>
                </a:solidFill>
              </a:rPr>
              <a:t>Clinician  </a:t>
            </a:r>
          </a:p>
          <a:p>
            <a:r>
              <a:rPr lang="en-US" sz="1400" b="1" dirty="0">
                <a:solidFill>
                  <a:schemeClr val="accent5">
                    <a:lumMod val="75000"/>
                  </a:schemeClr>
                </a:solidFill>
              </a:rPr>
              <a:t>  Experience   </a:t>
            </a:r>
          </a:p>
          <a:p>
            <a:r>
              <a:rPr lang="en-US" sz="1400" b="1" dirty="0">
                <a:solidFill>
                  <a:schemeClr val="accent5">
                    <a:lumMod val="75000"/>
                  </a:schemeClr>
                </a:solidFill>
              </a:rPr>
              <a:t>  </a:t>
            </a:r>
            <a:r>
              <a:rPr lang="en-US" sz="1400" dirty="0">
                <a:solidFill>
                  <a:schemeClr val="accent5">
                    <a:lumMod val="75000"/>
                  </a:schemeClr>
                </a:solidFill>
              </a:rPr>
              <a:t>feedback: </a:t>
            </a:r>
          </a:p>
          <a:p>
            <a:r>
              <a:rPr lang="en-US" sz="1400" dirty="0">
                <a:solidFill>
                  <a:srgbClr val="FF0000"/>
                </a:solidFill>
              </a:rPr>
              <a:t>  </a:t>
            </a:r>
            <a:r>
              <a:rPr lang="en-US" sz="1400" b="1" dirty="0">
                <a:solidFill>
                  <a:srgbClr val="FF0000"/>
                </a:solidFill>
              </a:rPr>
              <a:t>Needed </a:t>
            </a:r>
          </a:p>
          <a:p>
            <a:r>
              <a:rPr lang="en-US" sz="1400" b="1" dirty="0">
                <a:solidFill>
                  <a:srgbClr val="FF0000"/>
                </a:solidFill>
              </a:rPr>
              <a:t>  but not yet</a:t>
            </a:r>
          </a:p>
          <a:p>
            <a:r>
              <a:rPr lang="en-US" sz="1400" b="1" dirty="0">
                <a:solidFill>
                  <a:srgbClr val="FF0000"/>
                </a:solidFill>
              </a:rPr>
              <a:t>  developed</a:t>
            </a:r>
          </a:p>
        </p:txBody>
      </p:sp>
      <p:sp>
        <p:nvSpPr>
          <p:cNvPr id="18" name="TextBox 17"/>
          <p:cNvSpPr txBox="1"/>
          <p:nvPr/>
        </p:nvSpPr>
        <p:spPr>
          <a:xfrm>
            <a:off x="3716677" y="3235966"/>
            <a:ext cx="1467404" cy="1708160"/>
          </a:xfrm>
          <a:prstGeom prst="rect">
            <a:avLst/>
          </a:prstGeom>
          <a:solidFill>
            <a:schemeClr val="bg1"/>
          </a:solidFill>
          <a:ln w="28575">
            <a:solidFill>
              <a:schemeClr val="tx1"/>
            </a:solidFill>
          </a:ln>
        </p:spPr>
        <p:txBody>
          <a:bodyPr wrap="square" rtlCol="0">
            <a:spAutoFit/>
          </a:bodyPr>
          <a:lstStyle/>
          <a:p>
            <a:r>
              <a:rPr lang="en-US" sz="1400" b="1" dirty="0"/>
              <a:t>Social Subsystem</a:t>
            </a:r>
          </a:p>
          <a:p>
            <a:endParaRPr lang="en-US" sz="1400" b="1" dirty="0"/>
          </a:p>
          <a:p>
            <a:r>
              <a:rPr lang="en-US" sz="1100" dirty="0"/>
              <a:t>Concerned with attributes of people: skills, attitudes, values, wellbeing, engagement, relationships, authority structures</a:t>
            </a:r>
            <a:endParaRPr lang="en-US" sz="1000" dirty="0"/>
          </a:p>
        </p:txBody>
      </p:sp>
      <p:sp>
        <p:nvSpPr>
          <p:cNvPr id="19" name="TextBox 18">
            <a:extLst>
              <a:ext uri="{FF2B5EF4-FFF2-40B4-BE49-F238E27FC236}">
                <a16:creationId xmlns:a16="http://schemas.microsoft.com/office/drawing/2014/main" id="{32464A7C-FDC3-F5B2-A790-6D603FC30162}"/>
              </a:ext>
            </a:extLst>
          </p:cNvPr>
          <p:cNvSpPr txBox="1"/>
          <p:nvPr/>
        </p:nvSpPr>
        <p:spPr>
          <a:xfrm>
            <a:off x="10855801" y="911190"/>
            <a:ext cx="1284924" cy="3323987"/>
          </a:xfrm>
          <a:prstGeom prst="rect">
            <a:avLst/>
          </a:prstGeom>
          <a:noFill/>
          <a:ln>
            <a:solidFill>
              <a:srgbClr val="00B0F0"/>
            </a:solidFill>
          </a:ln>
        </p:spPr>
        <p:txBody>
          <a:bodyPr wrap="square" rtlCol="0">
            <a:spAutoFit/>
          </a:bodyPr>
          <a:lstStyle/>
          <a:p>
            <a:r>
              <a:rPr lang="en-US" sz="1400" u="sng" dirty="0">
                <a:solidFill>
                  <a:schemeClr val="accent1"/>
                </a:solidFill>
              </a:rPr>
              <a:t>Real or </a:t>
            </a:r>
          </a:p>
          <a:p>
            <a:r>
              <a:rPr lang="en-US" sz="1400" u="sng" dirty="0">
                <a:solidFill>
                  <a:schemeClr val="accent1"/>
                </a:solidFill>
              </a:rPr>
              <a:t>perceived</a:t>
            </a:r>
          </a:p>
          <a:p>
            <a:r>
              <a:rPr lang="en-US" sz="1400" dirty="0">
                <a:solidFill>
                  <a:schemeClr val="accent1"/>
                </a:solidFill>
              </a:rPr>
              <a:t> </a:t>
            </a:r>
            <a:r>
              <a:rPr lang="en-US" sz="1400" b="1" dirty="0">
                <a:solidFill>
                  <a:schemeClr val="accent1"/>
                </a:solidFill>
              </a:rPr>
              <a:t>“access to </a:t>
            </a:r>
          </a:p>
          <a:p>
            <a:r>
              <a:rPr lang="en-US" sz="1400" b="1" dirty="0">
                <a:solidFill>
                  <a:schemeClr val="accent1"/>
                </a:solidFill>
              </a:rPr>
              <a:t>the Top” (who </a:t>
            </a:r>
          </a:p>
          <a:p>
            <a:r>
              <a:rPr lang="en-US" sz="1400" b="1" dirty="0">
                <a:solidFill>
                  <a:schemeClr val="accent1"/>
                </a:solidFill>
              </a:rPr>
              <a:t>have decision-</a:t>
            </a:r>
          </a:p>
          <a:p>
            <a:r>
              <a:rPr lang="en-US" sz="1400" b="1" dirty="0">
                <a:solidFill>
                  <a:schemeClr val="accent1"/>
                </a:solidFill>
              </a:rPr>
              <a:t>making power </a:t>
            </a:r>
          </a:p>
          <a:p>
            <a:r>
              <a:rPr lang="en-US" sz="1400" b="1" dirty="0">
                <a:solidFill>
                  <a:schemeClr val="accent1"/>
                </a:solidFill>
              </a:rPr>
              <a:t>to reduce the </a:t>
            </a:r>
          </a:p>
          <a:p>
            <a:r>
              <a:rPr lang="en-US" sz="1400" b="1" dirty="0">
                <a:solidFill>
                  <a:schemeClr val="accent1"/>
                </a:solidFill>
              </a:rPr>
              <a:t>Stress)</a:t>
            </a:r>
          </a:p>
          <a:p>
            <a:r>
              <a:rPr lang="en-US" sz="1400" b="1" dirty="0">
                <a:solidFill>
                  <a:schemeClr val="accent1"/>
                </a:solidFill>
              </a:rPr>
              <a:t> </a:t>
            </a:r>
            <a:r>
              <a:rPr lang="en-US" sz="1400" b="1" u="sng" dirty="0">
                <a:solidFill>
                  <a:schemeClr val="accent1"/>
                </a:solidFill>
              </a:rPr>
              <a:t>has a</a:t>
            </a:r>
          </a:p>
          <a:p>
            <a:r>
              <a:rPr lang="en-US" sz="1400" dirty="0">
                <a:solidFill>
                  <a:schemeClr val="accent1"/>
                </a:solidFill>
              </a:rPr>
              <a:t> </a:t>
            </a:r>
            <a:r>
              <a:rPr lang="en-US" sz="1400" b="1" u="sng" dirty="0">
                <a:solidFill>
                  <a:schemeClr val="accent1"/>
                </a:solidFill>
              </a:rPr>
              <a:t>brain</a:t>
            </a:r>
          </a:p>
          <a:p>
            <a:r>
              <a:rPr lang="en-US" sz="1400" b="1" u="sng" dirty="0">
                <a:solidFill>
                  <a:schemeClr val="accent1"/>
                </a:solidFill>
              </a:rPr>
              <a:t> protective</a:t>
            </a:r>
          </a:p>
          <a:p>
            <a:r>
              <a:rPr lang="en-US" sz="1400" u="sng" dirty="0">
                <a:solidFill>
                  <a:schemeClr val="accent1"/>
                </a:solidFill>
              </a:rPr>
              <a:t> </a:t>
            </a:r>
            <a:r>
              <a:rPr lang="en-US" sz="1400" b="1" u="sng" dirty="0">
                <a:solidFill>
                  <a:schemeClr val="accent1"/>
                </a:solidFill>
              </a:rPr>
              <a:t>effect</a:t>
            </a:r>
            <a:r>
              <a:rPr lang="en-US" sz="1400" dirty="0">
                <a:solidFill>
                  <a:schemeClr val="accent1"/>
                </a:solidFill>
              </a:rPr>
              <a:t> and</a:t>
            </a:r>
          </a:p>
          <a:p>
            <a:r>
              <a:rPr lang="en-US" sz="1400" u="sng" dirty="0">
                <a:solidFill>
                  <a:schemeClr val="accent1"/>
                </a:solidFill>
              </a:rPr>
              <a:t> </a:t>
            </a:r>
            <a:r>
              <a:rPr lang="en-US" sz="1400" b="1" u="sng" dirty="0">
                <a:solidFill>
                  <a:schemeClr val="accent1"/>
                </a:solidFill>
              </a:rPr>
              <a:t>improves performance under stress</a:t>
            </a:r>
            <a:r>
              <a:rPr lang="en-US" sz="1400" dirty="0">
                <a:solidFill>
                  <a:schemeClr val="accent1"/>
                </a:solidFill>
              </a:rPr>
              <a:t>*.</a:t>
            </a:r>
          </a:p>
        </p:txBody>
      </p:sp>
      <p:sp>
        <p:nvSpPr>
          <p:cNvPr id="21" name="TextBox 20">
            <a:extLst>
              <a:ext uri="{FF2B5EF4-FFF2-40B4-BE49-F238E27FC236}">
                <a16:creationId xmlns:a16="http://schemas.microsoft.com/office/drawing/2014/main" id="{D6C3EF09-0D8A-6046-49D0-B3BBE50CFF03}"/>
              </a:ext>
            </a:extLst>
          </p:cNvPr>
          <p:cNvSpPr txBox="1"/>
          <p:nvPr/>
        </p:nvSpPr>
        <p:spPr>
          <a:xfrm>
            <a:off x="9625036" y="6165502"/>
            <a:ext cx="2515689" cy="646331"/>
          </a:xfrm>
          <a:prstGeom prst="rect">
            <a:avLst/>
          </a:prstGeom>
          <a:noFill/>
        </p:spPr>
        <p:txBody>
          <a:bodyPr wrap="square" rtlCol="0">
            <a:spAutoFit/>
          </a:bodyPr>
          <a:lstStyle/>
          <a:p>
            <a:r>
              <a:rPr lang="en-US" sz="1200" dirty="0">
                <a:solidFill>
                  <a:srgbClr val="0070C0"/>
                </a:solidFill>
              </a:rPr>
              <a:t>*Glass DC, et al.</a:t>
            </a:r>
          </a:p>
          <a:p>
            <a:r>
              <a:rPr lang="en-US" sz="1200" dirty="0">
                <a:solidFill>
                  <a:srgbClr val="0070C0"/>
                </a:solidFill>
              </a:rPr>
              <a:t> Journal of Experimental </a:t>
            </a:r>
          </a:p>
          <a:p>
            <a:r>
              <a:rPr lang="en-US" sz="1200" dirty="0">
                <a:solidFill>
                  <a:srgbClr val="0070C0"/>
                </a:solidFill>
              </a:rPr>
              <a:t>Social Psychology. 1971 7. 244-257.</a:t>
            </a:r>
          </a:p>
        </p:txBody>
      </p:sp>
    </p:spTree>
    <p:extLst>
      <p:ext uri="{BB962C8B-B14F-4D97-AF65-F5344CB8AC3E}">
        <p14:creationId xmlns:p14="http://schemas.microsoft.com/office/powerpoint/2010/main" val="37500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xEl>
                                              <p:pRg st="15" end="1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xEl>
                                              <p:pRg st="16" end="1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xEl>
                                              <p:pRg st="17" end="1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xEl>
                                              <p:pRg st="18" end="1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1" grpId="0" animBg="1"/>
      <p:bldP spid="23" grpId="0"/>
      <p:bldP spid="4" grpId="0" animBg="1"/>
      <p:bldP spid="7" grpId="0"/>
      <p:bldP spid="19"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22C5-F907-649A-32C2-1E4DF1C69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0B035-3F11-43C2-D368-8E182CC90F9A}"/>
              </a:ext>
            </a:extLst>
          </p:cNvPr>
          <p:cNvSpPr>
            <a:spLocks noGrp="1"/>
          </p:cNvSpPr>
          <p:nvPr>
            <p:ph type="title"/>
          </p:nvPr>
        </p:nvSpPr>
        <p:spPr>
          <a:xfrm>
            <a:off x="537943" y="1334336"/>
            <a:ext cx="12087487" cy="5073650"/>
          </a:xfrm>
        </p:spPr>
        <p:txBody>
          <a:bodyPr>
            <a:noAutofit/>
          </a:bodyPr>
          <a:lstStyle/>
          <a:p>
            <a:r>
              <a:rPr lang="en-US" sz="3200" dirty="0"/>
              <a:t>1. </a:t>
            </a:r>
            <a:r>
              <a:rPr lang="en-US" sz="3200" b="1" dirty="0"/>
              <a:t>Acknowledge Ever-increasing Expectations without Resources </a:t>
            </a:r>
            <a:br>
              <a:rPr lang="en-US" sz="3200" dirty="0"/>
            </a:br>
            <a:r>
              <a:rPr lang="en-US" sz="3200" dirty="0"/>
              <a:t>	as </a:t>
            </a:r>
            <a:r>
              <a:rPr lang="en-US" sz="3200" u="sng" dirty="0"/>
              <a:t>Wellbeing, Safety, Quality and Financial Problems.</a:t>
            </a:r>
            <a:br>
              <a:rPr lang="en-US" sz="3200" u="sng" dirty="0"/>
            </a:br>
            <a:br>
              <a:rPr lang="en-US" sz="3200" u="sng" dirty="0"/>
            </a:br>
            <a:r>
              <a:rPr lang="en-US" sz="3200" dirty="0"/>
              <a:t>2.  </a:t>
            </a:r>
            <a:r>
              <a:rPr lang="en-US" sz="3200" b="1" dirty="0"/>
              <a:t>Take on “Halo Bias” </a:t>
            </a:r>
            <a:br>
              <a:rPr lang="en-US" sz="3200" dirty="0"/>
            </a:br>
            <a:r>
              <a:rPr lang="en-US" sz="3200" dirty="0"/>
              <a:t>	Are they really achieving what intended?</a:t>
            </a:r>
            <a:br>
              <a:rPr lang="en-US" sz="3200" dirty="0"/>
            </a:br>
            <a:br>
              <a:rPr lang="en-US" sz="3200" dirty="0"/>
            </a:br>
            <a:r>
              <a:rPr lang="en-US" sz="3200" dirty="0"/>
              <a:t>3. </a:t>
            </a:r>
            <a:r>
              <a:rPr lang="en-US" sz="3200" b="1" dirty="0"/>
              <a:t>Understand How and Where the Impact is Being Felt                                           	(Need feedback mechanisms).</a:t>
            </a:r>
            <a:br>
              <a:rPr lang="en-US" sz="3200" b="1" dirty="0"/>
            </a:br>
            <a:br>
              <a:rPr lang="en-US" sz="3200" b="1" dirty="0"/>
            </a:br>
            <a:r>
              <a:rPr lang="en-US" sz="3200" dirty="0"/>
              <a:t>4. </a:t>
            </a:r>
            <a:r>
              <a:rPr lang="en-US" sz="3200" b="1" dirty="0"/>
              <a:t>Learn Methods of Assessing, Prioritizing and Addressing Overload</a:t>
            </a:r>
            <a:r>
              <a:rPr lang="en-US" sz="3200" dirty="0"/>
              <a:t>.</a:t>
            </a:r>
          </a:p>
        </p:txBody>
      </p:sp>
      <p:sp>
        <p:nvSpPr>
          <p:cNvPr id="6" name="TextBox 5">
            <a:extLst>
              <a:ext uri="{FF2B5EF4-FFF2-40B4-BE49-F238E27FC236}">
                <a16:creationId xmlns:a16="http://schemas.microsoft.com/office/drawing/2014/main" id="{78885E26-A231-9721-2C1B-00CEE39629E4}"/>
              </a:ext>
            </a:extLst>
          </p:cNvPr>
          <p:cNvSpPr txBox="1"/>
          <p:nvPr/>
        </p:nvSpPr>
        <p:spPr>
          <a:xfrm>
            <a:off x="2239859" y="260059"/>
            <a:ext cx="7130643" cy="830997"/>
          </a:xfrm>
          <a:prstGeom prst="rect">
            <a:avLst/>
          </a:prstGeom>
          <a:noFill/>
        </p:spPr>
        <p:txBody>
          <a:bodyPr wrap="square" rtlCol="0">
            <a:spAutoFit/>
          </a:bodyPr>
          <a:lstStyle/>
          <a:p>
            <a:r>
              <a:rPr lang="en-US" sz="4800" dirty="0"/>
              <a:t>Key Basics of What to Do:</a:t>
            </a:r>
          </a:p>
        </p:txBody>
      </p:sp>
    </p:spTree>
    <p:extLst>
      <p:ext uri="{BB962C8B-B14F-4D97-AF65-F5344CB8AC3E}">
        <p14:creationId xmlns:p14="http://schemas.microsoft.com/office/powerpoint/2010/main" val="3632882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654" y="-333719"/>
            <a:ext cx="11639719" cy="1325563"/>
          </a:xfrm>
        </p:spPr>
        <p:txBody>
          <a:bodyPr>
            <a:normAutofit/>
          </a:bodyPr>
          <a:lstStyle/>
          <a:p>
            <a:r>
              <a:rPr lang="en-US" sz="2800" b="1" dirty="0"/>
              <a:t>Broad-Stroke Interventions to Reduce Extraneous Cognitive Load (ECL)</a:t>
            </a:r>
          </a:p>
        </p:txBody>
      </p:sp>
      <p:sp>
        <p:nvSpPr>
          <p:cNvPr id="3" name="Content Placeholder 2"/>
          <p:cNvSpPr>
            <a:spLocks noGrp="1"/>
          </p:cNvSpPr>
          <p:nvPr>
            <p:ph idx="1"/>
          </p:nvPr>
        </p:nvSpPr>
        <p:spPr>
          <a:xfrm>
            <a:off x="230095" y="631057"/>
            <a:ext cx="4991601" cy="5805617"/>
          </a:xfrm>
        </p:spPr>
        <p:txBody>
          <a:bodyPr>
            <a:noAutofit/>
          </a:bodyPr>
          <a:lstStyle/>
          <a:p>
            <a:pPr marL="457200" lvl="1" indent="0">
              <a:lnSpc>
                <a:spcPct val="100000"/>
              </a:lnSpc>
              <a:spcBef>
                <a:spcPts val="0"/>
              </a:spcBef>
              <a:buNone/>
            </a:pPr>
            <a:r>
              <a:rPr lang="en-US" b="1" dirty="0"/>
              <a:t>Content Detail</a:t>
            </a:r>
          </a:p>
          <a:p>
            <a:pPr marL="342900" indent="-342900">
              <a:lnSpc>
                <a:spcPct val="100000"/>
              </a:lnSpc>
              <a:spcBef>
                <a:spcPts val="0"/>
              </a:spcBef>
              <a:buFont typeface="+mj-lt"/>
              <a:buAutoNum type="arabicPeriod"/>
            </a:pPr>
            <a:endParaRPr lang="en-US" sz="1600" b="1" dirty="0"/>
          </a:p>
          <a:p>
            <a:pPr marL="342900" indent="-342900">
              <a:lnSpc>
                <a:spcPct val="100000"/>
              </a:lnSpc>
              <a:spcBef>
                <a:spcPts val="0"/>
              </a:spcBef>
              <a:buFont typeface="+mj-lt"/>
              <a:buAutoNum type="arabicPeriod"/>
            </a:pPr>
            <a:r>
              <a:rPr lang="en-US" sz="1800" b="1" dirty="0"/>
              <a:t>Standardization</a:t>
            </a:r>
          </a:p>
          <a:p>
            <a:pPr lvl="1">
              <a:lnSpc>
                <a:spcPct val="100000"/>
              </a:lnSpc>
              <a:spcBef>
                <a:spcPts val="0"/>
              </a:spcBef>
            </a:pPr>
            <a:r>
              <a:rPr lang="en-US" sz="1800" dirty="0"/>
              <a:t>What are operations to standardize vs.   </a:t>
            </a:r>
          </a:p>
          <a:p>
            <a:pPr marL="457200" lvl="1" indent="0">
              <a:lnSpc>
                <a:spcPct val="100000"/>
              </a:lnSpc>
              <a:spcBef>
                <a:spcPts val="0"/>
              </a:spcBef>
              <a:buNone/>
            </a:pPr>
            <a:r>
              <a:rPr lang="en-US" sz="1800" dirty="0"/>
              <a:t>        allow </a:t>
            </a:r>
            <a:r>
              <a:rPr lang="en-US" sz="1800" u="sng" dirty="0"/>
              <a:t>aligned</a:t>
            </a:r>
            <a:r>
              <a:rPr lang="en-US" sz="1800" dirty="0"/>
              <a:t> </a:t>
            </a:r>
            <a:r>
              <a:rPr lang="en-US" sz="1800" u="sng" dirty="0"/>
              <a:t>autonomy</a:t>
            </a:r>
            <a:r>
              <a:rPr lang="en-US" sz="1800" dirty="0"/>
              <a:t>, customization?</a:t>
            </a:r>
          </a:p>
          <a:p>
            <a:pPr lvl="1">
              <a:lnSpc>
                <a:spcPct val="100000"/>
              </a:lnSpc>
              <a:spcBef>
                <a:spcPts val="0"/>
              </a:spcBef>
            </a:pPr>
            <a:r>
              <a:rPr lang="en-US" sz="1800" dirty="0"/>
              <a:t>Would standardization jeopardize  patient </a:t>
            </a:r>
          </a:p>
          <a:p>
            <a:pPr marL="457200" lvl="1" indent="0">
              <a:lnSpc>
                <a:spcPct val="100000"/>
              </a:lnSpc>
              <a:spcBef>
                <a:spcPts val="0"/>
              </a:spcBef>
              <a:buNone/>
            </a:pPr>
            <a:r>
              <a:rPr lang="en-US" sz="1800" dirty="0"/>
              <a:t>       safety or their unique needs? </a:t>
            </a:r>
          </a:p>
          <a:p>
            <a:pPr lvl="1">
              <a:lnSpc>
                <a:spcPct val="100000"/>
              </a:lnSpc>
              <a:spcBef>
                <a:spcPts val="0"/>
              </a:spcBef>
            </a:pPr>
            <a:r>
              <a:rPr lang="en-US" sz="1800" dirty="0"/>
              <a:t>Is there a “wiggle room” (for special cases)</a:t>
            </a:r>
          </a:p>
          <a:p>
            <a:pPr marL="457200" lvl="1" indent="0">
              <a:lnSpc>
                <a:spcPct val="100000"/>
              </a:lnSpc>
              <a:spcBef>
                <a:spcPts val="0"/>
              </a:spcBef>
              <a:buNone/>
            </a:pPr>
            <a:r>
              <a:rPr lang="en-US" sz="1800" dirty="0"/>
              <a:t>       built in?</a:t>
            </a:r>
          </a:p>
          <a:p>
            <a:pPr marL="342900" indent="-342900">
              <a:lnSpc>
                <a:spcPct val="100000"/>
              </a:lnSpc>
              <a:spcBef>
                <a:spcPts val="0"/>
              </a:spcBef>
              <a:buFont typeface="+mj-lt"/>
              <a:buAutoNum type="arabicPeriod"/>
            </a:pPr>
            <a:r>
              <a:rPr lang="en-US" sz="1800" b="1" dirty="0"/>
              <a:t>Consolidate information</a:t>
            </a:r>
            <a:r>
              <a:rPr lang="en-US" sz="1800" dirty="0"/>
              <a:t>. </a:t>
            </a:r>
          </a:p>
          <a:p>
            <a:pPr lvl="1">
              <a:lnSpc>
                <a:spcPct val="100000"/>
              </a:lnSpc>
              <a:spcBef>
                <a:spcPts val="0"/>
              </a:spcBef>
            </a:pPr>
            <a:r>
              <a:rPr lang="en-US" sz="1800" dirty="0"/>
              <a:t>Reduce </a:t>
            </a:r>
            <a:r>
              <a:rPr lang="en-US" sz="1800" b="1" i="1" dirty="0"/>
              <a:t>split attention </a:t>
            </a:r>
            <a:r>
              <a:rPr lang="en-US" sz="1800" dirty="0"/>
              <a:t>effect. </a:t>
            </a:r>
          </a:p>
          <a:p>
            <a:pPr lvl="1">
              <a:lnSpc>
                <a:spcPct val="100000"/>
              </a:lnSpc>
              <a:spcBef>
                <a:spcPts val="0"/>
              </a:spcBef>
            </a:pPr>
            <a:r>
              <a:rPr lang="en-US" sz="1800" dirty="0"/>
              <a:t>Bring data together needed for workflows.</a:t>
            </a:r>
          </a:p>
          <a:p>
            <a:pPr lvl="1">
              <a:lnSpc>
                <a:spcPct val="100000"/>
              </a:lnSpc>
              <a:spcBef>
                <a:spcPts val="0"/>
              </a:spcBef>
            </a:pPr>
            <a:r>
              <a:rPr lang="en-US" sz="1800" dirty="0"/>
              <a:t>Reduce space between information sources and action needed (utilizes less brain power to understand and store in Memory).</a:t>
            </a:r>
          </a:p>
          <a:p>
            <a:pPr lvl="1">
              <a:lnSpc>
                <a:spcPct val="100000"/>
              </a:lnSpc>
              <a:spcBef>
                <a:spcPts val="0"/>
              </a:spcBef>
            </a:pPr>
            <a:r>
              <a:rPr lang="en-US" sz="1800" dirty="0"/>
              <a:t>Process coupling.</a:t>
            </a:r>
          </a:p>
          <a:p>
            <a:pPr marL="342900" indent="-342900">
              <a:lnSpc>
                <a:spcPct val="100000"/>
              </a:lnSpc>
              <a:spcBef>
                <a:spcPts val="0"/>
              </a:spcBef>
              <a:buFont typeface="+mj-lt"/>
              <a:buAutoNum type="arabicPeriod"/>
            </a:pPr>
            <a:r>
              <a:rPr lang="en-US" sz="1800" b="1" dirty="0"/>
              <a:t>Decrease redundancy of information – [</a:t>
            </a:r>
            <a:r>
              <a:rPr lang="en-US" sz="1800" dirty="0"/>
              <a:t>different from system redundancy (back up systems) of engineering].</a:t>
            </a:r>
          </a:p>
          <a:p>
            <a:pPr lvl="1">
              <a:lnSpc>
                <a:spcPct val="100000"/>
              </a:lnSpc>
              <a:spcBef>
                <a:spcPts val="0"/>
              </a:spcBef>
            </a:pPr>
            <a:r>
              <a:rPr lang="en-US" sz="1800" dirty="0"/>
              <a:t>In communication of data and design</a:t>
            </a:r>
          </a:p>
          <a:p>
            <a:pPr marL="0" indent="0">
              <a:lnSpc>
                <a:spcPct val="100000"/>
              </a:lnSpc>
              <a:spcBef>
                <a:spcPts val="0"/>
              </a:spcBef>
              <a:buNone/>
            </a:pPr>
            <a:r>
              <a:rPr lang="en-US" sz="1600" dirty="0"/>
              <a:t>                                     </a:t>
            </a:r>
          </a:p>
        </p:txBody>
      </p:sp>
      <p:sp>
        <p:nvSpPr>
          <p:cNvPr id="4" name="Slide Number Placeholder 5">
            <a:extLst>
              <a:ext uri="{FF2B5EF4-FFF2-40B4-BE49-F238E27FC236}">
                <a16:creationId xmlns:a16="http://schemas.microsoft.com/office/drawing/2014/main" id="{66EEF4ED-204E-4374-ABE5-37AAABB00B0F}"/>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2982755" y="6375482"/>
            <a:ext cx="5494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Adapted and expanded from Elizabeth Harry MD. Steps Forward AMA Webinar 3/2/21.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“Cognitive workload: a modifiable contributor to physician burnout ?”</a:t>
            </a:r>
          </a:p>
        </p:txBody>
      </p:sp>
      <p:sp>
        <p:nvSpPr>
          <p:cNvPr id="6" name="Content Placeholder 2"/>
          <p:cNvSpPr txBox="1">
            <a:spLocks/>
          </p:cNvSpPr>
          <p:nvPr/>
        </p:nvSpPr>
        <p:spPr>
          <a:xfrm>
            <a:off x="5843056" y="660077"/>
            <a:ext cx="6245479" cy="5805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t>Organizational Process Approach</a:t>
            </a:r>
          </a:p>
          <a:p>
            <a:pPr marL="0" indent="0">
              <a:lnSpc>
                <a:spcPct val="100000"/>
              </a:lnSpc>
              <a:spcBef>
                <a:spcPts val="0"/>
              </a:spcBef>
              <a:buNone/>
            </a:pPr>
            <a:endParaRPr lang="en-US" sz="1800" b="1" dirty="0"/>
          </a:p>
          <a:p>
            <a:pPr marL="342900" indent="-342900">
              <a:lnSpc>
                <a:spcPct val="100000"/>
              </a:lnSpc>
              <a:spcBef>
                <a:spcPts val="0"/>
              </a:spcBef>
              <a:buFont typeface="+mj-lt"/>
              <a:buAutoNum type="alphaUcPeriod"/>
            </a:pPr>
            <a:r>
              <a:rPr lang="en-US" sz="1800" b="1" dirty="0"/>
              <a:t>Question processes and metrics currently in place-</a:t>
            </a:r>
          </a:p>
          <a:p>
            <a:pPr lvl="1">
              <a:lnSpc>
                <a:spcPct val="100000"/>
              </a:lnSpc>
              <a:spcBef>
                <a:spcPts val="0"/>
              </a:spcBef>
            </a:pPr>
            <a:r>
              <a:rPr lang="en-US" sz="1800" dirty="0"/>
              <a:t>Are they strategic or necessary? …….. why?</a:t>
            </a:r>
          </a:p>
          <a:p>
            <a:pPr lvl="1">
              <a:lnSpc>
                <a:spcPct val="100000"/>
              </a:lnSpc>
              <a:spcBef>
                <a:spcPts val="0"/>
              </a:spcBef>
            </a:pPr>
            <a:r>
              <a:rPr lang="en-US" sz="1800" dirty="0"/>
              <a:t>Are there less cognitively expensive ways to do so? </a:t>
            </a:r>
          </a:p>
          <a:p>
            <a:pPr lvl="1">
              <a:lnSpc>
                <a:spcPct val="100000"/>
              </a:lnSpc>
              <a:spcBef>
                <a:spcPts val="0"/>
              </a:spcBef>
            </a:pPr>
            <a:endParaRPr lang="en-US" sz="1800" b="1" dirty="0"/>
          </a:p>
          <a:p>
            <a:pPr marL="342900" indent="-342900">
              <a:lnSpc>
                <a:spcPct val="100000"/>
              </a:lnSpc>
              <a:spcBef>
                <a:spcPts val="0"/>
              </a:spcBef>
              <a:buFont typeface="+mj-lt"/>
              <a:buAutoNum type="alphaUcPeriod"/>
            </a:pPr>
            <a:r>
              <a:rPr lang="en-US" sz="1800" b="1" dirty="0"/>
              <a:t>Prioritize Design </a:t>
            </a:r>
            <a:r>
              <a:rPr lang="en-US" sz="1800" dirty="0"/>
              <a:t>– </a:t>
            </a:r>
          </a:p>
          <a:p>
            <a:pPr lvl="1">
              <a:lnSpc>
                <a:spcPct val="100000"/>
              </a:lnSpc>
              <a:spcBef>
                <a:spcPts val="0"/>
              </a:spcBef>
            </a:pPr>
            <a:r>
              <a:rPr lang="en-US" sz="1800" dirty="0"/>
              <a:t>Procure equipment and use layouts with deliberate </a:t>
            </a:r>
          </a:p>
          <a:p>
            <a:pPr marL="457200" lvl="1" indent="0">
              <a:lnSpc>
                <a:spcPct val="100000"/>
              </a:lnSpc>
              <a:spcBef>
                <a:spcPts val="0"/>
              </a:spcBef>
              <a:buNone/>
            </a:pPr>
            <a:r>
              <a:rPr lang="en-US" sz="1800" dirty="0"/>
              <a:t>       designs that consider Human Factors/Ergonomics (HFE).</a:t>
            </a:r>
          </a:p>
          <a:p>
            <a:pPr lvl="1">
              <a:lnSpc>
                <a:spcPct val="100000"/>
              </a:lnSpc>
              <a:spcBef>
                <a:spcPts val="0"/>
              </a:spcBef>
            </a:pPr>
            <a:r>
              <a:rPr lang="en-US" sz="1800" dirty="0"/>
              <a:t>Anticipate situations of </a:t>
            </a:r>
            <a:r>
              <a:rPr lang="en-US" sz="1800" u="sng" dirty="0"/>
              <a:t>low cognitive resource</a:t>
            </a:r>
            <a:r>
              <a:rPr lang="en-US" sz="1800" dirty="0"/>
              <a:t>:</a:t>
            </a:r>
          </a:p>
          <a:p>
            <a:pPr lvl="2">
              <a:lnSpc>
                <a:spcPct val="100000"/>
              </a:lnSpc>
              <a:spcBef>
                <a:spcPts val="0"/>
              </a:spcBef>
            </a:pPr>
            <a:r>
              <a:rPr lang="en-US" sz="1800" dirty="0"/>
              <a:t>Burnout, high stress</a:t>
            </a:r>
          </a:p>
          <a:p>
            <a:pPr lvl="2">
              <a:lnSpc>
                <a:spcPct val="100000"/>
              </a:lnSpc>
              <a:spcBef>
                <a:spcPts val="0"/>
              </a:spcBef>
            </a:pPr>
            <a:r>
              <a:rPr lang="en-US" sz="1800" dirty="0"/>
              <a:t>High volume demand</a:t>
            </a:r>
          </a:p>
          <a:p>
            <a:pPr lvl="2">
              <a:lnSpc>
                <a:spcPct val="100000"/>
              </a:lnSpc>
              <a:spcBef>
                <a:spcPts val="0"/>
              </a:spcBef>
            </a:pPr>
            <a:r>
              <a:rPr lang="en-US" sz="1800" dirty="0"/>
              <a:t>Evening or night shift, extended work hours</a:t>
            </a:r>
          </a:p>
          <a:p>
            <a:pPr lvl="2">
              <a:lnSpc>
                <a:spcPct val="100000"/>
              </a:lnSpc>
              <a:spcBef>
                <a:spcPts val="0"/>
              </a:spcBef>
            </a:pPr>
            <a:r>
              <a:rPr lang="en-US" sz="1800" dirty="0"/>
              <a:t>Sleep and food deprivation</a:t>
            </a:r>
          </a:p>
          <a:p>
            <a:pPr marL="342900" indent="-342900">
              <a:lnSpc>
                <a:spcPct val="100000"/>
              </a:lnSpc>
              <a:spcBef>
                <a:spcPts val="0"/>
              </a:spcBef>
              <a:buFont typeface="+mj-lt"/>
              <a:buAutoNum type="alphaUcPeriod"/>
            </a:pPr>
            <a:r>
              <a:rPr lang="en-US" sz="1800" b="1" dirty="0"/>
              <a:t>Collaborate</a:t>
            </a:r>
          </a:p>
          <a:p>
            <a:pPr lvl="1">
              <a:lnSpc>
                <a:spcPct val="100000"/>
              </a:lnSpc>
              <a:spcBef>
                <a:spcPts val="0"/>
              </a:spcBef>
            </a:pPr>
            <a:r>
              <a:rPr lang="en-US" sz="1800" dirty="0"/>
              <a:t>Among Administrative Offices, with leaders from other areas of the hospital who </a:t>
            </a:r>
            <a:r>
              <a:rPr lang="en-US" sz="1800" u="sng" dirty="0"/>
              <a:t>also</a:t>
            </a:r>
            <a:r>
              <a:rPr lang="en-US" sz="1800" dirty="0"/>
              <a:t> roll out requirements and work expectations</a:t>
            </a:r>
          </a:p>
          <a:p>
            <a:pPr lvl="1">
              <a:lnSpc>
                <a:spcPct val="100000"/>
              </a:lnSpc>
              <a:spcBef>
                <a:spcPts val="0"/>
              </a:spcBef>
            </a:pPr>
            <a:r>
              <a:rPr lang="en-US" sz="1800" dirty="0"/>
              <a:t>Lower cognitive load by means of this collaboration.</a:t>
            </a:r>
          </a:p>
          <a:p>
            <a:pPr lvl="1">
              <a:lnSpc>
                <a:spcPct val="100000"/>
              </a:lnSpc>
              <a:spcBef>
                <a:spcPts val="0"/>
              </a:spcBef>
            </a:pPr>
            <a:r>
              <a:rPr lang="en-US" sz="1800" dirty="0"/>
              <a:t>Hire Human Factors professionals at your institution.</a:t>
            </a:r>
          </a:p>
          <a:p>
            <a:pPr marL="800100" lvl="1" indent="-342900">
              <a:lnSpc>
                <a:spcPct val="100000"/>
              </a:lnSpc>
              <a:spcBef>
                <a:spcPts val="0"/>
              </a:spcBef>
              <a:buFont typeface="+mj-lt"/>
              <a:buAutoNum type="alphaUcPeriod"/>
            </a:pPr>
            <a:endParaRPr lang="en-US" sz="1800" dirty="0"/>
          </a:p>
          <a:p>
            <a:pPr marL="0" indent="0">
              <a:lnSpc>
                <a:spcPct val="100000"/>
              </a:lnSpc>
              <a:spcBef>
                <a:spcPts val="0"/>
              </a:spcBef>
              <a:buNone/>
            </a:pPr>
            <a:r>
              <a:rPr lang="en-US" sz="1800" dirty="0"/>
              <a:t>                                    </a:t>
            </a:r>
          </a:p>
        </p:txBody>
      </p:sp>
      <p:sp>
        <p:nvSpPr>
          <p:cNvPr id="10" name="Right Brace 9"/>
          <p:cNvSpPr/>
          <p:nvPr/>
        </p:nvSpPr>
        <p:spPr>
          <a:xfrm>
            <a:off x="4826586" y="1101687"/>
            <a:ext cx="790220" cy="48632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24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3" r="3600"/>
          <a:stretch/>
        </p:blipFill>
        <p:spPr bwMode="auto">
          <a:xfrm>
            <a:off x="1918815" y="288355"/>
            <a:ext cx="9037207" cy="652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A7A178B-7DE2-734E-264A-B062EA6B32B0}"/>
              </a:ext>
            </a:extLst>
          </p:cNvPr>
          <p:cNvSpPr txBox="1"/>
          <p:nvPr/>
        </p:nvSpPr>
        <p:spPr>
          <a:xfrm>
            <a:off x="7633819" y="5359718"/>
            <a:ext cx="4773336" cy="492443"/>
          </a:xfrm>
          <a:prstGeom prst="rect">
            <a:avLst/>
          </a:prstGeom>
          <a:noFill/>
        </p:spPr>
        <p:txBody>
          <a:bodyPr wrap="square" rtlCol="0">
            <a:spAutoFit/>
          </a:bodyPr>
          <a:lstStyle/>
          <a:p>
            <a:r>
              <a:rPr lang="en-US" sz="2500" dirty="0"/>
              <a:t>“Moral Injury", "Integrity Outages”</a:t>
            </a:r>
          </a:p>
        </p:txBody>
      </p:sp>
      <p:sp>
        <p:nvSpPr>
          <p:cNvPr id="4" name="Right Brace 3">
            <a:extLst>
              <a:ext uri="{FF2B5EF4-FFF2-40B4-BE49-F238E27FC236}">
                <a16:creationId xmlns:a16="http://schemas.microsoft.com/office/drawing/2014/main" id="{644902E6-8075-E2E8-8EAD-930DA0FF926B}"/>
              </a:ext>
            </a:extLst>
          </p:cNvPr>
          <p:cNvSpPr/>
          <p:nvPr/>
        </p:nvSpPr>
        <p:spPr>
          <a:xfrm rot="10800000">
            <a:off x="1319988" y="1702963"/>
            <a:ext cx="790220" cy="4068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F6558413-1835-0470-7733-09A4EAA8BD12}"/>
              </a:ext>
            </a:extLst>
          </p:cNvPr>
          <p:cNvPicPr>
            <a:picLocks noChangeAspect="1"/>
          </p:cNvPicPr>
          <p:nvPr/>
        </p:nvPicPr>
        <p:blipFill>
          <a:blip r:embed="rId3"/>
          <a:stretch>
            <a:fillRect/>
          </a:stretch>
        </p:blipFill>
        <p:spPr>
          <a:xfrm>
            <a:off x="0" y="2362051"/>
            <a:ext cx="1367990" cy="2015985"/>
          </a:xfrm>
          <a:prstGeom prst="rect">
            <a:avLst/>
          </a:prstGeom>
        </p:spPr>
      </p:pic>
    </p:spTree>
    <p:extLst>
      <p:ext uri="{BB962C8B-B14F-4D97-AF65-F5344CB8AC3E}">
        <p14:creationId xmlns:p14="http://schemas.microsoft.com/office/powerpoint/2010/main" val="282878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1945"/>
          <a:stretch/>
        </p:blipFill>
        <p:spPr>
          <a:xfrm>
            <a:off x="3580285" y="4546558"/>
            <a:ext cx="6277557" cy="1878903"/>
          </a:xfrm>
          <a:prstGeom prst="rect">
            <a:avLst/>
          </a:prstGeom>
        </p:spPr>
      </p:pic>
      <p:pic>
        <p:nvPicPr>
          <p:cNvPr id="3" name="Picture 2"/>
          <p:cNvPicPr>
            <a:picLocks noChangeAspect="1"/>
          </p:cNvPicPr>
          <p:nvPr/>
        </p:nvPicPr>
        <p:blipFill rotWithShape="1">
          <a:blip r:embed="rId2"/>
          <a:srcRect t="43860" b="28086"/>
          <a:stretch/>
        </p:blipFill>
        <p:spPr>
          <a:xfrm>
            <a:off x="3580286" y="2790271"/>
            <a:ext cx="6277556" cy="1756287"/>
          </a:xfrm>
          <a:prstGeom prst="rect">
            <a:avLst/>
          </a:prstGeom>
        </p:spPr>
      </p:pic>
      <p:pic>
        <p:nvPicPr>
          <p:cNvPr id="4" name="Picture 3"/>
          <p:cNvPicPr>
            <a:picLocks noChangeAspect="1"/>
          </p:cNvPicPr>
          <p:nvPr/>
        </p:nvPicPr>
        <p:blipFill rotWithShape="1">
          <a:blip r:embed="rId2"/>
          <a:srcRect t="19515" b="55423"/>
          <a:stretch/>
        </p:blipFill>
        <p:spPr>
          <a:xfrm>
            <a:off x="3580286" y="1176367"/>
            <a:ext cx="6277556" cy="1613904"/>
          </a:xfrm>
          <a:prstGeom prst="rect">
            <a:avLst/>
          </a:prstGeom>
        </p:spPr>
      </p:pic>
      <p:pic>
        <p:nvPicPr>
          <p:cNvPr id="5" name="Picture 4"/>
          <p:cNvPicPr>
            <a:picLocks noChangeAspect="1"/>
          </p:cNvPicPr>
          <p:nvPr/>
        </p:nvPicPr>
        <p:blipFill rotWithShape="1">
          <a:blip r:embed="rId2"/>
          <a:srcRect b="82387"/>
          <a:stretch/>
        </p:blipFill>
        <p:spPr>
          <a:xfrm>
            <a:off x="3934436" y="170124"/>
            <a:ext cx="5923406" cy="1006243"/>
          </a:xfrm>
          <a:prstGeom prst="rect">
            <a:avLst/>
          </a:prstGeom>
        </p:spPr>
      </p:pic>
      <p:pic>
        <p:nvPicPr>
          <p:cNvPr id="9" name="Picture 8">
            <a:extLst>
              <a:ext uri="{FF2B5EF4-FFF2-40B4-BE49-F238E27FC236}">
                <a16:creationId xmlns:a16="http://schemas.microsoft.com/office/drawing/2014/main" id="{BE14FAF2-9F52-83B8-F790-833211598EDC}"/>
              </a:ext>
            </a:extLst>
          </p:cNvPr>
          <p:cNvPicPr>
            <a:picLocks noChangeAspect="1"/>
          </p:cNvPicPr>
          <p:nvPr/>
        </p:nvPicPr>
        <p:blipFill rotWithShape="1">
          <a:blip r:embed="rId3"/>
          <a:srcRect l="2818" t="8466" r="4910" b="10914"/>
          <a:stretch/>
        </p:blipFill>
        <p:spPr>
          <a:xfrm>
            <a:off x="117446" y="268447"/>
            <a:ext cx="2021747" cy="545285"/>
          </a:xfrm>
          <a:prstGeom prst="rect">
            <a:avLst/>
          </a:prstGeom>
        </p:spPr>
      </p:pic>
      <p:pic>
        <p:nvPicPr>
          <p:cNvPr id="11" name="Picture 10">
            <a:extLst>
              <a:ext uri="{FF2B5EF4-FFF2-40B4-BE49-F238E27FC236}">
                <a16:creationId xmlns:a16="http://schemas.microsoft.com/office/drawing/2014/main" id="{2EA3E6A7-30CC-4896-FE58-ADDBFF2B74E6}"/>
              </a:ext>
            </a:extLst>
          </p:cNvPr>
          <p:cNvPicPr>
            <a:picLocks noChangeAspect="1"/>
          </p:cNvPicPr>
          <p:nvPr/>
        </p:nvPicPr>
        <p:blipFill>
          <a:blip r:embed="rId4"/>
          <a:stretch>
            <a:fillRect/>
          </a:stretch>
        </p:blipFill>
        <p:spPr>
          <a:xfrm>
            <a:off x="432899" y="813732"/>
            <a:ext cx="1308605" cy="376592"/>
          </a:xfrm>
          <a:prstGeom prst="rect">
            <a:avLst/>
          </a:prstGeom>
        </p:spPr>
      </p:pic>
      <p:sp>
        <p:nvSpPr>
          <p:cNvPr id="13" name="TextBox 12">
            <a:extLst>
              <a:ext uri="{FF2B5EF4-FFF2-40B4-BE49-F238E27FC236}">
                <a16:creationId xmlns:a16="http://schemas.microsoft.com/office/drawing/2014/main" id="{E8D6E267-92F2-61C9-EFA3-029395F87F4D}"/>
              </a:ext>
            </a:extLst>
          </p:cNvPr>
          <p:cNvSpPr txBox="1"/>
          <p:nvPr/>
        </p:nvSpPr>
        <p:spPr>
          <a:xfrm>
            <a:off x="432899" y="1235487"/>
            <a:ext cx="1829033" cy="307777"/>
          </a:xfrm>
          <a:prstGeom prst="rect">
            <a:avLst/>
          </a:prstGeom>
          <a:noFill/>
        </p:spPr>
        <p:txBody>
          <a:bodyPr wrap="square" rtlCol="0">
            <a:spAutoFit/>
          </a:bodyPr>
          <a:lstStyle/>
          <a:p>
            <a:pPr algn="l"/>
            <a:r>
              <a:rPr lang="en-US" sz="1400" b="0" i="0" dirty="0">
                <a:solidFill>
                  <a:srgbClr val="333333"/>
                </a:solidFill>
                <a:effectLst/>
                <a:latin typeface="Helvetica Neue"/>
              </a:rPr>
              <a:t>May 23, 2023 </a:t>
            </a:r>
          </a:p>
        </p:txBody>
      </p:sp>
      <p:pic>
        <p:nvPicPr>
          <p:cNvPr id="7" name="Picture 6">
            <a:extLst>
              <a:ext uri="{FF2B5EF4-FFF2-40B4-BE49-F238E27FC236}">
                <a16:creationId xmlns:a16="http://schemas.microsoft.com/office/drawing/2014/main" id="{EC5DE6F1-3E80-FECC-C526-BC27C2FB27F3}"/>
              </a:ext>
            </a:extLst>
          </p:cNvPr>
          <p:cNvPicPr>
            <a:picLocks noChangeAspect="1"/>
          </p:cNvPicPr>
          <p:nvPr/>
        </p:nvPicPr>
        <p:blipFill>
          <a:blip r:embed="rId5"/>
          <a:stretch>
            <a:fillRect/>
          </a:stretch>
        </p:blipFill>
        <p:spPr>
          <a:xfrm>
            <a:off x="4180300" y="6302845"/>
            <a:ext cx="5323393" cy="555201"/>
          </a:xfrm>
          <a:prstGeom prst="rect">
            <a:avLst/>
          </a:prstGeom>
        </p:spPr>
      </p:pic>
    </p:spTree>
    <p:extLst>
      <p:ext uri="{BB962C8B-B14F-4D97-AF65-F5344CB8AC3E}">
        <p14:creationId xmlns:p14="http://schemas.microsoft.com/office/powerpoint/2010/main" val="34424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9217"/>
          <a:stretch/>
        </p:blipFill>
        <p:spPr>
          <a:xfrm>
            <a:off x="3530307" y="4571994"/>
            <a:ext cx="5185719" cy="2073058"/>
          </a:xfrm>
          <a:prstGeom prst="rect">
            <a:avLst/>
          </a:prstGeom>
        </p:spPr>
      </p:pic>
      <p:pic>
        <p:nvPicPr>
          <p:cNvPr id="3" name="Picture 2"/>
          <p:cNvPicPr>
            <a:picLocks noChangeAspect="1"/>
          </p:cNvPicPr>
          <p:nvPr/>
        </p:nvPicPr>
        <p:blipFill rotWithShape="1">
          <a:blip r:embed="rId2"/>
          <a:srcRect t="38681" b="31558"/>
          <a:stretch/>
        </p:blipFill>
        <p:spPr>
          <a:xfrm>
            <a:off x="3530307" y="2555306"/>
            <a:ext cx="5185719" cy="2004165"/>
          </a:xfrm>
          <a:prstGeom prst="rect">
            <a:avLst/>
          </a:prstGeom>
        </p:spPr>
      </p:pic>
      <p:pic>
        <p:nvPicPr>
          <p:cNvPr id="4" name="Picture 3"/>
          <p:cNvPicPr>
            <a:picLocks noChangeAspect="1"/>
          </p:cNvPicPr>
          <p:nvPr/>
        </p:nvPicPr>
        <p:blipFill rotWithShape="1">
          <a:blip r:embed="rId2"/>
          <a:srcRect t="15958" b="61350"/>
          <a:stretch/>
        </p:blipFill>
        <p:spPr>
          <a:xfrm>
            <a:off x="3530307" y="1014606"/>
            <a:ext cx="5185719" cy="1528177"/>
          </a:xfrm>
          <a:prstGeom prst="rect">
            <a:avLst/>
          </a:prstGeom>
        </p:spPr>
      </p:pic>
      <p:pic>
        <p:nvPicPr>
          <p:cNvPr id="5" name="Picture 4"/>
          <p:cNvPicPr>
            <a:picLocks noChangeAspect="1"/>
          </p:cNvPicPr>
          <p:nvPr/>
        </p:nvPicPr>
        <p:blipFill rotWithShape="1">
          <a:blip r:embed="rId2"/>
          <a:srcRect b="84630"/>
          <a:stretch/>
        </p:blipFill>
        <p:spPr>
          <a:xfrm>
            <a:off x="3620077" y="0"/>
            <a:ext cx="5185719" cy="1035013"/>
          </a:xfrm>
          <a:prstGeom prst="rect">
            <a:avLst/>
          </a:prstGeom>
        </p:spPr>
      </p:pic>
    </p:spTree>
    <p:extLst>
      <p:ext uri="{BB962C8B-B14F-4D97-AF65-F5344CB8AC3E}">
        <p14:creationId xmlns:p14="http://schemas.microsoft.com/office/powerpoint/2010/main" val="3402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DAA6-34D8-06E7-928D-E92E0042D00B}"/>
              </a:ext>
            </a:extLst>
          </p:cNvPr>
          <p:cNvSpPr>
            <a:spLocks noGrp="1"/>
          </p:cNvSpPr>
          <p:nvPr>
            <p:ph type="title"/>
          </p:nvPr>
        </p:nvSpPr>
        <p:spPr>
          <a:xfrm>
            <a:off x="1371600" y="0"/>
            <a:ext cx="10515600" cy="1325563"/>
          </a:xfrm>
        </p:spPr>
        <p:txBody>
          <a:bodyPr/>
          <a:lstStyle/>
          <a:p>
            <a:r>
              <a:rPr lang="en-US" b="1" dirty="0"/>
              <a:t>Where might this use of HFE be headed?</a:t>
            </a:r>
          </a:p>
        </p:txBody>
      </p:sp>
      <p:sp>
        <p:nvSpPr>
          <p:cNvPr id="3" name="Content Placeholder 2">
            <a:extLst>
              <a:ext uri="{FF2B5EF4-FFF2-40B4-BE49-F238E27FC236}">
                <a16:creationId xmlns:a16="http://schemas.microsoft.com/office/drawing/2014/main" id="{5B36A61C-B0A0-2088-26D4-A35DA459CE57}"/>
              </a:ext>
            </a:extLst>
          </p:cNvPr>
          <p:cNvSpPr>
            <a:spLocks noGrp="1"/>
          </p:cNvSpPr>
          <p:nvPr>
            <p:ph idx="1"/>
          </p:nvPr>
        </p:nvSpPr>
        <p:spPr>
          <a:xfrm>
            <a:off x="621659" y="1325563"/>
            <a:ext cx="11353800" cy="5167313"/>
          </a:xfrm>
        </p:spPr>
        <p:txBody>
          <a:bodyPr>
            <a:normAutofit fontScale="92500" lnSpcReduction="20000"/>
          </a:bodyPr>
          <a:lstStyle/>
          <a:p>
            <a:r>
              <a:rPr lang="en-US" b="1" dirty="0"/>
              <a:t>Leaders will need help with ways of containing this harm as:</a:t>
            </a:r>
          </a:p>
          <a:p>
            <a:pPr marL="457200" lvl="1" indent="0">
              <a:buNone/>
            </a:pPr>
            <a:r>
              <a:rPr lang="en-US" dirty="0"/>
              <a:t>   They recognize extraneous cognitive load (ECL) costs essential resources and money.</a:t>
            </a:r>
          </a:p>
          <a:p>
            <a:pPr marL="457200" lvl="1" indent="0">
              <a:buNone/>
            </a:pPr>
            <a:r>
              <a:rPr lang="en-US" dirty="0"/>
              <a:t>   They learn </a:t>
            </a:r>
            <a:r>
              <a:rPr lang="en-US" u="sng" dirty="0"/>
              <a:t>uncontrolled stress </a:t>
            </a:r>
            <a:r>
              <a:rPr lang="en-US" dirty="0"/>
              <a:t>is harmful to clinicians and patients</a:t>
            </a:r>
          </a:p>
          <a:p>
            <a:pPr marL="457200" lvl="1" indent="0">
              <a:buNone/>
            </a:pPr>
            <a:r>
              <a:rPr lang="en-US" dirty="0"/>
              <a:t>   Necessary and right thing to do to </a:t>
            </a:r>
            <a:r>
              <a:rPr lang="en-US" u="sng" dirty="0"/>
              <a:t>sustain healthcare delivery</a:t>
            </a:r>
          </a:p>
          <a:p>
            <a:pPr marL="457200" lvl="1" indent="0">
              <a:buNone/>
            </a:pPr>
            <a:r>
              <a:rPr lang="en-US" dirty="0"/>
              <a:t>   Policy, law, regulation increase and </a:t>
            </a:r>
            <a:r>
              <a:rPr lang="en-US" u="sng" dirty="0"/>
              <a:t>external pressures mount</a:t>
            </a:r>
            <a:r>
              <a:rPr lang="en-US" dirty="0"/>
              <a:t>.</a:t>
            </a:r>
          </a:p>
          <a:p>
            <a:pPr>
              <a:lnSpc>
                <a:spcPct val="110000"/>
              </a:lnSpc>
              <a:spcBef>
                <a:spcPts val="0"/>
              </a:spcBef>
            </a:pPr>
            <a:r>
              <a:rPr lang="en-US" b="1" dirty="0"/>
              <a:t>Human-centered science </a:t>
            </a:r>
            <a:r>
              <a:rPr lang="en-US" dirty="0"/>
              <a:t>(for </a:t>
            </a:r>
            <a:r>
              <a:rPr lang="en-US" u="sng" dirty="0"/>
              <a:t>all humans </a:t>
            </a:r>
            <a:r>
              <a:rPr lang="en-US" dirty="0"/>
              <a:t>in the system). </a:t>
            </a:r>
          </a:p>
          <a:p>
            <a:pPr lvl="1">
              <a:lnSpc>
                <a:spcPct val="110000"/>
              </a:lnSpc>
              <a:spcBef>
                <a:spcPts val="0"/>
              </a:spcBef>
            </a:pPr>
            <a:r>
              <a:rPr lang="en-US" u="sng" dirty="0"/>
              <a:t>Interface</a:t>
            </a:r>
            <a:r>
              <a:rPr lang="en-US" dirty="0"/>
              <a:t> of leadership, patient safety and experience, quality of care, clinician wellbeing and experience of providing care. </a:t>
            </a:r>
          </a:p>
          <a:p>
            <a:pPr>
              <a:lnSpc>
                <a:spcPct val="110000"/>
              </a:lnSpc>
              <a:spcBef>
                <a:spcPts val="0"/>
              </a:spcBef>
            </a:pPr>
            <a:r>
              <a:rPr lang="en-US" b="1" dirty="0"/>
              <a:t>Strategic leadership advantage </a:t>
            </a:r>
            <a:r>
              <a:rPr lang="en-US" dirty="0"/>
              <a:t>to understand, prevent or mitigate  issues causing 	</a:t>
            </a:r>
            <a:r>
              <a:rPr lang="en-US" u="sng" dirty="0"/>
              <a:t>unnecessary stress </a:t>
            </a:r>
            <a:r>
              <a:rPr lang="en-US" dirty="0"/>
              <a:t>and/or </a:t>
            </a:r>
            <a:r>
              <a:rPr lang="en-US" u="sng" dirty="0"/>
              <a:t>medical error</a:t>
            </a:r>
            <a:r>
              <a:rPr lang="en-US" dirty="0"/>
              <a:t>.</a:t>
            </a:r>
          </a:p>
          <a:p>
            <a:pPr>
              <a:lnSpc>
                <a:spcPct val="110000"/>
              </a:lnSpc>
              <a:spcBef>
                <a:spcPts val="0"/>
              </a:spcBef>
            </a:pPr>
            <a:r>
              <a:rPr lang="en-US" b="1" dirty="0"/>
              <a:t>Consider as a brief</a:t>
            </a:r>
            <a:r>
              <a:rPr lang="en-US" dirty="0"/>
              <a:t> </a:t>
            </a:r>
            <a:r>
              <a:rPr lang="en-US" b="1" dirty="0"/>
              <a:t>course</a:t>
            </a:r>
            <a:r>
              <a:rPr lang="en-US" dirty="0"/>
              <a:t> in healthcare </a:t>
            </a:r>
            <a:r>
              <a:rPr lang="en-US" u="sng" dirty="0"/>
              <a:t>leadership education</a:t>
            </a:r>
            <a:r>
              <a:rPr lang="en-US" dirty="0"/>
              <a:t>, MBA, MHA 	programs.</a:t>
            </a:r>
          </a:p>
          <a:p>
            <a:pPr>
              <a:lnSpc>
                <a:spcPct val="110000"/>
              </a:lnSpc>
              <a:spcBef>
                <a:spcPts val="0"/>
              </a:spcBef>
            </a:pPr>
            <a:r>
              <a:rPr lang="en-US" b="1" dirty="0"/>
              <a:t>Next generation efforts: Further development with regular leadership usage, 	integration with existing mechanisms and application science.</a:t>
            </a:r>
          </a:p>
        </p:txBody>
      </p:sp>
    </p:spTree>
    <p:extLst>
      <p:ext uri="{BB962C8B-B14F-4D97-AF65-F5344CB8AC3E}">
        <p14:creationId xmlns:p14="http://schemas.microsoft.com/office/powerpoint/2010/main" val="4760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2D4AC476-CB21-4038-AF72-32263FE7D468}"/>
              </a:ext>
            </a:extLst>
          </p:cNvPr>
          <p:cNvSpPr>
            <a:spLocks noGrp="1"/>
          </p:cNvSpPr>
          <p:nvPr/>
        </p:nvSpPr>
        <p:spPr>
          <a:xfrm>
            <a:off x="2271806" y="3802501"/>
            <a:ext cx="8247987" cy="2574437"/>
          </a:xfrm>
          <a:prstGeom prst="rect">
            <a:avLst/>
          </a:prstGeom>
          <a:ln>
            <a:no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2000" b="1" dirty="0"/>
              <a:t>Michael R Privitera MD MS</a:t>
            </a:r>
            <a:endParaRPr lang="en-US" sz="2000" dirty="0"/>
          </a:p>
          <a:p>
            <a:pPr>
              <a:lnSpc>
                <a:spcPct val="120000"/>
              </a:lnSpc>
              <a:spcBef>
                <a:spcPts val="0"/>
              </a:spcBef>
            </a:pPr>
            <a:r>
              <a:rPr lang="en-US" sz="2000" dirty="0"/>
              <a:t>Professor Emeritus of Psychiatry</a:t>
            </a:r>
          </a:p>
          <a:p>
            <a:pPr>
              <a:lnSpc>
                <a:spcPct val="120000"/>
              </a:lnSpc>
              <a:spcBef>
                <a:spcPts val="0"/>
              </a:spcBef>
            </a:pPr>
            <a:r>
              <a:rPr lang="en-US" sz="2000" dirty="0"/>
              <a:t>University of Rochester Medical Center</a:t>
            </a:r>
          </a:p>
          <a:p>
            <a:pPr>
              <a:lnSpc>
                <a:spcPct val="120000"/>
              </a:lnSpc>
              <a:spcBef>
                <a:spcPts val="0"/>
              </a:spcBef>
            </a:pPr>
            <a:r>
              <a:rPr lang="en-US" sz="2000" dirty="0"/>
              <a:t> Medical Director, Medical Faculty and Clinician Wellness Program, 2015-2022</a:t>
            </a:r>
          </a:p>
          <a:p>
            <a:pPr>
              <a:lnSpc>
                <a:spcPct val="120000"/>
              </a:lnSpc>
              <a:spcBef>
                <a:spcPts val="0"/>
              </a:spcBef>
            </a:pPr>
            <a:r>
              <a:rPr lang="en-US" sz="2000" dirty="0"/>
              <a:t> Chair, MSSNY Task Force on Physician Stress and Burnout, 2015-2019</a:t>
            </a:r>
          </a:p>
          <a:p>
            <a:pPr>
              <a:lnSpc>
                <a:spcPct val="120000"/>
              </a:lnSpc>
              <a:spcBef>
                <a:spcPts val="0"/>
              </a:spcBef>
            </a:pPr>
            <a:r>
              <a:rPr lang="en-US" sz="2000" dirty="0"/>
              <a:t>Faculty, Institute for Healthcare Improvement. Boston MA, 2022-2023</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Michael_Privitera@urmc.Rochester.edu</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Website: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www.MichaelRPriviteraMD.com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654683" y="266747"/>
            <a:ext cx="3638216" cy="923330"/>
          </a:xfrm>
          <a:prstGeom prst="rect">
            <a:avLst/>
          </a:prstGeom>
          <a:noFill/>
        </p:spPr>
        <p:txBody>
          <a:bodyPr wrap="square" rtlCol="0">
            <a:spAutoFit/>
          </a:bodyPr>
          <a:lstStyle/>
          <a:p>
            <a:r>
              <a:rPr lang="id-ID" sz="5400" b="1" dirty="0">
                <a:latin typeface="+mj-lt"/>
              </a:rPr>
              <a:t>Thank You</a:t>
            </a:r>
            <a:endParaRPr lang="en-US" sz="5400" b="1" dirty="0">
              <a:latin typeface="+mj-lt"/>
            </a:endParaRPr>
          </a:p>
        </p:txBody>
      </p:sp>
      <p:pic>
        <p:nvPicPr>
          <p:cNvPr id="17" name="Picture 16"/>
          <p:cNvPicPr>
            <a:picLocks noChangeAspect="1"/>
          </p:cNvPicPr>
          <p:nvPr/>
        </p:nvPicPr>
        <p:blipFill>
          <a:blip r:embed="rId4"/>
          <a:stretch>
            <a:fillRect/>
          </a:stretch>
        </p:blipFill>
        <p:spPr>
          <a:xfrm>
            <a:off x="4844371" y="1343095"/>
            <a:ext cx="2503258" cy="2459406"/>
          </a:xfrm>
          <a:prstGeom prst="rect">
            <a:avLst/>
          </a:prstGeom>
        </p:spPr>
      </p:pic>
    </p:spTree>
    <p:extLst>
      <p:ext uri="{BB962C8B-B14F-4D97-AF65-F5344CB8AC3E}">
        <p14:creationId xmlns:p14="http://schemas.microsoft.com/office/powerpoint/2010/main" val="706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79EB-59DB-0BEA-000E-C0736281CFEA}"/>
              </a:ext>
            </a:extLst>
          </p:cNvPr>
          <p:cNvSpPr>
            <a:spLocks noGrp="1"/>
          </p:cNvSpPr>
          <p:nvPr>
            <p:ph type="title"/>
          </p:nvPr>
        </p:nvSpPr>
        <p:spPr>
          <a:xfrm>
            <a:off x="3380064" y="-62714"/>
            <a:ext cx="5134761" cy="1325563"/>
          </a:xfrm>
        </p:spPr>
        <p:txBody>
          <a:bodyPr/>
          <a:lstStyle/>
          <a:p>
            <a:r>
              <a:rPr lang="en-US" b="1" dirty="0"/>
              <a:t>Supplemental Slides</a:t>
            </a:r>
          </a:p>
        </p:txBody>
      </p:sp>
      <p:sp>
        <p:nvSpPr>
          <p:cNvPr id="3" name="Content Placeholder 2">
            <a:extLst>
              <a:ext uri="{FF2B5EF4-FFF2-40B4-BE49-F238E27FC236}">
                <a16:creationId xmlns:a16="http://schemas.microsoft.com/office/drawing/2014/main" id="{85512599-8227-2B84-3B25-DE829E4C91A1}"/>
              </a:ext>
            </a:extLst>
          </p:cNvPr>
          <p:cNvSpPr>
            <a:spLocks noGrp="1"/>
          </p:cNvSpPr>
          <p:nvPr>
            <p:ph idx="1"/>
          </p:nvPr>
        </p:nvSpPr>
        <p:spPr>
          <a:xfrm>
            <a:off x="595618" y="1442906"/>
            <a:ext cx="11509696" cy="5049969"/>
          </a:xfrm>
        </p:spPr>
        <p:txBody>
          <a:bodyPr>
            <a:normAutofit fontScale="62500" lnSpcReduction="20000"/>
          </a:bodyPr>
          <a:lstStyle/>
          <a:p>
            <a:pPr marL="514350" indent="-514350">
              <a:buFont typeface="+mj-lt"/>
              <a:buAutoNum type="arabicPeriod" startAt="45"/>
            </a:pPr>
            <a:r>
              <a:rPr lang="en-US" dirty="0"/>
              <a:t>Recommended Reading References</a:t>
            </a:r>
          </a:p>
          <a:p>
            <a:pPr marL="514350" indent="-514350">
              <a:buFont typeface="+mj-lt"/>
              <a:buAutoNum type="arabicPeriod" startAt="45"/>
            </a:pPr>
            <a:r>
              <a:rPr lang="en-US" dirty="0"/>
              <a:t>Getting Feedback into Systems Operations</a:t>
            </a:r>
          </a:p>
          <a:p>
            <a:pPr marL="514350" indent="-514350">
              <a:buFont typeface="+mj-lt"/>
              <a:buAutoNum type="arabicPeriod" startAt="45"/>
            </a:pPr>
            <a:r>
              <a:rPr lang="en-US" dirty="0"/>
              <a:t>Organizational Ergonomic Strategies</a:t>
            </a:r>
          </a:p>
          <a:p>
            <a:pPr marL="514350" indent="-514350">
              <a:buFont typeface="+mj-lt"/>
              <a:buAutoNum type="arabicPeriod" startAt="45"/>
            </a:pPr>
            <a:r>
              <a:rPr lang="en-US" dirty="0"/>
              <a:t>CDC/NIOSH Impact Wellbeing 6 actions, emphasis: </a:t>
            </a:r>
            <a:r>
              <a:rPr lang="en-US" i="1" dirty="0"/>
              <a:t>Integrating Professional Wellbeing into Quality Improvement</a:t>
            </a:r>
          </a:p>
          <a:p>
            <a:pPr marL="514350" indent="-514350">
              <a:buFont typeface="+mj-lt"/>
              <a:buAutoNum type="arabicPeriod" startAt="45"/>
            </a:pPr>
            <a:r>
              <a:rPr lang="en-US" dirty="0"/>
              <a:t>Comparing Traditional Lean, with HFE Augmented Lean</a:t>
            </a:r>
          </a:p>
          <a:p>
            <a:pPr marL="514350" indent="-514350">
              <a:buFont typeface="+mj-lt"/>
              <a:buAutoNum type="arabicPeriod" startAt="45"/>
            </a:pPr>
            <a:r>
              <a:rPr lang="en-US" dirty="0"/>
              <a:t>When Considering what to improve. Lean and HFE similarities</a:t>
            </a:r>
          </a:p>
          <a:p>
            <a:pPr marL="514350" indent="-514350">
              <a:buFont typeface="+mj-lt"/>
              <a:buAutoNum type="arabicPeriod" startAt="45"/>
            </a:pPr>
            <a:r>
              <a:rPr lang="en-US" dirty="0"/>
              <a:t>Shadow Work: View from Decision-makers, vs. Work as done</a:t>
            </a:r>
          </a:p>
          <a:p>
            <a:pPr marL="514350" indent="-514350">
              <a:buFont typeface="+mj-lt"/>
              <a:buAutoNum type="arabicPeriod" startAt="45"/>
            </a:pPr>
            <a:r>
              <a:rPr lang="en-US" dirty="0"/>
              <a:t>Shadow Work: Examples from a real practice, not all happen at same time.</a:t>
            </a:r>
          </a:p>
          <a:p>
            <a:pPr marL="514350" indent="-514350">
              <a:buFont typeface="+mj-lt"/>
              <a:buAutoNum type="arabicPeriod" startAt="45"/>
            </a:pPr>
            <a:r>
              <a:rPr lang="en-US" dirty="0"/>
              <a:t>Learning Curves with New Initiative Roll outs Importance of Timing and Centralized Control.</a:t>
            </a:r>
          </a:p>
          <a:p>
            <a:pPr marL="514350" indent="-514350">
              <a:buFont typeface="+mj-lt"/>
              <a:buAutoNum type="arabicPeriod" startAt="45"/>
            </a:pPr>
            <a:r>
              <a:rPr lang="en-US" dirty="0"/>
              <a:t>First, Second and Third Order Consequences from Leadership decisions (without feedback systems)</a:t>
            </a:r>
          </a:p>
          <a:p>
            <a:pPr marL="514350" indent="-514350">
              <a:buFont typeface="+mj-lt"/>
              <a:buAutoNum type="arabicPeriod" startAt="45"/>
            </a:pPr>
            <a:r>
              <a:rPr lang="en-US" dirty="0"/>
              <a:t>Reason’s Swiss Cheese Model </a:t>
            </a:r>
            <a:r>
              <a:rPr lang="en-US" u="sng" dirty="0"/>
              <a:t>Expansion </a:t>
            </a:r>
            <a:r>
              <a:rPr lang="en-US" dirty="0"/>
              <a:t>Rationale: Collaboration of Patient Safety and Clinician Wellbeing office</a:t>
            </a:r>
          </a:p>
          <a:p>
            <a:pPr marL="514350" indent="-514350">
              <a:buFont typeface="+mj-lt"/>
              <a:buAutoNum type="arabicPeriod" startAt="45"/>
            </a:pPr>
            <a:r>
              <a:rPr lang="en-US" dirty="0"/>
              <a:t>Reason’s Model in Context to Systemic “Layers of Cheese” that May Thwart Good Care. Strategic vs. Non Strategic.</a:t>
            </a:r>
          </a:p>
          <a:p>
            <a:pPr marL="514350" indent="-514350">
              <a:buFont typeface="+mj-lt"/>
              <a:buAutoNum type="arabicPeriod" startAt="45"/>
            </a:pPr>
            <a:r>
              <a:rPr lang="en-US" sz="2800" dirty="0"/>
              <a:t>New Initiatives: Impa</a:t>
            </a:r>
            <a:r>
              <a:rPr lang="en-US" dirty="0"/>
              <a:t>ct of </a:t>
            </a:r>
            <a:r>
              <a:rPr lang="en-US" sz="2800" dirty="0"/>
              <a:t>Intuitive vs. Non-intuitive Design</a:t>
            </a:r>
          </a:p>
          <a:p>
            <a:pPr marL="514350" indent="-514350">
              <a:buFont typeface="+mj-lt"/>
              <a:buAutoNum type="arabicPeriod" startAt="45"/>
            </a:pPr>
            <a:r>
              <a:rPr lang="en-US" sz="2800" dirty="0"/>
              <a:t>Intuitive Design in Devices and Systems </a:t>
            </a:r>
          </a:p>
          <a:p>
            <a:pPr marL="514350" indent="-514350">
              <a:buFont typeface="+mj-lt"/>
              <a:buAutoNum type="arabicPeriod" startAt="45"/>
            </a:pPr>
            <a:r>
              <a:rPr lang="en-US" dirty="0"/>
              <a:t>Proposed Outline for Human Factors/Ergonomics (HFE)  Leadership Curriculum.</a:t>
            </a:r>
          </a:p>
          <a:p>
            <a:pPr marL="514350" indent="-514350">
              <a:buFont typeface="+mj-lt"/>
              <a:buAutoNum type="arabicPeriod" startAt="45"/>
            </a:pPr>
            <a:endParaRPr lang="en-US" dirty="0"/>
          </a:p>
          <a:p>
            <a:pPr marL="514350" indent="-514350">
              <a:buFont typeface="+mj-lt"/>
              <a:buAutoNum type="arabicPeriod" startAt="45"/>
            </a:pPr>
            <a:endParaRPr lang="en-US" dirty="0"/>
          </a:p>
          <a:p>
            <a:pPr marL="514350" indent="-514350">
              <a:buFont typeface="+mj-lt"/>
              <a:buAutoNum type="arabicPeriod" startAt="45"/>
            </a:pPr>
            <a:endParaRPr lang="en-US" dirty="0"/>
          </a:p>
        </p:txBody>
      </p:sp>
    </p:spTree>
    <p:extLst>
      <p:ext uri="{BB962C8B-B14F-4D97-AF65-F5344CB8AC3E}">
        <p14:creationId xmlns:p14="http://schemas.microsoft.com/office/powerpoint/2010/main" val="455008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AEB1-576D-F0B8-DF65-76CE7283BA32}"/>
              </a:ext>
            </a:extLst>
          </p:cNvPr>
          <p:cNvSpPr>
            <a:spLocks noGrp="1"/>
          </p:cNvSpPr>
          <p:nvPr>
            <p:ph type="title"/>
          </p:nvPr>
        </p:nvSpPr>
        <p:spPr>
          <a:xfrm>
            <a:off x="3098689" y="-118726"/>
            <a:ext cx="5994622" cy="1325563"/>
          </a:xfrm>
        </p:spPr>
        <p:txBody>
          <a:bodyPr/>
          <a:lstStyle/>
          <a:p>
            <a:r>
              <a:rPr lang="en-US" b="1" dirty="0"/>
              <a:t>Recommended Reading</a:t>
            </a:r>
          </a:p>
        </p:txBody>
      </p:sp>
      <p:sp>
        <p:nvSpPr>
          <p:cNvPr id="3" name="TextBox 2"/>
          <p:cNvSpPr txBox="1"/>
          <p:nvPr/>
        </p:nvSpPr>
        <p:spPr>
          <a:xfrm>
            <a:off x="285226" y="1131336"/>
            <a:ext cx="11990663"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600" b="0" i="0" u="none" strike="noStrike" kern="1200" cap="none" spc="0" normalizeH="0" baseline="0" noProof="0" dirty="0">
                <a:ln>
                  <a:noFill/>
                </a:ln>
                <a:solidFill>
                  <a:prstClr val="black"/>
                </a:solidFill>
                <a:effectLst/>
                <a:uLnTx/>
                <a:uFillTx/>
                <a:ea typeface="+mn-ea"/>
                <a:cs typeface="+mn-cs"/>
              </a:rPr>
              <a:t>. Arnsten, A.F.T. and Shanafelt, T. (2021) Physician Distress and Burnout: The Neurobiological Perspective. Mayo Clinic Proceedings , 96, 763-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769.https://doi.org/10.1016/j.mayocp.2020.12.027</a:t>
            </a:r>
          </a:p>
          <a:p>
            <a:pPr>
              <a:defRPr/>
            </a:pPr>
            <a:r>
              <a:rPr lang="en-US" sz="1600" b="0" i="0" dirty="0">
                <a:solidFill>
                  <a:srgbClr val="000000"/>
                </a:solidFill>
                <a:effectLst/>
              </a:rPr>
              <a:t>2.  Arnsten AFT. ( 1998)The Biology of being Frazzled. Science. 12 June. 280 (5370): 1711-1712.</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a:ln>
                  <a:noFill/>
                </a:ln>
                <a:solidFill>
                  <a:prstClr val="black"/>
                </a:solidFill>
                <a:effectLst/>
                <a:uLnTx/>
                <a:uFillTx/>
                <a:ea typeface="+mn-ea"/>
                <a:cs typeface="+mn-cs"/>
              </a:rPr>
              <a:t>Sinsky, C.A. and Privitera, M.R. (2018) Creating a “Manageable Cockpit” for Clinicians:</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mn-cs"/>
              </a:rPr>
              <a:t>                A Shared Responsibility. JAMA Internal Medicine , 178, 741-742   </a:t>
            </a:r>
            <a:r>
              <a:rPr kumimoji="0" lang="en-US" sz="1600" b="0" i="0" u="none" strike="noStrike" kern="1200" cap="none" spc="0" normalizeH="0" baseline="0" noProof="0" dirty="0">
                <a:ln>
                  <a:noFill/>
                </a:ln>
                <a:solidFill>
                  <a:prstClr val="black"/>
                </a:solidFill>
                <a:effectLst/>
                <a:uLnTx/>
                <a:uFillTx/>
                <a:ea typeface="+mn-ea"/>
                <a:cs typeface="+mn-cs"/>
                <a:hlinkClick r:id="rId2"/>
              </a:rPr>
              <a:t>https://doi.org/10.1001/jamainternmed.2018.0575</a:t>
            </a:r>
            <a:endParaRPr kumimoji="0" lang="en-US" sz="16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4.  </a:t>
            </a:r>
            <a:r>
              <a:rPr kumimoji="0" lang="en-US" sz="1600" b="0" i="0" u="none" strike="noStrike" kern="1200" cap="none" spc="0" normalizeH="0" baseline="0" noProof="0" dirty="0">
                <a:ln>
                  <a:noFill/>
                </a:ln>
                <a:solidFill>
                  <a:prstClr val="black"/>
                </a:solidFill>
                <a:effectLst/>
                <a:uLnTx/>
                <a:uFillTx/>
                <a:ea typeface="+mn-ea"/>
                <a:cs typeface="+mn-cs"/>
              </a:rPr>
              <a:t>Privitera MR. (2022) Promoting Clinician Wellbeing and Patient Safety Using Human Factors Science: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mn-cs"/>
              </a:rPr>
              <a:t>              Reducing Unnecessary Occupational Stress. Health. (14) 1334-1356</a:t>
            </a: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5.  </a:t>
            </a:r>
            <a:r>
              <a:rPr kumimoji="0" lang="en-US" sz="1600" b="0" i="0" u="none" strike="noStrike" kern="1200" cap="none" spc="0" normalizeH="0" baseline="0" noProof="0" dirty="0">
                <a:ln>
                  <a:noFill/>
                </a:ln>
                <a:solidFill>
                  <a:prstClr val="black"/>
                </a:solidFill>
                <a:effectLst/>
                <a:uLnTx/>
                <a:uFillTx/>
                <a:ea typeface="+mn-ea"/>
                <a:cs typeface="+mn-cs"/>
              </a:rPr>
              <a:t>Harry, E., Sinsky, C., et al . (2021) Physician Task Load and Risk of Burnout among US Physicians in a National Survey.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mn-cs"/>
              </a:rPr>
              <a:t>	The Joint Commission Journal of Patient Safety , 47, 76-85. </a:t>
            </a:r>
            <a:r>
              <a:rPr kumimoji="0" lang="en-US" sz="1600" b="0" i="0" u="none" strike="noStrike" kern="1200" cap="none" spc="0" normalizeH="0" baseline="0" noProof="0" dirty="0">
                <a:ln>
                  <a:noFill/>
                </a:ln>
                <a:solidFill>
                  <a:prstClr val="black"/>
                </a:solidFill>
                <a:effectLst/>
                <a:uLnTx/>
                <a:uFillTx/>
                <a:ea typeface="+mn-ea"/>
                <a:cs typeface="+mn-cs"/>
                <a:hlinkClick r:id="rId3"/>
              </a:rPr>
              <a:t>https://doi.org/10.1016/j.jcjq.2020.09.011</a:t>
            </a:r>
            <a:endParaRPr kumimoji="0" lang="en-US" sz="16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6.  </a:t>
            </a:r>
            <a:r>
              <a:rPr kumimoji="0" lang="en-US" sz="1600" b="0" i="0" u="none" strike="noStrike" kern="1200" cap="none" spc="0" normalizeH="0" baseline="0" noProof="0" dirty="0">
                <a:ln>
                  <a:noFill/>
                </a:ln>
                <a:solidFill>
                  <a:prstClr val="black"/>
                </a:solidFill>
                <a:effectLst/>
                <a:uLnTx/>
                <a:uFillTx/>
                <a:ea typeface="+mn-ea"/>
                <a:cs typeface="+mn-cs"/>
              </a:rPr>
              <a:t>Privitera, M.R. and MacNamee, K. (2021) Integrating Patient Safety and Clinician Wellbeing. Physician Leadership Journal , 5/6, 39-46.</a:t>
            </a: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7.  </a:t>
            </a:r>
            <a:r>
              <a:rPr kumimoji="0" lang="en-US" sz="1600" b="0" i="0" u="none" strike="noStrike" kern="1200" cap="none" spc="0" normalizeH="0" baseline="0" noProof="0" dirty="0">
                <a:ln>
                  <a:noFill/>
                </a:ln>
                <a:solidFill>
                  <a:prstClr val="black"/>
                </a:solidFill>
                <a:effectLst/>
                <a:uLnTx/>
                <a:uFillTx/>
                <a:ea typeface="+mn-ea"/>
                <a:cs typeface="+mn-cs"/>
              </a:rPr>
              <a:t>Pasmore, W.A., (1988). Designing Effective Organizations: The Sociotechnical Systems Perspective. Wiley, New York.</a:t>
            </a: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8. </a:t>
            </a:r>
            <a:r>
              <a:rPr kumimoji="0" lang="en-US" sz="1600" b="0" i="0" u="none" strike="noStrike" kern="1200" cap="none" spc="0" normalizeH="0" baseline="0" noProof="0" dirty="0">
                <a:ln>
                  <a:noFill/>
                </a:ln>
                <a:solidFill>
                  <a:prstClr val="black"/>
                </a:solidFill>
                <a:effectLst/>
                <a:uLnTx/>
                <a:uFillTx/>
                <a:ea typeface="+mn-ea"/>
                <a:cs typeface="+mn-cs"/>
              </a:rPr>
              <a:t> Pasmore, W., Winby, S., Mohrman, S.A. and Vanasse, R. (2019) Reflections: Sociotechnical Systems Design and Organization Change.      	Journal of Change Management, 19, 67-85. </a:t>
            </a:r>
            <a:r>
              <a:rPr kumimoji="0" lang="en-US" sz="1600" b="0" i="0" u="none" strike="noStrike" kern="1200" cap="none" spc="0" normalizeH="0" baseline="0" noProof="0" dirty="0">
                <a:ln>
                  <a:noFill/>
                </a:ln>
                <a:solidFill>
                  <a:prstClr val="black"/>
                </a:solidFill>
                <a:effectLst/>
                <a:uLnTx/>
                <a:uFillTx/>
                <a:ea typeface="+mn-ea"/>
                <a:cs typeface="+mn-cs"/>
                <a:hlinkClick r:id="rId4"/>
              </a:rPr>
              <a:t>https://doi.org/10.1080/14697017.2018.1553761</a:t>
            </a:r>
            <a:endParaRPr kumimoji="0" lang="en-US" sz="16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rPr>
              <a:t>9.  </a:t>
            </a:r>
            <a:r>
              <a:rPr kumimoji="0" lang="en-US" sz="1600" b="0" i="0" u="none" strike="noStrike" kern="1200" cap="none" spc="0" normalizeH="0" baseline="0" noProof="0" dirty="0">
                <a:ln>
                  <a:noFill/>
                </a:ln>
                <a:solidFill>
                  <a:prstClr val="black"/>
                </a:solidFill>
                <a:effectLst/>
                <a:uLnTx/>
                <a:uFillTx/>
                <a:ea typeface="+mn-ea"/>
                <a:cs typeface="+mn-cs"/>
              </a:rPr>
              <a:t>MacNamee, K. (2020) A Neurocognitive Approach to Developing Safer Medical Devices. Biomedical Instrumentation and Technology, 28-36.       	</a:t>
            </a:r>
            <a:r>
              <a:rPr kumimoji="0" lang="en-US" sz="1600" b="0" i="0" u="none" strike="noStrike" kern="1200" cap="none" spc="0" normalizeH="0" baseline="0" noProof="0" dirty="0">
                <a:ln>
                  <a:noFill/>
                </a:ln>
                <a:solidFill>
                  <a:prstClr val="black"/>
                </a:solidFill>
                <a:effectLst/>
                <a:uLnTx/>
                <a:uFillTx/>
                <a:ea typeface="+mn-ea"/>
                <a:cs typeface="+mn-cs"/>
                <a:hlinkClick r:id="rId5"/>
              </a:rPr>
              <a:t>https://doi.org/10.2345/0899-8205-54.1.28</a:t>
            </a:r>
            <a:endParaRPr kumimoji="0" lang="en-US" sz="16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b="0" i="0" dirty="0">
                <a:solidFill>
                  <a:prstClr val="black"/>
                </a:solidFill>
                <a:effectLst/>
              </a:rPr>
              <a:t>10. </a:t>
            </a:r>
            <a:r>
              <a:rPr lang="en-US" sz="1600" b="0" i="0" dirty="0">
                <a:solidFill>
                  <a:srgbClr val="212121"/>
                </a:solidFill>
                <a:effectLst/>
              </a:rPr>
              <a:t>Farley HL, Harry EM, Sinsky CA, Boehm EW, Privitera MR, Melnick ER. ( June 2, 2023) Humans as an Essential Source of Safety: A Frameshift  	for System	Resilience. Mayo Clin Proc Innov Qual Outcomes.;7(4):241-243. doi:10.1016/j.mayocpiqo.2023.05.001</a:t>
            </a:r>
          </a:p>
          <a:p>
            <a:pPr marL="342900" marR="0" lvl="0" indent="-342900" algn="l" defTabSz="914400" rtl="0" eaLnBrk="1" fontAlgn="auto" latinLnBrk="0" hangingPunct="1">
              <a:lnSpc>
                <a:spcPct val="100000"/>
              </a:lnSpc>
              <a:spcBef>
                <a:spcPts val="0"/>
              </a:spcBef>
              <a:spcAft>
                <a:spcPts val="0"/>
              </a:spcAft>
              <a:buClrTx/>
              <a:buSzTx/>
              <a:buAutoNum type="arabicPeriod" startAt="11"/>
              <a:tabLst/>
              <a:defRPr/>
            </a:pPr>
            <a:r>
              <a:rPr lang="en-US" sz="1600" dirty="0">
                <a:solidFill>
                  <a:srgbClr val="000000"/>
                </a:solidFill>
                <a:effectLst/>
                <a:ea typeface="Calibri" panose="020F0502020204030204" pitchFamily="34" charset="0"/>
              </a:rPr>
              <a:t>Privitera MR, Chang CC, Chosewood LC. (2023, Dec. 13). Want to Improve the Well-Being of  Health Workers? The System       Itself Must 	Change. </a:t>
            </a:r>
            <a:r>
              <a:rPr lang="en-US" sz="1600" i="1" dirty="0">
                <a:solidFill>
                  <a:srgbClr val="000000"/>
                </a:solidFill>
                <a:effectLst/>
                <a:ea typeface="Calibri" panose="020F0502020204030204" pitchFamily="34" charset="0"/>
              </a:rPr>
              <a:t>NIOSH Science Blog</a:t>
            </a:r>
            <a:r>
              <a:rPr lang="en-US" sz="1600" dirty="0">
                <a:solidFill>
                  <a:srgbClr val="000000"/>
                </a:solidFill>
                <a:effectLst/>
                <a:ea typeface="Calibri" panose="020F0502020204030204" pitchFamily="34" charset="0"/>
              </a:rPr>
              <a:t>.</a:t>
            </a:r>
            <a:r>
              <a:rPr lang="en-US" sz="1600" dirty="0">
                <a:effectLst/>
                <a:ea typeface="Calibri" panose="020F0502020204030204" pitchFamily="34" charset="0"/>
              </a:rPr>
              <a:t> </a:t>
            </a:r>
            <a:r>
              <a:rPr lang="en-US" sz="1600" dirty="0">
                <a:solidFill>
                  <a:srgbClr val="0000FF"/>
                </a:solidFill>
                <a:effectLst/>
                <a:ea typeface="Calibri" panose="020F0502020204030204" pitchFamily="34" charset="0"/>
                <a:hlinkClick r:id="rId6"/>
              </a:rPr>
              <a:t>https://blogs.cdc.gov/niosh-science-blog/2023/12/19/systems-approach-hcw-wellbeing/</a:t>
            </a:r>
            <a:endParaRPr lang="en-US" sz="1600" dirty="0">
              <a:solidFill>
                <a:srgbClr val="0000FF"/>
              </a:solidFill>
              <a:effectLst/>
              <a:ea typeface="Calibri" panose="020F0502020204030204" pitchFamily="34" charset="0"/>
            </a:endParaRPr>
          </a:p>
          <a:p>
            <a:pPr algn="l"/>
            <a:r>
              <a:rPr lang="en-US" sz="1600" b="0" i="0" dirty="0">
                <a:solidFill>
                  <a:srgbClr val="323A45"/>
                </a:solidFill>
                <a:effectLst/>
              </a:rPr>
              <a:t>12.  Hollnagel E, Wears RL, Braithwaite J. (2015) Middelfart, Denmark: </a:t>
            </a:r>
            <a:r>
              <a:rPr lang="en-US" sz="1600" b="0" i="0" dirty="0">
                <a:solidFill>
                  <a:srgbClr val="691F74"/>
                </a:solidFill>
                <a:effectLst/>
              </a:rPr>
              <a:t>From Safety-I to Safety-II: A White Paper.</a:t>
            </a:r>
          </a:p>
          <a:p>
            <a:pPr algn="l"/>
            <a:r>
              <a:rPr lang="en-US" sz="1600" b="0" i="0" dirty="0">
                <a:solidFill>
                  <a:srgbClr val="5B616A"/>
                </a:solidFill>
                <a:effectLst/>
              </a:rPr>
              <a:t>      </a:t>
            </a:r>
            <a:r>
              <a:rPr lang="en-US" sz="1600" b="0" i="0" dirty="0">
                <a:solidFill>
                  <a:srgbClr val="323A45"/>
                </a:solidFill>
                <a:effectLst/>
              </a:rPr>
              <a:t> 	Resilient Health Care Net;  </a:t>
            </a:r>
            <a:r>
              <a:rPr lang="en-US" sz="1600" b="0" i="0" dirty="0">
                <a:solidFill>
                  <a:srgbClr val="323A45"/>
                </a:solidFill>
                <a:effectLst/>
                <a:hlinkClick r:id="rId7"/>
              </a:rPr>
              <a:t>https://psnet.ahrq.gov/issue/safety-i-safety-ii-white-paper</a:t>
            </a:r>
            <a:endParaRPr lang="en-US" sz="1600" b="0" i="0" dirty="0">
              <a:solidFill>
                <a:srgbClr val="323A45"/>
              </a:solidFill>
              <a:effectLst/>
            </a:endParaRPr>
          </a:p>
          <a:p>
            <a:pPr algn="l"/>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168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D1534-B264-A181-45B0-4D27043E50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2FBBE8-AA46-50EE-3C17-DE19BFFD6E67}"/>
              </a:ext>
            </a:extLst>
          </p:cNvPr>
          <p:cNvSpPr>
            <a:spLocks noGrp="1"/>
          </p:cNvSpPr>
          <p:nvPr>
            <p:ph type="title"/>
          </p:nvPr>
        </p:nvSpPr>
        <p:spPr>
          <a:xfrm>
            <a:off x="3363555" y="-192439"/>
            <a:ext cx="8887598" cy="1443359"/>
          </a:xfrm>
          <a:ln>
            <a:noFill/>
          </a:ln>
        </p:spPr>
        <p:txBody>
          <a:bodyPr>
            <a:noAutofit/>
          </a:bodyPr>
          <a:lstStyle/>
          <a:p>
            <a:r>
              <a:rPr lang="en-US" sz="3200" b="1" dirty="0"/>
              <a:t> Getting Feedback into Systems.</a:t>
            </a:r>
            <a:br>
              <a:rPr lang="en-US" sz="3200" b="1" dirty="0"/>
            </a:br>
            <a:r>
              <a:rPr lang="en-US" sz="2400" b="1" dirty="0"/>
              <a:t>		</a:t>
            </a:r>
            <a:endParaRPr lang="en-US" sz="1350" b="1" dirty="0">
              <a:solidFill>
                <a:srgbClr val="0070C0"/>
              </a:solidFill>
            </a:endParaRPr>
          </a:p>
        </p:txBody>
      </p:sp>
      <p:sp>
        <p:nvSpPr>
          <p:cNvPr id="4" name="Content Placeholder 3">
            <a:extLst>
              <a:ext uri="{FF2B5EF4-FFF2-40B4-BE49-F238E27FC236}">
                <a16:creationId xmlns:a16="http://schemas.microsoft.com/office/drawing/2014/main" id="{E44CEBD0-2113-2AA7-C7B1-0DAC036275F8}"/>
              </a:ext>
            </a:extLst>
          </p:cNvPr>
          <p:cNvSpPr>
            <a:spLocks noGrp="1"/>
          </p:cNvSpPr>
          <p:nvPr>
            <p:ph idx="1"/>
          </p:nvPr>
        </p:nvSpPr>
        <p:spPr>
          <a:xfrm>
            <a:off x="514350" y="761999"/>
            <a:ext cx="11449049" cy="5981701"/>
          </a:xfrm>
        </p:spPr>
        <p:txBody>
          <a:bodyPr>
            <a:normAutofit fontScale="92500" lnSpcReduction="10000"/>
          </a:bodyPr>
          <a:lstStyle/>
          <a:p>
            <a:r>
              <a:rPr lang="en-US" b="1" dirty="0"/>
              <a:t>Regular Anonymous surveys for process improvement</a:t>
            </a:r>
            <a:r>
              <a:rPr lang="en-US" dirty="0"/>
              <a:t>. </a:t>
            </a:r>
          </a:p>
          <a:p>
            <a:r>
              <a:rPr lang="en-US" b="1" dirty="0"/>
              <a:t>Round Table discussions, leader encouraging honesty, psychological safety- </a:t>
            </a:r>
            <a:r>
              <a:rPr lang="en-US" dirty="0"/>
              <a:t>Clinician led; could be moderated by Human Resources</a:t>
            </a:r>
          </a:p>
          <a:p>
            <a:r>
              <a:rPr lang="en-US" b="1" dirty="0"/>
              <a:t>Suggestion Boxes </a:t>
            </a:r>
            <a:r>
              <a:rPr lang="en-US" dirty="0"/>
              <a:t>that get read and acted upon. Report back on major findings.</a:t>
            </a:r>
          </a:p>
          <a:p>
            <a:pPr>
              <a:lnSpc>
                <a:spcPct val="110000"/>
              </a:lnSpc>
              <a:spcBef>
                <a:spcPts val="0"/>
              </a:spcBef>
            </a:pPr>
            <a:r>
              <a:rPr lang="en-US" b="1" dirty="0"/>
              <a:t>Wellness Representatives (Department/Division/Discipline)</a:t>
            </a:r>
            <a:r>
              <a:rPr lang="en-US" dirty="0"/>
              <a:t>.</a:t>
            </a:r>
          </a:p>
          <a:p>
            <a:pPr lvl="1">
              <a:lnSpc>
                <a:spcPct val="110000"/>
              </a:lnSpc>
              <a:spcBef>
                <a:spcPts val="0"/>
              </a:spcBef>
            </a:pPr>
            <a:r>
              <a:rPr lang="en-US" dirty="0"/>
              <a:t> Constituent concerns given to them confidentially, but issues can be shared publicly to 	facilitate discussion with leaders without revealing source-</a:t>
            </a:r>
          </a:p>
          <a:p>
            <a:pPr lvl="1"/>
            <a:r>
              <a:rPr lang="en-US" sz="2600" b="1" dirty="0"/>
              <a:t>Ombudsman role.</a:t>
            </a:r>
            <a:r>
              <a:rPr lang="en-US" dirty="0"/>
              <a:t> Understood that their job is to voice constituency concerns.</a:t>
            </a:r>
          </a:p>
          <a:p>
            <a:r>
              <a:rPr lang="en-US" b="1" dirty="0"/>
              <a:t>Participatory Management Structures. </a:t>
            </a:r>
            <a:r>
              <a:rPr lang="en-US" dirty="0"/>
              <a:t>Normalize these in hospital operations . </a:t>
            </a:r>
          </a:p>
          <a:p>
            <a:pPr lvl="1"/>
            <a:r>
              <a:rPr lang="en-US" dirty="0"/>
              <a:t>Composition: Mixed group of administrators and clinicians.</a:t>
            </a:r>
          </a:p>
          <a:p>
            <a:pPr lvl="1"/>
            <a:r>
              <a:rPr lang="en-US" dirty="0"/>
              <a:t> E.g. Mandatory training role outs, quality, safety committees,  large volume equipment purchases and EHR/IT improvement. </a:t>
            </a:r>
          </a:p>
          <a:p>
            <a:pPr lvl="1"/>
            <a:r>
              <a:rPr lang="en-US" b="1" dirty="0"/>
              <a:t>HFE approach</a:t>
            </a:r>
            <a:r>
              <a:rPr lang="en-US" dirty="0"/>
              <a:t> since human-centric can help unify administrator and clinician collaboration.</a:t>
            </a:r>
          </a:p>
          <a:p>
            <a:r>
              <a:rPr lang="en-US" b="1" dirty="0">
                <a:solidFill>
                  <a:srgbClr val="0070C0"/>
                </a:solidFill>
              </a:rPr>
              <a:t>Leadership and Communications Department </a:t>
            </a:r>
            <a:r>
              <a:rPr lang="en-US" dirty="0">
                <a:solidFill>
                  <a:srgbClr val="0070C0"/>
                </a:solidFill>
              </a:rPr>
              <a:t>play a key role in regularly 	</a:t>
            </a:r>
            <a:r>
              <a:rPr lang="en-US" u="sng" dirty="0">
                <a:solidFill>
                  <a:srgbClr val="0070C0"/>
                </a:solidFill>
              </a:rPr>
              <a:t>reporting back to constituents </a:t>
            </a:r>
            <a:r>
              <a:rPr lang="en-US" dirty="0">
                <a:solidFill>
                  <a:srgbClr val="0070C0"/>
                </a:solidFill>
              </a:rPr>
              <a:t>on the aggregate results, next steps and 	promoting the culture of transparency and collaboration.</a:t>
            </a:r>
            <a:endParaRPr lang="en-US" dirty="0"/>
          </a:p>
        </p:txBody>
      </p:sp>
    </p:spTree>
    <p:extLst>
      <p:ext uri="{BB962C8B-B14F-4D97-AF65-F5344CB8AC3E}">
        <p14:creationId xmlns:p14="http://schemas.microsoft.com/office/powerpoint/2010/main" val="397250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BE6F6A-24DD-9BB3-46BB-AF3BF9DA3517}"/>
              </a:ext>
            </a:extLst>
          </p:cNvPr>
          <p:cNvSpPr/>
          <p:nvPr/>
        </p:nvSpPr>
        <p:spPr>
          <a:xfrm>
            <a:off x="3666836" y="4110182"/>
            <a:ext cx="628073" cy="22665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3539A2F-4966-7A6C-C4E6-E840634A7D5B}"/>
              </a:ext>
            </a:extLst>
          </p:cNvPr>
          <p:cNvSpPr txBox="1"/>
          <p:nvPr/>
        </p:nvSpPr>
        <p:spPr>
          <a:xfrm>
            <a:off x="3321402" y="158350"/>
            <a:ext cx="5057410" cy="461665"/>
          </a:xfrm>
          <a:prstGeom prst="rect">
            <a:avLst/>
          </a:prstGeom>
          <a:noFill/>
        </p:spPr>
        <p:txBody>
          <a:bodyPr wrap="none" rtlCol="0">
            <a:spAutoFit/>
          </a:bodyPr>
          <a:lstStyle/>
          <a:p>
            <a:r>
              <a:rPr lang="en-US" b="1" dirty="0"/>
              <a:t> </a:t>
            </a:r>
            <a:r>
              <a:rPr lang="en-US" sz="2400" b="1" dirty="0"/>
              <a:t> Organizational Ergonomic Strategies</a:t>
            </a:r>
          </a:p>
        </p:txBody>
      </p:sp>
      <p:sp>
        <p:nvSpPr>
          <p:cNvPr id="17" name="TextBox 16">
            <a:extLst>
              <a:ext uri="{FF2B5EF4-FFF2-40B4-BE49-F238E27FC236}">
                <a16:creationId xmlns:a16="http://schemas.microsoft.com/office/drawing/2014/main" id="{A7496FE0-BD45-D32A-22CA-E20A580A42F0}"/>
              </a:ext>
            </a:extLst>
          </p:cNvPr>
          <p:cNvSpPr txBox="1"/>
          <p:nvPr/>
        </p:nvSpPr>
        <p:spPr>
          <a:xfrm>
            <a:off x="487309" y="989664"/>
            <a:ext cx="12147259" cy="5632311"/>
          </a:xfrm>
          <a:prstGeom prst="rect">
            <a:avLst/>
          </a:prstGeom>
          <a:noFill/>
        </p:spPr>
        <p:txBody>
          <a:bodyPr wrap="square" rtlCol="0">
            <a:spAutoFit/>
          </a:bodyPr>
          <a:lstStyle/>
          <a:p>
            <a:pPr marL="342900" indent="-342900">
              <a:buFont typeface="Arial" panose="020B0604020202020204" pitchFamily="34" charset="0"/>
              <a:buChar char="•"/>
            </a:pPr>
            <a:r>
              <a:rPr lang="en-US" sz="2000" b="1" dirty="0"/>
              <a:t>Recognize significant danger of over-expectations on clinicians despite coming from authorities</a:t>
            </a:r>
            <a:r>
              <a:rPr lang="en-US" sz="2000" dirty="0"/>
              <a:t>. </a:t>
            </a:r>
          </a:p>
          <a:p>
            <a:pPr lvl="1"/>
            <a:r>
              <a:rPr lang="en-US" sz="2000" dirty="0"/>
              <a:t>      Understand how this justifies your actions internally and to outside agencies.</a:t>
            </a:r>
          </a:p>
          <a:p>
            <a:pPr marL="342900" indent="-342900">
              <a:buFont typeface="Arial" panose="020B0604020202020204" pitchFamily="34" charset="0"/>
              <a:buChar char="•"/>
            </a:pPr>
            <a:r>
              <a:rPr lang="en-US" sz="2000" b="1" dirty="0"/>
              <a:t> HFE-informed leadership</a:t>
            </a:r>
            <a:r>
              <a:rPr lang="en-US" sz="2000" dirty="0"/>
              <a:t> promotes </a:t>
            </a:r>
            <a:r>
              <a:rPr lang="en-US" sz="2000" u="sng" dirty="0"/>
              <a:t>collaboration</a:t>
            </a:r>
            <a:r>
              <a:rPr lang="en-US" sz="2000" dirty="0"/>
              <a:t> between  </a:t>
            </a:r>
            <a:r>
              <a:rPr lang="en-US" sz="2000" b="1" dirty="0"/>
              <a:t>Patient Safety/Quality and Wellbeing efforts</a:t>
            </a:r>
            <a:r>
              <a:rPr lang="en-US" sz="2000" dirty="0"/>
              <a:t>.</a:t>
            </a:r>
          </a:p>
          <a:p>
            <a:pPr marL="342900" indent="-342900">
              <a:buFont typeface="Arial" panose="020B0604020202020204" pitchFamily="34" charset="0"/>
              <a:buChar char="•"/>
            </a:pPr>
            <a:r>
              <a:rPr lang="en-US" sz="2000" b="1" dirty="0"/>
              <a:t>Administrative offices collaborate internally to track and manage  total mandatory expectations: </a:t>
            </a:r>
          </a:p>
          <a:p>
            <a:pPr lvl="1"/>
            <a:r>
              <a:rPr lang="en-US" sz="2000" dirty="0"/>
              <a:t>   e.g.,  Risk Management, Financial, Compliance office, Teaching duties, Learning and Development, etc.</a:t>
            </a:r>
          </a:p>
          <a:p>
            <a:pPr marL="342900" indent="-342900">
              <a:buFont typeface="Arial" panose="020B0604020202020204" pitchFamily="34" charset="0"/>
              <a:buChar char="•"/>
            </a:pPr>
            <a:r>
              <a:rPr lang="en-US" sz="2000" b="1" dirty="0"/>
              <a:t>Jointly Optimize People Systems and Technical Systems </a:t>
            </a:r>
            <a:r>
              <a:rPr lang="en-US" sz="2000" dirty="0"/>
              <a:t>(Sociotechnical System Design Principles)</a:t>
            </a:r>
          </a:p>
          <a:p>
            <a:pPr lvl="1"/>
            <a:r>
              <a:rPr lang="en-US" sz="2000" b="1" dirty="0"/>
              <a:t>	 </a:t>
            </a:r>
            <a:r>
              <a:rPr lang="en-US" sz="2000" b="1" u="sng" dirty="0"/>
              <a:t>Feedback systems </a:t>
            </a:r>
            <a:r>
              <a:rPr lang="en-US" sz="2000" b="1" dirty="0"/>
              <a:t>from front-line clinicians </a:t>
            </a:r>
            <a:r>
              <a:rPr lang="en-US" sz="2000" dirty="0"/>
              <a:t>gets to leadership as “ environmental sensors” of quality 	output and  friction points of operations.</a:t>
            </a:r>
          </a:p>
          <a:p>
            <a:pPr marL="342900" indent="-342900">
              <a:buFont typeface="Arial" panose="020B0604020202020204" pitchFamily="34" charset="0"/>
              <a:buChar char="•"/>
            </a:pPr>
            <a:r>
              <a:rPr lang="en-US" sz="2000" b="1" dirty="0"/>
              <a:t>HFE knowledge helps strategic allocation of resources: </a:t>
            </a:r>
          </a:p>
          <a:p>
            <a:pPr lvl="1"/>
            <a:r>
              <a:rPr lang="en-US" sz="2000" dirty="0"/>
              <a:t>      Recognize direct and indirect benefits that improve engagement and the bottom line. </a:t>
            </a:r>
          </a:p>
          <a:p>
            <a:pPr lvl="1"/>
            <a:r>
              <a:rPr lang="en-US" sz="2000" dirty="0"/>
              <a:t>      Need support staff positions </a:t>
            </a:r>
            <a:r>
              <a:rPr lang="en-US" sz="2000" b="1" dirty="0"/>
              <a:t> </a:t>
            </a:r>
            <a:r>
              <a:rPr lang="en-US" sz="2000" dirty="0"/>
              <a:t>to coordinate mandatory requirements to remove ECL from clinicians.</a:t>
            </a:r>
          </a:p>
          <a:p>
            <a:pPr lvl="1"/>
            <a:r>
              <a:rPr lang="en-US" sz="2000" dirty="0"/>
              <a:t>      Preserve highly trained clinician brain resources for quality patient care.</a:t>
            </a:r>
          </a:p>
          <a:p>
            <a:pPr marL="342900" indent="-342900">
              <a:buFont typeface="Arial" panose="020B0604020202020204" pitchFamily="34" charset="0"/>
              <a:buChar char="•"/>
            </a:pPr>
            <a:r>
              <a:rPr lang="en-US" sz="2000" b="1" dirty="0"/>
              <a:t>Successful Leaders </a:t>
            </a:r>
            <a:r>
              <a:rPr lang="en-US" sz="2000" dirty="0"/>
              <a:t>use </a:t>
            </a:r>
            <a:r>
              <a:rPr lang="en-US" sz="2000" b="1" dirty="0"/>
              <a:t>Integrative thinking:  </a:t>
            </a:r>
          </a:p>
          <a:p>
            <a:pPr lvl="1"/>
            <a:r>
              <a:rPr lang="en-US" sz="2000" dirty="0"/>
              <a:t>      Conventional thinking would choose between choice A or B. </a:t>
            </a:r>
          </a:p>
          <a:p>
            <a:pPr lvl="1"/>
            <a:r>
              <a:rPr lang="en-US" sz="2000" b="1" dirty="0"/>
              <a:t>      Integrative Thinking </a:t>
            </a:r>
            <a:r>
              <a:rPr lang="en-US" sz="2000" dirty="0"/>
              <a:t>take </a:t>
            </a:r>
            <a:r>
              <a:rPr lang="en-US" sz="2000" u="sng" dirty="0"/>
              <a:t>parts of each </a:t>
            </a:r>
            <a:r>
              <a:rPr lang="en-US" sz="2000" dirty="0"/>
              <a:t>choice A, B,  that together are </a:t>
            </a:r>
            <a:r>
              <a:rPr lang="en-US" sz="2000" u="sng" dirty="0"/>
              <a:t>superior</a:t>
            </a:r>
            <a:r>
              <a:rPr lang="en-US" sz="2000" dirty="0"/>
              <a:t> to either choice alone.</a:t>
            </a:r>
          </a:p>
          <a:p>
            <a:pPr marL="342900" indent="-342900">
              <a:buFont typeface="Arial" panose="020B0604020202020204" pitchFamily="34" charset="0"/>
              <a:buChar char="•"/>
            </a:pPr>
            <a:r>
              <a:rPr lang="en-US" sz="2000" b="1" dirty="0"/>
              <a:t>Satisfice</a:t>
            </a:r>
            <a:r>
              <a:rPr lang="en-US" sz="2000" dirty="0"/>
              <a:t>: “Satisfactory and sufficient” to comply with requirements, extras are voluntary. </a:t>
            </a:r>
          </a:p>
          <a:p>
            <a:pPr marL="342900" indent="-342900">
              <a:buFont typeface="Arial" panose="020B0604020202020204" pitchFamily="34" charset="0"/>
              <a:buChar char="•"/>
            </a:pPr>
            <a:r>
              <a:rPr lang="en-US" sz="2000" b="1" dirty="0"/>
              <a:t>Summarizing Mantra: Clinician Brain resources are a finite resource- </a:t>
            </a:r>
            <a:r>
              <a:rPr lang="en-US" sz="2000" dirty="0"/>
              <a:t>use them strategically</a:t>
            </a:r>
            <a:r>
              <a:rPr lang="en-US" sz="2000" b="1" dirty="0"/>
              <a:t>.</a:t>
            </a:r>
          </a:p>
          <a:p>
            <a:pPr lvl="1"/>
            <a:r>
              <a:rPr lang="en-US" sz="2000" b="1" dirty="0"/>
              <a:t>    “ </a:t>
            </a:r>
            <a:r>
              <a:rPr lang="en-US" sz="2000" dirty="0"/>
              <a:t>Don’t make them think more than they need to.”</a:t>
            </a:r>
          </a:p>
        </p:txBody>
      </p:sp>
    </p:spTree>
    <p:extLst>
      <p:ext uri="{BB962C8B-B14F-4D97-AF65-F5344CB8AC3E}">
        <p14:creationId xmlns:p14="http://schemas.microsoft.com/office/powerpoint/2010/main" val="1204679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E00C6-AA4E-48A8-9592-3FE141B2B15E}"/>
              </a:ext>
            </a:extLst>
          </p:cNvPr>
          <p:cNvSpPr>
            <a:spLocks noGrp="1"/>
          </p:cNvSpPr>
          <p:nvPr>
            <p:ph type="title"/>
          </p:nvPr>
        </p:nvSpPr>
        <p:spPr>
          <a:xfrm>
            <a:off x="779477" y="230901"/>
            <a:ext cx="10515600" cy="1325563"/>
          </a:xfrm>
        </p:spPr>
        <p:txBody>
          <a:bodyPr>
            <a:normAutofit/>
          </a:bodyPr>
          <a:lstStyle/>
          <a:p>
            <a:pPr algn="ctr"/>
            <a:r>
              <a:rPr lang="en-US" sz="3200" b="1" i="1" kern="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CDC/NIOSH: Impact Wellbeing</a:t>
            </a:r>
            <a:r>
              <a:rPr lang="en-US" sz="3200" b="1" kern="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Guide: </a:t>
            </a:r>
            <a:br>
              <a:rPr lang="en-US" sz="3200" b="1" kern="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2200" b="1" kern="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Taking Action to Improve Healthcare Worker Wellbeing</a:t>
            </a:r>
            <a:br>
              <a:rPr lang="en-US" sz="22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b="1" dirty="0"/>
          </a:p>
        </p:txBody>
      </p:sp>
      <p:pic>
        <p:nvPicPr>
          <p:cNvPr id="7" name="Content Placeholder 6">
            <a:extLst>
              <a:ext uri="{FF2B5EF4-FFF2-40B4-BE49-F238E27FC236}">
                <a16:creationId xmlns:a16="http://schemas.microsoft.com/office/drawing/2014/main" id="{8305F30F-FD60-8558-1827-8F8D9A95FDD7}"/>
              </a:ext>
            </a:extLst>
          </p:cNvPr>
          <p:cNvPicPr>
            <a:picLocks noGrp="1" noChangeAspect="1"/>
          </p:cNvPicPr>
          <p:nvPr>
            <p:ph idx="1"/>
          </p:nvPr>
        </p:nvPicPr>
        <p:blipFill>
          <a:blip r:embed="rId2"/>
          <a:stretch>
            <a:fillRect/>
          </a:stretch>
        </p:blipFill>
        <p:spPr>
          <a:xfrm>
            <a:off x="1288679" y="1300294"/>
            <a:ext cx="10448094" cy="4846951"/>
          </a:xfrm>
        </p:spPr>
      </p:pic>
      <p:sp>
        <p:nvSpPr>
          <p:cNvPr id="8" name="TextBox 7">
            <a:extLst>
              <a:ext uri="{FF2B5EF4-FFF2-40B4-BE49-F238E27FC236}">
                <a16:creationId xmlns:a16="http://schemas.microsoft.com/office/drawing/2014/main" id="{85C172B7-9593-BC7F-002F-D7A404E04FB9}"/>
              </a:ext>
            </a:extLst>
          </p:cNvPr>
          <p:cNvSpPr txBox="1"/>
          <p:nvPr/>
        </p:nvSpPr>
        <p:spPr>
          <a:xfrm>
            <a:off x="3900881" y="6386688"/>
            <a:ext cx="3917659" cy="369332"/>
          </a:xfrm>
          <a:prstGeom prst="rect">
            <a:avLst/>
          </a:prstGeom>
          <a:noFill/>
        </p:spPr>
        <p:txBody>
          <a:bodyPr wrap="square" rtlCol="0">
            <a:spAutoFit/>
          </a:bodyPr>
          <a:lstStyle/>
          <a:p>
            <a:r>
              <a:rPr lang="en-US" dirty="0">
                <a:hlinkClick r:id="rId3"/>
              </a:rPr>
              <a:t>Impact Wellbeing Guide | NIOSH | CDC</a:t>
            </a:r>
            <a:endParaRPr lang="en-US" dirty="0"/>
          </a:p>
        </p:txBody>
      </p:sp>
      <p:sp>
        <p:nvSpPr>
          <p:cNvPr id="3" name="Rectangle 2">
            <a:extLst>
              <a:ext uri="{FF2B5EF4-FFF2-40B4-BE49-F238E27FC236}">
                <a16:creationId xmlns:a16="http://schemas.microsoft.com/office/drawing/2014/main" id="{5F7A2837-1643-C1FC-2B4A-1432A5A34AF2}"/>
              </a:ext>
            </a:extLst>
          </p:cNvPr>
          <p:cNvSpPr/>
          <p:nvPr/>
        </p:nvSpPr>
        <p:spPr>
          <a:xfrm>
            <a:off x="6803472" y="3429000"/>
            <a:ext cx="4563611" cy="11094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0" y="-335827"/>
            <a:ext cx="8105775" cy="1325563"/>
          </a:xfrm>
        </p:spPr>
        <p:txBody>
          <a:bodyPr>
            <a:normAutofit/>
          </a:bodyPr>
          <a:lstStyle/>
          <a:p>
            <a:r>
              <a:rPr lang="en-US" sz="3600" b="1" dirty="0"/>
              <a:t>Comparing Lean and HFE</a:t>
            </a:r>
          </a:p>
        </p:txBody>
      </p:sp>
      <p:pic>
        <p:nvPicPr>
          <p:cNvPr id="3" name="Picture 2"/>
          <p:cNvPicPr>
            <a:picLocks noChangeAspect="1"/>
          </p:cNvPicPr>
          <p:nvPr/>
        </p:nvPicPr>
        <p:blipFill rotWithShape="1">
          <a:blip r:embed="rId3"/>
          <a:srcRect b="61194"/>
          <a:stretch/>
        </p:blipFill>
        <p:spPr>
          <a:xfrm>
            <a:off x="184204" y="1097465"/>
            <a:ext cx="11563595" cy="1838859"/>
          </a:xfrm>
          <a:prstGeom prst="rect">
            <a:avLst/>
          </a:prstGeom>
        </p:spPr>
      </p:pic>
      <p:pic>
        <p:nvPicPr>
          <p:cNvPr id="7" name="Picture 6"/>
          <p:cNvPicPr>
            <a:picLocks noChangeAspect="1"/>
          </p:cNvPicPr>
          <p:nvPr/>
        </p:nvPicPr>
        <p:blipFill rotWithShape="1">
          <a:blip r:embed="rId3"/>
          <a:srcRect t="38493" b="33671"/>
          <a:stretch/>
        </p:blipFill>
        <p:spPr>
          <a:xfrm>
            <a:off x="184203" y="3740205"/>
            <a:ext cx="11563595" cy="1319003"/>
          </a:xfrm>
          <a:prstGeom prst="rect">
            <a:avLst/>
          </a:prstGeom>
        </p:spPr>
      </p:pic>
      <p:pic>
        <p:nvPicPr>
          <p:cNvPr id="8" name="Picture 7"/>
          <p:cNvPicPr>
            <a:picLocks noChangeAspect="1"/>
          </p:cNvPicPr>
          <p:nvPr/>
        </p:nvPicPr>
        <p:blipFill rotWithShape="1">
          <a:blip r:embed="rId3"/>
          <a:srcRect t="65333" b="13833"/>
          <a:stretch/>
        </p:blipFill>
        <p:spPr>
          <a:xfrm>
            <a:off x="184204" y="5059208"/>
            <a:ext cx="11563595" cy="987229"/>
          </a:xfrm>
          <a:prstGeom prst="rect">
            <a:avLst/>
          </a:prstGeom>
        </p:spPr>
      </p:pic>
      <p:pic>
        <p:nvPicPr>
          <p:cNvPr id="9" name="Picture 8"/>
          <p:cNvPicPr>
            <a:picLocks noChangeAspect="1"/>
          </p:cNvPicPr>
          <p:nvPr/>
        </p:nvPicPr>
        <p:blipFill rotWithShape="1">
          <a:blip r:embed="rId3"/>
          <a:srcRect t="85171"/>
          <a:stretch/>
        </p:blipFill>
        <p:spPr>
          <a:xfrm>
            <a:off x="184204" y="6046437"/>
            <a:ext cx="11563595" cy="702706"/>
          </a:xfrm>
          <a:prstGeom prst="rect">
            <a:avLst/>
          </a:prstGeom>
        </p:spPr>
      </p:pic>
      <p:sp>
        <p:nvSpPr>
          <p:cNvPr id="10" name="Slide Number Placeholder 5">
            <a:extLst>
              <a:ext uri="{FF2B5EF4-FFF2-40B4-BE49-F238E27FC236}">
                <a16:creationId xmlns:a16="http://schemas.microsoft.com/office/drawing/2014/main" id="{2ABDC560-2F37-449D-AEC2-5F2A666B6F73}"/>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54DBCE-7880-4EF8-8D03-37B6FD5D12F9}" type="slidenum">
              <a:rPr lang="en-US" smtClean="0"/>
              <a:pPr/>
              <a:t>49</a:t>
            </a:fld>
            <a:endParaRPr lang="en-US"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6607"/>
          <a:stretch/>
        </p:blipFill>
        <p:spPr bwMode="auto">
          <a:xfrm>
            <a:off x="246902" y="2942153"/>
            <a:ext cx="11438196" cy="77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2167" y="517209"/>
            <a:ext cx="11508058" cy="646331"/>
          </a:xfrm>
          <a:prstGeom prst="rect">
            <a:avLst/>
          </a:prstGeom>
          <a:noFill/>
        </p:spPr>
        <p:txBody>
          <a:bodyPr wrap="square" rtlCol="0">
            <a:spAutoFit/>
          </a:bodyPr>
          <a:lstStyle/>
          <a:p>
            <a:r>
              <a:rPr lang="en-US" dirty="0"/>
              <a:t>Each have role of Senior Sponsors to make directional decision remove barrier, minimize risks, dedicate resources, prioritize efforts.   Strategic use of their presence, influence and recognition of successes</a:t>
            </a:r>
          </a:p>
        </p:txBody>
      </p:sp>
    </p:spTree>
    <p:extLst>
      <p:ext uri="{BB962C8B-B14F-4D97-AF65-F5344CB8AC3E}">
        <p14:creationId xmlns:p14="http://schemas.microsoft.com/office/powerpoint/2010/main" val="563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504E-EB44-45F9-92B1-078A9942A6DB}"/>
              </a:ext>
            </a:extLst>
          </p:cNvPr>
          <p:cNvSpPr>
            <a:spLocks noGrp="1"/>
          </p:cNvSpPr>
          <p:nvPr>
            <p:ph type="title"/>
          </p:nvPr>
        </p:nvSpPr>
        <p:spPr>
          <a:xfrm>
            <a:off x="751114" y="131702"/>
            <a:ext cx="10515600" cy="1710418"/>
          </a:xfrm>
        </p:spPr>
        <p:txBody>
          <a:bodyPr>
            <a:normAutofit/>
          </a:bodyPr>
          <a:lstStyle/>
          <a:p>
            <a:pPr algn="ctr"/>
            <a:r>
              <a:rPr lang="en-US" b="1" dirty="0"/>
              <a:t>Medical Error and Clinician Burnout:</a:t>
            </a:r>
            <a:br>
              <a:rPr lang="en-US" b="1" dirty="0"/>
            </a:br>
            <a:r>
              <a:rPr lang="en-US" b="1" dirty="0"/>
              <a:t>Both Have Systemic Contributions </a:t>
            </a:r>
          </a:p>
        </p:txBody>
      </p:sp>
      <p:sp>
        <p:nvSpPr>
          <p:cNvPr id="3" name="Content Placeholder 2">
            <a:extLst>
              <a:ext uri="{FF2B5EF4-FFF2-40B4-BE49-F238E27FC236}">
                <a16:creationId xmlns:a16="http://schemas.microsoft.com/office/drawing/2014/main" id="{B5884966-636C-465F-9172-CFB513F33325}"/>
              </a:ext>
            </a:extLst>
          </p:cNvPr>
          <p:cNvSpPr>
            <a:spLocks noGrp="1"/>
          </p:cNvSpPr>
          <p:nvPr>
            <p:ph idx="1"/>
          </p:nvPr>
        </p:nvSpPr>
        <p:spPr>
          <a:xfrm>
            <a:off x="751114" y="1665514"/>
            <a:ext cx="10602686" cy="4061380"/>
          </a:xfrm>
        </p:spPr>
        <p:txBody>
          <a:bodyPr>
            <a:normAutofit/>
          </a:bodyPr>
          <a:lstStyle/>
          <a:p>
            <a:pPr marL="342900" lvl="0" indent="-342900">
              <a:lnSpc>
                <a:spcPct val="100000"/>
              </a:lnSpc>
              <a:spcBef>
                <a:spcPts val="0"/>
              </a:spcBef>
              <a:defRPr/>
            </a:pPr>
            <a:r>
              <a:rPr lang="en-US" sz="2000" b="1" dirty="0">
                <a:solidFill>
                  <a:prstClr val="black"/>
                </a:solidFill>
              </a:rPr>
              <a:t>Majority of errors</a:t>
            </a:r>
            <a:r>
              <a:rPr lang="en-US" sz="2000" dirty="0">
                <a:solidFill>
                  <a:prstClr val="black"/>
                </a:solidFill>
              </a:rPr>
              <a:t> in healthcare are result of </a:t>
            </a:r>
            <a:r>
              <a:rPr lang="en-US" sz="2000" u="sng" dirty="0">
                <a:solidFill>
                  <a:prstClr val="black"/>
                </a:solidFill>
              </a:rPr>
              <a:t>systemic influences.</a:t>
            </a:r>
            <a:r>
              <a:rPr lang="en-US" sz="2000" baseline="30000" dirty="0">
                <a:solidFill>
                  <a:prstClr val="black"/>
                </a:solidFill>
              </a:rPr>
              <a:t>1</a:t>
            </a:r>
            <a:r>
              <a:rPr lang="en-US" sz="2000" dirty="0">
                <a:solidFill>
                  <a:prstClr val="black"/>
                </a:solidFill>
              </a:rPr>
              <a:t>  </a:t>
            </a:r>
            <a:r>
              <a:rPr lang="en-US" sz="1600" dirty="0">
                <a:solidFill>
                  <a:prstClr val="black"/>
                </a:solidFill>
              </a:rPr>
              <a:t>The Institute of Medicine (IOM) 1999 	Report, </a:t>
            </a:r>
            <a:r>
              <a:rPr lang="en-US" sz="1600" i="1" dirty="0">
                <a:solidFill>
                  <a:prstClr val="black"/>
                </a:solidFill>
              </a:rPr>
              <a:t>To Err is Human: Building a Safer Health System </a:t>
            </a:r>
            <a:endParaRPr lang="en-US" sz="1600" u="sng" dirty="0">
              <a:solidFill>
                <a:prstClr val="black"/>
              </a:solidFill>
            </a:endParaRPr>
          </a:p>
          <a:p>
            <a:pPr marL="0" lvl="0" indent="0">
              <a:lnSpc>
                <a:spcPct val="100000"/>
              </a:lnSpc>
              <a:spcBef>
                <a:spcPts val="0"/>
              </a:spcBef>
              <a:buNone/>
              <a:defRPr/>
            </a:pPr>
            <a:endParaRPr lang="en-US" sz="2000" u="sng" dirty="0">
              <a:solidFill>
                <a:prstClr val="black"/>
              </a:solidFill>
            </a:endParaRPr>
          </a:p>
          <a:p>
            <a:pPr marL="342900" lvl="0" indent="-342900">
              <a:lnSpc>
                <a:spcPct val="100000"/>
              </a:lnSpc>
              <a:spcBef>
                <a:spcPts val="0"/>
              </a:spcBef>
              <a:defRPr/>
            </a:pPr>
            <a:r>
              <a:rPr lang="en-US" sz="2000" b="1" dirty="0"/>
              <a:t>The majority of  occupational stressors causing burnout</a:t>
            </a:r>
            <a:r>
              <a:rPr lang="en-US" sz="2000" dirty="0"/>
              <a:t> are result of </a:t>
            </a:r>
            <a:r>
              <a:rPr lang="en-US" sz="2000" u="sng" dirty="0"/>
              <a:t>systemic factors.</a:t>
            </a:r>
            <a:r>
              <a:rPr lang="en-US" sz="2000" u="sng" baseline="30000" dirty="0"/>
              <a:t>2</a:t>
            </a:r>
          </a:p>
          <a:p>
            <a:pPr marL="0" lvl="0" indent="0">
              <a:lnSpc>
                <a:spcPct val="100000"/>
              </a:lnSpc>
              <a:spcBef>
                <a:spcPts val="0"/>
              </a:spcBef>
              <a:buNone/>
              <a:defRPr/>
            </a:pPr>
            <a:r>
              <a:rPr lang="en-US" sz="2000" u="sng" dirty="0">
                <a:solidFill>
                  <a:prstClr val="black"/>
                </a:solidFill>
              </a:rPr>
              <a:t>      </a:t>
            </a:r>
          </a:p>
          <a:p>
            <a:pPr marL="342900" lvl="0" indent="-342900">
              <a:lnSpc>
                <a:spcPct val="100000"/>
              </a:lnSpc>
              <a:spcBef>
                <a:spcPts val="0"/>
              </a:spcBef>
              <a:defRPr/>
            </a:pPr>
            <a:r>
              <a:rPr lang="en-US" sz="2000" b="1" dirty="0">
                <a:solidFill>
                  <a:prstClr val="black"/>
                </a:solidFill>
              </a:rPr>
              <a:t>The quality paradox:</a:t>
            </a:r>
            <a:r>
              <a:rPr lang="en-US" sz="2000" dirty="0">
                <a:solidFill>
                  <a:prstClr val="black"/>
                </a:solidFill>
              </a:rPr>
              <a:t> Many well-intended interventions to improve quality, safety or value,</a:t>
            </a:r>
            <a:r>
              <a:rPr lang="en-US" sz="2000" i="1" dirty="0">
                <a:solidFill>
                  <a:prstClr val="black"/>
                </a:solidFill>
              </a:rPr>
              <a:t> when 	taken in total,</a:t>
            </a:r>
            <a:r>
              <a:rPr lang="en-US" sz="2000" dirty="0">
                <a:solidFill>
                  <a:prstClr val="black"/>
                </a:solidFill>
              </a:rPr>
              <a:t> are contributing to </a:t>
            </a:r>
            <a:r>
              <a:rPr lang="en-US" sz="2000" u="sng" dirty="0">
                <a:solidFill>
                  <a:prstClr val="black"/>
                </a:solidFill>
              </a:rPr>
              <a:t>health system dysfunction </a:t>
            </a:r>
            <a:r>
              <a:rPr lang="en-US" sz="2000" dirty="0">
                <a:solidFill>
                  <a:prstClr val="black"/>
                </a:solidFill>
              </a:rPr>
              <a:t>by  cumulative impact on 	workload and burnout at the point of care.</a:t>
            </a:r>
            <a:r>
              <a:rPr lang="en-US" sz="2000" baseline="30000" dirty="0">
                <a:solidFill>
                  <a:prstClr val="black"/>
                </a:solidFill>
              </a:rPr>
              <a:t>3</a:t>
            </a:r>
          </a:p>
          <a:p>
            <a:pPr marL="0" lvl="0" indent="0">
              <a:lnSpc>
                <a:spcPct val="100000"/>
              </a:lnSpc>
              <a:spcBef>
                <a:spcPts val="0"/>
              </a:spcBef>
              <a:buNone/>
              <a:defRPr/>
            </a:pPr>
            <a:endParaRPr lang="en-US" sz="2000" baseline="30000" dirty="0">
              <a:solidFill>
                <a:prstClr val="black"/>
              </a:solidFill>
            </a:endParaRPr>
          </a:p>
          <a:p>
            <a:pPr marL="0" lvl="0" indent="0">
              <a:lnSpc>
                <a:spcPct val="100000"/>
              </a:lnSpc>
              <a:spcBef>
                <a:spcPts val="0"/>
              </a:spcBef>
              <a:buNone/>
              <a:defRPr/>
            </a:pPr>
            <a:endParaRPr lang="en-US" sz="2000" dirty="0">
              <a:solidFill>
                <a:prstClr val="black"/>
              </a:solidFill>
            </a:endParaRPr>
          </a:p>
          <a:p>
            <a:pPr marL="342900" lvl="0" indent="-342900">
              <a:lnSpc>
                <a:spcPct val="100000"/>
              </a:lnSpc>
              <a:spcBef>
                <a:spcPts val="0"/>
              </a:spcBef>
              <a:defRPr/>
            </a:pPr>
            <a:r>
              <a:rPr lang="en-US" sz="2000" dirty="0">
                <a:solidFill>
                  <a:prstClr val="black"/>
                </a:solidFill>
              </a:rPr>
              <a:t>The higher the </a:t>
            </a:r>
            <a:r>
              <a:rPr lang="en-US" sz="2000" b="1" dirty="0">
                <a:solidFill>
                  <a:prstClr val="black"/>
                </a:solidFill>
              </a:rPr>
              <a:t>cognitive load </a:t>
            </a:r>
            <a:r>
              <a:rPr lang="en-US" sz="2000" dirty="0">
                <a:solidFill>
                  <a:prstClr val="black"/>
                </a:solidFill>
              </a:rPr>
              <a:t>the higher the risk of </a:t>
            </a:r>
            <a:r>
              <a:rPr lang="en-US" sz="2000" b="1" dirty="0">
                <a:solidFill>
                  <a:prstClr val="black"/>
                </a:solidFill>
              </a:rPr>
              <a:t>burnout</a:t>
            </a:r>
            <a:r>
              <a:rPr lang="en-US" sz="2000" baseline="30000" dirty="0">
                <a:solidFill>
                  <a:prstClr val="black"/>
                </a:solidFill>
              </a:rPr>
              <a:t>4</a:t>
            </a:r>
          </a:p>
          <a:p>
            <a:pPr marL="342900" lvl="0" indent="-342900">
              <a:lnSpc>
                <a:spcPct val="100000"/>
              </a:lnSpc>
              <a:spcBef>
                <a:spcPts val="0"/>
              </a:spcBef>
              <a:defRPr/>
            </a:pPr>
            <a:r>
              <a:rPr lang="en-US" sz="2000" dirty="0">
                <a:solidFill>
                  <a:prstClr val="black"/>
                </a:solidFill>
              </a:rPr>
              <a:t>The higher the </a:t>
            </a:r>
            <a:r>
              <a:rPr lang="en-US" sz="2000" b="1" dirty="0">
                <a:solidFill>
                  <a:prstClr val="black"/>
                </a:solidFill>
              </a:rPr>
              <a:t>cognitive load </a:t>
            </a:r>
            <a:r>
              <a:rPr lang="en-US" sz="2000" dirty="0">
                <a:solidFill>
                  <a:prstClr val="black"/>
                </a:solidFill>
              </a:rPr>
              <a:t>the higher the risk of </a:t>
            </a:r>
            <a:r>
              <a:rPr lang="en-US" sz="2000" b="1" dirty="0">
                <a:solidFill>
                  <a:prstClr val="black"/>
                </a:solidFill>
              </a:rPr>
              <a:t>medical error</a:t>
            </a:r>
            <a:r>
              <a:rPr lang="en-US" sz="2000" baseline="30000" dirty="0">
                <a:solidFill>
                  <a:prstClr val="black"/>
                </a:solidFill>
              </a:rPr>
              <a:t>5</a:t>
            </a:r>
            <a:r>
              <a:rPr lang="en-US" sz="2000" b="1" dirty="0">
                <a:solidFill>
                  <a:prstClr val="black"/>
                </a:solidFill>
              </a:rPr>
              <a:t> </a:t>
            </a:r>
          </a:p>
        </p:txBody>
      </p:sp>
      <p:sp>
        <p:nvSpPr>
          <p:cNvPr id="5" name="Rectangle 4">
            <a:extLst>
              <a:ext uri="{FF2B5EF4-FFF2-40B4-BE49-F238E27FC236}">
                <a16:creationId xmlns:a16="http://schemas.microsoft.com/office/drawing/2014/main" id="{1EB72D07-E926-49EC-A3E4-D51A25C0DF4C}"/>
              </a:ext>
            </a:extLst>
          </p:cNvPr>
          <p:cNvSpPr/>
          <p:nvPr/>
        </p:nvSpPr>
        <p:spPr>
          <a:xfrm>
            <a:off x="1161732" y="5970802"/>
            <a:ext cx="10347158" cy="923330"/>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Kohn, L.T., Corrigan, J., Donaldson, M.S. ,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To err is human: building a safer health system.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2000, Institute of Medicine.  National  Academy of Sciences: Washington, D.C</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Privitera MR,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Attalah</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F, et al . Physicians’ electronic health record use at home, job satisfaction, job  stress and burnout.  2018  Journal of Hospital Administration.  Vol 7, No 4.. 52-58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Sinsky</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CA and Privitera MR. Creating a Manageable Cockpit: A Shared Responsibility.  JAMA Int. Med . June 2018.; 178( 6):741-42</a:t>
            </a:r>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Harry E  Sinsky C et al. Physician Task Load and Risk of Burnout in US Physicians in a National Survey.  The Joint Commission Journal of Patient Safety  2020 000: 1-10. </a:t>
            </a:r>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Pickering BW,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Herasevich</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V et al. Novel Representation of Clinical Information in the ICU.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Appl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Clin</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Inform 2010 1(2) 116-131</a:t>
            </a:r>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651E27-6D66-431D-B52A-EE0407C89113}"/>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6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468" y="303936"/>
            <a:ext cx="11308815" cy="6278711"/>
          </a:xfrm>
          <a:prstGeom prst="rect">
            <a:avLst/>
          </a:prstGeom>
        </p:spPr>
      </p:pic>
      <p:sp>
        <p:nvSpPr>
          <p:cNvPr id="3" name="TextBox 2"/>
          <p:cNvSpPr txBox="1"/>
          <p:nvPr/>
        </p:nvSpPr>
        <p:spPr>
          <a:xfrm>
            <a:off x="1519987" y="992476"/>
            <a:ext cx="6987665" cy="461665"/>
          </a:xfrm>
          <a:prstGeom prst="rect">
            <a:avLst/>
          </a:prstGeom>
          <a:noFill/>
        </p:spPr>
        <p:txBody>
          <a:bodyPr wrap="square" rtlCol="0">
            <a:spAutoFit/>
          </a:bodyPr>
          <a:lstStyle/>
          <a:p>
            <a:r>
              <a:rPr lang="en-US" sz="2400" dirty="0"/>
              <a:t>From Lean Training; applies to HFE approach as well.:</a:t>
            </a:r>
          </a:p>
        </p:txBody>
      </p:sp>
    </p:spTree>
    <p:extLst>
      <p:ext uri="{BB962C8B-B14F-4D97-AF65-F5344CB8AC3E}">
        <p14:creationId xmlns:p14="http://schemas.microsoft.com/office/powerpoint/2010/main" val="70466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849"/>
          <a:stretch/>
        </p:blipFill>
        <p:spPr>
          <a:xfrm>
            <a:off x="276353" y="1510218"/>
            <a:ext cx="11719907" cy="4021204"/>
          </a:xfrm>
          <a:prstGeom prst="rect">
            <a:avLst/>
          </a:prstGeom>
          <a:ln>
            <a:noFill/>
          </a:ln>
        </p:spPr>
      </p:pic>
      <p:sp>
        <p:nvSpPr>
          <p:cNvPr id="4" name="Title 3"/>
          <p:cNvSpPr txBox="1">
            <a:spLocks/>
          </p:cNvSpPr>
          <p:nvPr/>
        </p:nvSpPr>
        <p:spPr>
          <a:xfrm>
            <a:off x="191728" y="96711"/>
            <a:ext cx="11784655" cy="866459"/>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Calibri Light" panose="020F0302020204030204"/>
                <a:ea typeface="+mj-ea"/>
                <a:cs typeface="+mj-cs"/>
              </a:rPr>
              <a:t>  Introduction to </a:t>
            </a:r>
            <a:r>
              <a:rPr kumimoji="0" lang="en-US" sz="12800" b="1" i="0" u="sng" strike="noStrike" kern="1200" cap="none" spc="0" normalizeH="0" baseline="0" noProof="0" dirty="0">
                <a:ln>
                  <a:noFill/>
                </a:ln>
                <a:solidFill>
                  <a:prstClr val="black"/>
                </a:solidFill>
                <a:effectLst/>
                <a:uLnTx/>
                <a:uFillTx/>
                <a:latin typeface="Calibri Light" panose="020F0302020204030204"/>
                <a:ea typeface="+mj-ea"/>
                <a:cs typeface="+mj-cs"/>
              </a:rPr>
              <a:t>Shadow Work</a:t>
            </a:r>
            <a:r>
              <a:rPr kumimoji="0" lang="en-US" sz="12800" b="1" i="0" u="none" strike="noStrike" kern="1200" cap="none" spc="0" normalizeH="0" baseline="0" noProof="0" dirty="0">
                <a:ln>
                  <a:noFill/>
                </a:ln>
                <a:solidFill>
                  <a:prstClr val="black"/>
                </a:solidFill>
                <a:effectLst/>
                <a:uLnTx/>
                <a:uFillTx/>
                <a:latin typeface="Calibri Light" panose="020F0302020204030204"/>
                <a:ea typeface="+mj-ea"/>
                <a:cs typeface="+mj-cs"/>
              </a:rPr>
              <a:t>: “Unseen, unpaid jobs that fill your day”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en-US" sz="12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9" name="TextBox 18"/>
          <p:cNvSpPr txBox="1"/>
          <p:nvPr/>
        </p:nvSpPr>
        <p:spPr>
          <a:xfrm>
            <a:off x="9735167" y="735586"/>
            <a:ext cx="19077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rPr>
              <a:t>Prescribed work</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TextBox 19"/>
          <p:cNvSpPr txBox="1"/>
          <p:nvPr/>
        </p:nvSpPr>
        <p:spPr>
          <a:xfrm>
            <a:off x="7876040" y="6277024"/>
            <a:ext cx="12431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rPr>
              <a:t>Real work</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2" name="Group 21"/>
          <p:cNvGrpSpPr/>
          <p:nvPr/>
        </p:nvGrpSpPr>
        <p:grpSpPr>
          <a:xfrm>
            <a:off x="362018" y="2620757"/>
            <a:ext cx="11614365" cy="3278907"/>
            <a:chOff x="362018" y="2764853"/>
            <a:chExt cx="11614365" cy="3278907"/>
          </a:xfrm>
        </p:grpSpPr>
        <p:sp>
          <p:nvSpPr>
            <p:cNvPr id="26" name="Rectangle 25"/>
            <p:cNvSpPr/>
            <p:nvPr/>
          </p:nvSpPr>
          <p:spPr>
            <a:xfrm>
              <a:off x="362018" y="2764853"/>
              <a:ext cx="1033848" cy="806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5314926" y="2944443"/>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613807" y="5296661"/>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2217859" y="5240508"/>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5932228" y="5197628"/>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6661184" y="2968469"/>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8112295" y="2921133"/>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9706316" y="2921134"/>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2204070" y="2804609"/>
              <a:ext cx="895238" cy="799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4007618" y="2904000"/>
              <a:ext cx="881449" cy="747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Left Arrow 35"/>
            <p:cNvSpPr/>
            <p:nvPr/>
          </p:nvSpPr>
          <p:spPr>
            <a:xfrm>
              <a:off x="10773660" y="2896853"/>
              <a:ext cx="1202723" cy="693713"/>
            </a:xfrm>
            <a:prstGeom prst="lef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Shadow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Work</a:t>
              </a:r>
            </a:p>
          </p:txBody>
        </p:sp>
        <p:sp>
          <p:nvSpPr>
            <p:cNvPr id="37" name="Left Arrow 36"/>
            <p:cNvSpPr/>
            <p:nvPr/>
          </p:nvSpPr>
          <p:spPr>
            <a:xfrm>
              <a:off x="10644979" y="5291491"/>
              <a:ext cx="1202723" cy="693713"/>
            </a:xfrm>
            <a:prstGeom prst="lef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Shadow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Work</a:t>
              </a:r>
            </a:p>
          </p:txBody>
        </p:sp>
      </p:grpSp>
      <p:sp>
        <p:nvSpPr>
          <p:cNvPr id="38" name="TextBox 37">
            <a:extLst>
              <a:ext uri="{FF2B5EF4-FFF2-40B4-BE49-F238E27FC236}">
                <a16:creationId xmlns:a16="http://schemas.microsoft.com/office/drawing/2014/main" id="{95366E0A-BFEE-46AA-B83C-6B72A11CDD47}"/>
              </a:ext>
            </a:extLst>
          </p:cNvPr>
          <p:cNvSpPr txBox="1"/>
          <p:nvPr/>
        </p:nvSpPr>
        <p:spPr>
          <a:xfrm>
            <a:off x="30076" y="6333003"/>
            <a:ext cx="469592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Adapted from Lambert C. Shadow Work: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 unpaid Unseen jobs that fill your day. Counterpoint Press 2015</a:t>
            </a:r>
          </a:p>
        </p:txBody>
      </p:sp>
      <p:pic>
        <p:nvPicPr>
          <p:cNvPr id="39" name="Picture 38"/>
          <p:cNvPicPr>
            <a:picLocks noChangeAspect="1"/>
          </p:cNvPicPr>
          <p:nvPr/>
        </p:nvPicPr>
        <p:blipFill rotWithShape="1">
          <a:blip r:embed="rId3"/>
          <a:srcRect l="23076" t="66607" r="36545" b="2522"/>
          <a:stretch/>
        </p:blipFill>
        <p:spPr>
          <a:xfrm>
            <a:off x="3801694" y="5572888"/>
            <a:ext cx="1982831" cy="986320"/>
          </a:xfrm>
          <a:prstGeom prst="rect">
            <a:avLst/>
          </a:prstGeom>
        </p:spPr>
      </p:pic>
      <p:pic>
        <p:nvPicPr>
          <p:cNvPr id="40" name="Picture 39"/>
          <p:cNvPicPr>
            <a:picLocks noChangeAspect="1"/>
          </p:cNvPicPr>
          <p:nvPr/>
        </p:nvPicPr>
        <p:blipFill rotWithShape="1">
          <a:blip r:embed="rId3"/>
          <a:srcRect l="61118" t="70296" r="11509" b="12853"/>
          <a:stretch/>
        </p:blipFill>
        <p:spPr>
          <a:xfrm>
            <a:off x="5435402" y="5899665"/>
            <a:ext cx="2107231" cy="84402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b="6976"/>
          <a:stretch/>
        </p:blipFill>
        <p:spPr bwMode="auto">
          <a:xfrm>
            <a:off x="4833932" y="693329"/>
            <a:ext cx="2264154" cy="71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p:cNvPicPr>
            <a:picLocks noChangeAspect="1"/>
          </p:cNvPicPr>
          <p:nvPr/>
        </p:nvPicPr>
        <p:blipFill rotWithShape="1">
          <a:blip r:embed="rId5"/>
          <a:srcRect l="58841" t="16094" r="13502" b="74069"/>
          <a:stretch/>
        </p:blipFill>
        <p:spPr>
          <a:xfrm>
            <a:off x="7098068" y="681136"/>
            <a:ext cx="2419403" cy="559836"/>
          </a:xfrm>
          <a:prstGeom prst="rect">
            <a:avLst/>
          </a:prstGeom>
        </p:spPr>
      </p:pic>
      <p:sp>
        <p:nvSpPr>
          <p:cNvPr id="2" name="TextBox 1"/>
          <p:cNvSpPr txBox="1"/>
          <p:nvPr/>
        </p:nvSpPr>
        <p:spPr>
          <a:xfrm>
            <a:off x="3897628" y="3666247"/>
            <a:ext cx="5808688" cy="369332"/>
          </a:xfrm>
          <a:prstGeom prst="rect">
            <a:avLst/>
          </a:prstGeom>
          <a:noFill/>
          <a:ln w="28575">
            <a:solidFill>
              <a:srgbClr val="0070C0"/>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Prescribed work + Shadow work= Real work as done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7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385" y="847359"/>
            <a:ext cx="914400" cy="91440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1. Office Start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p>
        </p:txBody>
      </p:sp>
      <p:sp>
        <p:nvSpPr>
          <p:cNvPr id="6" name="Rectangle 5"/>
          <p:cNvSpPr/>
          <p:nvPr/>
        </p:nvSpPr>
        <p:spPr>
          <a:xfrm>
            <a:off x="1792559" y="847357"/>
            <a:ext cx="1458097" cy="914401"/>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2. Warm up computer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Software booting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EMR booting</a:t>
            </a:r>
          </a:p>
        </p:txBody>
      </p:sp>
      <p:sp>
        <p:nvSpPr>
          <p:cNvPr id="7" name="Rectangle 6"/>
          <p:cNvSpPr/>
          <p:nvPr/>
        </p:nvSpPr>
        <p:spPr>
          <a:xfrm>
            <a:off x="3751862" y="847357"/>
            <a:ext cx="1046205" cy="914405"/>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3. Patient Arrive On time, right location</a:t>
            </a:r>
          </a:p>
        </p:txBody>
      </p:sp>
      <p:sp>
        <p:nvSpPr>
          <p:cNvPr id="8" name="Rectangle 7"/>
          <p:cNvSpPr/>
          <p:nvPr/>
        </p:nvSpPr>
        <p:spPr>
          <a:xfrm>
            <a:off x="5121794" y="847360"/>
            <a:ext cx="1090419" cy="914401"/>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4. Financial Pre-meeting</a:t>
            </a:r>
          </a:p>
        </p:txBody>
      </p:sp>
      <p:sp>
        <p:nvSpPr>
          <p:cNvPr id="10" name="Rectangle 9"/>
          <p:cNvSpPr/>
          <p:nvPr/>
        </p:nvSpPr>
        <p:spPr>
          <a:xfrm>
            <a:off x="6456094" y="847353"/>
            <a:ext cx="1090420" cy="914405"/>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5. Waiting Room receptionists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Clinical based forms given to patient</a:t>
            </a:r>
          </a:p>
        </p:txBody>
      </p:sp>
      <p:sp>
        <p:nvSpPr>
          <p:cNvPr id="11" name="Rectangle 10"/>
          <p:cNvSpPr/>
          <p:nvPr/>
        </p:nvSpPr>
        <p:spPr>
          <a:xfrm>
            <a:off x="7862710" y="847353"/>
            <a:ext cx="1416461" cy="914405"/>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6. Nursing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vs taken and documented</a:t>
            </a:r>
          </a:p>
        </p:txBody>
      </p:sp>
      <p:sp>
        <p:nvSpPr>
          <p:cNvPr id="12" name="Rectangle 11"/>
          <p:cNvSpPr/>
          <p:nvPr/>
        </p:nvSpPr>
        <p:spPr>
          <a:xfrm>
            <a:off x="9542975" y="847362"/>
            <a:ext cx="2257512" cy="91440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7. </a:t>
            </a: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EMR record review preparation</a:t>
            </a:r>
          </a:p>
        </p:txBody>
      </p:sp>
      <p:sp>
        <p:nvSpPr>
          <p:cNvPr id="13" name="Rectangle 12"/>
          <p:cNvSpPr/>
          <p:nvPr/>
        </p:nvSpPr>
        <p:spPr>
          <a:xfrm>
            <a:off x="353385" y="3865758"/>
            <a:ext cx="914400" cy="91440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8</a:t>
            </a: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 Patient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Interview/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Evaluation/ Procedures</a:t>
            </a:r>
          </a:p>
        </p:txBody>
      </p:sp>
      <p:sp>
        <p:nvSpPr>
          <p:cNvPr id="14" name="Rectangle 13"/>
          <p:cNvSpPr/>
          <p:nvPr/>
        </p:nvSpPr>
        <p:spPr>
          <a:xfrm>
            <a:off x="2064408" y="3865758"/>
            <a:ext cx="914400" cy="91440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9</a:t>
            </a: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 Writing Orders and Labs</a:t>
            </a:r>
          </a:p>
        </p:txBody>
      </p:sp>
      <p:sp>
        <p:nvSpPr>
          <p:cNvPr id="15" name="Rectangle 14"/>
          <p:cNvSpPr/>
          <p:nvPr/>
        </p:nvSpPr>
        <p:spPr>
          <a:xfrm>
            <a:off x="6096000" y="3865754"/>
            <a:ext cx="914400" cy="91440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10. Writing Notes and Diagnosis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Billing</a:t>
            </a:r>
          </a:p>
        </p:txBody>
      </p:sp>
      <p:cxnSp>
        <p:nvCxnSpPr>
          <p:cNvPr id="39" name="Straight Arrow Connector 38"/>
          <p:cNvCxnSpPr>
            <a:cxnSpLocks/>
            <a:stCxn id="5" idx="3"/>
            <a:endCxn id="6" idx="1"/>
          </p:cNvCxnSpPr>
          <p:nvPr/>
        </p:nvCxnSpPr>
        <p:spPr>
          <a:xfrm flipV="1">
            <a:off x="1267785" y="1304558"/>
            <a:ext cx="524774"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6" idx="3"/>
            <a:endCxn id="7" idx="1"/>
          </p:cNvCxnSpPr>
          <p:nvPr/>
        </p:nvCxnSpPr>
        <p:spPr>
          <a:xfrm>
            <a:off x="3250656" y="1304558"/>
            <a:ext cx="501206" cy="2"/>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7" idx="3"/>
            <a:endCxn id="8" idx="1"/>
          </p:cNvCxnSpPr>
          <p:nvPr/>
        </p:nvCxnSpPr>
        <p:spPr>
          <a:xfrm>
            <a:off x="4798067" y="1304560"/>
            <a:ext cx="323727"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8" idx="3"/>
            <a:endCxn id="10" idx="1"/>
          </p:cNvCxnSpPr>
          <p:nvPr/>
        </p:nvCxnSpPr>
        <p:spPr>
          <a:xfrm flipV="1">
            <a:off x="6212213" y="1304556"/>
            <a:ext cx="243881" cy="5"/>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stCxn id="10" idx="3"/>
            <a:endCxn id="11" idx="1"/>
          </p:cNvCxnSpPr>
          <p:nvPr/>
        </p:nvCxnSpPr>
        <p:spPr>
          <a:xfrm>
            <a:off x="7546514" y="1304556"/>
            <a:ext cx="316196"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11" idx="3"/>
            <a:endCxn id="12" idx="1"/>
          </p:cNvCxnSpPr>
          <p:nvPr/>
        </p:nvCxnSpPr>
        <p:spPr>
          <a:xfrm>
            <a:off x="9279171" y="1304556"/>
            <a:ext cx="263804" cy="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13" idx="3"/>
            <a:endCxn id="14" idx="1"/>
          </p:cNvCxnSpPr>
          <p:nvPr/>
        </p:nvCxnSpPr>
        <p:spPr>
          <a:xfrm>
            <a:off x="1267785" y="4322958"/>
            <a:ext cx="796623"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14" idx="3"/>
            <a:endCxn id="15" idx="1"/>
          </p:cNvCxnSpPr>
          <p:nvPr/>
        </p:nvCxnSpPr>
        <p:spPr>
          <a:xfrm flipV="1">
            <a:off x="2978808" y="4322954"/>
            <a:ext cx="3117192" cy="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EF7E3D13-4DD8-421E-93E2-F95E6466F34B}"/>
              </a:ext>
            </a:extLst>
          </p:cNvPr>
          <p:cNvCxnSpPr>
            <a:cxnSpLocks/>
            <a:stCxn id="12" idx="3"/>
            <a:endCxn id="13" idx="0"/>
          </p:cNvCxnSpPr>
          <p:nvPr/>
        </p:nvCxnSpPr>
        <p:spPr>
          <a:xfrm flipH="1">
            <a:off x="810585" y="1304562"/>
            <a:ext cx="10989902" cy="2561196"/>
          </a:xfrm>
          <a:prstGeom prst="bentConnector4">
            <a:avLst>
              <a:gd name="adj1" fmla="val -2080"/>
              <a:gd name="adj2" fmla="val 88365"/>
            </a:avLst>
          </a:prstGeom>
          <a:ln w="28575">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4526A7D-1D41-45C6-AEFA-460928B743A3}"/>
              </a:ext>
            </a:extLst>
          </p:cNvPr>
          <p:cNvSpPr txBox="1"/>
          <p:nvPr/>
        </p:nvSpPr>
        <p:spPr>
          <a:xfrm>
            <a:off x="383126" y="1928475"/>
            <a:ext cx="139814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Office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too warm, too cold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Window crack- draft,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Noise outside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p>
        </p:txBody>
      </p:sp>
      <p:sp>
        <p:nvSpPr>
          <p:cNvPr id="26" name="TextBox 25">
            <a:extLst>
              <a:ext uri="{FF2B5EF4-FFF2-40B4-BE49-F238E27FC236}">
                <a16:creationId xmlns:a16="http://schemas.microsoft.com/office/drawing/2014/main" id="{FEC86F04-86E2-4FF7-AEEF-4FFD457AF24F}"/>
              </a:ext>
            </a:extLst>
          </p:cNvPr>
          <p:cNvSpPr txBox="1"/>
          <p:nvPr/>
        </p:nvSpPr>
        <p:spPr>
          <a:xfrm>
            <a:off x="1704833" y="1780830"/>
            <a:ext cx="2120262"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New EMR security restrictions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longer warm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Password expired, think of new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New EMR software roll 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need to learn it to operate EMR.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Not working: time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phone with IT support.</a:t>
            </a:r>
          </a:p>
        </p:txBody>
      </p:sp>
      <p:sp>
        <p:nvSpPr>
          <p:cNvPr id="27" name="TextBox 26">
            <a:extLst>
              <a:ext uri="{FF2B5EF4-FFF2-40B4-BE49-F238E27FC236}">
                <a16:creationId xmlns:a16="http://schemas.microsoft.com/office/drawing/2014/main" id="{BDD21DF9-D1AC-4833-9D54-67A8E4C5C331}"/>
              </a:ext>
            </a:extLst>
          </p:cNvPr>
          <p:cNvSpPr txBox="1"/>
          <p:nvPr/>
        </p:nvSpPr>
        <p:spPr>
          <a:xfrm>
            <a:off x="3732239" y="1761758"/>
            <a:ext cx="1435008" cy="1338828"/>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Intro letter to patient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has wrong clinic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EMR software not link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correct  letter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correct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…….Delays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9E47E5B-4C4E-4063-B2B2-C9C0899F144A}"/>
              </a:ext>
            </a:extLst>
          </p:cNvPr>
          <p:cNvSpPr txBox="1"/>
          <p:nvPr/>
        </p:nvSpPr>
        <p:spPr>
          <a:xfrm>
            <a:off x="5067090" y="1778720"/>
            <a:ext cx="1244251" cy="1338828"/>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Patient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letter too much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information.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confused, not bring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correct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with them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financial counselor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……..Delays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p>
        </p:txBody>
      </p:sp>
      <p:sp>
        <p:nvSpPr>
          <p:cNvPr id="29" name="TextBox 28">
            <a:extLst>
              <a:ext uri="{FF2B5EF4-FFF2-40B4-BE49-F238E27FC236}">
                <a16:creationId xmlns:a16="http://schemas.microsoft.com/office/drawing/2014/main" id="{E764997A-3727-41F7-BA91-340F3842E420}"/>
              </a:ext>
            </a:extLst>
          </p:cNvPr>
          <p:cNvSpPr txBox="1"/>
          <p:nvPr/>
        </p:nvSpPr>
        <p:spPr>
          <a:xfrm>
            <a:off x="6296053" y="1790844"/>
            <a:ext cx="1622560" cy="1061829"/>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Substitute secretary,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familiar with customized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EMR screen interface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this location.</a:t>
            </a:r>
          </a:p>
          <a:p>
            <a:pPr marL="171450" lvl="0" indent="-171450">
              <a:buFont typeface="Arial" panose="020B0604020202020204" pitchFamily="34" charset="0"/>
              <a:buChar char="•"/>
              <a:defRPr/>
            </a:pPr>
            <a:r>
              <a:rPr lang="en-US" sz="900" b="1" dirty="0">
                <a:solidFill>
                  <a:srgbClr val="E7E6E6">
                    <a:lumMod val="25000"/>
                  </a:srgbClr>
                </a:solidFill>
              </a:rPr>
              <a:t>Pre-visit clinical rating</a:t>
            </a:r>
          </a:p>
          <a:p>
            <a:pPr lvl="0">
              <a:defRPr/>
            </a:pPr>
            <a:r>
              <a:rPr lang="en-US" sz="900" b="1" dirty="0">
                <a:solidFill>
                  <a:srgbClr val="E7E6E6">
                    <a:lumMod val="25000"/>
                  </a:srgbClr>
                </a:solidFill>
              </a:rPr>
              <a:t>        scales  were not given </a:t>
            </a:r>
          </a:p>
          <a:p>
            <a:pPr lvl="0">
              <a:defRPr/>
            </a:pPr>
            <a:r>
              <a:rPr lang="en-US" sz="900" b="1" dirty="0">
                <a:solidFill>
                  <a:srgbClr val="E7E6E6">
                    <a:lumMod val="25000"/>
                  </a:srgbClr>
                </a:solidFill>
              </a:rPr>
              <a:t>         to patient to fill out,</a:t>
            </a:r>
            <a:endPar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A0023C7-7D8C-4953-A4EF-C2F8363611EC}"/>
              </a:ext>
            </a:extLst>
          </p:cNvPr>
          <p:cNvSpPr txBox="1"/>
          <p:nvPr/>
        </p:nvSpPr>
        <p:spPr>
          <a:xfrm>
            <a:off x="7741765" y="1789976"/>
            <a:ext cx="1801210"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Different budget line clinics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co-located physically, 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has different EMR interface.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Substitute nurses not think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allowed to help on clinic.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Vital Signs  not obtained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before visit</a:t>
            </a:r>
          </a:p>
        </p:txBody>
      </p:sp>
      <p:sp>
        <p:nvSpPr>
          <p:cNvPr id="31" name="TextBox 30">
            <a:extLst>
              <a:ext uri="{FF2B5EF4-FFF2-40B4-BE49-F238E27FC236}">
                <a16:creationId xmlns:a16="http://schemas.microsoft.com/office/drawing/2014/main" id="{9277C006-4FE4-43D7-B3BE-DD5D6785E235}"/>
              </a:ext>
            </a:extLst>
          </p:cNvPr>
          <p:cNvSpPr txBox="1"/>
          <p:nvPr/>
        </p:nvSpPr>
        <p:spPr>
          <a:xfrm>
            <a:off x="9398868" y="1778720"/>
            <a:ext cx="2682145" cy="1061829"/>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Old records received  but scanned into EMR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by Health Information Management</a:t>
            </a:r>
            <a:r>
              <a:rPr kumimoji="0" lang="en-US" sz="900" b="1" i="0" u="none" strike="noStrike" kern="1200" cap="none" spc="0" normalizeH="0" noProof="0" dirty="0">
                <a:ln>
                  <a:noFill/>
                </a:ln>
                <a:solidFill>
                  <a:srgbClr val="E7E6E6">
                    <a:lumMod val="25000"/>
                  </a:srgbClr>
                </a:solidFill>
                <a:effectLst/>
                <a:uLnTx/>
                <a:uFillTx/>
                <a:latin typeface="Calibri" panose="020F0502020204030204"/>
                <a:ea typeface="+mn-ea"/>
                <a:cs typeface="+mn-cs"/>
              </a:rPr>
              <a:t>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under name coined by vendor and learned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HIM staff who use it regularly, but non-intuitive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to clinician. Clinician cannot find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Have to call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Management (HIM) to find info if time.</a:t>
            </a:r>
          </a:p>
        </p:txBody>
      </p:sp>
      <p:sp>
        <p:nvSpPr>
          <p:cNvPr id="48" name="TextBox 47">
            <a:extLst>
              <a:ext uri="{FF2B5EF4-FFF2-40B4-BE49-F238E27FC236}">
                <a16:creationId xmlns:a16="http://schemas.microsoft.com/office/drawing/2014/main" id="{A533392D-744A-44B7-BA1D-8D157EB11DB2}"/>
              </a:ext>
            </a:extLst>
          </p:cNvPr>
          <p:cNvSpPr txBox="1"/>
          <p:nvPr/>
        </p:nvSpPr>
        <p:spPr>
          <a:xfrm>
            <a:off x="267373" y="4824449"/>
            <a:ext cx="1791975" cy="190821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Meaningful Use (MU)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must be met regardless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reason for visit.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Smoking cessation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Send for old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Pain score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Multiple screening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Well meaning </a:t>
            </a:r>
            <a:r>
              <a:rPr lang="en-US" sz="1100" b="1" dirty="0">
                <a:solidFill>
                  <a:srgbClr val="00B0F0"/>
                </a:solidFill>
                <a:latin typeface="Calibri" panose="020F0502020204030204"/>
              </a:rPr>
              <a:t>but creates competing mental demands. Require m</a:t>
            </a: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ore mental effort to re- focus on why the patient is here. </a:t>
            </a:r>
          </a:p>
        </p:txBody>
      </p:sp>
      <p:sp>
        <p:nvSpPr>
          <p:cNvPr id="49" name="TextBox 48">
            <a:extLst>
              <a:ext uri="{FF2B5EF4-FFF2-40B4-BE49-F238E27FC236}">
                <a16:creationId xmlns:a16="http://schemas.microsoft.com/office/drawing/2014/main" id="{279BF022-5693-4493-B5E5-D94D57DCE966}"/>
              </a:ext>
            </a:extLst>
          </p:cNvPr>
          <p:cNvSpPr txBox="1"/>
          <p:nvPr/>
        </p:nvSpPr>
        <p:spPr>
          <a:xfrm>
            <a:off x="1893736" y="4778753"/>
            <a:ext cx="203532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Ordering a drug level: EMR  build requires exact drug spelling and singular name. No  drug synonyms allowed </a:t>
            </a: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Must hunt, trial and error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to find out exact word/spelling </a:t>
            </a:r>
            <a:r>
              <a:rPr kumimoji="0" lang="en-US" sz="900" b="0" i="0" u="none" strike="noStrike" kern="1200" cap="none" spc="0" normalizeH="0" noProof="0" dirty="0">
                <a:ln>
                  <a:noFill/>
                </a:ln>
                <a:solidFill>
                  <a:srgbClr val="E7E6E6">
                    <a:lumMod val="2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E7E6E6">
                    <a:lumMod val="25000"/>
                  </a:srgbClr>
                </a:solidFill>
                <a:latin typeface="Calibri" panose="020F0502020204030204"/>
              </a:rPr>
              <a:t>           </a:t>
            </a:r>
            <a:r>
              <a:rPr kumimoji="0" lang="en-US" sz="900" b="0" i="0" u="none" strike="noStrike" kern="1200" cap="none" spc="0" normalizeH="0" noProof="0" dirty="0">
                <a:ln>
                  <a:noFill/>
                </a:ln>
                <a:solidFill>
                  <a:srgbClr val="E7E6E6">
                    <a:lumMod val="25000"/>
                  </a:srgbClr>
                </a:solidFill>
                <a:effectLst/>
                <a:uLnTx/>
                <a:uFillTx/>
                <a:latin typeface="Calibri" panose="020F0502020204030204"/>
                <a:ea typeface="+mn-ea"/>
                <a:cs typeface="+mn-cs"/>
              </a:rPr>
              <a:t>“happy path” that</a:t>
            </a: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BC08DDC-E102-4554-9F8C-EC940CCAD7C4}"/>
              </a:ext>
            </a:extLst>
          </p:cNvPr>
          <p:cNvSpPr txBox="1"/>
          <p:nvPr/>
        </p:nvSpPr>
        <p:spPr>
          <a:xfrm>
            <a:off x="5974259" y="4850455"/>
            <a:ext cx="2338227"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Choose  correct  note template type based upon budget line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Template operation to get to next field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900" b="1"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not consistent</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More documentation  expected  by local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Compliance Office  for “abundance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caution” to meet requirement (Compliance Creep”).</a:t>
            </a:r>
          </a:p>
        </p:txBody>
      </p:sp>
      <p:sp>
        <p:nvSpPr>
          <p:cNvPr id="51" name="TextBox 50">
            <a:extLst>
              <a:ext uri="{FF2B5EF4-FFF2-40B4-BE49-F238E27FC236}">
                <a16:creationId xmlns:a16="http://schemas.microsoft.com/office/drawing/2014/main" id="{ABB3DAB0-590A-4B3D-A5D3-00DA18431B9C}"/>
              </a:ext>
            </a:extLst>
          </p:cNvPr>
          <p:cNvSpPr txBox="1"/>
          <p:nvPr/>
        </p:nvSpPr>
        <p:spPr>
          <a:xfrm>
            <a:off x="8190744" y="4842062"/>
            <a:ext cx="1813415" cy="16158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Voice recognition  software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not working. (If call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support I will be on phone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loosing time to do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Chose to type without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“Best Practice Alerts”,  ‘Hard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stops’  —demands 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answer before  can proceed.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Interrupts  clinician thought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while thinking of DDx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Treatment plan.</a:t>
            </a:r>
          </a:p>
        </p:txBody>
      </p:sp>
      <p:sp>
        <p:nvSpPr>
          <p:cNvPr id="52" name="TextBox 51">
            <a:extLst>
              <a:ext uri="{FF2B5EF4-FFF2-40B4-BE49-F238E27FC236}">
                <a16:creationId xmlns:a16="http://schemas.microsoft.com/office/drawing/2014/main" id="{C86FDD68-AE02-4719-B359-2168ED83E5F8}"/>
              </a:ext>
            </a:extLst>
          </p:cNvPr>
          <p:cNvSpPr txBox="1"/>
          <p:nvPr/>
        </p:nvSpPr>
        <p:spPr>
          <a:xfrm>
            <a:off x="9817216" y="4850455"/>
            <a:ext cx="2424062" cy="2046714"/>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Software </a:t>
            </a: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Autocorrect”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won’t stop putting in wrong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ICD-10 diagnosis has “hard stop”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demanding high specificity of dx- 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of administrative fear that may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E7E6E6">
                    <a:lumMod val="25000"/>
                  </a:srgbClr>
                </a:solidFill>
                <a:latin typeface="Calibri" panose="020F0502020204030204"/>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not be covered by insurance.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Interrupts clinician train of thought.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Don’t make a mistake!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Constant  mental overwork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          compensate for  poorly designed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 Chronic high stress at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F0"/>
                </a:solidFill>
                <a:effectLst/>
                <a:uLnTx/>
                <a:uFillTx/>
                <a:latin typeface="Calibri" panose="020F0502020204030204"/>
                <a:ea typeface="+mn-ea"/>
                <a:cs typeface="+mn-cs"/>
              </a:rPr>
              <a:t>       </a:t>
            </a:r>
            <a:endParaRPr kumimoji="0" lang="en-US" sz="9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A567A2B5-B897-414C-995B-B7F07B4D6AE3}"/>
              </a:ext>
            </a:extLst>
          </p:cNvPr>
          <p:cNvSpPr txBox="1"/>
          <p:nvPr/>
        </p:nvSpPr>
        <p:spPr>
          <a:xfrm>
            <a:off x="3875520" y="4766053"/>
            <a:ext cx="2117887" cy="1846659"/>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Ordering controlled substance</a:t>
            </a: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State  requires  checking a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base before allowed to prescribe</a:t>
            </a:r>
            <a:r>
              <a:rPr kumimoji="0" lang="en-US" sz="9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Password expired without warning.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While patient is with you, must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create  new password,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never used  within the last 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passwords,  with complex  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Do not make mistake!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          (despite competing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F0"/>
                </a:solidFill>
                <a:effectLst/>
                <a:uLnTx/>
                <a:uFillTx/>
                <a:latin typeface="Calibri" panose="020F0502020204030204"/>
                <a:ea typeface="+mn-ea"/>
                <a:cs typeface="+mn-cs"/>
              </a:rPr>
              <a:t>          mental demands).  </a:t>
            </a:r>
          </a:p>
        </p:txBody>
      </p:sp>
      <p:cxnSp>
        <p:nvCxnSpPr>
          <p:cNvPr id="37" name="Straight Connector 36">
            <a:extLst>
              <a:ext uri="{FF2B5EF4-FFF2-40B4-BE49-F238E27FC236}">
                <a16:creationId xmlns:a16="http://schemas.microsoft.com/office/drawing/2014/main" id="{F2DBD95F-8E40-400F-8862-E5D0FB2A6005}"/>
              </a:ext>
            </a:extLst>
          </p:cNvPr>
          <p:cNvCxnSpPr>
            <a:cxnSpLocks/>
          </p:cNvCxnSpPr>
          <p:nvPr/>
        </p:nvCxnSpPr>
        <p:spPr>
          <a:xfrm>
            <a:off x="3048300" y="4773673"/>
            <a:ext cx="30477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30E1E1-661B-4A9F-B690-E6244E0BCC98}"/>
              </a:ext>
            </a:extLst>
          </p:cNvPr>
          <p:cNvCxnSpPr>
            <a:cxnSpLocks/>
          </p:cNvCxnSpPr>
          <p:nvPr/>
        </p:nvCxnSpPr>
        <p:spPr>
          <a:xfrm flipV="1">
            <a:off x="7010400" y="4773673"/>
            <a:ext cx="4790087" cy="127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2E01D9FC-AF4F-4AC3-B440-DD09D52C90BA}"/>
              </a:ext>
            </a:extLst>
          </p:cNvPr>
          <p:cNvPicPr>
            <a:picLocks noChangeAspect="1"/>
          </p:cNvPicPr>
          <p:nvPr/>
        </p:nvPicPr>
        <p:blipFill rotWithShape="1">
          <a:blip r:embed="rId2"/>
          <a:srcRect t="26384"/>
          <a:stretch/>
        </p:blipFill>
        <p:spPr>
          <a:xfrm>
            <a:off x="5662358" y="6296506"/>
            <a:ext cx="1902436" cy="511361"/>
          </a:xfrm>
          <a:prstGeom prst="rect">
            <a:avLst/>
          </a:prstGeom>
          <a:ln w="28575">
            <a:noFill/>
            <a:prstDash val="solid"/>
          </a:ln>
        </p:spPr>
      </p:pic>
      <p:sp>
        <p:nvSpPr>
          <p:cNvPr id="2" name="TextBox 1"/>
          <p:cNvSpPr txBox="1"/>
          <p:nvPr/>
        </p:nvSpPr>
        <p:spPr>
          <a:xfrm rot="16200000">
            <a:off x="-439092" y="5435231"/>
            <a:ext cx="1222514" cy="307777"/>
          </a:xfrm>
          <a:prstGeom prst="rect">
            <a:avLst/>
          </a:prstGeom>
          <a:noFill/>
          <a:ln w="19050">
            <a:solidFill>
              <a:schemeClr val="bg1">
                <a:lumMod val="50000"/>
              </a:schemeClr>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Shadow Work</a:t>
            </a:r>
          </a:p>
        </p:txBody>
      </p:sp>
      <p:sp>
        <p:nvSpPr>
          <p:cNvPr id="56" name="TextBox 55"/>
          <p:cNvSpPr txBox="1"/>
          <p:nvPr/>
        </p:nvSpPr>
        <p:spPr>
          <a:xfrm rot="16200000">
            <a:off x="-411760" y="2301431"/>
            <a:ext cx="1222514" cy="307777"/>
          </a:xfrm>
          <a:prstGeom prst="rect">
            <a:avLst/>
          </a:prstGeom>
          <a:noFill/>
          <a:ln w="19050">
            <a:solidFill>
              <a:schemeClr val="bg1">
                <a:lumMod val="50000"/>
              </a:schemeClr>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Shadow Work</a:t>
            </a:r>
          </a:p>
        </p:txBody>
      </p:sp>
      <p:sp>
        <p:nvSpPr>
          <p:cNvPr id="3" name="TextBox 2"/>
          <p:cNvSpPr txBox="1"/>
          <p:nvPr/>
        </p:nvSpPr>
        <p:spPr>
          <a:xfrm rot="16200000">
            <a:off x="-521936" y="947080"/>
            <a:ext cx="13882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Prescribed Work</a:t>
            </a:r>
          </a:p>
        </p:txBody>
      </p:sp>
      <p:sp>
        <p:nvSpPr>
          <p:cNvPr id="57" name="TextBox 56"/>
          <p:cNvSpPr txBox="1"/>
          <p:nvPr/>
        </p:nvSpPr>
        <p:spPr>
          <a:xfrm rot="16200000">
            <a:off x="-540212" y="3947251"/>
            <a:ext cx="13882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Prescribed Work</a:t>
            </a:r>
          </a:p>
        </p:txBody>
      </p:sp>
      <p:sp>
        <p:nvSpPr>
          <p:cNvPr id="58" name="Slide Number Placeholder 5">
            <a:extLst>
              <a:ext uri="{FF2B5EF4-FFF2-40B4-BE49-F238E27FC236}">
                <a16:creationId xmlns:a16="http://schemas.microsoft.com/office/drawing/2014/main" id="{5299E6B0-A83A-418E-8245-92A7F4A7D8AE}"/>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9" name="Title 3"/>
          <p:cNvSpPr txBox="1">
            <a:spLocks/>
          </p:cNvSpPr>
          <p:nvPr/>
        </p:nvSpPr>
        <p:spPr>
          <a:xfrm>
            <a:off x="642478" y="48469"/>
            <a:ext cx="7220232" cy="63415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Light" panose="020F0302020204030204"/>
                <a:ea typeface="+mj-ea"/>
                <a:cs typeface="+mj-cs"/>
              </a:rPr>
              <a:t>Shadow Work</a:t>
            </a: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2400" b="1" i="0" u="sng" strike="noStrike" kern="1200" cap="none" spc="0" normalizeH="0" baseline="0" noProof="0" dirty="0">
                <a:ln>
                  <a:noFill/>
                </a:ln>
                <a:solidFill>
                  <a:prstClr val="black"/>
                </a:solidFill>
                <a:effectLst/>
                <a:uLnTx/>
                <a:uFillTx/>
                <a:latin typeface="Calibri Light" panose="020F0302020204030204"/>
                <a:ea typeface="+mj-ea"/>
                <a:cs typeface="+mj-cs"/>
              </a:rPr>
              <a:t>A Real Practice</a:t>
            </a: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 Just Not  All At Same Time. </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j-ea"/>
              <a:cs typeface="+mj-cs"/>
            </a:endParaRPr>
          </a:p>
        </p:txBody>
      </p:sp>
      <p:pic>
        <p:nvPicPr>
          <p:cNvPr id="4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6976"/>
          <a:stretch/>
        </p:blipFill>
        <p:spPr bwMode="auto">
          <a:xfrm>
            <a:off x="7704612" y="84213"/>
            <a:ext cx="1820597" cy="57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p:cNvPicPr>
            <a:picLocks noChangeAspect="1"/>
          </p:cNvPicPr>
          <p:nvPr/>
        </p:nvPicPr>
        <p:blipFill rotWithShape="1">
          <a:blip r:embed="rId4"/>
          <a:srcRect l="58841" t="16513" r="13502" b="72952"/>
          <a:stretch/>
        </p:blipFill>
        <p:spPr>
          <a:xfrm>
            <a:off x="9584503" y="178267"/>
            <a:ext cx="1844998" cy="457202"/>
          </a:xfrm>
          <a:prstGeom prst="rect">
            <a:avLst/>
          </a:prstGeom>
        </p:spPr>
      </p:pic>
      <p:pic>
        <p:nvPicPr>
          <p:cNvPr id="60" name="Picture 59"/>
          <p:cNvPicPr>
            <a:picLocks noChangeAspect="1"/>
          </p:cNvPicPr>
          <p:nvPr/>
        </p:nvPicPr>
        <p:blipFill rotWithShape="1">
          <a:blip r:embed="rId5"/>
          <a:srcRect l="61118" t="73526" r="11509" b="15338"/>
          <a:stretch/>
        </p:blipFill>
        <p:spPr>
          <a:xfrm>
            <a:off x="6705023" y="6362495"/>
            <a:ext cx="1582343" cy="418859"/>
          </a:xfrm>
          <a:prstGeom prst="rect">
            <a:avLst/>
          </a:prstGeom>
        </p:spPr>
      </p:pic>
      <p:sp>
        <p:nvSpPr>
          <p:cNvPr id="4" name="TextBox 3"/>
          <p:cNvSpPr txBox="1"/>
          <p:nvPr/>
        </p:nvSpPr>
        <p:spPr>
          <a:xfrm>
            <a:off x="7639396" y="3865754"/>
            <a:ext cx="4263684" cy="646331"/>
          </a:xfrm>
          <a:prstGeom prst="rect">
            <a:avLst/>
          </a:prstGeom>
          <a:noFill/>
        </p:spPr>
        <p:txBody>
          <a:bodyPr wrap="square" rtlCol="0">
            <a:spAutoFit/>
          </a:bodyPr>
          <a:lstStyle/>
          <a:p>
            <a:r>
              <a:rPr lang="en-US" b="1" dirty="0"/>
              <a:t>Shadow Work= unnecessary (Extraneous) Cognitive Load on clinician</a:t>
            </a:r>
          </a:p>
        </p:txBody>
      </p:sp>
    </p:spTree>
    <p:extLst>
      <p:ext uri="{BB962C8B-B14F-4D97-AF65-F5344CB8AC3E}">
        <p14:creationId xmlns:p14="http://schemas.microsoft.com/office/powerpoint/2010/main" val="1296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48" grpId="0"/>
      <p:bldP spid="49" grpId="0"/>
      <p:bldP spid="50" grpId="0"/>
      <p:bldP spid="51" grpId="0"/>
      <p:bldP spid="52" grpId="0"/>
      <p:bldP spid="53" grpId="0"/>
      <p:bldP spid="2" grpId="0" animBg="1"/>
      <p:bldP spid="56"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3" y="261456"/>
            <a:ext cx="9896900" cy="1143000"/>
          </a:xfrm>
        </p:spPr>
        <p:txBody>
          <a:bodyPr>
            <a:normAutofit fontScale="90000"/>
          </a:bodyPr>
          <a:lstStyle/>
          <a:p>
            <a:pPr algn="ctr"/>
            <a:r>
              <a:rPr lang="en-US" sz="3600" b="1" dirty="0"/>
              <a:t> </a:t>
            </a:r>
            <a:br>
              <a:rPr lang="en-US" sz="3600" b="1" dirty="0"/>
            </a:br>
            <a:r>
              <a:rPr lang="en-US" sz="3600" b="1" dirty="0"/>
              <a:t>Learning Curves, Clinical Functionality of Staff and System.</a:t>
            </a:r>
            <a:br>
              <a:rPr lang="en-US" sz="3600" b="1" dirty="0"/>
            </a:br>
            <a:r>
              <a:rPr lang="en-US" sz="3600" b="1" dirty="0"/>
              <a:t>New Initiative Roll Out  </a:t>
            </a:r>
            <a:br>
              <a:rPr lang="en-US" sz="3600" b="1" dirty="0"/>
            </a:br>
            <a:r>
              <a:rPr lang="en-US" sz="3600" b="1" dirty="0">
                <a:solidFill>
                  <a:schemeClr val="accent1"/>
                </a:solidFill>
              </a:rPr>
              <a:t>Importance of Timing and Centralized Authority</a:t>
            </a:r>
            <a:endParaRPr lang="en-US" sz="2700" b="1" dirty="0">
              <a:solidFill>
                <a:schemeClr val="accent1"/>
              </a:solidFill>
            </a:endParaRPr>
          </a:p>
        </p:txBody>
      </p:sp>
      <p:pic>
        <p:nvPicPr>
          <p:cNvPr id="32" name="Picture 31">
            <a:extLst>
              <a:ext uri="{FF2B5EF4-FFF2-40B4-BE49-F238E27FC236}">
                <a16:creationId xmlns:a16="http://schemas.microsoft.com/office/drawing/2014/main" id="{CCE01EBC-B941-D2CD-2CCA-D8473A65F536}"/>
              </a:ext>
            </a:extLst>
          </p:cNvPr>
          <p:cNvPicPr>
            <a:picLocks noChangeAspect="1"/>
          </p:cNvPicPr>
          <p:nvPr/>
        </p:nvPicPr>
        <p:blipFill>
          <a:blip r:embed="rId2"/>
          <a:stretch>
            <a:fillRect/>
          </a:stretch>
        </p:blipFill>
        <p:spPr>
          <a:xfrm>
            <a:off x="1720334" y="1871051"/>
            <a:ext cx="9013158" cy="2447754"/>
          </a:xfrm>
          <a:prstGeom prst="rect">
            <a:avLst/>
          </a:prstGeom>
        </p:spPr>
      </p:pic>
      <p:pic>
        <p:nvPicPr>
          <p:cNvPr id="33" name="Picture 32">
            <a:extLst>
              <a:ext uri="{FF2B5EF4-FFF2-40B4-BE49-F238E27FC236}">
                <a16:creationId xmlns:a16="http://schemas.microsoft.com/office/drawing/2014/main" id="{71835E5B-A6D6-A99F-387E-891830A96298}"/>
              </a:ext>
            </a:extLst>
          </p:cNvPr>
          <p:cNvPicPr>
            <a:picLocks noChangeAspect="1"/>
          </p:cNvPicPr>
          <p:nvPr/>
        </p:nvPicPr>
        <p:blipFill rotWithShape="1">
          <a:blip r:embed="rId3"/>
          <a:srcRect t="3695" b="2843"/>
          <a:stretch/>
        </p:blipFill>
        <p:spPr>
          <a:xfrm>
            <a:off x="1755121" y="4177570"/>
            <a:ext cx="8943584" cy="2083892"/>
          </a:xfrm>
          <a:prstGeom prst="rect">
            <a:avLst/>
          </a:prstGeom>
        </p:spPr>
      </p:pic>
    </p:spTree>
    <p:extLst>
      <p:ext uri="{BB962C8B-B14F-4D97-AF65-F5344CB8AC3E}">
        <p14:creationId xmlns:p14="http://schemas.microsoft.com/office/powerpoint/2010/main" val="8203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210" y="-335982"/>
            <a:ext cx="11649651" cy="1325563"/>
          </a:xfrm>
        </p:spPr>
        <p:txBody>
          <a:bodyPr>
            <a:normAutofit/>
          </a:bodyPr>
          <a:lstStyle/>
          <a:p>
            <a:r>
              <a:rPr lang="en-US" sz="2400" b="1" dirty="0"/>
              <a:t>                    Understanding Consequences Without Feedback Systems. </a:t>
            </a:r>
            <a:br>
              <a:rPr lang="en-US" sz="2400" b="1" dirty="0"/>
            </a:br>
            <a:r>
              <a:rPr lang="en-US" sz="2400" b="1" dirty="0"/>
              <a:t>		</a:t>
            </a:r>
            <a:r>
              <a:rPr lang="en-US" sz="1800" b="1" dirty="0"/>
              <a:t>Leaders Don’t Know What They Don’t Know. </a:t>
            </a:r>
          </a:p>
        </p:txBody>
      </p:sp>
      <p:sp>
        <p:nvSpPr>
          <p:cNvPr id="6" name="Content Placeholder 5"/>
          <p:cNvSpPr>
            <a:spLocks noGrp="1"/>
          </p:cNvSpPr>
          <p:nvPr>
            <p:ph idx="1"/>
          </p:nvPr>
        </p:nvSpPr>
        <p:spPr>
          <a:xfrm>
            <a:off x="165601" y="1058885"/>
            <a:ext cx="11875944" cy="6041739"/>
          </a:xfrm>
        </p:spPr>
        <p:txBody>
          <a:bodyPr>
            <a:normAutofit fontScale="70000" lnSpcReduction="20000"/>
          </a:bodyPr>
          <a:lstStyle/>
          <a:p>
            <a:pPr marL="0" indent="0">
              <a:buNone/>
            </a:pPr>
            <a:r>
              <a:rPr lang="en-US" b="1" dirty="0"/>
              <a:t>Leader Decision</a:t>
            </a:r>
            <a:r>
              <a:rPr lang="en-US" dirty="0"/>
              <a:t>:</a:t>
            </a:r>
          </a:p>
          <a:p>
            <a:pPr>
              <a:buFont typeface="Wingdings" panose="05000000000000000000" pitchFamily="2" charset="2"/>
              <a:buChar char="q"/>
            </a:pPr>
            <a:r>
              <a:rPr lang="en-US" sz="2600" dirty="0"/>
              <a:t> Best Practice Alert (BPA) to pop up on Inpatient EMR Screens -requiring documentation of reason patient still in the hospital </a:t>
            </a:r>
            <a:r>
              <a:rPr lang="en-US" sz="2600" b="1" dirty="0"/>
              <a:t>before</a:t>
            </a:r>
            <a:r>
              <a:rPr lang="en-US" sz="2600" dirty="0"/>
              <a:t> </a:t>
            </a:r>
            <a:r>
              <a:rPr lang="en-US" sz="2600" b="1" dirty="0"/>
              <a:t>EMR can be used for other functions- (</a:t>
            </a:r>
            <a:r>
              <a:rPr lang="en-US" sz="2600" dirty="0"/>
              <a:t>writing orders, or clinical notes). </a:t>
            </a:r>
          </a:p>
          <a:p>
            <a:pPr>
              <a:lnSpc>
                <a:spcPct val="120000"/>
              </a:lnSpc>
              <a:spcBef>
                <a:spcPts val="0"/>
              </a:spcBef>
            </a:pPr>
            <a:r>
              <a:rPr lang="en-US" sz="3300" b="1" dirty="0"/>
              <a:t>1</a:t>
            </a:r>
            <a:r>
              <a:rPr lang="en-US" sz="3300" b="1" baseline="30000" dirty="0"/>
              <a:t>st</a:t>
            </a:r>
            <a:r>
              <a:rPr lang="en-US" sz="3300" b="1" dirty="0"/>
              <a:t> Order consequences</a:t>
            </a:r>
            <a:r>
              <a:rPr lang="en-US" sz="3300" dirty="0"/>
              <a:t>: </a:t>
            </a:r>
            <a:r>
              <a:rPr lang="en-US" sz="2600" b="1" dirty="0"/>
              <a:t>Billing Department pleased</a:t>
            </a:r>
            <a:r>
              <a:rPr lang="en-US" sz="2600" dirty="0"/>
              <a:t>. </a:t>
            </a:r>
            <a:r>
              <a:rPr lang="en-US" sz="2600" b="1" dirty="0"/>
              <a:t>More claims getting paid</a:t>
            </a:r>
            <a:r>
              <a:rPr lang="en-US" sz="2600" dirty="0"/>
              <a:t>. </a:t>
            </a:r>
            <a:r>
              <a:rPr lang="en-US" sz="3400" b="1" dirty="0"/>
              <a:t>Seems like a success</a:t>
            </a:r>
          </a:p>
          <a:p>
            <a:pPr marL="0" indent="0">
              <a:lnSpc>
                <a:spcPct val="120000"/>
              </a:lnSpc>
              <a:spcBef>
                <a:spcPts val="0"/>
              </a:spcBef>
              <a:buNone/>
            </a:pPr>
            <a:r>
              <a:rPr lang="en-US" b="1" dirty="0"/>
              <a:t>-----------------------------------------------------------------------------------------------------------------------------------------------------</a:t>
            </a:r>
          </a:p>
          <a:p>
            <a:pPr>
              <a:lnSpc>
                <a:spcPct val="120000"/>
              </a:lnSpc>
              <a:spcBef>
                <a:spcPts val="0"/>
              </a:spcBef>
            </a:pPr>
            <a:r>
              <a:rPr lang="en-US" sz="3300" b="1" dirty="0"/>
              <a:t>2</a:t>
            </a:r>
            <a:r>
              <a:rPr lang="en-US" sz="3300" b="1" baseline="30000" dirty="0"/>
              <a:t>nd</a:t>
            </a:r>
            <a:r>
              <a:rPr lang="en-US" sz="3300" b="1" dirty="0"/>
              <a:t> Order Consequences:</a:t>
            </a:r>
          </a:p>
          <a:p>
            <a:pPr marL="457200" lvl="1" indent="0">
              <a:lnSpc>
                <a:spcPct val="120000"/>
              </a:lnSpc>
              <a:spcBef>
                <a:spcPts val="0"/>
              </a:spcBef>
              <a:buNone/>
            </a:pPr>
            <a:r>
              <a:rPr lang="en-US" sz="2900" b="1" dirty="0"/>
              <a:t> </a:t>
            </a:r>
            <a:r>
              <a:rPr lang="en-US" b="1" dirty="0"/>
              <a:t>Clinicians and Patients </a:t>
            </a:r>
            <a:r>
              <a:rPr lang="en-US" dirty="0"/>
              <a:t>—</a:t>
            </a:r>
          </a:p>
          <a:p>
            <a:pPr lvl="2">
              <a:lnSpc>
                <a:spcPct val="120000"/>
              </a:lnSpc>
              <a:spcBef>
                <a:spcPts val="0"/>
              </a:spcBef>
            </a:pPr>
            <a:r>
              <a:rPr lang="en-US" b="1" dirty="0"/>
              <a:t>Timing of BPA occurs during critical clinical thinking</a:t>
            </a:r>
            <a:r>
              <a:rPr lang="en-US" dirty="0"/>
              <a:t>. Forced shift to business/ insurance thought. </a:t>
            </a:r>
            <a:r>
              <a:rPr lang="en-US" i="1" u="sng" dirty="0"/>
              <a:t>Derailed clinical thought </a:t>
            </a:r>
            <a:r>
              <a:rPr lang="en-US" dirty="0"/>
              <a:t>on Differential Diagnosis (DDx), Treatment, needed tests to order. Memory information decay of the clinical information occurs with time.</a:t>
            </a:r>
          </a:p>
          <a:p>
            <a:pPr lvl="3"/>
            <a:r>
              <a:rPr lang="en-US" sz="2000" dirty="0"/>
              <a:t>Extra brain resources required to refocus, get back on track after interruption </a:t>
            </a:r>
          </a:p>
          <a:p>
            <a:pPr lvl="3">
              <a:lnSpc>
                <a:spcPct val="120000"/>
              </a:lnSpc>
              <a:spcBef>
                <a:spcPts val="0"/>
              </a:spcBef>
            </a:pPr>
            <a:r>
              <a:rPr lang="en-US" sz="2000" dirty="0"/>
              <a:t> </a:t>
            </a:r>
            <a:r>
              <a:rPr lang="en-US" sz="2000" i="1" dirty="0"/>
              <a:t>Some clinical ideas lost on DDx and treatment options</a:t>
            </a:r>
            <a:r>
              <a:rPr lang="en-US" sz="2000" dirty="0"/>
              <a:t>.</a:t>
            </a:r>
          </a:p>
          <a:p>
            <a:pPr lvl="3">
              <a:lnSpc>
                <a:spcPct val="120000"/>
              </a:lnSpc>
              <a:spcBef>
                <a:spcPts val="0"/>
              </a:spcBef>
            </a:pPr>
            <a:r>
              <a:rPr lang="en-US" sz="2000" dirty="0"/>
              <a:t>Emotion triggered by frustration and effort to reconcile cognitive dissonance- forced priority of insurance over clinical thinking.</a:t>
            </a:r>
          </a:p>
          <a:p>
            <a:pPr lvl="3">
              <a:lnSpc>
                <a:spcPct val="120000"/>
              </a:lnSpc>
              <a:spcBef>
                <a:spcPts val="0"/>
              </a:spcBef>
            </a:pPr>
            <a:r>
              <a:rPr lang="en-US" sz="2000" dirty="0"/>
              <a:t> Load shedding of information in plan.  </a:t>
            </a:r>
            <a:r>
              <a:rPr lang="en-US" sz="2000" i="1" dirty="0"/>
              <a:t>Forgot to call patient’s family, angering the family, Family feels “they don’t care” at that hospital.</a:t>
            </a:r>
          </a:p>
          <a:p>
            <a:pPr lvl="3">
              <a:lnSpc>
                <a:spcPct val="120000"/>
              </a:lnSpc>
              <a:spcBef>
                <a:spcPts val="0"/>
              </a:spcBef>
            </a:pPr>
            <a:r>
              <a:rPr lang="en-US" sz="2000" i="1" dirty="0"/>
              <a:t>Malpractice risk goes up if adverse event occurs</a:t>
            </a:r>
            <a:r>
              <a:rPr lang="en-US" sz="2000" dirty="0"/>
              <a:t>.</a:t>
            </a:r>
          </a:p>
          <a:p>
            <a:r>
              <a:rPr lang="en-US" sz="3300" b="1" dirty="0"/>
              <a:t>3</a:t>
            </a:r>
            <a:r>
              <a:rPr lang="en-US" sz="3300" b="1" baseline="30000" dirty="0"/>
              <a:t>rd</a:t>
            </a:r>
            <a:r>
              <a:rPr lang="en-US" sz="3300" b="1" dirty="0"/>
              <a:t> Order Consequences- </a:t>
            </a:r>
          </a:p>
          <a:p>
            <a:pPr lvl="1"/>
            <a:r>
              <a:rPr lang="en-US" b="1" dirty="0"/>
              <a:t>Patient </a:t>
            </a:r>
            <a:r>
              <a:rPr lang="en-US" dirty="0"/>
              <a:t>outcome not as good. Not as satisfied. </a:t>
            </a:r>
          </a:p>
          <a:p>
            <a:pPr lvl="1"/>
            <a:r>
              <a:rPr lang="en-US" b="1" dirty="0"/>
              <a:t>Clinician:</a:t>
            </a:r>
            <a:r>
              <a:rPr lang="en-US" dirty="0"/>
              <a:t> Extra Cognitive efforts drain brain resources, leads to reduced efficiency of documentation.</a:t>
            </a:r>
          </a:p>
          <a:p>
            <a:pPr lvl="2"/>
            <a:r>
              <a:rPr lang="en-US" sz="2400" dirty="0"/>
              <a:t> Salaried and not paid by the hour, clinician finishes documentation in evening. </a:t>
            </a:r>
          </a:p>
          <a:p>
            <a:pPr lvl="3"/>
            <a:r>
              <a:rPr lang="en-US" sz="2200" dirty="0"/>
              <a:t>Work Outside of Work (WOW) – work/ home conflict effect on relationship with spouse and children. </a:t>
            </a:r>
          </a:p>
          <a:p>
            <a:pPr lvl="3"/>
            <a:r>
              <a:rPr lang="en-US" sz="2200" dirty="0"/>
              <a:t> Chronic marital tension. Considering Separation or Divorce. </a:t>
            </a:r>
          </a:p>
        </p:txBody>
      </p:sp>
      <p:sp>
        <p:nvSpPr>
          <p:cNvPr id="3" name="TextBox 2"/>
          <p:cNvSpPr txBox="1"/>
          <p:nvPr/>
        </p:nvSpPr>
        <p:spPr>
          <a:xfrm>
            <a:off x="1958064" y="735719"/>
            <a:ext cx="10621818" cy="646331"/>
          </a:xfrm>
          <a:prstGeom prst="rect">
            <a:avLst/>
          </a:prstGeom>
          <a:noFill/>
        </p:spPr>
        <p:txBody>
          <a:bodyPr wrap="square" rtlCol="0">
            <a:spAutoFit/>
          </a:bodyPr>
          <a:lstStyle/>
          <a:p>
            <a:r>
              <a:rPr lang="en-US" b="1" dirty="0">
                <a:solidFill>
                  <a:schemeClr val="accent1">
                    <a:lumMod val="75000"/>
                  </a:schemeClr>
                </a:solidFill>
              </a:rPr>
              <a:t>Example</a:t>
            </a:r>
            <a:r>
              <a:rPr lang="en-US" b="1" u="sng" dirty="0">
                <a:solidFill>
                  <a:schemeClr val="accent1">
                    <a:lumMod val="75000"/>
                  </a:schemeClr>
                </a:solidFill>
              </a:rPr>
              <a:t>:</a:t>
            </a:r>
            <a:r>
              <a:rPr lang="en-US" b="1" dirty="0">
                <a:solidFill>
                  <a:schemeClr val="accent1">
                    <a:lumMod val="75000"/>
                  </a:schemeClr>
                </a:solidFill>
              </a:rPr>
              <a:t> Insurance Payer is denying claims for inpatients as by Day 2 they require documented reasons</a:t>
            </a:r>
          </a:p>
          <a:p>
            <a:r>
              <a:rPr lang="en-US" b="1" dirty="0">
                <a:solidFill>
                  <a:schemeClr val="accent1">
                    <a:lumMod val="75000"/>
                  </a:schemeClr>
                </a:solidFill>
              </a:rPr>
              <a:t>          for continued hospitalization.</a:t>
            </a:r>
          </a:p>
        </p:txBody>
      </p:sp>
    </p:spTree>
    <p:extLst>
      <p:ext uri="{BB962C8B-B14F-4D97-AF65-F5344CB8AC3E}">
        <p14:creationId xmlns:p14="http://schemas.microsoft.com/office/powerpoint/2010/main" val="29368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E5BFFE3-ADE3-4ACB-9907-272B1557BF40}"/>
              </a:ext>
            </a:extLst>
          </p:cNvPr>
          <p:cNvPicPr>
            <a:picLocks noChangeAspect="1"/>
          </p:cNvPicPr>
          <p:nvPr/>
        </p:nvPicPr>
        <p:blipFill>
          <a:blip r:embed="rId2"/>
          <a:stretch>
            <a:fillRect/>
          </a:stretch>
        </p:blipFill>
        <p:spPr>
          <a:xfrm>
            <a:off x="5788636" y="707076"/>
            <a:ext cx="5770714" cy="5568739"/>
          </a:xfrm>
          <a:prstGeom prst="rect">
            <a:avLst/>
          </a:prstGeom>
        </p:spPr>
      </p:pic>
      <p:sp>
        <p:nvSpPr>
          <p:cNvPr id="4" name="TextBox 3"/>
          <p:cNvSpPr txBox="1"/>
          <p:nvPr/>
        </p:nvSpPr>
        <p:spPr>
          <a:xfrm>
            <a:off x="155738" y="799830"/>
            <a:ext cx="5374068"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“Swiss Cheese” Layers (barriers)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need to be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strategic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well designed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Potential unintended negative consequences  	of “layers” (thwarted care) to be avoided</a:t>
            </a:r>
          </a:p>
        </p:txBody>
      </p:sp>
      <p:pic>
        <p:nvPicPr>
          <p:cNvPr id="6" name="Picture 5"/>
          <p:cNvPicPr>
            <a:picLocks noChangeAspect="1"/>
          </p:cNvPicPr>
          <p:nvPr/>
        </p:nvPicPr>
        <p:blipFill rotWithShape="1">
          <a:blip r:embed="rId3"/>
          <a:srcRect l="4528" t="4857" r="2342" b="4670"/>
          <a:stretch/>
        </p:blipFill>
        <p:spPr>
          <a:xfrm>
            <a:off x="400397" y="2123269"/>
            <a:ext cx="4870579" cy="4180114"/>
          </a:xfrm>
          <a:prstGeom prst="rect">
            <a:avLst/>
          </a:prstGeom>
        </p:spPr>
      </p:pic>
      <p:sp>
        <p:nvSpPr>
          <p:cNvPr id="5" name="Rectangle 4"/>
          <p:cNvSpPr/>
          <p:nvPr/>
        </p:nvSpPr>
        <p:spPr>
          <a:xfrm rot="21101222">
            <a:off x="427447" y="4576194"/>
            <a:ext cx="5124438" cy="14425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AF7B4305-A6B0-4BB4-979A-03F187312CBB}"/>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400397" y="-379633"/>
            <a:ext cx="11636622" cy="161498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Collaboration with Patient Safety and </a:t>
            </a:r>
            <a:r>
              <a:rPr lang="en-US" sz="2400" b="1" dirty="0">
                <a:solidFill>
                  <a:prstClr val="black"/>
                </a:solidFill>
                <a:latin typeface="Calibri Light" panose="020F0302020204030204"/>
              </a:rPr>
              <a:t>Quality Office.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Light" panose="020F0302020204030204"/>
                <a:ea typeface="+mn-ea"/>
                <a:cs typeface="+mn-cs"/>
              </a:rPr>
              <a:t>Traditional </a:t>
            </a:r>
            <a:r>
              <a:rPr kumimoji="0" lang="en-US" b="1" i="0" u="sng" strike="noStrike" kern="1200" cap="none" spc="0" normalizeH="0" baseline="0" noProof="0" dirty="0">
                <a:ln>
                  <a:noFill/>
                </a:ln>
                <a:solidFill>
                  <a:prstClr val="black"/>
                </a:solidFill>
                <a:effectLst/>
                <a:uLnTx/>
                <a:uFillTx/>
                <a:latin typeface="Calibri Light" panose="020F0302020204030204"/>
                <a:ea typeface="+mn-ea"/>
                <a:cs typeface="+mn-cs"/>
              </a:rPr>
              <a:t>“Swiss Cheese Model”</a:t>
            </a:r>
            <a:r>
              <a:rPr lang="en-US" b="1" u="sng" dirty="0">
                <a:solidFill>
                  <a:prstClr val="black"/>
                </a:solidFill>
                <a:latin typeface="Calibri Light" panose="020F0302020204030204"/>
              </a:rPr>
              <a:t> </a:t>
            </a:r>
            <a:r>
              <a:rPr lang="en-US" b="1" dirty="0">
                <a:solidFill>
                  <a:prstClr val="black"/>
                </a:solidFill>
                <a:latin typeface="Calibri Light" panose="020F0302020204030204"/>
              </a:rPr>
              <a:t>(series </a:t>
            </a:r>
            <a:r>
              <a:rPr kumimoji="0" lang="en-US" b="1" i="0" u="none" strike="noStrike" kern="1200" cap="none" spc="0" normalizeH="0" baseline="0" noProof="0" dirty="0">
                <a:ln>
                  <a:noFill/>
                </a:ln>
                <a:solidFill>
                  <a:prstClr val="black"/>
                </a:solidFill>
                <a:effectLst/>
                <a:uLnTx/>
                <a:uFillTx/>
                <a:latin typeface="Calibri Light" panose="020F0302020204030204"/>
                <a:ea typeface="+mn-ea"/>
                <a:cs typeface="+mn-cs"/>
              </a:rPr>
              <a:t>of protective barriers) in Whole Work System. </a:t>
            </a:r>
          </a:p>
        </p:txBody>
      </p:sp>
    </p:spTree>
    <p:extLst>
      <p:ext uri="{BB962C8B-B14F-4D97-AF65-F5344CB8AC3E}">
        <p14:creationId xmlns:p14="http://schemas.microsoft.com/office/powerpoint/2010/main" val="14905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591E9D-5AE4-458C-8B28-EDA6CB97E302}"/>
              </a:ext>
            </a:extLst>
          </p:cNvPr>
          <p:cNvSpPr/>
          <p:nvPr/>
        </p:nvSpPr>
        <p:spPr>
          <a:xfrm>
            <a:off x="0" y="834934"/>
            <a:ext cx="12192000" cy="60767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B41E7B2-B6F0-4A81-B330-8DAB24F3CBD8}"/>
              </a:ext>
            </a:extLst>
          </p:cNvPr>
          <p:cNvSpPr/>
          <p:nvPr/>
        </p:nvSpPr>
        <p:spPr>
          <a:xfrm>
            <a:off x="614445" y="1362239"/>
            <a:ext cx="10782239" cy="2259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1DB96A4-DC39-4534-8FBE-FF21A7C561AD}"/>
              </a:ext>
            </a:extLst>
          </p:cNvPr>
          <p:cNvSpPr/>
          <p:nvPr/>
        </p:nvSpPr>
        <p:spPr>
          <a:xfrm>
            <a:off x="614445" y="3528482"/>
            <a:ext cx="10782239" cy="2759873"/>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706F534-DA36-4E94-B300-4F5F8CF1B792}"/>
              </a:ext>
            </a:extLst>
          </p:cNvPr>
          <p:cNvSpPr/>
          <p:nvPr/>
        </p:nvSpPr>
        <p:spPr>
          <a:xfrm>
            <a:off x="5135675" y="4399537"/>
            <a:ext cx="1549102" cy="747067"/>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POOR CARE</a:t>
            </a:r>
          </a:p>
        </p:txBody>
      </p:sp>
      <p:sp>
        <p:nvSpPr>
          <p:cNvPr id="8" name="Rectangle: Rounded Corners 7">
            <a:extLst>
              <a:ext uri="{FF2B5EF4-FFF2-40B4-BE49-F238E27FC236}">
                <a16:creationId xmlns:a16="http://schemas.microsoft.com/office/drawing/2014/main" id="{8C1505CE-13CB-4316-9A14-0EE6ED14C000}"/>
              </a:ext>
            </a:extLst>
          </p:cNvPr>
          <p:cNvSpPr/>
          <p:nvPr/>
        </p:nvSpPr>
        <p:spPr>
          <a:xfrm>
            <a:off x="7278240" y="4399537"/>
            <a:ext cx="1549102" cy="747067"/>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AVERAGE CARE</a:t>
            </a:r>
          </a:p>
        </p:txBody>
      </p:sp>
      <p:sp>
        <p:nvSpPr>
          <p:cNvPr id="9" name="Rectangle: Rounded Corners 8">
            <a:extLst>
              <a:ext uri="{FF2B5EF4-FFF2-40B4-BE49-F238E27FC236}">
                <a16:creationId xmlns:a16="http://schemas.microsoft.com/office/drawing/2014/main" id="{ED5EA59C-E797-4150-876F-399ABFA240FA}"/>
              </a:ext>
            </a:extLst>
          </p:cNvPr>
          <p:cNvSpPr/>
          <p:nvPr/>
        </p:nvSpPr>
        <p:spPr>
          <a:xfrm>
            <a:off x="9420805" y="4399537"/>
            <a:ext cx="1549102" cy="747067"/>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EXCELLENT CARE</a:t>
            </a:r>
          </a:p>
        </p:txBody>
      </p:sp>
      <p:sp>
        <p:nvSpPr>
          <p:cNvPr id="16" name="TextBox 15">
            <a:extLst>
              <a:ext uri="{FF2B5EF4-FFF2-40B4-BE49-F238E27FC236}">
                <a16:creationId xmlns:a16="http://schemas.microsoft.com/office/drawing/2014/main" id="{9D8E8A6A-6066-48D9-8071-7E6C9B8375FE}"/>
              </a:ext>
            </a:extLst>
          </p:cNvPr>
          <p:cNvSpPr txBox="1"/>
          <p:nvPr/>
        </p:nvSpPr>
        <p:spPr>
          <a:xfrm>
            <a:off x="606089" y="1372293"/>
            <a:ext cx="15421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POTENTIAL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 QUALITY</a:t>
            </a:r>
          </a:p>
        </p:txBody>
      </p:sp>
      <p:sp>
        <p:nvSpPr>
          <p:cNvPr id="17" name="TextBox 16">
            <a:extLst>
              <a:ext uri="{FF2B5EF4-FFF2-40B4-BE49-F238E27FC236}">
                <a16:creationId xmlns:a16="http://schemas.microsoft.com/office/drawing/2014/main" id="{AACE961E-F0C8-4508-B9CF-D749F4BCAE53}"/>
              </a:ext>
            </a:extLst>
          </p:cNvPr>
          <p:cNvSpPr txBox="1"/>
          <p:nvPr/>
        </p:nvSpPr>
        <p:spPr>
          <a:xfrm>
            <a:off x="612044" y="3920325"/>
            <a:ext cx="15421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ACTUAL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 QUALITY</a:t>
            </a:r>
          </a:p>
        </p:txBody>
      </p:sp>
      <p:sp>
        <p:nvSpPr>
          <p:cNvPr id="63" name="Diamond 62">
            <a:extLst>
              <a:ext uri="{FF2B5EF4-FFF2-40B4-BE49-F238E27FC236}">
                <a16:creationId xmlns:a16="http://schemas.microsoft.com/office/drawing/2014/main" id="{9E7550EC-7D2B-4DD3-9B31-E4F7B2D5B800}"/>
              </a:ext>
            </a:extLst>
          </p:cNvPr>
          <p:cNvSpPr/>
          <p:nvPr/>
        </p:nvSpPr>
        <p:spPr>
          <a:xfrm>
            <a:off x="2091818" y="5128000"/>
            <a:ext cx="1774884" cy="1035034"/>
          </a:xfrm>
          <a:prstGeom prst="diamond">
            <a:avLst/>
          </a:prstGeom>
          <a:solidFill>
            <a:srgbClr val="FF0000">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INCIDENT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B1A14220-5234-4FE6-87B3-DAC389A0A8D2}"/>
              </a:ext>
            </a:extLst>
          </p:cNvPr>
          <p:cNvSpPr/>
          <p:nvPr/>
        </p:nvSpPr>
        <p:spPr>
          <a:xfrm>
            <a:off x="2417318" y="4578045"/>
            <a:ext cx="779057" cy="180729"/>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DEFENSE</a:t>
            </a:r>
          </a:p>
        </p:txBody>
      </p:sp>
      <p:cxnSp>
        <p:nvCxnSpPr>
          <p:cNvPr id="140" name="Connector: Elbow 139">
            <a:extLst>
              <a:ext uri="{FF2B5EF4-FFF2-40B4-BE49-F238E27FC236}">
                <a16:creationId xmlns:a16="http://schemas.microsoft.com/office/drawing/2014/main" id="{9950A32D-6AF4-4A10-86B6-B23D24B4AFF5}"/>
              </a:ext>
            </a:extLst>
          </p:cNvPr>
          <p:cNvCxnSpPr>
            <a:cxnSpLocks/>
          </p:cNvCxnSpPr>
          <p:nvPr/>
        </p:nvCxnSpPr>
        <p:spPr>
          <a:xfrm>
            <a:off x="3175613" y="4278087"/>
            <a:ext cx="2734613" cy="893009"/>
          </a:xfrm>
          <a:prstGeom prst="bentConnector4">
            <a:avLst>
              <a:gd name="adj1" fmla="val 58827"/>
              <a:gd name="adj2" fmla="val 139313"/>
            </a:avLst>
          </a:prstGeom>
          <a:ln w="28575">
            <a:solidFill>
              <a:srgbClr val="3B383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00C9F242-289B-4C6C-9B39-3040837D39AB}"/>
              </a:ext>
            </a:extLst>
          </p:cNvPr>
          <p:cNvCxnSpPr>
            <a:cxnSpLocks/>
          </p:cNvCxnSpPr>
          <p:nvPr/>
        </p:nvCxnSpPr>
        <p:spPr>
          <a:xfrm>
            <a:off x="3166534" y="4279178"/>
            <a:ext cx="4874682" cy="891918"/>
          </a:xfrm>
          <a:prstGeom prst="bentConnector4">
            <a:avLst>
              <a:gd name="adj1" fmla="val 29159"/>
              <a:gd name="adj2" fmla="val 161329"/>
            </a:avLst>
          </a:prstGeom>
          <a:ln w="28575">
            <a:solidFill>
              <a:srgbClr val="3B383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2" name="Parallelogram 191">
            <a:extLst>
              <a:ext uri="{FF2B5EF4-FFF2-40B4-BE49-F238E27FC236}">
                <a16:creationId xmlns:a16="http://schemas.microsoft.com/office/drawing/2014/main" id="{08045092-1B46-4AB7-BD62-F02D21A3DC17}"/>
              </a:ext>
            </a:extLst>
          </p:cNvPr>
          <p:cNvSpPr/>
          <p:nvPr/>
        </p:nvSpPr>
        <p:spPr>
          <a:xfrm>
            <a:off x="2885709" y="3873288"/>
            <a:ext cx="1616657" cy="425271"/>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GOOD CATCHES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NEAR MISSES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Arrow: Down 167">
            <a:extLst>
              <a:ext uri="{FF2B5EF4-FFF2-40B4-BE49-F238E27FC236}">
                <a16:creationId xmlns:a16="http://schemas.microsoft.com/office/drawing/2014/main" id="{08A1F265-2E65-450E-B54F-7C43B4DF0F0E}"/>
              </a:ext>
            </a:extLst>
          </p:cNvPr>
          <p:cNvSpPr/>
          <p:nvPr/>
        </p:nvSpPr>
        <p:spPr>
          <a:xfrm>
            <a:off x="6387381" y="2324612"/>
            <a:ext cx="139453" cy="2066089"/>
          </a:xfrm>
          <a:prstGeom prst="downArrow">
            <a:avLst>
              <a:gd name="adj1" fmla="val 27810"/>
              <a:gd name="adj2" fmla="val 6766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DD33126E-31BC-40E1-9192-1549C91FA79F}"/>
              </a:ext>
            </a:extLst>
          </p:cNvPr>
          <p:cNvSpPr/>
          <p:nvPr/>
        </p:nvSpPr>
        <p:spPr>
          <a:xfrm>
            <a:off x="1531761" y="4817888"/>
            <a:ext cx="743837" cy="161091"/>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BDBDD22E-873B-4352-AFF6-4CFD64B66C63}"/>
              </a:ext>
            </a:extLst>
          </p:cNvPr>
          <p:cNvSpPr/>
          <p:nvPr/>
        </p:nvSpPr>
        <p:spPr>
          <a:xfrm>
            <a:off x="2492589" y="4834264"/>
            <a:ext cx="851059" cy="192094"/>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BARRIERS</a:t>
            </a:r>
          </a:p>
        </p:txBody>
      </p:sp>
      <p:sp>
        <p:nvSpPr>
          <p:cNvPr id="176" name="Rectangle 175">
            <a:extLst>
              <a:ext uri="{FF2B5EF4-FFF2-40B4-BE49-F238E27FC236}">
                <a16:creationId xmlns:a16="http://schemas.microsoft.com/office/drawing/2014/main" id="{86A1773B-8BC0-4120-AEF3-FB9CEDC46DB4}"/>
              </a:ext>
            </a:extLst>
          </p:cNvPr>
          <p:cNvSpPr/>
          <p:nvPr/>
        </p:nvSpPr>
        <p:spPr>
          <a:xfrm>
            <a:off x="1790128" y="5084370"/>
            <a:ext cx="454411" cy="11741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1EAA44B6-4D2C-4528-8397-4DAEB7E54A88}"/>
              </a:ext>
            </a:extLst>
          </p:cNvPr>
          <p:cNvSpPr/>
          <p:nvPr/>
        </p:nvSpPr>
        <p:spPr>
          <a:xfrm>
            <a:off x="3260460" y="4666843"/>
            <a:ext cx="454496" cy="11426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Arrow: Down 195">
            <a:extLst>
              <a:ext uri="{FF2B5EF4-FFF2-40B4-BE49-F238E27FC236}">
                <a16:creationId xmlns:a16="http://schemas.microsoft.com/office/drawing/2014/main" id="{480FD98E-4F77-43D2-8F1C-DE684AC337B3}"/>
              </a:ext>
            </a:extLst>
          </p:cNvPr>
          <p:cNvSpPr/>
          <p:nvPr/>
        </p:nvSpPr>
        <p:spPr>
          <a:xfrm>
            <a:off x="8517179" y="2307694"/>
            <a:ext cx="164688" cy="2066089"/>
          </a:xfrm>
          <a:prstGeom prst="downArrow">
            <a:avLst>
              <a:gd name="adj1" fmla="val 27810"/>
              <a:gd name="adj2" fmla="val 6766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Arrow: Down 197">
            <a:extLst>
              <a:ext uri="{FF2B5EF4-FFF2-40B4-BE49-F238E27FC236}">
                <a16:creationId xmlns:a16="http://schemas.microsoft.com/office/drawing/2014/main" id="{0F9D81F8-A16D-4F7A-B50A-1B54DECA2FDF}"/>
              </a:ext>
            </a:extLst>
          </p:cNvPr>
          <p:cNvSpPr/>
          <p:nvPr/>
        </p:nvSpPr>
        <p:spPr>
          <a:xfrm>
            <a:off x="10687975" y="2315459"/>
            <a:ext cx="158018" cy="2066089"/>
          </a:xfrm>
          <a:prstGeom prst="downArrow">
            <a:avLst>
              <a:gd name="adj1" fmla="val 27810"/>
              <a:gd name="adj2" fmla="val 6766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1" name="Straight Arrow Connector 200">
            <a:extLst>
              <a:ext uri="{FF2B5EF4-FFF2-40B4-BE49-F238E27FC236}">
                <a16:creationId xmlns:a16="http://schemas.microsoft.com/office/drawing/2014/main" id="{52CA8E3C-6B76-40B0-ACBB-BBFCE7C4F4B9}"/>
              </a:ext>
            </a:extLst>
          </p:cNvPr>
          <p:cNvCxnSpPr>
            <a:cxnSpLocks/>
          </p:cNvCxnSpPr>
          <p:nvPr/>
        </p:nvCxnSpPr>
        <p:spPr>
          <a:xfrm flipH="1" flipV="1">
            <a:off x="8823530" y="2175850"/>
            <a:ext cx="542903" cy="58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a16="http://schemas.microsoft.com/office/drawing/2014/main" id="{06EC6F76-F23B-4C8B-B80A-9620783B4910}"/>
              </a:ext>
            </a:extLst>
          </p:cNvPr>
          <p:cNvSpPr/>
          <p:nvPr/>
        </p:nvSpPr>
        <p:spPr>
          <a:xfrm>
            <a:off x="3455494" y="4899272"/>
            <a:ext cx="477089" cy="171556"/>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Rectangle 203">
            <a:extLst>
              <a:ext uri="{FF2B5EF4-FFF2-40B4-BE49-F238E27FC236}">
                <a16:creationId xmlns:a16="http://schemas.microsoft.com/office/drawing/2014/main" id="{CC6B255D-A373-4D23-BCF3-10DCF48CF985}"/>
              </a:ext>
            </a:extLst>
          </p:cNvPr>
          <p:cNvSpPr/>
          <p:nvPr/>
        </p:nvSpPr>
        <p:spPr>
          <a:xfrm>
            <a:off x="1734828" y="4662301"/>
            <a:ext cx="428753" cy="88601"/>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 name="Rectangle 204">
            <a:extLst>
              <a:ext uri="{FF2B5EF4-FFF2-40B4-BE49-F238E27FC236}">
                <a16:creationId xmlns:a16="http://schemas.microsoft.com/office/drawing/2014/main" id="{81EE1CB6-4172-4902-BEA2-C4D234897B53}"/>
              </a:ext>
            </a:extLst>
          </p:cNvPr>
          <p:cNvSpPr/>
          <p:nvPr/>
        </p:nvSpPr>
        <p:spPr>
          <a:xfrm>
            <a:off x="3779041" y="4720862"/>
            <a:ext cx="347266" cy="13243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Arrow: Down 205">
            <a:extLst>
              <a:ext uri="{FF2B5EF4-FFF2-40B4-BE49-F238E27FC236}">
                <a16:creationId xmlns:a16="http://schemas.microsoft.com/office/drawing/2014/main" id="{90F8C4CB-C2D8-41E8-B9EE-CC0E06D3E15D}"/>
              </a:ext>
            </a:extLst>
          </p:cNvPr>
          <p:cNvSpPr/>
          <p:nvPr/>
        </p:nvSpPr>
        <p:spPr>
          <a:xfrm>
            <a:off x="2276896" y="2721184"/>
            <a:ext cx="151154" cy="2673957"/>
          </a:xfrm>
          <a:prstGeom prst="downArrow">
            <a:avLst>
              <a:gd name="adj1" fmla="val 27810"/>
              <a:gd name="adj2" fmla="val 676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2" name="Straight Arrow Connector 211">
            <a:extLst>
              <a:ext uri="{FF2B5EF4-FFF2-40B4-BE49-F238E27FC236}">
                <a16:creationId xmlns:a16="http://schemas.microsoft.com/office/drawing/2014/main" id="{B55A6990-0295-42B5-9F3E-E4B464A31D96}"/>
              </a:ext>
            </a:extLst>
          </p:cNvPr>
          <p:cNvCxnSpPr>
            <a:cxnSpLocks/>
          </p:cNvCxnSpPr>
          <p:nvPr/>
        </p:nvCxnSpPr>
        <p:spPr>
          <a:xfrm flipH="1" flipV="1">
            <a:off x="6671154" y="2181363"/>
            <a:ext cx="542903" cy="58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AB887D06-A519-46FD-A9BF-6770DB105B26}"/>
              </a:ext>
            </a:extLst>
          </p:cNvPr>
          <p:cNvCxnSpPr>
            <a:cxnSpLocks/>
          </p:cNvCxnSpPr>
          <p:nvPr/>
        </p:nvCxnSpPr>
        <p:spPr>
          <a:xfrm flipH="1">
            <a:off x="3455494" y="2168728"/>
            <a:ext cx="1614296" cy="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7" name="Arrow: Down 226">
            <a:extLst>
              <a:ext uri="{FF2B5EF4-FFF2-40B4-BE49-F238E27FC236}">
                <a16:creationId xmlns:a16="http://schemas.microsoft.com/office/drawing/2014/main" id="{80B080A6-EDF1-43DB-B677-2AD467A485E4}"/>
              </a:ext>
            </a:extLst>
          </p:cNvPr>
          <p:cNvSpPr/>
          <p:nvPr/>
        </p:nvSpPr>
        <p:spPr>
          <a:xfrm rot="13086958">
            <a:off x="2996123" y="4251059"/>
            <a:ext cx="164040" cy="302923"/>
          </a:xfrm>
          <a:prstGeom prst="downArrow">
            <a:avLst>
              <a:gd name="adj1" fmla="val 27810"/>
              <a:gd name="adj2" fmla="val 67668"/>
            </a:avLst>
          </a:prstGeom>
          <a:solidFill>
            <a:srgbClr val="92B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Parallelogram 240">
            <a:extLst>
              <a:ext uri="{FF2B5EF4-FFF2-40B4-BE49-F238E27FC236}">
                <a16:creationId xmlns:a16="http://schemas.microsoft.com/office/drawing/2014/main" id="{053D2D33-3D25-4621-A10B-99528EA4C1B8}"/>
              </a:ext>
            </a:extLst>
          </p:cNvPr>
          <p:cNvSpPr/>
          <p:nvPr/>
        </p:nvSpPr>
        <p:spPr>
          <a:xfrm>
            <a:off x="3557483" y="1697176"/>
            <a:ext cx="1549102" cy="5162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Cognitive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Deterioration (CD)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Arrow: Down 98">
            <a:extLst>
              <a:ext uri="{FF2B5EF4-FFF2-40B4-BE49-F238E27FC236}">
                <a16:creationId xmlns:a16="http://schemas.microsoft.com/office/drawing/2014/main" id="{A7401261-B624-4C55-B8D1-B5B4FA25F469}"/>
              </a:ext>
            </a:extLst>
          </p:cNvPr>
          <p:cNvSpPr/>
          <p:nvPr/>
        </p:nvSpPr>
        <p:spPr>
          <a:xfrm rot="8715347">
            <a:off x="5068119" y="2145542"/>
            <a:ext cx="153089" cy="1212827"/>
          </a:xfrm>
          <a:prstGeom prst="downArrow">
            <a:avLst>
              <a:gd name="adj1" fmla="val 27810"/>
              <a:gd name="adj2" fmla="val 67668"/>
            </a:avLst>
          </a:prstGeom>
          <a:solidFill>
            <a:schemeClr val="accent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C8453953-AA32-4656-AF7D-E2E44C7CC33A}"/>
              </a:ext>
            </a:extLst>
          </p:cNvPr>
          <p:cNvCxnSpPr>
            <a:cxnSpLocks/>
          </p:cNvCxnSpPr>
          <p:nvPr/>
        </p:nvCxnSpPr>
        <p:spPr>
          <a:xfrm flipH="1">
            <a:off x="5493442" y="2300911"/>
            <a:ext cx="1" cy="9519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92799301-7D82-4B2D-84DD-86B8F730CDAA}"/>
              </a:ext>
            </a:extLst>
          </p:cNvPr>
          <p:cNvSpPr/>
          <p:nvPr/>
        </p:nvSpPr>
        <p:spPr>
          <a:xfrm>
            <a:off x="5095068" y="1560771"/>
            <a:ext cx="1549102" cy="747067"/>
          </a:xfrm>
          <a:prstGeom prst="roundRect">
            <a:avLst/>
          </a:prstGeom>
          <a:solidFill>
            <a:schemeClr val="bg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POOR CARE</a:t>
            </a:r>
          </a:p>
        </p:txBody>
      </p:sp>
      <p:cxnSp>
        <p:nvCxnSpPr>
          <p:cNvPr id="132" name="Straight Connector 131">
            <a:extLst>
              <a:ext uri="{FF2B5EF4-FFF2-40B4-BE49-F238E27FC236}">
                <a16:creationId xmlns:a16="http://schemas.microsoft.com/office/drawing/2014/main" id="{50B38CD7-E953-4138-8626-B0BF396DDA6D}"/>
              </a:ext>
            </a:extLst>
          </p:cNvPr>
          <p:cNvCxnSpPr>
            <a:cxnSpLocks/>
          </p:cNvCxnSpPr>
          <p:nvPr/>
        </p:nvCxnSpPr>
        <p:spPr>
          <a:xfrm flipH="1">
            <a:off x="7652483" y="2300911"/>
            <a:ext cx="1" cy="9519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45A73B7-868E-48EF-BFDC-2A0BA7A986B1}"/>
              </a:ext>
            </a:extLst>
          </p:cNvPr>
          <p:cNvSpPr/>
          <p:nvPr/>
        </p:nvSpPr>
        <p:spPr>
          <a:xfrm>
            <a:off x="7237633" y="1560771"/>
            <a:ext cx="1549102" cy="747067"/>
          </a:xfrm>
          <a:prstGeom prst="roundRect">
            <a:avLst/>
          </a:prstGeom>
          <a:solidFill>
            <a:schemeClr val="bg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AVERAGE CARE</a:t>
            </a:r>
          </a:p>
        </p:txBody>
      </p:sp>
      <p:cxnSp>
        <p:nvCxnSpPr>
          <p:cNvPr id="133" name="Straight Connector 132">
            <a:extLst>
              <a:ext uri="{FF2B5EF4-FFF2-40B4-BE49-F238E27FC236}">
                <a16:creationId xmlns:a16="http://schemas.microsoft.com/office/drawing/2014/main" id="{F31FD169-691E-422C-AFA7-6103E353DC40}"/>
              </a:ext>
            </a:extLst>
          </p:cNvPr>
          <p:cNvCxnSpPr>
            <a:cxnSpLocks/>
          </p:cNvCxnSpPr>
          <p:nvPr/>
        </p:nvCxnSpPr>
        <p:spPr>
          <a:xfrm flipH="1">
            <a:off x="9836363" y="2307838"/>
            <a:ext cx="1" cy="9519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453832C-E096-487D-8A2C-D7813BF97B00}"/>
              </a:ext>
            </a:extLst>
          </p:cNvPr>
          <p:cNvSpPr/>
          <p:nvPr/>
        </p:nvSpPr>
        <p:spPr>
          <a:xfrm>
            <a:off x="9380198" y="1560771"/>
            <a:ext cx="1549102" cy="747067"/>
          </a:xfrm>
          <a:prstGeom prst="roundRect">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EXCELLENT CARE</a:t>
            </a:r>
          </a:p>
        </p:txBody>
      </p:sp>
      <p:cxnSp>
        <p:nvCxnSpPr>
          <p:cNvPr id="15" name="Straight Connector 14">
            <a:extLst>
              <a:ext uri="{FF2B5EF4-FFF2-40B4-BE49-F238E27FC236}">
                <a16:creationId xmlns:a16="http://schemas.microsoft.com/office/drawing/2014/main" id="{1DD9B55A-0061-4F1A-86B2-C511026CF265}"/>
              </a:ext>
            </a:extLst>
          </p:cNvPr>
          <p:cNvCxnSpPr/>
          <p:nvPr/>
        </p:nvCxnSpPr>
        <p:spPr>
          <a:xfrm>
            <a:off x="2976942" y="3107741"/>
            <a:ext cx="0" cy="14352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Diamond 17">
            <a:extLst>
              <a:ext uri="{FF2B5EF4-FFF2-40B4-BE49-F238E27FC236}">
                <a16:creationId xmlns:a16="http://schemas.microsoft.com/office/drawing/2014/main" id="{DFCF58BD-4E0D-4807-BDC8-668C93C7588F}"/>
              </a:ext>
            </a:extLst>
          </p:cNvPr>
          <p:cNvSpPr/>
          <p:nvPr/>
        </p:nvSpPr>
        <p:spPr>
          <a:xfrm>
            <a:off x="2074428" y="1883423"/>
            <a:ext cx="1800584" cy="1392179"/>
          </a:xfrm>
          <a:prstGeom prst="diamond">
            <a:avLst/>
          </a:prstGeom>
          <a:solidFill>
            <a:schemeClr val="bg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CARE DELIVERY ISSUES</a:t>
            </a:r>
          </a:p>
        </p:txBody>
      </p:sp>
      <p:sp>
        <p:nvSpPr>
          <p:cNvPr id="23" name="Rectangle 22">
            <a:extLst>
              <a:ext uri="{FF2B5EF4-FFF2-40B4-BE49-F238E27FC236}">
                <a16:creationId xmlns:a16="http://schemas.microsoft.com/office/drawing/2014/main" id="{1959F190-717E-4B95-87F5-3CD7D9E8C6D2}"/>
              </a:ext>
            </a:extLst>
          </p:cNvPr>
          <p:cNvSpPr/>
          <p:nvPr/>
        </p:nvSpPr>
        <p:spPr>
          <a:xfrm>
            <a:off x="4720365" y="3275228"/>
            <a:ext cx="1685762" cy="247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BARRIERS TO CARE</a:t>
            </a:r>
          </a:p>
        </p:txBody>
      </p:sp>
      <p:sp>
        <p:nvSpPr>
          <p:cNvPr id="102" name="TextBox 101">
            <a:extLst>
              <a:ext uri="{FF2B5EF4-FFF2-40B4-BE49-F238E27FC236}">
                <a16:creationId xmlns:a16="http://schemas.microsoft.com/office/drawing/2014/main" id="{1D4F8978-DA66-4F59-89C6-F313CA268FAE}"/>
              </a:ext>
            </a:extLst>
          </p:cNvPr>
          <p:cNvSpPr txBox="1"/>
          <p:nvPr/>
        </p:nvSpPr>
        <p:spPr>
          <a:xfrm>
            <a:off x="1865007" y="894205"/>
            <a:ext cx="84442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Systemic Influences: Administrative Policy, Regulatory Bodies, Hospital Infrastructure</a:t>
            </a:r>
          </a:p>
        </p:txBody>
      </p:sp>
      <p:sp>
        <p:nvSpPr>
          <p:cNvPr id="103" name="Parallelogram 102">
            <a:extLst>
              <a:ext uri="{FF2B5EF4-FFF2-40B4-BE49-F238E27FC236}">
                <a16:creationId xmlns:a16="http://schemas.microsoft.com/office/drawing/2014/main" id="{48668325-6FD3-40A1-B3F0-BB643B0399BB}"/>
              </a:ext>
            </a:extLst>
          </p:cNvPr>
          <p:cNvSpPr/>
          <p:nvPr/>
        </p:nvSpPr>
        <p:spPr>
          <a:xfrm rot="5400000">
            <a:off x="5764634" y="3289649"/>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Provision of Care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Parallelogram 103">
            <a:extLst>
              <a:ext uri="{FF2B5EF4-FFF2-40B4-BE49-F238E27FC236}">
                <a16:creationId xmlns:a16="http://schemas.microsoft.com/office/drawing/2014/main" id="{EE119E4D-D8B8-496E-A65D-7364EFFF7672}"/>
              </a:ext>
            </a:extLst>
          </p:cNvPr>
          <p:cNvSpPr/>
          <p:nvPr/>
        </p:nvSpPr>
        <p:spPr>
          <a:xfrm rot="5400000">
            <a:off x="7929584" y="3298120"/>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Provision of Care</a:t>
            </a:r>
          </a:p>
        </p:txBody>
      </p:sp>
      <p:sp>
        <p:nvSpPr>
          <p:cNvPr id="105" name="Parallelogram 104">
            <a:extLst>
              <a:ext uri="{FF2B5EF4-FFF2-40B4-BE49-F238E27FC236}">
                <a16:creationId xmlns:a16="http://schemas.microsoft.com/office/drawing/2014/main" id="{010F5314-394F-42C2-9588-645893B50983}"/>
              </a:ext>
            </a:extLst>
          </p:cNvPr>
          <p:cNvSpPr/>
          <p:nvPr/>
        </p:nvSpPr>
        <p:spPr>
          <a:xfrm rot="5400000">
            <a:off x="10081176" y="3271977"/>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Provision of Care</a:t>
            </a:r>
          </a:p>
        </p:txBody>
      </p:sp>
      <p:sp>
        <p:nvSpPr>
          <p:cNvPr id="106" name="Parallelogram 105">
            <a:extLst>
              <a:ext uri="{FF2B5EF4-FFF2-40B4-BE49-F238E27FC236}">
                <a16:creationId xmlns:a16="http://schemas.microsoft.com/office/drawing/2014/main" id="{1FDB9E2E-C04B-48A4-9166-AA8F697EFB7A}"/>
              </a:ext>
            </a:extLst>
          </p:cNvPr>
          <p:cNvSpPr/>
          <p:nvPr/>
        </p:nvSpPr>
        <p:spPr>
          <a:xfrm rot="3284539">
            <a:off x="4274803" y="2737955"/>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Thwarted Care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Arrow: Down 109">
            <a:extLst>
              <a:ext uri="{FF2B5EF4-FFF2-40B4-BE49-F238E27FC236}">
                <a16:creationId xmlns:a16="http://schemas.microsoft.com/office/drawing/2014/main" id="{876253D7-E595-41E4-BBCF-B73362B00588}"/>
              </a:ext>
            </a:extLst>
          </p:cNvPr>
          <p:cNvSpPr/>
          <p:nvPr/>
        </p:nvSpPr>
        <p:spPr>
          <a:xfrm rot="8715347">
            <a:off x="7228640" y="2133772"/>
            <a:ext cx="153089" cy="1212827"/>
          </a:xfrm>
          <a:prstGeom prst="downArrow">
            <a:avLst>
              <a:gd name="adj1" fmla="val 27810"/>
              <a:gd name="adj2" fmla="val 67668"/>
            </a:avLst>
          </a:prstGeom>
          <a:solidFill>
            <a:schemeClr val="accent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Parallelogram 110">
            <a:extLst>
              <a:ext uri="{FF2B5EF4-FFF2-40B4-BE49-F238E27FC236}">
                <a16:creationId xmlns:a16="http://schemas.microsoft.com/office/drawing/2014/main" id="{D540D48E-DD8C-42A4-B1C9-C77E4364E2DF}"/>
              </a:ext>
            </a:extLst>
          </p:cNvPr>
          <p:cNvSpPr/>
          <p:nvPr/>
        </p:nvSpPr>
        <p:spPr>
          <a:xfrm rot="3284539">
            <a:off x="6435324" y="2726185"/>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Thwarted Care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Arrow: Down 111">
            <a:extLst>
              <a:ext uri="{FF2B5EF4-FFF2-40B4-BE49-F238E27FC236}">
                <a16:creationId xmlns:a16="http://schemas.microsoft.com/office/drawing/2014/main" id="{CB85792B-C5D0-4D3A-A705-24ACCACD3E68}"/>
              </a:ext>
            </a:extLst>
          </p:cNvPr>
          <p:cNvSpPr/>
          <p:nvPr/>
        </p:nvSpPr>
        <p:spPr>
          <a:xfrm rot="8715347">
            <a:off x="9409830" y="2143385"/>
            <a:ext cx="153089" cy="1212827"/>
          </a:xfrm>
          <a:prstGeom prst="downArrow">
            <a:avLst>
              <a:gd name="adj1" fmla="val 27810"/>
              <a:gd name="adj2" fmla="val 67668"/>
            </a:avLst>
          </a:prstGeom>
          <a:solidFill>
            <a:schemeClr val="accent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arallelogram 113">
            <a:extLst>
              <a:ext uri="{FF2B5EF4-FFF2-40B4-BE49-F238E27FC236}">
                <a16:creationId xmlns:a16="http://schemas.microsoft.com/office/drawing/2014/main" id="{991F6DD3-609C-424D-84BD-3B808F75DA2D}"/>
              </a:ext>
            </a:extLst>
          </p:cNvPr>
          <p:cNvSpPr/>
          <p:nvPr/>
        </p:nvSpPr>
        <p:spPr>
          <a:xfrm rot="3284539">
            <a:off x="8616514" y="2735798"/>
            <a:ext cx="1616657" cy="196383"/>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Thwarted Care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Parallelogram 147">
            <a:extLst>
              <a:ext uri="{FF2B5EF4-FFF2-40B4-BE49-F238E27FC236}">
                <a16:creationId xmlns:a16="http://schemas.microsoft.com/office/drawing/2014/main" id="{77FA46F0-AD8F-47A6-93DC-22A57F7EC701}"/>
              </a:ext>
            </a:extLst>
          </p:cNvPr>
          <p:cNvSpPr/>
          <p:nvPr/>
        </p:nvSpPr>
        <p:spPr>
          <a:xfrm>
            <a:off x="6721334" y="1880860"/>
            <a:ext cx="478285" cy="225077"/>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Parallelogram 148">
            <a:extLst>
              <a:ext uri="{FF2B5EF4-FFF2-40B4-BE49-F238E27FC236}">
                <a16:creationId xmlns:a16="http://schemas.microsoft.com/office/drawing/2014/main" id="{4D0A68F2-4DA6-4E82-B522-A9401D7D975D}"/>
              </a:ext>
            </a:extLst>
          </p:cNvPr>
          <p:cNvSpPr/>
          <p:nvPr/>
        </p:nvSpPr>
        <p:spPr>
          <a:xfrm>
            <a:off x="8895030" y="1887796"/>
            <a:ext cx="478285" cy="225077"/>
          </a:xfrm>
          <a:prstGeom prst="parallelogram">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0DB3EC1-8B19-4DCD-B509-72F36D9CD4CE}"/>
              </a:ext>
            </a:extLst>
          </p:cNvPr>
          <p:cNvSpPr/>
          <p:nvPr/>
        </p:nvSpPr>
        <p:spPr>
          <a:xfrm>
            <a:off x="6859828" y="3276418"/>
            <a:ext cx="1685762" cy="247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BARRIERS TO CARE</a:t>
            </a:r>
          </a:p>
        </p:txBody>
      </p:sp>
      <p:sp>
        <p:nvSpPr>
          <p:cNvPr id="58" name="Rectangle 57">
            <a:extLst>
              <a:ext uri="{FF2B5EF4-FFF2-40B4-BE49-F238E27FC236}">
                <a16:creationId xmlns:a16="http://schemas.microsoft.com/office/drawing/2014/main" id="{FAAD0BB1-5C85-4010-86D6-73C6479A9414}"/>
              </a:ext>
            </a:extLst>
          </p:cNvPr>
          <p:cNvSpPr/>
          <p:nvPr/>
        </p:nvSpPr>
        <p:spPr>
          <a:xfrm>
            <a:off x="9021505" y="3279259"/>
            <a:ext cx="1685762" cy="247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BARRIERS TO CARE</a:t>
            </a:r>
          </a:p>
        </p:txBody>
      </p:sp>
      <p:cxnSp>
        <p:nvCxnSpPr>
          <p:cNvPr id="55" name="Connector: Elbow 54">
            <a:extLst>
              <a:ext uri="{FF2B5EF4-FFF2-40B4-BE49-F238E27FC236}">
                <a16:creationId xmlns:a16="http://schemas.microsoft.com/office/drawing/2014/main" id="{1FC2DE53-47ED-449A-88A9-4C16FB5EAEAB}"/>
              </a:ext>
            </a:extLst>
          </p:cNvPr>
          <p:cNvCxnSpPr>
            <a:cxnSpLocks/>
            <a:endCxn id="9" idx="2"/>
          </p:cNvCxnSpPr>
          <p:nvPr/>
        </p:nvCxnSpPr>
        <p:spPr>
          <a:xfrm>
            <a:off x="3174485" y="4279686"/>
            <a:ext cx="7020871" cy="866918"/>
          </a:xfrm>
          <a:prstGeom prst="bentConnector4">
            <a:avLst>
              <a:gd name="adj1" fmla="val 17417"/>
              <a:gd name="adj2" fmla="val 187821"/>
            </a:avLst>
          </a:prstGeom>
          <a:ln w="28575">
            <a:solidFill>
              <a:srgbClr val="3B383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D5184-3499-411F-B16B-E0E2DC07561E}"/>
              </a:ext>
            </a:extLst>
          </p:cNvPr>
          <p:cNvSpPr txBox="1"/>
          <p:nvPr/>
        </p:nvSpPr>
        <p:spPr>
          <a:xfrm>
            <a:off x="359392" y="101319"/>
            <a:ext cx="115227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Non-Strategic Defense </a:t>
            </a:r>
            <a:r>
              <a:rPr lang="en-US" sz="2400" b="1" dirty="0">
                <a:solidFill>
                  <a:prstClr val="black"/>
                </a:solidFill>
                <a:latin typeface="Calibri Light" panose="020F0302020204030204"/>
              </a:rPr>
              <a:t>B</a:t>
            </a:r>
            <a:r>
              <a:rPr kumimoji="0" lang="en-US"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arriers</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(Thwarted Care) Increases Cognitive Load and </a:t>
            </a:r>
            <a:r>
              <a:rPr lang="en-US" sz="2400" b="1" dirty="0">
                <a:solidFill>
                  <a:prstClr val="black"/>
                </a:solidFill>
                <a:latin typeface="Calibri Light" panose="020F0302020204030204"/>
              </a:rPr>
              <a:t>C</a:t>
            </a:r>
            <a:r>
              <a:rPr kumimoji="0" lang="en-US"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auses</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Incidents</a:t>
            </a:r>
          </a:p>
        </p:txBody>
      </p:sp>
      <p:sp>
        <p:nvSpPr>
          <p:cNvPr id="2" name="TextBox 1"/>
          <p:cNvSpPr txBox="1"/>
          <p:nvPr/>
        </p:nvSpPr>
        <p:spPr>
          <a:xfrm>
            <a:off x="5038441" y="6432683"/>
            <a:ext cx="60055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Privitera M, MacNamee K. Physician Leadership Journal May/June 2021 p 39-46</a:t>
            </a:r>
          </a:p>
        </p:txBody>
      </p:sp>
      <p:sp>
        <p:nvSpPr>
          <p:cNvPr id="59" name="Slide Number Placeholder 5">
            <a:extLst>
              <a:ext uri="{FF2B5EF4-FFF2-40B4-BE49-F238E27FC236}">
                <a16:creationId xmlns:a16="http://schemas.microsoft.com/office/drawing/2014/main" id="{1C5ACCD4-909B-4ADD-B19D-972A01B644AC}"/>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54DBCE-7880-4EF8-8D03-37B6FD5D12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Rectangle 18"/>
          <p:cNvSpPr/>
          <p:nvPr/>
        </p:nvSpPr>
        <p:spPr>
          <a:xfrm>
            <a:off x="614445" y="1362239"/>
            <a:ext cx="10782239" cy="4926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a:srcRect l="1522" t="1297" r="1862" b="2105"/>
          <a:stretch/>
        </p:blipFill>
        <p:spPr>
          <a:xfrm>
            <a:off x="8795659" y="1378451"/>
            <a:ext cx="2581179" cy="4906977"/>
          </a:xfrm>
          <a:prstGeom prst="rect">
            <a:avLst/>
          </a:prstGeom>
        </p:spPr>
      </p:pic>
      <p:pic>
        <p:nvPicPr>
          <p:cNvPr id="62" name="Picture 61"/>
          <p:cNvPicPr>
            <a:picLocks noChangeAspect="1"/>
          </p:cNvPicPr>
          <p:nvPr/>
        </p:nvPicPr>
        <p:blipFill rotWithShape="1">
          <a:blip r:embed="rId3"/>
          <a:srcRect t="1209" r="2391" b="1477"/>
          <a:stretch/>
        </p:blipFill>
        <p:spPr>
          <a:xfrm>
            <a:off x="6582879" y="1380669"/>
            <a:ext cx="2226886" cy="4904759"/>
          </a:xfrm>
          <a:prstGeom prst="rect">
            <a:avLst/>
          </a:prstGeom>
        </p:spPr>
      </p:pic>
      <p:pic>
        <p:nvPicPr>
          <p:cNvPr id="64" name="Picture 63"/>
          <p:cNvPicPr>
            <a:picLocks noChangeAspect="1"/>
          </p:cNvPicPr>
          <p:nvPr/>
        </p:nvPicPr>
        <p:blipFill rotWithShape="1">
          <a:blip r:embed="rId4"/>
          <a:srcRect t="2281" r="705" b="1834"/>
          <a:stretch/>
        </p:blipFill>
        <p:spPr>
          <a:xfrm>
            <a:off x="625102" y="1394830"/>
            <a:ext cx="5957777" cy="4914903"/>
          </a:xfrm>
          <a:prstGeom prst="rect">
            <a:avLst/>
          </a:prstGeom>
        </p:spPr>
      </p:pic>
      <p:sp>
        <p:nvSpPr>
          <p:cNvPr id="11" name="Right Arrow 10"/>
          <p:cNvSpPr/>
          <p:nvPr/>
        </p:nvSpPr>
        <p:spPr>
          <a:xfrm>
            <a:off x="84799" y="4615638"/>
            <a:ext cx="844431" cy="498573"/>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Strategic </a:t>
            </a:r>
          </a:p>
        </p:txBody>
      </p:sp>
      <p:sp>
        <p:nvSpPr>
          <p:cNvPr id="14" name="Left Arrow 13"/>
          <p:cNvSpPr/>
          <p:nvPr/>
        </p:nvSpPr>
        <p:spPr>
          <a:xfrm>
            <a:off x="11105236" y="3182311"/>
            <a:ext cx="1074050" cy="455957"/>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Non- strategic</a:t>
            </a:r>
          </a:p>
        </p:txBody>
      </p:sp>
    </p:spTree>
    <p:extLst>
      <p:ext uri="{BB962C8B-B14F-4D97-AF65-F5344CB8AC3E}">
        <p14:creationId xmlns:p14="http://schemas.microsoft.com/office/powerpoint/2010/main" val="30557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024F-31B5-A1C3-64B4-4CC456B5B66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341659D-D48A-B0BF-FDC0-300C91109A69}"/>
              </a:ext>
            </a:extLst>
          </p:cNvPr>
          <p:cNvSpPr txBox="1"/>
          <p:nvPr/>
        </p:nvSpPr>
        <p:spPr>
          <a:xfrm>
            <a:off x="3165645" y="5670325"/>
            <a:ext cx="649537" cy="369332"/>
          </a:xfrm>
          <a:prstGeom prst="rect">
            <a:avLst/>
          </a:prstGeom>
          <a:noFill/>
        </p:spPr>
        <p:txBody>
          <a:bodyPr wrap="none" rtlCol="0">
            <a:spAutoFit/>
          </a:bodyPr>
          <a:lstStyle/>
          <a:p>
            <a:r>
              <a:rPr lang="en-US" dirty="0">
                <a:solidFill>
                  <a:prstClr val="black"/>
                </a:solidFill>
              </a:rPr>
              <a:t>Time</a:t>
            </a:r>
          </a:p>
        </p:txBody>
      </p:sp>
      <p:sp>
        <p:nvSpPr>
          <p:cNvPr id="2" name="Title 1">
            <a:extLst>
              <a:ext uri="{FF2B5EF4-FFF2-40B4-BE49-F238E27FC236}">
                <a16:creationId xmlns:a16="http://schemas.microsoft.com/office/drawing/2014/main" id="{033221C8-8289-C863-3BE7-5AC5527F4527}"/>
              </a:ext>
            </a:extLst>
          </p:cNvPr>
          <p:cNvSpPr>
            <a:spLocks noGrp="1"/>
          </p:cNvSpPr>
          <p:nvPr>
            <p:ph type="title"/>
          </p:nvPr>
        </p:nvSpPr>
        <p:spPr>
          <a:xfrm>
            <a:off x="0" y="-135008"/>
            <a:ext cx="11353800" cy="1325563"/>
          </a:xfrm>
        </p:spPr>
        <p:txBody>
          <a:bodyPr>
            <a:normAutofit fontScale="90000"/>
          </a:bodyPr>
          <a:lstStyle/>
          <a:p>
            <a:pPr algn="ctr"/>
            <a:br>
              <a:rPr lang="en-US" sz="4000" b="1" dirty="0"/>
            </a:br>
            <a:r>
              <a:rPr lang="en-US" sz="4000" b="1" dirty="0"/>
              <a:t>Learning Curves, Clinical Functionality with New Initiatives  </a:t>
            </a:r>
            <a:r>
              <a:rPr lang="en-US" sz="4000" b="1" dirty="0">
                <a:solidFill>
                  <a:srgbClr val="FF0000"/>
                </a:solidFill>
              </a:rPr>
              <a:t> </a:t>
            </a:r>
            <a:r>
              <a:rPr lang="en-US" sz="4000" b="1" dirty="0">
                <a:solidFill>
                  <a:schemeClr val="accent1"/>
                </a:solidFill>
              </a:rPr>
              <a:t>Importance of Intuitive Design </a:t>
            </a:r>
            <a:br>
              <a:rPr lang="en-US" sz="4000" b="1" dirty="0">
                <a:solidFill>
                  <a:schemeClr val="accent1"/>
                </a:solidFill>
              </a:rPr>
            </a:br>
            <a:r>
              <a:rPr lang="en-US" sz="4000" b="1" dirty="0"/>
              <a:t>       </a:t>
            </a:r>
            <a:endParaRPr lang="en-US" sz="2700" dirty="0"/>
          </a:p>
        </p:txBody>
      </p:sp>
      <p:sp>
        <p:nvSpPr>
          <p:cNvPr id="8" name="Freeform 2">
            <a:extLst>
              <a:ext uri="{FF2B5EF4-FFF2-40B4-BE49-F238E27FC236}">
                <a16:creationId xmlns:a16="http://schemas.microsoft.com/office/drawing/2014/main" id="{9026EEB0-1056-BB1C-316C-F8A5BCCBE687}"/>
              </a:ext>
            </a:extLst>
          </p:cNvPr>
          <p:cNvSpPr/>
          <p:nvPr/>
        </p:nvSpPr>
        <p:spPr>
          <a:xfrm>
            <a:off x="2480190" y="3644164"/>
            <a:ext cx="816684" cy="281884"/>
          </a:xfrm>
          <a:custGeom>
            <a:avLst/>
            <a:gdLst>
              <a:gd name="connsiteX0" fmla="*/ 0 w 2998182"/>
              <a:gd name="connsiteY0" fmla="*/ 4888 h 699236"/>
              <a:gd name="connsiteX1" fmla="*/ 279400 w 2998182"/>
              <a:gd name="connsiteY1" fmla="*/ 4888 h 699236"/>
              <a:gd name="connsiteX2" fmla="*/ 347133 w 2998182"/>
              <a:gd name="connsiteY2" fmla="*/ 55688 h 699236"/>
              <a:gd name="connsiteX3" fmla="*/ 482600 w 2998182"/>
              <a:gd name="connsiteY3" fmla="*/ 258888 h 699236"/>
              <a:gd name="connsiteX4" fmla="*/ 601133 w 2998182"/>
              <a:gd name="connsiteY4" fmla="*/ 462088 h 699236"/>
              <a:gd name="connsiteX5" fmla="*/ 643466 w 2998182"/>
              <a:gd name="connsiteY5" fmla="*/ 546754 h 699236"/>
              <a:gd name="connsiteX6" fmla="*/ 745066 w 2998182"/>
              <a:gd name="connsiteY6" fmla="*/ 639888 h 699236"/>
              <a:gd name="connsiteX7" fmla="*/ 914400 w 2998182"/>
              <a:gd name="connsiteY7" fmla="*/ 673754 h 699236"/>
              <a:gd name="connsiteX8" fmla="*/ 1016000 w 2998182"/>
              <a:gd name="connsiteY8" fmla="*/ 699154 h 699236"/>
              <a:gd name="connsiteX9" fmla="*/ 1066800 w 2998182"/>
              <a:gd name="connsiteY9" fmla="*/ 665288 h 699236"/>
              <a:gd name="connsiteX10" fmla="*/ 1244600 w 2998182"/>
              <a:gd name="connsiteY10" fmla="*/ 563688 h 699236"/>
              <a:gd name="connsiteX11" fmla="*/ 1363133 w 2998182"/>
              <a:gd name="connsiteY11" fmla="*/ 377421 h 699236"/>
              <a:gd name="connsiteX12" fmla="*/ 1481666 w 2998182"/>
              <a:gd name="connsiteY12" fmla="*/ 275821 h 699236"/>
              <a:gd name="connsiteX13" fmla="*/ 1549400 w 2998182"/>
              <a:gd name="connsiteY13" fmla="*/ 165754 h 699236"/>
              <a:gd name="connsiteX14" fmla="*/ 1735666 w 2998182"/>
              <a:gd name="connsiteY14" fmla="*/ 55688 h 699236"/>
              <a:gd name="connsiteX15" fmla="*/ 1854200 w 2998182"/>
              <a:gd name="connsiteY15" fmla="*/ 55688 h 699236"/>
              <a:gd name="connsiteX16" fmla="*/ 2116666 w 2998182"/>
              <a:gd name="connsiteY16" fmla="*/ 47221 h 699236"/>
              <a:gd name="connsiteX17" fmla="*/ 2455333 w 2998182"/>
              <a:gd name="connsiteY17" fmla="*/ 55688 h 699236"/>
              <a:gd name="connsiteX18" fmla="*/ 2912533 w 2998182"/>
              <a:gd name="connsiteY18" fmla="*/ 38754 h 699236"/>
              <a:gd name="connsiteX19" fmla="*/ 2997200 w 2998182"/>
              <a:gd name="connsiteY19" fmla="*/ 38754 h 6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98182" h="699236">
                <a:moveTo>
                  <a:pt x="0" y="4888"/>
                </a:moveTo>
                <a:cubicBezTo>
                  <a:pt x="110772" y="654"/>
                  <a:pt x="221545" y="-3579"/>
                  <a:pt x="279400" y="4888"/>
                </a:cubicBezTo>
                <a:cubicBezTo>
                  <a:pt x="337255" y="13355"/>
                  <a:pt x="313266" y="13355"/>
                  <a:pt x="347133" y="55688"/>
                </a:cubicBezTo>
                <a:cubicBezTo>
                  <a:pt x="381000" y="98021"/>
                  <a:pt x="440267" y="191155"/>
                  <a:pt x="482600" y="258888"/>
                </a:cubicBezTo>
                <a:cubicBezTo>
                  <a:pt x="524933" y="326621"/>
                  <a:pt x="574322" y="414110"/>
                  <a:pt x="601133" y="462088"/>
                </a:cubicBezTo>
                <a:cubicBezTo>
                  <a:pt x="627944" y="510066"/>
                  <a:pt x="619477" y="517121"/>
                  <a:pt x="643466" y="546754"/>
                </a:cubicBezTo>
                <a:cubicBezTo>
                  <a:pt x="667455" y="576387"/>
                  <a:pt x="699910" y="618721"/>
                  <a:pt x="745066" y="639888"/>
                </a:cubicBezTo>
                <a:cubicBezTo>
                  <a:pt x="790222" y="661055"/>
                  <a:pt x="869244" y="663876"/>
                  <a:pt x="914400" y="673754"/>
                </a:cubicBezTo>
                <a:cubicBezTo>
                  <a:pt x="959556" y="683632"/>
                  <a:pt x="990600" y="700565"/>
                  <a:pt x="1016000" y="699154"/>
                </a:cubicBezTo>
                <a:cubicBezTo>
                  <a:pt x="1041400" y="697743"/>
                  <a:pt x="1028700" y="687866"/>
                  <a:pt x="1066800" y="665288"/>
                </a:cubicBezTo>
                <a:cubicBezTo>
                  <a:pt x="1104900" y="642710"/>
                  <a:pt x="1195211" y="611666"/>
                  <a:pt x="1244600" y="563688"/>
                </a:cubicBezTo>
                <a:cubicBezTo>
                  <a:pt x="1293989" y="515710"/>
                  <a:pt x="1323622" y="425399"/>
                  <a:pt x="1363133" y="377421"/>
                </a:cubicBezTo>
                <a:cubicBezTo>
                  <a:pt x="1402644" y="329443"/>
                  <a:pt x="1450622" y="311099"/>
                  <a:pt x="1481666" y="275821"/>
                </a:cubicBezTo>
                <a:cubicBezTo>
                  <a:pt x="1512710" y="240543"/>
                  <a:pt x="1507067" y="202443"/>
                  <a:pt x="1549400" y="165754"/>
                </a:cubicBezTo>
                <a:cubicBezTo>
                  <a:pt x="1591733" y="129065"/>
                  <a:pt x="1684866" y="74032"/>
                  <a:pt x="1735666" y="55688"/>
                </a:cubicBezTo>
                <a:cubicBezTo>
                  <a:pt x="1786466" y="37344"/>
                  <a:pt x="1790700" y="57099"/>
                  <a:pt x="1854200" y="55688"/>
                </a:cubicBezTo>
                <a:cubicBezTo>
                  <a:pt x="1917700" y="54277"/>
                  <a:pt x="2016477" y="47221"/>
                  <a:pt x="2116666" y="47221"/>
                </a:cubicBezTo>
                <a:cubicBezTo>
                  <a:pt x="2216855" y="47221"/>
                  <a:pt x="2322689" y="57099"/>
                  <a:pt x="2455333" y="55688"/>
                </a:cubicBezTo>
                <a:cubicBezTo>
                  <a:pt x="2587977" y="54277"/>
                  <a:pt x="2822222" y="41576"/>
                  <a:pt x="2912533" y="38754"/>
                </a:cubicBezTo>
                <a:cubicBezTo>
                  <a:pt x="3002844" y="35932"/>
                  <a:pt x="3000022" y="37343"/>
                  <a:pt x="2997200" y="3875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a:extLst>
              <a:ext uri="{FF2B5EF4-FFF2-40B4-BE49-F238E27FC236}">
                <a16:creationId xmlns:a16="http://schemas.microsoft.com/office/drawing/2014/main" id="{4EF7473E-D20B-4767-D44D-A44F7C7F26A1}"/>
              </a:ext>
            </a:extLst>
          </p:cNvPr>
          <p:cNvCxnSpPr/>
          <p:nvPr/>
        </p:nvCxnSpPr>
        <p:spPr>
          <a:xfrm>
            <a:off x="2141534" y="3747236"/>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B7B829-F060-4D5D-0A3F-0E6CE8CE1A57}"/>
              </a:ext>
            </a:extLst>
          </p:cNvPr>
          <p:cNvSpPr txBox="1"/>
          <p:nvPr/>
        </p:nvSpPr>
        <p:spPr>
          <a:xfrm rot="16200000">
            <a:off x="1219473" y="4442856"/>
            <a:ext cx="1402948" cy="369332"/>
          </a:xfrm>
          <a:prstGeom prst="rect">
            <a:avLst/>
          </a:prstGeom>
          <a:noFill/>
        </p:spPr>
        <p:txBody>
          <a:bodyPr wrap="none" rtlCol="0">
            <a:spAutoFit/>
          </a:bodyPr>
          <a:lstStyle/>
          <a:p>
            <a:r>
              <a:rPr lang="en-US" dirty="0">
                <a:solidFill>
                  <a:prstClr val="black"/>
                </a:solidFill>
              </a:rPr>
              <a:t>Functionality</a:t>
            </a:r>
          </a:p>
        </p:txBody>
      </p:sp>
      <p:sp>
        <p:nvSpPr>
          <p:cNvPr id="15" name="TextBox 14">
            <a:extLst>
              <a:ext uri="{FF2B5EF4-FFF2-40B4-BE49-F238E27FC236}">
                <a16:creationId xmlns:a16="http://schemas.microsoft.com/office/drawing/2014/main" id="{AE4FA13A-E39F-D5A9-5D18-A5109C761EB2}"/>
              </a:ext>
            </a:extLst>
          </p:cNvPr>
          <p:cNvSpPr txBox="1"/>
          <p:nvPr/>
        </p:nvSpPr>
        <p:spPr>
          <a:xfrm>
            <a:off x="2047698" y="1559669"/>
            <a:ext cx="3229292" cy="1938992"/>
          </a:xfrm>
          <a:prstGeom prst="rect">
            <a:avLst/>
          </a:prstGeom>
          <a:noFill/>
        </p:spPr>
        <p:txBody>
          <a:bodyPr wrap="square" rtlCol="0">
            <a:spAutoFit/>
          </a:bodyPr>
          <a:lstStyle/>
          <a:p>
            <a:r>
              <a:rPr lang="en-US" sz="2400" b="1" dirty="0">
                <a:solidFill>
                  <a:srgbClr val="00B0F0"/>
                </a:solidFill>
              </a:rPr>
              <a:t>Intuitive design.</a:t>
            </a:r>
          </a:p>
          <a:p>
            <a:r>
              <a:rPr lang="en-US" sz="1600" dirty="0">
                <a:solidFill>
                  <a:srgbClr val="00B0F0"/>
                </a:solidFill>
              </a:rPr>
              <a:t>Based on known processes.</a:t>
            </a:r>
          </a:p>
          <a:p>
            <a:r>
              <a:rPr lang="en-US" sz="1600" dirty="0">
                <a:solidFill>
                  <a:srgbClr val="00B0F0"/>
                </a:solidFill>
              </a:rPr>
              <a:t>Little to no training required.</a:t>
            </a:r>
          </a:p>
          <a:p>
            <a:r>
              <a:rPr lang="en-US" sz="1600" dirty="0">
                <a:solidFill>
                  <a:srgbClr val="00B0F0"/>
                </a:solidFill>
              </a:rPr>
              <a:t>Easily inserted into usual workflows. </a:t>
            </a:r>
          </a:p>
          <a:p>
            <a:r>
              <a:rPr lang="en-US" sz="1600" dirty="0">
                <a:solidFill>
                  <a:srgbClr val="00B0F0"/>
                </a:solidFill>
              </a:rPr>
              <a:t>Low adaptation.</a:t>
            </a:r>
          </a:p>
          <a:p>
            <a:r>
              <a:rPr lang="en-US" sz="1600" dirty="0">
                <a:solidFill>
                  <a:srgbClr val="00B0F0"/>
                </a:solidFill>
              </a:rPr>
              <a:t>Lower cost to organization </a:t>
            </a:r>
          </a:p>
          <a:p>
            <a:r>
              <a:rPr lang="en-US" sz="1600" dirty="0">
                <a:solidFill>
                  <a:srgbClr val="00B0F0"/>
                </a:solidFill>
              </a:rPr>
              <a:t>Lower risk of overwhelm and error.</a:t>
            </a:r>
          </a:p>
        </p:txBody>
      </p:sp>
      <p:sp>
        <p:nvSpPr>
          <p:cNvPr id="16" name="TextBox 15">
            <a:extLst>
              <a:ext uri="{FF2B5EF4-FFF2-40B4-BE49-F238E27FC236}">
                <a16:creationId xmlns:a16="http://schemas.microsoft.com/office/drawing/2014/main" id="{B1DEAE4E-8796-0FEA-6BE8-0F613C13BDEB}"/>
              </a:ext>
            </a:extLst>
          </p:cNvPr>
          <p:cNvSpPr txBox="1"/>
          <p:nvPr/>
        </p:nvSpPr>
        <p:spPr>
          <a:xfrm>
            <a:off x="301965" y="3213836"/>
            <a:ext cx="1628864" cy="646331"/>
          </a:xfrm>
          <a:prstGeom prst="rect">
            <a:avLst/>
          </a:prstGeom>
          <a:noFill/>
        </p:spPr>
        <p:txBody>
          <a:bodyPr wrap="square" rtlCol="0">
            <a:spAutoFit/>
          </a:bodyPr>
          <a:lstStyle/>
          <a:p>
            <a:r>
              <a:rPr lang="en-US" dirty="0"/>
              <a:t>Functionality</a:t>
            </a:r>
          </a:p>
          <a:p>
            <a:r>
              <a:rPr lang="en-US" dirty="0"/>
              <a:t>“Expert”</a:t>
            </a:r>
          </a:p>
        </p:txBody>
      </p:sp>
      <p:cxnSp>
        <p:nvCxnSpPr>
          <p:cNvPr id="18" name="Straight Arrow Connector 17">
            <a:extLst>
              <a:ext uri="{FF2B5EF4-FFF2-40B4-BE49-F238E27FC236}">
                <a16:creationId xmlns:a16="http://schemas.microsoft.com/office/drawing/2014/main" id="{9CEAE6BF-C9F9-9716-0BFC-586A7291A681}"/>
              </a:ext>
            </a:extLst>
          </p:cNvPr>
          <p:cNvCxnSpPr>
            <a:cxnSpLocks/>
          </p:cNvCxnSpPr>
          <p:nvPr/>
        </p:nvCxnSpPr>
        <p:spPr>
          <a:xfrm>
            <a:off x="1331599" y="3644164"/>
            <a:ext cx="701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26E8CF-BEE1-0EB1-C7DC-8F28173C22A3}"/>
              </a:ext>
            </a:extLst>
          </p:cNvPr>
          <p:cNvSpPr txBox="1"/>
          <p:nvPr/>
        </p:nvSpPr>
        <p:spPr>
          <a:xfrm>
            <a:off x="2278018" y="4060222"/>
            <a:ext cx="2635551" cy="369332"/>
          </a:xfrm>
          <a:prstGeom prst="rect">
            <a:avLst/>
          </a:prstGeom>
          <a:noFill/>
        </p:spPr>
        <p:txBody>
          <a:bodyPr wrap="square" rtlCol="0">
            <a:spAutoFit/>
          </a:bodyPr>
          <a:lstStyle/>
          <a:p>
            <a:r>
              <a:rPr lang="en-US" dirty="0">
                <a:solidFill>
                  <a:srgbClr val="00B0F0"/>
                </a:solidFill>
              </a:rPr>
              <a:t>Minimal dysfunction</a:t>
            </a:r>
          </a:p>
        </p:txBody>
      </p:sp>
      <p:cxnSp>
        <p:nvCxnSpPr>
          <p:cNvPr id="24" name="Straight Arrow Connector 23">
            <a:extLst>
              <a:ext uri="{FF2B5EF4-FFF2-40B4-BE49-F238E27FC236}">
                <a16:creationId xmlns:a16="http://schemas.microsoft.com/office/drawing/2014/main" id="{D80724E5-30F8-A7F5-3112-7521DEA246F8}"/>
              </a:ext>
            </a:extLst>
          </p:cNvPr>
          <p:cNvCxnSpPr>
            <a:cxnSpLocks/>
          </p:cNvCxnSpPr>
          <p:nvPr/>
        </p:nvCxnSpPr>
        <p:spPr>
          <a:xfrm>
            <a:off x="1331599" y="3644164"/>
            <a:ext cx="696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096F11A-C0F4-2B1C-CA6A-06CB6D126D0D}"/>
              </a:ext>
            </a:extLst>
          </p:cNvPr>
          <p:cNvCxnSpPr>
            <a:cxnSpLocks/>
          </p:cNvCxnSpPr>
          <p:nvPr/>
        </p:nvCxnSpPr>
        <p:spPr>
          <a:xfrm flipV="1">
            <a:off x="3011418" y="3655389"/>
            <a:ext cx="0" cy="259434"/>
          </a:xfrm>
          <a:prstGeom prst="straightConnector1">
            <a:avLst/>
          </a:prstGeom>
          <a:ln w="19050">
            <a:solidFill>
              <a:srgbClr val="81DE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4D7AB4-A1EB-7257-0525-EF9F66BD96EB}"/>
              </a:ext>
            </a:extLst>
          </p:cNvPr>
          <p:cNvSpPr txBox="1"/>
          <p:nvPr/>
        </p:nvSpPr>
        <p:spPr>
          <a:xfrm>
            <a:off x="5447482" y="1618166"/>
            <a:ext cx="4300525" cy="1692771"/>
          </a:xfrm>
          <a:prstGeom prst="rect">
            <a:avLst/>
          </a:prstGeom>
          <a:noFill/>
        </p:spPr>
        <p:txBody>
          <a:bodyPr wrap="square" rtlCol="0">
            <a:spAutoFit/>
          </a:bodyPr>
          <a:lstStyle/>
          <a:p>
            <a:r>
              <a:rPr lang="en-US" sz="2400" b="1" dirty="0"/>
              <a:t>Non-intuitive design</a:t>
            </a:r>
            <a:r>
              <a:rPr lang="en-US" sz="1400" dirty="0"/>
              <a:t>. </a:t>
            </a:r>
          </a:p>
          <a:p>
            <a:r>
              <a:rPr lang="en-US" sz="1400" dirty="0"/>
              <a:t> </a:t>
            </a:r>
            <a:r>
              <a:rPr lang="en-US" sz="1600" dirty="0"/>
              <a:t>Requires significant training.</a:t>
            </a:r>
          </a:p>
          <a:p>
            <a:r>
              <a:rPr lang="en-US" sz="1600" dirty="0"/>
              <a:t> Not harmonize with current usual workflows</a:t>
            </a:r>
          </a:p>
          <a:p>
            <a:r>
              <a:rPr lang="en-US" sz="1600" dirty="0"/>
              <a:t> High adaptation.</a:t>
            </a:r>
          </a:p>
          <a:p>
            <a:r>
              <a:rPr lang="en-US" sz="1600" dirty="0"/>
              <a:t>Higher costs to organization</a:t>
            </a:r>
          </a:p>
          <a:p>
            <a:r>
              <a:rPr lang="en-US" sz="1600" dirty="0"/>
              <a:t>Higher risk of overwhelm and error.</a:t>
            </a:r>
          </a:p>
        </p:txBody>
      </p:sp>
      <p:cxnSp>
        <p:nvCxnSpPr>
          <p:cNvPr id="6" name="Straight Connector 5">
            <a:extLst>
              <a:ext uri="{FF2B5EF4-FFF2-40B4-BE49-F238E27FC236}">
                <a16:creationId xmlns:a16="http://schemas.microsoft.com/office/drawing/2014/main" id="{B4921E0C-D7ED-6394-07D8-C3B73CC2DC12}"/>
              </a:ext>
            </a:extLst>
          </p:cNvPr>
          <p:cNvCxnSpPr>
            <a:cxnSpLocks/>
          </p:cNvCxnSpPr>
          <p:nvPr/>
        </p:nvCxnSpPr>
        <p:spPr>
          <a:xfrm>
            <a:off x="2734811" y="3951394"/>
            <a:ext cx="637151" cy="1"/>
          </a:xfrm>
          <a:prstGeom prst="line">
            <a:avLst/>
          </a:prstGeom>
          <a:ln w="28575">
            <a:solidFill>
              <a:srgbClr val="81DEFF"/>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A36359-3042-7D8F-53A7-6D2B098B0DFA}"/>
              </a:ext>
            </a:extLst>
          </p:cNvPr>
          <p:cNvSpPr txBox="1"/>
          <p:nvPr/>
        </p:nvSpPr>
        <p:spPr>
          <a:xfrm>
            <a:off x="3071523" y="3628173"/>
            <a:ext cx="1842046" cy="307777"/>
          </a:xfrm>
          <a:prstGeom prst="rect">
            <a:avLst/>
          </a:prstGeom>
          <a:noFill/>
        </p:spPr>
        <p:txBody>
          <a:bodyPr wrap="square" rtlCol="0">
            <a:spAutoFit/>
          </a:bodyPr>
          <a:lstStyle/>
          <a:p>
            <a:r>
              <a:rPr lang="en-US" sz="1400" dirty="0">
                <a:solidFill>
                  <a:srgbClr val="00B0F0"/>
                </a:solidFill>
              </a:rPr>
              <a:t>Learning required</a:t>
            </a:r>
          </a:p>
        </p:txBody>
      </p:sp>
      <p:sp>
        <p:nvSpPr>
          <p:cNvPr id="26" name="Freeform: Shape 25">
            <a:extLst>
              <a:ext uri="{FF2B5EF4-FFF2-40B4-BE49-F238E27FC236}">
                <a16:creationId xmlns:a16="http://schemas.microsoft.com/office/drawing/2014/main" id="{BD77994A-A004-F4E7-2AE6-8B8E61A26088}"/>
              </a:ext>
            </a:extLst>
          </p:cNvPr>
          <p:cNvSpPr/>
          <p:nvPr/>
        </p:nvSpPr>
        <p:spPr>
          <a:xfrm>
            <a:off x="2256638" y="3649210"/>
            <a:ext cx="223551" cy="45719"/>
          </a:xfrm>
          <a:custGeom>
            <a:avLst/>
            <a:gdLst>
              <a:gd name="connsiteX0" fmla="*/ 0 w 209724"/>
              <a:gd name="connsiteY0" fmla="*/ 0 h 0"/>
              <a:gd name="connsiteX1" fmla="*/ 209724 w 209724"/>
              <a:gd name="connsiteY1" fmla="*/ 0 h 0"/>
            </a:gdLst>
            <a:ahLst/>
            <a:cxnLst>
              <a:cxn ang="0">
                <a:pos x="connsiteX0" y="connsiteY0"/>
              </a:cxn>
              <a:cxn ang="0">
                <a:pos x="connsiteX1" y="connsiteY1"/>
              </a:cxn>
            </a:cxnLst>
            <a:rect l="l" t="t" r="r" b="b"/>
            <a:pathLst>
              <a:path w="209724">
                <a:moveTo>
                  <a:pt x="0" y="0"/>
                </a:moveTo>
                <a:lnTo>
                  <a:pt x="209724" y="0"/>
                </a:lnTo>
              </a:path>
            </a:pathLst>
          </a:custGeom>
          <a:noFill/>
          <a:ln>
            <a:solidFill>
              <a:srgbClr val="32BF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9D6C065-EBC0-40B6-11D1-AE18D30C5038}"/>
              </a:ext>
            </a:extLst>
          </p:cNvPr>
          <p:cNvSpPr/>
          <p:nvPr/>
        </p:nvSpPr>
        <p:spPr>
          <a:xfrm>
            <a:off x="3305262" y="3615655"/>
            <a:ext cx="1442907" cy="42892"/>
          </a:xfrm>
          <a:custGeom>
            <a:avLst/>
            <a:gdLst>
              <a:gd name="connsiteX0" fmla="*/ 0 w 1442907"/>
              <a:gd name="connsiteY0" fmla="*/ 33556 h 42892"/>
              <a:gd name="connsiteX1" fmla="*/ 872455 w 1442907"/>
              <a:gd name="connsiteY1" fmla="*/ 33556 h 42892"/>
              <a:gd name="connsiteX2" fmla="*/ 1006679 w 1442907"/>
              <a:gd name="connsiteY2" fmla="*/ 8389 h 42892"/>
              <a:gd name="connsiteX3" fmla="*/ 1132514 w 1442907"/>
              <a:gd name="connsiteY3" fmla="*/ 0 h 42892"/>
              <a:gd name="connsiteX4" fmla="*/ 1283516 w 1442907"/>
              <a:gd name="connsiteY4" fmla="*/ 8389 h 42892"/>
              <a:gd name="connsiteX5" fmla="*/ 1308683 w 1442907"/>
              <a:gd name="connsiteY5" fmla="*/ 16778 h 42892"/>
              <a:gd name="connsiteX6" fmla="*/ 1350628 w 1442907"/>
              <a:gd name="connsiteY6" fmla="*/ 33556 h 42892"/>
              <a:gd name="connsiteX7" fmla="*/ 1442907 w 1442907"/>
              <a:gd name="connsiteY7" fmla="*/ 33556 h 4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07" h="42892">
                <a:moveTo>
                  <a:pt x="0" y="33556"/>
                </a:moveTo>
                <a:cubicBezTo>
                  <a:pt x="311063" y="40318"/>
                  <a:pt x="556055" y="50659"/>
                  <a:pt x="872455" y="33556"/>
                </a:cubicBezTo>
                <a:cubicBezTo>
                  <a:pt x="917910" y="31099"/>
                  <a:pt x="961532" y="14214"/>
                  <a:pt x="1006679" y="8389"/>
                </a:cubicBezTo>
                <a:cubicBezTo>
                  <a:pt x="1048371" y="3009"/>
                  <a:pt x="1090569" y="2796"/>
                  <a:pt x="1132514" y="0"/>
                </a:cubicBezTo>
                <a:cubicBezTo>
                  <a:pt x="1182848" y="2796"/>
                  <a:pt x="1233331" y="3610"/>
                  <a:pt x="1283516" y="8389"/>
                </a:cubicBezTo>
                <a:cubicBezTo>
                  <a:pt x="1292319" y="9227"/>
                  <a:pt x="1300403" y="13673"/>
                  <a:pt x="1308683" y="16778"/>
                </a:cubicBezTo>
                <a:cubicBezTo>
                  <a:pt x="1322783" y="22065"/>
                  <a:pt x="1335686" y="31688"/>
                  <a:pt x="1350628" y="33556"/>
                </a:cubicBezTo>
                <a:cubicBezTo>
                  <a:pt x="1381150" y="37371"/>
                  <a:pt x="1412147" y="33556"/>
                  <a:pt x="1442907" y="33556"/>
                </a:cubicBezTo>
              </a:path>
            </a:pathLst>
          </a:custGeom>
          <a:noFill/>
          <a:ln>
            <a:solidFill>
              <a:srgbClr val="28BC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076B0B9-B9C9-D25E-8F68-C3770977C1E1}"/>
              </a:ext>
            </a:extLst>
          </p:cNvPr>
          <p:cNvSpPr/>
          <p:nvPr/>
        </p:nvSpPr>
        <p:spPr>
          <a:xfrm>
            <a:off x="4913569" y="5461449"/>
            <a:ext cx="363421" cy="190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ECEA965-37F1-E912-E604-3ECCE75DCBD2}"/>
              </a:ext>
            </a:extLst>
          </p:cNvPr>
          <p:cNvCxnSpPr>
            <a:cxnSpLocks/>
            <a:stCxn id="29" idx="1"/>
          </p:cNvCxnSpPr>
          <p:nvPr/>
        </p:nvCxnSpPr>
        <p:spPr>
          <a:xfrm flipH="1">
            <a:off x="2167355" y="5556715"/>
            <a:ext cx="2746214" cy="193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D93C4B62-B2FD-7873-82A1-3249CF6A1371}"/>
              </a:ext>
            </a:extLst>
          </p:cNvPr>
          <p:cNvPicPr>
            <a:picLocks noChangeAspect="1"/>
          </p:cNvPicPr>
          <p:nvPr/>
        </p:nvPicPr>
        <p:blipFill>
          <a:blip r:embed="rId2"/>
          <a:stretch>
            <a:fillRect/>
          </a:stretch>
        </p:blipFill>
        <p:spPr>
          <a:xfrm>
            <a:off x="5221343" y="3615655"/>
            <a:ext cx="5162698" cy="2499918"/>
          </a:xfrm>
          <a:prstGeom prst="rect">
            <a:avLst/>
          </a:prstGeom>
        </p:spPr>
      </p:pic>
      <p:pic>
        <p:nvPicPr>
          <p:cNvPr id="37" name="Picture 36">
            <a:extLst>
              <a:ext uri="{FF2B5EF4-FFF2-40B4-BE49-F238E27FC236}">
                <a16:creationId xmlns:a16="http://schemas.microsoft.com/office/drawing/2014/main" id="{FEECBBF8-9305-AD61-0F77-0C4A13A170D2}"/>
              </a:ext>
            </a:extLst>
          </p:cNvPr>
          <p:cNvPicPr>
            <a:picLocks noChangeAspect="1"/>
          </p:cNvPicPr>
          <p:nvPr/>
        </p:nvPicPr>
        <p:blipFill>
          <a:blip r:embed="rId3"/>
          <a:stretch>
            <a:fillRect/>
          </a:stretch>
        </p:blipFill>
        <p:spPr>
          <a:xfrm>
            <a:off x="8741328" y="4984875"/>
            <a:ext cx="2212803" cy="370306"/>
          </a:xfrm>
          <a:prstGeom prst="rect">
            <a:avLst/>
          </a:prstGeom>
        </p:spPr>
      </p:pic>
    </p:spTree>
    <p:extLst>
      <p:ext uri="{BB962C8B-B14F-4D97-AF65-F5344CB8AC3E}">
        <p14:creationId xmlns:p14="http://schemas.microsoft.com/office/powerpoint/2010/main" val="99952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8BB11-BE41-2BF0-1747-B39875275C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DCFC3C4-00BF-8817-2612-67962AB1ED6A}"/>
              </a:ext>
            </a:extLst>
          </p:cNvPr>
          <p:cNvSpPr txBox="1"/>
          <p:nvPr/>
        </p:nvSpPr>
        <p:spPr>
          <a:xfrm>
            <a:off x="2017518" y="0"/>
            <a:ext cx="8872612" cy="707886"/>
          </a:xfrm>
          <a:prstGeom prst="rect">
            <a:avLst/>
          </a:prstGeom>
          <a:noFill/>
        </p:spPr>
        <p:txBody>
          <a:bodyPr wrap="square" rtlCol="0">
            <a:spAutoFit/>
          </a:bodyPr>
          <a:lstStyle/>
          <a:p>
            <a:r>
              <a:rPr lang="en-US" sz="4000" b="1" dirty="0"/>
              <a:t>Intuitive Design in Devices and Systems </a:t>
            </a:r>
          </a:p>
        </p:txBody>
      </p:sp>
      <p:sp>
        <p:nvSpPr>
          <p:cNvPr id="3" name="TextBox 2">
            <a:extLst>
              <a:ext uri="{FF2B5EF4-FFF2-40B4-BE49-F238E27FC236}">
                <a16:creationId xmlns:a16="http://schemas.microsoft.com/office/drawing/2014/main" id="{5A53BECA-FEBD-0FCC-EBD4-89E32C5C5CE3}"/>
              </a:ext>
            </a:extLst>
          </p:cNvPr>
          <p:cNvSpPr txBox="1"/>
          <p:nvPr/>
        </p:nvSpPr>
        <p:spPr>
          <a:xfrm>
            <a:off x="2607803" y="6032232"/>
            <a:ext cx="7692042" cy="738664"/>
          </a:xfrm>
          <a:prstGeom prst="rect">
            <a:avLst/>
          </a:prstGeom>
          <a:noFill/>
        </p:spPr>
        <p:txBody>
          <a:bodyPr wrap="none" rtlCol="0">
            <a:spAutoFit/>
          </a:bodyPr>
          <a:lstStyle/>
          <a:p>
            <a:r>
              <a:rPr lang="en-US" sz="1400" dirty="0"/>
              <a:t>Based upon McKay EN. Intuitive Design. Eight Steps to an Intuitive UI, Black watch Publishing 2018.and </a:t>
            </a:r>
          </a:p>
          <a:p>
            <a:r>
              <a:rPr lang="en-US" sz="1400" dirty="0"/>
              <a:t>Rao M. Intuitive design” How you can use these 8 steps for better user interfaces. Jan 4, 2019.</a:t>
            </a:r>
          </a:p>
          <a:p>
            <a:r>
              <a:rPr lang="en-US" sz="1400" dirty="0">
                <a:hlinkClick r:id="rId2"/>
              </a:rPr>
              <a:t>https://yourstory.com/2019/01/intuitive-design-better-user-interface</a:t>
            </a:r>
            <a:endParaRPr lang="en-US" dirty="0"/>
          </a:p>
        </p:txBody>
      </p:sp>
      <p:pic>
        <p:nvPicPr>
          <p:cNvPr id="6" name="Picture 5">
            <a:extLst>
              <a:ext uri="{FF2B5EF4-FFF2-40B4-BE49-F238E27FC236}">
                <a16:creationId xmlns:a16="http://schemas.microsoft.com/office/drawing/2014/main" id="{9E73A419-A1A4-189F-EB42-4A149DEF2126}"/>
              </a:ext>
            </a:extLst>
          </p:cNvPr>
          <p:cNvPicPr>
            <a:picLocks noChangeAspect="1"/>
          </p:cNvPicPr>
          <p:nvPr/>
        </p:nvPicPr>
        <p:blipFill rotWithShape="1">
          <a:blip r:embed="rId3"/>
          <a:srcRect l="29279" t="1353"/>
          <a:stretch/>
        </p:blipFill>
        <p:spPr>
          <a:xfrm>
            <a:off x="3645538" y="645409"/>
            <a:ext cx="8363302" cy="5298098"/>
          </a:xfrm>
          <a:prstGeom prst="rect">
            <a:avLst/>
          </a:prstGeom>
        </p:spPr>
      </p:pic>
      <p:pic>
        <p:nvPicPr>
          <p:cNvPr id="7" name="Picture 6">
            <a:extLst>
              <a:ext uri="{FF2B5EF4-FFF2-40B4-BE49-F238E27FC236}">
                <a16:creationId xmlns:a16="http://schemas.microsoft.com/office/drawing/2014/main" id="{21B7D941-7F57-3AFF-CAC7-307CF188648E}"/>
              </a:ext>
            </a:extLst>
          </p:cNvPr>
          <p:cNvPicPr>
            <a:picLocks noChangeAspect="1"/>
          </p:cNvPicPr>
          <p:nvPr/>
        </p:nvPicPr>
        <p:blipFill rotWithShape="1">
          <a:blip r:embed="rId3"/>
          <a:srcRect t="1353" r="70346"/>
          <a:stretch/>
        </p:blipFill>
        <p:spPr>
          <a:xfrm>
            <a:off x="138771" y="645409"/>
            <a:ext cx="3506767" cy="5298098"/>
          </a:xfrm>
          <a:prstGeom prst="rect">
            <a:avLst/>
          </a:prstGeom>
        </p:spPr>
      </p:pic>
    </p:spTree>
    <p:extLst>
      <p:ext uri="{BB962C8B-B14F-4D97-AF65-F5344CB8AC3E}">
        <p14:creationId xmlns:p14="http://schemas.microsoft.com/office/powerpoint/2010/main" val="220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E8DD3-A258-B024-9CA9-0EB3D988EAD8}"/>
              </a:ext>
            </a:extLst>
          </p:cNvPr>
          <p:cNvSpPr>
            <a:spLocks noGrp="1"/>
          </p:cNvSpPr>
          <p:nvPr>
            <p:ph type="title"/>
          </p:nvPr>
        </p:nvSpPr>
        <p:spPr>
          <a:xfrm>
            <a:off x="1389253" y="-142613"/>
            <a:ext cx="9026203" cy="1325563"/>
          </a:xfrm>
        </p:spPr>
        <p:txBody>
          <a:bodyPr>
            <a:normAutofit fontScale="90000"/>
          </a:bodyPr>
          <a:lstStyle/>
          <a:p>
            <a:pPr algn="ctr"/>
            <a:br>
              <a:rPr lang="en-US" b="1" dirty="0">
                <a:solidFill>
                  <a:srgbClr val="FF0000"/>
                </a:solidFill>
              </a:rPr>
            </a:br>
            <a:r>
              <a:rPr lang="en-US" sz="3100" b="1" dirty="0">
                <a:solidFill>
                  <a:srgbClr val="FF0000"/>
                </a:solidFill>
              </a:rPr>
              <a:t>Proposed Curriculum for Leadership Applications of Cognitive and Organizational Ergonomics </a:t>
            </a:r>
            <a:br>
              <a:rPr lang="en-US" sz="1800" b="1" dirty="0">
                <a:solidFill>
                  <a:srgbClr val="FF0000"/>
                </a:solidFill>
              </a:rPr>
            </a:br>
            <a:endParaRPr lang="en-US" sz="2200" b="1" dirty="0">
              <a:solidFill>
                <a:srgbClr val="FF0000"/>
              </a:solidFill>
            </a:endParaRPr>
          </a:p>
        </p:txBody>
      </p:sp>
      <p:sp>
        <p:nvSpPr>
          <p:cNvPr id="5" name="Content Placeholder 4">
            <a:extLst>
              <a:ext uri="{FF2B5EF4-FFF2-40B4-BE49-F238E27FC236}">
                <a16:creationId xmlns:a16="http://schemas.microsoft.com/office/drawing/2014/main" id="{1BB956B2-E047-96C5-556D-2C21488AFA7B}"/>
              </a:ext>
            </a:extLst>
          </p:cNvPr>
          <p:cNvSpPr>
            <a:spLocks noGrp="1"/>
          </p:cNvSpPr>
          <p:nvPr>
            <p:ph sz="half" idx="1"/>
          </p:nvPr>
        </p:nvSpPr>
        <p:spPr>
          <a:xfrm>
            <a:off x="213221" y="1240490"/>
            <a:ext cx="5807278" cy="5376836"/>
          </a:xfrm>
        </p:spPr>
        <p:txBody>
          <a:bodyPr>
            <a:normAutofit fontScale="40000" lnSpcReduction="20000"/>
          </a:bodyPr>
          <a:lstStyle/>
          <a:p>
            <a:pPr marL="0" indent="0">
              <a:buNone/>
            </a:pPr>
            <a:r>
              <a:rPr lang="en-US" sz="4500" b="1" dirty="0"/>
              <a:t>Effects to Cover</a:t>
            </a:r>
          </a:p>
          <a:p>
            <a:r>
              <a:rPr lang="en-US" sz="3500" dirty="0"/>
              <a:t>Cognitive Load: Intrinsic, Germane and Extraneous subtypes.</a:t>
            </a:r>
          </a:p>
          <a:p>
            <a:r>
              <a:rPr lang="en-US" sz="3500" dirty="0"/>
              <a:t>Cognitive Overload Type I (task) and Type II  (task in system)</a:t>
            </a:r>
          </a:p>
          <a:p>
            <a:r>
              <a:rPr lang="en-US" sz="3500" dirty="0"/>
              <a:t>Inattentional Blindness</a:t>
            </a:r>
          </a:p>
          <a:p>
            <a:r>
              <a:rPr lang="en-US" sz="3500" dirty="0"/>
              <a:t>Split Attention Principle</a:t>
            </a:r>
          </a:p>
          <a:p>
            <a:r>
              <a:rPr lang="en-US" sz="3500" dirty="0"/>
              <a:t>Interruptions, Pop-ups , Best Practice Alerts</a:t>
            </a:r>
          </a:p>
          <a:p>
            <a:r>
              <a:rPr lang="en-US" sz="3500" dirty="0"/>
              <a:t>Decision making effects and environmental condition effects</a:t>
            </a:r>
          </a:p>
          <a:p>
            <a:r>
              <a:rPr lang="en-US" sz="3500" dirty="0"/>
              <a:t>Novice vs. Expert, when  learning non-intuitive new material.</a:t>
            </a:r>
          </a:p>
          <a:p>
            <a:r>
              <a:rPr lang="en-US" sz="3500" dirty="0"/>
              <a:t>Work as Prescribed + Shadow Work = Work as done.</a:t>
            </a:r>
          </a:p>
          <a:p>
            <a:r>
              <a:rPr lang="en-US" sz="3500" dirty="0"/>
              <a:t>Reconciliation efforts if Cognitive dissonance for value differences, Moral Injury, “integrity outages”. </a:t>
            </a:r>
          </a:p>
          <a:p>
            <a:r>
              <a:rPr lang="en-US" sz="3500" dirty="0"/>
              <a:t>Attention residue, anticipatory attention:  Carry over cognitive load  impacting current task. </a:t>
            </a:r>
          </a:p>
          <a:p>
            <a:r>
              <a:rPr lang="en-US" sz="3500" dirty="0"/>
              <a:t>Emotion work effort</a:t>
            </a:r>
          </a:p>
          <a:p>
            <a:r>
              <a:rPr lang="en-US" sz="3500" dirty="0"/>
              <a:t>Suppression of  unwanted behavior, new environment efforts</a:t>
            </a:r>
          </a:p>
          <a:p>
            <a:r>
              <a:rPr lang="en-US" sz="3500" dirty="0"/>
              <a:t>Self-regulation and “professionalism” despite how treated.</a:t>
            </a:r>
          </a:p>
          <a:p>
            <a:r>
              <a:rPr lang="en-US" sz="3500" dirty="0"/>
              <a:t>Uncontrolled stress vs. controlled stress impact on brain.</a:t>
            </a:r>
          </a:p>
          <a:p>
            <a:r>
              <a:rPr lang="en-US" sz="3500" dirty="0"/>
              <a:t>Clinical Career conditions match uncontrolled stress conditions. Recognize public health and patient safety issues </a:t>
            </a:r>
          </a:p>
        </p:txBody>
      </p:sp>
      <p:sp>
        <p:nvSpPr>
          <p:cNvPr id="6" name="Content Placeholder 5">
            <a:extLst>
              <a:ext uri="{FF2B5EF4-FFF2-40B4-BE49-F238E27FC236}">
                <a16:creationId xmlns:a16="http://schemas.microsoft.com/office/drawing/2014/main" id="{3C3164A2-5EB8-2852-C774-31E884FF42B9}"/>
              </a:ext>
            </a:extLst>
          </p:cNvPr>
          <p:cNvSpPr>
            <a:spLocks noGrp="1"/>
          </p:cNvSpPr>
          <p:nvPr>
            <p:ph sz="half" idx="2"/>
          </p:nvPr>
        </p:nvSpPr>
        <p:spPr>
          <a:xfrm>
            <a:off x="6096000" y="1238394"/>
            <a:ext cx="5807279" cy="5599142"/>
          </a:xfrm>
        </p:spPr>
        <p:txBody>
          <a:bodyPr>
            <a:normAutofit fontScale="40000" lnSpcReduction="20000"/>
          </a:bodyPr>
          <a:lstStyle/>
          <a:p>
            <a:pPr marL="0" indent="0">
              <a:buNone/>
            </a:pPr>
            <a:r>
              <a:rPr lang="en-US" sz="4500" b="1" dirty="0"/>
              <a:t>Methods to Mitigate/ Prevent.</a:t>
            </a:r>
          </a:p>
          <a:p>
            <a:r>
              <a:rPr lang="en-US" sz="3500" dirty="0"/>
              <a:t>Recognizing dangers of extraneous cognitive load, and uncontrolled stress on brain in current healthcare work environment.</a:t>
            </a:r>
          </a:p>
          <a:p>
            <a:r>
              <a:rPr lang="en-US" sz="3500" dirty="0"/>
              <a:t>Satisficing (satisfactory + sufficient) to meet requirements.</a:t>
            </a:r>
          </a:p>
          <a:p>
            <a:r>
              <a:rPr lang="en-US" sz="3500" dirty="0"/>
              <a:t>How successful leaders think: Integrative thinking</a:t>
            </a:r>
          </a:p>
          <a:p>
            <a:r>
              <a:rPr lang="en-US" sz="3500" dirty="0"/>
              <a:t>Intuitive design in technology and in workflows, new initiatives, new policies and guidelines</a:t>
            </a:r>
          </a:p>
          <a:p>
            <a:r>
              <a:rPr lang="en-US" sz="3500" dirty="0"/>
              <a:t>Recognizing Extraneous Cognitive Load (ECL) to be reduced.</a:t>
            </a:r>
          </a:p>
          <a:p>
            <a:r>
              <a:rPr lang="en-US" sz="3500" dirty="0"/>
              <a:t>Value mapping for patients and for clinicians</a:t>
            </a:r>
          </a:p>
          <a:p>
            <a:r>
              <a:rPr lang="en-US" sz="3500" dirty="0"/>
              <a:t>Utilizing Lean methods  with HFE principles to remove waste of  extraneous cognitive load and enhancing value.</a:t>
            </a:r>
          </a:p>
          <a:p>
            <a:r>
              <a:rPr lang="en-US" sz="3500" dirty="0"/>
              <a:t>HFE methods preventive of problems and corrective of existing ones.</a:t>
            </a:r>
          </a:p>
          <a:p>
            <a:r>
              <a:rPr lang="en-US" sz="3500" dirty="0"/>
              <a:t>Socio-technical System Design: </a:t>
            </a:r>
          </a:p>
          <a:p>
            <a:pPr lvl="1"/>
            <a:r>
              <a:rPr lang="en-US" sz="3500" dirty="0"/>
              <a:t>Jointly optimizing people and technology</a:t>
            </a:r>
          </a:p>
          <a:p>
            <a:pPr lvl="1"/>
            <a:r>
              <a:rPr lang="en-US" sz="3500" dirty="0"/>
              <a:t>Feedback systems from patients and from clinicians regularly get to senior leadership. “access to the top” brain protective and helps performance during stress.</a:t>
            </a:r>
          </a:p>
          <a:p>
            <a:r>
              <a:rPr lang="en-US" sz="3500" dirty="0"/>
              <a:t>Participatory Management structures for wellness, safety, and balance human side of new technology.</a:t>
            </a:r>
          </a:p>
          <a:p>
            <a:r>
              <a:rPr lang="en-US" sz="3500" dirty="0"/>
              <a:t>Strategic use of staff infrastructure to remove ECL involved in planning, monitoring, reminding, reclassifying, communicating with needed authorities and patients.</a:t>
            </a:r>
          </a:p>
          <a:p>
            <a:r>
              <a:rPr lang="en-US" sz="3500" dirty="0"/>
              <a:t>Putting back methods of aligned autonomy and control where possible to convert uncontrolled stress to controlled stress.</a:t>
            </a:r>
          </a:p>
        </p:txBody>
      </p:sp>
    </p:spTree>
    <p:extLst>
      <p:ext uri="{BB962C8B-B14F-4D97-AF65-F5344CB8AC3E}">
        <p14:creationId xmlns:p14="http://schemas.microsoft.com/office/powerpoint/2010/main" val="143908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8E20EC-744E-A9C2-FF6E-8A6166FFF48A}"/>
              </a:ext>
            </a:extLst>
          </p:cNvPr>
          <p:cNvSpPr txBox="1"/>
          <p:nvPr/>
        </p:nvSpPr>
        <p:spPr>
          <a:xfrm>
            <a:off x="467947" y="741895"/>
            <a:ext cx="11578643" cy="3970318"/>
          </a:xfrm>
          <a:prstGeom prst="rect">
            <a:avLst/>
          </a:prstGeom>
          <a:noFill/>
        </p:spPr>
        <p:txBody>
          <a:bodyPr wrap="square" rtlCol="0">
            <a:spAutoFit/>
          </a:bodyPr>
          <a:lstStyle/>
          <a:p>
            <a:pPr algn="l"/>
            <a:r>
              <a:rPr lang="en-US" sz="2800" b="1" i="0" dirty="0">
                <a:solidFill>
                  <a:srgbClr val="1F1F1F"/>
                </a:solidFill>
                <a:effectLst/>
                <a:latin typeface="ElsevierGulliver"/>
              </a:rPr>
              <a:t>Cognitive ergonomics: </a:t>
            </a:r>
            <a:r>
              <a:rPr lang="en-US" sz="2800" i="0" dirty="0">
                <a:solidFill>
                  <a:srgbClr val="1F1F1F"/>
                </a:solidFill>
                <a:effectLst/>
                <a:latin typeface="ElsevierGulliver"/>
              </a:rPr>
              <a:t>Human/Machine &amp; Human/Human interactions.</a:t>
            </a:r>
          </a:p>
          <a:p>
            <a:pPr marL="457200" indent="-457200" algn="l">
              <a:buFont typeface="Arial" panose="020B0604020202020204" pitchFamily="34" charset="0"/>
              <a:buChar char="•"/>
            </a:pPr>
            <a:r>
              <a:rPr lang="en-US" sz="2800" b="0" i="0" dirty="0">
                <a:solidFill>
                  <a:srgbClr val="1F1F1F"/>
                </a:solidFill>
                <a:effectLst/>
                <a:latin typeface="ElsevierGulliver"/>
              </a:rPr>
              <a:t>Addresses mental processes: Perception, memory, thinking, and how  	affected by the interaction with the system. </a:t>
            </a:r>
          </a:p>
          <a:p>
            <a:pPr marL="914400" lvl="1" indent="-457200">
              <a:buFont typeface="Arial" panose="020B0604020202020204" pitchFamily="34" charset="0"/>
              <a:buChar char="•"/>
            </a:pPr>
            <a:r>
              <a:rPr lang="en-US" sz="2800" b="0" i="0" u="sng" dirty="0">
                <a:solidFill>
                  <a:srgbClr val="1F1F1F"/>
                </a:solidFill>
                <a:effectLst/>
                <a:latin typeface="ElsevierGulliver"/>
              </a:rPr>
              <a:t>Optimizes:</a:t>
            </a:r>
            <a:r>
              <a:rPr lang="en-US" sz="2800" b="0" i="0" dirty="0">
                <a:solidFill>
                  <a:srgbClr val="1F1F1F"/>
                </a:solidFill>
                <a:effectLst/>
                <a:latin typeface="ElsevierGulliver"/>
              </a:rPr>
              <a:t> Mental effort, decision making, interaction with 	computers, human reliability and work stress.</a:t>
            </a:r>
          </a:p>
          <a:p>
            <a:pPr algn="l"/>
            <a:r>
              <a:rPr lang="en-US" sz="2800" b="1" i="0" dirty="0">
                <a:solidFill>
                  <a:srgbClr val="1F1F1F"/>
                </a:solidFill>
                <a:effectLst/>
                <a:latin typeface="ElsevierGulliver"/>
              </a:rPr>
              <a:t>Organizational ergonomics: </a:t>
            </a:r>
            <a:r>
              <a:rPr lang="en-US" sz="2800" i="0" dirty="0">
                <a:solidFill>
                  <a:srgbClr val="1F1F1F"/>
                </a:solidFill>
                <a:effectLst/>
                <a:latin typeface="ElsevierGulliver"/>
              </a:rPr>
              <a:t>Human</a:t>
            </a:r>
            <a:r>
              <a:rPr lang="en-US" sz="2800" dirty="0">
                <a:solidFill>
                  <a:srgbClr val="1F1F1F"/>
                </a:solidFill>
                <a:latin typeface="ElsevierGulliver"/>
              </a:rPr>
              <a:t>(s)</a:t>
            </a:r>
            <a:r>
              <a:rPr lang="en-US" sz="2800" i="0" dirty="0">
                <a:solidFill>
                  <a:srgbClr val="1F1F1F"/>
                </a:solidFill>
                <a:effectLst/>
                <a:latin typeface="ElsevierGulliver"/>
              </a:rPr>
              <a:t>/System interaction.</a:t>
            </a:r>
          </a:p>
          <a:p>
            <a:pPr marL="457200" indent="-457200" algn="l">
              <a:buFont typeface="Arial" panose="020B0604020202020204" pitchFamily="34" charset="0"/>
              <a:buChar char="•"/>
            </a:pPr>
            <a:r>
              <a:rPr lang="en-US" sz="2800" b="0" i="0" u="sng" dirty="0">
                <a:solidFill>
                  <a:srgbClr val="1F1F1F"/>
                </a:solidFill>
                <a:effectLst/>
                <a:latin typeface="ElsevierGulliver"/>
              </a:rPr>
              <a:t>Optimization</a:t>
            </a:r>
            <a:r>
              <a:rPr lang="en-US" sz="2800" b="0" i="0" dirty="0">
                <a:solidFill>
                  <a:srgbClr val="1F1F1F"/>
                </a:solidFill>
                <a:effectLst/>
                <a:latin typeface="ElsevierGulliver"/>
              </a:rPr>
              <a:t> of </a:t>
            </a:r>
            <a:r>
              <a:rPr lang="en-US" sz="2800" b="1" i="0" dirty="0">
                <a:solidFill>
                  <a:srgbClr val="1F1F1F"/>
                </a:solidFill>
                <a:effectLst/>
                <a:latin typeface="ElsevierGulliver"/>
              </a:rPr>
              <a:t>People</a:t>
            </a:r>
            <a:r>
              <a:rPr lang="en-US" sz="2800" b="0" i="0" dirty="0">
                <a:solidFill>
                  <a:srgbClr val="1F1F1F"/>
                </a:solidFill>
                <a:effectLst/>
                <a:latin typeface="ElsevierGulliver"/>
              </a:rPr>
              <a:t> systems and </a:t>
            </a:r>
            <a:r>
              <a:rPr lang="en-US" sz="2800" b="1" i="0" dirty="0">
                <a:solidFill>
                  <a:srgbClr val="1F1F1F"/>
                </a:solidFill>
                <a:effectLst/>
                <a:latin typeface="ElsevierGulliver"/>
              </a:rPr>
              <a:t>Technical</a:t>
            </a:r>
            <a:r>
              <a:rPr lang="en-US" sz="2800" b="0" i="0" dirty="0">
                <a:solidFill>
                  <a:srgbClr val="1F1F1F"/>
                </a:solidFill>
                <a:effectLst/>
                <a:latin typeface="ElsevierGulliver"/>
              </a:rPr>
              <a:t> systems –</a:t>
            </a:r>
          </a:p>
          <a:p>
            <a:pPr marL="914400" lvl="1" indent="-457200">
              <a:buFont typeface="Arial" panose="020B0604020202020204" pitchFamily="34" charset="0"/>
              <a:buChar char="•"/>
            </a:pPr>
            <a:r>
              <a:rPr lang="en-US" sz="2800" b="0" i="0" dirty="0">
                <a:solidFill>
                  <a:srgbClr val="1F1F1F"/>
                </a:solidFill>
                <a:effectLst/>
                <a:latin typeface="ElsevierGulliver"/>
              </a:rPr>
              <a:t>“Socio-technical Systems” [STS]- includes organizational structure, rules and processes</a:t>
            </a:r>
          </a:p>
        </p:txBody>
      </p:sp>
      <p:sp>
        <p:nvSpPr>
          <p:cNvPr id="7" name="TextBox 6">
            <a:extLst>
              <a:ext uri="{FF2B5EF4-FFF2-40B4-BE49-F238E27FC236}">
                <a16:creationId xmlns:a16="http://schemas.microsoft.com/office/drawing/2014/main" id="{5160CA2E-F590-4D9E-13FC-4EF2BFF9F457}"/>
              </a:ext>
            </a:extLst>
          </p:cNvPr>
          <p:cNvSpPr txBox="1"/>
          <p:nvPr/>
        </p:nvSpPr>
        <p:spPr>
          <a:xfrm>
            <a:off x="378343" y="4605999"/>
            <a:ext cx="11757849"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STS </a:t>
            </a:r>
            <a:r>
              <a:rPr lang="en-US" sz="2400" b="1" u="sng" dirty="0"/>
              <a:t>design principles</a:t>
            </a:r>
            <a:r>
              <a:rPr lang="en-US" sz="2400" b="1" dirty="0"/>
              <a:t>:</a:t>
            </a:r>
          </a:p>
          <a:p>
            <a:pPr marL="800100" lvl="1" indent="-342900">
              <a:buAutoNum type="arabicPeriod"/>
            </a:pPr>
            <a:r>
              <a:rPr lang="en-US" sz="2400" u="sng" dirty="0"/>
              <a:t>Jointly</a:t>
            </a:r>
            <a:r>
              <a:rPr lang="en-US" sz="2400" dirty="0"/>
              <a:t> optimize </a:t>
            </a:r>
            <a:r>
              <a:rPr lang="en-US" sz="2400" b="1" dirty="0"/>
              <a:t>people</a:t>
            </a:r>
            <a:r>
              <a:rPr lang="en-US" sz="2400" dirty="0"/>
              <a:t> </a:t>
            </a:r>
            <a:r>
              <a:rPr lang="en-US" sz="2400" u="sng" dirty="0"/>
              <a:t>and </a:t>
            </a:r>
            <a:r>
              <a:rPr lang="en-US" sz="2400" b="1" dirty="0"/>
              <a:t>technology</a:t>
            </a:r>
            <a:r>
              <a:rPr lang="en-US" sz="2400" dirty="0"/>
              <a:t> systems in organization</a:t>
            </a:r>
          </a:p>
          <a:p>
            <a:pPr marL="800100" lvl="1" indent="-342900">
              <a:buAutoNum type="arabicPeriod"/>
            </a:pPr>
            <a:r>
              <a:rPr lang="en-US" sz="2400" b="1" dirty="0"/>
              <a:t>“Environmental sensor”</a:t>
            </a:r>
            <a:r>
              <a:rPr lang="en-US" sz="2400" dirty="0"/>
              <a:t> </a:t>
            </a:r>
            <a:r>
              <a:rPr lang="en-US" sz="2400" b="1" dirty="0"/>
              <a:t>feedback to leadership</a:t>
            </a:r>
            <a:r>
              <a:rPr lang="en-US" sz="2400" dirty="0"/>
              <a:t>. </a:t>
            </a:r>
          </a:p>
          <a:p>
            <a:r>
              <a:rPr lang="en-US" sz="2400" dirty="0"/>
              <a:t>       		[In healthcare, </a:t>
            </a:r>
            <a:r>
              <a:rPr lang="en-US" sz="2400" b="1" dirty="0"/>
              <a:t>sensors </a:t>
            </a:r>
            <a:r>
              <a:rPr lang="en-US" sz="2400" dirty="0"/>
              <a:t>= </a:t>
            </a:r>
            <a:r>
              <a:rPr lang="en-US" sz="2400" b="1" dirty="0"/>
              <a:t>patients and clinicians</a:t>
            </a:r>
            <a:r>
              <a:rPr lang="en-US" sz="2400" dirty="0"/>
              <a:t>]</a:t>
            </a:r>
            <a:r>
              <a:rPr lang="en-US" sz="2400" b="1" dirty="0"/>
              <a:t>. </a:t>
            </a:r>
            <a:r>
              <a:rPr lang="en-US" sz="2400" dirty="0"/>
              <a:t>Process helps efficiency, 		quality, sustainability, 	economic success and wellbeing of staff.</a:t>
            </a:r>
          </a:p>
        </p:txBody>
      </p:sp>
      <p:sp>
        <p:nvSpPr>
          <p:cNvPr id="3" name="TextBox 2">
            <a:extLst>
              <a:ext uri="{FF2B5EF4-FFF2-40B4-BE49-F238E27FC236}">
                <a16:creationId xmlns:a16="http://schemas.microsoft.com/office/drawing/2014/main" id="{B1C3443B-05B8-F496-A0F5-28298E094E2E}"/>
              </a:ext>
            </a:extLst>
          </p:cNvPr>
          <p:cNvSpPr txBox="1"/>
          <p:nvPr/>
        </p:nvSpPr>
        <p:spPr>
          <a:xfrm>
            <a:off x="2797520" y="117695"/>
            <a:ext cx="8446883" cy="584775"/>
          </a:xfrm>
          <a:prstGeom prst="rect">
            <a:avLst/>
          </a:prstGeom>
          <a:noFill/>
        </p:spPr>
        <p:txBody>
          <a:bodyPr wrap="square" rtlCol="0">
            <a:spAutoFit/>
          </a:bodyPr>
          <a:lstStyle/>
          <a:p>
            <a:r>
              <a:rPr lang="en-US" sz="3200" b="1" dirty="0"/>
              <a:t>Cognitive and Organizational Ergonomics</a:t>
            </a:r>
          </a:p>
        </p:txBody>
      </p:sp>
    </p:spTree>
    <p:extLst>
      <p:ext uri="{BB962C8B-B14F-4D97-AF65-F5344CB8AC3E}">
        <p14:creationId xmlns:p14="http://schemas.microsoft.com/office/powerpoint/2010/main" val="2714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805719" cy="4351338"/>
          </a:xfrm>
        </p:spPr>
        <p:txBody>
          <a:bodyPr>
            <a:normAutofit/>
          </a:bodyPr>
          <a:lstStyle/>
          <a:p>
            <a:pPr lvl="1"/>
            <a:r>
              <a:rPr lang="en-US" sz="2800" b="1" dirty="0"/>
              <a:t>Airline pilots</a:t>
            </a:r>
          </a:p>
          <a:p>
            <a:pPr lvl="1"/>
            <a:r>
              <a:rPr lang="en-US" sz="2800" b="1" dirty="0"/>
              <a:t>Astronauts</a:t>
            </a:r>
          </a:p>
          <a:p>
            <a:pPr lvl="1"/>
            <a:r>
              <a:rPr lang="en-US" sz="2800" b="1" dirty="0"/>
              <a:t>Air traffic controllers</a:t>
            </a:r>
          </a:p>
          <a:p>
            <a:pPr lvl="1"/>
            <a:r>
              <a:rPr lang="en-US" sz="2800" b="1" dirty="0"/>
              <a:t>Nuclear power workers</a:t>
            </a:r>
            <a:r>
              <a:rPr lang="en-US" sz="2800" dirty="0"/>
              <a:t>.</a:t>
            </a:r>
          </a:p>
          <a:p>
            <a:pPr lvl="1"/>
            <a:r>
              <a:rPr lang="en-US" sz="2800" b="1" dirty="0"/>
              <a:t>Simultaneous Translator at UN</a:t>
            </a:r>
          </a:p>
          <a:p>
            <a:pPr marL="457200" lvl="1" indent="0">
              <a:buNone/>
            </a:pPr>
            <a:endParaRPr lang="en-US" b="1" dirty="0"/>
          </a:p>
          <a:p>
            <a:r>
              <a:rPr lang="en-US" dirty="0"/>
              <a:t> Yet…… little such management in the healthcare work environment.</a:t>
            </a:r>
          </a:p>
          <a:p>
            <a:pPr marL="0" indent="0">
              <a:buNone/>
            </a:pPr>
            <a:endParaRPr lang="en-US" dirty="0"/>
          </a:p>
        </p:txBody>
      </p:sp>
      <p:sp>
        <p:nvSpPr>
          <p:cNvPr id="4" name="Title 3"/>
          <p:cNvSpPr>
            <a:spLocks noGrp="1"/>
          </p:cNvSpPr>
          <p:nvPr>
            <p:ph type="title"/>
          </p:nvPr>
        </p:nvSpPr>
        <p:spPr>
          <a:xfrm>
            <a:off x="675118" y="18255"/>
            <a:ext cx="12793054" cy="1325563"/>
          </a:xfrm>
        </p:spPr>
        <p:txBody>
          <a:bodyPr>
            <a:normAutofit/>
          </a:bodyPr>
          <a:lstStyle/>
          <a:p>
            <a:r>
              <a:rPr lang="en-US" sz="4000" b="1" dirty="0"/>
              <a:t> Professions Who Manage Cognitive Load Hazard</a:t>
            </a:r>
          </a:p>
        </p:txBody>
      </p:sp>
    </p:spTree>
    <p:extLst>
      <p:ext uri="{BB962C8B-B14F-4D97-AF65-F5344CB8AC3E}">
        <p14:creationId xmlns:p14="http://schemas.microsoft.com/office/powerpoint/2010/main" val="10026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87" y="5991828"/>
            <a:ext cx="10747355"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Experience of Providing Care [Human Factors/Ergonomics and Wellbeing] </a:t>
            </a:r>
          </a:p>
          <a:p>
            <a:pPr lvl="1"/>
            <a:r>
              <a:rPr lang="en-US" dirty="0"/>
              <a:t> Important as guide to device design companies, regulators, legislature and other decision-makers</a:t>
            </a:r>
          </a:p>
        </p:txBody>
      </p:sp>
      <p:sp>
        <p:nvSpPr>
          <p:cNvPr id="10" name="Slide Number Placeholder 5">
            <a:extLst>
              <a:ext uri="{FF2B5EF4-FFF2-40B4-BE49-F238E27FC236}">
                <a16:creationId xmlns:a16="http://schemas.microsoft.com/office/drawing/2014/main" id="{A6FFBA5D-FBD2-46C9-9A1A-0E750E3460CC}"/>
              </a:ext>
            </a:extLst>
          </p:cNvPr>
          <p:cNvSpPr txBox="1">
            <a:spLocks/>
          </p:cNvSpPr>
          <p:nvPr/>
        </p:nvSpPr>
        <p:spPr>
          <a:xfrm>
            <a:off x="11508890" y="6436674"/>
            <a:ext cx="4778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54DBCE-7880-4EF8-8D03-37B6FD5D12F9}" type="slidenum">
              <a:rPr lang="en-US" smtClean="0"/>
              <a:pPr/>
              <a:t>8</a:t>
            </a:fld>
            <a:endParaRPr lang="en-US" dirty="0"/>
          </a:p>
        </p:txBody>
      </p:sp>
      <p:pic>
        <p:nvPicPr>
          <p:cNvPr id="2" name="Picture 1"/>
          <p:cNvPicPr>
            <a:picLocks noChangeAspect="1"/>
          </p:cNvPicPr>
          <p:nvPr/>
        </p:nvPicPr>
        <p:blipFill>
          <a:blip r:embed="rId2"/>
          <a:stretch>
            <a:fillRect/>
          </a:stretch>
        </p:blipFill>
        <p:spPr>
          <a:xfrm>
            <a:off x="863304" y="2216268"/>
            <a:ext cx="3536049" cy="3523620"/>
          </a:xfrm>
          <a:prstGeom prst="rect">
            <a:avLst/>
          </a:prstGeom>
        </p:spPr>
      </p:pic>
      <p:pic>
        <p:nvPicPr>
          <p:cNvPr id="4" name="Picture 3"/>
          <p:cNvPicPr>
            <a:picLocks noChangeAspect="1"/>
          </p:cNvPicPr>
          <p:nvPr/>
        </p:nvPicPr>
        <p:blipFill>
          <a:blip r:embed="rId3"/>
          <a:stretch>
            <a:fillRect/>
          </a:stretch>
        </p:blipFill>
        <p:spPr>
          <a:xfrm>
            <a:off x="5821455" y="2159229"/>
            <a:ext cx="3416109" cy="3345310"/>
          </a:xfrm>
          <a:prstGeom prst="rect">
            <a:avLst/>
          </a:prstGeom>
          <a:ln>
            <a:noFill/>
          </a:ln>
        </p:spPr>
      </p:pic>
      <p:sp>
        <p:nvSpPr>
          <p:cNvPr id="15" name="TextBox 14"/>
          <p:cNvSpPr txBox="1"/>
          <p:nvPr/>
        </p:nvSpPr>
        <p:spPr>
          <a:xfrm>
            <a:off x="2047983" y="-35426"/>
            <a:ext cx="8264379" cy="461665"/>
          </a:xfrm>
          <a:prstGeom prst="rect">
            <a:avLst/>
          </a:prstGeom>
          <a:noFill/>
        </p:spPr>
        <p:txBody>
          <a:bodyPr wrap="square" rtlCol="0">
            <a:spAutoFit/>
          </a:bodyPr>
          <a:lstStyle/>
          <a:p>
            <a:r>
              <a:rPr lang="en-US" sz="2400" b="1" dirty="0"/>
              <a:t> Contributory Influences in US Healthcare Delivery Framework</a:t>
            </a:r>
          </a:p>
        </p:txBody>
      </p:sp>
      <p:sp>
        <p:nvSpPr>
          <p:cNvPr id="9" name="TextBox 8">
            <a:extLst>
              <a:ext uri="{FF2B5EF4-FFF2-40B4-BE49-F238E27FC236}">
                <a16:creationId xmlns:a16="http://schemas.microsoft.com/office/drawing/2014/main" id="{9990A4FC-4FFC-7FF0-3A70-90B688570F6C}"/>
              </a:ext>
            </a:extLst>
          </p:cNvPr>
          <p:cNvSpPr txBox="1"/>
          <p:nvPr/>
        </p:nvSpPr>
        <p:spPr>
          <a:xfrm>
            <a:off x="3961617" y="2812629"/>
            <a:ext cx="1761593"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2010 Triple Aim Framework  comes to </a:t>
            </a:r>
            <a:r>
              <a:rPr lang="en-US" sz="1400" b="1" u="sng" dirty="0">
                <a:solidFill>
                  <a:srgbClr val="7030A0"/>
                </a:solidFill>
              </a:rPr>
              <a:t>payment systems</a:t>
            </a:r>
            <a:r>
              <a:rPr lang="en-US" sz="1400" b="1" dirty="0">
                <a:solidFill>
                  <a:srgbClr val="7030A0"/>
                </a:solidFill>
              </a:rPr>
              <a:t>: </a:t>
            </a:r>
          </a:p>
          <a:p>
            <a:pPr marL="285750" indent="-285750">
              <a:buFont typeface="Arial" panose="020B0604020202020204" pitchFamily="34" charset="0"/>
              <a:buChar char="•"/>
            </a:pPr>
            <a:r>
              <a:rPr lang="en-US" sz="1400" b="1" dirty="0">
                <a:solidFill>
                  <a:srgbClr val="7030A0"/>
                </a:solidFill>
              </a:rPr>
              <a:t>Centers for Medicare and Medicaid (CMS) </a:t>
            </a:r>
            <a:r>
              <a:rPr lang="en-US" sz="1400" b="1" u="sng" dirty="0">
                <a:solidFill>
                  <a:srgbClr val="7030A0"/>
                </a:solidFill>
              </a:rPr>
              <a:t>-</a:t>
            </a:r>
          </a:p>
        </p:txBody>
      </p:sp>
      <p:sp>
        <p:nvSpPr>
          <p:cNvPr id="13" name="Rectangle 12">
            <a:extLst>
              <a:ext uri="{FF2B5EF4-FFF2-40B4-BE49-F238E27FC236}">
                <a16:creationId xmlns:a16="http://schemas.microsoft.com/office/drawing/2014/main" id="{50CC564A-E50B-C684-61BC-3E14E98A3614}"/>
              </a:ext>
            </a:extLst>
          </p:cNvPr>
          <p:cNvSpPr/>
          <p:nvPr/>
        </p:nvSpPr>
        <p:spPr>
          <a:xfrm>
            <a:off x="5821455" y="3886141"/>
            <a:ext cx="1743342" cy="156367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
            <a:extLst>
              <a:ext uri="{FF2B5EF4-FFF2-40B4-BE49-F238E27FC236}">
                <a16:creationId xmlns:a16="http://schemas.microsoft.com/office/drawing/2014/main" id="{F70F3EC7-AF13-F771-A91D-E930BED9E79F}"/>
              </a:ext>
            </a:extLst>
          </p:cNvPr>
          <p:cNvSpPr>
            <a:spLocks noChangeArrowheads="1"/>
          </p:cNvSpPr>
          <p:nvPr/>
        </p:nvSpPr>
        <p:spPr bwMode="auto">
          <a:xfrm>
            <a:off x="0" y="-230832"/>
            <a:ext cx="8015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A0BAB81B-C71B-CCAE-0F7E-44EB293D8D09}"/>
              </a:ext>
            </a:extLst>
          </p:cNvPr>
          <p:cNvSpPr txBox="1"/>
          <p:nvPr/>
        </p:nvSpPr>
        <p:spPr>
          <a:xfrm>
            <a:off x="6013768" y="928500"/>
            <a:ext cx="3031481" cy="1200329"/>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B48900"/>
                </a:solidFill>
              </a:rPr>
              <a:t>2013</a:t>
            </a:r>
          </a:p>
          <a:p>
            <a:r>
              <a:rPr lang="en-US" sz="1800" b="1" dirty="0">
                <a:solidFill>
                  <a:srgbClr val="B48900"/>
                </a:solidFill>
              </a:rPr>
              <a:t>William Spinelli: </a:t>
            </a:r>
          </a:p>
          <a:p>
            <a:r>
              <a:rPr lang="en-US" sz="1800" b="1" dirty="0">
                <a:solidFill>
                  <a:srgbClr val="B48900"/>
                </a:solidFill>
              </a:rPr>
              <a:t>“Burnout is the phantom limb pain of the Triple Aim*”.</a:t>
            </a:r>
          </a:p>
        </p:txBody>
      </p:sp>
      <p:sp>
        <p:nvSpPr>
          <p:cNvPr id="7" name="TextBox 6">
            <a:extLst>
              <a:ext uri="{FF2B5EF4-FFF2-40B4-BE49-F238E27FC236}">
                <a16:creationId xmlns:a16="http://schemas.microsoft.com/office/drawing/2014/main" id="{631911DE-AA08-98B7-6379-852702F22D83}"/>
              </a:ext>
            </a:extLst>
          </p:cNvPr>
          <p:cNvSpPr txBox="1"/>
          <p:nvPr/>
        </p:nvSpPr>
        <p:spPr>
          <a:xfrm>
            <a:off x="6013768" y="5580053"/>
            <a:ext cx="5871488" cy="369332"/>
          </a:xfrm>
          <a:prstGeom prst="rect">
            <a:avLst/>
          </a:prstGeom>
          <a:noFill/>
        </p:spPr>
        <p:txBody>
          <a:bodyPr wrap="square" rtlCol="0">
            <a:spAutoFit/>
          </a:bodyPr>
          <a:lstStyle/>
          <a:p>
            <a:r>
              <a:rPr lang="en-US" b="1" dirty="0">
                <a:solidFill>
                  <a:srgbClr val="7030A0"/>
                </a:solidFill>
              </a:rPr>
              <a:t>Payment system  still remains Triple Aim based</a:t>
            </a:r>
            <a:r>
              <a:rPr lang="en-US" b="1" dirty="0">
                <a:solidFill>
                  <a:srgbClr val="7030A0"/>
                </a:solidFill>
                <a:sym typeface="Wingdings" panose="05000000000000000000" pitchFamily="2" charset="2"/>
              </a:rPr>
              <a:t>   </a:t>
            </a:r>
            <a:endParaRPr lang="en-US" b="1" dirty="0">
              <a:solidFill>
                <a:srgbClr val="7030A0"/>
              </a:solidFill>
            </a:endParaRPr>
          </a:p>
        </p:txBody>
      </p:sp>
      <p:pic>
        <p:nvPicPr>
          <p:cNvPr id="12" name="Picture 11">
            <a:extLst>
              <a:ext uri="{FF2B5EF4-FFF2-40B4-BE49-F238E27FC236}">
                <a16:creationId xmlns:a16="http://schemas.microsoft.com/office/drawing/2014/main" id="{BA1E1950-C5CA-4C42-3B35-85A375F9BF3E}"/>
              </a:ext>
            </a:extLst>
          </p:cNvPr>
          <p:cNvPicPr>
            <a:picLocks noChangeAspect="1"/>
          </p:cNvPicPr>
          <p:nvPr/>
        </p:nvPicPr>
        <p:blipFill>
          <a:blip r:embed="rId4"/>
          <a:stretch>
            <a:fillRect/>
          </a:stretch>
        </p:blipFill>
        <p:spPr>
          <a:xfrm>
            <a:off x="9117170" y="2134544"/>
            <a:ext cx="3047366" cy="3286099"/>
          </a:xfrm>
          <a:prstGeom prst="rect">
            <a:avLst/>
          </a:prstGeom>
        </p:spPr>
      </p:pic>
      <p:sp>
        <p:nvSpPr>
          <p:cNvPr id="26" name="TextBox 25">
            <a:extLst>
              <a:ext uri="{FF2B5EF4-FFF2-40B4-BE49-F238E27FC236}">
                <a16:creationId xmlns:a16="http://schemas.microsoft.com/office/drawing/2014/main" id="{EAD93AA5-38C6-8C75-FACA-15F2371C3A42}"/>
              </a:ext>
            </a:extLst>
          </p:cNvPr>
          <p:cNvSpPr txBox="1"/>
          <p:nvPr/>
        </p:nvSpPr>
        <p:spPr>
          <a:xfrm>
            <a:off x="9759297" y="323442"/>
            <a:ext cx="2355584" cy="166199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b="1" dirty="0"/>
              <a:t>2023 CDC/NIOSH</a:t>
            </a:r>
          </a:p>
          <a:p>
            <a:r>
              <a:rPr lang="en-US" sz="1400" b="1" dirty="0"/>
              <a:t>Impact Wellbeing Guide:</a:t>
            </a:r>
          </a:p>
          <a:p>
            <a:r>
              <a:rPr lang="en-US" sz="1300" b="1" dirty="0">
                <a:solidFill>
                  <a:srgbClr val="FFC000"/>
                </a:solidFill>
                <a:effectLst>
                  <a:outerShdw blurRad="38100" dist="38100" dir="2700000" algn="tl">
                    <a:srgbClr val="000000">
                      <a:alpha val="43137"/>
                    </a:srgbClr>
                  </a:outerShdw>
                </a:effectLst>
              </a:rPr>
              <a:t> </a:t>
            </a:r>
            <a:r>
              <a:rPr lang="en-US" sz="1600" b="1" dirty="0">
                <a:solidFill>
                  <a:srgbClr val="B48900"/>
                </a:solidFill>
              </a:rPr>
              <a:t>“Integrate Professional Wellbeing into Quality Improvement”—</a:t>
            </a:r>
          </a:p>
          <a:p>
            <a:r>
              <a:rPr lang="en-US" sz="1300" dirty="0"/>
              <a:t>As a quality metric, should be included in payment systems.</a:t>
            </a:r>
          </a:p>
        </p:txBody>
      </p:sp>
      <p:sp>
        <p:nvSpPr>
          <p:cNvPr id="16" name="TextBox 15">
            <a:extLst>
              <a:ext uri="{FF2B5EF4-FFF2-40B4-BE49-F238E27FC236}">
                <a16:creationId xmlns:a16="http://schemas.microsoft.com/office/drawing/2014/main" id="{7545B9D4-A9EE-C77D-C6BE-1B2461D34557}"/>
              </a:ext>
            </a:extLst>
          </p:cNvPr>
          <p:cNvSpPr txBox="1"/>
          <p:nvPr/>
        </p:nvSpPr>
        <p:spPr>
          <a:xfrm>
            <a:off x="77119" y="311064"/>
            <a:ext cx="2743602"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1999-“To Err is Human” (IOM) </a:t>
            </a:r>
          </a:p>
        </p:txBody>
      </p:sp>
      <p:sp>
        <p:nvSpPr>
          <p:cNvPr id="18" name="TextBox 17">
            <a:extLst>
              <a:ext uri="{FF2B5EF4-FFF2-40B4-BE49-F238E27FC236}">
                <a16:creationId xmlns:a16="http://schemas.microsoft.com/office/drawing/2014/main" id="{19E273B2-17D5-7C95-1065-FC10096290C4}"/>
              </a:ext>
            </a:extLst>
          </p:cNvPr>
          <p:cNvSpPr txBox="1"/>
          <p:nvPr/>
        </p:nvSpPr>
        <p:spPr>
          <a:xfrm>
            <a:off x="25520" y="559428"/>
            <a:ext cx="2536735" cy="523220"/>
          </a:xfrm>
          <a:prstGeom prst="rect">
            <a:avLst/>
          </a:prstGeom>
          <a:noFill/>
        </p:spPr>
        <p:txBody>
          <a:bodyPr wrap="square" rtlCol="0">
            <a:spAutoFit/>
          </a:bodyPr>
          <a:lstStyle/>
          <a:p>
            <a:pPr marL="285750" indent="-285750">
              <a:buFont typeface="Arial" panose="020B0604020202020204" pitchFamily="34" charset="0"/>
              <a:buChar char="•"/>
            </a:pPr>
            <a:r>
              <a:rPr lang="en-US" sz="1400" b="1" dirty="0"/>
              <a:t>1990s-Patient Safety Movement- just get it right </a:t>
            </a:r>
          </a:p>
        </p:txBody>
      </p:sp>
      <p:sp>
        <p:nvSpPr>
          <p:cNvPr id="22" name="TextBox 21">
            <a:extLst>
              <a:ext uri="{FF2B5EF4-FFF2-40B4-BE49-F238E27FC236}">
                <a16:creationId xmlns:a16="http://schemas.microsoft.com/office/drawing/2014/main" id="{A757A150-871E-EE8B-2AD3-0236917F454E}"/>
              </a:ext>
            </a:extLst>
          </p:cNvPr>
          <p:cNvSpPr txBox="1"/>
          <p:nvPr/>
        </p:nvSpPr>
        <p:spPr>
          <a:xfrm>
            <a:off x="629753" y="1082648"/>
            <a:ext cx="2203260"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2000 Leap Frog Group (Business Consortium) influencing healthcare financially-pursuing “value”</a:t>
            </a:r>
          </a:p>
        </p:txBody>
      </p:sp>
      <p:sp>
        <p:nvSpPr>
          <p:cNvPr id="27" name="TextBox 26">
            <a:extLst>
              <a:ext uri="{FF2B5EF4-FFF2-40B4-BE49-F238E27FC236}">
                <a16:creationId xmlns:a16="http://schemas.microsoft.com/office/drawing/2014/main" id="{7C365E9C-2347-5177-9C98-1A1DFFC9A3FC}"/>
              </a:ext>
            </a:extLst>
          </p:cNvPr>
          <p:cNvSpPr txBox="1"/>
          <p:nvPr/>
        </p:nvSpPr>
        <p:spPr>
          <a:xfrm>
            <a:off x="2992393" y="597308"/>
            <a:ext cx="2536735" cy="95410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2003- Centers for Medicare and Medicaid (CMS) Pay for Performance (P4P) “Quality Metrics”</a:t>
            </a:r>
          </a:p>
        </p:txBody>
      </p:sp>
      <p:sp>
        <p:nvSpPr>
          <p:cNvPr id="28" name="TextBox 27">
            <a:extLst>
              <a:ext uri="{FF2B5EF4-FFF2-40B4-BE49-F238E27FC236}">
                <a16:creationId xmlns:a16="http://schemas.microsoft.com/office/drawing/2014/main" id="{D05FB618-AF59-874C-9255-06BA4EC3BA10}"/>
              </a:ext>
            </a:extLst>
          </p:cNvPr>
          <p:cNvSpPr txBox="1"/>
          <p:nvPr/>
        </p:nvSpPr>
        <p:spPr>
          <a:xfrm>
            <a:off x="3373771" y="1555523"/>
            <a:ext cx="2806402"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2009 Meaningful Use Criteria</a:t>
            </a:r>
          </a:p>
        </p:txBody>
      </p:sp>
      <p:sp>
        <p:nvSpPr>
          <p:cNvPr id="29" name="TextBox 28">
            <a:extLst>
              <a:ext uri="{FF2B5EF4-FFF2-40B4-BE49-F238E27FC236}">
                <a16:creationId xmlns:a16="http://schemas.microsoft.com/office/drawing/2014/main" id="{CACE2842-A763-23E1-9CDC-FB47178B8A3F}"/>
              </a:ext>
            </a:extLst>
          </p:cNvPr>
          <p:cNvSpPr txBox="1"/>
          <p:nvPr/>
        </p:nvSpPr>
        <p:spPr>
          <a:xfrm>
            <a:off x="3540130" y="1994092"/>
            <a:ext cx="2473683"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2010 Affordable Care Act </a:t>
            </a:r>
          </a:p>
        </p:txBody>
      </p:sp>
      <p:sp>
        <p:nvSpPr>
          <p:cNvPr id="6" name="TextBox 5">
            <a:extLst>
              <a:ext uri="{FF2B5EF4-FFF2-40B4-BE49-F238E27FC236}">
                <a16:creationId xmlns:a16="http://schemas.microsoft.com/office/drawing/2014/main" id="{4D0BEACC-DD70-2D08-5790-4172918C84AD}"/>
              </a:ext>
            </a:extLst>
          </p:cNvPr>
          <p:cNvSpPr txBox="1"/>
          <p:nvPr/>
        </p:nvSpPr>
        <p:spPr>
          <a:xfrm>
            <a:off x="2992393" y="6638159"/>
            <a:ext cx="7535590" cy="246221"/>
          </a:xfrm>
          <a:prstGeom prst="rect">
            <a:avLst/>
          </a:prstGeom>
          <a:noFill/>
        </p:spPr>
        <p:txBody>
          <a:bodyPr wrap="square">
            <a:spAutoFit/>
          </a:bodyPr>
          <a:lstStyle/>
          <a:p>
            <a:r>
              <a:rPr lang="en-US" sz="1000" dirty="0"/>
              <a:t>*Spinelli W. The phantom limb of the triple aim Mayo Clin Proc . 2013 Dec;88(12):1356-7.  </a:t>
            </a:r>
            <a:r>
              <a:rPr lang="en-US" sz="1000" dirty="0" err="1"/>
              <a:t>doi</a:t>
            </a:r>
            <a:r>
              <a:rPr lang="en-US" sz="1000" dirty="0"/>
              <a:t>: 10.1016/j.mayocp.2013.08.017.</a:t>
            </a:r>
          </a:p>
        </p:txBody>
      </p:sp>
    </p:spTree>
    <p:extLst>
      <p:ext uri="{BB962C8B-B14F-4D97-AF65-F5344CB8AC3E}">
        <p14:creationId xmlns:p14="http://schemas.microsoft.com/office/powerpoint/2010/main" val="371202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animBg="1"/>
      <p:bldP spid="25" grpId="0"/>
      <p:bldP spid="7" grpId="0"/>
      <p:bldP spid="26" grpId="0" animBg="1"/>
      <p:bldP spid="22"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67565-236E-8026-FEE9-E9B872CCF1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63F7613-52AA-7BCB-0F31-A7EC7B741030}"/>
              </a:ext>
            </a:extLst>
          </p:cNvPr>
          <p:cNvPicPr>
            <a:picLocks noChangeAspect="1"/>
          </p:cNvPicPr>
          <p:nvPr/>
        </p:nvPicPr>
        <p:blipFill rotWithShape="1">
          <a:blip r:embed="rId2"/>
          <a:srcRect t="9266"/>
          <a:stretch/>
        </p:blipFill>
        <p:spPr>
          <a:xfrm>
            <a:off x="564333" y="2246667"/>
            <a:ext cx="8165989" cy="4127332"/>
          </a:xfrm>
          <a:prstGeom prst="rect">
            <a:avLst/>
          </a:prstGeom>
        </p:spPr>
      </p:pic>
      <p:sp>
        <p:nvSpPr>
          <p:cNvPr id="5" name="TextBox 4">
            <a:extLst>
              <a:ext uri="{FF2B5EF4-FFF2-40B4-BE49-F238E27FC236}">
                <a16:creationId xmlns:a16="http://schemas.microsoft.com/office/drawing/2014/main" id="{906CCBBD-394F-A66E-0D97-23D938224924}"/>
              </a:ext>
            </a:extLst>
          </p:cNvPr>
          <p:cNvSpPr txBox="1"/>
          <p:nvPr/>
        </p:nvSpPr>
        <p:spPr>
          <a:xfrm>
            <a:off x="8620975" y="1718114"/>
            <a:ext cx="1865261" cy="923330"/>
          </a:xfrm>
          <a:prstGeom prst="rect">
            <a:avLst/>
          </a:prstGeom>
          <a:noFill/>
        </p:spPr>
        <p:txBody>
          <a:bodyPr wrap="square" rtlCol="0">
            <a:spAutoFit/>
          </a:bodyPr>
          <a:lstStyle/>
          <a:p>
            <a:r>
              <a:rPr lang="en-US" dirty="0"/>
              <a:t>Communication  flow to clinicians and staff. </a:t>
            </a:r>
          </a:p>
        </p:txBody>
      </p:sp>
      <p:sp>
        <p:nvSpPr>
          <p:cNvPr id="6" name="Rectangular Callout 5">
            <a:extLst>
              <a:ext uri="{FF2B5EF4-FFF2-40B4-BE49-F238E27FC236}">
                <a16:creationId xmlns:a16="http://schemas.microsoft.com/office/drawing/2014/main" id="{72FD851F-D139-07AA-A65B-7DC551869241}"/>
              </a:ext>
            </a:extLst>
          </p:cNvPr>
          <p:cNvSpPr/>
          <p:nvPr/>
        </p:nvSpPr>
        <p:spPr>
          <a:xfrm>
            <a:off x="1309995" y="1031051"/>
            <a:ext cx="7275443" cy="866692"/>
          </a:xfrm>
          <a:prstGeom prst="wedgeRectCallout">
            <a:avLst>
              <a:gd name="adj1" fmla="val -20177"/>
              <a:gd name="adj2" fmla="val 441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National, State, Local Authorities, Regulators, Accreditors, Payers,   Industry thought leaders, Healthcare Consultants, etc. </a:t>
            </a:r>
          </a:p>
          <a:p>
            <a:pPr algn="ctr"/>
            <a:r>
              <a:rPr lang="en-US" b="1" dirty="0">
                <a:solidFill>
                  <a:schemeClr val="tx1"/>
                </a:solidFill>
              </a:rPr>
              <a:t>Directly Influence Healthcare Leadership (C-Suite).</a:t>
            </a:r>
          </a:p>
        </p:txBody>
      </p:sp>
      <p:cxnSp>
        <p:nvCxnSpPr>
          <p:cNvPr id="8" name="Straight Arrow Connector 7">
            <a:extLst>
              <a:ext uri="{FF2B5EF4-FFF2-40B4-BE49-F238E27FC236}">
                <a16:creationId xmlns:a16="http://schemas.microsoft.com/office/drawing/2014/main" id="{5FD00848-1B2F-A010-4724-824E9ABDFCA5}"/>
              </a:ext>
            </a:extLst>
          </p:cNvPr>
          <p:cNvCxnSpPr>
            <a:cxnSpLocks/>
          </p:cNvCxnSpPr>
          <p:nvPr/>
        </p:nvCxnSpPr>
        <p:spPr>
          <a:xfrm>
            <a:off x="4647327" y="1926333"/>
            <a:ext cx="0" cy="42296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Arrow: Down 8">
            <a:extLst>
              <a:ext uri="{FF2B5EF4-FFF2-40B4-BE49-F238E27FC236}">
                <a16:creationId xmlns:a16="http://schemas.microsoft.com/office/drawing/2014/main" id="{FAC9647B-18E1-E6AB-7FF1-F339F04B3508}"/>
              </a:ext>
            </a:extLst>
          </p:cNvPr>
          <p:cNvSpPr/>
          <p:nvPr/>
        </p:nvSpPr>
        <p:spPr>
          <a:xfrm>
            <a:off x="8711186" y="3438571"/>
            <a:ext cx="648466" cy="2064622"/>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Up 2">
            <a:extLst>
              <a:ext uri="{FF2B5EF4-FFF2-40B4-BE49-F238E27FC236}">
                <a16:creationId xmlns:a16="http://schemas.microsoft.com/office/drawing/2014/main" id="{FCC0ACC3-E3DB-AB90-A784-2FD8677030DA}"/>
              </a:ext>
            </a:extLst>
          </p:cNvPr>
          <p:cNvSpPr/>
          <p:nvPr/>
        </p:nvSpPr>
        <p:spPr>
          <a:xfrm rot="16200000">
            <a:off x="8407036" y="3843802"/>
            <a:ext cx="3057375" cy="648465"/>
          </a:xfrm>
          <a:prstGeom prst="curved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5747B0CF-AEBD-A20E-1E01-AD48BE28CB93}"/>
              </a:ext>
            </a:extLst>
          </p:cNvPr>
          <p:cNvSpPr txBox="1"/>
          <p:nvPr/>
        </p:nvSpPr>
        <p:spPr>
          <a:xfrm>
            <a:off x="10133866" y="1519616"/>
            <a:ext cx="2095500" cy="4278094"/>
          </a:xfrm>
          <a:prstGeom prst="rect">
            <a:avLst/>
          </a:prstGeom>
          <a:noFill/>
        </p:spPr>
        <p:txBody>
          <a:bodyPr wrap="square" rtlCol="0">
            <a:spAutoFit/>
          </a:bodyPr>
          <a:lstStyle/>
          <a:p>
            <a:pPr algn="ctr"/>
            <a:r>
              <a:rPr lang="en-US" sz="1600" b="1" dirty="0">
                <a:solidFill>
                  <a:srgbClr val="FF0000"/>
                </a:solidFill>
              </a:rPr>
              <a:t>Missing: </a:t>
            </a:r>
          </a:p>
          <a:p>
            <a:pPr algn="ctr"/>
            <a:r>
              <a:rPr lang="en-US" sz="1600" b="1" dirty="0">
                <a:solidFill>
                  <a:schemeClr val="accent1">
                    <a:lumMod val="75000"/>
                  </a:schemeClr>
                </a:solidFill>
              </a:rPr>
              <a:t>Feedback </a:t>
            </a:r>
          </a:p>
          <a:p>
            <a:pPr algn="ctr"/>
            <a:r>
              <a:rPr lang="en-US" sz="1600" b="1" dirty="0">
                <a:solidFill>
                  <a:schemeClr val="accent1">
                    <a:lumMod val="75000"/>
                  </a:schemeClr>
                </a:solidFill>
              </a:rPr>
              <a:t>information </a:t>
            </a:r>
          </a:p>
          <a:p>
            <a:pPr algn="ctr"/>
            <a:r>
              <a:rPr lang="en-US" sz="1600" b="1" dirty="0">
                <a:solidFill>
                  <a:schemeClr val="accent1">
                    <a:lumMod val="75000"/>
                  </a:schemeClr>
                </a:solidFill>
              </a:rPr>
              <a:t>systems to</a:t>
            </a:r>
          </a:p>
          <a:p>
            <a:pPr algn="ctr"/>
            <a:r>
              <a:rPr lang="en-US" sz="1600" b="1" dirty="0">
                <a:solidFill>
                  <a:schemeClr val="accent1">
                    <a:lumMod val="75000"/>
                  </a:schemeClr>
                </a:solidFill>
              </a:rPr>
              <a:t> Leadership and </a:t>
            </a:r>
          </a:p>
          <a:p>
            <a:pPr algn="ctr"/>
            <a:r>
              <a:rPr lang="en-US" sz="1600" b="1" dirty="0">
                <a:solidFill>
                  <a:schemeClr val="accent1">
                    <a:lumMod val="75000"/>
                  </a:schemeClr>
                </a:solidFill>
              </a:rPr>
              <a:t>should encourage Psychosocial Safety in Culture.</a:t>
            </a:r>
          </a:p>
          <a:p>
            <a:pPr algn="ctr"/>
            <a:endParaRPr lang="en-US" sz="1600" b="1" dirty="0">
              <a:solidFill>
                <a:schemeClr val="accent1">
                  <a:lumMod val="75000"/>
                </a:schemeClr>
              </a:solidFill>
            </a:endParaRPr>
          </a:p>
          <a:p>
            <a:pPr algn="ctr"/>
            <a:r>
              <a:rPr lang="en-US" sz="1600" b="1" dirty="0">
                <a:solidFill>
                  <a:schemeClr val="accent1">
                    <a:lumMod val="75000"/>
                  </a:schemeClr>
                </a:solidFill>
              </a:rPr>
              <a:t> Would help </a:t>
            </a:r>
          </a:p>
          <a:p>
            <a:pPr algn="ctr"/>
            <a:r>
              <a:rPr lang="en-US" sz="1600" b="1" dirty="0">
                <a:solidFill>
                  <a:schemeClr val="accent1">
                    <a:lumMod val="75000"/>
                  </a:schemeClr>
                </a:solidFill>
              </a:rPr>
              <a:t>optimize “people” component, </a:t>
            </a:r>
          </a:p>
          <a:p>
            <a:pPr algn="ctr"/>
            <a:r>
              <a:rPr lang="en-US" sz="1600" b="1" dirty="0">
                <a:solidFill>
                  <a:schemeClr val="accent1">
                    <a:lumMod val="75000"/>
                  </a:schemeClr>
                </a:solidFill>
              </a:rPr>
              <a:t>balance “technology” component, and improve  quality   output of</a:t>
            </a:r>
          </a:p>
          <a:p>
            <a:pPr algn="ctr"/>
            <a:r>
              <a:rPr lang="en-US" sz="1600" b="1" dirty="0">
                <a:solidFill>
                  <a:schemeClr val="accent1">
                    <a:lumMod val="75000"/>
                  </a:schemeClr>
                </a:solidFill>
              </a:rPr>
              <a:t>organization.</a:t>
            </a:r>
          </a:p>
        </p:txBody>
      </p:sp>
      <p:sp>
        <p:nvSpPr>
          <p:cNvPr id="7" name="Rectangle 6">
            <a:extLst>
              <a:ext uri="{FF2B5EF4-FFF2-40B4-BE49-F238E27FC236}">
                <a16:creationId xmlns:a16="http://schemas.microsoft.com/office/drawing/2014/main" id="{ABC6E7EC-912E-6EC1-B3F5-9BC567268EF7}"/>
              </a:ext>
            </a:extLst>
          </p:cNvPr>
          <p:cNvSpPr/>
          <p:nvPr/>
        </p:nvSpPr>
        <p:spPr>
          <a:xfrm>
            <a:off x="687897" y="2388561"/>
            <a:ext cx="2189522" cy="12070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28383F-9F67-5287-DA2D-2BD1484C60A6}"/>
              </a:ext>
            </a:extLst>
          </p:cNvPr>
          <p:cNvSpPr/>
          <p:nvPr/>
        </p:nvSpPr>
        <p:spPr>
          <a:xfrm>
            <a:off x="6096000" y="2357692"/>
            <a:ext cx="2418050" cy="8133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8F2A0DA-A10A-666D-569F-D599229B2954}"/>
              </a:ext>
            </a:extLst>
          </p:cNvPr>
          <p:cNvPicPr>
            <a:picLocks noChangeAspect="1"/>
          </p:cNvPicPr>
          <p:nvPr/>
        </p:nvPicPr>
        <p:blipFill>
          <a:blip r:embed="rId3"/>
          <a:stretch>
            <a:fillRect/>
          </a:stretch>
        </p:blipFill>
        <p:spPr>
          <a:xfrm>
            <a:off x="6019107" y="2450517"/>
            <a:ext cx="2396650" cy="807293"/>
          </a:xfrm>
          <a:prstGeom prst="rect">
            <a:avLst/>
          </a:prstGeom>
        </p:spPr>
      </p:pic>
      <p:sp>
        <p:nvSpPr>
          <p:cNvPr id="11" name="TextBox 10">
            <a:extLst>
              <a:ext uri="{FF2B5EF4-FFF2-40B4-BE49-F238E27FC236}">
                <a16:creationId xmlns:a16="http://schemas.microsoft.com/office/drawing/2014/main" id="{2CF81671-F746-3717-D5B6-1995F5732760}"/>
              </a:ext>
            </a:extLst>
          </p:cNvPr>
          <p:cNvSpPr txBox="1"/>
          <p:nvPr/>
        </p:nvSpPr>
        <p:spPr>
          <a:xfrm>
            <a:off x="774920" y="114669"/>
            <a:ext cx="10087043" cy="461665"/>
          </a:xfrm>
          <a:prstGeom prst="rect">
            <a:avLst/>
          </a:prstGeom>
          <a:noFill/>
        </p:spPr>
        <p:txBody>
          <a:bodyPr wrap="square" rtlCol="0">
            <a:spAutoFit/>
          </a:bodyPr>
          <a:lstStyle/>
          <a:p>
            <a:pPr algn="ctr"/>
            <a:r>
              <a:rPr lang="en-US" sz="2400" b="1" dirty="0"/>
              <a:t>Communication Flow in Medical Centers </a:t>
            </a:r>
          </a:p>
        </p:txBody>
      </p:sp>
      <p:sp>
        <p:nvSpPr>
          <p:cNvPr id="10" name="TextBox 9">
            <a:extLst>
              <a:ext uri="{FF2B5EF4-FFF2-40B4-BE49-F238E27FC236}">
                <a16:creationId xmlns:a16="http://schemas.microsoft.com/office/drawing/2014/main" id="{D7B753C7-1FE0-28B6-8F0A-578A36ECFF61}"/>
              </a:ext>
            </a:extLst>
          </p:cNvPr>
          <p:cNvSpPr txBox="1"/>
          <p:nvPr/>
        </p:nvSpPr>
        <p:spPr>
          <a:xfrm>
            <a:off x="453008" y="6334780"/>
            <a:ext cx="9158483" cy="523220"/>
          </a:xfrm>
          <a:prstGeom prst="rect">
            <a:avLst/>
          </a:prstGeom>
          <a:noFill/>
        </p:spPr>
        <p:txBody>
          <a:bodyPr wrap="square" rtlCol="0">
            <a:spAutoFit/>
          </a:bodyPr>
          <a:lstStyle/>
          <a:p>
            <a:r>
              <a:rPr lang="en-US" sz="1400" b="0" i="0" dirty="0">
                <a:effectLst/>
                <a:latin typeface="ElsevierGulliver"/>
              </a:rPr>
              <a:t>*</a:t>
            </a:r>
            <a:r>
              <a:rPr lang="en-US" sz="1400" b="1" i="0" dirty="0">
                <a:effectLst/>
                <a:latin typeface="ElsevierGulliver"/>
              </a:rPr>
              <a:t>Anosognosia</a:t>
            </a:r>
            <a:r>
              <a:rPr lang="en-US" sz="1400" b="0" i="0" dirty="0">
                <a:effectLst/>
                <a:latin typeface="ElsevierGulliver"/>
              </a:rPr>
              <a:t>= </a:t>
            </a:r>
            <a:r>
              <a:rPr lang="en-US" sz="1400" dirty="0">
                <a:latin typeface="ElsevierGulliver"/>
              </a:rPr>
              <a:t>I</a:t>
            </a:r>
            <a:r>
              <a:rPr lang="en-US" sz="1400" b="0" i="0" dirty="0">
                <a:effectLst/>
                <a:latin typeface="ElsevierGulliver"/>
              </a:rPr>
              <a:t>n neurology is a lack of awareness of deficits due to brain injury (often right hemispheric stroke)</a:t>
            </a:r>
          </a:p>
          <a:p>
            <a:r>
              <a:rPr lang="en-US" sz="1400" b="0" i="0" dirty="0">
                <a:effectLst/>
                <a:latin typeface="ElsevierGulliver"/>
              </a:rPr>
              <a:t> Body’s feedback system was damaged, don’t get needed information to the brain to make best self-protective decisions.</a:t>
            </a:r>
            <a:endParaRPr lang="en-US" sz="1400" dirty="0"/>
          </a:p>
        </p:txBody>
      </p:sp>
      <p:sp>
        <p:nvSpPr>
          <p:cNvPr id="12" name="TextBox 11">
            <a:extLst>
              <a:ext uri="{FF2B5EF4-FFF2-40B4-BE49-F238E27FC236}">
                <a16:creationId xmlns:a16="http://schemas.microsoft.com/office/drawing/2014/main" id="{D701A2CE-6160-585B-67A1-64B0C5EA9808}"/>
              </a:ext>
            </a:extLst>
          </p:cNvPr>
          <p:cNvSpPr txBox="1"/>
          <p:nvPr/>
        </p:nvSpPr>
        <p:spPr>
          <a:xfrm>
            <a:off x="687897" y="2413337"/>
            <a:ext cx="2396650" cy="954107"/>
          </a:xfrm>
          <a:prstGeom prst="rect">
            <a:avLst/>
          </a:prstGeom>
          <a:noFill/>
        </p:spPr>
        <p:txBody>
          <a:bodyPr wrap="square" rtlCol="0">
            <a:spAutoFit/>
          </a:bodyPr>
          <a:lstStyle/>
          <a:p>
            <a:r>
              <a:rPr lang="en-US" sz="1400" u="sng" dirty="0"/>
              <a:t>Structure creates </a:t>
            </a:r>
            <a:r>
              <a:rPr lang="en-US" sz="1400" b="1" dirty="0"/>
              <a:t>chronic</a:t>
            </a:r>
          </a:p>
          <a:p>
            <a:r>
              <a:rPr lang="en-US" sz="1400" b="1" dirty="0"/>
              <a:t>Leadership “Anosognosia*” </a:t>
            </a:r>
          </a:p>
          <a:p>
            <a:r>
              <a:rPr lang="en-US" sz="1400" dirty="0"/>
              <a:t>(don’t know what they don’t know).</a:t>
            </a:r>
          </a:p>
        </p:txBody>
      </p:sp>
    </p:spTree>
    <p:extLst>
      <p:ext uri="{BB962C8B-B14F-4D97-AF65-F5344CB8AC3E}">
        <p14:creationId xmlns:p14="http://schemas.microsoft.com/office/powerpoint/2010/main" val="16130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animBg="1"/>
      <p:bldP spid="4"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9879</TotalTime>
  <Words>8093</Words>
  <Application>Microsoft Office PowerPoint</Application>
  <PresentationFormat>Widescreen</PresentationFormat>
  <Paragraphs>973</Paragraphs>
  <Slides>59</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Arial</vt:lpstr>
      <vt:lpstr>BlinkMacSystemFont</vt:lpstr>
      <vt:lpstr>Calibri</vt:lpstr>
      <vt:lpstr>Calibri Light</vt:lpstr>
      <vt:lpstr>Cambria</vt:lpstr>
      <vt:lpstr>ElsevierGulliver</vt:lpstr>
      <vt:lpstr>Franklin Gothic Book</vt:lpstr>
      <vt:lpstr>Helvetica Neue</vt:lpstr>
      <vt:lpstr>inherit</vt:lpstr>
      <vt:lpstr>Open Sans</vt:lpstr>
      <vt:lpstr>Roboto</vt:lpstr>
      <vt:lpstr>Times New Roman</vt:lpstr>
      <vt:lpstr>Wingdings</vt:lpstr>
      <vt:lpstr>Office Theme</vt:lpstr>
      <vt:lpstr> Burnout and the Brain.  An Introduction to  Cognitive and  Organizational Ergonomics.  </vt:lpstr>
      <vt:lpstr>Learning Objectives</vt:lpstr>
      <vt:lpstr>Historical Example: Invisible Hazard:  Culture, Halo Bias impaired recognition of real pathological factors.</vt:lpstr>
      <vt:lpstr>PowerPoint Presentation</vt:lpstr>
      <vt:lpstr>Medical Error and Clinician Burnout: Both Have Systemic Contributions </vt:lpstr>
      <vt:lpstr>PowerPoint Presentation</vt:lpstr>
      <vt:lpstr> Professions Who Manage Cognitive Load Hazard</vt:lpstr>
      <vt:lpstr>PowerPoint Presentation</vt:lpstr>
      <vt:lpstr>PowerPoint Presentation</vt:lpstr>
      <vt:lpstr>PowerPoint Presentation</vt:lpstr>
      <vt:lpstr>Technology Rate of Change Surpassed Human Adaptability- Human Impact is Profound</vt:lpstr>
      <vt:lpstr>Neurobiology of Clinician Distress and Burnout </vt:lpstr>
      <vt:lpstr>PowerPoint Presentation</vt:lpstr>
      <vt:lpstr>PowerPoint Presentation</vt:lpstr>
      <vt:lpstr>Neuroanatomical Impact of Burnout  </vt:lpstr>
      <vt:lpstr>Nowadays… Less Work is Physical and More is Cognitive Work.</vt:lpstr>
      <vt:lpstr>  Factors that Affect Cognitive Overload</vt:lpstr>
      <vt:lpstr>NASA TLX Cognitive Load</vt:lpstr>
      <vt:lpstr>Thinking Processes</vt:lpstr>
      <vt:lpstr>Brain Resources and  Controlled Thought Processing</vt:lpstr>
      <vt:lpstr> Working Memory Limitations Examples of Our Work-arounds</vt:lpstr>
      <vt:lpstr>Controlled Thought  </vt:lpstr>
      <vt:lpstr>Brain Resources (Attention) Used By These Activities. If Unnecessary is Extraneous Cognitive Load</vt:lpstr>
      <vt:lpstr>PowerPoint Presentation</vt:lpstr>
      <vt:lpstr>PowerPoint Presentation</vt:lpstr>
      <vt:lpstr>  Reasons for Invisibility of Human Factor Effects</vt:lpstr>
      <vt:lpstr>PowerPoint Presentation</vt:lpstr>
      <vt:lpstr>      Individual Task-Specific Cognitive Load</vt:lpstr>
      <vt:lpstr>PowerPoint Presentation</vt:lpstr>
      <vt:lpstr>Split Attention Principle Affects amount of brain resources used</vt:lpstr>
      <vt:lpstr>Inattentional Blindness: Added mental load can impair your ability to see/detect what you’re looking at.  Brain issue, not eye issue. </vt:lpstr>
      <vt:lpstr>Interruptions:  Texts, pages,  Best Practice Alerts, notifications, etc.</vt:lpstr>
      <vt:lpstr>PowerPoint Presentation</vt:lpstr>
      <vt:lpstr>Satisficing*-</vt:lpstr>
      <vt:lpstr>PowerPoint Presentation</vt:lpstr>
      <vt:lpstr>PowerPoint Presentation</vt:lpstr>
      <vt:lpstr>PowerPoint Presentation</vt:lpstr>
      <vt:lpstr>1. Acknowledge Ever-increasing Expectations without Resources   as Wellbeing, Safety, Quality and Financial Problems.  2.  Take on “Halo Bias”   Are they really achieving what intended?  3. Understand How and Where the Impact is Being Felt                                            (Need feedback mechanisms).  4. Learn Methods of Assessing, Prioritizing and Addressing Overload.</vt:lpstr>
      <vt:lpstr>Broad-Stroke Interventions to Reduce Extraneous Cognitive Load (ECL)</vt:lpstr>
      <vt:lpstr>PowerPoint Presentation</vt:lpstr>
      <vt:lpstr>PowerPoint Presentation</vt:lpstr>
      <vt:lpstr>Where might this use of HFE be headed?</vt:lpstr>
      <vt:lpstr>PowerPoint Presentation</vt:lpstr>
      <vt:lpstr>Supplemental Slides</vt:lpstr>
      <vt:lpstr>Recommended Reading</vt:lpstr>
      <vt:lpstr> Getting Feedback into Systems.   </vt:lpstr>
      <vt:lpstr>PowerPoint Presentation</vt:lpstr>
      <vt:lpstr>CDC/NIOSH: Impact Wellbeing™ Guide:  Taking Action to Improve Healthcare Worker Wellbeing </vt:lpstr>
      <vt:lpstr>Comparing Lean and HFE</vt:lpstr>
      <vt:lpstr>PowerPoint Presentation</vt:lpstr>
      <vt:lpstr>PowerPoint Presentation</vt:lpstr>
      <vt:lpstr>PowerPoint Presentation</vt:lpstr>
      <vt:lpstr>  Learning Curves, Clinical Functionality of Staff and System. New Initiative Roll Out   Importance of Timing and Centralized Authority</vt:lpstr>
      <vt:lpstr>                    Understanding Consequences Without Feedback Systems.    Leaders Don’t Know What They Don’t Know. </vt:lpstr>
      <vt:lpstr>PowerPoint Presentation</vt:lpstr>
      <vt:lpstr>PowerPoint Presentation</vt:lpstr>
      <vt:lpstr> Learning Curves, Clinical Functionality with New Initiatives   Importance of Intuitive Design         </vt:lpstr>
      <vt:lpstr>PowerPoint Presentation</vt:lpstr>
      <vt:lpstr> Proposed Curriculum for Leadership Applications of Cognitive and Organizational Ergonomics  </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Privitera, Michael</dc:creator>
  <cp:lastModifiedBy>Privitera, Michael</cp:lastModifiedBy>
  <cp:revision>640</cp:revision>
  <dcterms:created xsi:type="dcterms:W3CDTF">2023-10-31T14:45:54Z</dcterms:created>
  <dcterms:modified xsi:type="dcterms:W3CDTF">2024-09-08T17:35:29Z</dcterms:modified>
</cp:coreProperties>
</file>