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3"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6D0D"/>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96E14-345A-43F3-A86E-7AE98D395E93}" v="11" dt="2024-08-13T22:08:09.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D5577-71D9-45F8-9C51-37DAE5FC91D7}"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35E14-C2C6-48BB-A6D3-F28F96D5F23B}" type="slidenum">
              <a:rPr lang="en-US" smtClean="0"/>
              <a:t>‹#›</a:t>
            </a:fld>
            <a:endParaRPr lang="en-US"/>
          </a:p>
        </p:txBody>
      </p:sp>
    </p:spTree>
    <p:extLst>
      <p:ext uri="{BB962C8B-B14F-4D97-AF65-F5344CB8AC3E}">
        <p14:creationId xmlns:p14="http://schemas.microsoft.com/office/powerpoint/2010/main" val="220824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77AD-5964-3F25-53B0-F3E797188C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83E908-1845-69B1-DBC5-F40769443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C63E8D-B446-D72A-C745-5485493A9B82}"/>
              </a:ext>
            </a:extLst>
          </p:cNvPr>
          <p:cNvSpPr>
            <a:spLocks noGrp="1"/>
          </p:cNvSpPr>
          <p:nvPr>
            <p:ph type="dt" sz="half" idx="10"/>
          </p:nvPr>
        </p:nvSpPr>
        <p:spPr/>
        <p:txBody>
          <a:bodyPr/>
          <a:lstStyle/>
          <a:p>
            <a:fld id="{1374828C-8E9A-4E22-B0CA-62ED0401AF84}" type="datetime1">
              <a:rPr lang="en-US" smtClean="0"/>
              <a:t>3/4/2025</a:t>
            </a:fld>
            <a:endParaRPr lang="en-US"/>
          </a:p>
        </p:txBody>
      </p:sp>
      <p:sp>
        <p:nvSpPr>
          <p:cNvPr id="5" name="Footer Placeholder 4">
            <a:extLst>
              <a:ext uri="{FF2B5EF4-FFF2-40B4-BE49-F238E27FC236}">
                <a16:creationId xmlns:a16="http://schemas.microsoft.com/office/drawing/2014/main" id="{7FB8ED30-1E89-3019-6A47-149711378E73}"/>
              </a:ext>
            </a:extLst>
          </p:cNvPr>
          <p:cNvSpPr>
            <a:spLocks noGrp="1"/>
          </p:cNvSpPr>
          <p:nvPr>
            <p:ph type="ftr" sz="quarter" idx="11"/>
          </p:nvPr>
        </p:nvSpPr>
        <p:spPr/>
        <p:txBody>
          <a:bodyPr/>
          <a:lstStyle/>
          <a:p>
            <a:r>
              <a:rPr lang="en-US"/>
              <a:t>Offering Memorandum | 321 Columbus Way</a:t>
            </a:r>
          </a:p>
        </p:txBody>
      </p:sp>
      <p:sp>
        <p:nvSpPr>
          <p:cNvPr id="6" name="Slide Number Placeholder 5">
            <a:extLst>
              <a:ext uri="{FF2B5EF4-FFF2-40B4-BE49-F238E27FC236}">
                <a16:creationId xmlns:a16="http://schemas.microsoft.com/office/drawing/2014/main" id="{A46D4FFD-76FB-6C28-7815-E332602AE8AF}"/>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30031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B769-B629-31F7-11E0-39DAD6FC09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B2E600-17C0-7AC8-83E7-1A4F6898D3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71135-699E-7FC8-8D17-8E1D31C80E54}"/>
              </a:ext>
            </a:extLst>
          </p:cNvPr>
          <p:cNvSpPr>
            <a:spLocks noGrp="1"/>
          </p:cNvSpPr>
          <p:nvPr>
            <p:ph type="dt" sz="half" idx="10"/>
          </p:nvPr>
        </p:nvSpPr>
        <p:spPr/>
        <p:txBody>
          <a:bodyPr/>
          <a:lstStyle/>
          <a:p>
            <a:fld id="{3DBBBEC6-3968-45A2-865A-154043417134}" type="datetime1">
              <a:rPr lang="en-US" smtClean="0"/>
              <a:t>3/4/2025</a:t>
            </a:fld>
            <a:endParaRPr lang="en-US"/>
          </a:p>
        </p:txBody>
      </p:sp>
      <p:sp>
        <p:nvSpPr>
          <p:cNvPr id="5" name="Footer Placeholder 4">
            <a:extLst>
              <a:ext uri="{FF2B5EF4-FFF2-40B4-BE49-F238E27FC236}">
                <a16:creationId xmlns:a16="http://schemas.microsoft.com/office/drawing/2014/main" id="{43A789CE-15B2-3CEF-7C7C-AE341A7824B1}"/>
              </a:ext>
            </a:extLst>
          </p:cNvPr>
          <p:cNvSpPr>
            <a:spLocks noGrp="1"/>
          </p:cNvSpPr>
          <p:nvPr>
            <p:ph type="ftr" sz="quarter" idx="11"/>
          </p:nvPr>
        </p:nvSpPr>
        <p:spPr/>
        <p:txBody>
          <a:bodyPr/>
          <a:lstStyle/>
          <a:p>
            <a:r>
              <a:rPr lang="en-US"/>
              <a:t>Offering Memorandum | 321 Columbus Way</a:t>
            </a:r>
          </a:p>
        </p:txBody>
      </p:sp>
      <p:sp>
        <p:nvSpPr>
          <p:cNvPr id="6" name="Slide Number Placeholder 5">
            <a:extLst>
              <a:ext uri="{FF2B5EF4-FFF2-40B4-BE49-F238E27FC236}">
                <a16:creationId xmlns:a16="http://schemas.microsoft.com/office/drawing/2014/main" id="{6602DE49-C012-E274-3296-2C8CF4FD1EE3}"/>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98501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3AE01-BEF7-6C63-8334-171266CA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205877-8FBD-1819-72A0-CF85033D5E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CFBC2-1D88-0FC4-C4C0-43718BA378ED}"/>
              </a:ext>
            </a:extLst>
          </p:cNvPr>
          <p:cNvSpPr>
            <a:spLocks noGrp="1"/>
          </p:cNvSpPr>
          <p:nvPr>
            <p:ph type="dt" sz="half" idx="10"/>
          </p:nvPr>
        </p:nvSpPr>
        <p:spPr/>
        <p:txBody>
          <a:bodyPr/>
          <a:lstStyle/>
          <a:p>
            <a:fld id="{264248B7-6FE3-4CE2-ACC8-95F2E366CD74}" type="datetime1">
              <a:rPr lang="en-US" smtClean="0"/>
              <a:t>3/4/2025</a:t>
            </a:fld>
            <a:endParaRPr lang="en-US"/>
          </a:p>
        </p:txBody>
      </p:sp>
      <p:sp>
        <p:nvSpPr>
          <p:cNvPr id="5" name="Footer Placeholder 4">
            <a:extLst>
              <a:ext uri="{FF2B5EF4-FFF2-40B4-BE49-F238E27FC236}">
                <a16:creationId xmlns:a16="http://schemas.microsoft.com/office/drawing/2014/main" id="{F5565E8F-83ED-1F0A-4F7D-4B55C706EB2A}"/>
              </a:ext>
            </a:extLst>
          </p:cNvPr>
          <p:cNvSpPr>
            <a:spLocks noGrp="1"/>
          </p:cNvSpPr>
          <p:nvPr>
            <p:ph type="ftr" sz="quarter" idx="11"/>
          </p:nvPr>
        </p:nvSpPr>
        <p:spPr/>
        <p:txBody>
          <a:bodyPr/>
          <a:lstStyle/>
          <a:p>
            <a:r>
              <a:rPr lang="en-US"/>
              <a:t>Offering Memorandum | 321 Columbus Way</a:t>
            </a:r>
          </a:p>
        </p:txBody>
      </p:sp>
      <p:sp>
        <p:nvSpPr>
          <p:cNvPr id="6" name="Slide Number Placeholder 5">
            <a:extLst>
              <a:ext uri="{FF2B5EF4-FFF2-40B4-BE49-F238E27FC236}">
                <a16:creationId xmlns:a16="http://schemas.microsoft.com/office/drawing/2014/main" id="{217305F8-FEDE-8FB4-096F-78134D2EF427}"/>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205485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A12B-7C28-55E5-608C-EE9DB0737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B7702-0A5E-DF73-658F-B2940FD435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69D8A-68A1-9A8C-1F44-49EB9BBFB806}"/>
              </a:ext>
            </a:extLst>
          </p:cNvPr>
          <p:cNvSpPr>
            <a:spLocks noGrp="1"/>
          </p:cNvSpPr>
          <p:nvPr>
            <p:ph type="dt" sz="half" idx="10"/>
          </p:nvPr>
        </p:nvSpPr>
        <p:spPr/>
        <p:txBody>
          <a:bodyPr/>
          <a:lstStyle/>
          <a:p>
            <a:fld id="{9355FA2D-3593-486C-8911-A0633F2ECCA1}" type="datetime1">
              <a:rPr lang="en-US" smtClean="0"/>
              <a:t>3/4/2025</a:t>
            </a:fld>
            <a:endParaRPr lang="en-US"/>
          </a:p>
        </p:txBody>
      </p:sp>
      <p:sp>
        <p:nvSpPr>
          <p:cNvPr id="5" name="Footer Placeholder 4">
            <a:extLst>
              <a:ext uri="{FF2B5EF4-FFF2-40B4-BE49-F238E27FC236}">
                <a16:creationId xmlns:a16="http://schemas.microsoft.com/office/drawing/2014/main" id="{B766B5DB-721D-95DF-4919-F7C11EA4A9B6}"/>
              </a:ext>
            </a:extLst>
          </p:cNvPr>
          <p:cNvSpPr>
            <a:spLocks noGrp="1"/>
          </p:cNvSpPr>
          <p:nvPr>
            <p:ph type="ftr" sz="quarter" idx="11"/>
          </p:nvPr>
        </p:nvSpPr>
        <p:spPr/>
        <p:txBody>
          <a:bodyPr/>
          <a:lstStyle/>
          <a:p>
            <a:r>
              <a:rPr lang="en-US"/>
              <a:t>Offering Memorandum | 321 Columbus Way</a:t>
            </a:r>
          </a:p>
        </p:txBody>
      </p:sp>
      <p:sp>
        <p:nvSpPr>
          <p:cNvPr id="6" name="Slide Number Placeholder 5">
            <a:extLst>
              <a:ext uri="{FF2B5EF4-FFF2-40B4-BE49-F238E27FC236}">
                <a16:creationId xmlns:a16="http://schemas.microsoft.com/office/drawing/2014/main" id="{3CCCAC20-7C8C-4D7B-333A-9625B4D9F15F}"/>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280484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BEB1-F6AB-FA44-FE65-A3DB346B9F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CC5392-A2DE-C761-D405-344A01DF35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282F4-E95F-013D-EC3E-6453960A1C17}"/>
              </a:ext>
            </a:extLst>
          </p:cNvPr>
          <p:cNvSpPr>
            <a:spLocks noGrp="1"/>
          </p:cNvSpPr>
          <p:nvPr>
            <p:ph type="dt" sz="half" idx="10"/>
          </p:nvPr>
        </p:nvSpPr>
        <p:spPr/>
        <p:txBody>
          <a:bodyPr/>
          <a:lstStyle/>
          <a:p>
            <a:fld id="{2628E6B9-2F07-473C-BE26-8D0DCA0A1E3C}" type="datetime1">
              <a:rPr lang="en-US" smtClean="0"/>
              <a:t>3/4/2025</a:t>
            </a:fld>
            <a:endParaRPr lang="en-US"/>
          </a:p>
        </p:txBody>
      </p:sp>
      <p:sp>
        <p:nvSpPr>
          <p:cNvPr id="5" name="Footer Placeholder 4">
            <a:extLst>
              <a:ext uri="{FF2B5EF4-FFF2-40B4-BE49-F238E27FC236}">
                <a16:creationId xmlns:a16="http://schemas.microsoft.com/office/drawing/2014/main" id="{0FE7DF76-C9EA-A27D-4502-9A2DABBFA095}"/>
              </a:ext>
            </a:extLst>
          </p:cNvPr>
          <p:cNvSpPr>
            <a:spLocks noGrp="1"/>
          </p:cNvSpPr>
          <p:nvPr>
            <p:ph type="ftr" sz="quarter" idx="11"/>
          </p:nvPr>
        </p:nvSpPr>
        <p:spPr/>
        <p:txBody>
          <a:bodyPr/>
          <a:lstStyle/>
          <a:p>
            <a:r>
              <a:rPr lang="en-US"/>
              <a:t>Offering Memorandum | 321 Columbus Way</a:t>
            </a:r>
          </a:p>
        </p:txBody>
      </p:sp>
      <p:sp>
        <p:nvSpPr>
          <p:cNvPr id="6" name="Slide Number Placeholder 5">
            <a:extLst>
              <a:ext uri="{FF2B5EF4-FFF2-40B4-BE49-F238E27FC236}">
                <a16:creationId xmlns:a16="http://schemas.microsoft.com/office/drawing/2014/main" id="{D95E5288-435D-5EAD-930E-30598C9C7998}"/>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406172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E399-7F4F-BEEB-4D8E-95FDECDC0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C3388A-0E4A-A0F9-619E-7970C29CD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222645-AE74-72C2-9A5B-77E6A9F1F4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5B96BC-01F8-490C-66FD-90B2BE20A32B}"/>
              </a:ext>
            </a:extLst>
          </p:cNvPr>
          <p:cNvSpPr>
            <a:spLocks noGrp="1"/>
          </p:cNvSpPr>
          <p:nvPr>
            <p:ph type="dt" sz="half" idx="10"/>
          </p:nvPr>
        </p:nvSpPr>
        <p:spPr/>
        <p:txBody>
          <a:bodyPr/>
          <a:lstStyle/>
          <a:p>
            <a:fld id="{136DCC7D-34AD-42C0-9E7A-6C6A4187FAD8}" type="datetime1">
              <a:rPr lang="en-US" smtClean="0"/>
              <a:t>3/4/2025</a:t>
            </a:fld>
            <a:endParaRPr lang="en-US"/>
          </a:p>
        </p:txBody>
      </p:sp>
      <p:sp>
        <p:nvSpPr>
          <p:cNvPr id="6" name="Footer Placeholder 5">
            <a:extLst>
              <a:ext uri="{FF2B5EF4-FFF2-40B4-BE49-F238E27FC236}">
                <a16:creationId xmlns:a16="http://schemas.microsoft.com/office/drawing/2014/main" id="{E1B075EC-7455-B19C-6F8A-1212C81D2CF1}"/>
              </a:ext>
            </a:extLst>
          </p:cNvPr>
          <p:cNvSpPr>
            <a:spLocks noGrp="1"/>
          </p:cNvSpPr>
          <p:nvPr>
            <p:ph type="ftr" sz="quarter" idx="11"/>
          </p:nvPr>
        </p:nvSpPr>
        <p:spPr/>
        <p:txBody>
          <a:bodyPr/>
          <a:lstStyle/>
          <a:p>
            <a:r>
              <a:rPr lang="en-US"/>
              <a:t>Offering Memorandum | 321 Columbus Way</a:t>
            </a:r>
          </a:p>
        </p:txBody>
      </p:sp>
      <p:sp>
        <p:nvSpPr>
          <p:cNvPr id="7" name="Slide Number Placeholder 6">
            <a:extLst>
              <a:ext uri="{FF2B5EF4-FFF2-40B4-BE49-F238E27FC236}">
                <a16:creationId xmlns:a16="http://schemas.microsoft.com/office/drawing/2014/main" id="{06B2257F-FE37-7306-A331-2803FD437A44}"/>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338335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09E4-FB84-D2E9-5ADE-57895135D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A49E36-4222-C191-ADA8-CD510CC38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4DA9D-DBDA-BFBA-B4A2-60E2D5C3E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0BDB03-F225-1FC3-B277-279E63F01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8D504-2E43-B80B-0514-077D11EE2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403D44-9139-D379-2963-0E52439D31F8}"/>
              </a:ext>
            </a:extLst>
          </p:cNvPr>
          <p:cNvSpPr>
            <a:spLocks noGrp="1"/>
          </p:cNvSpPr>
          <p:nvPr>
            <p:ph type="dt" sz="half" idx="10"/>
          </p:nvPr>
        </p:nvSpPr>
        <p:spPr/>
        <p:txBody>
          <a:bodyPr/>
          <a:lstStyle/>
          <a:p>
            <a:fld id="{7D945E54-565C-4937-9FC9-FE1B74DD3D8C}" type="datetime1">
              <a:rPr lang="en-US" smtClean="0"/>
              <a:t>3/4/2025</a:t>
            </a:fld>
            <a:endParaRPr lang="en-US"/>
          </a:p>
        </p:txBody>
      </p:sp>
      <p:sp>
        <p:nvSpPr>
          <p:cNvPr id="8" name="Footer Placeholder 7">
            <a:extLst>
              <a:ext uri="{FF2B5EF4-FFF2-40B4-BE49-F238E27FC236}">
                <a16:creationId xmlns:a16="http://schemas.microsoft.com/office/drawing/2014/main" id="{E6374BEF-968D-5633-E24B-FAD1B63A9D8C}"/>
              </a:ext>
            </a:extLst>
          </p:cNvPr>
          <p:cNvSpPr>
            <a:spLocks noGrp="1"/>
          </p:cNvSpPr>
          <p:nvPr>
            <p:ph type="ftr" sz="quarter" idx="11"/>
          </p:nvPr>
        </p:nvSpPr>
        <p:spPr/>
        <p:txBody>
          <a:bodyPr/>
          <a:lstStyle/>
          <a:p>
            <a:r>
              <a:rPr lang="en-US"/>
              <a:t>Offering Memorandum | 321 Columbus Way</a:t>
            </a:r>
          </a:p>
        </p:txBody>
      </p:sp>
      <p:sp>
        <p:nvSpPr>
          <p:cNvPr id="9" name="Slide Number Placeholder 8">
            <a:extLst>
              <a:ext uri="{FF2B5EF4-FFF2-40B4-BE49-F238E27FC236}">
                <a16:creationId xmlns:a16="http://schemas.microsoft.com/office/drawing/2014/main" id="{8251C08A-AF0C-084E-230E-50F0A0198C37}"/>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123178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1801-4DA8-B800-48F1-E540A78076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2965B-5027-D296-AF80-AF148AB65AE1}"/>
              </a:ext>
            </a:extLst>
          </p:cNvPr>
          <p:cNvSpPr>
            <a:spLocks noGrp="1"/>
          </p:cNvSpPr>
          <p:nvPr>
            <p:ph type="dt" sz="half" idx="10"/>
          </p:nvPr>
        </p:nvSpPr>
        <p:spPr/>
        <p:txBody>
          <a:bodyPr/>
          <a:lstStyle/>
          <a:p>
            <a:fld id="{4D70037D-A1EE-4289-8EE2-4A51BE895DD9}" type="datetime1">
              <a:rPr lang="en-US" smtClean="0"/>
              <a:t>3/4/2025</a:t>
            </a:fld>
            <a:endParaRPr lang="en-US"/>
          </a:p>
        </p:txBody>
      </p:sp>
      <p:sp>
        <p:nvSpPr>
          <p:cNvPr id="4" name="Footer Placeholder 3">
            <a:extLst>
              <a:ext uri="{FF2B5EF4-FFF2-40B4-BE49-F238E27FC236}">
                <a16:creationId xmlns:a16="http://schemas.microsoft.com/office/drawing/2014/main" id="{4E7A8C5D-FB52-3877-4B0A-BF2E5F1CC1D0}"/>
              </a:ext>
            </a:extLst>
          </p:cNvPr>
          <p:cNvSpPr>
            <a:spLocks noGrp="1"/>
          </p:cNvSpPr>
          <p:nvPr>
            <p:ph type="ftr" sz="quarter" idx="11"/>
          </p:nvPr>
        </p:nvSpPr>
        <p:spPr/>
        <p:txBody>
          <a:bodyPr/>
          <a:lstStyle/>
          <a:p>
            <a:r>
              <a:rPr lang="en-US"/>
              <a:t>Offering Memorandum | 321 Columbus Way</a:t>
            </a:r>
          </a:p>
        </p:txBody>
      </p:sp>
      <p:sp>
        <p:nvSpPr>
          <p:cNvPr id="5" name="Slide Number Placeholder 4">
            <a:extLst>
              <a:ext uri="{FF2B5EF4-FFF2-40B4-BE49-F238E27FC236}">
                <a16:creationId xmlns:a16="http://schemas.microsoft.com/office/drawing/2014/main" id="{D6C21A94-2A8B-929E-A1CE-94FD4106E528}"/>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359418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947FC-9F06-8841-3DF0-59EE4F7195E2}"/>
              </a:ext>
            </a:extLst>
          </p:cNvPr>
          <p:cNvSpPr>
            <a:spLocks noGrp="1"/>
          </p:cNvSpPr>
          <p:nvPr>
            <p:ph type="dt" sz="half" idx="10"/>
          </p:nvPr>
        </p:nvSpPr>
        <p:spPr/>
        <p:txBody>
          <a:bodyPr/>
          <a:lstStyle/>
          <a:p>
            <a:fld id="{C0C653E0-C957-44EC-81E1-B7D6AA813EE0}" type="datetime1">
              <a:rPr lang="en-US" smtClean="0"/>
              <a:t>3/4/2025</a:t>
            </a:fld>
            <a:endParaRPr lang="en-US"/>
          </a:p>
        </p:txBody>
      </p:sp>
      <p:sp>
        <p:nvSpPr>
          <p:cNvPr id="3" name="Footer Placeholder 2">
            <a:extLst>
              <a:ext uri="{FF2B5EF4-FFF2-40B4-BE49-F238E27FC236}">
                <a16:creationId xmlns:a16="http://schemas.microsoft.com/office/drawing/2014/main" id="{CEBE1FD8-CEE9-5B7B-A8D8-B2ACDEE0C753}"/>
              </a:ext>
            </a:extLst>
          </p:cNvPr>
          <p:cNvSpPr>
            <a:spLocks noGrp="1"/>
          </p:cNvSpPr>
          <p:nvPr>
            <p:ph type="ftr" sz="quarter" idx="11"/>
          </p:nvPr>
        </p:nvSpPr>
        <p:spPr/>
        <p:txBody>
          <a:bodyPr/>
          <a:lstStyle/>
          <a:p>
            <a:r>
              <a:rPr lang="en-US"/>
              <a:t>Offering Memorandum | 321 Columbus Way</a:t>
            </a:r>
          </a:p>
        </p:txBody>
      </p:sp>
      <p:sp>
        <p:nvSpPr>
          <p:cNvPr id="4" name="Slide Number Placeholder 3">
            <a:extLst>
              <a:ext uri="{FF2B5EF4-FFF2-40B4-BE49-F238E27FC236}">
                <a16:creationId xmlns:a16="http://schemas.microsoft.com/office/drawing/2014/main" id="{C4D44F2A-FE99-C713-BA46-5355F6A28857}"/>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8014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F5B-2882-4F72-7A56-7FFE9F1A42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9CF900-B2F8-8CA0-F157-0B3F16473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1421C-259C-4C0E-38AB-4D1792439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C8F90-B40F-2680-9AB6-51FE1D87B258}"/>
              </a:ext>
            </a:extLst>
          </p:cNvPr>
          <p:cNvSpPr>
            <a:spLocks noGrp="1"/>
          </p:cNvSpPr>
          <p:nvPr>
            <p:ph type="dt" sz="half" idx="10"/>
          </p:nvPr>
        </p:nvSpPr>
        <p:spPr/>
        <p:txBody>
          <a:bodyPr/>
          <a:lstStyle/>
          <a:p>
            <a:fld id="{048B8C8B-370E-4537-A4C1-BD682A15E51A}" type="datetime1">
              <a:rPr lang="en-US" smtClean="0"/>
              <a:t>3/4/2025</a:t>
            </a:fld>
            <a:endParaRPr lang="en-US"/>
          </a:p>
        </p:txBody>
      </p:sp>
      <p:sp>
        <p:nvSpPr>
          <p:cNvPr id="6" name="Footer Placeholder 5">
            <a:extLst>
              <a:ext uri="{FF2B5EF4-FFF2-40B4-BE49-F238E27FC236}">
                <a16:creationId xmlns:a16="http://schemas.microsoft.com/office/drawing/2014/main" id="{1B00817D-4D1C-F2A4-56A8-60D12F613DC5}"/>
              </a:ext>
            </a:extLst>
          </p:cNvPr>
          <p:cNvSpPr>
            <a:spLocks noGrp="1"/>
          </p:cNvSpPr>
          <p:nvPr>
            <p:ph type="ftr" sz="quarter" idx="11"/>
          </p:nvPr>
        </p:nvSpPr>
        <p:spPr/>
        <p:txBody>
          <a:bodyPr/>
          <a:lstStyle/>
          <a:p>
            <a:r>
              <a:rPr lang="en-US"/>
              <a:t>Offering Memorandum | 321 Columbus Way</a:t>
            </a:r>
          </a:p>
        </p:txBody>
      </p:sp>
      <p:sp>
        <p:nvSpPr>
          <p:cNvPr id="7" name="Slide Number Placeholder 6">
            <a:extLst>
              <a:ext uri="{FF2B5EF4-FFF2-40B4-BE49-F238E27FC236}">
                <a16:creationId xmlns:a16="http://schemas.microsoft.com/office/drawing/2014/main" id="{ECCED887-3DCF-08CC-8962-82C8D55C6D20}"/>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286917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B5BE-7777-4D39-21C4-77B2DD0A4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56BE8-81F1-48BA-2C58-C5A8D3076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96C769-7922-7D76-317E-BE9E63BA9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47612-531B-2084-D675-5735A6E7A7D7}"/>
              </a:ext>
            </a:extLst>
          </p:cNvPr>
          <p:cNvSpPr>
            <a:spLocks noGrp="1"/>
          </p:cNvSpPr>
          <p:nvPr>
            <p:ph type="dt" sz="half" idx="10"/>
          </p:nvPr>
        </p:nvSpPr>
        <p:spPr/>
        <p:txBody>
          <a:bodyPr/>
          <a:lstStyle/>
          <a:p>
            <a:fld id="{2903C4F3-2FDE-4184-AC79-85FA29FBBAD3}" type="datetime1">
              <a:rPr lang="en-US" smtClean="0"/>
              <a:t>3/4/2025</a:t>
            </a:fld>
            <a:endParaRPr lang="en-US"/>
          </a:p>
        </p:txBody>
      </p:sp>
      <p:sp>
        <p:nvSpPr>
          <p:cNvPr id="6" name="Footer Placeholder 5">
            <a:extLst>
              <a:ext uri="{FF2B5EF4-FFF2-40B4-BE49-F238E27FC236}">
                <a16:creationId xmlns:a16="http://schemas.microsoft.com/office/drawing/2014/main" id="{9B3AE8DF-C6F8-3BDC-8A6A-4CC8B0A91EF8}"/>
              </a:ext>
            </a:extLst>
          </p:cNvPr>
          <p:cNvSpPr>
            <a:spLocks noGrp="1"/>
          </p:cNvSpPr>
          <p:nvPr>
            <p:ph type="ftr" sz="quarter" idx="11"/>
          </p:nvPr>
        </p:nvSpPr>
        <p:spPr/>
        <p:txBody>
          <a:bodyPr/>
          <a:lstStyle/>
          <a:p>
            <a:r>
              <a:rPr lang="en-US"/>
              <a:t>Offering Memorandum | 321 Columbus Way</a:t>
            </a:r>
          </a:p>
        </p:txBody>
      </p:sp>
      <p:sp>
        <p:nvSpPr>
          <p:cNvPr id="7" name="Slide Number Placeholder 6">
            <a:extLst>
              <a:ext uri="{FF2B5EF4-FFF2-40B4-BE49-F238E27FC236}">
                <a16:creationId xmlns:a16="http://schemas.microsoft.com/office/drawing/2014/main" id="{2A6EA947-362A-81E5-959D-D26996D882A4}"/>
              </a:ext>
            </a:extLst>
          </p:cNvPr>
          <p:cNvSpPr>
            <a:spLocks noGrp="1"/>
          </p:cNvSpPr>
          <p:nvPr>
            <p:ph type="sldNum" sz="quarter" idx="12"/>
          </p:nvPr>
        </p:nvSpPr>
        <p:spPr/>
        <p:txBody>
          <a:bodyPr/>
          <a:lstStyle/>
          <a:p>
            <a:fld id="{81461C75-D66C-4858-BADB-7902051F411A}" type="slidenum">
              <a:rPr lang="en-US" smtClean="0"/>
              <a:t>‹#›</a:t>
            </a:fld>
            <a:endParaRPr lang="en-US"/>
          </a:p>
        </p:txBody>
      </p:sp>
    </p:spTree>
    <p:extLst>
      <p:ext uri="{BB962C8B-B14F-4D97-AF65-F5344CB8AC3E}">
        <p14:creationId xmlns:p14="http://schemas.microsoft.com/office/powerpoint/2010/main" val="95590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7AF4C4-5AB0-7A9F-60AC-16F0E315E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22AD89-C458-80D6-B9EC-32B95D759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AB7C2-3F7F-3101-04E6-365DA3C94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E7DEE7-67B7-4245-9313-F4C90919026D}" type="datetime1">
              <a:rPr lang="en-US" smtClean="0"/>
              <a:t>3/4/2025</a:t>
            </a:fld>
            <a:endParaRPr lang="en-US"/>
          </a:p>
        </p:txBody>
      </p:sp>
      <p:sp>
        <p:nvSpPr>
          <p:cNvPr id="5" name="Footer Placeholder 4">
            <a:extLst>
              <a:ext uri="{FF2B5EF4-FFF2-40B4-BE49-F238E27FC236}">
                <a16:creationId xmlns:a16="http://schemas.microsoft.com/office/drawing/2014/main" id="{461ACDE1-8596-66B5-AA14-9B01B035A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Offering Memorandum | 321 Columbus Way</a:t>
            </a:r>
          </a:p>
        </p:txBody>
      </p:sp>
      <p:sp>
        <p:nvSpPr>
          <p:cNvPr id="6" name="Slide Number Placeholder 5">
            <a:extLst>
              <a:ext uri="{FF2B5EF4-FFF2-40B4-BE49-F238E27FC236}">
                <a16:creationId xmlns:a16="http://schemas.microsoft.com/office/drawing/2014/main" id="{C303C5FF-5B7D-72D1-07E5-255ED8235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461C75-D66C-4858-BADB-7902051F411A}" type="slidenum">
              <a:rPr lang="en-US" smtClean="0"/>
              <a:t>‹#›</a:t>
            </a:fld>
            <a:endParaRPr lang="en-US"/>
          </a:p>
        </p:txBody>
      </p:sp>
    </p:spTree>
    <p:extLst>
      <p:ext uri="{BB962C8B-B14F-4D97-AF65-F5344CB8AC3E}">
        <p14:creationId xmlns:p14="http://schemas.microsoft.com/office/powerpoint/2010/main" val="125788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249DC81-18D0-DF58-9D74-6F1BCC288432}"/>
              </a:ext>
            </a:extLst>
          </p:cNvPr>
          <p:cNvSpPr txBox="1">
            <a:spLocks/>
          </p:cNvSpPr>
          <p:nvPr/>
        </p:nvSpPr>
        <p:spPr>
          <a:xfrm>
            <a:off x="-317385" y="6148412"/>
            <a:ext cx="3527673" cy="709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rgbClr val="876D0D"/>
                </a:solidFill>
                <a:latin typeface="Amasis MT Pro Medium" panose="020F0502020204030204" pitchFamily="18" charset="0"/>
              </a:rPr>
              <a:t>1234 Sample Road,</a:t>
            </a:r>
            <a:br>
              <a:rPr lang="en-US" sz="1600" dirty="0">
                <a:solidFill>
                  <a:srgbClr val="876D0D"/>
                </a:solidFill>
                <a:latin typeface="Amasis MT Pro Medium" panose="020F0502020204030204" pitchFamily="18" charset="0"/>
              </a:rPr>
            </a:br>
            <a:r>
              <a:rPr lang="en-US" sz="1600" dirty="0">
                <a:solidFill>
                  <a:srgbClr val="876D0D"/>
                </a:solidFill>
                <a:latin typeface="Amasis MT Pro Medium" panose="020F0502020204030204" pitchFamily="18" charset="0"/>
              </a:rPr>
              <a:t>Marcos Island, FL, 34145</a:t>
            </a:r>
          </a:p>
        </p:txBody>
      </p:sp>
      <p:pic>
        <p:nvPicPr>
          <p:cNvPr id="10" name="Picture 9">
            <a:extLst>
              <a:ext uri="{FF2B5EF4-FFF2-40B4-BE49-F238E27FC236}">
                <a16:creationId xmlns:a16="http://schemas.microsoft.com/office/drawing/2014/main" id="{37F88099-399E-C9B6-3701-063B09AC2C39}"/>
              </a:ext>
            </a:extLst>
          </p:cNvPr>
          <p:cNvPicPr>
            <a:picLocks noChangeAspect="1"/>
          </p:cNvPicPr>
          <p:nvPr/>
        </p:nvPicPr>
        <p:blipFill>
          <a:blip r:embed="rId3"/>
          <a:stretch>
            <a:fillRect/>
          </a:stretch>
        </p:blipFill>
        <p:spPr>
          <a:xfrm>
            <a:off x="1690330" y="451345"/>
            <a:ext cx="8811338" cy="5391023"/>
          </a:xfrm>
          <a:prstGeom prst="rect">
            <a:avLst/>
          </a:prstGeom>
          <a:ln w="57150">
            <a:solidFill>
              <a:srgbClr val="876D0D"/>
            </a:solidFill>
          </a:ln>
        </p:spPr>
      </p:pic>
      <p:sp>
        <p:nvSpPr>
          <p:cNvPr id="11" name="TextBox 10">
            <a:extLst>
              <a:ext uri="{FF2B5EF4-FFF2-40B4-BE49-F238E27FC236}">
                <a16:creationId xmlns:a16="http://schemas.microsoft.com/office/drawing/2014/main" id="{59E5D206-0BCB-CB07-5AC2-2DC09FAD6253}"/>
              </a:ext>
            </a:extLst>
          </p:cNvPr>
          <p:cNvSpPr txBox="1"/>
          <p:nvPr/>
        </p:nvSpPr>
        <p:spPr>
          <a:xfrm>
            <a:off x="4424920" y="266679"/>
            <a:ext cx="3342157" cy="369332"/>
          </a:xfrm>
          <a:prstGeom prst="rect">
            <a:avLst/>
          </a:prstGeom>
          <a:solidFill>
            <a:srgbClr val="876D0D"/>
          </a:solidFill>
        </p:spPr>
        <p:txBody>
          <a:bodyPr wrap="square" rtlCol="0">
            <a:spAutoFit/>
          </a:bodyPr>
          <a:lstStyle/>
          <a:p>
            <a:r>
              <a:rPr lang="en-US" b="1" dirty="0">
                <a:solidFill>
                  <a:schemeClr val="bg1"/>
                </a:solidFill>
                <a:latin typeface="Amasis MT Pro Medium" panose="02040604050005020304" pitchFamily="18" charset="0"/>
              </a:rPr>
              <a:t>OFFERING MEMORDANDUM</a:t>
            </a:r>
          </a:p>
        </p:txBody>
      </p:sp>
      <p:sp>
        <p:nvSpPr>
          <p:cNvPr id="12" name="Subtitle 2">
            <a:extLst>
              <a:ext uri="{FF2B5EF4-FFF2-40B4-BE49-F238E27FC236}">
                <a16:creationId xmlns:a16="http://schemas.microsoft.com/office/drawing/2014/main" id="{CC8579E3-0845-7C3B-A87E-7490AC99D134}"/>
              </a:ext>
            </a:extLst>
          </p:cNvPr>
          <p:cNvSpPr txBox="1">
            <a:spLocks/>
          </p:cNvSpPr>
          <p:nvPr/>
        </p:nvSpPr>
        <p:spPr>
          <a:xfrm>
            <a:off x="8372433" y="6148412"/>
            <a:ext cx="3527673" cy="709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rgbClr val="876D0D"/>
                </a:solidFill>
                <a:latin typeface="Amasis MT Pro Medium" panose="020F0502020204030204" pitchFamily="18" charset="0"/>
              </a:rPr>
              <a:t>Taylor Baker</a:t>
            </a:r>
            <a:br>
              <a:rPr lang="en-US" sz="1200" dirty="0">
                <a:solidFill>
                  <a:srgbClr val="876D0D"/>
                </a:solidFill>
                <a:latin typeface="Amasis MT Pro Medium" panose="020F0502020204030204" pitchFamily="18" charset="0"/>
              </a:rPr>
            </a:br>
            <a:r>
              <a:rPr lang="en-US" sz="1200" dirty="0">
                <a:solidFill>
                  <a:srgbClr val="876D0D"/>
                </a:solidFill>
                <a:latin typeface="Amasis MT Pro Medium" panose="020F0502020204030204" pitchFamily="18" charset="0"/>
              </a:rPr>
              <a:t>502-593-3419</a:t>
            </a:r>
            <a:br>
              <a:rPr lang="en-US" sz="1200" dirty="0">
                <a:solidFill>
                  <a:srgbClr val="876D0D"/>
                </a:solidFill>
                <a:latin typeface="Amasis MT Pro Medium" panose="020F0502020204030204" pitchFamily="18" charset="0"/>
              </a:rPr>
            </a:br>
            <a:r>
              <a:rPr lang="en-US" sz="1200" dirty="0">
                <a:solidFill>
                  <a:srgbClr val="876D0D"/>
                </a:solidFill>
                <a:latin typeface="Amasis MT Pro Medium" panose="020F0502020204030204" pitchFamily="18" charset="0"/>
              </a:rPr>
              <a:t>Taylor@bnbcohosts.com</a:t>
            </a:r>
          </a:p>
        </p:txBody>
      </p:sp>
    </p:spTree>
    <p:extLst>
      <p:ext uri="{BB962C8B-B14F-4D97-AF65-F5344CB8AC3E}">
        <p14:creationId xmlns:p14="http://schemas.microsoft.com/office/powerpoint/2010/main" val="75326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9E5D206-0BCB-CB07-5AC2-2DC09FAD6253}"/>
              </a:ext>
            </a:extLst>
          </p:cNvPr>
          <p:cNvSpPr txBox="1"/>
          <p:nvPr/>
        </p:nvSpPr>
        <p:spPr>
          <a:xfrm>
            <a:off x="0" y="0"/>
            <a:ext cx="6674629" cy="461665"/>
          </a:xfrm>
          <a:prstGeom prst="rect">
            <a:avLst/>
          </a:prstGeom>
          <a:solidFill>
            <a:srgbClr val="876D0D"/>
          </a:solidFill>
        </p:spPr>
        <p:txBody>
          <a:bodyPr wrap="square" rtlCol="0">
            <a:spAutoFit/>
          </a:bodyPr>
          <a:lstStyle/>
          <a:p>
            <a:r>
              <a:rPr lang="en-US" sz="2400" b="1" dirty="0">
                <a:solidFill>
                  <a:schemeClr val="bg1"/>
                </a:solidFill>
                <a:latin typeface="Amasis MT Pro Medium" panose="02040604050005020304" pitchFamily="18" charset="0"/>
              </a:rPr>
              <a:t>IMPORTANT NOTICES AND DISCLOSURES</a:t>
            </a:r>
          </a:p>
        </p:txBody>
      </p:sp>
      <p:sp>
        <p:nvSpPr>
          <p:cNvPr id="4" name="TextBox 3">
            <a:extLst>
              <a:ext uri="{FF2B5EF4-FFF2-40B4-BE49-F238E27FC236}">
                <a16:creationId xmlns:a16="http://schemas.microsoft.com/office/drawing/2014/main" id="{6674B558-8DC9-2AC0-33DC-56DBE43AE70B}"/>
              </a:ext>
            </a:extLst>
          </p:cNvPr>
          <p:cNvSpPr txBox="1"/>
          <p:nvPr/>
        </p:nvSpPr>
        <p:spPr>
          <a:xfrm>
            <a:off x="289711" y="941560"/>
            <a:ext cx="11371152" cy="6219395"/>
          </a:xfrm>
          <a:prstGeom prst="rect">
            <a:avLst/>
          </a:prstGeom>
          <a:noFill/>
        </p:spPr>
        <p:txBody>
          <a:bodyPr wrap="square" rtlCol="0">
            <a:spAutoFit/>
          </a:bodyPr>
          <a:lstStyle/>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This document is confidential and may not be reproduced or redistributed. The information presented herein has been prepared for informational purposes only and is not an offer to buy or sell, or a solicitation of an offer to buy or sell any security or fund interest or any financial instrument and is not to be considered investment advice. This presentation is for institutional use only and is not to be distributed to any party other than its intended recipient.</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following materials present information regarding a proposed creation of a special purpose vehicle (the "Issuer") which would offer securities (the “Securities”) to finance its acquisition of a portfolio of financial assets to be selected and managed by the portfolio manager referred to herein (the "Manager"). These materials have been prepared to provide preliminary information about the Issuer and the transactions described herein to a limited number of potential underwriters of the Securities for the sole purpose of assisting them to determine whether they have an interest in underwriting the Securities.</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views and opinions expressed in this presentation are those of The Sponsor Team (“Defined as any and all owners and members of </a:t>
            </a:r>
            <a:r>
              <a:rPr lang="en-US" sz="9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Bnb</a:t>
            </a: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Cohosts”) and are subject to change based on market and other conditions. Although the information presented herein has been obtained from and is based upon sources The Sponsor Team believe to be reliable, no representation or warranty, expressed or implied, is made as to the accuracy or completeness of that information. No assurance can be given that the investment objectives described herein will be achieved. Reliance upon information in this material is at the sole discretion of the reader.</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This data is for illustrative purposes only. Past performance of indices of asset classes does not represent actual returns or volatility of actual accounts or investment managers, and should not be viewed as indicative of future results. The investments discussed may fluctuate in price or value. Investors may get back less than they invested.</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Forward-looking information contained in these materials is subject to certain inherent limitations. Such information is information that is not purely historical in nature and may include, among other things, expected structural features, anticipated ratings, proposed or target portfolio composition, proposed diversification or sector investment, specific investment strategies and forecasts of future market or economic conditions. The forward-looking information contained herein is based upon certain assumptions, which are unlikely to be consistent with, and may differ materially from, actual events and conditions. In addition, not all relevant events or conditions may have been considered in developing such assumptions. Accordingly, actual results will vary and the variations may be material.</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Prospective investors should understand such assumptions and evaluate whether they are appropriate for their purposes. These materials may also contain historical market data; however, historical market trends are not reliable indicators of future market behavior. Information in these materials about the Manager, its affiliates and their personnel and affiliates and the historical performance of portfolios it has managed has been supplied by the Manager to provide prospective investors with information as to its general portfolio management experience and may not be viewed as a promise or indicator of the Issuer's future results. Such information and its limitations are discussed further in the sections of these materials in which such information is presented.</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Past performance of indices or asset classes does not represent actual returns or volatility of actual accounts or investment managers and should not be viewed as indicative of future results. The comparisons herein of the performances of the market indicators, benchmarks or indices may not be meaningful since the constitution and risks associated with each market indicator, benchmark, or index may be significantly different. Accordingly, no representation or warranty is made to the sufficiency, relevance, important, appropriateness, completeness, or comprehensiveness of the market data, information, or summaries contained herein for any specific purpose.</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Past performance is not indicative of comparable future results. Given the inherent volatility of the securities markets, it should not be assumed that investors will experience returns comparable to those shown here. Market and economic conditions may change in the future producing materially different results than those shown here. All investments have inherent risks.</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following information is an investment summary provided to prospective investors and others. This information is not an offering to sell either a security or a solicitation to sell a security. At the request of a recipient, the Company will provide a private placement memorandum, subscription agreement and the Limited Liability Company Operating Agreement. The Managing Member in no way guarantees the projections contained herein. Real estate values, income, expenses and development costs are all affected by a multitude of forces outside the Managing Member’s control. This investment is illiquid and only those persons that are able and willing to risk their entire investment should participate.</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Please consult your attorney, CPA and/or professional financial advisor regarding the suitability of an investment by you.</a:t>
            </a:r>
          </a:p>
          <a:p>
            <a:pPr marL="0" marR="0">
              <a:lnSpc>
                <a:spcPct val="115000"/>
              </a:lnSpc>
              <a:spcBef>
                <a:spcPts val="0"/>
              </a:spcBef>
              <a:spcAft>
                <a:spcPts val="800"/>
              </a:spcAft>
            </a:pP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All Rights Reserved. No part of this document may be reproduced, stored, or transmitted by any means with the express written consent of </a:t>
            </a:r>
            <a:r>
              <a:rPr lang="en-US" sz="9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Bnb</a:t>
            </a:r>
            <a:r>
              <a:rPr lang="en-US" sz="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Cohosts.</a:t>
            </a:r>
          </a:p>
          <a:p>
            <a:endParaRPr lang="en-US" dirty="0"/>
          </a:p>
        </p:txBody>
      </p:sp>
    </p:spTree>
    <p:extLst>
      <p:ext uri="{BB962C8B-B14F-4D97-AF65-F5344CB8AC3E}">
        <p14:creationId xmlns:p14="http://schemas.microsoft.com/office/powerpoint/2010/main" val="422755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3B11E6-1863-47AD-3136-D59751FFAD31}"/>
              </a:ext>
            </a:extLst>
          </p:cNvPr>
          <p:cNvPicPr>
            <a:picLocks noChangeAspect="1"/>
          </p:cNvPicPr>
          <p:nvPr/>
        </p:nvPicPr>
        <p:blipFill>
          <a:blip r:embed="rId2"/>
          <a:stretch>
            <a:fillRect/>
          </a:stretch>
        </p:blipFill>
        <p:spPr>
          <a:xfrm>
            <a:off x="11104774" y="6042537"/>
            <a:ext cx="1087225" cy="720502"/>
          </a:xfrm>
          <a:prstGeom prst="rect">
            <a:avLst/>
          </a:prstGeom>
        </p:spPr>
      </p:pic>
      <p:sp>
        <p:nvSpPr>
          <p:cNvPr id="10" name="Footer Placeholder 9">
            <a:extLst>
              <a:ext uri="{FF2B5EF4-FFF2-40B4-BE49-F238E27FC236}">
                <a16:creationId xmlns:a16="http://schemas.microsoft.com/office/drawing/2014/main" id="{4A24FDF1-44AD-7855-FA6A-426780006757}"/>
              </a:ext>
            </a:extLst>
          </p:cNvPr>
          <p:cNvSpPr>
            <a:spLocks noGrp="1"/>
          </p:cNvSpPr>
          <p:nvPr>
            <p:ph type="ftr" sz="quarter" idx="11"/>
          </p:nvPr>
        </p:nvSpPr>
        <p:spPr/>
        <p:txBody>
          <a:bodyPr/>
          <a:lstStyle/>
          <a:p>
            <a:r>
              <a:rPr lang="en-US" dirty="0"/>
              <a:t>Offering Memorandum | 1234 Sample Road</a:t>
            </a:r>
          </a:p>
        </p:txBody>
      </p:sp>
      <p:sp>
        <p:nvSpPr>
          <p:cNvPr id="3" name="Subtitle 2">
            <a:extLst>
              <a:ext uri="{FF2B5EF4-FFF2-40B4-BE49-F238E27FC236}">
                <a16:creationId xmlns:a16="http://schemas.microsoft.com/office/drawing/2014/main" id="{3F41394B-1681-8C90-9C1E-3DB57474C0EB}"/>
              </a:ext>
            </a:extLst>
          </p:cNvPr>
          <p:cNvSpPr txBox="1">
            <a:spLocks/>
          </p:cNvSpPr>
          <p:nvPr/>
        </p:nvSpPr>
        <p:spPr>
          <a:xfrm>
            <a:off x="-57480" y="2246368"/>
            <a:ext cx="1849974" cy="709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876D0D"/>
                </a:solidFill>
                <a:latin typeface="Amasis MT Pro Medium" panose="020F0502020204030204" pitchFamily="18" charset="0"/>
              </a:rPr>
              <a:t>Purchase Price</a:t>
            </a:r>
          </a:p>
        </p:txBody>
      </p:sp>
      <p:sp>
        <p:nvSpPr>
          <p:cNvPr id="6" name="Subtitle 2">
            <a:extLst>
              <a:ext uri="{FF2B5EF4-FFF2-40B4-BE49-F238E27FC236}">
                <a16:creationId xmlns:a16="http://schemas.microsoft.com/office/drawing/2014/main" id="{934CAAB8-84E7-EDEE-158D-43B12A5966E2}"/>
              </a:ext>
            </a:extLst>
          </p:cNvPr>
          <p:cNvSpPr txBox="1">
            <a:spLocks/>
          </p:cNvSpPr>
          <p:nvPr/>
        </p:nvSpPr>
        <p:spPr>
          <a:xfrm>
            <a:off x="0" y="3631600"/>
            <a:ext cx="1714248" cy="91432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876D0D"/>
                </a:solidFill>
                <a:latin typeface="Amasis MT Pro Medium" panose="020F0502020204030204" pitchFamily="18" charset="0"/>
              </a:rPr>
              <a:t>*Avg Cash on Cash Return</a:t>
            </a:r>
          </a:p>
        </p:txBody>
      </p:sp>
      <p:sp>
        <p:nvSpPr>
          <p:cNvPr id="11" name="Subtitle 2">
            <a:extLst>
              <a:ext uri="{FF2B5EF4-FFF2-40B4-BE49-F238E27FC236}">
                <a16:creationId xmlns:a16="http://schemas.microsoft.com/office/drawing/2014/main" id="{6686466D-111A-9052-54AF-406AF619C5F1}"/>
              </a:ext>
            </a:extLst>
          </p:cNvPr>
          <p:cNvSpPr txBox="1">
            <a:spLocks/>
          </p:cNvSpPr>
          <p:nvPr/>
        </p:nvSpPr>
        <p:spPr>
          <a:xfrm>
            <a:off x="291972" y="159813"/>
            <a:ext cx="3319090" cy="605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rgbClr val="876D0D"/>
                </a:solidFill>
                <a:latin typeface="Amasis MT Pro Medium" panose="020F0502020204030204" pitchFamily="18" charset="0"/>
              </a:rPr>
              <a:t>Project</a:t>
            </a:r>
            <a:r>
              <a:rPr lang="en-US" dirty="0">
                <a:solidFill>
                  <a:srgbClr val="876D0D"/>
                </a:solidFill>
                <a:latin typeface="Amasis MT Pro Medium" panose="020F0502020204030204" pitchFamily="18" charset="0"/>
              </a:rPr>
              <a:t> </a:t>
            </a:r>
            <a:r>
              <a:rPr lang="en-US" sz="2000" dirty="0">
                <a:solidFill>
                  <a:srgbClr val="876D0D"/>
                </a:solidFill>
                <a:latin typeface="Amasis MT Pro Medium" panose="020F0502020204030204" pitchFamily="18" charset="0"/>
              </a:rPr>
              <a:t>Summary</a:t>
            </a:r>
            <a:endParaRPr lang="en-US" dirty="0">
              <a:solidFill>
                <a:srgbClr val="876D0D"/>
              </a:solidFill>
              <a:latin typeface="Amasis MT Pro Medium" panose="020F0502020204030204" pitchFamily="18" charset="0"/>
            </a:endParaRPr>
          </a:p>
        </p:txBody>
      </p:sp>
      <p:sp>
        <p:nvSpPr>
          <p:cNvPr id="14" name="Subtitle 2">
            <a:extLst>
              <a:ext uri="{FF2B5EF4-FFF2-40B4-BE49-F238E27FC236}">
                <a16:creationId xmlns:a16="http://schemas.microsoft.com/office/drawing/2014/main" id="{B494DE61-2730-8E43-33A3-FB2C276CDB0E}"/>
              </a:ext>
            </a:extLst>
          </p:cNvPr>
          <p:cNvSpPr txBox="1">
            <a:spLocks/>
          </p:cNvSpPr>
          <p:nvPr/>
        </p:nvSpPr>
        <p:spPr>
          <a:xfrm>
            <a:off x="510927" y="694621"/>
            <a:ext cx="3527673" cy="14383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1800" dirty="0">
                <a:solidFill>
                  <a:schemeClr val="bg1"/>
                </a:solidFill>
                <a:latin typeface="Amasis MT Pro Medium" panose="020F0502020204030204" pitchFamily="18" charset="0"/>
              </a:rPr>
              <a:t>Luxury Single Family Home</a:t>
            </a:r>
          </a:p>
          <a:p>
            <a:pPr marL="342900" indent="-342900" algn="l">
              <a:buFont typeface="Arial" panose="020B0604020202020204" pitchFamily="34" charset="0"/>
              <a:buChar char="•"/>
            </a:pPr>
            <a:r>
              <a:rPr lang="en-US" sz="1800" dirty="0">
                <a:solidFill>
                  <a:schemeClr val="bg1"/>
                </a:solidFill>
                <a:latin typeface="Amasis MT Pro Medium" panose="020F0502020204030204" pitchFamily="18" charset="0"/>
              </a:rPr>
              <a:t>4bd, 3ba, 1,888 </a:t>
            </a:r>
            <a:r>
              <a:rPr lang="en-US" sz="1800" dirty="0" err="1">
                <a:solidFill>
                  <a:schemeClr val="bg1"/>
                </a:solidFill>
                <a:latin typeface="Amasis MT Pro Medium" panose="020F0502020204030204" pitchFamily="18" charset="0"/>
              </a:rPr>
              <a:t>sqft</a:t>
            </a:r>
            <a:endParaRPr lang="en-US" sz="1800" dirty="0">
              <a:solidFill>
                <a:schemeClr val="bg1"/>
              </a:solidFill>
              <a:latin typeface="Amasis MT Pro Medium" panose="020F0502020204030204" pitchFamily="18" charset="0"/>
            </a:endParaRPr>
          </a:p>
          <a:p>
            <a:pPr marL="342900" indent="-342900" algn="l">
              <a:buFont typeface="Arial" panose="020B0604020202020204" pitchFamily="34" charset="0"/>
              <a:buChar char="•"/>
            </a:pPr>
            <a:r>
              <a:rPr lang="en-US" sz="1800" dirty="0">
                <a:solidFill>
                  <a:schemeClr val="bg1"/>
                </a:solidFill>
                <a:latin typeface="Amasis MT Pro Medium" panose="020F0502020204030204" pitchFamily="18" charset="0"/>
              </a:rPr>
              <a:t>$80k Price Reduction</a:t>
            </a:r>
          </a:p>
          <a:p>
            <a:pPr marL="342900" indent="-342900" algn="l">
              <a:buFont typeface="Arial" panose="020B0604020202020204" pitchFamily="34" charset="0"/>
              <a:buChar char="•"/>
            </a:pPr>
            <a:r>
              <a:rPr lang="en-US" sz="1800" dirty="0">
                <a:solidFill>
                  <a:schemeClr val="bg1"/>
                </a:solidFill>
                <a:latin typeface="Amasis MT Pro Medium" panose="020F0502020204030204" pitchFamily="18" charset="0"/>
              </a:rPr>
              <a:t>Sold Furnished</a:t>
            </a:r>
          </a:p>
        </p:txBody>
      </p:sp>
      <p:grpSp>
        <p:nvGrpSpPr>
          <p:cNvPr id="24" name="Group 23">
            <a:extLst>
              <a:ext uri="{FF2B5EF4-FFF2-40B4-BE49-F238E27FC236}">
                <a16:creationId xmlns:a16="http://schemas.microsoft.com/office/drawing/2014/main" id="{EC1CF1D9-9A2D-D240-E8B6-B409F6B739F0}"/>
              </a:ext>
            </a:extLst>
          </p:cNvPr>
          <p:cNvGrpSpPr/>
          <p:nvPr/>
        </p:nvGrpSpPr>
        <p:grpSpPr>
          <a:xfrm>
            <a:off x="291972" y="2218112"/>
            <a:ext cx="5908492" cy="2689568"/>
            <a:chOff x="291972" y="2218112"/>
            <a:chExt cx="5908492" cy="2689568"/>
          </a:xfrm>
        </p:grpSpPr>
        <p:sp>
          <p:nvSpPr>
            <p:cNvPr id="16" name="TextBox 15">
              <a:extLst>
                <a:ext uri="{FF2B5EF4-FFF2-40B4-BE49-F238E27FC236}">
                  <a16:creationId xmlns:a16="http://schemas.microsoft.com/office/drawing/2014/main" id="{D9F2059C-9AE0-A249-E612-5B3027898A3E}"/>
                </a:ext>
              </a:extLst>
            </p:cNvPr>
            <p:cNvSpPr txBox="1"/>
            <p:nvPr/>
          </p:nvSpPr>
          <p:spPr>
            <a:xfrm>
              <a:off x="291972" y="2901196"/>
              <a:ext cx="1233615" cy="369332"/>
            </a:xfrm>
            <a:prstGeom prst="rect">
              <a:avLst/>
            </a:prstGeom>
            <a:noFill/>
          </p:spPr>
          <p:txBody>
            <a:bodyPr wrap="square">
              <a:spAutoFit/>
            </a:bodyPr>
            <a:lstStyle/>
            <a:p>
              <a:r>
                <a:rPr lang="en-US" b="1" dirty="0">
                  <a:solidFill>
                    <a:schemeClr val="bg1"/>
                  </a:solidFill>
                  <a:latin typeface="Amasis MT Pro Medium" panose="020F0502020204030204" pitchFamily="18" charset="0"/>
                </a:rPr>
                <a:t>$950,000</a:t>
              </a:r>
              <a:endParaRPr lang="en-US" dirty="0">
                <a:solidFill>
                  <a:schemeClr val="bg1"/>
                </a:solidFill>
              </a:endParaRPr>
            </a:p>
          </p:txBody>
        </p:sp>
        <p:sp>
          <p:nvSpPr>
            <p:cNvPr id="19" name="TextBox 18">
              <a:extLst>
                <a:ext uri="{FF2B5EF4-FFF2-40B4-BE49-F238E27FC236}">
                  <a16:creationId xmlns:a16="http://schemas.microsoft.com/office/drawing/2014/main" id="{9B54238B-100E-D77B-76BD-743D60745265}"/>
                </a:ext>
              </a:extLst>
            </p:cNvPr>
            <p:cNvSpPr txBox="1"/>
            <p:nvPr/>
          </p:nvSpPr>
          <p:spPr>
            <a:xfrm>
              <a:off x="401449" y="4538348"/>
              <a:ext cx="1014660" cy="369332"/>
            </a:xfrm>
            <a:prstGeom prst="rect">
              <a:avLst/>
            </a:prstGeom>
            <a:noFill/>
          </p:spPr>
          <p:txBody>
            <a:bodyPr wrap="square">
              <a:spAutoFit/>
            </a:bodyPr>
            <a:lstStyle/>
            <a:p>
              <a:r>
                <a:rPr lang="en-US" b="1" dirty="0">
                  <a:solidFill>
                    <a:schemeClr val="bg1"/>
                  </a:solidFill>
                  <a:latin typeface="Amasis MT Pro Medium" panose="020F0502020204030204" pitchFamily="18" charset="0"/>
                </a:rPr>
                <a:t>13-16%</a:t>
              </a:r>
              <a:endParaRPr lang="en-US" dirty="0">
                <a:solidFill>
                  <a:schemeClr val="bg1"/>
                </a:solidFill>
              </a:endParaRPr>
            </a:p>
          </p:txBody>
        </p:sp>
        <p:grpSp>
          <p:nvGrpSpPr>
            <p:cNvPr id="23" name="Group 22">
              <a:extLst>
                <a:ext uri="{FF2B5EF4-FFF2-40B4-BE49-F238E27FC236}">
                  <a16:creationId xmlns:a16="http://schemas.microsoft.com/office/drawing/2014/main" id="{3D9FB739-BFAD-39AE-546C-918119069093}"/>
                </a:ext>
              </a:extLst>
            </p:cNvPr>
            <p:cNvGrpSpPr/>
            <p:nvPr/>
          </p:nvGrpSpPr>
          <p:grpSpPr>
            <a:xfrm>
              <a:off x="1910274" y="2218112"/>
              <a:ext cx="4290190" cy="2689568"/>
              <a:chOff x="4497894" y="2091382"/>
              <a:chExt cx="4290190" cy="2689568"/>
            </a:xfrm>
          </p:grpSpPr>
          <p:sp>
            <p:nvSpPr>
              <p:cNvPr id="4" name="Subtitle 2">
                <a:extLst>
                  <a:ext uri="{FF2B5EF4-FFF2-40B4-BE49-F238E27FC236}">
                    <a16:creationId xmlns:a16="http://schemas.microsoft.com/office/drawing/2014/main" id="{D747A4B2-2671-95D1-6FBE-7BBDDFD64D1E}"/>
                  </a:ext>
                </a:extLst>
              </p:cNvPr>
              <p:cNvSpPr txBox="1">
                <a:spLocks/>
              </p:cNvSpPr>
              <p:nvPr/>
            </p:nvSpPr>
            <p:spPr>
              <a:xfrm>
                <a:off x="4772849" y="2091382"/>
                <a:ext cx="1485700" cy="709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876D0D"/>
                    </a:solidFill>
                    <a:latin typeface="Amasis MT Pro Medium" panose="020F0502020204030204" pitchFamily="18" charset="0"/>
                  </a:rPr>
                  <a:t>Hold Period</a:t>
                </a:r>
              </a:p>
            </p:txBody>
          </p:sp>
          <p:sp>
            <p:nvSpPr>
              <p:cNvPr id="5" name="Subtitle 2">
                <a:extLst>
                  <a:ext uri="{FF2B5EF4-FFF2-40B4-BE49-F238E27FC236}">
                    <a16:creationId xmlns:a16="http://schemas.microsoft.com/office/drawing/2014/main" id="{E0BBC057-8F56-0FA6-09DF-9E33B11D0EB1}"/>
                  </a:ext>
                </a:extLst>
              </p:cNvPr>
              <p:cNvSpPr txBox="1">
                <a:spLocks/>
              </p:cNvSpPr>
              <p:nvPr/>
            </p:nvSpPr>
            <p:spPr>
              <a:xfrm>
                <a:off x="6777326" y="2091382"/>
                <a:ext cx="2010758" cy="709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876D0D"/>
                    </a:solidFill>
                    <a:latin typeface="Amasis MT Pro Medium" panose="020F0502020204030204" pitchFamily="18" charset="0"/>
                  </a:rPr>
                  <a:t>Equity Required</a:t>
                </a:r>
              </a:p>
            </p:txBody>
          </p:sp>
          <p:sp>
            <p:nvSpPr>
              <p:cNvPr id="7" name="Subtitle 2">
                <a:extLst>
                  <a:ext uri="{FF2B5EF4-FFF2-40B4-BE49-F238E27FC236}">
                    <a16:creationId xmlns:a16="http://schemas.microsoft.com/office/drawing/2014/main" id="{5FC686C5-DD0A-48E1-E6F1-5E3D532B63D4}"/>
                  </a:ext>
                </a:extLst>
              </p:cNvPr>
              <p:cNvSpPr txBox="1">
                <a:spLocks/>
              </p:cNvSpPr>
              <p:nvPr/>
            </p:nvSpPr>
            <p:spPr>
              <a:xfrm>
                <a:off x="4497894" y="3509235"/>
                <a:ext cx="1952599" cy="86566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876D0D"/>
                    </a:solidFill>
                    <a:latin typeface="Amasis MT Pro Medium" panose="020F0502020204030204" pitchFamily="18" charset="0"/>
                  </a:rPr>
                  <a:t>*Average Internal Rate of Return</a:t>
                </a:r>
              </a:p>
            </p:txBody>
          </p:sp>
          <p:sp>
            <p:nvSpPr>
              <p:cNvPr id="8" name="Subtitle 2">
                <a:extLst>
                  <a:ext uri="{FF2B5EF4-FFF2-40B4-BE49-F238E27FC236}">
                    <a16:creationId xmlns:a16="http://schemas.microsoft.com/office/drawing/2014/main" id="{757B2BC3-CF10-C526-9887-4940D2A3FBD1}"/>
                  </a:ext>
                </a:extLst>
              </p:cNvPr>
              <p:cNvSpPr txBox="1">
                <a:spLocks/>
              </p:cNvSpPr>
              <p:nvPr/>
            </p:nvSpPr>
            <p:spPr>
              <a:xfrm>
                <a:off x="6930180" y="3494990"/>
                <a:ext cx="1663249" cy="709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876D0D"/>
                    </a:solidFill>
                    <a:latin typeface="Amasis MT Pro Medium" panose="020F0502020204030204" pitchFamily="18" charset="0"/>
                  </a:rPr>
                  <a:t>*Equity Multiple</a:t>
                </a:r>
              </a:p>
            </p:txBody>
          </p:sp>
          <p:sp>
            <p:nvSpPr>
              <p:cNvPr id="17" name="TextBox 16">
                <a:extLst>
                  <a:ext uri="{FF2B5EF4-FFF2-40B4-BE49-F238E27FC236}">
                    <a16:creationId xmlns:a16="http://schemas.microsoft.com/office/drawing/2014/main" id="{FE95AA4E-A067-61A2-C8E4-80BE74A10606}"/>
                  </a:ext>
                </a:extLst>
              </p:cNvPr>
              <p:cNvSpPr txBox="1"/>
              <p:nvPr/>
            </p:nvSpPr>
            <p:spPr>
              <a:xfrm>
                <a:off x="5086924" y="2760061"/>
                <a:ext cx="933908" cy="369332"/>
              </a:xfrm>
              <a:prstGeom prst="rect">
                <a:avLst/>
              </a:prstGeom>
              <a:noFill/>
            </p:spPr>
            <p:txBody>
              <a:bodyPr wrap="square">
                <a:spAutoFit/>
              </a:bodyPr>
              <a:lstStyle/>
              <a:p>
                <a:r>
                  <a:rPr lang="en-US" b="1" dirty="0">
                    <a:solidFill>
                      <a:schemeClr val="bg1"/>
                    </a:solidFill>
                    <a:latin typeface="Amasis MT Pro Medium" panose="020F0502020204030204" pitchFamily="18" charset="0"/>
                  </a:rPr>
                  <a:t>5 Years</a:t>
                </a:r>
                <a:endParaRPr lang="en-US" dirty="0">
                  <a:solidFill>
                    <a:schemeClr val="bg1"/>
                  </a:solidFill>
                </a:endParaRPr>
              </a:p>
            </p:txBody>
          </p:sp>
          <p:sp>
            <p:nvSpPr>
              <p:cNvPr id="18" name="TextBox 17">
                <a:extLst>
                  <a:ext uri="{FF2B5EF4-FFF2-40B4-BE49-F238E27FC236}">
                    <a16:creationId xmlns:a16="http://schemas.microsoft.com/office/drawing/2014/main" id="{0AF5D80C-2E7E-81A3-A03D-5FF03EEB3C71}"/>
                  </a:ext>
                </a:extLst>
              </p:cNvPr>
              <p:cNvSpPr txBox="1"/>
              <p:nvPr/>
            </p:nvSpPr>
            <p:spPr>
              <a:xfrm>
                <a:off x="7165897" y="2800970"/>
                <a:ext cx="1233615" cy="369332"/>
              </a:xfrm>
              <a:prstGeom prst="rect">
                <a:avLst/>
              </a:prstGeom>
              <a:noFill/>
            </p:spPr>
            <p:txBody>
              <a:bodyPr wrap="square">
                <a:spAutoFit/>
              </a:bodyPr>
              <a:lstStyle/>
              <a:p>
                <a:r>
                  <a:rPr lang="en-US" b="1" dirty="0">
                    <a:solidFill>
                      <a:schemeClr val="bg1"/>
                    </a:solidFill>
                    <a:latin typeface="Amasis MT Pro Medium" panose="020F0502020204030204" pitchFamily="18" charset="0"/>
                  </a:rPr>
                  <a:t>$228,000</a:t>
                </a:r>
                <a:endParaRPr lang="en-US" dirty="0">
                  <a:solidFill>
                    <a:schemeClr val="bg1"/>
                  </a:solidFill>
                </a:endParaRPr>
              </a:p>
            </p:txBody>
          </p:sp>
          <p:sp>
            <p:nvSpPr>
              <p:cNvPr id="20" name="TextBox 19">
                <a:extLst>
                  <a:ext uri="{FF2B5EF4-FFF2-40B4-BE49-F238E27FC236}">
                    <a16:creationId xmlns:a16="http://schemas.microsoft.com/office/drawing/2014/main" id="{8F9F38EF-6CE3-1F5A-ED20-F0BAF4090A98}"/>
                  </a:ext>
                </a:extLst>
              </p:cNvPr>
              <p:cNvSpPr txBox="1"/>
              <p:nvPr/>
            </p:nvSpPr>
            <p:spPr>
              <a:xfrm>
                <a:off x="5045258" y="4411618"/>
                <a:ext cx="1014660" cy="369332"/>
              </a:xfrm>
              <a:prstGeom prst="rect">
                <a:avLst/>
              </a:prstGeom>
              <a:noFill/>
            </p:spPr>
            <p:txBody>
              <a:bodyPr wrap="square">
                <a:spAutoFit/>
              </a:bodyPr>
              <a:lstStyle/>
              <a:p>
                <a:r>
                  <a:rPr lang="en-US" b="1" dirty="0">
                    <a:solidFill>
                      <a:schemeClr val="bg1"/>
                    </a:solidFill>
                    <a:latin typeface="Amasis MT Pro Medium" panose="020F0502020204030204" pitchFamily="18" charset="0"/>
                  </a:rPr>
                  <a:t>21-24%</a:t>
                </a:r>
                <a:endParaRPr lang="en-US" dirty="0">
                  <a:solidFill>
                    <a:schemeClr val="bg1"/>
                  </a:solidFill>
                </a:endParaRPr>
              </a:p>
            </p:txBody>
          </p:sp>
          <p:sp>
            <p:nvSpPr>
              <p:cNvPr id="21" name="TextBox 20">
                <a:extLst>
                  <a:ext uri="{FF2B5EF4-FFF2-40B4-BE49-F238E27FC236}">
                    <a16:creationId xmlns:a16="http://schemas.microsoft.com/office/drawing/2014/main" id="{EE0F7942-9401-B01C-A186-48F43E549CB3}"/>
                  </a:ext>
                </a:extLst>
              </p:cNvPr>
              <p:cNvSpPr txBox="1"/>
              <p:nvPr/>
            </p:nvSpPr>
            <p:spPr>
              <a:xfrm>
                <a:off x="7377899" y="4411618"/>
                <a:ext cx="809610" cy="369332"/>
              </a:xfrm>
              <a:prstGeom prst="rect">
                <a:avLst/>
              </a:prstGeom>
              <a:noFill/>
            </p:spPr>
            <p:txBody>
              <a:bodyPr wrap="square">
                <a:spAutoFit/>
              </a:bodyPr>
              <a:lstStyle/>
              <a:p>
                <a:r>
                  <a:rPr lang="en-US" b="1" dirty="0">
                    <a:solidFill>
                      <a:schemeClr val="bg1"/>
                    </a:solidFill>
                    <a:latin typeface="Amasis MT Pro Medium" panose="020F0502020204030204" pitchFamily="18" charset="0"/>
                  </a:rPr>
                  <a:t>1.97x</a:t>
                </a:r>
                <a:endParaRPr lang="en-US" dirty="0">
                  <a:solidFill>
                    <a:schemeClr val="bg1"/>
                  </a:solidFill>
                </a:endParaRPr>
              </a:p>
            </p:txBody>
          </p:sp>
        </p:grpSp>
      </p:grpSp>
      <p:sp>
        <p:nvSpPr>
          <p:cNvPr id="22" name="Subtitle 2">
            <a:extLst>
              <a:ext uri="{FF2B5EF4-FFF2-40B4-BE49-F238E27FC236}">
                <a16:creationId xmlns:a16="http://schemas.microsoft.com/office/drawing/2014/main" id="{AEB1302C-4173-6DC7-25F8-A96215788EF9}"/>
              </a:ext>
            </a:extLst>
          </p:cNvPr>
          <p:cNvSpPr txBox="1">
            <a:spLocks/>
          </p:cNvSpPr>
          <p:nvPr/>
        </p:nvSpPr>
        <p:spPr>
          <a:xfrm>
            <a:off x="-964760" y="6408245"/>
            <a:ext cx="3527673" cy="709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solidFill>
                  <a:srgbClr val="876D0D"/>
                </a:solidFill>
                <a:latin typeface="Amasis MT Pro Medium" panose="020F0502020204030204" pitchFamily="18" charset="0"/>
              </a:rPr>
              <a:t>*Projected Returns</a:t>
            </a:r>
          </a:p>
        </p:txBody>
      </p:sp>
      <p:pic>
        <p:nvPicPr>
          <p:cNvPr id="3074" name="Picture 2">
            <a:extLst>
              <a:ext uri="{FF2B5EF4-FFF2-40B4-BE49-F238E27FC236}">
                <a16:creationId xmlns:a16="http://schemas.microsoft.com/office/drawing/2014/main" id="{809413C5-D442-58E4-C568-36F5E86A6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770" y="1198723"/>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2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DE08-C949-2A59-21F8-7EE5E3B68E28}"/>
              </a:ext>
            </a:extLst>
          </p:cNvPr>
          <p:cNvSpPr>
            <a:spLocks noGrp="1"/>
          </p:cNvSpPr>
          <p:nvPr>
            <p:ph type="title"/>
          </p:nvPr>
        </p:nvSpPr>
        <p:spPr>
          <a:xfrm>
            <a:off x="838200" y="301021"/>
            <a:ext cx="10582469" cy="914413"/>
          </a:xfrm>
          <a:solidFill>
            <a:srgbClr val="876D0D"/>
          </a:solidFill>
        </p:spPr>
        <p:txBody>
          <a:bodyPr>
            <a:normAutofit/>
          </a:bodyPr>
          <a:lstStyle/>
          <a:p>
            <a:pPr algn="ctr"/>
            <a:r>
              <a:rPr lang="en-US" sz="3600" dirty="0">
                <a:solidFill>
                  <a:schemeClr val="bg1"/>
                </a:solidFill>
                <a:highlight>
                  <a:srgbClr val="876D0D"/>
                </a:highlight>
                <a:latin typeface="Amasis MT Pro Medium" panose="02040604050005020304" pitchFamily="18" charset="0"/>
              </a:rPr>
              <a:t>No Renovations = Less Operational Risk</a:t>
            </a:r>
          </a:p>
        </p:txBody>
      </p:sp>
      <p:sp>
        <p:nvSpPr>
          <p:cNvPr id="4" name="Footer Placeholder 3">
            <a:extLst>
              <a:ext uri="{FF2B5EF4-FFF2-40B4-BE49-F238E27FC236}">
                <a16:creationId xmlns:a16="http://schemas.microsoft.com/office/drawing/2014/main" id="{89BCB684-2411-6527-A800-396BC7EDBDB4}"/>
              </a:ext>
            </a:extLst>
          </p:cNvPr>
          <p:cNvSpPr>
            <a:spLocks noGrp="1"/>
          </p:cNvSpPr>
          <p:nvPr>
            <p:ph type="ftr" sz="quarter" idx="11"/>
          </p:nvPr>
        </p:nvSpPr>
        <p:spPr/>
        <p:txBody>
          <a:bodyPr/>
          <a:lstStyle/>
          <a:p>
            <a:r>
              <a:rPr lang="en-US" dirty="0"/>
              <a:t>Offering Memorandum | 1234 Sample Road</a:t>
            </a:r>
          </a:p>
        </p:txBody>
      </p:sp>
      <p:pic>
        <p:nvPicPr>
          <p:cNvPr id="2050" name="Picture 2">
            <a:extLst>
              <a:ext uri="{FF2B5EF4-FFF2-40B4-BE49-F238E27FC236}">
                <a16:creationId xmlns:a16="http://schemas.microsoft.com/office/drawing/2014/main" id="{292C6576-1E11-F5A9-7AB7-4AF1479E6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76" y="1463214"/>
            <a:ext cx="5926318" cy="4444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98A580-40FC-FA07-E4E0-51AC4B6F90D2}"/>
              </a:ext>
            </a:extLst>
          </p:cNvPr>
          <p:cNvSpPr txBox="1"/>
          <p:nvPr/>
        </p:nvSpPr>
        <p:spPr>
          <a:xfrm>
            <a:off x="7663488" y="2216550"/>
            <a:ext cx="2998321" cy="923330"/>
          </a:xfrm>
          <a:prstGeom prst="rect">
            <a:avLst/>
          </a:prstGeom>
          <a:noFill/>
        </p:spPr>
        <p:txBody>
          <a:bodyPr wrap="none" rtlCol="0">
            <a:spAutoFit/>
          </a:bodyPr>
          <a:lstStyle/>
          <a:p>
            <a:r>
              <a:rPr lang="en-US" dirty="0">
                <a:solidFill>
                  <a:schemeClr val="bg1"/>
                </a:solidFill>
                <a:latin typeface="Amasis MT Pro Medium" panose="02040604050005020304" pitchFamily="18" charset="0"/>
              </a:rPr>
              <a:t>Major Interior Renovations</a:t>
            </a:r>
          </a:p>
          <a:p>
            <a:endParaRPr lang="en-US" dirty="0">
              <a:solidFill>
                <a:schemeClr val="bg1"/>
              </a:solidFill>
              <a:latin typeface="Amasis MT Pro Medium" panose="02040604050005020304" pitchFamily="18" charset="0"/>
            </a:endParaRPr>
          </a:p>
          <a:p>
            <a:r>
              <a:rPr lang="en-US" dirty="0">
                <a:solidFill>
                  <a:schemeClr val="bg1"/>
                </a:solidFill>
                <a:latin typeface="Amasis MT Pro Medium" panose="02040604050005020304" pitchFamily="18" charset="0"/>
              </a:rPr>
              <a:t>Large </a:t>
            </a:r>
            <a:r>
              <a:rPr lang="en-US" dirty="0" err="1">
                <a:solidFill>
                  <a:schemeClr val="bg1"/>
                </a:solidFill>
                <a:latin typeface="Amasis MT Pro Medium" panose="02040604050005020304" pitchFamily="18" charset="0"/>
              </a:rPr>
              <a:t>CapEx</a:t>
            </a:r>
            <a:r>
              <a:rPr lang="en-US" dirty="0">
                <a:solidFill>
                  <a:schemeClr val="bg1"/>
                </a:solidFill>
                <a:latin typeface="Amasis MT Pro Medium" panose="02040604050005020304" pitchFamily="18" charset="0"/>
              </a:rPr>
              <a:t> Projects</a:t>
            </a:r>
          </a:p>
        </p:txBody>
      </p:sp>
      <p:sp>
        <p:nvSpPr>
          <p:cNvPr id="7" name="TextBox 6">
            <a:extLst>
              <a:ext uri="{FF2B5EF4-FFF2-40B4-BE49-F238E27FC236}">
                <a16:creationId xmlns:a16="http://schemas.microsoft.com/office/drawing/2014/main" id="{F8C792C3-8BC4-3EA0-C58E-AA507312A487}"/>
              </a:ext>
            </a:extLst>
          </p:cNvPr>
          <p:cNvSpPr txBox="1"/>
          <p:nvPr/>
        </p:nvSpPr>
        <p:spPr>
          <a:xfrm>
            <a:off x="7663488" y="3665742"/>
            <a:ext cx="4373002" cy="1200329"/>
          </a:xfrm>
          <a:prstGeom prst="rect">
            <a:avLst/>
          </a:prstGeom>
          <a:noFill/>
        </p:spPr>
        <p:txBody>
          <a:bodyPr wrap="square" rtlCol="0">
            <a:spAutoFit/>
          </a:bodyPr>
          <a:lstStyle/>
          <a:p>
            <a:r>
              <a:rPr lang="en-US" dirty="0">
                <a:solidFill>
                  <a:schemeClr val="bg1"/>
                </a:solidFill>
                <a:latin typeface="Amasis MT Pro Medium" panose="02040604050005020304" pitchFamily="18" charset="0"/>
              </a:rPr>
              <a:t>The property was completely remodeled over the past two years and comes 90% furnished.</a:t>
            </a:r>
          </a:p>
          <a:p>
            <a:endParaRPr lang="en-US" dirty="0">
              <a:solidFill>
                <a:schemeClr val="bg1"/>
              </a:solidFill>
            </a:endParaRPr>
          </a:p>
        </p:txBody>
      </p:sp>
      <p:pic>
        <p:nvPicPr>
          <p:cNvPr id="9" name="Graphic 8" descr="Checkmark with solid fill">
            <a:extLst>
              <a:ext uri="{FF2B5EF4-FFF2-40B4-BE49-F238E27FC236}">
                <a16:creationId xmlns:a16="http://schemas.microsoft.com/office/drawing/2014/main" id="{3A58B3FC-9AAA-41FA-3B12-5BEDA87711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3787" y="3834351"/>
            <a:ext cx="629701" cy="629701"/>
          </a:xfrm>
          <a:prstGeom prst="rect">
            <a:avLst/>
          </a:prstGeom>
        </p:spPr>
      </p:pic>
      <p:sp>
        <p:nvSpPr>
          <p:cNvPr id="10" name="TextBox 9">
            <a:extLst>
              <a:ext uri="{FF2B5EF4-FFF2-40B4-BE49-F238E27FC236}">
                <a16:creationId xmlns:a16="http://schemas.microsoft.com/office/drawing/2014/main" id="{4B810042-E81D-A34D-07D7-8DCC893A8EB6}"/>
              </a:ext>
            </a:extLst>
          </p:cNvPr>
          <p:cNvSpPr txBox="1"/>
          <p:nvPr/>
        </p:nvSpPr>
        <p:spPr>
          <a:xfrm>
            <a:off x="7663488" y="4796495"/>
            <a:ext cx="4373002" cy="923330"/>
          </a:xfrm>
          <a:prstGeom prst="rect">
            <a:avLst/>
          </a:prstGeom>
          <a:noFill/>
        </p:spPr>
        <p:txBody>
          <a:bodyPr wrap="square" rtlCol="0">
            <a:spAutoFit/>
          </a:bodyPr>
          <a:lstStyle/>
          <a:p>
            <a:r>
              <a:rPr lang="en-US" dirty="0">
                <a:solidFill>
                  <a:schemeClr val="accent3">
                    <a:lumMod val="60000"/>
                    <a:lumOff val="40000"/>
                  </a:schemeClr>
                </a:solidFill>
                <a:latin typeface="Amasis MT Pro Medium" panose="02040604050005020304" pitchFamily="18" charset="0"/>
              </a:rPr>
              <a:t>This presents less operational risk to investors!</a:t>
            </a:r>
          </a:p>
          <a:p>
            <a:endParaRPr lang="en-US" dirty="0">
              <a:solidFill>
                <a:schemeClr val="bg1"/>
              </a:solidFill>
            </a:endParaRPr>
          </a:p>
        </p:txBody>
      </p:sp>
      <p:pic>
        <p:nvPicPr>
          <p:cNvPr id="14" name="Graphic 13" descr="Add outline">
            <a:extLst>
              <a:ext uri="{FF2B5EF4-FFF2-40B4-BE49-F238E27FC236}">
                <a16:creationId xmlns:a16="http://schemas.microsoft.com/office/drawing/2014/main" id="{48C48D63-9006-88FE-0037-D6CA6B15D4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666101">
            <a:off x="8129411" y="2052088"/>
            <a:ext cx="1353269" cy="1353269"/>
          </a:xfrm>
          <a:prstGeom prst="rect">
            <a:avLst/>
          </a:prstGeom>
        </p:spPr>
      </p:pic>
    </p:spTree>
    <p:extLst>
      <p:ext uri="{BB962C8B-B14F-4D97-AF65-F5344CB8AC3E}">
        <p14:creationId xmlns:p14="http://schemas.microsoft.com/office/powerpoint/2010/main" val="197825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DE08-C949-2A59-21F8-7EE5E3B68E28}"/>
              </a:ext>
            </a:extLst>
          </p:cNvPr>
          <p:cNvSpPr>
            <a:spLocks noGrp="1"/>
          </p:cNvSpPr>
          <p:nvPr>
            <p:ph type="title"/>
          </p:nvPr>
        </p:nvSpPr>
        <p:spPr>
          <a:xfrm>
            <a:off x="5410201" y="264279"/>
            <a:ext cx="6355702" cy="914413"/>
          </a:xfrm>
          <a:solidFill>
            <a:schemeClr val="tx1"/>
          </a:solidFill>
        </p:spPr>
        <p:txBody>
          <a:bodyPr>
            <a:normAutofit/>
          </a:bodyPr>
          <a:lstStyle/>
          <a:p>
            <a:pPr algn="ctr"/>
            <a:r>
              <a:rPr lang="en-US" sz="3600" dirty="0">
                <a:solidFill>
                  <a:schemeClr val="bg1"/>
                </a:solidFill>
                <a:latin typeface="Amasis MT Pro Medium" panose="02040604050005020304" pitchFamily="18" charset="0"/>
              </a:rPr>
              <a:t>Our </a:t>
            </a:r>
            <a:r>
              <a:rPr lang="en-US" sz="3600" dirty="0">
                <a:solidFill>
                  <a:srgbClr val="876D0D"/>
                </a:solidFill>
                <a:latin typeface="Amasis MT Pro Medium" panose="02040604050005020304" pitchFamily="18" charset="0"/>
              </a:rPr>
              <a:t>Business Plan</a:t>
            </a:r>
          </a:p>
        </p:txBody>
      </p:sp>
      <p:sp>
        <p:nvSpPr>
          <p:cNvPr id="4" name="Footer Placeholder 3">
            <a:extLst>
              <a:ext uri="{FF2B5EF4-FFF2-40B4-BE49-F238E27FC236}">
                <a16:creationId xmlns:a16="http://schemas.microsoft.com/office/drawing/2014/main" id="{89BCB684-2411-6527-A800-396BC7EDBDB4}"/>
              </a:ext>
            </a:extLst>
          </p:cNvPr>
          <p:cNvSpPr>
            <a:spLocks noGrp="1"/>
          </p:cNvSpPr>
          <p:nvPr>
            <p:ph type="ftr" sz="quarter" idx="11"/>
          </p:nvPr>
        </p:nvSpPr>
        <p:spPr/>
        <p:txBody>
          <a:bodyPr/>
          <a:lstStyle/>
          <a:p>
            <a:r>
              <a:rPr lang="en-US" dirty="0"/>
              <a:t>Offering Memorandum | 1234 Sample Road</a:t>
            </a:r>
          </a:p>
        </p:txBody>
      </p:sp>
      <p:pic>
        <p:nvPicPr>
          <p:cNvPr id="4106" name="Picture 10">
            <a:extLst>
              <a:ext uri="{FF2B5EF4-FFF2-40B4-BE49-F238E27FC236}">
                <a16:creationId xmlns:a16="http://schemas.microsoft.com/office/drawing/2014/main" id="{A97DE8A9-9051-2405-B5CB-B6742F45D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076" y="1856422"/>
            <a:ext cx="2517735" cy="18883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CD7057C3-0FFE-7EDF-8482-BDF4AD807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97" y="2986481"/>
            <a:ext cx="2517735" cy="188830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69BC3EB4-68D3-03C1-1348-6E6C5503C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97" y="457652"/>
            <a:ext cx="2517735" cy="188830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B6A5D461-5BB6-4DB8-5153-7959DC1767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075" y="4362009"/>
            <a:ext cx="2517735" cy="1888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C8549B-AB4B-9958-4AA8-6A3178670CCF}"/>
              </a:ext>
            </a:extLst>
          </p:cNvPr>
          <p:cNvSpPr txBox="1"/>
          <p:nvPr/>
        </p:nvSpPr>
        <p:spPr>
          <a:xfrm>
            <a:off x="6654241" y="1287597"/>
            <a:ext cx="1948584" cy="646331"/>
          </a:xfrm>
          <a:prstGeom prst="rect">
            <a:avLst/>
          </a:prstGeom>
          <a:noFill/>
        </p:spPr>
        <p:txBody>
          <a:bodyPr wrap="square" rtlCol="0">
            <a:spAutoFit/>
          </a:bodyPr>
          <a:lstStyle/>
          <a:p>
            <a:r>
              <a:rPr lang="en-US" b="1" dirty="0">
                <a:solidFill>
                  <a:srgbClr val="876D0D"/>
                </a:solidFill>
                <a:latin typeface="Amasis MT Pro Medium" panose="02040604050005020304" pitchFamily="18" charset="0"/>
              </a:rPr>
              <a:t>01</a:t>
            </a:r>
            <a:r>
              <a:rPr lang="en-US" dirty="0">
                <a:solidFill>
                  <a:schemeClr val="bg1"/>
                </a:solidFill>
                <a:latin typeface="Amasis MT Pro Medium" panose="02040604050005020304" pitchFamily="18" charset="0"/>
              </a:rPr>
              <a:t> Go Live ASAP</a:t>
            </a:r>
          </a:p>
          <a:p>
            <a:r>
              <a:rPr lang="en-US" dirty="0">
                <a:solidFill>
                  <a:schemeClr val="bg1"/>
                </a:solidFill>
                <a:latin typeface="Amasis MT Pro Medium" panose="02040604050005020304" pitchFamily="18" charset="0"/>
              </a:rPr>
              <a:t>     </a:t>
            </a:r>
          </a:p>
        </p:txBody>
      </p:sp>
      <p:sp>
        <p:nvSpPr>
          <p:cNvPr id="8" name="TextBox 7">
            <a:extLst>
              <a:ext uri="{FF2B5EF4-FFF2-40B4-BE49-F238E27FC236}">
                <a16:creationId xmlns:a16="http://schemas.microsoft.com/office/drawing/2014/main" id="{7A0E4DA1-C9CA-1CD9-E6A2-7C3142A8F0D5}"/>
              </a:ext>
            </a:extLst>
          </p:cNvPr>
          <p:cNvSpPr txBox="1"/>
          <p:nvPr/>
        </p:nvSpPr>
        <p:spPr>
          <a:xfrm>
            <a:off x="9700345" y="1921067"/>
            <a:ext cx="1948584" cy="923330"/>
          </a:xfrm>
          <a:prstGeom prst="rect">
            <a:avLst/>
          </a:prstGeom>
          <a:noFill/>
        </p:spPr>
        <p:txBody>
          <a:bodyPr wrap="square" rtlCol="0">
            <a:spAutoFit/>
          </a:bodyPr>
          <a:lstStyle/>
          <a:p>
            <a:r>
              <a:rPr lang="en-US" b="1" dirty="0">
                <a:solidFill>
                  <a:srgbClr val="876D0D"/>
                </a:solidFill>
                <a:latin typeface="Amasis MT Pro Medium" panose="02040604050005020304" pitchFamily="18" charset="0"/>
              </a:rPr>
              <a:t>02</a:t>
            </a:r>
            <a:r>
              <a:rPr lang="en-US" dirty="0">
                <a:solidFill>
                  <a:schemeClr val="bg1"/>
                </a:solidFill>
                <a:latin typeface="Amasis MT Pro Medium" panose="02040604050005020304" pitchFamily="18" charset="0"/>
              </a:rPr>
              <a:t> Bookings and Reviews</a:t>
            </a:r>
          </a:p>
          <a:p>
            <a:r>
              <a:rPr lang="en-US" dirty="0">
                <a:solidFill>
                  <a:schemeClr val="bg1"/>
                </a:solidFill>
                <a:latin typeface="Amasis MT Pro Medium" panose="02040604050005020304" pitchFamily="18" charset="0"/>
              </a:rPr>
              <a:t>     </a:t>
            </a:r>
          </a:p>
        </p:txBody>
      </p:sp>
      <p:sp>
        <p:nvSpPr>
          <p:cNvPr id="11" name="TextBox 10">
            <a:extLst>
              <a:ext uri="{FF2B5EF4-FFF2-40B4-BE49-F238E27FC236}">
                <a16:creationId xmlns:a16="http://schemas.microsoft.com/office/drawing/2014/main" id="{EF352623-AD8A-788B-3107-63FBFD93880D}"/>
              </a:ext>
            </a:extLst>
          </p:cNvPr>
          <p:cNvSpPr txBox="1"/>
          <p:nvPr/>
        </p:nvSpPr>
        <p:spPr>
          <a:xfrm>
            <a:off x="6694473" y="2730302"/>
            <a:ext cx="2113624" cy="646331"/>
          </a:xfrm>
          <a:prstGeom prst="rect">
            <a:avLst/>
          </a:prstGeom>
          <a:noFill/>
        </p:spPr>
        <p:txBody>
          <a:bodyPr wrap="square" rtlCol="0">
            <a:spAutoFit/>
          </a:bodyPr>
          <a:lstStyle/>
          <a:p>
            <a:r>
              <a:rPr lang="en-US" b="1" dirty="0">
                <a:solidFill>
                  <a:srgbClr val="876D0D"/>
                </a:solidFill>
                <a:latin typeface="Amasis MT Pro Medium" panose="02040604050005020304" pitchFamily="18" charset="0"/>
              </a:rPr>
              <a:t>03 </a:t>
            </a:r>
            <a:r>
              <a:rPr lang="en-US" dirty="0">
                <a:solidFill>
                  <a:schemeClr val="bg1"/>
                </a:solidFill>
                <a:latin typeface="Amasis MT Pro Medium" panose="02040604050005020304" pitchFamily="18" charset="0"/>
              </a:rPr>
              <a:t>“Guest Favorite” Status</a:t>
            </a:r>
          </a:p>
        </p:txBody>
      </p:sp>
      <p:sp>
        <p:nvSpPr>
          <p:cNvPr id="13" name="TextBox 12">
            <a:extLst>
              <a:ext uri="{FF2B5EF4-FFF2-40B4-BE49-F238E27FC236}">
                <a16:creationId xmlns:a16="http://schemas.microsoft.com/office/drawing/2014/main" id="{7E48B09C-99AD-A38F-9344-CEB0F8B0EAD6}"/>
              </a:ext>
            </a:extLst>
          </p:cNvPr>
          <p:cNvSpPr txBox="1"/>
          <p:nvPr/>
        </p:nvSpPr>
        <p:spPr>
          <a:xfrm>
            <a:off x="9473720" y="3961770"/>
            <a:ext cx="2113624" cy="646331"/>
          </a:xfrm>
          <a:prstGeom prst="rect">
            <a:avLst/>
          </a:prstGeom>
          <a:noFill/>
        </p:spPr>
        <p:txBody>
          <a:bodyPr wrap="square" rtlCol="0">
            <a:spAutoFit/>
          </a:bodyPr>
          <a:lstStyle/>
          <a:p>
            <a:r>
              <a:rPr lang="en-US" b="1" dirty="0">
                <a:solidFill>
                  <a:srgbClr val="876D0D"/>
                </a:solidFill>
                <a:latin typeface="Amasis MT Pro Medium" panose="02040604050005020304" pitchFamily="18" charset="0"/>
              </a:rPr>
              <a:t>04</a:t>
            </a:r>
            <a:r>
              <a:rPr lang="en-US" dirty="0">
                <a:solidFill>
                  <a:schemeClr val="bg1"/>
                </a:solidFill>
                <a:latin typeface="Amasis MT Pro Medium" panose="02040604050005020304" pitchFamily="18" charset="0"/>
              </a:rPr>
              <a:t> 75% Occupancy</a:t>
            </a:r>
          </a:p>
        </p:txBody>
      </p:sp>
      <p:sp>
        <p:nvSpPr>
          <p:cNvPr id="14" name="TextBox 13">
            <a:extLst>
              <a:ext uri="{FF2B5EF4-FFF2-40B4-BE49-F238E27FC236}">
                <a16:creationId xmlns:a16="http://schemas.microsoft.com/office/drawing/2014/main" id="{7F3C29A0-FE2C-31F1-0B0B-517E79F1814C}"/>
              </a:ext>
            </a:extLst>
          </p:cNvPr>
          <p:cNvSpPr txBox="1"/>
          <p:nvPr/>
        </p:nvSpPr>
        <p:spPr>
          <a:xfrm>
            <a:off x="6694472" y="5053576"/>
            <a:ext cx="2113625" cy="646331"/>
          </a:xfrm>
          <a:prstGeom prst="rect">
            <a:avLst/>
          </a:prstGeom>
          <a:noFill/>
        </p:spPr>
        <p:txBody>
          <a:bodyPr wrap="square" rtlCol="0">
            <a:spAutoFit/>
          </a:bodyPr>
          <a:lstStyle/>
          <a:p>
            <a:r>
              <a:rPr lang="en-US" b="1" dirty="0">
                <a:solidFill>
                  <a:srgbClr val="876D0D"/>
                </a:solidFill>
                <a:latin typeface="Amasis MT Pro Medium" panose="02040604050005020304" pitchFamily="18" charset="0"/>
              </a:rPr>
              <a:t>05</a:t>
            </a:r>
            <a:r>
              <a:rPr lang="en-US" dirty="0">
                <a:solidFill>
                  <a:schemeClr val="bg1"/>
                </a:solidFill>
                <a:latin typeface="Amasis MT Pro Medium" panose="02040604050005020304" pitchFamily="18" charset="0"/>
              </a:rPr>
              <a:t> Increase Rates</a:t>
            </a:r>
          </a:p>
          <a:p>
            <a:r>
              <a:rPr lang="en-US" dirty="0">
                <a:solidFill>
                  <a:schemeClr val="bg1"/>
                </a:solidFill>
                <a:latin typeface="Amasis MT Pro Medium" panose="02040604050005020304" pitchFamily="18" charset="0"/>
              </a:rPr>
              <a:t>     </a:t>
            </a:r>
          </a:p>
        </p:txBody>
      </p:sp>
      <p:sp>
        <p:nvSpPr>
          <p:cNvPr id="16" name="TextBox 15">
            <a:extLst>
              <a:ext uri="{FF2B5EF4-FFF2-40B4-BE49-F238E27FC236}">
                <a16:creationId xmlns:a16="http://schemas.microsoft.com/office/drawing/2014/main" id="{D98ABD4D-8C2C-67D2-F0CC-586A5A44F55C}"/>
              </a:ext>
            </a:extLst>
          </p:cNvPr>
          <p:cNvSpPr txBox="1"/>
          <p:nvPr/>
        </p:nvSpPr>
        <p:spPr>
          <a:xfrm>
            <a:off x="6955985" y="1617923"/>
            <a:ext cx="2517735" cy="646331"/>
          </a:xfrm>
          <a:prstGeom prst="rect">
            <a:avLst/>
          </a:prstGeom>
          <a:noFill/>
        </p:spPr>
        <p:txBody>
          <a:bodyPr wrap="square" rtlCol="0">
            <a:spAutoFit/>
          </a:bodyPr>
          <a:lstStyle/>
          <a:p>
            <a:r>
              <a:rPr lang="en-US" sz="1200" dirty="0">
                <a:solidFill>
                  <a:schemeClr val="bg1"/>
                </a:solidFill>
                <a:latin typeface="Amasis MT Pro" panose="020F0502020204030204" pitchFamily="18" charset="0"/>
              </a:rPr>
              <a:t>Peak season is Q1, so we need to get live, work out any kinks and build the brand</a:t>
            </a:r>
          </a:p>
        </p:txBody>
      </p:sp>
      <p:sp>
        <p:nvSpPr>
          <p:cNvPr id="17" name="TextBox 16">
            <a:extLst>
              <a:ext uri="{FF2B5EF4-FFF2-40B4-BE49-F238E27FC236}">
                <a16:creationId xmlns:a16="http://schemas.microsoft.com/office/drawing/2014/main" id="{BE99567D-5375-D302-5C9F-681E5ABC1678}"/>
              </a:ext>
            </a:extLst>
          </p:cNvPr>
          <p:cNvSpPr txBox="1"/>
          <p:nvPr/>
        </p:nvSpPr>
        <p:spPr>
          <a:xfrm>
            <a:off x="9700345" y="2573064"/>
            <a:ext cx="2517735" cy="646331"/>
          </a:xfrm>
          <a:prstGeom prst="rect">
            <a:avLst/>
          </a:prstGeom>
          <a:noFill/>
        </p:spPr>
        <p:txBody>
          <a:bodyPr wrap="square" rtlCol="0">
            <a:spAutoFit/>
          </a:bodyPr>
          <a:lstStyle/>
          <a:p>
            <a:r>
              <a:rPr lang="en-US" sz="1200" dirty="0">
                <a:solidFill>
                  <a:schemeClr val="bg1"/>
                </a:solidFill>
                <a:latin typeface="Amasis MT Pro" panose="020F0502020204030204" pitchFamily="18" charset="0"/>
              </a:rPr>
              <a:t>Use our network to maximize bookings and reviews in the first 90 days</a:t>
            </a:r>
          </a:p>
        </p:txBody>
      </p:sp>
      <p:sp>
        <p:nvSpPr>
          <p:cNvPr id="18" name="TextBox 17">
            <a:extLst>
              <a:ext uri="{FF2B5EF4-FFF2-40B4-BE49-F238E27FC236}">
                <a16:creationId xmlns:a16="http://schemas.microsoft.com/office/drawing/2014/main" id="{5148D8B2-21BF-3B8D-6668-4AE2C89DC166}"/>
              </a:ext>
            </a:extLst>
          </p:cNvPr>
          <p:cNvSpPr txBox="1"/>
          <p:nvPr/>
        </p:nvSpPr>
        <p:spPr>
          <a:xfrm>
            <a:off x="6694472" y="3429000"/>
            <a:ext cx="2517735" cy="830997"/>
          </a:xfrm>
          <a:prstGeom prst="rect">
            <a:avLst/>
          </a:prstGeom>
          <a:noFill/>
        </p:spPr>
        <p:txBody>
          <a:bodyPr wrap="square" rtlCol="0">
            <a:spAutoFit/>
          </a:bodyPr>
          <a:lstStyle/>
          <a:p>
            <a:r>
              <a:rPr lang="en-US" sz="1200" dirty="0">
                <a:solidFill>
                  <a:schemeClr val="bg1"/>
                </a:solidFill>
                <a:latin typeface="Amasis MT Pro" panose="020F0502020204030204" pitchFamily="18" charset="0"/>
              </a:rPr>
              <a:t>This status places us in the Top 10% of homes on Airbnb and gets us on the front pages for searches, leading to  increased bookings</a:t>
            </a:r>
          </a:p>
        </p:txBody>
      </p:sp>
      <p:sp>
        <p:nvSpPr>
          <p:cNvPr id="19" name="TextBox 18">
            <a:extLst>
              <a:ext uri="{FF2B5EF4-FFF2-40B4-BE49-F238E27FC236}">
                <a16:creationId xmlns:a16="http://schemas.microsoft.com/office/drawing/2014/main" id="{8336DB6B-B5F9-955F-0D35-D3A4AEB21815}"/>
              </a:ext>
            </a:extLst>
          </p:cNvPr>
          <p:cNvSpPr txBox="1"/>
          <p:nvPr/>
        </p:nvSpPr>
        <p:spPr>
          <a:xfrm>
            <a:off x="9473720" y="4704145"/>
            <a:ext cx="2517735" cy="830997"/>
          </a:xfrm>
          <a:prstGeom prst="rect">
            <a:avLst/>
          </a:prstGeom>
          <a:noFill/>
        </p:spPr>
        <p:txBody>
          <a:bodyPr wrap="square" rtlCol="0">
            <a:spAutoFit/>
          </a:bodyPr>
          <a:lstStyle/>
          <a:p>
            <a:r>
              <a:rPr lang="en-US" sz="1200" dirty="0">
                <a:solidFill>
                  <a:schemeClr val="bg1"/>
                </a:solidFill>
                <a:latin typeface="Amasis MT Pro" panose="020F0502020204030204" pitchFamily="18" charset="0"/>
              </a:rPr>
              <a:t>Achieve 75% occupancy for Q1 peak season where average daily rates typically 2-3x. March occupancy repeatedly exceeds 85%</a:t>
            </a:r>
          </a:p>
        </p:txBody>
      </p:sp>
      <p:sp>
        <p:nvSpPr>
          <p:cNvPr id="20" name="TextBox 19">
            <a:extLst>
              <a:ext uri="{FF2B5EF4-FFF2-40B4-BE49-F238E27FC236}">
                <a16:creationId xmlns:a16="http://schemas.microsoft.com/office/drawing/2014/main" id="{81455382-B301-FA7E-6A2A-CC56D5096682}"/>
              </a:ext>
            </a:extLst>
          </p:cNvPr>
          <p:cNvSpPr txBox="1"/>
          <p:nvPr/>
        </p:nvSpPr>
        <p:spPr>
          <a:xfrm>
            <a:off x="6694472" y="5389698"/>
            <a:ext cx="2517735" cy="1015663"/>
          </a:xfrm>
          <a:prstGeom prst="rect">
            <a:avLst/>
          </a:prstGeom>
          <a:noFill/>
        </p:spPr>
        <p:txBody>
          <a:bodyPr wrap="square" rtlCol="0">
            <a:spAutoFit/>
          </a:bodyPr>
          <a:lstStyle/>
          <a:p>
            <a:r>
              <a:rPr lang="en-US" sz="1200" dirty="0">
                <a:solidFill>
                  <a:schemeClr val="bg1"/>
                </a:solidFill>
                <a:latin typeface="Amasis MT Pro" panose="020F0502020204030204" pitchFamily="18" charset="0"/>
              </a:rPr>
              <a:t>Gradually increase our average daily rates and minimum threshold over the next 24 months leaning into our “Super Host” and “Guest Favorite” statuses</a:t>
            </a:r>
          </a:p>
        </p:txBody>
      </p:sp>
    </p:spTree>
    <p:extLst>
      <p:ext uri="{BB962C8B-B14F-4D97-AF65-F5344CB8AC3E}">
        <p14:creationId xmlns:p14="http://schemas.microsoft.com/office/powerpoint/2010/main" val="167426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7FB2-D78C-AB78-C570-F9CF1DDDCD67}"/>
              </a:ext>
            </a:extLst>
          </p:cNvPr>
          <p:cNvSpPr>
            <a:spLocks noGrp="1"/>
          </p:cNvSpPr>
          <p:nvPr>
            <p:ph type="title"/>
          </p:nvPr>
        </p:nvSpPr>
        <p:spPr>
          <a:xfrm>
            <a:off x="3062253" y="487872"/>
            <a:ext cx="6067491" cy="763152"/>
          </a:xfrm>
          <a:solidFill>
            <a:schemeClr val="tx1">
              <a:alpha val="56000"/>
            </a:schemeClr>
          </a:solidFill>
        </p:spPr>
        <p:txBody>
          <a:bodyPr>
            <a:normAutofit/>
          </a:bodyPr>
          <a:lstStyle/>
          <a:p>
            <a:r>
              <a:rPr lang="en-US" sz="3600" b="1" dirty="0">
                <a:solidFill>
                  <a:schemeClr val="bg1"/>
                </a:solidFill>
                <a:latin typeface="Amasis MT Pro Medium" panose="02040604050005020304" pitchFamily="18" charset="0"/>
              </a:rPr>
              <a:t>WHY WE </a:t>
            </a:r>
            <a:r>
              <a:rPr lang="en-US" sz="3600" b="1" dirty="0">
                <a:solidFill>
                  <a:srgbClr val="876D0D"/>
                </a:solidFill>
                <a:latin typeface="Amasis MT Pro Medium" panose="02040604050005020304" pitchFamily="18" charset="0"/>
              </a:rPr>
              <a:t>LOVE</a:t>
            </a:r>
            <a:r>
              <a:rPr lang="en-US" sz="3600" b="1" dirty="0">
                <a:solidFill>
                  <a:schemeClr val="bg1"/>
                </a:solidFill>
                <a:latin typeface="Amasis MT Pro Medium" panose="02040604050005020304" pitchFamily="18" charset="0"/>
              </a:rPr>
              <a:t> THIS DEAL</a:t>
            </a:r>
          </a:p>
        </p:txBody>
      </p:sp>
      <p:sp>
        <p:nvSpPr>
          <p:cNvPr id="3" name="Content Placeholder 2">
            <a:extLst>
              <a:ext uri="{FF2B5EF4-FFF2-40B4-BE49-F238E27FC236}">
                <a16:creationId xmlns:a16="http://schemas.microsoft.com/office/drawing/2014/main" id="{1F00EDAE-E67E-169D-E327-2AE3F8D404D5}"/>
              </a:ext>
            </a:extLst>
          </p:cNvPr>
          <p:cNvSpPr>
            <a:spLocks noGrp="1"/>
          </p:cNvSpPr>
          <p:nvPr>
            <p:ph idx="1"/>
          </p:nvPr>
        </p:nvSpPr>
        <p:spPr>
          <a:xfrm>
            <a:off x="1436915" y="2047405"/>
            <a:ext cx="4659085" cy="1642285"/>
          </a:xfrm>
          <a:solidFill>
            <a:schemeClr val="tx1">
              <a:alpha val="56000"/>
            </a:schemeClr>
          </a:solidFill>
          <a:effectLst>
            <a:outerShdw blurRad="50800" dist="50800" dir="5400000" algn="ctr" rotWithShape="0">
              <a:srgbClr val="000000"/>
            </a:outerShdw>
          </a:effectLst>
        </p:spPr>
        <p:txBody>
          <a:bodyPr>
            <a:normAutofit/>
          </a:bodyPr>
          <a:lstStyle/>
          <a:p>
            <a:pPr marL="0" indent="0">
              <a:buNone/>
            </a:pPr>
            <a:r>
              <a:rPr lang="en-US" sz="2000" dirty="0">
                <a:solidFill>
                  <a:schemeClr val="bg1"/>
                </a:solidFill>
                <a:latin typeface="Amasis MT Pro Medium" panose="02040604050005020304" pitchFamily="18" charset="0"/>
              </a:rPr>
              <a:t>Collier County Home Prices</a:t>
            </a:r>
          </a:p>
          <a:p>
            <a:pPr marL="0" indent="0">
              <a:buNone/>
            </a:pPr>
            <a:r>
              <a:rPr lang="en-US" sz="1100" dirty="0">
                <a:solidFill>
                  <a:schemeClr val="bg1"/>
                </a:solidFill>
                <a:latin typeface="Amasis MT Pro Medium" panose="02040604050005020304" pitchFamily="18" charset="0"/>
              </a:rPr>
              <a:t>Home prices in Collier County have shown incredible appreciation over the last decade (roughly </a:t>
            </a:r>
            <a:r>
              <a:rPr lang="en-US" sz="1100" b="1" dirty="0">
                <a:solidFill>
                  <a:srgbClr val="00B050"/>
                </a:solidFill>
                <a:latin typeface="Amasis MT Pro Medium" panose="02040604050005020304" pitchFamily="18" charset="0"/>
              </a:rPr>
              <a:t>45%</a:t>
            </a:r>
            <a:r>
              <a:rPr lang="en-US" sz="1100" dirty="0">
                <a:solidFill>
                  <a:schemeClr val="bg1"/>
                </a:solidFill>
                <a:latin typeface="Amasis MT Pro Medium" panose="02040604050005020304" pitchFamily="18" charset="0"/>
              </a:rPr>
              <a:t>) but have cooled off tremendously this year, showing a decrease in value of </a:t>
            </a:r>
            <a:r>
              <a:rPr lang="en-US" sz="1100" b="1" dirty="0">
                <a:solidFill>
                  <a:srgbClr val="FF0000"/>
                </a:solidFill>
                <a:latin typeface="Amasis MT Pro Medium" panose="02040604050005020304" pitchFamily="18" charset="0"/>
              </a:rPr>
              <a:t>2%</a:t>
            </a:r>
            <a:r>
              <a:rPr lang="en-US" sz="1100" dirty="0">
                <a:solidFill>
                  <a:schemeClr val="bg1"/>
                </a:solidFill>
                <a:latin typeface="Amasis MT Pro Medium" panose="02040604050005020304" pitchFamily="18" charset="0"/>
              </a:rPr>
              <a:t> in 2024.  We believe with homes sitting on the market longer we have a unique buying window before competition floods the market as interest rates continue to drop.</a:t>
            </a:r>
          </a:p>
        </p:txBody>
      </p:sp>
      <p:sp>
        <p:nvSpPr>
          <p:cNvPr id="4" name="Footer Placeholder 3">
            <a:extLst>
              <a:ext uri="{FF2B5EF4-FFF2-40B4-BE49-F238E27FC236}">
                <a16:creationId xmlns:a16="http://schemas.microsoft.com/office/drawing/2014/main" id="{F29AE822-0E73-9B49-A54E-B7A5A706B69A}"/>
              </a:ext>
            </a:extLst>
          </p:cNvPr>
          <p:cNvSpPr>
            <a:spLocks noGrp="1"/>
          </p:cNvSpPr>
          <p:nvPr>
            <p:ph type="ftr" sz="quarter" idx="11"/>
          </p:nvPr>
        </p:nvSpPr>
        <p:spPr/>
        <p:txBody>
          <a:bodyPr/>
          <a:lstStyle/>
          <a:p>
            <a:r>
              <a:rPr lang="en-US" dirty="0"/>
              <a:t>Offering Memorandum | 1234 Sample Road</a:t>
            </a:r>
          </a:p>
        </p:txBody>
      </p:sp>
      <p:sp>
        <p:nvSpPr>
          <p:cNvPr id="6" name="Content Placeholder 2">
            <a:extLst>
              <a:ext uri="{FF2B5EF4-FFF2-40B4-BE49-F238E27FC236}">
                <a16:creationId xmlns:a16="http://schemas.microsoft.com/office/drawing/2014/main" id="{9EFA3353-D34D-D0DD-DF92-1E42232ABFCC}"/>
              </a:ext>
            </a:extLst>
          </p:cNvPr>
          <p:cNvSpPr txBox="1">
            <a:spLocks/>
          </p:cNvSpPr>
          <p:nvPr/>
        </p:nvSpPr>
        <p:spPr>
          <a:xfrm>
            <a:off x="6096000" y="2047405"/>
            <a:ext cx="4659085" cy="1642285"/>
          </a:xfrm>
          <a:prstGeom prst="rect">
            <a:avLst/>
          </a:prstGeom>
          <a:solidFill>
            <a:srgbClr val="876D0D">
              <a:alpha val="56000"/>
            </a:srgbClr>
          </a:solidFill>
          <a:effectLst>
            <a:outerShdw blurRad="50800" dist="50800" dir="5400000" algn="ctr" rotWithShape="0">
              <a:srgbClr val="000000"/>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latin typeface="Amasis MT Pro Medium" panose="02040604050005020304" pitchFamily="18" charset="0"/>
              </a:rPr>
              <a:t>Marco Island Airbnb Demand</a:t>
            </a:r>
          </a:p>
          <a:p>
            <a:pPr marL="0" indent="0">
              <a:buFont typeface="Arial" panose="020B0604020202020204" pitchFamily="34" charset="0"/>
              <a:buNone/>
            </a:pPr>
            <a:r>
              <a:rPr lang="en-US" sz="1100" dirty="0">
                <a:solidFill>
                  <a:schemeClr val="bg1"/>
                </a:solidFill>
                <a:latin typeface="Amasis MT Pro Medium" panose="02040604050005020304" pitchFamily="18" charset="0"/>
              </a:rPr>
              <a:t>Average occupancy for Florida Airbnb’s is 50-55%</a:t>
            </a:r>
          </a:p>
          <a:p>
            <a:pPr marL="0" indent="0">
              <a:buFont typeface="Arial" panose="020B0604020202020204" pitchFamily="34" charset="0"/>
              <a:buNone/>
            </a:pPr>
            <a:r>
              <a:rPr lang="en-US" sz="1100" dirty="0">
                <a:solidFill>
                  <a:schemeClr val="bg1"/>
                </a:solidFill>
                <a:latin typeface="Amasis MT Pro Medium" panose="02040604050005020304" pitchFamily="18" charset="0"/>
              </a:rPr>
              <a:t>Average occupancy for Naples market is 57% (</a:t>
            </a:r>
            <a:r>
              <a:rPr lang="en-US" sz="1100" dirty="0">
                <a:solidFill>
                  <a:srgbClr val="FF0000"/>
                </a:solidFill>
                <a:latin typeface="Amasis MT Pro Medium" panose="02040604050005020304" pitchFamily="18" charset="0"/>
              </a:rPr>
              <a:t>down 4%</a:t>
            </a:r>
            <a:r>
              <a:rPr lang="en-US" sz="1100" dirty="0">
                <a:solidFill>
                  <a:schemeClr val="bg1"/>
                </a:solidFill>
                <a:latin typeface="Amasis MT Pro Medium" panose="02040604050005020304" pitchFamily="18" charset="0"/>
              </a:rPr>
              <a:t>) with an Average Daily Rate (ADR) of $395 (</a:t>
            </a:r>
            <a:r>
              <a:rPr lang="en-US" sz="1100" dirty="0">
                <a:solidFill>
                  <a:srgbClr val="00B050"/>
                </a:solidFill>
                <a:latin typeface="Amasis MT Pro Medium" panose="02040604050005020304" pitchFamily="18" charset="0"/>
              </a:rPr>
              <a:t>up 6%</a:t>
            </a:r>
            <a:r>
              <a:rPr lang="en-US" sz="1100" dirty="0">
                <a:solidFill>
                  <a:schemeClr val="bg1"/>
                </a:solidFill>
                <a:latin typeface="Amasis MT Pro Medium" panose="02040604050005020304" pitchFamily="18" charset="0"/>
              </a:rPr>
              <a:t>)</a:t>
            </a:r>
          </a:p>
          <a:p>
            <a:pPr marL="0" indent="0">
              <a:buFont typeface="Arial" panose="020B0604020202020204" pitchFamily="34" charset="0"/>
              <a:buNone/>
            </a:pPr>
            <a:r>
              <a:rPr lang="en-US" sz="1100" dirty="0">
                <a:solidFill>
                  <a:schemeClr val="bg1"/>
                </a:solidFill>
                <a:latin typeface="Amasis MT Pro Medium" panose="02040604050005020304" pitchFamily="18" charset="0"/>
              </a:rPr>
              <a:t>The submarket of Marco Island has an occupancy rate of 61% with a strong ADR of $440 (</a:t>
            </a:r>
            <a:r>
              <a:rPr lang="en-US" sz="1100" dirty="0">
                <a:solidFill>
                  <a:srgbClr val="00B050"/>
                </a:solidFill>
                <a:latin typeface="Amasis MT Pro Medium" panose="02040604050005020304" pitchFamily="18" charset="0"/>
              </a:rPr>
              <a:t>up 8%</a:t>
            </a:r>
            <a:r>
              <a:rPr lang="en-US" sz="1100" dirty="0">
                <a:solidFill>
                  <a:schemeClr val="bg1"/>
                </a:solidFill>
                <a:latin typeface="Amasis MT Pro Medium" panose="02040604050005020304" pitchFamily="18" charset="0"/>
              </a:rPr>
              <a:t>)</a:t>
            </a:r>
          </a:p>
        </p:txBody>
      </p:sp>
      <p:sp>
        <p:nvSpPr>
          <p:cNvPr id="7" name="Content Placeholder 2">
            <a:extLst>
              <a:ext uri="{FF2B5EF4-FFF2-40B4-BE49-F238E27FC236}">
                <a16:creationId xmlns:a16="http://schemas.microsoft.com/office/drawing/2014/main" id="{DE063DE4-A3C8-F992-9306-4E024679CE6A}"/>
              </a:ext>
            </a:extLst>
          </p:cNvPr>
          <p:cNvSpPr txBox="1">
            <a:spLocks/>
          </p:cNvSpPr>
          <p:nvPr/>
        </p:nvSpPr>
        <p:spPr>
          <a:xfrm>
            <a:off x="1436915" y="3536108"/>
            <a:ext cx="4659085" cy="1642285"/>
          </a:xfrm>
          <a:prstGeom prst="rect">
            <a:avLst/>
          </a:prstGeom>
          <a:solidFill>
            <a:srgbClr val="876D0D">
              <a:alpha val="56000"/>
            </a:srgbClr>
          </a:solidFill>
          <a:effectLst>
            <a:outerShdw blurRad="50800" dist="50800" dir="5400000" algn="ctr" rotWithShape="0">
              <a:srgbClr val="000000"/>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latin typeface="Amasis MT Pro Medium" panose="02040604050005020304" pitchFamily="18" charset="0"/>
              </a:rPr>
              <a:t>Strong Comps</a:t>
            </a:r>
          </a:p>
          <a:p>
            <a:pPr marL="0" indent="0">
              <a:buFont typeface="Arial" panose="020B0604020202020204" pitchFamily="34" charset="0"/>
              <a:buNone/>
            </a:pPr>
            <a:r>
              <a:rPr lang="en-US" sz="1100" dirty="0">
                <a:solidFill>
                  <a:schemeClr val="bg1"/>
                </a:solidFill>
                <a:latin typeface="Amasis MT Pro Medium" panose="02040604050005020304" pitchFamily="18" charset="0"/>
              </a:rPr>
              <a:t>To project this assets performance, we used an average of 6 comps within a 3-mile radius ON Marco Island.</a:t>
            </a:r>
          </a:p>
          <a:p>
            <a:pPr marL="0" indent="0">
              <a:buFont typeface="Arial" panose="020B0604020202020204" pitchFamily="34" charset="0"/>
              <a:buNone/>
            </a:pPr>
            <a:r>
              <a:rPr lang="en-US" sz="1100" dirty="0">
                <a:solidFill>
                  <a:schemeClr val="bg1"/>
                </a:solidFill>
                <a:latin typeface="Amasis MT Pro Medium" panose="02040604050005020304" pitchFamily="18" charset="0"/>
              </a:rPr>
              <a:t>All 6 comps have been active on Airbnb’s platform for at least 85% of the year, giving us good insight to seasonality trends and performance.</a:t>
            </a:r>
          </a:p>
        </p:txBody>
      </p:sp>
      <p:sp>
        <p:nvSpPr>
          <p:cNvPr id="8" name="Content Placeholder 2">
            <a:extLst>
              <a:ext uri="{FF2B5EF4-FFF2-40B4-BE49-F238E27FC236}">
                <a16:creationId xmlns:a16="http://schemas.microsoft.com/office/drawing/2014/main" id="{FDB5C7A8-1935-FC9D-70B9-B6343B5D8D37}"/>
              </a:ext>
            </a:extLst>
          </p:cNvPr>
          <p:cNvSpPr txBox="1">
            <a:spLocks/>
          </p:cNvSpPr>
          <p:nvPr/>
        </p:nvSpPr>
        <p:spPr>
          <a:xfrm>
            <a:off x="6095999" y="3536108"/>
            <a:ext cx="4659085" cy="1642285"/>
          </a:xfrm>
          <a:prstGeom prst="rect">
            <a:avLst/>
          </a:prstGeom>
          <a:solidFill>
            <a:schemeClr val="tx1">
              <a:alpha val="56000"/>
            </a:schemeClr>
          </a:solidFill>
          <a:effectLst>
            <a:outerShdw blurRad="50800" dist="50800" dir="5400000" algn="ctr" rotWithShape="0">
              <a:srgbClr val="000000"/>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latin typeface="Amasis MT Pro Medium" panose="02040604050005020304" pitchFamily="18" charset="0"/>
              </a:rPr>
              <a:t>We’re Local</a:t>
            </a:r>
          </a:p>
          <a:p>
            <a:pPr marL="0" indent="0">
              <a:buFont typeface="Arial" panose="020B0604020202020204" pitchFamily="34" charset="0"/>
              <a:buNone/>
            </a:pPr>
            <a:r>
              <a:rPr lang="en-US" sz="1100" dirty="0">
                <a:solidFill>
                  <a:schemeClr val="bg1"/>
                </a:solidFill>
                <a:latin typeface="Amasis MT Pro Medium" panose="02040604050005020304" pitchFamily="18" charset="0"/>
              </a:rPr>
              <a:t>Being in Fort Lauderdale not only gives us a proximity advantage, but we were also founded in South Florida, operate in South Florida, and have robust knowledge of the market area and its performance</a:t>
            </a:r>
          </a:p>
        </p:txBody>
      </p:sp>
    </p:spTree>
    <p:extLst>
      <p:ext uri="{BB962C8B-B14F-4D97-AF65-F5344CB8AC3E}">
        <p14:creationId xmlns:p14="http://schemas.microsoft.com/office/powerpoint/2010/main" val="2919882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298</TotalTime>
  <Words>1429</Words>
  <Application>Microsoft Office PowerPoint</Application>
  <PresentationFormat>Widescreen</PresentationFormat>
  <Paragraphs>69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Amasis MT Pro</vt:lpstr>
      <vt:lpstr>Amasis MT Pro Medium</vt:lpstr>
      <vt:lpstr>Aptos</vt:lpstr>
      <vt:lpstr>Aptos Display</vt:lpstr>
      <vt:lpstr>Arial</vt:lpstr>
      <vt:lpstr>Office Theme</vt:lpstr>
      <vt:lpstr>PowerPoint Presentation</vt:lpstr>
      <vt:lpstr>PowerPoint Presentation</vt:lpstr>
      <vt:lpstr>PowerPoint Presentation</vt:lpstr>
      <vt:lpstr>No Renovations = Less Operational Risk</vt:lpstr>
      <vt:lpstr>Our Business Plan</vt:lpstr>
      <vt:lpstr>WHY WE LOVE THIS DEAL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B</dc:creator>
  <cp:lastModifiedBy>Taylor B</cp:lastModifiedBy>
  <cp:revision>2</cp:revision>
  <cp:lastPrinted>2025-03-04T19:56:40Z</cp:lastPrinted>
  <dcterms:created xsi:type="dcterms:W3CDTF">2024-08-13T19:51:12Z</dcterms:created>
  <dcterms:modified xsi:type="dcterms:W3CDTF">2025-03-04T20:46:53Z</dcterms:modified>
</cp:coreProperties>
</file>