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3"/>
    <p:sldId id="257" r:id="rId4"/>
    <p:sldId id="258" r:id="rId5"/>
    <p:sldId id="289" r:id="rId6"/>
    <p:sldId id="259" r:id="rId7"/>
    <p:sldId id="260" r:id="rId8"/>
    <p:sldId id="262" r:id="rId9"/>
    <p:sldId id="264" r:id="rId10"/>
    <p:sldId id="263" r:id="rId11"/>
    <p:sldId id="266" r:id="rId12"/>
    <p:sldId id="267" r:id="rId13"/>
    <p:sldId id="272" r:id="rId14"/>
    <p:sldId id="274" r:id="rId15"/>
    <p:sldId id="273" r:id="rId16"/>
    <p:sldId id="275" r:id="rId17"/>
    <p:sldId id="278" r:id="rId18"/>
    <p:sldId id="282" r:id="rId19"/>
    <p:sldId id="281" r:id="rId20"/>
    <p:sldId id="283" r:id="rId21"/>
    <p:sldId id="279" r:id="rId22"/>
    <p:sldId id="291" r:id="rId23"/>
    <p:sldId id="290" r:id="rId24"/>
    <p:sldId id="292" r:id="rId25"/>
    <p:sldId id="285" r:id="rId26"/>
    <p:sldId id="26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42A54C80-263E-416B-A8E0-580EDEADCBDC}"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90465" y="3266440"/>
            <a:ext cx="4449445" cy="1646555"/>
          </a:xfrm>
          <a:ln>
            <a:noFill/>
          </a:ln>
        </p:spPr>
        <p:style>
          <a:lnRef idx="2">
            <a:schemeClr val="dk1"/>
          </a:lnRef>
          <a:fillRef idx="1">
            <a:schemeClr val="lt1"/>
          </a:fillRef>
          <a:effectRef idx="0">
            <a:schemeClr val="dk1"/>
          </a:effectRef>
          <a:fontRef idx="minor">
            <a:schemeClr val="dk1"/>
          </a:fontRef>
        </p:style>
        <p:txBody>
          <a:bodyPr/>
          <a:lstStyle/>
          <a:p>
            <a:r>
              <a:rPr lang="en-US" dirty="0" smtClean="0">
                <a:ln w="22225">
                  <a:solidFill>
                    <a:schemeClr val="accent2"/>
                  </a:solidFill>
                  <a:prstDash val="solid"/>
                </a:ln>
                <a:solidFill>
                  <a:schemeClr val="accent2">
                    <a:lumMod val="40000"/>
                    <a:lumOff val="60000"/>
                  </a:schemeClr>
                </a:solidFill>
                <a:effectLst/>
              </a:rPr>
              <a:t>Washington Grown Hemp Basics</a:t>
            </a:r>
            <a:br>
              <a:rPr lang="en-US" dirty="0" smtClean="0">
                <a:solidFill>
                  <a:schemeClr val="accent4"/>
                </a:solidFill>
              </a:rPr>
            </a:br>
            <a:r>
              <a:rPr lang="en-US" sz="3600" dirty="0" smtClean="0">
                <a:solidFill>
                  <a:schemeClr val="accent4"/>
                </a:solidFill>
                <a:effectLst/>
              </a:rPr>
              <a:t>Industrial Hemp Association of WA</a:t>
            </a:r>
            <a:r>
              <a:rPr lang="en-US" dirty="0" smtClean="0">
                <a:solidFill>
                  <a:schemeClr val="accent4"/>
                </a:solidFill>
              </a:rPr>
              <a:t> </a:t>
            </a:r>
            <a:endParaRPr lang="en-US" dirty="0" smtClean="0">
              <a:solidFill>
                <a:schemeClr val="accent4"/>
              </a:solidFill>
            </a:endParaRPr>
          </a:p>
        </p:txBody>
      </p:sp>
      <p:pic>
        <p:nvPicPr>
          <p:cNvPr id="3" name="Picture 2" descr="20180808_100121"/>
          <p:cNvPicPr>
            <a:picLocks noChangeAspect="1"/>
          </p:cNvPicPr>
          <p:nvPr/>
        </p:nvPicPr>
        <p:blipFill>
          <a:blip r:embed="rId1"/>
          <a:stretch>
            <a:fillRect/>
          </a:stretch>
        </p:blipFill>
        <p:spPr>
          <a:xfrm rot="5400000">
            <a:off x="106680" y="1407160"/>
            <a:ext cx="5391150" cy="404304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74750"/>
            <a:ext cx="8596668" cy="665408"/>
          </a:xfrm>
        </p:spPr>
        <p:txBody>
          <a:bodyPr/>
          <a:lstStyle/>
          <a:p>
            <a:pPr algn="ctr"/>
            <a:r>
              <a:rPr lang="en-US" dirty="0" smtClean="0"/>
              <a:t>Soil</a:t>
            </a:r>
            <a:endParaRPr lang="en-US" dirty="0"/>
          </a:p>
        </p:txBody>
      </p:sp>
      <p:sp>
        <p:nvSpPr>
          <p:cNvPr id="3" name="Content Placeholder 2"/>
          <p:cNvSpPr>
            <a:spLocks noGrp="1"/>
          </p:cNvSpPr>
          <p:nvPr>
            <p:ph idx="1"/>
          </p:nvPr>
        </p:nvSpPr>
        <p:spPr>
          <a:xfrm>
            <a:off x="677334" y="515154"/>
            <a:ext cx="9084852" cy="6040192"/>
          </a:xfrm>
        </p:spPr>
        <p:txBody>
          <a:bodyPr>
            <a:normAutofit fontScale="92500" lnSpcReduction="10000"/>
          </a:bodyPr>
          <a:lstStyle/>
          <a:p>
            <a:pPr marL="0" indent="0">
              <a:buNone/>
            </a:pPr>
            <a:endParaRPr lang="en-US" dirty="0" smtClean="0"/>
          </a:p>
          <a:p>
            <a:r>
              <a:rPr lang="en-US" dirty="0" smtClean="0"/>
              <a:t>“Feed the soil; then let the soil feed plant”</a:t>
            </a:r>
            <a:endParaRPr lang="en-US" dirty="0" smtClean="0"/>
          </a:p>
          <a:p>
            <a:pPr marL="914400" lvl="2" indent="0">
              <a:buNone/>
            </a:pPr>
            <a:endParaRPr lang="en-US" dirty="0" smtClean="0"/>
          </a:p>
          <a:p>
            <a:r>
              <a:rPr lang="en-US" dirty="0" smtClean="0"/>
              <a:t> “Base Saturation” is a numerical description (%) of how many of which assorted cations are attracted to the frayed edges and plays a large role in the natural fertility of the soil.</a:t>
            </a:r>
            <a:endParaRPr lang="en-US" dirty="0" smtClean="0"/>
          </a:p>
          <a:p>
            <a:pPr lvl="1"/>
            <a:r>
              <a:rPr lang="en-US" dirty="0" smtClean="0"/>
              <a:t>Ideal numbers are: </a:t>
            </a:r>
            <a:endParaRPr lang="en-US" dirty="0" smtClean="0"/>
          </a:p>
          <a:p>
            <a:pPr lvl="2"/>
            <a:r>
              <a:rPr lang="en-US" dirty="0" smtClean="0"/>
              <a:t>Calcium (Ca) – 60-80%</a:t>
            </a:r>
            <a:endParaRPr lang="en-US" dirty="0" smtClean="0"/>
          </a:p>
          <a:p>
            <a:pPr lvl="2"/>
            <a:r>
              <a:rPr lang="en-US" dirty="0" smtClean="0"/>
              <a:t>Magnesium (Mg) – 10-15%</a:t>
            </a:r>
            <a:endParaRPr lang="en-US" dirty="0" smtClean="0"/>
          </a:p>
          <a:p>
            <a:pPr lvl="2"/>
            <a:r>
              <a:rPr lang="en-US" dirty="0" smtClean="0"/>
              <a:t>Potassium (K) – 4-7%</a:t>
            </a:r>
            <a:endParaRPr lang="en-US" dirty="0" smtClean="0"/>
          </a:p>
          <a:p>
            <a:pPr marL="914400" lvl="2" indent="0">
              <a:buNone/>
            </a:pPr>
            <a:endParaRPr lang="en-US" dirty="0"/>
          </a:p>
          <a:p>
            <a:r>
              <a:rPr lang="en-US" dirty="0" smtClean="0"/>
              <a:t>Hydrogen (H) affects soil acidity and in climates with 20 inches off rain per year, Sodium (NA) is also important.</a:t>
            </a:r>
            <a:endParaRPr lang="en-US" dirty="0" smtClean="0"/>
          </a:p>
          <a:p>
            <a:r>
              <a:rPr lang="en-US" dirty="0" smtClean="0"/>
              <a:t>When H is present (acid soils); Ca, Mg and K can be increase with corrective fertilization however, it is extremely difficult to decrease the saturation of a cation expect by raising the CEC with more OM. </a:t>
            </a:r>
            <a:endParaRPr lang="en-US" dirty="0"/>
          </a:p>
          <a:p>
            <a:r>
              <a:rPr lang="en-US" dirty="0" smtClean="0"/>
              <a:t>Increasing both pH and OM provides multiple benefits because saturation moves upward, moisture retention improves, and CEC rises. OM contribution to CEC is pH dependent, and is multiplied as soil becomes neutral to slightly alkaline.</a:t>
            </a:r>
            <a:endParaRPr lang="en-US" dirty="0" smtClean="0"/>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74750"/>
            <a:ext cx="8596668" cy="665408"/>
          </a:xfrm>
        </p:spPr>
        <p:txBody>
          <a:bodyPr/>
          <a:lstStyle/>
          <a:p>
            <a:pPr algn="ctr"/>
            <a:r>
              <a:rPr lang="en-US" dirty="0" smtClean="0"/>
              <a:t>Soil</a:t>
            </a:r>
            <a:endParaRPr lang="en-US" dirty="0"/>
          </a:p>
        </p:txBody>
      </p:sp>
      <p:sp>
        <p:nvSpPr>
          <p:cNvPr id="3" name="Content Placeholder 2"/>
          <p:cNvSpPr>
            <a:spLocks noGrp="1"/>
          </p:cNvSpPr>
          <p:nvPr>
            <p:ph idx="1"/>
          </p:nvPr>
        </p:nvSpPr>
        <p:spPr>
          <a:xfrm>
            <a:off x="677334" y="515154"/>
            <a:ext cx="9084852" cy="6040192"/>
          </a:xfrm>
        </p:spPr>
        <p:txBody>
          <a:bodyPr>
            <a:normAutofit fontScale="92500" lnSpcReduction="20000"/>
          </a:bodyPr>
          <a:lstStyle/>
          <a:p>
            <a:pPr marL="0" indent="0">
              <a:buNone/>
            </a:pPr>
            <a:endParaRPr lang="en-US" dirty="0" smtClean="0"/>
          </a:p>
          <a:p>
            <a:r>
              <a:rPr lang="en-US" dirty="0" smtClean="0"/>
              <a:t>Fertility Balanced – pH and Base Saturation</a:t>
            </a:r>
            <a:endParaRPr lang="en-US" dirty="0" smtClean="0"/>
          </a:p>
          <a:p>
            <a:pPr lvl="1">
              <a:buFont typeface="Arial" panose="020B0604020202020204" pitchFamily="34" charset="0"/>
              <a:buChar char="•"/>
            </a:pPr>
            <a:r>
              <a:rPr lang="en-US" dirty="0" smtClean="0"/>
              <a:t>Industrial hemp responds best to a loam soil with pH (acidity) above 6.0 however, neutral to slightly alkaline (pH 7.0 – 7.5) is preferred and you don’t want it to be over 8 pH</a:t>
            </a:r>
            <a:endParaRPr lang="en-US" dirty="0" smtClean="0"/>
          </a:p>
          <a:p>
            <a:pPr lvl="1" indent="-228600">
              <a:buFont typeface="Arial" panose="020B0604020202020204" pitchFamily="34" charset="0"/>
              <a:buChar char="•"/>
            </a:pPr>
            <a:r>
              <a:rPr lang="en-US" dirty="0"/>
              <a:t>The soil sample and techniques constitutes the largest single source of error in a soil testing program. A poor sample is not only a waste of time and money but also leads to erroneous conclusions and recommendations which will prove costly to the cultivator. </a:t>
            </a:r>
            <a:endParaRPr lang="en-US" dirty="0"/>
          </a:p>
          <a:p>
            <a:pPr lvl="1" indent="-228600">
              <a:buFont typeface="Arial" panose="020B0604020202020204" pitchFamily="34" charset="0"/>
              <a:buChar char="•"/>
            </a:pPr>
            <a:r>
              <a:rPr lang="en-US" dirty="0"/>
              <a:t>Soil sampling is the most important step in good soil testing program. The chemical analysis of the sample will measure the nutrient status of the soil and serve as a guide to profitable use of fertilizer. Soil test results can be no better than the sample collected to represent the field. Collection of representative soil sample is the most important step in soil testing program and fertility management program. </a:t>
            </a:r>
            <a:endParaRPr lang="en-US" dirty="0"/>
          </a:p>
          <a:p>
            <a:pPr lvl="1" indent="-228600">
              <a:buFont typeface="Arial" panose="020B0604020202020204" pitchFamily="34" charset="0"/>
              <a:buChar char="•"/>
            </a:pPr>
            <a:r>
              <a:rPr lang="en-US" dirty="0"/>
              <a:t>Proper sampling tools are essential for collection of good soil sample. For a soft moist soil, the soil probe usually quite satisfactory. For dry and hard soils screw type probe are very useful. </a:t>
            </a:r>
            <a:endParaRPr lang="en-US" dirty="0"/>
          </a:p>
          <a:p>
            <a:r>
              <a:rPr lang="en-US" dirty="0"/>
              <a:t>Soil Sample Technique</a:t>
            </a:r>
            <a:endParaRPr lang="en-US" dirty="0"/>
          </a:p>
          <a:p>
            <a:pPr lvl="1"/>
            <a:r>
              <a:rPr lang="en-US" dirty="0"/>
              <a:t>What you’ll need:</a:t>
            </a:r>
            <a:endParaRPr lang="en-US" dirty="0"/>
          </a:p>
          <a:p>
            <a:pPr lvl="2"/>
            <a:r>
              <a:rPr lang="en-US" dirty="0"/>
              <a:t>Soil Probe (or garden spade will suffice)</a:t>
            </a:r>
            <a:endParaRPr lang="en-US" dirty="0"/>
          </a:p>
          <a:p>
            <a:pPr lvl="2"/>
            <a:r>
              <a:rPr lang="en-US" dirty="0"/>
              <a:t>Bucket (mixing multiple sample plugs together)</a:t>
            </a:r>
            <a:endParaRPr lang="en-US" dirty="0"/>
          </a:p>
          <a:p>
            <a:pPr lvl="2"/>
            <a:r>
              <a:rPr lang="en-US" dirty="0"/>
              <a:t>A spatula (wooden stick) for mixing samples</a:t>
            </a:r>
            <a:endParaRPr lang="en-US" dirty="0"/>
          </a:p>
          <a:p>
            <a:pPr lvl="2"/>
            <a:r>
              <a:rPr lang="en-US" dirty="0"/>
              <a:t>One quart plastic baggie with zip closure</a:t>
            </a:r>
            <a:endParaRPr lang="en-US" dirty="0"/>
          </a:p>
          <a:p>
            <a:pPr lvl="2"/>
            <a:r>
              <a:rPr lang="en-US" dirty="0"/>
              <a:t>Label for field number/name</a:t>
            </a:r>
            <a:endParaRPr lang="en-US" dirty="0"/>
          </a:p>
          <a:p>
            <a:pPr marL="914400" lvl="2" indent="0">
              <a:buNone/>
            </a:pPr>
            <a:r>
              <a:rPr lang="en-US" dirty="0"/>
              <a:t>Note: If lab requires a Soil Analysis Request Form, request directly from the lab prior to process. </a:t>
            </a:r>
            <a:endParaRPr lang="en-US" dirty="0"/>
          </a:p>
          <a:p>
            <a:pPr indent="-228600">
              <a:buFont typeface="Arial" panose="020B0604020202020204" pitchFamily="34" charset="0"/>
              <a:buChar char="•"/>
            </a:pPr>
            <a:endParaRPr lang="en-US" sz="2000" dirty="0"/>
          </a:p>
          <a:p>
            <a:pPr marL="914400" lvl="2" indent="0">
              <a:buNone/>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74" y="99391"/>
            <a:ext cx="11284226" cy="447261"/>
          </a:xfrm>
        </p:spPr>
        <p:txBody>
          <a:bodyPr>
            <a:normAutofit fontScale="90000"/>
          </a:bodyPr>
          <a:lstStyle/>
          <a:p>
            <a:pPr algn="ctr"/>
            <a:r>
              <a:rPr lang="en-US" sz="2400" dirty="0"/>
              <a:t>Nutrient Deficiencies </a:t>
            </a:r>
            <a:endParaRPr lang="en-US" sz="2400" dirty="0"/>
          </a:p>
        </p:txBody>
      </p:sp>
      <p:graphicFrame>
        <p:nvGraphicFramePr>
          <p:cNvPr id="10" name="Content Placeholder 9"/>
          <p:cNvGraphicFramePr>
            <a:graphicFrameLocks noGrp="1"/>
          </p:cNvGraphicFramePr>
          <p:nvPr>
            <p:ph idx="1"/>
          </p:nvPr>
        </p:nvGraphicFramePr>
        <p:xfrm>
          <a:off x="579549" y="669091"/>
          <a:ext cx="9375820" cy="4835354"/>
        </p:xfrm>
        <a:graphic>
          <a:graphicData uri="http://schemas.openxmlformats.org/drawingml/2006/table">
            <a:tbl>
              <a:tblPr firstRow="1" bandRow="1">
                <a:tableStyleId>{5C22544A-7EE6-4342-B048-85BDC9FD1C3A}</a:tableStyleId>
              </a:tblPr>
              <a:tblGrid>
                <a:gridCol w="1976061"/>
                <a:gridCol w="7399759"/>
              </a:tblGrid>
              <a:tr h="495831">
                <a:tc>
                  <a:txBody>
                    <a:bodyPr/>
                    <a:lstStyle/>
                    <a:p>
                      <a:r>
                        <a:rPr lang="en-US" dirty="0"/>
                        <a:t>Nutrients</a:t>
                      </a:r>
                      <a:endParaRPr lang="en-US" dirty="0"/>
                    </a:p>
                  </a:txBody>
                  <a:tcPr/>
                </a:tc>
                <a:tc>
                  <a:txBody>
                    <a:bodyPr/>
                    <a:lstStyle/>
                    <a:p>
                      <a:r>
                        <a:rPr lang="en-US" dirty="0"/>
                        <a:t>Symptoms</a:t>
                      </a:r>
                      <a:endParaRPr lang="en-US" dirty="0"/>
                    </a:p>
                  </a:txBody>
                  <a:tcPr/>
                </a:tc>
              </a:tr>
              <a:tr h="495831">
                <a:tc>
                  <a:txBody>
                    <a:bodyPr/>
                    <a:lstStyle/>
                    <a:p>
                      <a:r>
                        <a:rPr lang="en-US" sz="1600" dirty="0"/>
                        <a:t>Zinc Sulphur</a:t>
                      </a:r>
                      <a:endParaRPr lang="en-US" sz="1600" dirty="0"/>
                    </a:p>
                  </a:txBody>
                  <a:tcPr/>
                </a:tc>
                <a:tc>
                  <a:txBody>
                    <a:bodyPr/>
                    <a:lstStyle/>
                    <a:p>
                      <a:r>
                        <a:rPr lang="en-US" sz="1600" dirty="0"/>
                        <a:t>The topmost leaves turn yellow. Lower leaves turn yellow. Yellow starts at the base of the leaf and proceeds to the tip. </a:t>
                      </a:r>
                      <a:endParaRPr lang="en-US" sz="1600" dirty="0"/>
                    </a:p>
                  </a:txBody>
                  <a:tcPr/>
                </a:tc>
              </a:tr>
              <a:tr h="495831">
                <a:tc>
                  <a:txBody>
                    <a:bodyPr/>
                    <a:lstStyle/>
                    <a:p>
                      <a:r>
                        <a:rPr lang="en-US" sz="1600" dirty="0"/>
                        <a:t>Potassium</a:t>
                      </a:r>
                      <a:endParaRPr lang="en-US" sz="1600" dirty="0"/>
                    </a:p>
                  </a:txBody>
                  <a:tcPr/>
                </a:tc>
                <a:tc>
                  <a:txBody>
                    <a:bodyPr/>
                    <a:lstStyle/>
                    <a:p>
                      <a:r>
                        <a:rPr lang="en-US" sz="1600" dirty="0"/>
                        <a:t>Brown or yellow edges on all leaves regardless of their age.</a:t>
                      </a:r>
                      <a:endParaRPr lang="en-US" sz="1600" dirty="0"/>
                    </a:p>
                  </a:txBody>
                  <a:tcPr/>
                </a:tc>
              </a:tr>
              <a:tr h="618839">
                <a:tc>
                  <a:txBody>
                    <a:bodyPr/>
                    <a:lstStyle/>
                    <a:p>
                      <a:r>
                        <a:rPr lang="en-US" sz="1600" dirty="0"/>
                        <a:t>Phosphorus</a:t>
                      </a:r>
                      <a:endParaRPr lang="en-US" sz="1600" dirty="0"/>
                    </a:p>
                  </a:txBody>
                  <a:tcPr/>
                </a:tc>
                <a:tc>
                  <a:txBody>
                    <a:bodyPr/>
                    <a:lstStyle/>
                    <a:p>
                      <a:r>
                        <a:rPr lang="en-US" sz="1600" dirty="0"/>
                        <a:t>Brown spots all over the leaves. Affected leaves will die and drop off.</a:t>
                      </a:r>
                      <a:endParaRPr lang="en-US" sz="1600" dirty="0"/>
                    </a:p>
                    <a:p>
                      <a:r>
                        <a:rPr lang="en-US" sz="1600" dirty="0"/>
                        <a:t>Red/Purple over the entire leaf.  </a:t>
                      </a:r>
                      <a:endParaRPr lang="en-US" sz="1600" dirty="0"/>
                    </a:p>
                  </a:txBody>
                  <a:tcPr/>
                </a:tc>
              </a:tr>
              <a:tr h="495831">
                <a:tc>
                  <a:txBody>
                    <a:bodyPr/>
                    <a:lstStyle/>
                    <a:p>
                      <a:r>
                        <a:rPr lang="en-US" sz="1600" dirty="0"/>
                        <a:t>Manganese</a:t>
                      </a:r>
                      <a:endParaRPr lang="en-US" sz="1600" dirty="0"/>
                    </a:p>
                  </a:txBody>
                  <a:tcPr/>
                </a:tc>
                <a:tc>
                  <a:txBody>
                    <a:bodyPr/>
                    <a:lstStyle/>
                    <a:p>
                      <a:r>
                        <a:rPr lang="en-US" sz="1600" dirty="0"/>
                        <a:t>Shows up on older plants. Also shows yellow between the veins of the leaf. </a:t>
                      </a:r>
                      <a:endParaRPr lang="en-US" sz="1600" dirty="0"/>
                    </a:p>
                  </a:txBody>
                  <a:tcPr/>
                </a:tc>
              </a:tr>
              <a:tr h="495831">
                <a:tc>
                  <a:txBody>
                    <a:bodyPr/>
                    <a:lstStyle/>
                    <a:p>
                      <a:r>
                        <a:rPr lang="en-US" sz="1600" dirty="0"/>
                        <a:t>Iron</a:t>
                      </a:r>
                      <a:endParaRPr lang="en-US" sz="1600" dirty="0"/>
                    </a:p>
                  </a:txBody>
                  <a:tcPr/>
                </a:tc>
                <a:tc>
                  <a:txBody>
                    <a:bodyPr/>
                    <a:lstStyle/>
                    <a:p>
                      <a:r>
                        <a:rPr lang="en-US" sz="1600" dirty="0"/>
                        <a:t>The topmost inner leaves turn bright yellow or even white. </a:t>
                      </a:r>
                      <a:endParaRPr lang="en-US" sz="1600" dirty="0"/>
                    </a:p>
                  </a:txBody>
                  <a:tcPr/>
                </a:tc>
              </a:tr>
              <a:tr h="495831">
                <a:tc>
                  <a:txBody>
                    <a:bodyPr/>
                    <a:lstStyle/>
                    <a:p>
                      <a:r>
                        <a:rPr lang="en-US" sz="1600" dirty="0"/>
                        <a:t>Copper</a:t>
                      </a:r>
                      <a:endParaRPr lang="en-US" sz="1600" dirty="0"/>
                    </a:p>
                  </a:txBody>
                  <a:tcPr/>
                </a:tc>
                <a:tc>
                  <a:txBody>
                    <a:bodyPr/>
                    <a:lstStyle/>
                    <a:p>
                      <a:r>
                        <a:rPr lang="en-US" sz="1600" dirty="0"/>
                        <a:t>Leaf tips appear yellow. The leaves are dark green.  (Could confuse with Potash). </a:t>
                      </a:r>
                      <a:endParaRPr lang="en-US" sz="1600" dirty="0"/>
                    </a:p>
                  </a:txBody>
                  <a:tcPr/>
                </a:tc>
              </a:tr>
              <a:tr h="495831">
                <a:tc>
                  <a:txBody>
                    <a:bodyPr/>
                    <a:lstStyle/>
                    <a:p>
                      <a:r>
                        <a:rPr lang="en-US" sz="1600" dirty="0"/>
                        <a:t>Calcium</a:t>
                      </a:r>
                      <a:endParaRPr lang="en-US" sz="1600" dirty="0"/>
                    </a:p>
                  </a:txBody>
                  <a:tcPr/>
                </a:tc>
                <a:tc>
                  <a:txBody>
                    <a:bodyPr/>
                    <a:lstStyle/>
                    <a:p>
                      <a:r>
                        <a:rPr lang="en-US" sz="1600" dirty="0"/>
                        <a:t>Brown spots that eat right through the leaf. Stems may be hollow and brittle. </a:t>
                      </a:r>
                      <a:endParaRPr lang="en-US" sz="1600" dirty="0"/>
                    </a:p>
                  </a:txBody>
                  <a:tcPr/>
                </a:tc>
              </a:tr>
              <a:tr h="495831">
                <a:tc>
                  <a:txBody>
                    <a:bodyPr/>
                    <a:lstStyle/>
                    <a:p>
                      <a:r>
                        <a:rPr lang="en-US" sz="1600" dirty="0"/>
                        <a:t>Boron </a:t>
                      </a:r>
                      <a:endParaRPr lang="en-US" sz="1600" dirty="0"/>
                    </a:p>
                  </a:txBody>
                  <a:tcPr/>
                </a:tc>
                <a:tc>
                  <a:txBody>
                    <a:bodyPr/>
                    <a:lstStyle/>
                    <a:p>
                      <a:r>
                        <a:rPr lang="en-US" sz="1600" dirty="0"/>
                        <a:t>New foliage growth is very thick. Brown spots on the underside of the leaf. (Growing point are yellow and pink)</a:t>
                      </a:r>
                      <a:endParaRPr lang="en-US" sz="1600" dirty="0"/>
                    </a:p>
                  </a:txBody>
                  <a:tcPr/>
                </a:tc>
              </a:tr>
            </a:tbl>
          </a:graphicData>
        </a:graphic>
      </p:graphicFrame>
      <p:sp>
        <p:nvSpPr>
          <p:cNvPr id="3" name="TextBox 2"/>
          <p:cNvSpPr txBox="1"/>
          <p:nvPr/>
        </p:nvSpPr>
        <p:spPr>
          <a:xfrm>
            <a:off x="579549" y="5795493"/>
            <a:ext cx="8474299" cy="923330"/>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pH of 7 will have Manganese problem; not much you can do if an alkaline soil</a:t>
            </a:r>
            <a:endParaRPr lang="en-US" dirty="0" smtClean="0"/>
          </a:p>
          <a:p>
            <a:pPr marL="285750" indent="-285750">
              <a:buFont typeface="Wingdings" panose="05000000000000000000" pitchFamily="2" charset="2"/>
              <a:buChar char="Ø"/>
            </a:pPr>
            <a:r>
              <a:rPr lang="en-US" dirty="0" smtClean="0"/>
              <a:t>Iron is not very mobile so should be able to spray/treat leaves if an issue</a:t>
            </a:r>
            <a:endParaRPr lang="en-US" dirty="0" smtClean="0"/>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Pure Live Seed (for planting)</a:t>
            </a:r>
            <a:endParaRPr lang="en-US" sz="3200" dirty="0"/>
          </a:p>
        </p:txBody>
      </p:sp>
      <p:sp>
        <p:nvSpPr>
          <p:cNvPr id="3" name="Content Placeholder 2"/>
          <p:cNvSpPr>
            <a:spLocks noGrp="1"/>
          </p:cNvSpPr>
          <p:nvPr>
            <p:ph idx="1"/>
          </p:nvPr>
        </p:nvSpPr>
        <p:spPr>
          <a:xfrm>
            <a:off x="677334" y="1606797"/>
            <a:ext cx="8596668" cy="4922792"/>
          </a:xfrm>
        </p:spPr>
        <p:txBody>
          <a:bodyPr>
            <a:normAutofit/>
          </a:bodyPr>
          <a:lstStyle/>
          <a:p>
            <a:endParaRPr lang="en-US" dirty="0" smtClean="0"/>
          </a:p>
          <a:p>
            <a:r>
              <a:rPr lang="en-US" sz="2000" b="1" u="sng" dirty="0" smtClean="0"/>
              <a:t>Poor </a:t>
            </a:r>
            <a:r>
              <a:rPr lang="en-US" sz="2000" b="1" u="sng" dirty="0"/>
              <a:t>germination equates to </a:t>
            </a:r>
            <a:r>
              <a:rPr lang="en-US" sz="2000" b="1" u="sng" dirty="0" smtClean="0"/>
              <a:t>poor </a:t>
            </a:r>
            <a:r>
              <a:rPr lang="en-US" sz="2000" b="1" u="sng" dirty="0"/>
              <a:t>establishment. Poor establishment leads to increased weed pressure, reduced yields, harvesting problems, or crop failures. </a:t>
            </a:r>
            <a:r>
              <a:rPr lang="en-US" sz="2000" dirty="0"/>
              <a:t>Using the proper seeding rates based on PLS is imperative for successful hemp establishment and harvest. </a:t>
            </a:r>
            <a:endParaRPr lang="en-US" sz="2000" dirty="0" smtClean="0"/>
          </a:p>
          <a:p>
            <a:r>
              <a:rPr lang="en-US" sz="2000" dirty="0" smtClean="0"/>
              <a:t>Note </a:t>
            </a:r>
            <a:r>
              <a:rPr lang="en-US" sz="2000" dirty="0"/>
              <a:t>that the seed weights vary significantly among hemp varieties. The seed weights can sometimes differ by two times among varieties, which would have a highly significant impact on plant populations and successful establishment.</a:t>
            </a:r>
            <a:endParaRPr lang="en-US" sz="2000" dirty="0"/>
          </a:p>
          <a:p>
            <a:pPr marL="0" indent="0" algn="ctr">
              <a:buNone/>
            </a:pPr>
            <a:endParaRPr lang="en-US" dirty="0" smtClean="0"/>
          </a:p>
        </p:txBody>
      </p:sp>
      <p:sp>
        <p:nvSpPr>
          <p:cNvPr id="4" name="Rectangle 3"/>
          <p:cNvSpPr/>
          <p:nvPr/>
        </p:nvSpPr>
        <p:spPr>
          <a:xfrm>
            <a:off x="1078488" y="3012514"/>
            <a:ext cx="184731" cy="369332"/>
          </a:xfrm>
          <a:prstGeom prst="rect">
            <a:avLst/>
          </a:prstGeom>
        </p:spPr>
        <p:txBody>
          <a:bodyPr wrap="none">
            <a:spAutoFit/>
          </a:bodyPr>
          <a:lstStyle/>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t>Hemp seed labels</a:t>
            </a:r>
            <a:endParaRPr lang="en-US" sz="2800" dirty="0"/>
          </a:p>
        </p:txBody>
      </p:sp>
      <p:sp>
        <p:nvSpPr>
          <p:cNvPr id="3" name="Content Placeholder 2"/>
          <p:cNvSpPr>
            <a:spLocks noGrp="1"/>
          </p:cNvSpPr>
          <p:nvPr>
            <p:ph idx="1"/>
          </p:nvPr>
        </p:nvSpPr>
        <p:spPr>
          <a:xfrm>
            <a:off x="677334" y="1317023"/>
            <a:ext cx="8596668" cy="5540977"/>
          </a:xfrm>
        </p:spPr>
        <p:txBody>
          <a:bodyPr>
            <a:normAutofit fontScale="85000" lnSpcReduction="10000"/>
          </a:bodyPr>
          <a:lstStyle/>
          <a:p>
            <a:pPr lvl="0"/>
            <a:r>
              <a:rPr lang="en-US" dirty="0"/>
              <a:t>Name or kind of seed present</a:t>
            </a:r>
            <a:endParaRPr lang="en-US" dirty="0"/>
          </a:p>
          <a:p>
            <a:pPr lvl="0"/>
            <a:r>
              <a:rPr lang="en-US" dirty="0"/>
              <a:t>Variety name or the letters VNS (variety not stated)</a:t>
            </a:r>
            <a:endParaRPr lang="en-US" dirty="0"/>
          </a:p>
          <a:p>
            <a:pPr lvl="0"/>
            <a:r>
              <a:rPr lang="en-US" dirty="0"/>
              <a:t>Lot number </a:t>
            </a:r>
            <a:endParaRPr lang="en-US" dirty="0"/>
          </a:p>
          <a:p>
            <a:pPr lvl="0"/>
            <a:r>
              <a:rPr lang="en-US" dirty="0"/>
              <a:t>Origin (State or Country)</a:t>
            </a:r>
            <a:endParaRPr lang="en-US" dirty="0"/>
          </a:p>
          <a:p>
            <a:pPr lvl="0"/>
            <a:r>
              <a:rPr lang="en-US" dirty="0"/>
              <a:t>Percentage by weight of all weed </a:t>
            </a:r>
            <a:r>
              <a:rPr lang="en-US" dirty="0" smtClean="0"/>
              <a:t>seeds (by law, this should be included)</a:t>
            </a:r>
            <a:endParaRPr lang="en-US" dirty="0"/>
          </a:p>
          <a:p>
            <a:pPr lvl="0"/>
            <a:r>
              <a:rPr lang="en-US" dirty="0"/>
              <a:t>The name and rate if occurrence of all noxious weed seeds.</a:t>
            </a:r>
            <a:endParaRPr lang="en-US" dirty="0"/>
          </a:p>
          <a:p>
            <a:pPr lvl="0"/>
            <a:r>
              <a:rPr lang="en-US" dirty="0"/>
              <a:t>Percentage by weight of inert matter</a:t>
            </a:r>
            <a:endParaRPr lang="en-US" dirty="0"/>
          </a:p>
          <a:p>
            <a:pPr lvl="0"/>
            <a:r>
              <a:rPr lang="en-US" dirty="0"/>
              <a:t>Percentage of germination, exclusive of hard or dormant seed, if present. </a:t>
            </a:r>
            <a:endParaRPr lang="en-US" dirty="0"/>
          </a:p>
          <a:p>
            <a:pPr lvl="0"/>
            <a:r>
              <a:rPr lang="en-US" dirty="0"/>
              <a:t>The calendar month and year that the test was competed to determine germination percentages. </a:t>
            </a:r>
            <a:endParaRPr lang="en-US" dirty="0"/>
          </a:p>
          <a:p>
            <a:r>
              <a:rPr lang="en-US" dirty="0"/>
              <a:t>Pay attention to the germination percentages listed on the label. By law, the crop planted should actually germinate at the level listed on the label. </a:t>
            </a:r>
            <a:endParaRPr lang="en-US" dirty="0"/>
          </a:p>
          <a:p>
            <a:r>
              <a:rPr lang="en-US" dirty="0"/>
              <a:t>Pay attention to the seed test date (calendar month and year that the test was completed). The test data determined during a test is only valid for 13 months. Seed is alive and it will decline in germination percentage over time, just as other commodities that have a shelf life decline. Inquire about how the germination tests are performed. </a:t>
            </a:r>
            <a:endParaRPr lang="en-US" dirty="0"/>
          </a:p>
          <a:p>
            <a:r>
              <a:rPr lang="en-US" dirty="0"/>
              <a:t>By law the term certified seed means; seed certified by a seed certifying agency</a:t>
            </a:r>
            <a:r>
              <a:rPr lang="en-US" dirty="0" smtClean="0"/>
              <a:t>.</a:t>
            </a:r>
            <a:endParaRPr lang="en-US" dirty="0" smtClean="0"/>
          </a:p>
          <a:p>
            <a:r>
              <a:rPr lang="en-US" dirty="0" smtClean="0"/>
              <a:t>Storage can last 2-3 years </a:t>
            </a:r>
            <a:endParaRPr lang="en-US" dirty="0"/>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t>Seeding Basics and Establishment</a:t>
            </a:r>
            <a:endParaRPr lang="en-US" sz="2800" dirty="0"/>
          </a:p>
        </p:txBody>
      </p:sp>
      <p:sp>
        <p:nvSpPr>
          <p:cNvPr id="3" name="Content Placeholder 2"/>
          <p:cNvSpPr>
            <a:spLocks noGrp="1"/>
          </p:cNvSpPr>
          <p:nvPr>
            <p:ph idx="1"/>
          </p:nvPr>
        </p:nvSpPr>
        <p:spPr>
          <a:xfrm>
            <a:off x="677334" y="1098082"/>
            <a:ext cx="8596668" cy="5759918"/>
          </a:xfrm>
        </p:spPr>
        <p:txBody>
          <a:bodyPr>
            <a:normAutofit fontScale="85000" lnSpcReduction="20000"/>
          </a:bodyPr>
          <a:lstStyle/>
          <a:p>
            <a:pPr>
              <a:buFont typeface="Wingdings" panose="05000000000000000000" pitchFamily="2" charset="2"/>
              <a:buChar char="Ø"/>
            </a:pPr>
            <a:r>
              <a:rPr lang="en-US" dirty="0"/>
              <a:t>Hemp seed is quite sensitive to insufficient soil moisture at planting, a trait which may contribute to weak stands and potential crop failure.</a:t>
            </a:r>
            <a:endParaRPr lang="en-US" dirty="0"/>
          </a:p>
          <a:p>
            <a:pPr>
              <a:buFont typeface="Wingdings" panose="05000000000000000000" pitchFamily="2" charset="2"/>
              <a:buChar char="Ø"/>
            </a:pPr>
            <a:r>
              <a:rPr lang="en-US" dirty="0"/>
              <a:t>Crops should be sown into moist soil after a good rain, rather than before, to avoid soil crusting or wash- out(s). </a:t>
            </a:r>
            <a:endParaRPr lang="en-US" dirty="0"/>
          </a:p>
          <a:p>
            <a:pPr>
              <a:buFont typeface="Wingdings" panose="05000000000000000000" pitchFamily="2" charset="2"/>
              <a:buChar char="Ø"/>
            </a:pPr>
            <a:r>
              <a:rPr lang="en-US" dirty="0"/>
              <a:t>Soil moisture that is inadequate for fast hemp germination will still have adequate moisture to support germination for many species of weeds. </a:t>
            </a:r>
            <a:endParaRPr lang="en-US" dirty="0"/>
          </a:p>
          <a:p>
            <a:pPr>
              <a:buFont typeface="Wingdings" panose="05000000000000000000" pitchFamily="2" charset="2"/>
              <a:buChar char="Ø"/>
            </a:pPr>
            <a:r>
              <a:rPr lang="en-US" dirty="0"/>
              <a:t>Industrial hemp seed can be successfully planted with a </a:t>
            </a:r>
            <a:r>
              <a:rPr lang="en-US" b="1" u="sng" dirty="0"/>
              <a:t>precision planter </a:t>
            </a:r>
            <a:r>
              <a:rPr lang="en-US" dirty="0"/>
              <a:t>specifically configured for that purpose. Use of other planter systems are optional with significant possibly of reduced seeding success. Seed soil contact is critical for good germination.</a:t>
            </a:r>
            <a:endParaRPr lang="en-US" dirty="0"/>
          </a:p>
          <a:p>
            <a:pPr>
              <a:buFont typeface="Wingdings" panose="05000000000000000000" pitchFamily="2" charset="2"/>
              <a:buChar char="Ø"/>
            </a:pPr>
            <a:r>
              <a:rPr lang="en-US" dirty="0"/>
              <a:t>Seeding dates will depend equally on the harvestable component (fiber, grain, or cannabinoids) and the variety.</a:t>
            </a:r>
            <a:endParaRPr lang="en-US" dirty="0"/>
          </a:p>
          <a:p>
            <a:pPr>
              <a:buFont typeface="Wingdings" panose="05000000000000000000" pitchFamily="2" charset="2"/>
              <a:buChar char="Ø"/>
            </a:pPr>
            <a:r>
              <a:rPr lang="en-US" dirty="0"/>
              <a:t>Planting depth should not exceed 1 inch; ½ inch is ideal. Planting deeper makes plant more susceptible to damping – off (pre-emergent or post emergent). </a:t>
            </a:r>
            <a:endParaRPr lang="en-US" dirty="0"/>
          </a:p>
          <a:p>
            <a:pPr>
              <a:buFont typeface="Wingdings" panose="05000000000000000000" pitchFamily="2" charset="2"/>
              <a:buChar char="Ø"/>
            </a:pPr>
            <a:r>
              <a:rPr lang="en-US" dirty="0"/>
              <a:t>In warm soil, hemp will germinate in about a week, and should be seeded at about the average date of the last spring frost, or perhaps a week earlier. It will normally be about 12 inches tall a month after planting.</a:t>
            </a:r>
            <a:endParaRPr lang="en-US" dirty="0"/>
          </a:p>
          <a:p>
            <a:pPr>
              <a:buFont typeface="Wingdings" panose="05000000000000000000" pitchFamily="2" charset="2"/>
              <a:buChar char="Ø"/>
            </a:pPr>
            <a:r>
              <a:rPr lang="en-US" dirty="0"/>
              <a:t>Without the availability of labeled herbicides for industrial hemp production systems, we rely heavily on rapid hemp canopy development and closure to reduce or eliminate competition from weeds.</a:t>
            </a:r>
            <a:endParaRPr lang="en-US" dirty="0"/>
          </a:p>
          <a:p>
            <a:pPr>
              <a:buFont typeface="Wingdings" panose="05000000000000000000" pitchFamily="2" charset="2"/>
              <a:buChar char="Ø"/>
            </a:pPr>
            <a:r>
              <a:rPr lang="en-US" dirty="0"/>
              <a:t>Row spacing will vary based on the harvestable component and the variety.</a:t>
            </a:r>
            <a:endParaRPr lang="en-US" dirty="0"/>
          </a:p>
          <a:p>
            <a:pPr>
              <a:buFont typeface="Wingdings" panose="05000000000000000000" pitchFamily="2" charset="2"/>
              <a:buChar char="Ø"/>
            </a:pPr>
            <a:r>
              <a:rPr lang="en-US" dirty="0"/>
              <a:t>Between row spacing of 15 or 30 inches are ideal for weed control and timely fertilizer applications. </a:t>
            </a:r>
            <a:endParaRPr lang="en-US" dirty="0" smtClean="0"/>
          </a:p>
          <a:p>
            <a:pPr>
              <a:buFont typeface="Wingdings" panose="05000000000000000000" pitchFamily="2" charset="2"/>
              <a:buChar char="Ø"/>
            </a:pPr>
            <a:r>
              <a:rPr lang="en-US" dirty="0" smtClean="0"/>
              <a:t>Tilling about 1 month prior to planting will help reduce weed pressure</a:t>
            </a:r>
            <a:endParaRPr lang="en-US" dirty="0"/>
          </a:p>
          <a:p>
            <a:pPr marL="0" indent="0">
              <a:buNone/>
            </a:pPr>
            <a:endParaRPr lang="en-US" dirty="0"/>
          </a:p>
          <a:p>
            <a:pPr lvl="0"/>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62377"/>
          </a:xfrm>
        </p:spPr>
        <p:txBody>
          <a:bodyPr>
            <a:normAutofit/>
          </a:bodyPr>
          <a:lstStyle/>
          <a:p>
            <a:pPr algn="ctr"/>
            <a:r>
              <a:rPr lang="en-US" sz="2800" dirty="0"/>
              <a:t>Seeding </a:t>
            </a:r>
            <a:r>
              <a:rPr lang="en-US" sz="2800" dirty="0" smtClean="0"/>
              <a:t>Establishment</a:t>
            </a:r>
            <a:endParaRPr lang="en-US" sz="2800" dirty="0"/>
          </a:p>
        </p:txBody>
      </p:sp>
      <p:sp>
        <p:nvSpPr>
          <p:cNvPr id="3" name="Content Placeholder 2"/>
          <p:cNvSpPr>
            <a:spLocks noGrp="1"/>
          </p:cNvSpPr>
          <p:nvPr>
            <p:ph idx="1"/>
          </p:nvPr>
        </p:nvSpPr>
        <p:spPr>
          <a:xfrm>
            <a:off x="677334" y="1493949"/>
            <a:ext cx="8596668" cy="4869385"/>
          </a:xfrm>
        </p:spPr>
        <p:txBody>
          <a:bodyPr/>
          <a:lstStyle/>
          <a:p>
            <a:r>
              <a:rPr lang="en-US" dirty="0" smtClean="0"/>
              <a:t>Plants need 100 days of warm weather</a:t>
            </a:r>
            <a:endParaRPr lang="en-US" dirty="0" smtClean="0"/>
          </a:p>
          <a:p>
            <a:r>
              <a:rPr lang="en-US" dirty="0" smtClean="0"/>
              <a:t>Fiber can be planted much more closely</a:t>
            </a:r>
            <a:endParaRPr lang="en-US" dirty="0" smtClean="0"/>
          </a:p>
          <a:p>
            <a:r>
              <a:rPr lang="en-US" dirty="0" smtClean="0"/>
              <a:t>Tall plants don’t mean more seed/grain yield</a:t>
            </a:r>
            <a:endParaRPr lang="en-US" dirty="0" smtClean="0"/>
          </a:p>
          <a:p>
            <a:r>
              <a:rPr lang="en-US" dirty="0" smtClean="0"/>
              <a:t>The yields that industrial hemp will produce depends on the land it is planted on, the growing conditions, and the farming techniques used.</a:t>
            </a:r>
            <a:endParaRPr lang="en-US" dirty="0" smtClean="0"/>
          </a:p>
          <a:p>
            <a:endParaRPr lang="en-US" dirty="0"/>
          </a:p>
          <a:p>
            <a:r>
              <a:rPr lang="en-US" dirty="0"/>
              <a:t>CBD/Cannabinod Flower Vrieties</a:t>
            </a:r>
            <a:endParaRPr lang="en-US" dirty="0"/>
          </a:p>
          <a:p>
            <a:pPr marL="0" indent="0">
              <a:buNone/>
            </a:pPr>
            <a:r>
              <a:rPr lang="en-US" dirty="0"/>
              <a:t>Photo Period 2000 seeds/starts/clones @ 4-6 foot spacing</a:t>
            </a:r>
            <a:endParaRPr lang="en-US" dirty="0"/>
          </a:p>
          <a:p>
            <a:pPr marL="0" indent="0">
              <a:buNone/>
            </a:pPr>
            <a:r>
              <a:rPr lang="en-US" dirty="0"/>
              <a:t>Auto Flower 5000-15000 </a:t>
            </a:r>
            <a:r>
              <a:rPr lang="en-US" dirty="0">
                <a:sym typeface="+mn-ea"/>
              </a:rPr>
              <a:t>seeds/starts/clones @ 3-4 foot spacing</a:t>
            </a:r>
            <a:endParaRPr lang="en-US" dirty="0"/>
          </a:p>
          <a:p>
            <a:r>
              <a:rPr lang="en-US" dirty="0"/>
              <a:t>Fiber 30lbs per acre</a:t>
            </a:r>
            <a:endParaRPr lang="en-US" dirty="0"/>
          </a:p>
          <a:p>
            <a:r>
              <a:rPr lang="en-US" dirty="0"/>
              <a:t>Grain 28lbs per acre</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extLst>
              <a:ext uri="{28A0092B-C50C-407E-A947-70E740481C1C}">
                <a14:useLocalDpi xmlns:a14="http://schemas.microsoft.com/office/drawing/2010/main" val="0"/>
              </a:ext>
            </a:extLst>
          </a:blip>
          <a:srcRect l="17088" r="24639"/>
          <a:stretch>
            <a:fillRect/>
          </a:stretch>
        </p:blipFill>
        <p:spPr>
          <a:xfrm>
            <a:off x="5797543" y="10"/>
            <a:ext cx="6394152" cy="6857990"/>
          </a:xfrm>
          <a:prstGeom prst="rect">
            <a:avLst/>
          </a:prstGeom>
        </p:spPr>
      </p:pic>
      <p:pic>
        <p:nvPicPr>
          <p:cNvPr id="11" name="Picture 10"/>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5" name="Title 1"/>
          <p:cNvSpPr>
            <a:spLocks noGrp="1"/>
          </p:cNvSpPr>
          <p:nvPr>
            <p:ph type="title"/>
          </p:nvPr>
        </p:nvSpPr>
        <p:spPr>
          <a:xfrm>
            <a:off x="804998" y="209165"/>
            <a:ext cx="4803636" cy="1311664"/>
          </a:xfrm>
        </p:spPr>
        <p:txBody>
          <a:bodyPr>
            <a:normAutofit/>
            <a:scene3d>
              <a:camera prst="orthographicFront"/>
              <a:lightRig rig="threePt" dir="t"/>
            </a:scene3d>
          </a:bodyPr>
          <a:lstStyle/>
          <a:p>
            <a:br>
              <a:rPr lang="en-US" sz="3400" b="1" dirty="0">
                <a:solidFill>
                  <a:srgbClr val="000000"/>
                </a:solidFill>
              </a:rPr>
            </a:br>
            <a:r>
              <a:rPr lang="en-US" sz="3400" b="1" dirty="0">
                <a:solidFill>
                  <a:schemeClr val="accent1"/>
                </a:solidFill>
                <a:effectLst>
                  <a:outerShdw blurRad="38100" dist="25400" dir="5400000" algn="ctr" rotWithShape="0">
                    <a:srgbClr val="6E747A">
                      <a:alpha val="43000"/>
                    </a:srgbClr>
                  </a:outerShdw>
                </a:effectLst>
              </a:rPr>
              <a:t>Planting Hemp</a:t>
            </a:r>
            <a:endParaRPr lang="en-US" sz="3400" b="1" dirty="0">
              <a:solidFill>
                <a:schemeClr val="accent1"/>
              </a:solidFill>
              <a:effectLst>
                <a:outerShdw blurRad="38100" dist="25400" dir="5400000" algn="ctr" rotWithShape="0">
                  <a:srgbClr val="6E747A">
                    <a:alpha val="43000"/>
                  </a:srgbClr>
                </a:outerShdw>
              </a:effectLst>
            </a:endParaRPr>
          </a:p>
        </p:txBody>
      </p:sp>
      <p:sp>
        <p:nvSpPr>
          <p:cNvPr id="3" name="Content Placeholder 2"/>
          <p:cNvSpPr>
            <a:spLocks noGrp="1"/>
          </p:cNvSpPr>
          <p:nvPr>
            <p:ph idx="1"/>
          </p:nvPr>
        </p:nvSpPr>
        <p:spPr>
          <a:xfrm>
            <a:off x="805180" y="1350645"/>
            <a:ext cx="4706620" cy="4966970"/>
          </a:xfrm>
        </p:spPr>
        <p:txBody>
          <a:bodyPr anchor="ctr">
            <a:normAutofit/>
          </a:bodyPr>
          <a:lstStyle/>
          <a:p>
            <a:pPr marL="0" indent="0" fontAlgn="base">
              <a:buNone/>
            </a:pPr>
            <a:endParaRPr lang="en-US" sz="2400" dirty="0">
              <a:solidFill>
                <a:srgbClr val="000000"/>
              </a:solidFill>
            </a:endParaRPr>
          </a:p>
          <a:p>
            <a:pPr fontAlgn="base"/>
            <a:r>
              <a:rPr lang="en-US" sz="2000" dirty="0">
                <a:solidFill>
                  <a:srgbClr val="000000"/>
                </a:solidFill>
              </a:rPr>
              <a:t>Plastic mulch raised bed layers with drip applicators</a:t>
            </a:r>
            <a:endParaRPr lang="en-US" sz="2000" dirty="0">
              <a:solidFill>
                <a:srgbClr val="000000"/>
              </a:solidFill>
            </a:endParaRPr>
          </a:p>
          <a:p>
            <a:pPr fontAlgn="base"/>
            <a:r>
              <a:rPr lang="en-US" sz="2000" dirty="0">
                <a:solidFill>
                  <a:srgbClr val="000000"/>
                </a:solidFill>
              </a:rPr>
              <a:t>Mounded rows with drip applicators</a:t>
            </a:r>
            <a:endParaRPr lang="en-US" sz="2000" dirty="0">
              <a:solidFill>
                <a:srgbClr val="000000"/>
              </a:solidFill>
            </a:endParaRPr>
          </a:p>
          <a:p>
            <a:pPr fontAlgn="base"/>
            <a:r>
              <a:rPr lang="en-US" sz="2000" dirty="0">
                <a:solidFill>
                  <a:srgbClr val="000000"/>
                </a:solidFill>
              </a:rPr>
              <a:t>Flat land with drip applicators</a:t>
            </a:r>
            <a:endParaRPr lang="en-US" sz="2000" dirty="0">
              <a:solidFill>
                <a:srgbClr val="000000"/>
              </a:solidFill>
            </a:endParaRPr>
          </a:p>
          <a:p>
            <a:pPr fontAlgn="base"/>
            <a:r>
              <a:rPr lang="en-US" sz="2000" dirty="0">
                <a:solidFill>
                  <a:srgbClr val="000000"/>
                </a:solidFill>
              </a:rPr>
              <a:t>To Till or Not to Till</a:t>
            </a:r>
            <a:endParaRPr lang="en-US" sz="2000" dirty="0">
              <a:solidFill>
                <a:srgbClr val="000000"/>
              </a:solidFill>
            </a:endParaRPr>
          </a:p>
          <a:p>
            <a:pPr fontAlgn="base"/>
            <a:r>
              <a:rPr lang="en-US" sz="2000" dirty="0">
                <a:solidFill>
                  <a:srgbClr val="000000"/>
                </a:solidFill>
              </a:rPr>
              <a:t>Water Wheel or hand planting for starts/plugs/clones</a:t>
            </a:r>
            <a:endParaRPr lang="en-US" sz="2000" dirty="0">
              <a:solidFill>
                <a:srgbClr val="000000"/>
              </a:solidFill>
            </a:endParaRPr>
          </a:p>
          <a:p>
            <a:pPr fontAlgn="base"/>
            <a:r>
              <a:rPr lang="en-US" sz="2000" dirty="0">
                <a:solidFill>
                  <a:srgbClr val="000000"/>
                </a:solidFill>
              </a:rPr>
              <a:t>Seed Planters with variable distances or plugged sections</a:t>
            </a:r>
            <a:endParaRPr lang="en-US" sz="2000" dirty="0">
              <a:solidFill>
                <a:srgbClr val="000000"/>
              </a:solidFill>
            </a:endParaRPr>
          </a:p>
          <a:p>
            <a:pPr fontAlgn="base"/>
            <a:r>
              <a:rPr lang="en-US" sz="2000" dirty="0">
                <a:solidFill>
                  <a:srgbClr val="000000"/>
                </a:solidFill>
              </a:rPr>
              <a:t>Hand planting seeds @ 1 inch</a:t>
            </a:r>
            <a:endParaRPr lang="en-US" sz="2400" dirty="0">
              <a:solidFill>
                <a:srgbClr val="000000"/>
              </a:solidFill>
            </a:endParaRPr>
          </a:p>
          <a:p>
            <a:pPr fontAlgn="base"/>
            <a:endParaRPr lang="en-US" sz="2400" dirty="0">
              <a:solidFill>
                <a:srgbClr val="000000"/>
              </a:solidFill>
            </a:endParaRPr>
          </a:p>
          <a:p>
            <a:endParaRPr lang="en-US" sz="2000" dirty="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r="1" b="6252"/>
          <a:stretch>
            <a:fillRect/>
          </a:stretch>
        </p:blipFill>
        <p:spPr>
          <a:xfrm rot="21480000">
            <a:off x="2617470" y="2182495"/>
            <a:ext cx="8188325" cy="3934460"/>
          </a:xfrm>
          <a:prstGeom prst="rect">
            <a:avLst/>
          </a:prstGeom>
        </p:spPr>
      </p:pic>
      <p:sp>
        <p:nvSpPr>
          <p:cNvPr id="5" name="Text Box 4"/>
          <p:cNvSpPr txBox="1"/>
          <p:nvPr/>
        </p:nvSpPr>
        <p:spPr>
          <a:xfrm>
            <a:off x="876935" y="772795"/>
            <a:ext cx="7329805" cy="58356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en-US" sz="3200">
                <a:solidFill>
                  <a:schemeClr val="accent4"/>
                </a:solidFill>
                <a:effectLst/>
              </a:rPr>
              <a:t>Hay Weed Suppression</a:t>
            </a:r>
            <a:endParaRPr lang="en-US" sz="3200">
              <a:solidFill>
                <a:schemeClr val="accent4"/>
              </a:solidFill>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67" y="208723"/>
            <a:ext cx="4090456" cy="705678"/>
          </a:xfrm>
        </p:spPr>
        <p:txBody>
          <a:bodyPr>
            <a:normAutofit/>
          </a:bodyPr>
          <a:lstStyle/>
          <a:p>
            <a:pPr algn="ctr"/>
            <a:r>
              <a:rPr lang="en-US" sz="3200" dirty="0"/>
              <a:t>Water Management </a:t>
            </a:r>
            <a:endParaRPr lang="en-US" sz="3200" dirty="0"/>
          </a:p>
        </p:txBody>
      </p:sp>
      <p:sp>
        <p:nvSpPr>
          <p:cNvPr id="3" name="Content Placeholder 2"/>
          <p:cNvSpPr>
            <a:spLocks noGrp="1"/>
          </p:cNvSpPr>
          <p:nvPr>
            <p:ph idx="1"/>
          </p:nvPr>
        </p:nvSpPr>
        <p:spPr>
          <a:xfrm>
            <a:off x="69574" y="914401"/>
            <a:ext cx="4505182" cy="5734876"/>
          </a:xfrm>
        </p:spPr>
        <p:txBody>
          <a:bodyPr>
            <a:normAutofit fontScale="85000" lnSpcReduction="20000"/>
          </a:bodyPr>
          <a:lstStyle/>
          <a:p>
            <a:pPr marL="0" indent="0">
              <a:buClr>
                <a:srgbClr val="43673E"/>
              </a:buClr>
              <a:buNone/>
            </a:pPr>
            <a:endParaRPr lang="en-US" sz="2000" dirty="0"/>
          </a:p>
          <a:p>
            <a:pPr marL="0" indent="0">
              <a:buClr>
                <a:srgbClr val="43673E"/>
              </a:buClr>
              <a:buNone/>
            </a:pPr>
            <a:r>
              <a:rPr lang="en-US" sz="2000" dirty="0"/>
              <a:t>Industrial Hemp will be most productive  in climates with at least 20-30 inches </a:t>
            </a:r>
            <a:r>
              <a:rPr lang="en-US" sz="2000" dirty="0" smtClean="0"/>
              <a:t>annual </a:t>
            </a:r>
            <a:r>
              <a:rPr lang="en-US" sz="2000" dirty="0"/>
              <a:t>rainfall. Water application varies greatly based on climate, soil texture, slope, and growing production methods. </a:t>
            </a:r>
            <a:endParaRPr lang="en-US" sz="2000" dirty="0"/>
          </a:p>
          <a:p>
            <a:pPr marL="0" indent="0">
              <a:buClr>
                <a:srgbClr val="43673E"/>
              </a:buClr>
              <a:buNone/>
            </a:pPr>
            <a:r>
              <a:rPr lang="en-US" sz="2000" dirty="0"/>
              <a:t>Modest moisture is required during the emergence and establishment growth phases. </a:t>
            </a:r>
            <a:endParaRPr lang="en-US" sz="2000" dirty="0"/>
          </a:p>
          <a:p>
            <a:pPr marL="0" indent="0">
              <a:buClr>
                <a:srgbClr val="43673E"/>
              </a:buClr>
              <a:buNone/>
            </a:pPr>
            <a:r>
              <a:rPr lang="en-US" sz="2000" dirty="0"/>
              <a:t>During the vegetative growth phase, hemp responds to higher daytime temperatures with increased growth. Water demand peaks. </a:t>
            </a:r>
            <a:endParaRPr lang="en-US" sz="2000" dirty="0"/>
          </a:p>
          <a:p>
            <a:pPr marL="0" indent="0">
              <a:buClr>
                <a:srgbClr val="43673E"/>
              </a:buClr>
              <a:buNone/>
            </a:pPr>
            <a:r>
              <a:rPr lang="en-US" sz="2000" dirty="0"/>
              <a:t>Water demand begins to decrease during the flowering growth phase.</a:t>
            </a:r>
            <a:endParaRPr lang="en-US" sz="2000" dirty="0"/>
          </a:p>
          <a:p>
            <a:pPr marL="0" indent="0">
              <a:buClr>
                <a:srgbClr val="43673E"/>
              </a:buClr>
              <a:buNone/>
            </a:pPr>
            <a:r>
              <a:rPr lang="en-US" sz="2000" dirty="0"/>
              <a:t>Industrial hemp uses half the water of wheat and less than corn and soybeans. </a:t>
            </a:r>
            <a:endParaRPr lang="en-US" sz="2000" dirty="0"/>
          </a:p>
          <a:p>
            <a:pPr marL="0" indent="0">
              <a:buClr>
                <a:srgbClr val="43673E"/>
              </a:buClr>
              <a:buNone/>
            </a:pPr>
            <a:r>
              <a:rPr lang="en-US" sz="2000" dirty="0"/>
              <a:t>Examples of water management systems include:</a:t>
            </a:r>
            <a:endParaRPr lang="en-US" sz="2000" dirty="0"/>
          </a:p>
          <a:p>
            <a:pPr marL="0" indent="0">
              <a:buClr>
                <a:srgbClr val="43673E"/>
              </a:buClr>
              <a:buNone/>
            </a:pPr>
            <a:r>
              <a:rPr lang="en-US" sz="2000" dirty="0"/>
              <a:t>Drip line systems, sprinkler systems, pivot irrigation, and flood irrigation. </a:t>
            </a:r>
            <a:endParaRPr lang="en-US" sz="2000" dirty="0"/>
          </a:p>
          <a:p>
            <a:pPr marL="0" indent="0">
              <a:buClr>
                <a:srgbClr val="43673E"/>
              </a:buClr>
              <a:buNone/>
            </a:pPr>
            <a:endParaRPr lang="en-US" sz="1800" dirty="0"/>
          </a:p>
          <a:p>
            <a:pPr marL="0" indent="0">
              <a:buClr>
                <a:srgbClr val="43673E"/>
              </a:buClr>
              <a:buNone/>
            </a:pPr>
            <a:endParaRPr lang="en-US" sz="1300" dirty="0"/>
          </a:p>
        </p:txBody>
      </p:sp>
      <p:sp>
        <p:nvSpPr>
          <p:cNvPr id="192" name="Rectangle 191"/>
          <p:cNvSpPr>
            <a:spLocks noGrp="1" noRot="1" noChangeAspect="1" noMove="1" noResize="1" noEditPoints="1" noAdjustHandles="1" noChangeArrowheads="1" noChangeShapeType="1" noTextEdit="1"/>
          </p:cNvSpPr>
          <p:nvPr/>
        </p:nvSpPr>
        <p:spPr>
          <a:xfrm>
            <a:off x="4632246" y="0"/>
            <a:ext cx="755975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ounded Rectangle 9"/>
          <p:cNvSpPr>
            <a:spLocks noGrp="1" noRot="1" noChangeAspect="1" noMove="1" noResize="1" noEditPoints="1" noAdjustHandles="1" noChangeArrowheads="1" noChangeShapeType="1" noTextEdit="1"/>
          </p:cNvSpPr>
          <p:nvPr/>
        </p:nvSpPr>
        <p:spPr>
          <a:xfrm>
            <a:off x="5092995" y="484632"/>
            <a:ext cx="670914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Related image"/>
          <p:cNvPicPr>
            <a:picLocks noChangeAspect="1" noChangeArrowheads="1"/>
          </p:cNvPicPr>
          <p:nvPr/>
        </p:nvPicPr>
        <p:blipFill rotWithShape="1">
          <a:blip r:embed="rId1">
            <a:extLst>
              <a:ext uri="{28A0092B-C50C-407E-A947-70E740481C1C}">
                <a14:useLocalDpi xmlns:a14="http://schemas.microsoft.com/office/drawing/2010/main" val="0"/>
              </a:ext>
            </a:extLst>
          </a:blip>
          <a:srcRect l="827" r="13697" b="1"/>
          <a:stretch>
            <a:fillRect/>
          </a:stretch>
        </p:blipFill>
        <p:spPr bwMode="auto">
          <a:xfrm>
            <a:off x="7320852" y="752114"/>
            <a:ext cx="1917733" cy="19967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ield irrigation on hemp"/>
          <p:cNvPicPr>
            <a:picLocks noChangeAspect="1" noChangeArrowheads="1"/>
          </p:cNvPicPr>
          <p:nvPr/>
        </p:nvPicPr>
        <p:blipFill rotWithShape="1">
          <a:blip r:embed="rId2">
            <a:extLst>
              <a:ext uri="{28A0092B-C50C-407E-A947-70E740481C1C}">
                <a14:useLocalDpi xmlns:a14="http://schemas.microsoft.com/office/drawing/2010/main" val="0"/>
              </a:ext>
            </a:extLst>
          </a:blip>
          <a:srcRect t="17932" r="-2" b="17932"/>
          <a:stretch>
            <a:fillRect/>
          </a:stretch>
        </p:blipFill>
        <p:spPr bwMode="auto">
          <a:xfrm>
            <a:off x="5414729" y="2989903"/>
            <a:ext cx="6074932" cy="29220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634092" cy="601014"/>
          </a:xfrm>
        </p:spPr>
        <p:txBody>
          <a:bodyPr>
            <a:normAutofit fontScale="90000"/>
          </a:bodyPr>
          <a:lstStyle/>
          <a:p>
            <a:pPr algn="ctr"/>
            <a:r>
              <a:rPr lang="en-US" dirty="0" smtClean="0"/>
              <a:t>Hemp History and Facts	</a:t>
            </a:r>
            <a:endParaRPr lang="en-US" dirty="0"/>
          </a:p>
        </p:txBody>
      </p:sp>
      <p:sp>
        <p:nvSpPr>
          <p:cNvPr id="3" name="Content Placeholder 2"/>
          <p:cNvSpPr>
            <a:spLocks noGrp="1"/>
          </p:cNvSpPr>
          <p:nvPr>
            <p:ph idx="1"/>
          </p:nvPr>
        </p:nvSpPr>
        <p:spPr>
          <a:xfrm>
            <a:off x="677334" y="1313645"/>
            <a:ext cx="10179556" cy="5241701"/>
          </a:xfrm>
        </p:spPr>
        <p:txBody>
          <a:bodyPr>
            <a:normAutofit/>
          </a:bodyPr>
          <a:lstStyle/>
          <a:p>
            <a:r>
              <a:rPr lang="en-US" dirty="0" smtClean="0"/>
              <a:t>Until 1883, 75-90% of all paper in the U.S. was made with hemp</a:t>
            </a:r>
            <a:endParaRPr lang="en-US" dirty="0" smtClean="0"/>
          </a:p>
          <a:p>
            <a:r>
              <a:rPr lang="en-US" dirty="0" smtClean="0"/>
              <a:t>Hemp seed was the #1 selling bird feed; 4 mil pounds were sold in the U.S. in 1937</a:t>
            </a:r>
            <a:endParaRPr lang="en-US" dirty="0" smtClean="0"/>
          </a:p>
          <a:p>
            <a:r>
              <a:rPr lang="en-US" dirty="0" smtClean="0"/>
              <a:t>Until 1937, 70-90% of all rope and twine was made with hemp</a:t>
            </a:r>
            <a:endParaRPr lang="en-US" dirty="0" smtClean="0"/>
          </a:p>
          <a:p>
            <a:r>
              <a:rPr lang="en-US" dirty="0" smtClean="0"/>
              <a:t>In 1850, the U.S. Census reported 8,327 hemp plantations of at least 2,000 acres in size (not counting that there were thousands of smaller crops!)</a:t>
            </a:r>
            <a:endParaRPr lang="en-US" dirty="0" smtClean="0"/>
          </a:p>
          <a:p>
            <a:r>
              <a:rPr lang="en-US" dirty="0" smtClean="0"/>
              <a:t>It is estimated that if 6% of the continental U.S. were planted with hemp, it would provide for all national energy needs</a:t>
            </a:r>
            <a:endParaRPr lang="en-US" dirty="0" smtClean="0"/>
          </a:p>
          <a:p>
            <a:r>
              <a:rPr lang="en-US" dirty="0" smtClean="0"/>
              <a:t>The University of Missouri estimates that an average size metro area production of 100 million gallons of biodiesel fuel could generate $8.34 mil in personal income and 6,000 temporary and permanent jobs (Ref: Nat’l Biodiesel board)</a:t>
            </a:r>
            <a:endParaRPr lang="en-US" dirty="0" smtClean="0"/>
          </a:p>
          <a:p>
            <a:r>
              <a:rPr lang="en-US" dirty="0" smtClean="0"/>
              <a:t>Hemp paper can be recycled up to 7 times; wood pulp paper only 4</a:t>
            </a:r>
            <a:endParaRPr lang="en-US" dirty="0" smtClean="0"/>
          </a:p>
          <a:p>
            <a:r>
              <a:rPr lang="en-US" dirty="0" smtClean="0"/>
              <a:t>Hemp fuels do not destroy the ozone layer or contribute to global warming</a:t>
            </a:r>
            <a:endParaRPr lang="en-US" dirty="0" smtClean="0"/>
          </a:p>
          <a:p>
            <a:r>
              <a:rPr lang="en-US" dirty="0" smtClean="0"/>
              <a:t>Hemp fuel is 10 times less toxic than salt and as biodegradable as sugar</a:t>
            </a:r>
            <a:endParaRPr lang="en-US" dirty="0" smtClean="0"/>
          </a:p>
          <a:p>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62377"/>
          </a:xfrm>
        </p:spPr>
        <p:txBody>
          <a:bodyPr>
            <a:normAutofit/>
          </a:bodyPr>
          <a:lstStyle/>
          <a:p>
            <a:pPr algn="ctr"/>
            <a:r>
              <a:rPr lang="en-US" sz="2800" dirty="0" smtClean="0"/>
              <a:t>Pests and Disease</a:t>
            </a:r>
            <a:endParaRPr lang="en-US" sz="2800" dirty="0"/>
          </a:p>
        </p:txBody>
      </p:sp>
      <p:sp>
        <p:nvSpPr>
          <p:cNvPr id="3" name="Content Placeholder 2"/>
          <p:cNvSpPr>
            <a:spLocks noGrp="1"/>
          </p:cNvSpPr>
          <p:nvPr>
            <p:ph idx="1"/>
          </p:nvPr>
        </p:nvSpPr>
        <p:spPr>
          <a:xfrm>
            <a:off x="348943" y="1171977"/>
            <a:ext cx="9580668" cy="5499279"/>
          </a:xfrm>
        </p:spPr>
        <p:txBody>
          <a:bodyPr>
            <a:normAutofit fontScale="75000"/>
          </a:bodyPr>
          <a:lstStyle/>
          <a:p>
            <a:pPr marL="0" indent="0">
              <a:buNone/>
            </a:pPr>
            <a:r>
              <a:rPr lang="en-US" dirty="0" smtClean="0"/>
              <a:t>Adopt </a:t>
            </a:r>
            <a:r>
              <a:rPr lang="en-US" dirty="0"/>
              <a:t>an Organic Farmer(s) approach and process for pest and disease control. Plant positive rather than pest negative. As growers we have become used to direct responses to pest pressure; with Industrial Hemp this is not possible and we must adopt indirect methods and processes to overcome these challenges. </a:t>
            </a:r>
            <a:endParaRPr lang="en-US" sz="1400" dirty="0"/>
          </a:p>
          <a:p>
            <a:pPr marL="0" indent="0">
              <a:buNone/>
            </a:pPr>
            <a:r>
              <a:rPr lang="en-US" dirty="0"/>
              <a:t>Weeds</a:t>
            </a:r>
            <a:endParaRPr lang="en-US" dirty="0"/>
          </a:p>
          <a:p>
            <a:pPr marL="0" indent="0">
              <a:buNone/>
            </a:pPr>
            <a:r>
              <a:rPr lang="en-US" dirty="0"/>
              <a:t>Insects: aphid, hemp russet mite, stink bugs, grasshoppers, two spotted spider mites. </a:t>
            </a:r>
            <a:endParaRPr lang="en-US" dirty="0"/>
          </a:p>
          <a:p>
            <a:pPr marL="0" indent="0">
              <a:buNone/>
            </a:pPr>
            <a:r>
              <a:rPr lang="en-US" dirty="0"/>
              <a:t>Diseases: Powdery Mildew, </a:t>
            </a:r>
            <a:r>
              <a:rPr lang="en-US" dirty="0" err="1"/>
              <a:t>Xanthomonas</a:t>
            </a:r>
            <a:r>
              <a:rPr lang="en-US" dirty="0"/>
              <a:t> leaf spot, </a:t>
            </a:r>
            <a:r>
              <a:rPr lang="en-US" dirty="0" err="1"/>
              <a:t>Xanthomonas</a:t>
            </a:r>
            <a:r>
              <a:rPr lang="en-US" dirty="0"/>
              <a:t> </a:t>
            </a:r>
            <a:r>
              <a:rPr lang="en-US" dirty="0" err="1"/>
              <a:t>campestris</a:t>
            </a:r>
            <a:r>
              <a:rPr lang="en-US" dirty="0"/>
              <a:t> </a:t>
            </a:r>
            <a:r>
              <a:rPr lang="en-US" dirty="0" err="1"/>
              <a:t>pv</a:t>
            </a:r>
            <a:r>
              <a:rPr lang="en-US" dirty="0"/>
              <a:t>. Cannabis, Fusarium wilt, Hemp Canker</a:t>
            </a:r>
            <a:endParaRPr lang="en-US" dirty="0"/>
          </a:p>
          <a:p>
            <a:pPr marL="0" indent="0">
              <a:buNone/>
            </a:pPr>
            <a:r>
              <a:rPr lang="en-US" dirty="0"/>
              <a:t>Nematodes: Columbia root knot nematode, stem and bulb nematode </a:t>
            </a:r>
            <a:endParaRPr lang="en-US" dirty="0"/>
          </a:p>
          <a:p>
            <a:pPr marL="0" indent="0">
              <a:buNone/>
            </a:pPr>
            <a:r>
              <a:rPr lang="en-US" dirty="0"/>
              <a:t>Viruses: Alfalfa mosaic, Cucumber mosaic, Hemp mosaic, Hemp Streak</a:t>
            </a:r>
            <a:endParaRPr lang="en-US" dirty="0"/>
          </a:p>
          <a:p>
            <a:pPr marL="0" indent="0">
              <a:buNone/>
            </a:pPr>
            <a:r>
              <a:rPr lang="en-US" dirty="0"/>
              <a:t>Example - </a:t>
            </a:r>
            <a:endParaRPr lang="en-US" dirty="0"/>
          </a:p>
          <a:p>
            <a:pPr marL="0" indent="0">
              <a:buNone/>
            </a:pPr>
            <a:r>
              <a:rPr lang="en-US" dirty="0"/>
              <a:t>One of the primary diseases is white mold (</a:t>
            </a:r>
            <a:r>
              <a:rPr lang="en-US" dirty="0" err="1"/>
              <a:t>Sclerotinia</a:t>
            </a:r>
            <a:r>
              <a:rPr lang="en-US" dirty="0"/>
              <a:t>). A fungus which prefers cool, dark, moist conditions. This points the way to natural control; in this case row spacing and orientation is effective because better ventilation and more evenly distributed natural sunlight is provided. This is considered indirect control. </a:t>
            </a:r>
            <a:endParaRPr lang="en-US" dirty="0" smtClean="0"/>
          </a:p>
          <a:p>
            <a:pPr>
              <a:buFont typeface="Wingdings" panose="05000000000000000000" pitchFamily="2" charset="2"/>
              <a:buChar char="Ø"/>
            </a:pPr>
            <a:r>
              <a:rPr lang="en-US" dirty="0"/>
              <a:t>Mites are cousins to ticks and spiders. They are most troublesome in hot-dry weather and climates. </a:t>
            </a:r>
            <a:r>
              <a:rPr lang="en-US" dirty="0" smtClean="0">
                <a:sym typeface="+mn-ea"/>
              </a:rPr>
              <a:t>Mites </a:t>
            </a:r>
            <a:r>
              <a:rPr lang="en-US" dirty="0">
                <a:sym typeface="+mn-ea"/>
              </a:rPr>
              <a:t>feed on the under-sides of leaves, which when attacked will first stipple on top, eventually looking yellow on top and scorched on the bottom. Regardless of climate, mite pressure worsens under drought stress.</a:t>
            </a:r>
            <a:r>
              <a:rPr lang="en-US" dirty="0"/>
              <a:t> </a:t>
            </a:r>
            <a:endParaRPr lang="en-US" dirty="0"/>
          </a:p>
          <a:p>
            <a:pPr>
              <a:buFont typeface="Wingdings" panose="05000000000000000000" pitchFamily="2" charset="2"/>
              <a:buChar char="Ø"/>
            </a:pPr>
            <a:r>
              <a:rPr lang="en-US" dirty="0"/>
              <a:t>Across the central US there are three major pest mite species affecting hemp</a:t>
            </a:r>
            <a:r>
              <a:rPr lang="en-US" b="1" dirty="0"/>
              <a:t>:</a:t>
            </a:r>
            <a:r>
              <a:rPr lang="en-US" dirty="0"/>
              <a:t> red mites (reddish orange) are more prevalent in moderately humid climates than in really dry ones; the Banks grass mite prefers truly dry climates; and the two-spotted mite is common all across the region.</a:t>
            </a:r>
            <a:endParaRPr lang="en-US" dirty="0"/>
          </a:p>
          <a:p>
            <a:pPr>
              <a:buFont typeface="Wingdings" panose="05000000000000000000" pitchFamily="2" charset="2"/>
              <a:buChar char="Ø"/>
            </a:pPr>
            <a:endParaRPr lang="en-US" dirty="0"/>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Harvesting of Hemp</a:t>
            </a:r>
            <a:endParaRPr lang="en-US"/>
          </a:p>
        </p:txBody>
      </p:sp>
      <p:sp>
        <p:nvSpPr>
          <p:cNvPr id="3" name="Content Placeholder 2"/>
          <p:cNvSpPr>
            <a:spLocks noGrp="1"/>
          </p:cNvSpPr>
          <p:nvPr>
            <p:ph idx="1"/>
          </p:nvPr>
        </p:nvSpPr>
        <p:spPr/>
        <p:txBody>
          <a:bodyPr/>
          <a:p>
            <a:r>
              <a:rPr lang="en-US" sz="3200"/>
              <a:t>Harvesting by Hand 1-5 acres</a:t>
            </a:r>
            <a:endParaRPr lang="en-US" sz="3200"/>
          </a:p>
          <a:p>
            <a:r>
              <a:rPr lang="en-US" sz="3200"/>
              <a:t>Harvesting equipment has not caught up to the market</a:t>
            </a:r>
            <a:endParaRPr lang="en-US" sz="3200"/>
          </a:p>
          <a:p>
            <a:r>
              <a:rPr lang="en-US" sz="3200"/>
              <a:t>Hemp is a resin plant that sticks to metal</a:t>
            </a:r>
            <a:endParaRPr lang="en-US" sz="3200"/>
          </a:p>
          <a:p>
            <a:r>
              <a:rPr lang="en-US" sz="3200"/>
              <a:t>Hemp is strong and binds up machinery wraping around moving parts</a:t>
            </a:r>
            <a:endParaRPr lang="en-US"/>
          </a:p>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Drying of Hemp</a:t>
            </a:r>
            <a:endParaRPr lang="en-US"/>
          </a:p>
        </p:txBody>
      </p:sp>
      <p:sp>
        <p:nvSpPr>
          <p:cNvPr id="3" name="Content Placeholder 2"/>
          <p:cNvSpPr>
            <a:spLocks noGrp="1"/>
          </p:cNvSpPr>
          <p:nvPr>
            <p:ph sz="half" idx="1"/>
          </p:nvPr>
        </p:nvSpPr>
        <p:spPr>
          <a:xfrm>
            <a:off x="677545" y="1376045"/>
            <a:ext cx="4894580" cy="4952365"/>
          </a:xfrm>
        </p:spPr>
        <p:txBody>
          <a:bodyPr/>
          <a:p>
            <a:pPr marL="0" indent="0">
              <a:buNone/>
            </a:pPr>
            <a:r>
              <a:rPr lang="en-US" sz="2800" u="sng">
                <a:solidFill>
                  <a:srgbClr val="FF0000"/>
                </a:solidFill>
              </a:rPr>
              <a:t>Drying is the crucial point to get hemp to market.</a:t>
            </a:r>
            <a:endParaRPr lang="en-US"/>
          </a:p>
          <a:p>
            <a:endParaRPr lang="en-US"/>
          </a:p>
          <a:p>
            <a:r>
              <a:rPr lang="en-US" sz="2400"/>
              <a:t>Proper drying to control moisture and mold</a:t>
            </a:r>
            <a:endParaRPr lang="en-US" sz="2400"/>
          </a:p>
          <a:p>
            <a:r>
              <a:rPr lang="en-US" sz="2400"/>
              <a:t>CBD-Hang Drying the whole plant for flower and bio-mass</a:t>
            </a:r>
            <a:endParaRPr lang="en-US" sz="2400"/>
          </a:p>
          <a:p>
            <a:r>
              <a:rPr lang="en-US" sz="2400"/>
              <a:t>Extremely low heat long drying process with moisture control </a:t>
            </a:r>
            <a:endParaRPr lang="en-US" sz="2400"/>
          </a:p>
          <a:p>
            <a:r>
              <a:rPr lang="en-US" sz="2400">
                <a:sym typeface="+mn-ea"/>
              </a:rPr>
              <a:t>Fiber retting for dried stalk</a:t>
            </a:r>
            <a:endParaRPr lang="en-US"/>
          </a:p>
          <a:p>
            <a:endParaRPr lang="en-US"/>
          </a:p>
          <a:p>
            <a:endParaRPr lang="en-US"/>
          </a:p>
          <a:p>
            <a:endParaRPr lang="en-US"/>
          </a:p>
          <a:p>
            <a:endParaRPr lang="en-US"/>
          </a:p>
        </p:txBody>
      </p:sp>
      <p:pic>
        <p:nvPicPr>
          <p:cNvPr id="6" name="Picture 5"/>
          <p:cNvPicPr>
            <a:picLocks noChangeAspect="1"/>
          </p:cNvPicPr>
          <p:nvPr/>
        </p:nvPicPr>
        <p:blipFill>
          <a:blip r:embed="rId1"/>
          <a:stretch>
            <a:fillRect/>
          </a:stretch>
        </p:blipFill>
        <p:spPr>
          <a:xfrm>
            <a:off x="5572125" y="1508125"/>
            <a:ext cx="5766435" cy="432562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Content Placeholder 4"/>
          <p:cNvPicPr>
            <a:picLocks noChangeAspect="1"/>
          </p:cNvPicPr>
          <p:nvPr>
            <p:ph sz="half" idx="1"/>
          </p:nvPr>
        </p:nvPicPr>
        <p:blipFill>
          <a:blip r:embed="rId1"/>
          <a:stretch>
            <a:fillRect/>
          </a:stretch>
        </p:blipFill>
        <p:spPr>
          <a:xfrm>
            <a:off x="829310" y="1179195"/>
            <a:ext cx="3880485" cy="3880485"/>
          </a:xfrm>
          <a:prstGeom prst="rect">
            <a:avLst/>
          </a:prstGeom>
        </p:spPr>
      </p:pic>
      <p:pic>
        <p:nvPicPr>
          <p:cNvPr id="6" name="Content Placeholder 5"/>
          <p:cNvPicPr>
            <a:picLocks noChangeAspect="1"/>
          </p:cNvPicPr>
          <p:nvPr>
            <p:ph sz="half" idx="2"/>
          </p:nvPr>
        </p:nvPicPr>
        <p:blipFill>
          <a:blip r:embed="rId2"/>
          <a:stretch>
            <a:fillRect/>
          </a:stretch>
        </p:blipFill>
        <p:spPr>
          <a:xfrm>
            <a:off x="5280025" y="4351655"/>
            <a:ext cx="4184015" cy="2353310"/>
          </a:xfrm>
          <a:prstGeom prst="rect">
            <a:avLst/>
          </a:prstGeom>
        </p:spPr>
      </p:pic>
      <p:pic>
        <p:nvPicPr>
          <p:cNvPr id="7" name="Content Placeholder 3"/>
          <p:cNvPicPr>
            <a:picLocks noChangeAspect="1"/>
          </p:cNvPicPr>
          <p:nvPr/>
        </p:nvPicPr>
        <p:blipFill>
          <a:blip r:embed="rId3"/>
          <a:stretch>
            <a:fillRect/>
          </a:stretch>
        </p:blipFill>
        <p:spPr>
          <a:xfrm>
            <a:off x="5194300" y="243840"/>
            <a:ext cx="4354830" cy="363156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929" y="629266"/>
            <a:ext cx="6586491" cy="1676603"/>
          </a:xfrm>
        </p:spPr>
        <p:txBody>
          <a:bodyPr vert="horz" lIns="91440" tIns="45720" rIns="91440" bIns="45720" rtlCol="0" anchor="ctr">
            <a:normAutofit/>
          </a:bodyPr>
          <a:lstStyle/>
          <a:p>
            <a:r>
              <a:rPr lang="en-US" sz="4400" dirty="0"/>
              <a:t>Crop Rotation </a:t>
            </a:r>
            <a:endParaRPr lang="en-US" sz="4400" dirty="0"/>
          </a:p>
        </p:txBody>
      </p:sp>
      <p:sp>
        <p:nvSpPr>
          <p:cNvPr id="4" name="Text Placeholder 3"/>
          <p:cNvSpPr>
            <a:spLocks noGrp="1"/>
          </p:cNvSpPr>
          <p:nvPr>
            <p:ph type="body" sz="half" idx="2"/>
          </p:nvPr>
        </p:nvSpPr>
        <p:spPr>
          <a:xfrm>
            <a:off x="648930" y="2438400"/>
            <a:ext cx="6586489" cy="3785419"/>
          </a:xfrm>
        </p:spPr>
        <p:txBody>
          <a:bodyPr vert="horz" lIns="91440" tIns="45720" rIns="91440" bIns="45720" rtlCol="0">
            <a:normAutofit/>
          </a:bodyPr>
          <a:lstStyle/>
          <a:p>
            <a:pPr indent="-228600">
              <a:buFont typeface="Arial" panose="020B0604020202020204" pitchFamily="34" charset="0"/>
              <a:buChar char="•"/>
            </a:pPr>
            <a:r>
              <a:rPr lang="en-US" sz="2400" dirty="0"/>
              <a:t>A four year crop rotation is recommended. </a:t>
            </a:r>
            <a:endParaRPr lang="en-US" sz="2400" dirty="0"/>
          </a:p>
          <a:p>
            <a:pPr indent="-228600">
              <a:buFont typeface="Arial" panose="020B0604020202020204" pitchFamily="34" charset="0"/>
              <a:buChar char="•"/>
            </a:pPr>
            <a:r>
              <a:rPr lang="en-US" sz="2400" dirty="0"/>
              <a:t>As a rule, do not grow industrial hemp on the same fields following edible beans, soybeans or sunflowers where Sclerotinia is a major disease concern.  </a:t>
            </a:r>
            <a:endParaRPr lang="en-US" sz="2400" dirty="0"/>
          </a:p>
          <a:p>
            <a:pPr indent="-228600">
              <a:buFont typeface="Arial" panose="020B0604020202020204" pitchFamily="34" charset="0"/>
              <a:buChar char="•"/>
            </a:pPr>
            <a:r>
              <a:rPr lang="en-US" sz="2400" dirty="0"/>
              <a:t>Crop rotation is an essential management approach to reduce disease pressure</a:t>
            </a:r>
            <a:endParaRPr lang="en-US" sz="2400" dirty="0"/>
          </a:p>
          <a:p>
            <a:endParaRPr lang="en-US" sz="2400" dirty="0"/>
          </a:p>
        </p:txBody>
      </p:sp>
      <p:pic>
        <p:nvPicPr>
          <p:cNvPr id="8" name="Content Placeholder 7"/>
          <p:cNvPicPr>
            <a:picLocks noGrp="1" noChangeAspect="1"/>
          </p:cNvPicPr>
          <p:nvPr>
            <p:ph idx="1"/>
          </p:nvPr>
        </p:nvPicPr>
        <p:blipFill rotWithShape="1">
          <a:blip r:embed="rId1">
            <a:extLst>
              <a:ext uri="{28A0092B-C50C-407E-A947-70E740481C1C}">
                <a14:useLocalDpi xmlns:a14="http://schemas.microsoft.com/office/drawing/2010/main" val="0"/>
              </a:ext>
            </a:extLst>
          </a:blip>
          <a:srcRect l="9680" r="195"/>
          <a:stretch>
            <a:fillRect/>
          </a:stretch>
        </p:blipFill>
        <p:spPr>
          <a:xfrm>
            <a:off x="7556408" y="10"/>
            <a:ext cx="4635591" cy="6857990"/>
          </a:xfrm>
          <a:prstGeom prst="rect">
            <a:avLst/>
          </a:prstGeom>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urved Connector 2"/>
          <p:cNvCxnSpPr/>
          <p:nvPr/>
        </p:nvCxnSpPr>
        <p:spPr>
          <a:xfrm flipV="1">
            <a:off x="837127" y="1326524"/>
            <a:ext cx="7843234" cy="3206839"/>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37127" y="4649273"/>
            <a:ext cx="1532586" cy="1200329"/>
          </a:xfrm>
          <a:prstGeom prst="rect">
            <a:avLst/>
          </a:prstGeom>
          <a:noFill/>
        </p:spPr>
        <p:txBody>
          <a:bodyPr wrap="square" rtlCol="0">
            <a:spAutoFit/>
          </a:bodyPr>
          <a:lstStyle/>
          <a:p>
            <a:r>
              <a:rPr lang="en-US" dirty="0" smtClean="0"/>
              <a:t>IN – Innovation (0-1%)</a:t>
            </a:r>
            <a:endParaRPr lang="en-US" dirty="0" smtClean="0"/>
          </a:p>
          <a:p>
            <a:r>
              <a:rPr lang="en-US" b="1" dirty="0" smtClean="0">
                <a:solidFill>
                  <a:srgbClr val="92D050"/>
                </a:solidFill>
              </a:rPr>
              <a:t>What is this?</a:t>
            </a:r>
            <a:endParaRPr lang="en-US" b="1" dirty="0">
              <a:solidFill>
                <a:srgbClr val="92D050"/>
              </a:solidFill>
            </a:endParaRPr>
          </a:p>
        </p:txBody>
      </p:sp>
      <p:sp>
        <p:nvSpPr>
          <p:cNvPr id="5" name="TextBox 4"/>
          <p:cNvSpPr txBox="1"/>
          <p:nvPr/>
        </p:nvSpPr>
        <p:spPr>
          <a:xfrm>
            <a:off x="2459865" y="4326108"/>
            <a:ext cx="1532586" cy="1200329"/>
          </a:xfrm>
          <a:prstGeom prst="rect">
            <a:avLst/>
          </a:prstGeom>
          <a:noFill/>
        </p:spPr>
        <p:txBody>
          <a:bodyPr wrap="square" rtlCol="0">
            <a:spAutoFit/>
          </a:bodyPr>
          <a:lstStyle/>
          <a:p>
            <a:r>
              <a:rPr lang="en-US" dirty="0" smtClean="0"/>
              <a:t>EA – Early Adopters (1-10%) </a:t>
            </a:r>
            <a:r>
              <a:rPr lang="en-US" b="1" dirty="0" smtClean="0">
                <a:solidFill>
                  <a:srgbClr val="92D050"/>
                </a:solidFill>
              </a:rPr>
              <a:t>Where can I get it?</a:t>
            </a:r>
            <a:endParaRPr lang="en-US" b="1" dirty="0">
              <a:solidFill>
                <a:srgbClr val="92D050"/>
              </a:solidFill>
            </a:endParaRPr>
          </a:p>
        </p:txBody>
      </p:sp>
      <p:sp>
        <p:nvSpPr>
          <p:cNvPr id="6" name="TextBox 5"/>
          <p:cNvSpPr txBox="1"/>
          <p:nvPr/>
        </p:nvSpPr>
        <p:spPr>
          <a:xfrm>
            <a:off x="4082603" y="3725943"/>
            <a:ext cx="1532586" cy="1200329"/>
          </a:xfrm>
          <a:prstGeom prst="rect">
            <a:avLst/>
          </a:prstGeom>
          <a:noFill/>
        </p:spPr>
        <p:txBody>
          <a:bodyPr wrap="square" rtlCol="0">
            <a:spAutoFit/>
          </a:bodyPr>
          <a:lstStyle/>
          <a:p>
            <a:r>
              <a:rPr lang="en-US" dirty="0" smtClean="0"/>
              <a:t>EM – Early Majority (10-50%) </a:t>
            </a:r>
            <a:r>
              <a:rPr lang="en-US" b="1" dirty="0" smtClean="0">
                <a:solidFill>
                  <a:srgbClr val="92D050"/>
                </a:solidFill>
              </a:rPr>
              <a:t>Why this one?</a:t>
            </a:r>
            <a:endParaRPr lang="en-US" b="1" dirty="0">
              <a:solidFill>
                <a:srgbClr val="92D050"/>
              </a:solidFill>
            </a:endParaRPr>
          </a:p>
        </p:txBody>
      </p:sp>
      <p:sp>
        <p:nvSpPr>
          <p:cNvPr id="7" name="TextBox 6"/>
          <p:cNvSpPr txBox="1"/>
          <p:nvPr/>
        </p:nvSpPr>
        <p:spPr>
          <a:xfrm>
            <a:off x="3451538" y="3079612"/>
            <a:ext cx="1081825" cy="646331"/>
          </a:xfrm>
          <a:prstGeom prst="rect">
            <a:avLst/>
          </a:prstGeom>
          <a:noFill/>
        </p:spPr>
        <p:txBody>
          <a:bodyPr wrap="square" rtlCol="0">
            <a:spAutoFit/>
          </a:bodyPr>
          <a:lstStyle/>
          <a:p>
            <a:r>
              <a:rPr lang="en-US" dirty="0" smtClean="0"/>
              <a:t>Where $ is made!</a:t>
            </a:r>
            <a:endParaRPr lang="en-US" dirty="0"/>
          </a:p>
        </p:txBody>
      </p:sp>
      <p:sp>
        <p:nvSpPr>
          <p:cNvPr id="8" name="TextBox 7"/>
          <p:cNvSpPr txBox="1"/>
          <p:nvPr/>
        </p:nvSpPr>
        <p:spPr>
          <a:xfrm>
            <a:off x="4958365" y="2271204"/>
            <a:ext cx="1970469" cy="1200329"/>
          </a:xfrm>
          <a:prstGeom prst="rect">
            <a:avLst/>
          </a:prstGeom>
          <a:noFill/>
        </p:spPr>
        <p:txBody>
          <a:bodyPr wrap="square" rtlCol="0">
            <a:spAutoFit/>
          </a:bodyPr>
          <a:lstStyle/>
          <a:p>
            <a:r>
              <a:rPr lang="en-US" dirty="0" smtClean="0"/>
              <a:t>LM – Late Majority (50-90%) </a:t>
            </a:r>
            <a:r>
              <a:rPr lang="en-US" b="1" dirty="0" smtClean="0">
                <a:solidFill>
                  <a:srgbClr val="92D050"/>
                </a:solidFill>
              </a:rPr>
              <a:t>How much does it cost?</a:t>
            </a:r>
            <a:endParaRPr lang="en-US" b="1" dirty="0">
              <a:solidFill>
                <a:srgbClr val="92D050"/>
              </a:solidFill>
            </a:endParaRPr>
          </a:p>
        </p:txBody>
      </p:sp>
      <p:sp>
        <p:nvSpPr>
          <p:cNvPr id="9" name="TextBox 8"/>
          <p:cNvSpPr txBox="1"/>
          <p:nvPr/>
        </p:nvSpPr>
        <p:spPr>
          <a:xfrm>
            <a:off x="6587543" y="1555129"/>
            <a:ext cx="1899634" cy="923330"/>
          </a:xfrm>
          <a:prstGeom prst="rect">
            <a:avLst/>
          </a:prstGeom>
          <a:noFill/>
        </p:spPr>
        <p:txBody>
          <a:bodyPr wrap="square" rtlCol="0">
            <a:spAutoFit/>
          </a:bodyPr>
          <a:lstStyle/>
          <a:p>
            <a:r>
              <a:rPr lang="en-US" dirty="0" smtClean="0"/>
              <a:t>LG – Laggards (1-10%) </a:t>
            </a:r>
            <a:r>
              <a:rPr lang="en-US" b="1" dirty="0" smtClean="0">
                <a:solidFill>
                  <a:srgbClr val="92D050"/>
                </a:solidFill>
              </a:rPr>
              <a:t>Why should I?</a:t>
            </a:r>
            <a:endParaRPr lang="en-US" b="1" dirty="0">
              <a:solidFill>
                <a:srgbClr val="92D050"/>
              </a:solidFill>
            </a:endParaRPr>
          </a:p>
        </p:txBody>
      </p:sp>
      <p:sp>
        <p:nvSpPr>
          <p:cNvPr id="10" name="TextBox 9"/>
          <p:cNvSpPr txBox="1"/>
          <p:nvPr/>
        </p:nvSpPr>
        <p:spPr>
          <a:xfrm>
            <a:off x="8040710" y="748949"/>
            <a:ext cx="1899634" cy="923330"/>
          </a:xfrm>
          <a:prstGeom prst="rect">
            <a:avLst/>
          </a:prstGeom>
          <a:noFill/>
        </p:spPr>
        <p:txBody>
          <a:bodyPr wrap="square" rtlCol="0">
            <a:spAutoFit/>
          </a:bodyPr>
          <a:lstStyle/>
          <a:p>
            <a:r>
              <a:rPr lang="en-US" dirty="0" smtClean="0"/>
              <a:t>DH – Die </a:t>
            </a:r>
            <a:r>
              <a:rPr lang="en-US" dirty="0" err="1" smtClean="0"/>
              <a:t>Hards</a:t>
            </a:r>
            <a:r>
              <a:rPr lang="en-US" dirty="0" smtClean="0"/>
              <a:t> (1%) </a:t>
            </a:r>
            <a:r>
              <a:rPr lang="en-US" b="1" dirty="0" smtClean="0">
                <a:solidFill>
                  <a:srgbClr val="92D050"/>
                </a:solidFill>
              </a:rPr>
              <a:t>Are you kidding me?</a:t>
            </a:r>
            <a:endParaRPr lang="en-US" b="1" dirty="0">
              <a:solidFill>
                <a:srgbClr val="92D050"/>
              </a:solidFill>
            </a:endParaRPr>
          </a:p>
        </p:txBody>
      </p:sp>
      <p:sp>
        <p:nvSpPr>
          <p:cNvPr id="11" name="TextBox 10"/>
          <p:cNvSpPr txBox="1"/>
          <p:nvPr/>
        </p:nvSpPr>
        <p:spPr>
          <a:xfrm>
            <a:off x="953037" y="399245"/>
            <a:ext cx="7087673" cy="1015663"/>
          </a:xfrm>
          <a:prstGeom prst="rect">
            <a:avLst/>
          </a:prstGeom>
          <a:noFill/>
        </p:spPr>
        <p:txBody>
          <a:bodyPr wrap="square" rtlCol="0">
            <a:spAutoFit/>
          </a:bodyPr>
          <a:lstStyle/>
          <a:p>
            <a:pPr algn="ctr"/>
            <a:r>
              <a:rPr lang="en-US" sz="2400" dirty="0" smtClean="0">
                <a:solidFill>
                  <a:srgbClr val="92D050"/>
                </a:solidFill>
              </a:rPr>
              <a:t>Innovation S-Curve</a:t>
            </a:r>
            <a:endParaRPr lang="en-US" sz="2400" dirty="0" smtClean="0">
              <a:solidFill>
                <a:srgbClr val="92D050"/>
              </a:solidFill>
            </a:endParaRPr>
          </a:p>
          <a:p>
            <a:pPr algn="ctr"/>
            <a:r>
              <a:rPr lang="en-US" dirty="0" smtClean="0"/>
              <a:t>6-7 year/phase</a:t>
            </a:r>
            <a:endParaRPr lang="en-US" dirty="0" smtClean="0"/>
          </a:p>
          <a:p>
            <a:pPr algn="ctr"/>
            <a:r>
              <a:rPr lang="en-US" dirty="0" smtClean="0"/>
              <a:t>40-50 years total</a:t>
            </a:r>
            <a:endParaRPr lang="en-US" dirty="0"/>
          </a:p>
        </p:txBody>
      </p:sp>
      <p:sp>
        <p:nvSpPr>
          <p:cNvPr id="12" name="Oval 11"/>
          <p:cNvSpPr/>
          <p:nvPr/>
        </p:nvSpPr>
        <p:spPr>
          <a:xfrm>
            <a:off x="3013656" y="2975020"/>
            <a:ext cx="1622738" cy="7509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Where $ is made!</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39651"/>
          </a:xfrm>
        </p:spPr>
        <p:txBody>
          <a:bodyPr>
            <a:normAutofit fontScale="90000"/>
          </a:bodyPr>
          <a:lstStyle/>
          <a:p>
            <a:pPr algn="ctr"/>
            <a:r>
              <a:rPr lang="en-US" dirty="0" smtClean="0"/>
              <a:t>2018 Farm Bill</a:t>
            </a:r>
            <a:endParaRPr lang="en-US" dirty="0"/>
          </a:p>
        </p:txBody>
      </p:sp>
      <p:sp>
        <p:nvSpPr>
          <p:cNvPr id="3" name="Content Placeholder 2"/>
          <p:cNvSpPr>
            <a:spLocks noGrp="1"/>
          </p:cNvSpPr>
          <p:nvPr>
            <p:ph idx="1"/>
          </p:nvPr>
        </p:nvSpPr>
        <p:spPr>
          <a:xfrm>
            <a:off x="677334" y="1828800"/>
            <a:ext cx="8596668" cy="4792111"/>
          </a:xfrm>
        </p:spPr>
        <p:txBody>
          <a:bodyPr>
            <a:normAutofit lnSpcReduction="10000"/>
          </a:bodyPr>
          <a:lstStyle/>
          <a:p>
            <a:r>
              <a:rPr lang="en-US" sz="3200" dirty="0" smtClean="0"/>
              <a:t>The Farm Bill authorizes CBD only to the extent that it is contained in hemp produced in a manner consistent with the Farm Bill and other federal and state regulations</a:t>
            </a:r>
            <a:endParaRPr lang="en-US" sz="3200" dirty="0" smtClean="0"/>
          </a:p>
          <a:p>
            <a:r>
              <a:rPr lang="en-US" sz="3200" dirty="0" smtClean="0"/>
              <a:t>The Farm Bill allows states to become the primary regulators of hemp cultivation while enabling researchers to apply for federal grants and making the crop eligible for federal crop insurance</a:t>
            </a:r>
            <a:endParaRPr lang="en-US" dirty="0" smtClean="0"/>
          </a:p>
          <a:p>
            <a:pPr marL="0" indent="0">
              <a:buNone/>
            </a:pPr>
            <a:endParaRPr lang="en-US" dirty="0" smtClean="0"/>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WA Hemp Bill 2019</a:t>
            </a:r>
            <a:endParaRPr lang="en-US"/>
          </a:p>
        </p:txBody>
      </p:sp>
      <p:sp>
        <p:nvSpPr>
          <p:cNvPr id="3" name="Content Placeholder 2"/>
          <p:cNvSpPr>
            <a:spLocks noGrp="1"/>
          </p:cNvSpPr>
          <p:nvPr>
            <p:ph idx="1"/>
          </p:nvPr>
        </p:nvSpPr>
        <p:spPr>
          <a:xfrm>
            <a:off x="677545" y="1480820"/>
            <a:ext cx="8596630" cy="4953635"/>
          </a:xfrm>
        </p:spPr>
        <p:txBody>
          <a:bodyPr>
            <a:normAutofit/>
          </a:bodyPr>
          <a:p>
            <a:r>
              <a:rPr lang="en-US" sz="2000"/>
              <a:t>Estabilishes a Hemp Agricultural Commodity Program to replace the IHRP</a:t>
            </a:r>
            <a:endParaRPr lang="en-US" sz="2000"/>
          </a:p>
          <a:p>
            <a:r>
              <a:rPr lang="en-US" sz="2000"/>
              <a:t>Eliminates the 4 mile buffer zone between Hemp and i502 Marijuana grows</a:t>
            </a:r>
            <a:endParaRPr lang="en-US" sz="2000"/>
          </a:p>
          <a:p>
            <a:r>
              <a:rPr lang="en-US" sz="2000"/>
              <a:t>Allows non certified seeds to come from with-in the country without a DEA permit. Documentation of seed varieties is submitted to the WSDA.</a:t>
            </a:r>
            <a:endParaRPr lang="en-US" sz="2000"/>
          </a:p>
          <a:p>
            <a:r>
              <a:rPr lang="en-US" sz="2000"/>
              <a:t>New THC testing protocol to start in 2020 with a </a:t>
            </a:r>
            <a:r>
              <a:rPr lang="en-US" sz="2000" b="1"/>
              <a:t>Delta 9, Post Harvest, Whole Plant Ground Sample without heat applied</a:t>
            </a:r>
            <a:endParaRPr lang="en-US" sz="2000" b="1"/>
          </a:p>
          <a:p>
            <a:r>
              <a:rPr lang="en-US" sz="2000"/>
              <a:t>2019 THC testing will be Total THC, Pre Harvest, </a:t>
            </a:r>
            <a:r>
              <a:rPr lang="en-US" sz="2000" b="1">
                <a:sym typeface="+mn-ea"/>
              </a:rPr>
              <a:t>Whole Plant Ground Sample without heat applied</a:t>
            </a:r>
            <a:endParaRPr lang="en-US" sz="2000"/>
          </a:p>
          <a:p>
            <a:r>
              <a:rPr lang="en-US" sz="2000"/>
              <a:t>A license is required to grow hemp with GPS field coordinates on file, THC testing by the WSDA and 10 years with no felony drug charges.</a:t>
            </a:r>
            <a:endParaRPr lang="en-US" sz="2000"/>
          </a:p>
          <a:p>
            <a:endParaRPr lang="en-US"/>
          </a:p>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65408"/>
          </a:xfrm>
        </p:spPr>
        <p:txBody>
          <a:bodyPr/>
          <a:lstStyle/>
          <a:p>
            <a:pPr algn="ctr"/>
            <a:r>
              <a:rPr lang="en-US" dirty="0" smtClean="0"/>
              <a:t>Genetics</a:t>
            </a:r>
            <a:endParaRPr lang="en-US" dirty="0"/>
          </a:p>
        </p:txBody>
      </p:sp>
      <p:sp>
        <p:nvSpPr>
          <p:cNvPr id="3" name="Content Placeholder 2"/>
          <p:cNvSpPr>
            <a:spLocks noGrp="1"/>
          </p:cNvSpPr>
          <p:nvPr>
            <p:ph idx="1"/>
          </p:nvPr>
        </p:nvSpPr>
        <p:spPr>
          <a:xfrm>
            <a:off x="677545" y="1429385"/>
            <a:ext cx="8596630" cy="5005070"/>
          </a:xfrm>
        </p:spPr>
        <p:txBody>
          <a:bodyPr/>
          <a:lstStyle/>
          <a:p>
            <a:r>
              <a:rPr lang="en-US" sz="1800" dirty="0" smtClean="0"/>
              <a:t>Genetics are the foundation!</a:t>
            </a:r>
            <a:endParaRPr lang="en-US" sz="1800" dirty="0" smtClean="0"/>
          </a:p>
          <a:p>
            <a:r>
              <a:rPr lang="en-US" sz="1800" dirty="0" smtClean="0"/>
              <a:t>Open source vs. MTA</a:t>
            </a:r>
            <a:endParaRPr lang="en-US" sz="1800" dirty="0" smtClean="0"/>
          </a:p>
          <a:p>
            <a:pPr lvl="1"/>
            <a:r>
              <a:rPr lang="en-US" sz="1800" dirty="0" smtClean="0"/>
              <a:t>Open source</a:t>
            </a:r>
            <a:endParaRPr lang="en-US" sz="1800" dirty="0" smtClean="0"/>
          </a:p>
          <a:p>
            <a:pPr lvl="2">
              <a:buFont typeface="Courier New" panose="02070309020205020404" pitchFamily="49" charset="0"/>
              <a:buChar char="o"/>
            </a:pPr>
            <a:r>
              <a:rPr lang="en-US" sz="1800" dirty="0"/>
              <a:t>A</a:t>
            </a:r>
            <a:r>
              <a:rPr lang="en-US" sz="1800" dirty="0" smtClean="0"/>
              <a:t>nyone may freely use – this is, grow, propagate, develop it further and use it or breeding; they may be sold, exchanged or given away</a:t>
            </a:r>
            <a:endParaRPr lang="en-US" sz="1800" dirty="0" smtClean="0"/>
          </a:p>
          <a:p>
            <a:pPr lvl="2">
              <a:buFont typeface="Courier New" panose="02070309020205020404" pitchFamily="49" charset="0"/>
              <a:buChar char="o"/>
            </a:pPr>
            <a:r>
              <a:rPr lang="en-US" sz="1800" dirty="0" smtClean="0"/>
              <a:t>Each recipient assign the same rights and obligations to prospective users (breeders/growers) of the cultivar and its further developments</a:t>
            </a:r>
            <a:endParaRPr lang="en-US" sz="1800" dirty="0" smtClean="0"/>
          </a:p>
          <a:p>
            <a:pPr lvl="1"/>
            <a:r>
              <a:rPr lang="en-US" sz="1800" dirty="0" smtClean="0"/>
              <a:t>MTA</a:t>
            </a:r>
            <a:endParaRPr lang="en-US" sz="1800" dirty="0"/>
          </a:p>
          <a:p>
            <a:pPr lvl="2">
              <a:buFont typeface="Courier New" panose="02070309020205020404" pitchFamily="49" charset="0"/>
              <a:buChar char="o"/>
            </a:pPr>
            <a:r>
              <a:rPr lang="en-US" sz="1800" dirty="0" smtClean="0"/>
              <a:t>A Material transfer agreement is a contract that governs the transfer of tangible biological materials (seeds, clones, seedlings) between two individuals, when the recipient intends to use it for his/her own production purposes. The MTA defines the right of the provider and the recipient with respect to the materials and any derivatives.</a:t>
            </a:r>
            <a:endParaRPr lang="en-US" sz="1800" dirty="0" smtClean="0"/>
          </a:p>
          <a:p>
            <a:r>
              <a:rPr lang="en-US" sz="1800" dirty="0" smtClean="0"/>
              <a:t>If you change the genetics, you own and can do what you want </a:t>
            </a:r>
            <a:endParaRPr lang="en-US" dirty="0"/>
          </a:p>
          <a:p>
            <a:pPr marL="457200" lvl="1" indent="0">
              <a:buNone/>
            </a:pP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65408"/>
          </a:xfrm>
        </p:spPr>
        <p:txBody>
          <a:bodyPr/>
          <a:lstStyle/>
          <a:p>
            <a:pPr algn="ctr"/>
            <a:r>
              <a:rPr lang="en-US" dirty="0" smtClean="0"/>
              <a:t>Genetics</a:t>
            </a:r>
            <a:endParaRPr lang="en-US" dirty="0"/>
          </a:p>
        </p:txBody>
      </p:sp>
      <p:sp>
        <p:nvSpPr>
          <p:cNvPr id="3" name="Content Placeholder 2"/>
          <p:cNvSpPr>
            <a:spLocks noGrp="1"/>
          </p:cNvSpPr>
          <p:nvPr>
            <p:ph idx="1"/>
          </p:nvPr>
        </p:nvSpPr>
        <p:spPr>
          <a:xfrm>
            <a:off x="677334" y="1429555"/>
            <a:ext cx="8596668" cy="5138670"/>
          </a:xfrm>
        </p:spPr>
        <p:txBody>
          <a:bodyPr>
            <a:normAutofit fontScale="92500" lnSpcReduction="10000"/>
          </a:bodyPr>
          <a:lstStyle/>
          <a:p>
            <a:r>
              <a:rPr lang="en-US" dirty="0" smtClean="0"/>
              <a:t>Monoecious plants have both male and female flowers on the SAME specimen</a:t>
            </a:r>
            <a:endParaRPr lang="en-US" dirty="0" smtClean="0"/>
          </a:p>
          <a:p>
            <a:pPr lvl="1"/>
            <a:r>
              <a:rPr lang="en-US" dirty="0" smtClean="0"/>
              <a:t>This means that while a monoecious plant may pollinate itself, dioecious plants require a partner to achieve pollination</a:t>
            </a:r>
            <a:endParaRPr lang="en-US" dirty="0" smtClean="0"/>
          </a:p>
          <a:p>
            <a:r>
              <a:rPr lang="en-US" b="1" u="sng" dirty="0" smtClean="0"/>
              <a:t>D</a:t>
            </a:r>
            <a:r>
              <a:rPr lang="en-US" dirty="0" smtClean="0"/>
              <a:t>ioecious plants product male and female flowers on </a:t>
            </a:r>
            <a:r>
              <a:rPr lang="en-US" b="1" u="sng" dirty="0" smtClean="0"/>
              <a:t>D</a:t>
            </a:r>
            <a:r>
              <a:rPr lang="en-US" dirty="0" smtClean="0"/>
              <a:t>IFFERENT specimens</a:t>
            </a:r>
            <a:endParaRPr lang="en-US" dirty="0" smtClean="0"/>
          </a:p>
          <a:p>
            <a:pPr lvl="1"/>
            <a:r>
              <a:rPr lang="en-US" dirty="0" smtClean="0"/>
              <a:t>Most industrial hemp varieties are dioecious where the male and female plants are separate in an approximate 50:50 ratio</a:t>
            </a:r>
            <a:endParaRPr lang="en-US" dirty="0" smtClean="0"/>
          </a:p>
          <a:p>
            <a:pPr lvl="1"/>
            <a:r>
              <a:rPr lang="en-US" dirty="0" smtClean="0"/>
              <a:t>The male plants flower and pollinate the female plants then after, die off and the female plant continues to grow and set seed</a:t>
            </a:r>
            <a:endParaRPr lang="en-US" dirty="0" smtClean="0"/>
          </a:p>
          <a:p>
            <a:r>
              <a:rPr lang="en-US" dirty="0" smtClean="0"/>
              <a:t>The THC/THCA level may vary with stage of growth, nitrogen intake and may increase under environmental stress conditions (like stress free existence)</a:t>
            </a:r>
            <a:endParaRPr lang="en-US" dirty="0" smtClean="0"/>
          </a:p>
          <a:p>
            <a:r>
              <a:rPr lang="en-US" dirty="0" smtClean="0"/>
              <a:t>Canadian and European cultivars are commonly suitable for both grain and fiber production and mature to fiber in 60-90 days; grain in 110-150 days</a:t>
            </a:r>
            <a:endParaRPr lang="en-US" dirty="0" smtClean="0"/>
          </a:p>
          <a:p>
            <a:r>
              <a:rPr lang="en-US" dirty="0" smtClean="0"/>
              <a:t>Auto-flowering vs. Traditional varietals </a:t>
            </a:r>
            <a:endParaRPr lang="en-US" dirty="0" smtClean="0"/>
          </a:p>
          <a:p>
            <a:pPr lvl="1"/>
            <a:r>
              <a:rPr lang="en-US" dirty="0" smtClean="0"/>
              <a:t>Traditional varietals will need 12+ hours off darkness a day to initiate flowering whereas auto varietals do not need any special kind of light schedule to ‘tell’ the plant to start budding; each auto flowering plant start blooming after a few weeks no matter what light schedule is provided therefore, there’s no need to match up the strain with your local time zone or plant at the “perfect” time</a:t>
            </a:r>
            <a:endParaRPr lang="en-US" dirty="0" smtClean="0"/>
          </a:p>
          <a:p>
            <a:pPr lvl="1"/>
            <a:endParaRPr lang="en-US" dirty="0" smtClean="0"/>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Genetics</a:t>
            </a:r>
            <a:endParaRPr lang="en-US" dirty="0"/>
          </a:p>
        </p:txBody>
      </p:sp>
      <p:sp>
        <p:nvSpPr>
          <p:cNvPr id="3" name="Content Placeholder 2"/>
          <p:cNvSpPr>
            <a:spLocks noGrp="1"/>
          </p:cNvSpPr>
          <p:nvPr>
            <p:ph sz="half" idx="1"/>
          </p:nvPr>
        </p:nvSpPr>
        <p:spPr>
          <a:xfrm>
            <a:off x="1069975" y="1224280"/>
            <a:ext cx="7960360" cy="3880485"/>
          </a:xfrm>
        </p:spPr>
        <p:txBody>
          <a:bodyPr>
            <a:normAutofit/>
          </a:bodyPr>
          <a:lstStyle/>
          <a:p>
            <a:r>
              <a:rPr lang="en-US" sz="2000" dirty="0" smtClean="0"/>
              <a:t>Females can (and will) product male flowers whenever they are severely stressed</a:t>
            </a:r>
            <a:endParaRPr lang="en-US" sz="2000" dirty="0" smtClean="0"/>
          </a:p>
          <a:p>
            <a:r>
              <a:rPr lang="en-US" sz="2000" dirty="0" smtClean="0"/>
              <a:t>You can check and identify males and “</a:t>
            </a:r>
            <a:r>
              <a:rPr lang="en-US" sz="2000" dirty="0" err="1" smtClean="0"/>
              <a:t>hermies</a:t>
            </a:r>
            <a:r>
              <a:rPr lang="en-US" sz="2000" dirty="0" smtClean="0"/>
              <a:t>” using a 6 inch (min.) magnifying glass and looking for the curve at the end of the male pre-flowers.</a:t>
            </a:r>
            <a:endParaRPr lang="en-US" dirty="0" smtClean="0"/>
          </a:p>
          <a:p>
            <a:endParaRPr lang="en-US" dirty="0" smtClean="0"/>
          </a:p>
          <a:p>
            <a:endParaRPr lang="en-US" dirty="0"/>
          </a:p>
        </p:txBody>
      </p:sp>
      <p:pic>
        <p:nvPicPr>
          <p:cNvPr id="5" name="Content Placeholder 4"/>
          <p:cNvPicPr>
            <a:picLocks noChangeAspect="1"/>
          </p:cNvPicPr>
          <p:nvPr>
            <p:ph sz="half" idx="2"/>
          </p:nvPr>
        </p:nvPicPr>
        <p:blipFill>
          <a:blip r:embed="rId1"/>
          <a:stretch>
            <a:fillRect/>
          </a:stretch>
        </p:blipFill>
        <p:spPr>
          <a:xfrm>
            <a:off x="5323840" y="3564890"/>
            <a:ext cx="5834060" cy="2400300"/>
          </a:xfrm>
          <a:prstGeom prst="rect">
            <a:avLst/>
          </a:prstGeom>
        </p:spPr>
      </p:pic>
      <p:pic>
        <p:nvPicPr>
          <p:cNvPr id="6" name="Picture 5"/>
          <p:cNvPicPr>
            <a:picLocks noChangeAspect="1"/>
          </p:cNvPicPr>
          <p:nvPr/>
        </p:nvPicPr>
        <p:blipFill>
          <a:blip r:embed="rId2"/>
          <a:stretch>
            <a:fillRect/>
          </a:stretch>
        </p:blipFill>
        <p:spPr>
          <a:xfrm>
            <a:off x="469265" y="3091180"/>
            <a:ext cx="4133850" cy="3100705"/>
          </a:xfrm>
          <a:prstGeom prst="rect">
            <a:avLst/>
          </a:prstGeom>
          <a:ln w="12700" cmpd="sng">
            <a:solidFill>
              <a:schemeClr val="accent1">
                <a:shade val="50000"/>
              </a:schemeClr>
            </a:solidFill>
            <a:prstDash val="soli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13893"/>
          </a:xfrm>
        </p:spPr>
        <p:txBody>
          <a:bodyPr>
            <a:normAutofit fontScale="90000"/>
          </a:bodyPr>
          <a:lstStyle/>
          <a:p>
            <a:pPr algn="ctr"/>
            <a:r>
              <a:rPr lang="en-US" dirty="0" smtClean="0"/>
              <a:t>Life Cycle</a:t>
            </a:r>
            <a:endParaRPr lang="en-US" dirty="0"/>
          </a:p>
        </p:txBody>
      </p:sp>
      <p:sp>
        <p:nvSpPr>
          <p:cNvPr id="3" name="Content Placeholder 2"/>
          <p:cNvSpPr>
            <a:spLocks noGrp="1"/>
          </p:cNvSpPr>
          <p:nvPr>
            <p:ph idx="1"/>
          </p:nvPr>
        </p:nvSpPr>
        <p:spPr>
          <a:xfrm>
            <a:off x="296213" y="1326525"/>
            <a:ext cx="9684913" cy="4714838"/>
          </a:xfrm>
        </p:spPr>
        <p:txBody>
          <a:bodyPr>
            <a:noAutofit/>
          </a:bodyPr>
          <a:lstStyle/>
          <a:p>
            <a:r>
              <a:rPr lang="en-US" sz="1600" b="1" u="sng" dirty="0" smtClean="0"/>
              <a:t>Emergence</a:t>
            </a:r>
            <a:r>
              <a:rPr lang="en-US" sz="1600" dirty="0" smtClean="0"/>
              <a:t> (0 to 4-9 days) is the most critical phase and days will depend on soil conditions, temperature and light</a:t>
            </a:r>
            <a:endParaRPr lang="en-US" sz="1600" dirty="0" smtClean="0"/>
          </a:p>
          <a:p>
            <a:r>
              <a:rPr lang="en-US" sz="1600" b="1" u="sng" dirty="0" smtClean="0"/>
              <a:t>Establishment</a:t>
            </a:r>
            <a:r>
              <a:rPr lang="en-US" sz="1600" dirty="0" smtClean="0"/>
              <a:t> (4-9 days to 3 weeks) is the slow growth stage off the crop during which the canopy is established. Once complete canopy happens, the crop will measure 25-30 cm in height and each plant will have 3 leaves</a:t>
            </a:r>
            <a:endParaRPr lang="en-US" sz="1600" dirty="0" smtClean="0"/>
          </a:p>
          <a:p>
            <a:r>
              <a:rPr lang="en-US" sz="1600" b="1" u="sng" dirty="0" smtClean="0"/>
              <a:t>Active Growth</a:t>
            </a:r>
            <a:r>
              <a:rPr lang="en-US" sz="1600" b="1" dirty="0" smtClean="0"/>
              <a:t> </a:t>
            </a:r>
            <a:r>
              <a:rPr lang="en-US" sz="1600" dirty="0" smtClean="0"/>
              <a:t>(3 weeks to 2.5 months)</a:t>
            </a:r>
            <a:r>
              <a:rPr lang="en-US" sz="1600" dirty="0"/>
              <a:t> </a:t>
            </a:r>
            <a:r>
              <a:rPr lang="en-US" sz="1600" dirty="0" smtClean="0"/>
              <a:t>is the period between establishment and initiation of flowering and when fiber production takes place. Mineral and water demand is the greatest and when the plant is most sensitive to lodging (the </a:t>
            </a:r>
            <a:r>
              <a:rPr lang="en-US" sz="1600" dirty="0"/>
              <a:t>displacement of stems or roots from their vertical and proper </a:t>
            </a:r>
            <a:r>
              <a:rPr lang="en-US" sz="1600" dirty="0" smtClean="0"/>
              <a:t>placement)</a:t>
            </a:r>
            <a:endParaRPr lang="en-US" sz="1600" dirty="0" smtClean="0"/>
          </a:p>
          <a:p>
            <a:r>
              <a:rPr lang="en-US" sz="1600" b="1" u="sng" dirty="0" smtClean="0"/>
              <a:t>Flowering</a:t>
            </a:r>
            <a:r>
              <a:rPr lang="en-US" sz="1600" dirty="0" smtClean="0"/>
              <a:t> is the appearance of the first flowers and is related to the total temperature during emergence and to the photosensitivity off the variety. Growth slows during this period.</a:t>
            </a:r>
            <a:endParaRPr lang="en-US" sz="1600" dirty="0" smtClean="0"/>
          </a:p>
          <a:p>
            <a:r>
              <a:rPr lang="en-US" sz="1600" b="1" u="sng" dirty="0" smtClean="0"/>
              <a:t>Full Flowering </a:t>
            </a:r>
            <a:r>
              <a:rPr lang="en-US" sz="1600" dirty="0" smtClean="0"/>
              <a:t>is the stage when the opening of the last female flowers happens and is strictly dependent on the photo period. A particular variety grown in a particular zone will reach this point at a specific date, irrespective of the date of the sowing or of any variation in annual condition</a:t>
            </a:r>
            <a:endParaRPr lang="en-US" sz="1600" dirty="0" smtClean="0"/>
          </a:p>
          <a:p>
            <a:r>
              <a:rPr lang="en-US" sz="1600" b="1" u="sng" dirty="0" smtClean="0"/>
              <a:t>End of Flowering</a:t>
            </a:r>
            <a:r>
              <a:rPr lang="en-US" sz="1600" dirty="0" smtClean="0"/>
              <a:t> is when the last flowers are pollinated. This point marks the end of the growth and determines the final yield of fiber; it initiates the maturation of the fiber and seeds. </a:t>
            </a:r>
            <a:endParaRPr lang="en-US" sz="1600" dirty="0" smtClean="0"/>
          </a:p>
          <a:p>
            <a:r>
              <a:rPr lang="en-US" sz="1600" b="1" u="sng" dirty="0" smtClean="0"/>
              <a:t>Seed Maturity</a:t>
            </a:r>
            <a:r>
              <a:rPr lang="en-US" sz="1600" dirty="0" smtClean="0"/>
              <a:t> is obtained 40 days after full flowering. </a:t>
            </a:r>
            <a:endParaRPr lang="en-US" sz="1600" dirty="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65408"/>
          </a:xfrm>
        </p:spPr>
        <p:txBody>
          <a:bodyPr/>
          <a:lstStyle/>
          <a:p>
            <a:pPr algn="ctr"/>
            <a:r>
              <a:rPr lang="en-US" dirty="0" smtClean="0"/>
              <a:t>Soil</a:t>
            </a:r>
            <a:endParaRPr lang="en-US" dirty="0"/>
          </a:p>
        </p:txBody>
      </p:sp>
      <p:sp>
        <p:nvSpPr>
          <p:cNvPr id="3" name="Content Placeholder 2"/>
          <p:cNvSpPr>
            <a:spLocks noGrp="1"/>
          </p:cNvSpPr>
          <p:nvPr>
            <p:ph idx="1"/>
          </p:nvPr>
        </p:nvSpPr>
        <p:spPr>
          <a:xfrm>
            <a:off x="677334" y="759854"/>
            <a:ext cx="9084852" cy="5731097"/>
          </a:xfrm>
        </p:spPr>
        <p:txBody>
          <a:bodyPr>
            <a:normAutofit fontScale="92500"/>
          </a:bodyPr>
          <a:lstStyle/>
          <a:p>
            <a:pPr marL="0" indent="0">
              <a:buNone/>
            </a:pPr>
            <a:endParaRPr lang="en-US" dirty="0" smtClean="0"/>
          </a:p>
          <a:p>
            <a:r>
              <a:rPr lang="en-US" dirty="0" smtClean="0"/>
              <a:t>Soil Texture testing</a:t>
            </a:r>
            <a:endParaRPr lang="en-US" dirty="0" smtClean="0"/>
          </a:p>
          <a:p>
            <a:pPr lvl="1"/>
            <a:r>
              <a:rPr lang="en-US" dirty="0" smtClean="0"/>
              <a:t>Once prior to final field section (avoid sloping, low drainage spots)</a:t>
            </a:r>
            <a:endParaRPr lang="en-US" dirty="0" smtClean="0"/>
          </a:p>
          <a:p>
            <a:pPr lvl="1"/>
            <a:r>
              <a:rPr lang="en-US" dirty="0" smtClean="0"/>
              <a:t>The ideal soil texture will range from 5-30% clay, 20-70% Silt, 20-70% sand for a medium loam</a:t>
            </a:r>
            <a:endParaRPr lang="en-US" dirty="0" smtClean="0"/>
          </a:p>
          <a:p>
            <a:pPr lvl="1"/>
            <a:r>
              <a:rPr lang="en-US" dirty="0" smtClean="0"/>
              <a:t>Hemp responds to a well drained, loam soil with pH (acidity) about 6.0. Neutral to light alkaline (pH 7.0 – 7.5) is preferred; Clay soils can become compacted and hemp is very sensitive to soil compaction</a:t>
            </a:r>
            <a:endParaRPr lang="en-US" dirty="0" smtClean="0"/>
          </a:p>
          <a:p>
            <a:pPr lvl="1"/>
            <a:r>
              <a:rPr lang="en-US" dirty="0" smtClean="0"/>
              <a:t>The higher the clay content of the soil, the lower the yield of fiber or grain produced</a:t>
            </a:r>
            <a:endParaRPr lang="en-US" dirty="0" smtClean="0"/>
          </a:p>
          <a:p>
            <a:pPr lvl="1"/>
            <a:r>
              <a:rPr lang="en-US" dirty="0" smtClean="0"/>
              <a:t>Poorly structured, drought-prone sandy soils provide very little natural fertility or support the plant</a:t>
            </a:r>
            <a:endParaRPr lang="en-US" dirty="0" smtClean="0"/>
          </a:p>
          <a:p>
            <a:pPr lvl="1"/>
            <a:r>
              <a:rPr lang="en-US" dirty="0" smtClean="0"/>
              <a:t>… therefore, extra nutrients and water are required to achieve maximum yield on these soils</a:t>
            </a:r>
            <a:endParaRPr lang="en-US" dirty="0" smtClean="0"/>
          </a:p>
          <a:p>
            <a:r>
              <a:rPr lang="en-US" dirty="0" smtClean="0"/>
              <a:t>Organic Matter Matters!</a:t>
            </a:r>
            <a:endParaRPr lang="en-US" dirty="0" smtClean="0"/>
          </a:p>
          <a:p>
            <a:pPr lvl="1"/>
            <a:r>
              <a:rPr lang="en-US" dirty="0" smtClean="0"/>
              <a:t>Higher CO2 levels in the soil are a function of natural OM decomposition</a:t>
            </a:r>
            <a:endParaRPr lang="en-US" dirty="0" smtClean="0"/>
          </a:p>
          <a:p>
            <a:pPr lvl="1"/>
            <a:r>
              <a:rPr lang="en-US" dirty="0" smtClean="0"/>
              <a:t>Ideal soil CO2 saturation levels range from 1200 – 1500 ppm</a:t>
            </a:r>
            <a:endParaRPr lang="en-US" dirty="0" smtClean="0"/>
          </a:p>
          <a:p>
            <a:pPr lvl="1"/>
            <a:r>
              <a:rPr lang="en-US" dirty="0" smtClean="0"/>
              <a:t>Reasonable soil analysis – 1.5% through 4% (Taos maybe 3-6% if not eroded)</a:t>
            </a:r>
            <a:endParaRPr lang="en-US" dirty="0"/>
          </a:p>
          <a:p>
            <a:r>
              <a:rPr lang="en-US" dirty="0" smtClean="0"/>
              <a:t>A crop can still be ‘organic’ if at lease 3 years have lapsed since the last contaminate or pesticide has been applied</a:t>
            </a:r>
            <a:endParaRPr lang="en-US" dirty="0" smtClean="0"/>
          </a:p>
          <a:p>
            <a:endParaRPr lang="en-US" dirty="0" smtClean="0"/>
          </a:p>
          <a:p>
            <a:endParaRPr lang="en-US" dirty="0"/>
          </a:p>
        </p:txBody>
      </p:sp>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17213</Words>
  <Application>WPS Presentation</Application>
  <PresentationFormat>Widescreen</PresentationFormat>
  <Paragraphs>311</Paragraphs>
  <Slides>25</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25</vt:i4>
      </vt:variant>
    </vt:vector>
  </HeadingPairs>
  <TitlesOfParts>
    <vt:vector size="36" baseType="lpstr">
      <vt:lpstr>Arial</vt:lpstr>
      <vt:lpstr>SimSun</vt:lpstr>
      <vt:lpstr>Wingdings</vt:lpstr>
      <vt:lpstr>Wingdings 3</vt:lpstr>
      <vt:lpstr>Arial</vt:lpstr>
      <vt:lpstr>Courier New</vt:lpstr>
      <vt:lpstr>Trebuchet MS</vt:lpstr>
      <vt:lpstr>Microsoft YaHei</vt:lpstr>
      <vt:lpstr>Arial Unicode MS</vt:lpstr>
      <vt:lpstr>Calibri</vt:lpstr>
      <vt:lpstr>Facet</vt:lpstr>
      <vt:lpstr>Washington Grown Hemp Basics Industrial Hemp Association of WA </vt:lpstr>
      <vt:lpstr>Hemp History and Facts	</vt:lpstr>
      <vt:lpstr>2018 Farm Bill</vt:lpstr>
      <vt:lpstr>WA Hemp Bill 2019</vt:lpstr>
      <vt:lpstr>Genetics</vt:lpstr>
      <vt:lpstr>Genetics</vt:lpstr>
      <vt:lpstr>Genetics</vt:lpstr>
      <vt:lpstr>Life Cycle</vt:lpstr>
      <vt:lpstr>Soil</vt:lpstr>
      <vt:lpstr>Soil</vt:lpstr>
      <vt:lpstr>Soil</vt:lpstr>
      <vt:lpstr>Nutrient Deficiencies </vt:lpstr>
      <vt:lpstr>Pure Live Seed (for planting)</vt:lpstr>
      <vt:lpstr>Hemp seed labels</vt:lpstr>
      <vt:lpstr>Seeding Basics and Establishment</vt:lpstr>
      <vt:lpstr>Seeding Establishment</vt:lpstr>
      <vt:lpstr> Planting Hemp</vt:lpstr>
      <vt:lpstr>PowerPoint 演示文稿</vt:lpstr>
      <vt:lpstr>Water Management </vt:lpstr>
      <vt:lpstr>Pests and Disease</vt:lpstr>
      <vt:lpstr>Harvesting of Hemp</vt:lpstr>
      <vt:lpstr>Drying of Hemp</vt:lpstr>
      <vt:lpstr>PowerPoint 演示文稿</vt:lpstr>
      <vt:lpstr>Crop Rotation </vt:lpstr>
      <vt:lpstr>PowerPoint 演示文稿</vt:lpstr>
    </vt:vector>
  </TitlesOfParts>
  <Company>Infogroup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America’s Hemp Academy “Take Aways”</dc:title>
  <dc:creator>Rice, Tracy</dc:creator>
  <cp:lastModifiedBy>Bonny Jo</cp:lastModifiedBy>
  <cp:revision>64</cp:revision>
  <dcterms:created xsi:type="dcterms:W3CDTF">2019-03-13T00:43:00Z</dcterms:created>
  <dcterms:modified xsi:type="dcterms:W3CDTF">2019-05-09T08:30:22Z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1033-10.2.0.7646</vt:lpwstr>
  </property>
</Properties>
</file>